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6.xml" ContentType="application/vnd.openxmlformats-officedocument.presentationml.tags+xml"/>
  <Override PartName="/ppt/notesSlides/notesSlide8.xml" ContentType="application/vnd.openxmlformats-officedocument.presentationml.notesSlide+xml"/>
  <Override PartName="/ppt/tags/tag15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3"/>
  </p:notesMasterIdLst>
  <p:handoutMasterIdLst>
    <p:handoutMasterId r:id="rId124"/>
  </p:handoutMasterIdLst>
  <p:sldIdLst>
    <p:sldId id="264" r:id="rId2"/>
    <p:sldId id="257" r:id="rId3"/>
    <p:sldId id="942" r:id="rId4"/>
    <p:sldId id="748" r:id="rId5"/>
    <p:sldId id="258" r:id="rId6"/>
    <p:sldId id="945" r:id="rId7"/>
    <p:sldId id="946" r:id="rId8"/>
    <p:sldId id="947" r:id="rId9"/>
    <p:sldId id="948" r:id="rId10"/>
    <p:sldId id="949" r:id="rId11"/>
    <p:sldId id="950" r:id="rId12"/>
    <p:sldId id="951" r:id="rId13"/>
    <p:sldId id="1034" r:id="rId14"/>
    <p:sldId id="1035" r:id="rId15"/>
    <p:sldId id="1036" r:id="rId16"/>
    <p:sldId id="1037" r:id="rId17"/>
    <p:sldId id="1038" r:id="rId18"/>
    <p:sldId id="1039" r:id="rId19"/>
    <p:sldId id="1550" r:id="rId20"/>
    <p:sldId id="1040" r:id="rId21"/>
    <p:sldId id="1041" r:id="rId22"/>
    <p:sldId id="1042" r:id="rId23"/>
    <p:sldId id="1044" r:id="rId24"/>
    <p:sldId id="1045" r:id="rId25"/>
    <p:sldId id="1046" r:id="rId26"/>
    <p:sldId id="1047" r:id="rId27"/>
    <p:sldId id="1048" r:id="rId28"/>
    <p:sldId id="1050" r:id="rId29"/>
    <p:sldId id="1051" r:id="rId30"/>
    <p:sldId id="1052" r:id="rId31"/>
    <p:sldId id="1185" r:id="rId32"/>
    <p:sldId id="1549" r:id="rId33"/>
    <p:sldId id="1053" r:id="rId34"/>
    <p:sldId id="1054" r:id="rId35"/>
    <p:sldId id="1055" r:id="rId36"/>
    <p:sldId id="1056" r:id="rId37"/>
    <p:sldId id="1057" r:id="rId38"/>
    <p:sldId id="1058" r:id="rId39"/>
    <p:sldId id="1059" r:id="rId40"/>
    <p:sldId id="1060" r:id="rId41"/>
    <p:sldId id="1065" r:id="rId42"/>
    <p:sldId id="1544" r:id="rId43"/>
    <p:sldId id="1062" r:id="rId44"/>
    <p:sldId id="1063" r:id="rId45"/>
    <p:sldId id="1064" r:id="rId46"/>
    <p:sldId id="1066" r:id="rId47"/>
    <p:sldId id="1067" r:id="rId48"/>
    <p:sldId id="1068" r:id="rId49"/>
    <p:sldId id="1069" r:id="rId50"/>
    <p:sldId id="1070" r:id="rId51"/>
    <p:sldId id="1071" r:id="rId52"/>
    <p:sldId id="1072" r:id="rId53"/>
    <p:sldId id="1073" r:id="rId54"/>
    <p:sldId id="1074" r:id="rId55"/>
    <p:sldId id="1086" r:id="rId56"/>
    <p:sldId id="1087" r:id="rId57"/>
    <p:sldId id="1180" r:id="rId58"/>
    <p:sldId id="1181" r:id="rId59"/>
    <p:sldId id="1182" r:id="rId60"/>
    <p:sldId id="1183" r:id="rId61"/>
    <p:sldId id="1186" r:id="rId62"/>
    <p:sldId id="1545" r:id="rId63"/>
    <p:sldId id="1082" r:id="rId64"/>
    <p:sldId id="1187" r:id="rId65"/>
    <p:sldId id="1551" r:id="rId66"/>
    <p:sldId id="1188" r:id="rId67"/>
    <p:sldId id="1405" r:id="rId68"/>
    <p:sldId id="1406" r:id="rId69"/>
    <p:sldId id="1407" r:id="rId70"/>
    <p:sldId id="1408" r:id="rId71"/>
    <p:sldId id="1409" r:id="rId72"/>
    <p:sldId id="1546" r:id="rId73"/>
    <p:sldId id="1308" r:id="rId74"/>
    <p:sldId id="1309" r:id="rId75"/>
    <p:sldId id="1310" r:id="rId76"/>
    <p:sldId id="1410" r:id="rId77"/>
    <p:sldId id="1411" r:id="rId78"/>
    <p:sldId id="1552" r:id="rId79"/>
    <p:sldId id="1414" r:id="rId80"/>
    <p:sldId id="1415" r:id="rId81"/>
    <p:sldId id="1416" r:id="rId82"/>
    <p:sldId id="1417" r:id="rId83"/>
    <p:sldId id="1547" r:id="rId84"/>
    <p:sldId id="1318" r:id="rId85"/>
    <p:sldId id="1319" r:id="rId86"/>
    <p:sldId id="1418" r:id="rId87"/>
    <p:sldId id="1419" r:id="rId88"/>
    <p:sldId id="1322" r:id="rId89"/>
    <p:sldId id="1479" r:id="rId90"/>
    <p:sldId id="1480" r:id="rId91"/>
    <p:sldId id="1553" r:id="rId92"/>
    <p:sldId id="1482" r:id="rId93"/>
    <p:sldId id="1483" r:id="rId94"/>
    <p:sldId id="1484" r:id="rId95"/>
    <p:sldId id="1485" r:id="rId96"/>
    <p:sldId id="1548" r:id="rId97"/>
    <p:sldId id="1427" r:id="rId98"/>
    <p:sldId id="1428" r:id="rId99"/>
    <p:sldId id="1429" r:id="rId100"/>
    <p:sldId id="1486" r:id="rId101"/>
    <p:sldId id="1487" r:id="rId102"/>
    <p:sldId id="1442" r:id="rId103"/>
    <p:sldId id="1443" r:id="rId104"/>
    <p:sldId id="1444" r:id="rId105"/>
    <p:sldId id="1445" r:id="rId106"/>
    <p:sldId id="1446" r:id="rId107"/>
    <p:sldId id="1447" r:id="rId108"/>
    <p:sldId id="1448" r:id="rId109"/>
    <p:sldId id="1449" r:id="rId110"/>
    <p:sldId id="1450" r:id="rId111"/>
    <p:sldId id="1451" r:id="rId112"/>
    <p:sldId id="1452" r:id="rId113"/>
    <p:sldId id="1453" r:id="rId114"/>
    <p:sldId id="1454" r:id="rId115"/>
    <p:sldId id="1455" r:id="rId116"/>
    <p:sldId id="1538" r:id="rId117"/>
    <p:sldId id="1539" r:id="rId118"/>
    <p:sldId id="1458" r:id="rId119"/>
    <p:sldId id="1540" r:id="rId120"/>
    <p:sldId id="1541" r:id="rId121"/>
    <p:sldId id="1478" r:id="rId12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08">
          <p15:clr>
            <a:srgbClr val="A4A3A4"/>
          </p15:clr>
        </p15:guide>
        <p15:guide id="2" pos="310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FFFF"/>
    <a:srgbClr val="DF3621"/>
    <a:srgbClr val="F96189"/>
    <a:srgbClr val="FE0000"/>
    <a:srgbClr val="D1D1F0"/>
    <a:srgbClr val="9DC3E6"/>
    <a:srgbClr val="CC0000"/>
    <a:srgbClr val="FF3399"/>
    <a:srgbClr val="E41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howGuides="1">
      <p:cViewPr varScale="1">
        <p:scale>
          <a:sx n="67" d="100"/>
          <a:sy n="67" d="100"/>
        </p:scale>
        <p:origin x="1092" y="52"/>
      </p:cViewPr>
      <p:guideLst>
        <p:guide orient="horz" pos="2508"/>
        <p:guide pos="310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2020/5/12</a:t>
            </a:fld>
            <a:endParaRPr lang="zh-CN" altLang="en-US" strike="noStrike" noProof="1"/>
          </a:p>
        </p:txBody>
      </p:sp>
      <p:sp>
        <p:nvSpPr>
          <p:cNvPr id="410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a:ln>
            <a:miter/>
          </a:ln>
        </p:spPr>
      </p:sp>
      <p:sp>
        <p:nvSpPr>
          <p:cNvPr id="6146" name="备注占位符 2"/>
          <p:cNvSpPr>
            <a:spLocks noGrp="1"/>
          </p:cNvSpPr>
          <p:nvPr>
            <p:ph type="body"/>
          </p:nvPr>
        </p:nvSpPr>
        <p:spPr/>
        <p:txBody>
          <a:bodyPr wrap="square" lIns="91440" tIns="45720" rIns="91440" bIns="45720" anchor="t"/>
          <a:lstStyle/>
          <a:p>
            <a:pPr lvl="0"/>
            <a:endParaRPr lang="zh-CN" altLang="en-US" dirty="0"/>
          </a:p>
        </p:txBody>
      </p:sp>
      <p:sp>
        <p:nvSpPr>
          <p:cNvPr id="614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p:sp>
      <p:sp>
        <p:nvSpPr>
          <p:cNvPr id="1218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p:cNvSpPr>
          <p:nvPr>
            <p:ph type="sldImg"/>
          </p:nvPr>
        </p:nvSpPr>
        <p:spPr/>
      </p:sp>
      <p:sp>
        <p:nvSpPr>
          <p:cNvPr id="921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724" name="页脚占位符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0000"/>
                </a:solidFill>
                <a:latin typeface="Times New Roman" panose="02020603050405020304" pitchFamily="18" charset="0"/>
                <a:ea typeface="宋体" panose="02010600030101010101" pitchFamily="2" charset="-122"/>
              </a:defRPr>
            </a:lvl1pPr>
            <a:lvl2pPr marL="742950" indent="-285750">
              <a:defRPr kumimoji="1" sz="3200" b="1">
                <a:solidFill>
                  <a:srgbClr val="FF0000"/>
                </a:solidFill>
                <a:latin typeface="Times New Roman" panose="02020603050405020304" pitchFamily="18" charset="0"/>
                <a:ea typeface="宋体" panose="02010600030101010101" pitchFamily="2" charset="-122"/>
              </a:defRPr>
            </a:lvl2pPr>
            <a:lvl3pPr marL="1143000" indent="-228600">
              <a:defRPr kumimoji="1" sz="3200" b="1">
                <a:solidFill>
                  <a:srgbClr val="FF0000"/>
                </a:solidFill>
                <a:latin typeface="Times New Roman" panose="02020603050405020304" pitchFamily="18" charset="0"/>
                <a:ea typeface="宋体" panose="02010600030101010101" pitchFamily="2" charset="-122"/>
              </a:defRPr>
            </a:lvl3pPr>
            <a:lvl4pPr marL="1600200" indent="-228600">
              <a:defRPr kumimoji="1" sz="3200" b="1">
                <a:solidFill>
                  <a:srgbClr val="FF0000"/>
                </a:solidFill>
                <a:latin typeface="Times New Roman" panose="02020603050405020304" pitchFamily="18" charset="0"/>
                <a:ea typeface="宋体" panose="02010600030101010101" pitchFamily="2" charset="-122"/>
              </a:defRPr>
            </a:lvl4pPr>
            <a:lvl5pPr marL="2057400" indent="-228600">
              <a:defRPr kumimoji="1" sz="3200" b="1">
                <a:solidFill>
                  <a:srgbClr val="FF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9pPr>
          </a:lstStyle>
          <a:p>
            <a:endParaRPr lang="zh-CN" altLang="en-US" sz="1200" b="0">
              <a:solidFill>
                <a:schemeClr val="tx1"/>
              </a:solidFill>
            </a:endParaRPr>
          </a:p>
        </p:txBody>
      </p:sp>
      <p:sp>
        <p:nvSpPr>
          <p:cNvPr id="30725"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1528BD8-ACB9-41D2-AAD3-E11DCA6FD139}" type="slidenum">
              <a:rPr lang="zh-CN" altLang="en-US" smtClean="0">
                <a:latin typeface="Calibri" panose="020F0502020204030204" charset="0"/>
              </a:rPr>
              <a:t>25</a:t>
            </a:fld>
            <a:endParaRPr lang="zh-CN" altLang="en-US">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a:p>
        </p:txBody>
      </p:sp>
      <p:sp>
        <p:nvSpPr>
          <p:cNvPr id="37892" name="页脚占位符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0000"/>
                </a:solidFill>
                <a:latin typeface="Times New Roman" panose="02020603050405020304" pitchFamily="18" charset="0"/>
                <a:ea typeface="宋体" panose="02010600030101010101" pitchFamily="2" charset="-122"/>
              </a:defRPr>
            </a:lvl1pPr>
            <a:lvl2pPr marL="742950" indent="-285750">
              <a:defRPr kumimoji="1" sz="3200" b="1">
                <a:solidFill>
                  <a:srgbClr val="FF0000"/>
                </a:solidFill>
                <a:latin typeface="Times New Roman" panose="02020603050405020304" pitchFamily="18" charset="0"/>
                <a:ea typeface="宋体" panose="02010600030101010101" pitchFamily="2" charset="-122"/>
              </a:defRPr>
            </a:lvl2pPr>
            <a:lvl3pPr marL="1143000" indent="-228600">
              <a:defRPr kumimoji="1" sz="3200" b="1">
                <a:solidFill>
                  <a:srgbClr val="FF0000"/>
                </a:solidFill>
                <a:latin typeface="Times New Roman" panose="02020603050405020304" pitchFamily="18" charset="0"/>
                <a:ea typeface="宋体" panose="02010600030101010101" pitchFamily="2" charset="-122"/>
              </a:defRPr>
            </a:lvl3pPr>
            <a:lvl4pPr marL="1600200" indent="-228600">
              <a:defRPr kumimoji="1" sz="3200" b="1">
                <a:solidFill>
                  <a:srgbClr val="FF0000"/>
                </a:solidFill>
                <a:latin typeface="Times New Roman" panose="02020603050405020304" pitchFamily="18" charset="0"/>
                <a:ea typeface="宋体" panose="02010600030101010101" pitchFamily="2" charset="-122"/>
              </a:defRPr>
            </a:lvl4pPr>
            <a:lvl5pPr marL="2057400" indent="-228600">
              <a:defRPr kumimoji="1" sz="3200" b="1">
                <a:solidFill>
                  <a:srgbClr val="FF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9pPr>
          </a:lstStyle>
          <a:p>
            <a:endParaRPr lang="zh-CN" altLang="en-US" sz="1200" b="0">
              <a:solidFill>
                <a:schemeClr val="tx1"/>
              </a:solidFill>
            </a:endParaRPr>
          </a:p>
        </p:txBody>
      </p:sp>
      <p:sp>
        <p:nvSpPr>
          <p:cNvPr id="37893"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6CC768-5E62-4CCD-B614-B4E6955B1ADB}" type="slidenum">
              <a:rPr lang="zh-CN" altLang="en-US" smtClean="0">
                <a:latin typeface="Calibri" panose="020F0502020204030204" charset="0"/>
              </a:rPr>
              <a:t>33</a:t>
            </a:fld>
            <a:endParaRPr lang="zh-CN" altLang="en-US">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1204" name="页脚占位符 3"/>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b="1">
                <a:solidFill>
                  <a:srgbClr val="FF0000"/>
                </a:solidFill>
                <a:latin typeface="Times New Roman" panose="02020603050405020304" pitchFamily="18" charset="0"/>
                <a:ea typeface="宋体" panose="02010600030101010101" pitchFamily="2" charset="-122"/>
              </a:defRPr>
            </a:lvl1pPr>
            <a:lvl2pPr marL="742950" indent="-285750">
              <a:defRPr kumimoji="1" sz="3200" b="1">
                <a:solidFill>
                  <a:srgbClr val="FF0000"/>
                </a:solidFill>
                <a:latin typeface="Times New Roman" panose="02020603050405020304" pitchFamily="18" charset="0"/>
                <a:ea typeface="宋体" panose="02010600030101010101" pitchFamily="2" charset="-122"/>
              </a:defRPr>
            </a:lvl2pPr>
            <a:lvl3pPr marL="1143000" indent="-228600">
              <a:defRPr kumimoji="1" sz="3200" b="1">
                <a:solidFill>
                  <a:srgbClr val="FF0000"/>
                </a:solidFill>
                <a:latin typeface="Times New Roman" panose="02020603050405020304" pitchFamily="18" charset="0"/>
                <a:ea typeface="宋体" panose="02010600030101010101" pitchFamily="2" charset="-122"/>
              </a:defRPr>
            </a:lvl3pPr>
            <a:lvl4pPr marL="1600200" indent="-228600">
              <a:defRPr kumimoji="1" sz="3200" b="1">
                <a:solidFill>
                  <a:srgbClr val="FF0000"/>
                </a:solidFill>
                <a:latin typeface="Times New Roman" panose="02020603050405020304" pitchFamily="18" charset="0"/>
                <a:ea typeface="宋体" panose="02010600030101010101" pitchFamily="2" charset="-122"/>
              </a:defRPr>
            </a:lvl4pPr>
            <a:lvl5pPr marL="2057400" indent="-228600">
              <a:defRPr kumimoji="1" sz="3200" b="1">
                <a:solidFill>
                  <a:srgbClr val="FF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FF0000"/>
                </a:solidFill>
                <a:latin typeface="Times New Roman" panose="02020603050405020304" pitchFamily="18" charset="0"/>
                <a:ea typeface="宋体" panose="02010600030101010101" pitchFamily="2" charset="-122"/>
              </a:defRPr>
            </a:lvl9pPr>
          </a:lstStyle>
          <a:p>
            <a:endParaRPr lang="zh-CN" altLang="en-US" sz="1200" b="0">
              <a:solidFill>
                <a:schemeClr val="tx1"/>
              </a:solidFill>
            </a:endParaRPr>
          </a:p>
        </p:txBody>
      </p:sp>
      <p:sp>
        <p:nvSpPr>
          <p:cNvPr id="51205"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76A1307-E4C9-445D-98E8-511D96FF8F01}" type="slidenum">
              <a:rPr lang="zh-CN" altLang="en-US" smtClean="0">
                <a:latin typeface="Calibri" panose="020F0502020204030204" charset="0"/>
              </a:rPr>
              <a:t>46</a:t>
            </a:fld>
            <a:endParaRPr lang="zh-CN" altLang="en-US">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indent="0"/>
            <a:r>
              <a:rPr lang="zh-CN" altLang="en-US"/>
              <a:t>单击此处编辑母版标题样式</a:t>
            </a:r>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5" Type="http://schemas.openxmlformats.org/officeDocument/2006/relationships/tags" Target="../tags/tag5.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134" Type="http://schemas.openxmlformats.org/officeDocument/2006/relationships/tags" Target="../tags/tag134.xml"/><Relationship Id="rId139" Type="http://schemas.openxmlformats.org/officeDocument/2006/relationships/tags" Target="../tags/tag139.xml"/><Relationship Id="rId80" Type="http://schemas.openxmlformats.org/officeDocument/2006/relationships/tags" Target="../tags/tag80.xml"/><Relationship Id="rId85" Type="http://schemas.openxmlformats.org/officeDocument/2006/relationships/tags" Target="../tags/tag85.xml"/><Relationship Id="rId150" Type="http://schemas.openxmlformats.org/officeDocument/2006/relationships/tags" Target="../tags/tag150.xml"/><Relationship Id="rId155" Type="http://schemas.openxmlformats.org/officeDocument/2006/relationships/notesSlide" Target="../notesSlides/notesSlide1.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45" Type="http://schemas.openxmlformats.org/officeDocument/2006/relationships/tags" Target="../tags/tag145.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0" Type="http://schemas.openxmlformats.org/officeDocument/2006/relationships/tags" Target="../tags/tag130.xml"/><Relationship Id="rId135" Type="http://schemas.openxmlformats.org/officeDocument/2006/relationships/tags" Target="../tags/tag135.xml"/><Relationship Id="rId151" Type="http://schemas.openxmlformats.org/officeDocument/2006/relationships/tags" Target="../tags/tag151.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tags" Target="../tags/tag15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48" Type="http://schemas.openxmlformats.org/officeDocument/2006/relationships/tags" Target="../tags/tag148.xml"/><Relationship Id="rId4" Type="http://schemas.openxmlformats.org/officeDocument/2006/relationships/tags" Target="../tags/tag4.xml"/><Relationship Id="rId9" Type="http://schemas.openxmlformats.org/officeDocument/2006/relationships/tags" Target="../tags/tag9.xml"/><Relationship Id="rId26" Type="http://schemas.openxmlformats.org/officeDocument/2006/relationships/tags" Target="../tags/tag26.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slideLayout" Target="../slideLayouts/slideLayout7.xml"/><Relationship Id="rId16" Type="http://schemas.openxmlformats.org/officeDocument/2006/relationships/tags" Target="../tags/tag16.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90" Type="http://schemas.openxmlformats.org/officeDocument/2006/relationships/tags" Target="../tags/tag90.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7.png"/></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7.png"/><Relationship Id="rId4" Type="http://schemas.openxmlformats.org/officeDocument/2006/relationships/image" Target="../media/image2.jpeg"/></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mailto:%25@page%20import=&#8220;java.sql.*&#8221;%25"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jpeg"/><Relationship Id="rId3" Type="http://schemas.openxmlformats.org/officeDocument/2006/relationships/notesSlide" Target="../notesSlides/notesSlide6.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5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6.xml"/><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57.xml"/><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6.jpeg"/></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p:cNvSpPr/>
          <p:nvPr>
            <p:custDataLst>
              <p:tags r:id="rId2"/>
            </p:custDataLst>
          </p:nvPr>
        </p:nvSpPr>
        <p:spPr>
          <a:xfrm>
            <a:off x="-152400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PA-椭圆 2"/>
          <p:cNvSpPr/>
          <p:nvPr>
            <p:custDataLst>
              <p:tags r:id="rId3"/>
            </p:custDataLst>
          </p:nvPr>
        </p:nvSpPr>
        <p:spPr>
          <a:xfrm>
            <a:off x="3383998" y="2199434"/>
            <a:ext cx="2376004" cy="2376004"/>
          </a:xfrm>
          <a:prstGeom prst="ellipse">
            <a:avLst/>
          </a:prstGeom>
          <a:solidFill>
            <a:schemeClr val="bg1">
              <a:lumMod val="95000"/>
            </a:schemeClr>
          </a:solidFill>
          <a:ln>
            <a:noFill/>
          </a:ln>
          <a:effectLst>
            <a:innerShdw blurRad="25400">
              <a:prstClr val="black">
                <a:alpha val="99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cxnSp>
        <p:nvCxnSpPr>
          <p:cNvPr id="4" name="PA_直接连接符 12"/>
          <p:cNvCxnSpPr/>
          <p:nvPr>
            <p:custDataLst>
              <p:tags r:id="rId4"/>
            </p:custDataLst>
          </p:nvPr>
        </p:nvCxnSpPr>
        <p:spPr>
          <a:xfrm>
            <a:off x="6254750" y="5370513"/>
            <a:ext cx="1408113" cy="11176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PA_直接连接符 14"/>
          <p:cNvCxnSpPr/>
          <p:nvPr>
            <p:custDataLst>
              <p:tags r:id="rId5"/>
            </p:custDataLst>
          </p:nvPr>
        </p:nvCxnSpPr>
        <p:spPr>
          <a:xfrm>
            <a:off x="7186613" y="3968750"/>
            <a:ext cx="2376488" cy="374650"/>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6" name="PA_直接连接符 16"/>
          <p:cNvCxnSpPr/>
          <p:nvPr>
            <p:custDataLst>
              <p:tags r:id="rId6"/>
            </p:custDataLst>
          </p:nvPr>
        </p:nvCxnSpPr>
        <p:spPr>
          <a:xfrm flipV="1">
            <a:off x="6205538" y="1320800"/>
            <a:ext cx="1008063" cy="52546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PA_直接连接符 18"/>
          <p:cNvCxnSpPr/>
          <p:nvPr>
            <p:custDataLst>
              <p:tags r:id="rId7"/>
            </p:custDataLst>
          </p:nvPr>
        </p:nvCxnSpPr>
        <p:spPr>
          <a:xfrm flipH="1" flipV="1">
            <a:off x="3962400" y="1074738"/>
            <a:ext cx="293688" cy="684213"/>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8" name="PA_直接连接符 20"/>
          <p:cNvCxnSpPr/>
          <p:nvPr>
            <p:custDataLst>
              <p:tags r:id="rId8"/>
            </p:custDataLst>
          </p:nvPr>
        </p:nvCxnSpPr>
        <p:spPr>
          <a:xfrm flipH="1" flipV="1">
            <a:off x="1436688" y="1001713"/>
            <a:ext cx="1203325" cy="757238"/>
          </a:xfrm>
          <a:prstGeom prst="line">
            <a:avLst/>
          </a:prstGeom>
          <a:ln w="127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9" name="PA_直接连接符 22"/>
          <p:cNvCxnSpPr/>
          <p:nvPr>
            <p:custDataLst>
              <p:tags r:id="rId9"/>
            </p:custDataLst>
          </p:nvPr>
        </p:nvCxnSpPr>
        <p:spPr>
          <a:xfrm flipH="1" flipV="1">
            <a:off x="1481138" y="2540000"/>
            <a:ext cx="576263" cy="873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PA_直接连接符 24"/>
          <p:cNvCxnSpPr/>
          <p:nvPr>
            <p:custDataLst>
              <p:tags r:id="rId10"/>
            </p:custDataLst>
          </p:nvPr>
        </p:nvCxnSpPr>
        <p:spPr>
          <a:xfrm flipH="1">
            <a:off x="231775" y="4411663"/>
            <a:ext cx="1828800" cy="508000"/>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11" name="PA_直接连接符 30"/>
          <p:cNvCxnSpPr/>
          <p:nvPr>
            <p:custDataLst>
              <p:tags r:id="rId11"/>
            </p:custDataLst>
          </p:nvPr>
        </p:nvCxnSpPr>
        <p:spPr>
          <a:xfrm flipH="1">
            <a:off x="3962400" y="5062538"/>
            <a:ext cx="222250" cy="815975"/>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sp>
        <p:nvSpPr>
          <p:cNvPr id="12" name="PA_椭圆 10"/>
          <p:cNvSpPr/>
          <p:nvPr>
            <p:custDataLst>
              <p:tags r:id="rId12"/>
            </p:custDataLst>
          </p:nvPr>
        </p:nvSpPr>
        <p:spPr>
          <a:xfrm>
            <a:off x="4281488" y="3155950"/>
            <a:ext cx="546100" cy="5461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PA_椭圆 11"/>
          <p:cNvSpPr/>
          <p:nvPr>
            <p:custDataLst>
              <p:tags r:id="rId13"/>
            </p:custDataLst>
          </p:nvPr>
        </p:nvSpPr>
        <p:spPr>
          <a:xfrm>
            <a:off x="3963988" y="3905250"/>
            <a:ext cx="561975" cy="5619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 name="PA_椭圆 12"/>
          <p:cNvSpPr/>
          <p:nvPr>
            <p:custDataLst>
              <p:tags r:id="rId14"/>
            </p:custDataLst>
          </p:nvPr>
        </p:nvSpPr>
        <p:spPr>
          <a:xfrm>
            <a:off x="3827463" y="2063750"/>
            <a:ext cx="539750" cy="539750"/>
          </a:xfrm>
          <a:prstGeom prst="ellipse">
            <a:avLst/>
          </a:prstGeom>
          <a:solidFill>
            <a:srgbClr val="00B0F0"/>
          </a:solidFill>
          <a:ln>
            <a:noFill/>
          </a:ln>
          <a:effectLst>
            <a:outerShdw dir="5400000" sx="200000" sy="200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5" name="PA_椭圆 13"/>
          <p:cNvSpPr/>
          <p:nvPr>
            <p:custDataLst>
              <p:tags r:id="rId15"/>
            </p:custDataLst>
          </p:nvPr>
        </p:nvSpPr>
        <p:spPr>
          <a:xfrm>
            <a:off x="4160838" y="2852738"/>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6" name="PA_椭圆 14"/>
          <p:cNvSpPr/>
          <p:nvPr>
            <p:custDataLst>
              <p:tags r:id="rId16"/>
            </p:custDataLst>
          </p:nvPr>
        </p:nvSpPr>
        <p:spPr>
          <a:xfrm>
            <a:off x="4808538" y="3305175"/>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7" name="PA_椭圆 15"/>
          <p:cNvSpPr/>
          <p:nvPr>
            <p:custDataLst>
              <p:tags r:id="rId17"/>
            </p:custDataLst>
          </p:nvPr>
        </p:nvSpPr>
        <p:spPr>
          <a:xfrm>
            <a:off x="4503738" y="4110038"/>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8" name="PA_椭圆 16"/>
          <p:cNvSpPr/>
          <p:nvPr>
            <p:custDataLst>
              <p:tags r:id="rId18"/>
            </p:custDataLst>
          </p:nvPr>
        </p:nvSpPr>
        <p:spPr>
          <a:xfrm>
            <a:off x="4003675" y="3514725"/>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9" name="PA_椭圆 17"/>
          <p:cNvSpPr/>
          <p:nvPr>
            <p:custDataLst>
              <p:tags r:id="rId19"/>
            </p:custDataLst>
          </p:nvPr>
        </p:nvSpPr>
        <p:spPr>
          <a:xfrm>
            <a:off x="3932238" y="3176588"/>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PA_椭圆 18"/>
          <p:cNvSpPr/>
          <p:nvPr>
            <p:custDataLst>
              <p:tags r:id="rId20"/>
            </p:custDataLst>
          </p:nvPr>
        </p:nvSpPr>
        <p:spPr>
          <a:xfrm>
            <a:off x="5145088" y="3795713"/>
            <a:ext cx="398463" cy="3968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1" name="PA_椭圆 19"/>
          <p:cNvSpPr/>
          <p:nvPr>
            <p:custDataLst>
              <p:tags r:id="rId21"/>
            </p:custDataLst>
          </p:nvPr>
        </p:nvSpPr>
        <p:spPr>
          <a:xfrm>
            <a:off x="5130800" y="2905125"/>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2" name="PA_椭圆 20"/>
          <p:cNvSpPr/>
          <p:nvPr>
            <p:custDataLst>
              <p:tags r:id="rId22"/>
            </p:custDataLst>
          </p:nvPr>
        </p:nvSpPr>
        <p:spPr>
          <a:xfrm>
            <a:off x="5387975" y="3219450"/>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3" name="PA_椭圆 21"/>
          <p:cNvSpPr/>
          <p:nvPr>
            <p:custDataLst>
              <p:tags r:id="rId23"/>
            </p:custDataLst>
          </p:nvPr>
        </p:nvSpPr>
        <p:spPr>
          <a:xfrm>
            <a:off x="5483225" y="3595688"/>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4" name="PA_椭圆 22"/>
          <p:cNvSpPr/>
          <p:nvPr>
            <p:custDataLst>
              <p:tags r:id="rId24"/>
            </p:custDataLst>
          </p:nvPr>
        </p:nvSpPr>
        <p:spPr>
          <a:xfrm>
            <a:off x="5516563" y="2847975"/>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5" name="PA_椭圆 23"/>
          <p:cNvSpPr/>
          <p:nvPr>
            <p:custDataLst>
              <p:tags r:id="rId25"/>
            </p:custDataLst>
          </p:nvPr>
        </p:nvSpPr>
        <p:spPr>
          <a:xfrm>
            <a:off x="4911725" y="2185988"/>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6" name="PA_椭圆 24"/>
          <p:cNvSpPr/>
          <p:nvPr>
            <p:custDataLst>
              <p:tags r:id="rId26"/>
            </p:custDataLst>
          </p:nvPr>
        </p:nvSpPr>
        <p:spPr>
          <a:xfrm>
            <a:off x="3659188" y="3405188"/>
            <a:ext cx="369888"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7" name="PA_椭圆 25"/>
          <p:cNvSpPr/>
          <p:nvPr>
            <p:custDataLst>
              <p:tags r:id="rId27"/>
            </p:custDataLst>
          </p:nvPr>
        </p:nvSpPr>
        <p:spPr>
          <a:xfrm>
            <a:off x="4330700" y="2290763"/>
            <a:ext cx="369888"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8" name="PA_椭圆 26"/>
          <p:cNvSpPr/>
          <p:nvPr>
            <p:custDataLst>
              <p:tags r:id="rId28"/>
            </p:custDataLst>
          </p:nvPr>
        </p:nvSpPr>
        <p:spPr>
          <a:xfrm>
            <a:off x="5043488" y="2563813"/>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9" name="PA_椭圆 27"/>
          <p:cNvSpPr/>
          <p:nvPr>
            <p:custDataLst>
              <p:tags r:id="rId29"/>
            </p:custDataLst>
          </p:nvPr>
        </p:nvSpPr>
        <p:spPr>
          <a:xfrm>
            <a:off x="5372100" y="2520950"/>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0" name="PA_椭圆 28"/>
          <p:cNvSpPr/>
          <p:nvPr>
            <p:custDataLst>
              <p:tags r:id="rId30"/>
            </p:custDataLst>
          </p:nvPr>
        </p:nvSpPr>
        <p:spPr>
          <a:xfrm>
            <a:off x="3714750" y="2544763"/>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1" name="PA_椭圆 29"/>
          <p:cNvSpPr/>
          <p:nvPr>
            <p:custDataLst>
              <p:tags r:id="rId31"/>
            </p:custDataLst>
          </p:nvPr>
        </p:nvSpPr>
        <p:spPr>
          <a:xfrm>
            <a:off x="3609975" y="3092450"/>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2" name="PA_椭圆 30"/>
          <p:cNvSpPr/>
          <p:nvPr>
            <p:custDataLst>
              <p:tags r:id="rId32"/>
            </p:custDataLst>
          </p:nvPr>
        </p:nvSpPr>
        <p:spPr>
          <a:xfrm>
            <a:off x="3324225" y="2930525"/>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3" name="PA_椭圆 31"/>
          <p:cNvSpPr/>
          <p:nvPr>
            <p:custDataLst>
              <p:tags r:id="rId33"/>
            </p:custDataLst>
          </p:nvPr>
        </p:nvSpPr>
        <p:spPr>
          <a:xfrm>
            <a:off x="3376613" y="2592388"/>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4" name="PA_椭圆 32"/>
          <p:cNvSpPr/>
          <p:nvPr>
            <p:custDataLst>
              <p:tags r:id="rId34"/>
            </p:custDataLst>
          </p:nvPr>
        </p:nvSpPr>
        <p:spPr>
          <a:xfrm>
            <a:off x="3648075" y="4030663"/>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5" name="PA_椭圆 33"/>
          <p:cNvSpPr/>
          <p:nvPr>
            <p:custDataLst>
              <p:tags r:id="rId35"/>
            </p:custDataLst>
          </p:nvPr>
        </p:nvSpPr>
        <p:spPr>
          <a:xfrm>
            <a:off x="3343275" y="3906838"/>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6" name="PA_椭圆 34"/>
          <p:cNvSpPr/>
          <p:nvPr>
            <p:custDataLst>
              <p:tags r:id="rId36"/>
            </p:custDataLst>
          </p:nvPr>
        </p:nvSpPr>
        <p:spPr>
          <a:xfrm>
            <a:off x="3770313" y="3743325"/>
            <a:ext cx="319088" cy="3190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7" name="PA_椭圆 35"/>
          <p:cNvSpPr/>
          <p:nvPr>
            <p:custDataLst>
              <p:tags r:id="rId37"/>
            </p:custDataLst>
          </p:nvPr>
        </p:nvSpPr>
        <p:spPr>
          <a:xfrm>
            <a:off x="3856038" y="2881313"/>
            <a:ext cx="319088" cy="3190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8" name="PA_椭圆 36"/>
          <p:cNvSpPr/>
          <p:nvPr>
            <p:custDataLst>
              <p:tags r:id="rId38"/>
            </p:custDataLst>
          </p:nvPr>
        </p:nvSpPr>
        <p:spPr>
          <a:xfrm>
            <a:off x="4652963" y="2974975"/>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9" name="PA_椭圆 37"/>
          <p:cNvSpPr/>
          <p:nvPr>
            <p:custDataLst>
              <p:tags r:id="rId39"/>
            </p:custDataLst>
          </p:nvPr>
        </p:nvSpPr>
        <p:spPr>
          <a:xfrm>
            <a:off x="4895850" y="3055938"/>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0" name="PA_椭圆 38"/>
          <p:cNvSpPr/>
          <p:nvPr>
            <p:custDataLst>
              <p:tags r:id="rId40"/>
            </p:custDataLst>
          </p:nvPr>
        </p:nvSpPr>
        <p:spPr>
          <a:xfrm>
            <a:off x="4719638" y="2727325"/>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1" name="PA_椭圆 39"/>
          <p:cNvSpPr/>
          <p:nvPr>
            <p:custDataLst>
              <p:tags r:id="rId41"/>
            </p:custDataLst>
          </p:nvPr>
        </p:nvSpPr>
        <p:spPr>
          <a:xfrm>
            <a:off x="4657725" y="2241550"/>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2" name="PA_椭圆 40"/>
          <p:cNvSpPr/>
          <p:nvPr>
            <p:custDataLst>
              <p:tags r:id="rId42"/>
            </p:custDataLst>
          </p:nvPr>
        </p:nvSpPr>
        <p:spPr>
          <a:xfrm>
            <a:off x="4457700" y="3875088"/>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3" name="PA_椭圆 41"/>
          <p:cNvSpPr/>
          <p:nvPr>
            <p:custDataLst>
              <p:tags r:id="rId43"/>
            </p:custDataLst>
          </p:nvPr>
        </p:nvSpPr>
        <p:spPr>
          <a:xfrm>
            <a:off x="4710113" y="3898900"/>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4" name="PA_椭圆 42"/>
          <p:cNvSpPr/>
          <p:nvPr>
            <p:custDataLst>
              <p:tags r:id="rId44"/>
            </p:custDataLst>
          </p:nvPr>
        </p:nvSpPr>
        <p:spPr>
          <a:xfrm>
            <a:off x="4851400" y="4094163"/>
            <a:ext cx="263525" cy="2651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5" name="PA_椭圆 43"/>
          <p:cNvSpPr/>
          <p:nvPr>
            <p:custDataLst>
              <p:tags r:id="rId45"/>
            </p:custDataLst>
          </p:nvPr>
        </p:nvSpPr>
        <p:spPr>
          <a:xfrm>
            <a:off x="4918075" y="4337050"/>
            <a:ext cx="263525" cy="2651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6" name="PA_椭圆 44"/>
          <p:cNvSpPr/>
          <p:nvPr>
            <p:custDataLst>
              <p:tags r:id="rId46"/>
            </p:custDataLst>
          </p:nvPr>
        </p:nvSpPr>
        <p:spPr>
          <a:xfrm>
            <a:off x="3629025" y="285273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7" name="PA_椭圆 45"/>
          <p:cNvSpPr/>
          <p:nvPr>
            <p:custDataLst>
              <p:tags r:id="rId47"/>
            </p:custDataLst>
          </p:nvPr>
        </p:nvSpPr>
        <p:spPr>
          <a:xfrm>
            <a:off x="3448050" y="3348038"/>
            <a:ext cx="242888" cy="2444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8" name="PA_椭圆 46"/>
          <p:cNvSpPr/>
          <p:nvPr>
            <p:custDataLst>
              <p:tags r:id="rId48"/>
            </p:custDataLst>
          </p:nvPr>
        </p:nvSpPr>
        <p:spPr>
          <a:xfrm>
            <a:off x="3538538" y="3705225"/>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9" name="PA_椭圆 47"/>
          <p:cNvSpPr/>
          <p:nvPr>
            <p:custDataLst>
              <p:tags r:id="rId49"/>
            </p:custDataLst>
          </p:nvPr>
        </p:nvSpPr>
        <p:spPr>
          <a:xfrm>
            <a:off x="3343275" y="35671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0" name="PA_椭圆 49"/>
          <p:cNvSpPr/>
          <p:nvPr>
            <p:custDataLst>
              <p:tags r:id="rId50"/>
            </p:custDataLst>
          </p:nvPr>
        </p:nvSpPr>
        <p:spPr>
          <a:xfrm>
            <a:off x="4048125" y="2667000"/>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1" name="PA_椭圆 50"/>
          <p:cNvSpPr/>
          <p:nvPr>
            <p:custDataLst>
              <p:tags r:id="rId51"/>
            </p:custDataLst>
          </p:nvPr>
        </p:nvSpPr>
        <p:spPr>
          <a:xfrm>
            <a:off x="4310063" y="26431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2" name="PA_椭圆 51"/>
          <p:cNvSpPr/>
          <p:nvPr>
            <p:custDataLst>
              <p:tags r:id="rId52"/>
            </p:custDataLst>
          </p:nvPr>
        </p:nvSpPr>
        <p:spPr>
          <a:xfrm>
            <a:off x="4505325" y="281463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3" name="PA_椭圆 52"/>
          <p:cNvSpPr/>
          <p:nvPr>
            <p:custDataLst>
              <p:tags r:id="rId53"/>
            </p:custDataLst>
          </p:nvPr>
        </p:nvSpPr>
        <p:spPr>
          <a:xfrm>
            <a:off x="4548188" y="25765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4" name="PA_椭圆 53"/>
          <p:cNvSpPr/>
          <p:nvPr>
            <p:custDataLst>
              <p:tags r:id="rId54"/>
            </p:custDataLst>
          </p:nvPr>
        </p:nvSpPr>
        <p:spPr>
          <a:xfrm>
            <a:off x="4762500" y="2500313"/>
            <a:ext cx="246063" cy="2460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5" name="PA_椭圆 54"/>
          <p:cNvSpPr/>
          <p:nvPr>
            <p:custDataLst>
              <p:tags r:id="rId55"/>
            </p:custDataLst>
          </p:nvPr>
        </p:nvSpPr>
        <p:spPr>
          <a:xfrm>
            <a:off x="4943475" y="28432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6" name="PA_椭圆 55"/>
          <p:cNvSpPr/>
          <p:nvPr>
            <p:custDataLst>
              <p:tags r:id="rId56"/>
            </p:custDataLst>
          </p:nvPr>
        </p:nvSpPr>
        <p:spPr>
          <a:xfrm>
            <a:off x="5162550" y="33670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7" name="PA_椭圆 56"/>
          <p:cNvSpPr/>
          <p:nvPr>
            <p:custDataLst>
              <p:tags r:id="rId57"/>
            </p:custDataLst>
          </p:nvPr>
        </p:nvSpPr>
        <p:spPr>
          <a:xfrm>
            <a:off x="5262563" y="35575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8" name="PA_椭圆 57"/>
          <p:cNvSpPr/>
          <p:nvPr>
            <p:custDataLst>
              <p:tags r:id="rId58"/>
            </p:custDataLst>
          </p:nvPr>
        </p:nvSpPr>
        <p:spPr>
          <a:xfrm>
            <a:off x="5024438" y="3609975"/>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9" name="PA_椭圆 58"/>
          <p:cNvSpPr/>
          <p:nvPr>
            <p:custDataLst>
              <p:tags r:id="rId59"/>
            </p:custDataLst>
          </p:nvPr>
        </p:nvSpPr>
        <p:spPr>
          <a:xfrm>
            <a:off x="4929188" y="3810000"/>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0" name="PA_椭圆 59"/>
          <p:cNvSpPr/>
          <p:nvPr>
            <p:custDataLst>
              <p:tags r:id="rId60"/>
            </p:custDataLst>
          </p:nvPr>
        </p:nvSpPr>
        <p:spPr>
          <a:xfrm>
            <a:off x="4791075" y="36337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1" name="PA_椭圆 60"/>
          <p:cNvSpPr/>
          <p:nvPr>
            <p:custDataLst>
              <p:tags r:id="rId61"/>
            </p:custDataLst>
          </p:nvPr>
        </p:nvSpPr>
        <p:spPr>
          <a:xfrm>
            <a:off x="4562475" y="36718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2" name="PA_椭圆 61"/>
          <p:cNvSpPr/>
          <p:nvPr>
            <p:custDataLst>
              <p:tags r:id="rId62"/>
            </p:custDataLst>
          </p:nvPr>
        </p:nvSpPr>
        <p:spPr>
          <a:xfrm>
            <a:off x="4346575" y="3686175"/>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3" name="PA_椭圆 64"/>
          <p:cNvSpPr/>
          <p:nvPr>
            <p:custDataLst>
              <p:tags r:id="rId63"/>
            </p:custDataLst>
          </p:nvPr>
        </p:nvSpPr>
        <p:spPr>
          <a:xfrm>
            <a:off x="4284663" y="4438650"/>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4" name="PA_椭圆 65"/>
          <p:cNvSpPr/>
          <p:nvPr>
            <p:custDataLst>
              <p:tags r:id="rId64"/>
            </p:custDataLst>
          </p:nvPr>
        </p:nvSpPr>
        <p:spPr>
          <a:xfrm>
            <a:off x="4494213" y="4448175"/>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5" name="PA_椭圆 66"/>
          <p:cNvSpPr/>
          <p:nvPr>
            <p:custDataLst>
              <p:tags r:id="rId65"/>
            </p:custDataLst>
          </p:nvPr>
        </p:nvSpPr>
        <p:spPr>
          <a:xfrm>
            <a:off x="4708525" y="4443413"/>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6" name="PA_椭圆 67"/>
          <p:cNvSpPr/>
          <p:nvPr>
            <p:custDataLst>
              <p:tags r:id="rId66"/>
            </p:custDataLst>
          </p:nvPr>
        </p:nvSpPr>
        <p:spPr>
          <a:xfrm>
            <a:off x="5099050" y="4152900"/>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7" name="PA_椭圆 68"/>
          <p:cNvSpPr/>
          <p:nvPr>
            <p:custDataLst>
              <p:tags r:id="rId67"/>
            </p:custDataLst>
          </p:nvPr>
        </p:nvSpPr>
        <p:spPr>
          <a:xfrm>
            <a:off x="5308600" y="4171950"/>
            <a:ext cx="260350" cy="26035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8" name="PA_椭圆 43"/>
          <p:cNvSpPr/>
          <p:nvPr>
            <p:custDataLst>
              <p:tags r:id="rId68"/>
            </p:custDataLst>
          </p:nvPr>
        </p:nvSpPr>
        <p:spPr>
          <a:xfrm>
            <a:off x="3479800" y="4286250"/>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9" name="PA_椭圆 68"/>
          <p:cNvSpPr/>
          <p:nvPr>
            <p:custDataLst>
              <p:tags r:id="rId69"/>
            </p:custDataLst>
          </p:nvPr>
        </p:nvSpPr>
        <p:spPr>
          <a:xfrm>
            <a:off x="3843338" y="4333875"/>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0" name="PA_椭圆 43"/>
          <p:cNvSpPr/>
          <p:nvPr>
            <p:custDataLst>
              <p:tags r:id="rId70"/>
            </p:custDataLst>
          </p:nvPr>
        </p:nvSpPr>
        <p:spPr>
          <a:xfrm>
            <a:off x="5487988" y="4017963"/>
            <a:ext cx="265113"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1" name="PA_椭圆 53"/>
          <p:cNvSpPr/>
          <p:nvPr>
            <p:custDataLst>
              <p:tags r:id="rId71"/>
            </p:custDataLst>
          </p:nvPr>
        </p:nvSpPr>
        <p:spPr>
          <a:xfrm>
            <a:off x="3565525" y="2378075"/>
            <a:ext cx="246063" cy="2460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2" name="PA_椭圆 39"/>
          <p:cNvSpPr/>
          <p:nvPr>
            <p:custDataLst>
              <p:tags r:id="rId72"/>
            </p:custDataLst>
          </p:nvPr>
        </p:nvSpPr>
        <p:spPr>
          <a:xfrm>
            <a:off x="5310188" y="2287588"/>
            <a:ext cx="265113" cy="2651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3" name="PA-任意多边形 72"/>
          <p:cNvSpPr/>
          <p:nvPr>
            <p:custDataLst>
              <p:tags r:id="rId73"/>
            </p:custDataLst>
          </p:nvPr>
        </p:nvSpPr>
        <p:spPr>
          <a:xfrm>
            <a:off x="-1524000" y="0"/>
            <a:ext cx="12192000" cy="6858000"/>
          </a:xfrm>
          <a:custGeom>
            <a:avLst/>
            <a:gdLst>
              <a:gd name="connsiteX0" fmla="*/ 6096000 w 12192000"/>
              <a:gd name="connsiteY0" fmla="*/ 2199434 h 6858000"/>
              <a:gd name="connsiteX1" fmla="*/ 4907998 w 12192000"/>
              <a:gd name="connsiteY1" fmla="*/ 3387436 h 6858000"/>
              <a:gd name="connsiteX2" fmla="*/ 6096000 w 12192000"/>
              <a:gd name="connsiteY2" fmla="*/ 4575438 h 6858000"/>
              <a:gd name="connsiteX3" fmla="*/ 7284002 w 12192000"/>
              <a:gd name="connsiteY3" fmla="*/ 3387436 h 6858000"/>
              <a:gd name="connsiteX4" fmla="*/ 6096000 w 12192000"/>
              <a:gd name="connsiteY4" fmla="*/ 219943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2199434"/>
                </a:moveTo>
                <a:cubicBezTo>
                  <a:pt x="5439886" y="2199434"/>
                  <a:pt x="4907998" y="2731321"/>
                  <a:pt x="4907998" y="3387436"/>
                </a:cubicBezTo>
                <a:cubicBezTo>
                  <a:pt x="4907998" y="4043551"/>
                  <a:pt x="5439886" y="4575438"/>
                  <a:pt x="6096000" y="4575438"/>
                </a:cubicBezTo>
                <a:cubicBezTo>
                  <a:pt x="6752115" y="4575438"/>
                  <a:pt x="7284002" y="4043551"/>
                  <a:pt x="7284002" y="3387436"/>
                </a:cubicBezTo>
                <a:cubicBezTo>
                  <a:pt x="7284002" y="2731321"/>
                  <a:pt x="6752115" y="2199434"/>
                  <a:pt x="6096000" y="2199434"/>
                </a:cubicBezTo>
                <a:close/>
                <a:moveTo>
                  <a:pt x="0" y="0"/>
                </a:moveTo>
                <a:lnTo>
                  <a:pt x="12192000" y="0"/>
                </a:lnTo>
                <a:lnTo>
                  <a:pt x="12192000" y="6858000"/>
                </a:lnTo>
                <a:lnTo>
                  <a:pt x="0"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4" name="PA-任意多边形 73"/>
          <p:cNvSpPr/>
          <p:nvPr>
            <p:custDataLst>
              <p:tags r:id="rId74"/>
            </p:custDataLst>
          </p:nvPr>
        </p:nvSpPr>
        <p:spPr>
          <a:xfrm>
            <a:off x="2857500" y="1673225"/>
            <a:ext cx="3429000" cy="3429000"/>
          </a:xfrm>
          <a:custGeom>
            <a:avLst/>
            <a:gdLst>
              <a:gd name="connsiteX0" fmla="*/ 1714500 w 3429000"/>
              <a:gd name="connsiteY0" fmla="*/ 526498 h 3429000"/>
              <a:gd name="connsiteX1" fmla="*/ 526498 w 3429000"/>
              <a:gd name="connsiteY1" fmla="*/ 1714500 h 3429000"/>
              <a:gd name="connsiteX2" fmla="*/ 1714500 w 3429000"/>
              <a:gd name="connsiteY2" fmla="*/ 2902502 h 3429000"/>
              <a:gd name="connsiteX3" fmla="*/ 2902502 w 3429000"/>
              <a:gd name="connsiteY3" fmla="*/ 1714500 h 3429000"/>
              <a:gd name="connsiteX4" fmla="*/ 1714500 w 3429000"/>
              <a:gd name="connsiteY4" fmla="*/ 526498 h 3429000"/>
              <a:gd name="connsiteX5" fmla="*/ 1714500 w 3429000"/>
              <a:gd name="connsiteY5" fmla="*/ 0 h 3429000"/>
              <a:gd name="connsiteX6" fmla="*/ 3429000 w 3429000"/>
              <a:gd name="connsiteY6" fmla="*/ 1714500 h 3429000"/>
              <a:gd name="connsiteX7" fmla="*/ 1714500 w 3429000"/>
              <a:gd name="connsiteY7" fmla="*/ 3429000 h 3429000"/>
              <a:gd name="connsiteX8" fmla="*/ 0 w 3429000"/>
              <a:gd name="connsiteY8" fmla="*/ 1714500 h 3429000"/>
              <a:gd name="connsiteX9" fmla="*/ 1714500 w 3429000"/>
              <a:gd name="connsiteY9"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0" h="3429000">
                <a:moveTo>
                  <a:pt x="1714500" y="526498"/>
                </a:moveTo>
                <a:cubicBezTo>
                  <a:pt x="1058386" y="526498"/>
                  <a:pt x="526498" y="1058385"/>
                  <a:pt x="526498" y="1714500"/>
                </a:cubicBezTo>
                <a:cubicBezTo>
                  <a:pt x="526498" y="2370615"/>
                  <a:pt x="1058386" y="2902502"/>
                  <a:pt x="1714500" y="2902502"/>
                </a:cubicBezTo>
                <a:cubicBezTo>
                  <a:pt x="2370615" y="2902502"/>
                  <a:pt x="2902502" y="2370615"/>
                  <a:pt x="2902502" y="1714500"/>
                </a:cubicBezTo>
                <a:cubicBezTo>
                  <a:pt x="2902502" y="1058385"/>
                  <a:pt x="2370615" y="526498"/>
                  <a:pt x="1714500" y="526498"/>
                </a:cubicBezTo>
                <a:close/>
                <a:moveTo>
                  <a:pt x="1714500" y="0"/>
                </a:moveTo>
                <a:cubicBezTo>
                  <a:pt x="2661392" y="0"/>
                  <a:pt x="3429000" y="767608"/>
                  <a:pt x="3429000" y="1714500"/>
                </a:cubicBezTo>
                <a:cubicBezTo>
                  <a:pt x="3429000" y="2661392"/>
                  <a:pt x="2661392" y="3429000"/>
                  <a:pt x="1714500" y="3429000"/>
                </a:cubicBezTo>
                <a:cubicBezTo>
                  <a:pt x="767608" y="3429000"/>
                  <a:pt x="0" y="2661392"/>
                  <a:pt x="0" y="1714500"/>
                </a:cubicBezTo>
                <a:cubicBezTo>
                  <a:pt x="0" y="767608"/>
                  <a:pt x="767608" y="0"/>
                  <a:pt x="17145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cxnSp>
        <p:nvCxnSpPr>
          <p:cNvPr id="75" name="PA_直接连接符 77"/>
          <p:cNvCxnSpPr/>
          <p:nvPr>
            <p:custDataLst>
              <p:tags r:id="rId75"/>
            </p:custDataLst>
          </p:nvPr>
        </p:nvCxnSpPr>
        <p:spPr>
          <a:xfrm>
            <a:off x="7173913" y="2081213"/>
            <a:ext cx="0" cy="1355725"/>
          </a:xfrm>
          <a:prstGeom prst="line">
            <a:avLst/>
          </a:prstGeom>
          <a:ln w="28575">
            <a:solidFill>
              <a:srgbClr val="ED9F24"/>
            </a:solidFill>
          </a:ln>
        </p:spPr>
        <p:style>
          <a:lnRef idx="1">
            <a:schemeClr val="accent1"/>
          </a:lnRef>
          <a:fillRef idx="0">
            <a:schemeClr val="accent1"/>
          </a:fillRef>
          <a:effectRef idx="0">
            <a:schemeClr val="accent1"/>
          </a:effectRef>
          <a:fontRef idx="minor">
            <a:schemeClr val="tx1"/>
          </a:fontRef>
        </p:style>
      </p:cxnSp>
      <p:cxnSp>
        <p:nvCxnSpPr>
          <p:cNvPr id="76" name="PA_直接连接符 78"/>
          <p:cNvCxnSpPr/>
          <p:nvPr>
            <p:custDataLst>
              <p:tags r:id="rId76"/>
            </p:custDataLst>
          </p:nvPr>
        </p:nvCxnSpPr>
        <p:spPr>
          <a:xfrm>
            <a:off x="71438" y="4478338"/>
            <a:ext cx="0" cy="1357313"/>
          </a:xfrm>
          <a:prstGeom prst="line">
            <a:avLst/>
          </a:prstGeom>
          <a:ln w="28575">
            <a:solidFill>
              <a:srgbClr val="7BB745"/>
            </a:solidFill>
          </a:ln>
        </p:spPr>
        <p:style>
          <a:lnRef idx="1">
            <a:schemeClr val="accent1"/>
          </a:lnRef>
          <a:fillRef idx="0">
            <a:schemeClr val="accent1"/>
          </a:fillRef>
          <a:effectRef idx="0">
            <a:schemeClr val="accent1"/>
          </a:effectRef>
          <a:fontRef idx="minor">
            <a:schemeClr val="tx1"/>
          </a:fontRef>
        </p:style>
      </p:cxnSp>
      <p:cxnSp>
        <p:nvCxnSpPr>
          <p:cNvPr id="77" name="PA_直接连接符 79"/>
          <p:cNvCxnSpPr/>
          <p:nvPr>
            <p:custDataLst>
              <p:tags r:id="rId77"/>
            </p:custDataLst>
          </p:nvPr>
        </p:nvCxnSpPr>
        <p:spPr>
          <a:xfrm>
            <a:off x="2316163" y="3789363"/>
            <a:ext cx="0" cy="1355725"/>
          </a:xfrm>
          <a:prstGeom prst="line">
            <a:avLst/>
          </a:prstGeom>
          <a:ln w="12700">
            <a:solidFill>
              <a:srgbClr val="1B9996"/>
            </a:solidFill>
          </a:ln>
        </p:spPr>
        <p:style>
          <a:lnRef idx="1">
            <a:schemeClr val="accent1"/>
          </a:lnRef>
          <a:fillRef idx="0">
            <a:schemeClr val="accent1"/>
          </a:fillRef>
          <a:effectRef idx="0">
            <a:schemeClr val="accent1"/>
          </a:effectRef>
          <a:fontRef idx="minor">
            <a:schemeClr val="tx1"/>
          </a:fontRef>
        </p:style>
      </p:cxnSp>
      <p:cxnSp>
        <p:nvCxnSpPr>
          <p:cNvPr id="78" name="PA_直接连接符 80"/>
          <p:cNvCxnSpPr/>
          <p:nvPr>
            <p:custDataLst>
              <p:tags r:id="rId78"/>
            </p:custDataLst>
          </p:nvPr>
        </p:nvCxnSpPr>
        <p:spPr>
          <a:xfrm>
            <a:off x="8951913" y="1214438"/>
            <a:ext cx="0" cy="1355725"/>
          </a:xfrm>
          <a:prstGeom prst="line">
            <a:avLst/>
          </a:prstGeom>
          <a:ln w="28575">
            <a:solidFill>
              <a:srgbClr val="ED9F24"/>
            </a:solidFill>
          </a:ln>
        </p:spPr>
        <p:style>
          <a:lnRef idx="1">
            <a:schemeClr val="accent1"/>
          </a:lnRef>
          <a:fillRef idx="0">
            <a:schemeClr val="accent1"/>
          </a:fillRef>
          <a:effectRef idx="0">
            <a:schemeClr val="accent1"/>
          </a:effectRef>
          <a:fontRef idx="minor">
            <a:schemeClr val="tx1"/>
          </a:fontRef>
        </p:style>
      </p:cxnSp>
      <p:cxnSp>
        <p:nvCxnSpPr>
          <p:cNvPr id="79" name="PA_直接连接符 81"/>
          <p:cNvCxnSpPr/>
          <p:nvPr>
            <p:custDataLst>
              <p:tags r:id="rId79"/>
            </p:custDataLst>
          </p:nvPr>
        </p:nvCxnSpPr>
        <p:spPr>
          <a:xfrm flipH="1">
            <a:off x="942975" y="1617663"/>
            <a:ext cx="7938" cy="1601788"/>
          </a:xfrm>
          <a:prstGeom prst="line">
            <a:avLst/>
          </a:prstGeom>
          <a:ln w="28575">
            <a:solidFill>
              <a:srgbClr val="BE212E"/>
            </a:solidFill>
          </a:ln>
        </p:spPr>
        <p:style>
          <a:lnRef idx="1">
            <a:schemeClr val="accent1"/>
          </a:lnRef>
          <a:fillRef idx="0">
            <a:schemeClr val="accent1"/>
          </a:fillRef>
          <a:effectRef idx="0">
            <a:schemeClr val="accent1"/>
          </a:effectRef>
          <a:fontRef idx="minor">
            <a:schemeClr val="tx1"/>
          </a:fontRef>
        </p:style>
      </p:cxnSp>
      <p:cxnSp>
        <p:nvCxnSpPr>
          <p:cNvPr id="80" name="PA_直接连接符 82"/>
          <p:cNvCxnSpPr/>
          <p:nvPr>
            <p:custDataLst>
              <p:tags r:id="rId80"/>
            </p:custDataLst>
          </p:nvPr>
        </p:nvCxnSpPr>
        <p:spPr>
          <a:xfrm>
            <a:off x="8037513" y="3325813"/>
            <a:ext cx="0" cy="135572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PA_直接连接符 83"/>
          <p:cNvCxnSpPr/>
          <p:nvPr>
            <p:custDataLst>
              <p:tags r:id="rId81"/>
            </p:custDataLst>
          </p:nvPr>
        </p:nvCxnSpPr>
        <p:spPr>
          <a:xfrm>
            <a:off x="2862263" y="2185988"/>
            <a:ext cx="0" cy="1355725"/>
          </a:xfrm>
          <a:prstGeom prst="line">
            <a:avLst/>
          </a:prstGeom>
          <a:ln w="12700">
            <a:solidFill>
              <a:srgbClr val="7BB745"/>
            </a:solidFill>
          </a:ln>
        </p:spPr>
        <p:style>
          <a:lnRef idx="1">
            <a:schemeClr val="accent1"/>
          </a:lnRef>
          <a:fillRef idx="0">
            <a:schemeClr val="accent1"/>
          </a:fillRef>
          <a:effectRef idx="0">
            <a:schemeClr val="accent1"/>
          </a:effectRef>
          <a:fontRef idx="minor">
            <a:schemeClr val="tx1"/>
          </a:fontRef>
        </p:style>
      </p:cxnSp>
      <p:cxnSp>
        <p:nvCxnSpPr>
          <p:cNvPr id="82" name="PA_直接连接符 84"/>
          <p:cNvCxnSpPr/>
          <p:nvPr>
            <p:custDataLst>
              <p:tags r:id="rId82"/>
            </p:custDataLst>
          </p:nvPr>
        </p:nvCxnSpPr>
        <p:spPr>
          <a:xfrm>
            <a:off x="4525963" y="935038"/>
            <a:ext cx="0" cy="1355725"/>
          </a:xfrm>
          <a:prstGeom prst="line">
            <a:avLst/>
          </a:prstGeom>
          <a:ln w="38100">
            <a:solidFill>
              <a:srgbClr val="1B9996"/>
            </a:solidFill>
          </a:ln>
        </p:spPr>
        <p:style>
          <a:lnRef idx="1">
            <a:schemeClr val="accent1"/>
          </a:lnRef>
          <a:fillRef idx="0">
            <a:schemeClr val="accent1"/>
          </a:fillRef>
          <a:effectRef idx="0">
            <a:schemeClr val="accent1"/>
          </a:effectRef>
          <a:fontRef idx="minor">
            <a:schemeClr val="tx1"/>
          </a:fontRef>
        </p:style>
      </p:cxnSp>
      <p:cxnSp>
        <p:nvCxnSpPr>
          <p:cNvPr id="83" name="PA_直接连接符 85"/>
          <p:cNvCxnSpPr/>
          <p:nvPr>
            <p:custDataLst>
              <p:tags r:id="rId83"/>
            </p:custDataLst>
          </p:nvPr>
        </p:nvCxnSpPr>
        <p:spPr>
          <a:xfrm>
            <a:off x="5786438" y="4478338"/>
            <a:ext cx="0" cy="13573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84" name="PA_椭圆 86"/>
          <p:cNvSpPr/>
          <p:nvPr>
            <p:custDataLst>
              <p:tags r:id="rId84"/>
            </p:custDataLst>
          </p:nvPr>
        </p:nvSpPr>
        <p:spPr>
          <a:xfrm>
            <a:off x="-1150937" y="2252663"/>
            <a:ext cx="2405063" cy="2406650"/>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5" name="PA_椭圆 87"/>
          <p:cNvSpPr/>
          <p:nvPr>
            <p:custDataLst>
              <p:tags r:id="rId85"/>
            </p:custDataLst>
          </p:nvPr>
        </p:nvSpPr>
        <p:spPr>
          <a:xfrm>
            <a:off x="7650163" y="4003675"/>
            <a:ext cx="2406650" cy="2406650"/>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6" name="PA_椭圆 88"/>
          <p:cNvSpPr/>
          <p:nvPr>
            <p:custDataLst>
              <p:tags r:id="rId86"/>
            </p:custDataLst>
          </p:nvPr>
        </p:nvSpPr>
        <p:spPr>
          <a:xfrm>
            <a:off x="6556375" y="1000125"/>
            <a:ext cx="811213" cy="811213"/>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7" name="PA_椭圆 89"/>
          <p:cNvSpPr/>
          <p:nvPr>
            <p:custDataLst>
              <p:tags r:id="rId87"/>
            </p:custDataLst>
          </p:nvPr>
        </p:nvSpPr>
        <p:spPr>
          <a:xfrm>
            <a:off x="1654175" y="4562475"/>
            <a:ext cx="1065213" cy="1065213"/>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8" name="PA_椭圆 90"/>
          <p:cNvSpPr/>
          <p:nvPr>
            <p:custDataLst>
              <p:tags r:id="rId88"/>
            </p:custDataLst>
          </p:nvPr>
        </p:nvSpPr>
        <p:spPr>
          <a:xfrm>
            <a:off x="2287588" y="1136650"/>
            <a:ext cx="1276350" cy="1276350"/>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89" name="PA_椭圆 91"/>
          <p:cNvSpPr/>
          <p:nvPr>
            <p:custDataLst>
              <p:tags r:id="rId89"/>
            </p:custDataLst>
          </p:nvPr>
        </p:nvSpPr>
        <p:spPr>
          <a:xfrm>
            <a:off x="5805488" y="4251325"/>
            <a:ext cx="763588" cy="763588"/>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0" name="PA_椭圆 11"/>
          <p:cNvSpPr>
            <a:spLocks noChangeAspect="1"/>
          </p:cNvSpPr>
          <p:nvPr>
            <p:custDataLst>
              <p:tags r:id="rId90"/>
            </p:custDataLst>
          </p:nvPr>
        </p:nvSpPr>
        <p:spPr>
          <a:xfrm>
            <a:off x="3963988" y="3905250"/>
            <a:ext cx="561975" cy="5619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1" name="PA_椭圆 12"/>
          <p:cNvSpPr>
            <a:spLocks noChangeAspect="1"/>
          </p:cNvSpPr>
          <p:nvPr>
            <p:custDataLst>
              <p:tags r:id="rId91"/>
            </p:custDataLst>
          </p:nvPr>
        </p:nvSpPr>
        <p:spPr>
          <a:xfrm>
            <a:off x="3827463" y="2063750"/>
            <a:ext cx="539750" cy="53975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2" name="PA_椭圆 13"/>
          <p:cNvSpPr>
            <a:spLocks noChangeAspect="1"/>
          </p:cNvSpPr>
          <p:nvPr>
            <p:custDataLst>
              <p:tags r:id="rId92"/>
            </p:custDataLst>
          </p:nvPr>
        </p:nvSpPr>
        <p:spPr>
          <a:xfrm>
            <a:off x="4160838" y="2852738"/>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3" name="PA_椭圆 14"/>
          <p:cNvSpPr>
            <a:spLocks noChangeAspect="1"/>
          </p:cNvSpPr>
          <p:nvPr>
            <p:custDataLst>
              <p:tags r:id="rId93"/>
            </p:custDataLst>
          </p:nvPr>
        </p:nvSpPr>
        <p:spPr>
          <a:xfrm>
            <a:off x="4808538" y="3305175"/>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4" name="PA_椭圆 15"/>
          <p:cNvSpPr>
            <a:spLocks noChangeAspect="1"/>
          </p:cNvSpPr>
          <p:nvPr>
            <p:custDataLst>
              <p:tags r:id="rId94"/>
            </p:custDataLst>
          </p:nvPr>
        </p:nvSpPr>
        <p:spPr>
          <a:xfrm>
            <a:off x="4503738" y="4110038"/>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5" name="PA_椭圆 16"/>
          <p:cNvSpPr>
            <a:spLocks noChangeAspect="1"/>
          </p:cNvSpPr>
          <p:nvPr>
            <p:custDataLst>
              <p:tags r:id="rId95"/>
            </p:custDataLst>
          </p:nvPr>
        </p:nvSpPr>
        <p:spPr>
          <a:xfrm>
            <a:off x="4003675" y="3514725"/>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6" name="PA_椭圆 17"/>
          <p:cNvSpPr>
            <a:spLocks noChangeAspect="1"/>
          </p:cNvSpPr>
          <p:nvPr>
            <p:custDataLst>
              <p:tags r:id="rId96"/>
            </p:custDataLst>
          </p:nvPr>
        </p:nvSpPr>
        <p:spPr>
          <a:xfrm>
            <a:off x="3932238" y="3176588"/>
            <a:ext cx="368300"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7" name="PA_椭圆 18"/>
          <p:cNvSpPr>
            <a:spLocks noChangeAspect="1"/>
          </p:cNvSpPr>
          <p:nvPr>
            <p:custDataLst>
              <p:tags r:id="rId97"/>
            </p:custDataLst>
          </p:nvPr>
        </p:nvSpPr>
        <p:spPr>
          <a:xfrm>
            <a:off x="5145088" y="3795713"/>
            <a:ext cx="398463" cy="3968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8" name="PA_椭圆 19"/>
          <p:cNvSpPr>
            <a:spLocks noChangeAspect="1"/>
          </p:cNvSpPr>
          <p:nvPr>
            <p:custDataLst>
              <p:tags r:id="rId98"/>
            </p:custDataLst>
          </p:nvPr>
        </p:nvSpPr>
        <p:spPr>
          <a:xfrm>
            <a:off x="5130800" y="2905125"/>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9" name="PA_椭圆 20"/>
          <p:cNvSpPr>
            <a:spLocks noChangeAspect="1"/>
          </p:cNvSpPr>
          <p:nvPr>
            <p:custDataLst>
              <p:tags r:id="rId99"/>
            </p:custDataLst>
          </p:nvPr>
        </p:nvSpPr>
        <p:spPr>
          <a:xfrm>
            <a:off x="5387975" y="3219450"/>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0" name="PA_椭圆 21"/>
          <p:cNvSpPr>
            <a:spLocks noChangeAspect="1"/>
          </p:cNvSpPr>
          <p:nvPr>
            <p:custDataLst>
              <p:tags r:id="rId100"/>
            </p:custDataLst>
          </p:nvPr>
        </p:nvSpPr>
        <p:spPr>
          <a:xfrm>
            <a:off x="5483225" y="3595688"/>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1" name="PA_椭圆 22"/>
          <p:cNvSpPr>
            <a:spLocks noChangeAspect="1"/>
          </p:cNvSpPr>
          <p:nvPr>
            <p:custDataLst>
              <p:tags r:id="rId101"/>
            </p:custDataLst>
          </p:nvPr>
        </p:nvSpPr>
        <p:spPr>
          <a:xfrm>
            <a:off x="5516563" y="2847975"/>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2" name="PA_椭圆 23"/>
          <p:cNvSpPr>
            <a:spLocks noChangeAspect="1"/>
          </p:cNvSpPr>
          <p:nvPr>
            <p:custDataLst>
              <p:tags r:id="rId102"/>
            </p:custDataLst>
          </p:nvPr>
        </p:nvSpPr>
        <p:spPr>
          <a:xfrm>
            <a:off x="4911725" y="2185988"/>
            <a:ext cx="398463" cy="3984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3" name="PA_椭圆 24"/>
          <p:cNvSpPr>
            <a:spLocks noChangeAspect="1"/>
          </p:cNvSpPr>
          <p:nvPr>
            <p:custDataLst>
              <p:tags r:id="rId103"/>
            </p:custDataLst>
          </p:nvPr>
        </p:nvSpPr>
        <p:spPr>
          <a:xfrm>
            <a:off x="3659188" y="3405188"/>
            <a:ext cx="369888"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4" name="PA_椭圆 25"/>
          <p:cNvSpPr>
            <a:spLocks noChangeAspect="1"/>
          </p:cNvSpPr>
          <p:nvPr>
            <p:custDataLst>
              <p:tags r:id="rId104"/>
            </p:custDataLst>
          </p:nvPr>
        </p:nvSpPr>
        <p:spPr>
          <a:xfrm>
            <a:off x="4330700" y="2290763"/>
            <a:ext cx="369888" cy="3683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5" name="PA_椭圆 26"/>
          <p:cNvSpPr>
            <a:spLocks noChangeAspect="1"/>
          </p:cNvSpPr>
          <p:nvPr>
            <p:custDataLst>
              <p:tags r:id="rId105"/>
            </p:custDataLst>
          </p:nvPr>
        </p:nvSpPr>
        <p:spPr>
          <a:xfrm>
            <a:off x="5043488" y="2563813"/>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6" name="PA_椭圆 27"/>
          <p:cNvSpPr>
            <a:spLocks noChangeAspect="1"/>
          </p:cNvSpPr>
          <p:nvPr>
            <p:custDataLst>
              <p:tags r:id="rId106"/>
            </p:custDataLst>
          </p:nvPr>
        </p:nvSpPr>
        <p:spPr>
          <a:xfrm>
            <a:off x="5372100" y="2520950"/>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7" name="PA_椭圆 28"/>
          <p:cNvSpPr>
            <a:spLocks noChangeAspect="1"/>
          </p:cNvSpPr>
          <p:nvPr>
            <p:custDataLst>
              <p:tags r:id="rId107"/>
            </p:custDataLst>
          </p:nvPr>
        </p:nvSpPr>
        <p:spPr>
          <a:xfrm>
            <a:off x="3714750" y="2544763"/>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8" name="PA_椭圆 29"/>
          <p:cNvSpPr>
            <a:spLocks noChangeAspect="1"/>
          </p:cNvSpPr>
          <p:nvPr>
            <p:custDataLst>
              <p:tags r:id="rId108"/>
            </p:custDataLst>
          </p:nvPr>
        </p:nvSpPr>
        <p:spPr>
          <a:xfrm>
            <a:off x="3609975" y="3092450"/>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09" name="PA_椭圆 30"/>
          <p:cNvSpPr>
            <a:spLocks noChangeAspect="1"/>
          </p:cNvSpPr>
          <p:nvPr>
            <p:custDataLst>
              <p:tags r:id="rId109"/>
            </p:custDataLst>
          </p:nvPr>
        </p:nvSpPr>
        <p:spPr>
          <a:xfrm>
            <a:off x="3324225" y="2930525"/>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0" name="PA_椭圆 31"/>
          <p:cNvSpPr>
            <a:spLocks noChangeAspect="1"/>
          </p:cNvSpPr>
          <p:nvPr>
            <p:custDataLst>
              <p:tags r:id="rId110"/>
            </p:custDataLst>
          </p:nvPr>
        </p:nvSpPr>
        <p:spPr>
          <a:xfrm>
            <a:off x="3376613" y="2592388"/>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1" name="PA_椭圆 32"/>
          <p:cNvSpPr>
            <a:spLocks noChangeAspect="1"/>
          </p:cNvSpPr>
          <p:nvPr>
            <p:custDataLst>
              <p:tags r:id="rId111"/>
            </p:custDataLst>
          </p:nvPr>
        </p:nvSpPr>
        <p:spPr>
          <a:xfrm>
            <a:off x="3648075" y="4030663"/>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2" name="PA_椭圆 33"/>
          <p:cNvSpPr>
            <a:spLocks noChangeAspect="1"/>
          </p:cNvSpPr>
          <p:nvPr>
            <p:custDataLst>
              <p:tags r:id="rId112"/>
            </p:custDataLst>
          </p:nvPr>
        </p:nvSpPr>
        <p:spPr>
          <a:xfrm>
            <a:off x="3343275" y="3906838"/>
            <a:ext cx="344488" cy="3444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3" name="PA_椭圆 34"/>
          <p:cNvSpPr>
            <a:spLocks noChangeAspect="1"/>
          </p:cNvSpPr>
          <p:nvPr>
            <p:custDataLst>
              <p:tags r:id="rId113"/>
            </p:custDataLst>
          </p:nvPr>
        </p:nvSpPr>
        <p:spPr>
          <a:xfrm>
            <a:off x="3770313" y="3743325"/>
            <a:ext cx="319088" cy="3190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4" name="PA_椭圆 35"/>
          <p:cNvSpPr>
            <a:spLocks noChangeAspect="1"/>
          </p:cNvSpPr>
          <p:nvPr>
            <p:custDataLst>
              <p:tags r:id="rId114"/>
            </p:custDataLst>
          </p:nvPr>
        </p:nvSpPr>
        <p:spPr>
          <a:xfrm>
            <a:off x="3856038" y="2881313"/>
            <a:ext cx="319088" cy="3190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5" name="PA_椭圆 36"/>
          <p:cNvSpPr>
            <a:spLocks noChangeAspect="1"/>
          </p:cNvSpPr>
          <p:nvPr>
            <p:custDataLst>
              <p:tags r:id="rId115"/>
            </p:custDataLst>
          </p:nvPr>
        </p:nvSpPr>
        <p:spPr>
          <a:xfrm>
            <a:off x="4652963" y="2974975"/>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6" name="PA_椭圆 37"/>
          <p:cNvSpPr>
            <a:spLocks noChangeAspect="1"/>
          </p:cNvSpPr>
          <p:nvPr>
            <p:custDataLst>
              <p:tags r:id="rId116"/>
            </p:custDataLst>
          </p:nvPr>
        </p:nvSpPr>
        <p:spPr>
          <a:xfrm>
            <a:off x="4895850" y="3055938"/>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7" name="PA_椭圆 38"/>
          <p:cNvSpPr>
            <a:spLocks noChangeAspect="1"/>
          </p:cNvSpPr>
          <p:nvPr>
            <p:custDataLst>
              <p:tags r:id="rId117"/>
            </p:custDataLst>
          </p:nvPr>
        </p:nvSpPr>
        <p:spPr>
          <a:xfrm>
            <a:off x="4719638" y="2727325"/>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8" name="PA_椭圆 39"/>
          <p:cNvSpPr>
            <a:spLocks noChangeAspect="1"/>
          </p:cNvSpPr>
          <p:nvPr>
            <p:custDataLst>
              <p:tags r:id="rId118"/>
            </p:custDataLst>
          </p:nvPr>
        </p:nvSpPr>
        <p:spPr>
          <a:xfrm>
            <a:off x="4657725" y="2241550"/>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9" name="PA_椭圆 40"/>
          <p:cNvSpPr>
            <a:spLocks noChangeAspect="1"/>
          </p:cNvSpPr>
          <p:nvPr>
            <p:custDataLst>
              <p:tags r:id="rId119"/>
            </p:custDataLst>
          </p:nvPr>
        </p:nvSpPr>
        <p:spPr>
          <a:xfrm>
            <a:off x="4457700" y="3875088"/>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0" name="PA_椭圆 41"/>
          <p:cNvSpPr>
            <a:spLocks noChangeAspect="1"/>
          </p:cNvSpPr>
          <p:nvPr>
            <p:custDataLst>
              <p:tags r:id="rId120"/>
            </p:custDataLst>
          </p:nvPr>
        </p:nvSpPr>
        <p:spPr>
          <a:xfrm>
            <a:off x="4710113" y="3898900"/>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1" name="PA_椭圆 42"/>
          <p:cNvSpPr>
            <a:spLocks noChangeAspect="1"/>
          </p:cNvSpPr>
          <p:nvPr>
            <p:custDataLst>
              <p:tags r:id="rId121"/>
            </p:custDataLst>
          </p:nvPr>
        </p:nvSpPr>
        <p:spPr>
          <a:xfrm>
            <a:off x="4851400" y="4094163"/>
            <a:ext cx="263525" cy="2651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2" name="PA_椭圆 43"/>
          <p:cNvSpPr>
            <a:spLocks noChangeAspect="1"/>
          </p:cNvSpPr>
          <p:nvPr>
            <p:custDataLst>
              <p:tags r:id="rId122"/>
            </p:custDataLst>
          </p:nvPr>
        </p:nvSpPr>
        <p:spPr>
          <a:xfrm>
            <a:off x="4918075" y="4337050"/>
            <a:ext cx="263525" cy="2651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3" name="PA_椭圆 44"/>
          <p:cNvSpPr>
            <a:spLocks noChangeAspect="1"/>
          </p:cNvSpPr>
          <p:nvPr>
            <p:custDataLst>
              <p:tags r:id="rId123"/>
            </p:custDataLst>
          </p:nvPr>
        </p:nvSpPr>
        <p:spPr>
          <a:xfrm>
            <a:off x="3629025" y="285273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4" name="PA_椭圆 45"/>
          <p:cNvSpPr>
            <a:spLocks noChangeAspect="1"/>
          </p:cNvSpPr>
          <p:nvPr>
            <p:custDataLst>
              <p:tags r:id="rId124"/>
            </p:custDataLst>
          </p:nvPr>
        </p:nvSpPr>
        <p:spPr>
          <a:xfrm>
            <a:off x="3448050" y="3348038"/>
            <a:ext cx="242888" cy="2444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5" name="PA_椭圆 46"/>
          <p:cNvSpPr>
            <a:spLocks noChangeAspect="1"/>
          </p:cNvSpPr>
          <p:nvPr>
            <p:custDataLst>
              <p:tags r:id="rId125"/>
            </p:custDataLst>
          </p:nvPr>
        </p:nvSpPr>
        <p:spPr>
          <a:xfrm>
            <a:off x="3538538" y="3705225"/>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6" name="PA_椭圆 47"/>
          <p:cNvSpPr>
            <a:spLocks noChangeAspect="1"/>
          </p:cNvSpPr>
          <p:nvPr>
            <p:custDataLst>
              <p:tags r:id="rId126"/>
            </p:custDataLst>
          </p:nvPr>
        </p:nvSpPr>
        <p:spPr>
          <a:xfrm>
            <a:off x="3343275" y="35671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7" name="PA_椭圆 49"/>
          <p:cNvSpPr>
            <a:spLocks noChangeAspect="1"/>
          </p:cNvSpPr>
          <p:nvPr>
            <p:custDataLst>
              <p:tags r:id="rId127"/>
            </p:custDataLst>
          </p:nvPr>
        </p:nvSpPr>
        <p:spPr>
          <a:xfrm>
            <a:off x="4048125" y="2667000"/>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8" name="PA_椭圆 50"/>
          <p:cNvSpPr>
            <a:spLocks noChangeAspect="1"/>
          </p:cNvSpPr>
          <p:nvPr>
            <p:custDataLst>
              <p:tags r:id="rId128"/>
            </p:custDataLst>
          </p:nvPr>
        </p:nvSpPr>
        <p:spPr>
          <a:xfrm>
            <a:off x="4310063" y="26431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9" name="PA_椭圆 51"/>
          <p:cNvSpPr>
            <a:spLocks noChangeAspect="1"/>
          </p:cNvSpPr>
          <p:nvPr>
            <p:custDataLst>
              <p:tags r:id="rId129"/>
            </p:custDataLst>
          </p:nvPr>
        </p:nvSpPr>
        <p:spPr>
          <a:xfrm>
            <a:off x="4505325" y="281463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0" name="PA_椭圆 52"/>
          <p:cNvSpPr>
            <a:spLocks noChangeAspect="1"/>
          </p:cNvSpPr>
          <p:nvPr>
            <p:custDataLst>
              <p:tags r:id="rId130"/>
            </p:custDataLst>
          </p:nvPr>
        </p:nvSpPr>
        <p:spPr>
          <a:xfrm>
            <a:off x="4548188" y="25765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1" name="PA_椭圆 53"/>
          <p:cNvSpPr>
            <a:spLocks noChangeAspect="1"/>
          </p:cNvSpPr>
          <p:nvPr>
            <p:custDataLst>
              <p:tags r:id="rId131"/>
            </p:custDataLst>
          </p:nvPr>
        </p:nvSpPr>
        <p:spPr>
          <a:xfrm>
            <a:off x="4762500" y="25003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2" name="PA_椭圆 54"/>
          <p:cNvSpPr>
            <a:spLocks noChangeAspect="1"/>
          </p:cNvSpPr>
          <p:nvPr>
            <p:custDataLst>
              <p:tags r:id="rId132"/>
            </p:custDataLst>
          </p:nvPr>
        </p:nvSpPr>
        <p:spPr>
          <a:xfrm>
            <a:off x="4943475" y="2843213"/>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3" name="PA_椭圆 55"/>
          <p:cNvSpPr>
            <a:spLocks noChangeAspect="1"/>
          </p:cNvSpPr>
          <p:nvPr>
            <p:custDataLst>
              <p:tags r:id="rId133"/>
            </p:custDataLst>
          </p:nvPr>
        </p:nvSpPr>
        <p:spPr>
          <a:xfrm>
            <a:off x="5162550" y="33670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4" name="PA_椭圆 56"/>
          <p:cNvSpPr>
            <a:spLocks noChangeAspect="1"/>
          </p:cNvSpPr>
          <p:nvPr>
            <p:custDataLst>
              <p:tags r:id="rId134"/>
            </p:custDataLst>
          </p:nvPr>
        </p:nvSpPr>
        <p:spPr>
          <a:xfrm>
            <a:off x="5262563" y="35575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5" name="PA_椭圆 57"/>
          <p:cNvSpPr>
            <a:spLocks noChangeAspect="1"/>
          </p:cNvSpPr>
          <p:nvPr>
            <p:custDataLst>
              <p:tags r:id="rId135"/>
            </p:custDataLst>
          </p:nvPr>
        </p:nvSpPr>
        <p:spPr>
          <a:xfrm>
            <a:off x="5024438" y="3609975"/>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6" name="PA_椭圆 58"/>
          <p:cNvSpPr>
            <a:spLocks noChangeAspect="1"/>
          </p:cNvSpPr>
          <p:nvPr>
            <p:custDataLst>
              <p:tags r:id="rId136"/>
            </p:custDataLst>
          </p:nvPr>
        </p:nvSpPr>
        <p:spPr>
          <a:xfrm>
            <a:off x="4929188" y="3810000"/>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7" name="PA_椭圆 59"/>
          <p:cNvSpPr>
            <a:spLocks noChangeAspect="1"/>
          </p:cNvSpPr>
          <p:nvPr>
            <p:custDataLst>
              <p:tags r:id="rId137"/>
            </p:custDataLst>
          </p:nvPr>
        </p:nvSpPr>
        <p:spPr>
          <a:xfrm>
            <a:off x="4791075" y="36337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8" name="PA_椭圆 60"/>
          <p:cNvSpPr>
            <a:spLocks noChangeAspect="1"/>
          </p:cNvSpPr>
          <p:nvPr>
            <p:custDataLst>
              <p:tags r:id="rId138"/>
            </p:custDataLst>
          </p:nvPr>
        </p:nvSpPr>
        <p:spPr>
          <a:xfrm>
            <a:off x="4562475" y="3671888"/>
            <a:ext cx="242888" cy="24288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9" name="PA_椭圆 61"/>
          <p:cNvSpPr>
            <a:spLocks noChangeAspect="1"/>
          </p:cNvSpPr>
          <p:nvPr>
            <p:custDataLst>
              <p:tags r:id="rId139"/>
            </p:custDataLst>
          </p:nvPr>
        </p:nvSpPr>
        <p:spPr>
          <a:xfrm>
            <a:off x="4346575" y="3686175"/>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0" name="PA_椭圆 64"/>
          <p:cNvSpPr>
            <a:spLocks noChangeAspect="1"/>
          </p:cNvSpPr>
          <p:nvPr>
            <p:custDataLst>
              <p:tags r:id="rId140"/>
            </p:custDataLst>
          </p:nvPr>
        </p:nvSpPr>
        <p:spPr>
          <a:xfrm>
            <a:off x="4284663" y="4438650"/>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1" name="PA_椭圆 65"/>
          <p:cNvSpPr>
            <a:spLocks noChangeAspect="1"/>
          </p:cNvSpPr>
          <p:nvPr>
            <p:custDataLst>
              <p:tags r:id="rId141"/>
            </p:custDataLst>
          </p:nvPr>
        </p:nvSpPr>
        <p:spPr>
          <a:xfrm>
            <a:off x="4494213" y="4448175"/>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2" name="PA_椭圆 66"/>
          <p:cNvSpPr>
            <a:spLocks noChangeAspect="1"/>
          </p:cNvSpPr>
          <p:nvPr>
            <p:custDataLst>
              <p:tags r:id="rId142"/>
            </p:custDataLst>
          </p:nvPr>
        </p:nvSpPr>
        <p:spPr>
          <a:xfrm>
            <a:off x="4708525" y="4443413"/>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3" name="PA_椭圆 67"/>
          <p:cNvSpPr>
            <a:spLocks noChangeAspect="1"/>
          </p:cNvSpPr>
          <p:nvPr>
            <p:custDataLst>
              <p:tags r:id="rId143"/>
            </p:custDataLst>
          </p:nvPr>
        </p:nvSpPr>
        <p:spPr>
          <a:xfrm>
            <a:off x="5099050" y="4152900"/>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4" name="PA_椭圆 68"/>
          <p:cNvSpPr>
            <a:spLocks noChangeAspect="1"/>
          </p:cNvSpPr>
          <p:nvPr>
            <p:custDataLst>
              <p:tags r:id="rId144"/>
            </p:custDataLst>
          </p:nvPr>
        </p:nvSpPr>
        <p:spPr>
          <a:xfrm>
            <a:off x="5308600" y="4171950"/>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5" name="PA_椭圆 43"/>
          <p:cNvSpPr/>
          <p:nvPr>
            <p:custDataLst>
              <p:tags r:id="rId145"/>
            </p:custDataLst>
          </p:nvPr>
        </p:nvSpPr>
        <p:spPr>
          <a:xfrm>
            <a:off x="5487988" y="4017963"/>
            <a:ext cx="265113"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6" name="PA_椭圆 43"/>
          <p:cNvSpPr/>
          <p:nvPr>
            <p:custDataLst>
              <p:tags r:id="rId146"/>
            </p:custDataLst>
          </p:nvPr>
        </p:nvSpPr>
        <p:spPr>
          <a:xfrm>
            <a:off x="3479800" y="4286250"/>
            <a:ext cx="263525" cy="26352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7" name="PA_椭圆 68"/>
          <p:cNvSpPr/>
          <p:nvPr>
            <p:custDataLst>
              <p:tags r:id="rId147"/>
            </p:custDataLst>
          </p:nvPr>
        </p:nvSpPr>
        <p:spPr>
          <a:xfrm>
            <a:off x="3843338" y="4333875"/>
            <a:ext cx="227013" cy="2270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8" name="PA_椭圆 53"/>
          <p:cNvSpPr/>
          <p:nvPr>
            <p:custDataLst>
              <p:tags r:id="rId148"/>
            </p:custDataLst>
          </p:nvPr>
        </p:nvSpPr>
        <p:spPr>
          <a:xfrm>
            <a:off x="3565525" y="2378075"/>
            <a:ext cx="246063" cy="24606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9" name="PA_椭圆 39"/>
          <p:cNvSpPr/>
          <p:nvPr>
            <p:custDataLst>
              <p:tags r:id="rId149"/>
            </p:custDataLst>
          </p:nvPr>
        </p:nvSpPr>
        <p:spPr>
          <a:xfrm>
            <a:off x="5310188" y="2287588"/>
            <a:ext cx="265113" cy="26511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50" name="PA_椭圆 10"/>
          <p:cNvSpPr>
            <a:spLocks noChangeAspect="1"/>
          </p:cNvSpPr>
          <p:nvPr>
            <p:custDataLst>
              <p:tags r:id="rId150"/>
            </p:custDataLst>
          </p:nvPr>
        </p:nvSpPr>
        <p:spPr>
          <a:xfrm>
            <a:off x="4281488" y="3155950"/>
            <a:ext cx="546100" cy="54610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52" name="PA-任意多边形 151"/>
          <p:cNvSpPr/>
          <p:nvPr>
            <p:custDataLst>
              <p:tags r:id="rId151"/>
            </p:custDataLst>
          </p:nvPr>
        </p:nvSpPr>
        <p:spPr>
          <a:xfrm>
            <a:off x="-1524000" y="0"/>
            <a:ext cx="12192000" cy="6858000"/>
          </a:xfrm>
          <a:custGeom>
            <a:avLst/>
            <a:gdLst>
              <a:gd name="connsiteX0" fmla="*/ 6096000 w 12192000"/>
              <a:gd name="connsiteY0" fmla="*/ 2199434 h 6858000"/>
              <a:gd name="connsiteX1" fmla="*/ 4907998 w 12192000"/>
              <a:gd name="connsiteY1" fmla="*/ 3387436 h 6858000"/>
              <a:gd name="connsiteX2" fmla="*/ 6096000 w 12192000"/>
              <a:gd name="connsiteY2" fmla="*/ 4575438 h 6858000"/>
              <a:gd name="connsiteX3" fmla="*/ 7284002 w 12192000"/>
              <a:gd name="connsiteY3" fmla="*/ 3387436 h 6858000"/>
              <a:gd name="connsiteX4" fmla="*/ 6096000 w 12192000"/>
              <a:gd name="connsiteY4" fmla="*/ 219943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2199434"/>
                </a:moveTo>
                <a:cubicBezTo>
                  <a:pt x="5439886" y="2199434"/>
                  <a:pt x="4907998" y="2731321"/>
                  <a:pt x="4907998" y="3387436"/>
                </a:cubicBezTo>
                <a:cubicBezTo>
                  <a:pt x="4907998" y="4043551"/>
                  <a:pt x="5439886" y="4575438"/>
                  <a:pt x="6096000" y="4575438"/>
                </a:cubicBezTo>
                <a:cubicBezTo>
                  <a:pt x="6752115" y="4575438"/>
                  <a:pt x="7284002" y="4043551"/>
                  <a:pt x="7284002" y="3387436"/>
                </a:cubicBezTo>
                <a:cubicBezTo>
                  <a:pt x="7284002" y="2731321"/>
                  <a:pt x="6752115" y="2199434"/>
                  <a:pt x="6096000" y="2199434"/>
                </a:cubicBezTo>
                <a:close/>
                <a:moveTo>
                  <a:pt x="0" y="0"/>
                </a:moveTo>
                <a:lnTo>
                  <a:pt x="12192000" y="0"/>
                </a:lnTo>
                <a:lnTo>
                  <a:pt x="12192000" y="6858000"/>
                </a:lnTo>
                <a:lnTo>
                  <a:pt x="0"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软件开发环境</a:t>
            </a:r>
          </a:p>
        </p:txBody>
      </p:sp>
      <p:sp>
        <p:nvSpPr>
          <p:cNvPr id="153" name="PA-矩形 152"/>
          <p:cNvSpPr/>
          <p:nvPr>
            <p:custDataLst>
              <p:tags r:id="rId152"/>
            </p:custDataLst>
          </p:nvPr>
        </p:nvSpPr>
        <p:spPr>
          <a:xfrm>
            <a:off x="2587625" y="4549775"/>
            <a:ext cx="4044950" cy="40005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e-DE" altLang="zh-CN" sz="2000" b="0" i="0" u="none" strike="noStrike" kern="1200" cap="none" spc="120" normalizeH="0" baseline="0" noProof="0" dirty="0">
                <a:ln>
                  <a:noFill/>
                </a:ln>
                <a:solidFill>
                  <a:srgbClr val="00B0F0"/>
                </a:solidFill>
                <a:effectLst/>
                <a:uLnTx/>
                <a:uFillTx/>
                <a:latin typeface="Arial Narrow" panose="020B0606020202030204" pitchFamily="34" charset="0"/>
                <a:ea typeface="等线" panose="02010600030101010101" pitchFamily="2" charset="-122"/>
                <a:cs typeface="Calibri" panose="020F0502020204030204" charset="0"/>
              </a:rPr>
              <a:t>Software Development Environment</a:t>
            </a:r>
          </a:p>
        </p:txBody>
      </p:sp>
      <p:sp>
        <p:nvSpPr>
          <p:cNvPr id="154" name="PA-同心圆 153"/>
          <p:cNvSpPr/>
          <p:nvPr>
            <p:custDataLst>
              <p:tags r:id="rId153"/>
            </p:custDataLst>
          </p:nvPr>
        </p:nvSpPr>
        <p:spPr>
          <a:xfrm>
            <a:off x="2822575" y="1700213"/>
            <a:ext cx="3498850" cy="3498850"/>
          </a:xfrm>
          <a:prstGeom prst="donut">
            <a:avLst>
              <a:gd name="adj" fmla="val 311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ustDataLst>
      <p:tags r:id="rId1"/>
    </p:custData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200"/>
                                        <p:tgtEl>
                                          <p:spTgt spid="9"/>
                                        </p:tgtEl>
                                      </p:cBhvr>
                                    </p:animEffect>
                                  </p:childTnLst>
                                </p:cTn>
                              </p:par>
                              <p:par>
                                <p:cTn id="8" presetID="22" presetClass="entr" presetSubtype="2" fill="hold"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200"/>
                                        <p:tgtEl>
                                          <p:spTgt spid="8"/>
                                        </p:tgtEl>
                                      </p:cBhvr>
                                    </p:animEffect>
                                  </p:childTnLst>
                                </p:cTn>
                              </p:par>
                              <p:par>
                                <p:cTn id="11" presetID="22" presetClass="entr" presetSubtype="4" fill="hold" nodeType="withEffect">
                                  <p:stCondLst>
                                    <p:cond delay="2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2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
                                        <p:tgtEl>
                                          <p:spTgt spid="6"/>
                                        </p:tgtEl>
                                      </p:cBhvr>
                                    </p:animEffect>
                                  </p:childTnLst>
                                </p:cTn>
                              </p:par>
                              <p:par>
                                <p:cTn id="17" presetID="22" presetClass="entr" presetSubtype="8" fill="hold" nodeType="withEffect">
                                  <p:stCondLst>
                                    <p:cond delay="1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00"/>
                                        <p:tgtEl>
                                          <p:spTgt spid="5"/>
                                        </p:tgtEl>
                                      </p:cBhvr>
                                    </p:animEffect>
                                  </p:childTnLst>
                                </p:cTn>
                              </p:par>
                              <p:par>
                                <p:cTn id="20" presetID="22" presetClass="entr" presetSubtype="8" fill="hold" nodeType="withEffect">
                                  <p:stCondLst>
                                    <p:cond delay="20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200"/>
                                        <p:tgtEl>
                                          <p:spTgt spid="4"/>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200"/>
                                        <p:tgtEl>
                                          <p:spTgt spid="10"/>
                                        </p:tgtEl>
                                      </p:cBhvr>
                                    </p:animEffect>
                                  </p:childTnLst>
                                </p:cTn>
                              </p:par>
                              <p:par>
                                <p:cTn id="26" presetID="22" presetClass="entr" presetSubtype="2" fill="hold" nodeType="withEffect">
                                  <p:stCondLst>
                                    <p:cond delay="10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200"/>
                                        <p:tgtEl>
                                          <p:spTgt spid="11"/>
                                        </p:tgtEl>
                                      </p:cBhvr>
                                    </p:animEffect>
                                  </p:childTnLst>
                                </p:cTn>
                              </p:par>
                              <p:par>
                                <p:cTn id="29" presetID="42" presetClass="path" presetSubtype="0" decel="100000" fill="hold" nodeType="withEffect">
                                  <p:stCondLst>
                                    <p:cond delay="0"/>
                                  </p:stCondLst>
                                  <p:childTnLst>
                                    <p:animMotion origin="layout" path="M 0.1349 0.03704 L -2.08333E-06 -3.7037E-07 E" pathEditMode="relative" ptsTypes="">
                                      <p:cBhvr>
                                        <p:cTn id="30" dur="500" fill="hold"/>
                                        <p:tgtEl>
                                          <p:spTgt spid="9"/>
                                        </p:tgtEl>
                                        <p:attrNameLst>
                                          <p:attrName>ppt_x</p:attrName>
                                          <p:attrName>ppt_y</p:attrName>
                                        </p:attrNameLst>
                                      </p:cBhvr>
                                    </p:animMotion>
                                  </p:childTnLst>
                                </p:cTn>
                              </p:par>
                              <p:par>
                                <p:cTn id="31" presetID="42" presetClass="path" presetSubtype="0" decel="100000" fill="hold" nodeType="withEffect">
                                  <p:stCondLst>
                                    <p:cond delay="100"/>
                                  </p:stCondLst>
                                  <p:childTnLst>
                                    <p:animMotion origin="layout" path="M 0.10208 0.11065 L 2.5E-06 2.59259E-06 E" pathEditMode="relative" ptsTypes="">
                                      <p:cBhvr>
                                        <p:cTn id="32" dur="500" fill="hold"/>
                                        <p:tgtEl>
                                          <p:spTgt spid="8"/>
                                        </p:tgtEl>
                                        <p:attrNameLst>
                                          <p:attrName>ppt_x</p:attrName>
                                          <p:attrName>ppt_y</p:attrName>
                                        </p:attrNameLst>
                                      </p:cBhvr>
                                    </p:animMotion>
                                  </p:childTnLst>
                                </p:cTn>
                              </p:par>
                              <p:par>
                                <p:cTn id="33" presetID="42" presetClass="path" presetSubtype="0" decel="100000" fill="hold" nodeType="withEffect">
                                  <p:stCondLst>
                                    <p:cond delay="200"/>
                                  </p:stCondLst>
                                  <p:childTnLst>
                                    <p:animMotion origin="layout" path="M 0.01927 0.08565 L -0.00417 -0.01157 E" pathEditMode="relative" ptsTypes="">
                                      <p:cBhvr>
                                        <p:cTn id="34" dur="500" fill="hold"/>
                                        <p:tgtEl>
                                          <p:spTgt spid="7"/>
                                        </p:tgtEl>
                                        <p:attrNameLst>
                                          <p:attrName>ppt_x</p:attrName>
                                          <p:attrName>ppt_y</p:attrName>
                                        </p:attrNameLst>
                                      </p:cBhvr>
                                    </p:animMotion>
                                  </p:childTnLst>
                                </p:cTn>
                              </p:par>
                              <p:par>
                                <p:cTn id="35" presetID="42" presetClass="path" presetSubtype="0" decel="100000" fill="hold" nodeType="withEffect">
                                  <p:stCondLst>
                                    <p:cond delay="0"/>
                                  </p:stCondLst>
                                  <p:childTnLst>
                                    <p:animMotion origin="layout" path="M -0.10156 0.09907 L -4.16667E-07 2.96296E-06 E" pathEditMode="relative" ptsTypes="">
                                      <p:cBhvr>
                                        <p:cTn id="36" dur="500" fill="hold"/>
                                        <p:tgtEl>
                                          <p:spTgt spid="6"/>
                                        </p:tgtEl>
                                        <p:attrNameLst>
                                          <p:attrName>ppt_x</p:attrName>
                                          <p:attrName>ppt_y</p:attrName>
                                        </p:attrNameLst>
                                      </p:cBhvr>
                                    </p:animMotion>
                                  </p:childTnLst>
                                </p:cTn>
                              </p:par>
                              <p:par>
                                <p:cTn id="37" presetID="42" presetClass="path" presetSubtype="0" decel="100000" fill="hold" nodeType="withEffect">
                                  <p:stCondLst>
                                    <p:cond delay="100"/>
                                  </p:stCondLst>
                                  <p:childTnLst>
                                    <p:animMotion origin="layout" path="M -0.15482 -0.04653 L 1.04167E-06 1.48148E-06 E" pathEditMode="relative" ptsTypes="">
                                      <p:cBhvr>
                                        <p:cTn id="38" dur="500" fill="hold"/>
                                        <p:tgtEl>
                                          <p:spTgt spid="5"/>
                                        </p:tgtEl>
                                        <p:attrNameLst>
                                          <p:attrName>ppt_x</p:attrName>
                                          <p:attrName>ppt_y</p:attrName>
                                        </p:attrNameLst>
                                      </p:cBhvr>
                                    </p:animMotion>
                                  </p:childTnLst>
                                </p:cTn>
                              </p:par>
                              <p:par>
                                <p:cTn id="39" presetID="42" presetClass="path" presetSubtype="0" decel="100000" fill="hold" nodeType="withEffect">
                                  <p:stCondLst>
                                    <p:cond delay="200"/>
                                  </p:stCondLst>
                                  <p:childTnLst>
                                    <p:animMotion origin="layout" path="M -0.08632 -0.11828 L -3.125E-06 -3.33333E-06 E" pathEditMode="relative" ptsTypes="">
                                      <p:cBhvr>
                                        <p:cTn id="40" dur="500" fill="hold"/>
                                        <p:tgtEl>
                                          <p:spTgt spid="4"/>
                                        </p:tgtEl>
                                        <p:attrNameLst>
                                          <p:attrName>ppt_x</p:attrName>
                                          <p:attrName>ppt_y</p:attrName>
                                        </p:attrNameLst>
                                      </p:cBhvr>
                                    </p:animMotion>
                                  </p:childTnLst>
                                </p:cTn>
                              </p:par>
                              <p:par>
                                <p:cTn id="41" presetID="42" presetClass="path" presetSubtype="0" decel="100000" fill="hold" nodeType="withEffect">
                                  <p:stCondLst>
                                    <p:cond delay="0"/>
                                  </p:stCondLst>
                                  <p:childTnLst>
                                    <p:animMotion origin="layout" path="M 0.11797 -0.06157 L -4.16667E-07 -4.07407E-06 E" pathEditMode="relative" ptsTypes="">
                                      <p:cBhvr>
                                        <p:cTn id="42" dur="500" fill="hold"/>
                                        <p:tgtEl>
                                          <p:spTgt spid="10"/>
                                        </p:tgtEl>
                                        <p:attrNameLst>
                                          <p:attrName>ppt_x</p:attrName>
                                          <p:attrName>ppt_y</p:attrName>
                                        </p:attrNameLst>
                                      </p:cBhvr>
                                    </p:animMotion>
                                  </p:childTnLst>
                                </p:cTn>
                              </p:par>
                              <p:par>
                                <p:cTn id="43" presetID="42" presetClass="path" presetSubtype="0" decel="100000" fill="hold" nodeType="withEffect">
                                  <p:stCondLst>
                                    <p:cond delay="100"/>
                                  </p:stCondLst>
                                  <p:childTnLst>
                                    <p:animMotion origin="layout" path="M 0.02709 -0.15394 L -4.58333E-06 4.81481E-06 E" pathEditMode="relative" ptsTypes="">
                                      <p:cBhvr>
                                        <p:cTn id="44" dur="500" fill="hold"/>
                                        <p:tgtEl>
                                          <p:spTgt spid="11"/>
                                        </p:tgtEl>
                                        <p:attrNameLst>
                                          <p:attrName>ppt_x</p:attrName>
                                          <p:attrName>ppt_y</p:attrName>
                                        </p:attrNameLst>
                                      </p:cBhvr>
                                    </p:animMotion>
                                  </p:childTnLst>
                                </p:cTn>
                              </p:par>
                              <p:par>
                                <p:cTn id="45" presetID="22" presetClass="exit" presetSubtype="2" fill="hold" nodeType="withEffect">
                                  <p:stCondLst>
                                    <p:cond delay="200"/>
                                  </p:stCondLst>
                                  <p:childTnLst>
                                    <p:animEffect transition="out" filter="wipe(right)">
                                      <p:cBhvr>
                                        <p:cTn id="46" dur="200"/>
                                        <p:tgtEl>
                                          <p:spTgt spid="9"/>
                                        </p:tgtEl>
                                      </p:cBhvr>
                                    </p:animEffect>
                                    <p:set>
                                      <p:cBhvr>
                                        <p:cTn id="47" dur="1" fill="hold">
                                          <p:stCondLst>
                                            <p:cond delay="199"/>
                                          </p:stCondLst>
                                        </p:cTn>
                                        <p:tgtEl>
                                          <p:spTgt spid="9"/>
                                        </p:tgtEl>
                                        <p:attrNameLst>
                                          <p:attrName>style.visibility</p:attrName>
                                        </p:attrNameLst>
                                      </p:cBhvr>
                                      <p:to>
                                        <p:strVal val="hidden"/>
                                      </p:to>
                                    </p:set>
                                  </p:childTnLst>
                                </p:cTn>
                              </p:par>
                              <p:par>
                                <p:cTn id="48" presetID="22" presetClass="exit" presetSubtype="2" fill="hold" nodeType="withEffect">
                                  <p:stCondLst>
                                    <p:cond delay="300"/>
                                  </p:stCondLst>
                                  <p:childTnLst>
                                    <p:animEffect transition="out" filter="wipe(right)">
                                      <p:cBhvr>
                                        <p:cTn id="49" dur="200"/>
                                        <p:tgtEl>
                                          <p:spTgt spid="8"/>
                                        </p:tgtEl>
                                      </p:cBhvr>
                                    </p:animEffect>
                                    <p:set>
                                      <p:cBhvr>
                                        <p:cTn id="50" dur="1" fill="hold">
                                          <p:stCondLst>
                                            <p:cond delay="199"/>
                                          </p:stCondLst>
                                        </p:cTn>
                                        <p:tgtEl>
                                          <p:spTgt spid="8"/>
                                        </p:tgtEl>
                                        <p:attrNameLst>
                                          <p:attrName>style.visibility</p:attrName>
                                        </p:attrNameLst>
                                      </p:cBhvr>
                                      <p:to>
                                        <p:strVal val="hidden"/>
                                      </p:to>
                                    </p:set>
                                  </p:childTnLst>
                                </p:cTn>
                              </p:par>
                              <p:par>
                                <p:cTn id="51" presetID="22" presetClass="exit" presetSubtype="4" fill="hold" nodeType="withEffect">
                                  <p:stCondLst>
                                    <p:cond delay="400"/>
                                  </p:stCondLst>
                                  <p:childTnLst>
                                    <p:animEffect transition="out" filter="wipe(down)">
                                      <p:cBhvr>
                                        <p:cTn id="52" dur="200"/>
                                        <p:tgtEl>
                                          <p:spTgt spid="7"/>
                                        </p:tgtEl>
                                      </p:cBhvr>
                                    </p:animEffect>
                                    <p:set>
                                      <p:cBhvr>
                                        <p:cTn id="53" dur="1" fill="hold">
                                          <p:stCondLst>
                                            <p:cond delay="199"/>
                                          </p:stCondLst>
                                        </p:cTn>
                                        <p:tgtEl>
                                          <p:spTgt spid="7"/>
                                        </p:tgtEl>
                                        <p:attrNameLst>
                                          <p:attrName>style.visibility</p:attrName>
                                        </p:attrNameLst>
                                      </p:cBhvr>
                                      <p:to>
                                        <p:strVal val="hidden"/>
                                      </p:to>
                                    </p:set>
                                  </p:childTnLst>
                                </p:cTn>
                              </p:par>
                              <p:par>
                                <p:cTn id="54" presetID="22" presetClass="exit" presetSubtype="8" fill="hold" nodeType="withEffect">
                                  <p:stCondLst>
                                    <p:cond delay="200"/>
                                  </p:stCondLst>
                                  <p:childTnLst>
                                    <p:animEffect transition="out" filter="wipe(left)">
                                      <p:cBhvr>
                                        <p:cTn id="55" dur="200"/>
                                        <p:tgtEl>
                                          <p:spTgt spid="6"/>
                                        </p:tgtEl>
                                      </p:cBhvr>
                                    </p:animEffect>
                                    <p:set>
                                      <p:cBhvr>
                                        <p:cTn id="56" dur="1" fill="hold">
                                          <p:stCondLst>
                                            <p:cond delay="199"/>
                                          </p:stCondLst>
                                        </p:cTn>
                                        <p:tgtEl>
                                          <p:spTgt spid="6"/>
                                        </p:tgtEl>
                                        <p:attrNameLst>
                                          <p:attrName>style.visibility</p:attrName>
                                        </p:attrNameLst>
                                      </p:cBhvr>
                                      <p:to>
                                        <p:strVal val="hidden"/>
                                      </p:to>
                                    </p:set>
                                  </p:childTnLst>
                                </p:cTn>
                              </p:par>
                              <p:par>
                                <p:cTn id="57" presetID="22" presetClass="exit" presetSubtype="8" fill="hold" nodeType="withEffect">
                                  <p:stCondLst>
                                    <p:cond delay="300"/>
                                  </p:stCondLst>
                                  <p:childTnLst>
                                    <p:animEffect transition="out" filter="wipe(left)">
                                      <p:cBhvr>
                                        <p:cTn id="58" dur="200"/>
                                        <p:tgtEl>
                                          <p:spTgt spid="5"/>
                                        </p:tgtEl>
                                      </p:cBhvr>
                                    </p:animEffect>
                                    <p:set>
                                      <p:cBhvr>
                                        <p:cTn id="59" dur="1" fill="hold">
                                          <p:stCondLst>
                                            <p:cond delay="199"/>
                                          </p:stCondLst>
                                        </p:cTn>
                                        <p:tgtEl>
                                          <p:spTgt spid="5"/>
                                        </p:tgtEl>
                                        <p:attrNameLst>
                                          <p:attrName>style.visibility</p:attrName>
                                        </p:attrNameLst>
                                      </p:cBhvr>
                                      <p:to>
                                        <p:strVal val="hidden"/>
                                      </p:to>
                                    </p:set>
                                  </p:childTnLst>
                                </p:cTn>
                              </p:par>
                              <p:par>
                                <p:cTn id="60" presetID="22" presetClass="exit" presetSubtype="8" fill="hold" nodeType="withEffect">
                                  <p:stCondLst>
                                    <p:cond delay="400"/>
                                  </p:stCondLst>
                                  <p:childTnLst>
                                    <p:animEffect transition="out" filter="wipe(left)">
                                      <p:cBhvr>
                                        <p:cTn id="61" dur="200"/>
                                        <p:tgtEl>
                                          <p:spTgt spid="4"/>
                                        </p:tgtEl>
                                      </p:cBhvr>
                                    </p:animEffect>
                                    <p:set>
                                      <p:cBhvr>
                                        <p:cTn id="62" dur="1" fill="hold">
                                          <p:stCondLst>
                                            <p:cond delay="199"/>
                                          </p:stCondLst>
                                        </p:cTn>
                                        <p:tgtEl>
                                          <p:spTgt spid="4"/>
                                        </p:tgtEl>
                                        <p:attrNameLst>
                                          <p:attrName>style.visibility</p:attrName>
                                        </p:attrNameLst>
                                      </p:cBhvr>
                                      <p:to>
                                        <p:strVal val="hidden"/>
                                      </p:to>
                                    </p:set>
                                  </p:childTnLst>
                                </p:cTn>
                              </p:par>
                              <p:par>
                                <p:cTn id="63" presetID="22" presetClass="exit" presetSubtype="2" fill="hold" nodeType="withEffect">
                                  <p:stCondLst>
                                    <p:cond delay="200"/>
                                  </p:stCondLst>
                                  <p:childTnLst>
                                    <p:animEffect transition="out" filter="wipe(right)">
                                      <p:cBhvr>
                                        <p:cTn id="64" dur="200"/>
                                        <p:tgtEl>
                                          <p:spTgt spid="10"/>
                                        </p:tgtEl>
                                      </p:cBhvr>
                                    </p:animEffect>
                                    <p:set>
                                      <p:cBhvr>
                                        <p:cTn id="65" dur="1" fill="hold">
                                          <p:stCondLst>
                                            <p:cond delay="199"/>
                                          </p:stCondLst>
                                        </p:cTn>
                                        <p:tgtEl>
                                          <p:spTgt spid="10"/>
                                        </p:tgtEl>
                                        <p:attrNameLst>
                                          <p:attrName>style.visibility</p:attrName>
                                        </p:attrNameLst>
                                      </p:cBhvr>
                                      <p:to>
                                        <p:strVal val="hidden"/>
                                      </p:to>
                                    </p:set>
                                  </p:childTnLst>
                                </p:cTn>
                              </p:par>
                              <p:par>
                                <p:cTn id="66" presetID="22" presetClass="exit" presetSubtype="2" fill="hold" nodeType="withEffect">
                                  <p:stCondLst>
                                    <p:cond delay="300"/>
                                  </p:stCondLst>
                                  <p:childTnLst>
                                    <p:animEffect transition="out" filter="wipe(right)">
                                      <p:cBhvr>
                                        <p:cTn id="67" dur="200"/>
                                        <p:tgtEl>
                                          <p:spTgt spid="11"/>
                                        </p:tgtEl>
                                      </p:cBhvr>
                                    </p:animEffect>
                                    <p:set>
                                      <p:cBhvr>
                                        <p:cTn id="68" dur="1" fill="hold">
                                          <p:stCondLst>
                                            <p:cond delay="199"/>
                                          </p:stCondLst>
                                        </p:cTn>
                                        <p:tgtEl>
                                          <p:spTgt spid="11"/>
                                        </p:tgtEl>
                                        <p:attrNameLst>
                                          <p:attrName>style.visibility</p:attrName>
                                        </p:attrNameLst>
                                      </p:cBhvr>
                                      <p:to>
                                        <p:strVal val="hidden"/>
                                      </p:to>
                                    </p:set>
                                  </p:childTnLst>
                                </p:cTn>
                              </p:par>
                              <p:par>
                                <p:cTn id="69" presetID="23" presetClass="entr" presetSubtype="16" accel="4000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500" fill="hold"/>
                                        <p:tgtEl>
                                          <p:spTgt spid="3"/>
                                        </p:tgtEl>
                                        <p:attrNameLst>
                                          <p:attrName>ppt_w</p:attrName>
                                        </p:attrNameLst>
                                      </p:cBhvr>
                                      <p:tavLst>
                                        <p:tav tm="0">
                                          <p:val>
                                            <p:strVal val="#ppt_x"/>
                                          </p:val>
                                        </p:tav>
                                        <p:tav tm="100000">
                                          <p:val>
                                            <p:strVal val="#ppt_x"/>
                                          </p:val>
                                        </p:tav>
                                      </p:tavLst>
                                    </p:anim>
                                    <p:anim calcmode="lin" valueType="num">
                                      <p:cBhvr>
                                        <p:cTn id="72" dur="500" fill="hold"/>
                                        <p:tgtEl>
                                          <p:spTgt spid="3"/>
                                        </p:tgtEl>
                                        <p:attrNameLst>
                                          <p:attrName>ppt_h</p:attrName>
                                        </p:attrNameLst>
                                      </p:cBhvr>
                                      <p:tavLst>
                                        <p:tav tm="0">
                                          <p:val>
                                            <p:strVal val="0-#ppt_h/2"/>
                                          </p:val>
                                        </p:tav>
                                        <p:tav tm="100000">
                                          <p:val>
                                            <p:strVal val="#ppt_y"/>
                                          </p:val>
                                        </p:tav>
                                      </p:tavLst>
                                    </p:anim>
                                  </p:childTnLst>
                                </p:cTn>
                              </p:par>
                              <p:par>
                                <p:cTn id="73" presetID="6" presetClass="emph" presetSubtype="0" decel="80000" autoRev="1" fill="hold" nodeType="withEffect">
                                  <p:stCondLst>
                                    <p:cond delay="500"/>
                                  </p:stCondLst>
                                  <p:childTnLst>
                                    <p:animScale>
                                      <p:cBhvr>
                                        <p:cTn id="74" dur="250" fill="hold"/>
                                        <p:tgtEl>
                                          <p:spTgt spid="3"/>
                                        </p:tgtEl>
                                      </p:cBhvr>
                                      <p:by x="110000" y="110000"/>
                                    </p:animScale>
                                  </p:childTnLst>
                                </p:cTn>
                              </p:par>
                              <p:par>
                                <p:cTn id="75" presetID="1" presetClass="entr" presetSubtype="0" fill="hold" nodeType="withEffect">
                                  <p:stCondLst>
                                    <p:cond delay="97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nodeType="withEffect">
                                  <p:stCondLst>
                                    <p:cond delay="970"/>
                                  </p:stCondLst>
                                  <p:childTnLst>
                                    <p:set>
                                      <p:cBhvr>
                                        <p:cTn id="78" dur="1" fill="hold">
                                          <p:stCondLst>
                                            <p:cond delay="0"/>
                                          </p:stCondLst>
                                        </p:cTn>
                                        <p:tgtEl>
                                          <p:spTgt spid="73"/>
                                        </p:tgtEl>
                                        <p:attrNameLst>
                                          <p:attrName>style.visibility</p:attrName>
                                        </p:attrNameLst>
                                      </p:cBhvr>
                                      <p:to>
                                        <p:strVal val="visible"/>
                                      </p:to>
                                    </p:set>
                                  </p:childTnLst>
                                </p:cTn>
                              </p:par>
                              <p:par>
                                <p:cTn id="79" presetID="2" presetClass="entr" presetSubtype="1" decel="100000" fill="hold" grpId="0" nodeType="withEffect">
                                  <p:stCondLst>
                                    <p:cond delay="970"/>
                                  </p:stCondLst>
                                  <p:childTnLst>
                                    <p:set>
                                      <p:cBhvr>
                                        <p:cTn id="80" dur="1" fill="hold">
                                          <p:stCondLst>
                                            <p:cond delay="0"/>
                                          </p:stCondLst>
                                        </p:cTn>
                                        <p:tgtEl>
                                          <p:spTgt spid="63"/>
                                        </p:tgtEl>
                                        <p:attrNameLst>
                                          <p:attrName>style.visibility</p:attrName>
                                        </p:attrNameLst>
                                      </p:cBhvr>
                                      <p:to>
                                        <p:strVal val="visible"/>
                                      </p:to>
                                    </p:set>
                                    <p:anim calcmode="lin" valueType="num">
                                      <p:cBhvr>
                                        <p:cTn id="81" dur="500" fill="hold"/>
                                        <p:tgtEl>
                                          <p:spTgt spid="63"/>
                                        </p:tgtEl>
                                        <p:attrNameLst>
                                          <p:attrName>ppt_x</p:attrName>
                                        </p:attrNameLst>
                                      </p:cBhvr>
                                      <p:tavLst>
                                        <p:tav tm="0">
                                          <p:val>
                                            <p:strVal val="#ppt_x"/>
                                          </p:val>
                                        </p:tav>
                                        <p:tav tm="100000">
                                          <p:val>
                                            <p:strVal val="#ppt_x"/>
                                          </p:val>
                                        </p:tav>
                                      </p:tavLst>
                                    </p:anim>
                                    <p:anim calcmode="lin" valueType="num">
                                      <p:cBhvr>
                                        <p:cTn id="82" dur="500" fill="hold"/>
                                        <p:tgtEl>
                                          <p:spTgt spid="63"/>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1070"/>
                                  </p:stCondLst>
                                  <p:childTnLst>
                                    <p:set>
                                      <p:cBhvr>
                                        <p:cTn id="84" dur="1" fill="hold">
                                          <p:stCondLst>
                                            <p:cond delay="0"/>
                                          </p:stCondLst>
                                        </p:cTn>
                                        <p:tgtEl>
                                          <p:spTgt spid="64"/>
                                        </p:tgtEl>
                                        <p:attrNameLst>
                                          <p:attrName>style.visibility</p:attrName>
                                        </p:attrNameLst>
                                      </p:cBhvr>
                                      <p:to>
                                        <p:strVal val="visible"/>
                                      </p:to>
                                    </p:set>
                                    <p:anim calcmode="lin" valueType="num">
                                      <p:cBhvr>
                                        <p:cTn id="85" dur="500" fill="hold"/>
                                        <p:tgtEl>
                                          <p:spTgt spid="64"/>
                                        </p:tgtEl>
                                        <p:attrNameLst>
                                          <p:attrName>ppt_x</p:attrName>
                                        </p:attrNameLst>
                                      </p:cBhvr>
                                      <p:tavLst>
                                        <p:tav tm="0">
                                          <p:val>
                                            <p:strVal val="#ppt_x"/>
                                          </p:val>
                                        </p:tav>
                                        <p:tav tm="100000">
                                          <p:val>
                                            <p:strVal val="#ppt_x"/>
                                          </p:val>
                                        </p:tav>
                                      </p:tavLst>
                                    </p:anim>
                                    <p:anim calcmode="lin" valueType="num">
                                      <p:cBhvr>
                                        <p:cTn id="86" dur="500" fill="hold"/>
                                        <p:tgtEl>
                                          <p:spTgt spid="64"/>
                                        </p:tgtEl>
                                        <p:attrNameLst>
                                          <p:attrName>ppt_y</p:attrName>
                                        </p:attrNameLst>
                                      </p:cBhvr>
                                      <p:tavLst>
                                        <p:tav tm="0">
                                          <p:val>
                                            <p:strVal val="0-#ppt_h/2"/>
                                          </p:val>
                                        </p:tav>
                                        <p:tav tm="100000">
                                          <p:val>
                                            <p:strVal val="#ppt_y"/>
                                          </p:val>
                                        </p:tav>
                                      </p:tavLst>
                                    </p:anim>
                                  </p:childTnLst>
                                </p:cTn>
                              </p:par>
                              <p:par>
                                <p:cTn id="87" presetID="2" presetClass="entr" presetSubtype="1" decel="100000" fill="hold" grpId="0" nodeType="withEffect">
                                  <p:stCondLst>
                                    <p:cond delay="117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ppt_x</p:attrName>
                                        </p:attrNameLst>
                                      </p:cBhvr>
                                      <p:tavLst>
                                        <p:tav tm="0">
                                          <p:val>
                                            <p:strVal val="#ppt_x"/>
                                          </p:val>
                                        </p:tav>
                                        <p:tav tm="100000">
                                          <p:val>
                                            <p:strVal val="#ppt_x"/>
                                          </p:val>
                                        </p:tav>
                                      </p:tavLst>
                                    </p:anim>
                                    <p:anim calcmode="lin" valueType="num">
                                      <p:cBhvr>
                                        <p:cTn id="90" dur="500" fill="hold"/>
                                        <p:tgtEl>
                                          <p:spTgt spid="65"/>
                                        </p:tgtEl>
                                        <p:attrNameLst>
                                          <p:attrName>ppt_y</p:attrName>
                                        </p:attrNameLst>
                                      </p:cBhvr>
                                      <p:tavLst>
                                        <p:tav tm="0">
                                          <p:val>
                                            <p:strVal val="0-#ppt_h/2"/>
                                          </p:val>
                                        </p:tav>
                                        <p:tav tm="100000">
                                          <p:val>
                                            <p:strVal val="#ppt_y"/>
                                          </p:val>
                                        </p:tav>
                                      </p:tavLst>
                                    </p:anim>
                                  </p:childTnLst>
                                </p:cTn>
                              </p:par>
                              <p:par>
                                <p:cTn id="91" presetID="2" presetClass="entr" presetSubtype="1" decel="100000" fill="hold" grpId="0" nodeType="withEffect">
                                  <p:stCondLst>
                                    <p:cond delay="1270"/>
                                  </p:stCondLst>
                                  <p:childTnLst>
                                    <p:set>
                                      <p:cBhvr>
                                        <p:cTn id="92" dur="1" fill="hold">
                                          <p:stCondLst>
                                            <p:cond delay="0"/>
                                          </p:stCondLst>
                                        </p:cTn>
                                        <p:tgtEl>
                                          <p:spTgt spid="45"/>
                                        </p:tgtEl>
                                        <p:attrNameLst>
                                          <p:attrName>style.visibility</p:attrName>
                                        </p:attrNameLst>
                                      </p:cBhvr>
                                      <p:to>
                                        <p:strVal val="visible"/>
                                      </p:to>
                                    </p:set>
                                    <p:anim calcmode="lin" valueType="num">
                                      <p:cBhvr>
                                        <p:cTn id="93" dur="500" fill="hold"/>
                                        <p:tgtEl>
                                          <p:spTgt spid="45"/>
                                        </p:tgtEl>
                                        <p:attrNameLst>
                                          <p:attrName>ppt_x</p:attrName>
                                        </p:attrNameLst>
                                      </p:cBhvr>
                                      <p:tavLst>
                                        <p:tav tm="0">
                                          <p:val>
                                            <p:strVal val="#ppt_x"/>
                                          </p:val>
                                        </p:tav>
                                        <p:tav tm="100000">
                                          <p:val>
                                            <p:strVal val="#ppt_x"/>
                                          </p:val>
                                        </p:tav>
                                      </p:tavLst>
                                    </p:anim>
                                    <p:anim calcmode="lin" valueType="num">
                                      <p:cBhvr>
                                        <p:cTn id="94" dur="500" fill="hold"/>
                                        <p:tgtEl>
                                          <p:spTgt spid="45"/>
                                        </p:tgtEl>
                                        <p:attrNameLst>
                                          <p:attrName>ppt_y</p:attrName>
                                        </p:attrNameLst>
                                      </p:cBhvr>
                                      <p:tavLst>
                                        <p:tav tm="0">
                                          <p:val>
                                            <p:strVal val="0-#ppt_h/2"/>
                                          </p:val>
                                        </p:tav>
                                        <p:tav tm="100000">
                                          <p:val>
                                            <p:strVal val="#ppt_y"/>
                                          </p:val>
                                        </p:tav>
                                      </p:tavLst>
                                    </p:anim>
                                  </p:childTnLst>
                                </p:cTn>
                              </p:par>
                              <p:par>
                                <p:cTn id="95" presetID="2" presetClass="entr" presetSubtype="1" decel="100000" fill="hold" grpId="0" nodeType="withEffect">
                                  <p:stCondLst>
                                    <p:cond delay="1370"/>
                                  </p:stCondLst>
                                  <p:childTnLst>
                                    <p:set>
                                      <p:cBhvr>
                                        <p:cTn id="96" dur="1" fill="hold">
                                          <p:stCondLst>
                                            <p:cond delay="0"/>
                                          </p:stCondLst>
                                        </p:cTn>
                                        <p:tgtEl>
                                          <p:spTgt spid="67"/>
                                        </p:tgtEl>
                                        <p:attrNameLst>
                                          <p:attrName>style.visibility</p:attrName>
                                        </p:attrNameLst>
                                      </p:cBhvr>
                                      <p:to>
                                        <p:strVal val="visible"/>
                                      </p:to>
                                    </p:set>
                                    <p:anim calcmode="lin" valueType="num">
                                      <p:cBhvr>
                                        <p:cTn id="97" dur="500" fill="hold"/>
                                        <p:tgtEl>
                                          <p:spTgt spid="67"/>
                                        </p:tgtEl>
                                        <p:attrNameLst>
                                          <p:attrName>ppt_x</p:attrName>
                                        </p:attrNameLst>
                                      </p:cBhvr>
                                      <p:tavLst>
                                        <p:tav tm="0">
                                          <p:val>
                                            <p:strVal val="#ppt_x"/>
                                          </p:val>
                                        </p:tav>
                                        <p:tav tm="100000">
                                          <p:val>
                                            <p:strVal val="#ppt_x"/>
                                          </p:val>
                                        </p:tav>
                                      </p:tavLst>
                                    </p:anim>
                                    <p:anim calcmode="lin" valueType="num">
                                      <p:cBhvr>
                                        <p:cTn id="98" dur="500" fill="hold"/>
                                        <p:tgtEl>
                                          <p:spTgt spid="67"/>
                                        </p:tgtEl>
                                        <p:attrNameLst>
                                          <p:attrName>ppt_y</p:attrName>
                                        </p:attrNameLst>
                                      </p:cBhvr>
                                      <p:tavLst>
                                        <p:tav tm="0">
                                          <p:val>
                                            <p:strVal val="0-#ppt_h/2"/>
                                          </p:val>
                                        </p:tav>
                                        <p:tav tm="100000">
                                          <p:val>
                                            <p:strVal val="#ppt_y"/>
                                          </p:val>
                                        </p:tav>
                                      </p:tavLst>
                                    </p:anim>
                                  </p:childTnLst>
                                </p:cTn>
                              </p:par>
                              <p:par>
                                <p:cTn id="99" presetID="2" presetClass="entr" presetSubtype="1" decel="100000" fill="hold" grpId="0" nodeType="withEffect">
                                  <p:stCondLst>
                                    <p:cond delay="970"/>
                                  </p:stCondLst>
                                  <p:childTnLst>
                                    <p:set>
                                      <p:cBhvr>
                                        <p:cTn id="100" dur="1" fill="hold">
                                          <p:stCondLst>
                                            <p:cond delay="0"/>
                                          </p:stCondLst>
                                        </p:cTn>
                                        <p:tgtEl>
                                          <p:spTgt spid="66"/>
                                        </p:tgtEl>
                                        <p:attrNameLst>
                                          <p:attrName>style.visibility</p:attrName>
                                        </p:attrNameLst>
                                      </p:cBhvr>
                                      <p:to>
                                        <p:strVal val="visible"/>
                                      </p:to>
                                    </p:set>
                                    <p:anim calcmode="lin" valueType="num">
                                      <p:cBhvr>
                                        <p:cTn id="101" dur="500" fill="hold"/>
                                        <p:tgtEl>
                                          <p:spTgt spid="66"/>
                                        </p:tgtEl>
                                        <p:attrNameLst>
                                          <p:attrName>ppt_x</p:attrName>
                                        </p:attrNameLst>
                                      </p:cBhvr>
                                      <p:tavLst>
                                        <p:tav tm="0">
                                          <p:val>
                                            <p:strVal val="#ppt_x"/>
                                          </p:val>
                                        </p:tav>
                                        <p:tav tm="100000">
                                          <p:val>
                                            <p:strVal val="#ppt_x"/>
                                          </p:val>
                                        </p:tav>
                                      </p:tavLst>
                                    </p:anim>
                                    <p:anim calcmode="lin" valueType="num">
                                      <p:cBhvr>
                                        <p:cTn id="102" dur="500" fill="hold"/>
                                        <p:tgtEl>
                                          <p:spTgt spid="66"/>
                                        </p:tgtEl>
                                        <p:attrNameLst>
                                          <p:attrName>ppt_y</p:attrName>
                                        </p:attrNameLst>
                                      </p:cBhvr>
                                      <p:tavLst>
                                        <p:tav tm="0">
                                          <p:val>
                                            <p:strVal val="0-#ppt_h/2"/>
                                          </p:val>
                                        </p:tav>
                                        <p:tav tm="100000">
                                          <p:val>
                                            <p:strVal val="#ppt_y"/>
                                          </p:val>
                                        </p:tav>
                                      </p:tavLst>
                                    </p:anim>
                                  </p:childTnLst>
                                </p:cTn>
                              </p:par>
                              <p:par>
                                <p:cTn id="103" presetID="2" presetClass="entr" presetSubtype="1" decel="100000" fill="hold" grpId="0" nodeType="withEffect">
                                  <p:stCondLst>
                                    <p:cond delay="107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ppt_x</p:attrName>
                                        </p:attrNameLst>
                                      </p:cBhvr>
                                      <p:tavLst>
                                        <p:tav tm="0">
                                          <p:val>
                                            <p:strVal val="#ppt_x"/>
                                          </p:val>
                                        </p:tav>
                                        <p:tav tm="100000">
                                          <p:val>
                                            <p:strVal val="#ppt_x"/>
                                          </p:val>
                                        </p:tav>
                                      </p:tavLst>
                                    </p:anim>
                                    <p:anim calcmode="lin" valueType="num">
                                      <p:cBhvr>
                                        <p:cTn id="106" dur="500" fill="hold"/>
                                        <p:tgtEl>
                                          <p:spTgt spid="44"/>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1170"/>
                                  </p:stCondLst>
                                  <p:childTnLst>
                                    <p:set>
                                      <p:cBhvr>
                                        <p:cTn id="108" dur="1" fill="hold">
                                          <p:stCondLst>
                                            <p:cond delay="0"/>
                                          </p:stCondLst>
                                        </p:cTn>
                                        <p:tgtEl>
                                          <p:spTgt spid="17"/>
                                        </p:tgtEl>
                                        <p:attrNameLst>
                                          <p:attrName>style.visibility</p:attrName>
                                        </p:attrNameLst>
                                      </p:cBhvr>
                                      <p:to>
                                        <p:strVal val="visible"/>
                                      </p:to>
                                    </p:set>
                                    <p:anim calcmode="lin" valueType="num">
                                      <p:cBhvr>
                                        <p:cTn id="109" dur="500" fill="hold"/>
                                        <p:tgtEl>
                                          <p:spTgt spid="17"/>
                                        </p:tgtEl>
                                        <p:attrNameLst>
                                          <p:attrName>ppt_x</p:attrName>
                                        </p:attrNameLst>
                                      </p:cBhvr>
                                      <p:tavLst>
                                        <p:tav tm="0">
                                          <p:val>
                                            <p:strVal val="#ppt_x"/>
                                          </p:val>
                                        </p:tav>
                                        <p:tav tm="100000">
                                          <p:val>
                                            <p:strVal val="#ppt_x"/>
                                          </p:val>
                                        </p:tav>
                                      </p:tavLst>
                                    </p:anim>
                                    <p:anim calcmode="lin" valueType="num">
                                      <p:cBhvr>
                                        <p:cTn id="110" dur="500" fill="hold"/>
                                        <p:tgtEl>
                                          <p:spTgt spid="17"/>
                                        </p:tgtEl>
                                        <p:attrNameLst>
                                          <p:attrName>ppt_y</p:attrName>
                                        </p:attrNameLst>
                                      </p:cBhvr>
                                      <p:tavLst>
                                        <p:tav tm="0">
                                          <p:val>
                                            <p:strVal val="0-#ppt_h/2"/>
                                          </p:val>
                                        </p:tav>
                                        <p:tav tm="100000">
                                          <p:val>
                                            <p:strVal val="#ppt_y"/>
                                          </p:val>
                                        </p:tav>
                                      </p:tavLst>
                                    </p:anim>
                                  </p:childTnLst>
                                </p:cTn>
                              </p:par>
                              <p:par>
                                <p:cTn id="111" presetID="2" presetClass="entr" presetSubtype="1" decel="100000" fill="hold" grpId="0" nodeType="withEffect">
                                  <p:stCondLst>
                                    <p:cond delay="1270"/>
                                  </p:stCondLst>
                                  <p:childTnLst>
                                    <p:set>
                                      <p:cBhvr>
                                        <p:cTn id="112" dur="1" fill="hold">
                                          <p:stCondLst>
                                            <p:cond delay="0"/>
                                          </p:stCondLst>
                                        </p:cTn>
                                        <p:tgtEl>
                                          <p:spTgt spid="13"/>
                                        </p:tgtEl>
                                        <p:attrNameLst>
                                          <p:attrName>style.visibility</p:attrName>
                                        </p:attrNameLst>
                                      </p:cBhvr>
                                      <p:to>
                                        <p:strVal val="visible"/>
                                      </p:to>
                                    </p:set>
                                    <p:anim calcmode="lin" valueType="num">
                                      <p:cBhvr>
                                        <p:cTn id="113" dur="500" fill="hold"/>
                                        <p:tgtEl>
                                          <p:spTgt spid="13"/>
                                        </p:tgtEl>
                                        <p:attrNameLst>
                                          <p:attrName>ppt_x</p:attrName>
                                        </p:attrNameLst>
                                      </p:cBhvr>
                                      <p:tavLst>
                                        <p:tav tm="0">
                                          <p:val>
                                            <p:strVal val="#ppt_x"/>
                                          </p:val>
                                        </p:tav>
                                        <p:tav tm="100000">
                                          <p:val>
                                            <p:strVal val="#ppt_x"/>
                                          </p:val>
                                        </p:tav>
                                      </p:tavLst>
                                    </p:anim>
                                    <p:anim calcmode="lin" valueType="num">
                                      <p:cBhvr>
                                        <p:cTn id="114" dur="500" fill="hold"/>
                                        <p:tgtEl>
                                          <p:spTgt spid="13"/>
                                        </p:tgtEl>
                                        <p:attrNameLst>
                                          <p:attrName>ppt_y</p:attrName>
                                        </p:attrNameLst>
                                      </p:cBhvr>
                                      <p:tavLst>
                                        <p:tav tm="0">
                                          <p:val>
                                            <p:strVal val="0-#ppt_h/2"/>
                                          </p:val>
                                        </p:tav>
                                        <p:tav tm="100000">
                                          <p:val>
                                            <p:strVal val="#ppt_y"/>
                                          </p:val>
                                        </p:tav>
                                      </p:tavLst>
                                    </p:anim>
                                  </p:childTnLst>
                                </p:cTn>
                              </p:par>
                              <p:par>
                                <p:cTn id="115" presetID="2" presetClass="entr" presetSubtype="1" decel="100000" fill="hold" grpId="0" nodeType="withEffect">
                                  <p:stCondLst>
                                    <p:cond delay="1370"/>
                                  </p:stCondLst>
                                  <p:childTnLst>
                                    <p:set>
                                      <p:cBhvr>
                                        <p:cTn id="116" dur="1" fill="hold">
                                          <p:stCondLst>
                                            <p:cond delay="0"/>
                                          </p:stCondLst>
                                        </p:cTn>
                                        <p:tgtEl>
                                          <p:spTgt spid="34"/>
                                        </p:tgtEl>
                                        <p:attrNameLst>
                                          <p:attrName>style.visibility</p:attrName>
                                        </p:attrNameLst>
                                      </p:cBhvr>
                                      <p:to>
                                        <p:strVal val="visible"/>
                                      </p:to>
                                    </p:set>
                                    <p:anim calcmode="lin" valueType="num">
                                      <p:cBhvr>
                                        <p:cTn id="117" dur="500" fill="hold"/>
                                        <p:tgtEl>
                                          <p:spTgt spid="34"/>
                                        </p:tgtEl>
                                        <p:attrNameLst>
                                          <p:attrName>ppt_x</p:attrName>
                                        </p:attrNameLst>
                                      </p:cBhvr>
                                      <p:tavLst>
                                        <p:tav tm="0">
                                          <p:val>
                                            <p:strVal val="#ppt_x"/>
                                          </p:val>
                                        </p:tav>
                                        <p:tav tm="100000">
                                          <p:val>
                                            <p:strVal val="#ppt_x"/>
                                          </p:val>
                                        </p:tav>
                                      </p:tavLst>
                                    </p:anim>
                                    <p:anim calcmode="lin" valueType="num">
                                      <p:cBhvr>
                                        <p:cTn id="118" dur="500" fill="hold"/>
                                        <p:tgtEl>
                                          <p:spTgt spid="3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970"/>
                                  </p:stCondLst>
                                  <p:childTnLst>
                                    <p:set>
                                      <p:cBhvr>
                                        <p:cTn id="120" dur="1" fill="hold">
                                          <p:stCondLst>
                                            <p:cond delay="0"/>
                                          </p:stCondLst>
                                        </p:cTn>
                                        <p:tgtEl>
                                          <p:spTgt spid="35"/>
                                        </p:tgtEl>
                                        <p:attrNameLst>
                                          <p:attrName>style.visibility</p:attrName>
                                        </p:attrNameLst>
                                      </p:cBhvr>
                                      <p:to>
                                        <p:strVal val="visible"/>
                                      </p:to>
                                    </p:set>
                                    <p:anim calcmode="lin" valueType="num">
                                      <p:cBhvr>
                                        <p:cTn id="121" dur="500" fill="hold"/>
                                        <p:tgtEl>
                                          <p:spTgt spid="35"/>
                                        </p:tgtEl>
                                        <p:attrNameLst>
                                          <p:attrName>ppt_x</p:attrName>
                                        </p:attrNameLst>
                                      </p:cBhvr>
                                      <p:tavLst>
                                        <p:tav tm="0">
                                          <p:val>
                                            <p:strVal val="#ppt_x"/>
                                          </p:val>
                                        </p:tav>
                                        <p:tav tm="100000">
                                          <p:val>
                                            <p:strVal val="#ppt_x"/>
                                          </p:val>
                                        </p:tav>
                                      </p:tavLst>
                                    </p:anim>
                                    <p:anim calcmode="lin" valueType="num">
                                      <p:cBhvr>
                                        <p:cTn id="122" dur="500" fill="hold"/>
                                        <p:tgtEl>
                                          <p:spTgt spid="35"/>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107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0" fill="hold"/>
                                        <p:tgtEl>
                                          <p:spTgt spid="42"/>
                                        </p:tgtEl>
                                        <p:attrNameLst>
                                          <p:attrName>ppt_x</p:attrName>
                                        </p:attrNameLst>
                                      </p:cBhvr>
                                      <p:tavLst>
                                        <p:tav tm="0">
                                          <p:val>
                                            <p:strVal val="#ppt_x"/>
                                          </p:val>
                                        </p:tav>
                                        <p:tav tm="100000">
                                          <p:val>
                                            <p:strVal val="#ppt_x"/>
                                          </p:val>
                                        </p:tav>
                                      </p:tavLst>
                                    </p:anim>
                                    <p:anim calcmode="lin" valueType="num">
                                      <p:cBhvr>
                                        <p:cTn id="126" dur="500" fill="hold"/>
                                        <p:tgtEl>
                                          <p:spTgt spid="42"/>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1170"/>
                                  </p:stCondLst>
                                  <p:childTnLst>
                                    <p:set>
                                      <p:cBhvr>
                                        <p:cTn id="128" dur="1" fill="hold">
                                          <p:stCondLst>
                                            <p:cond delay="0"/>
                                          </p:stCondLst>
                                        </p:cTn>
                                        <p:tgtEl>
                                          <p:spTgt spid="43"/>
                                        </p:tgtEl>
                                        <p:attrNameLst>
                                          <p:attrName>style.visibility</p:attrName>
                                        </p:attrNameLst>
                                      </p:cBhvr>
                                      <p:to>
                                        <p:strVal val="visible"/>
                                      </p:to>
                                    </p:set>
                                    <p:anim calcmode="lin" valueType="num">
                                      <p:cBhvr>
                                        <p:cTn id="129" dur="500" fill="hold"/>
                                        <p:tgtEl>
                                          <p:spTgt spid="43"/>
                                        </p:tgtEl>
                                        <p:attrNameLst>
                                          <p:attrName>ppt_x</p:attrName>
                                        </p:attrNameLst>
                                      </p:cBhvr>
                                      <p:tavLst>
                                        <p:tav tm="0">
                                          <p:val>
                                            <p:strVal val="#ppt_x"/>
                                          </p:val>
                                        </p:tav>
                                        <p:tav tm="100000">
                                          <p:val>
                                            <p:strVal val="#ppt_x"/>
                                          </p:val>
                                        </p:tav>
                                      </p:tavLst>
                                    </p:anim>
                                    <p:anim calcmode="lin" valueType="num">
                                      <p:cBhvr>
                                        <p:cTn id="130" dur="500" fill="hold"/>
                                        <p:tgtEl>
                                          <p:spTgt spid="43"/>
                                        </p:tgtEl>
                                        <p:attrNameLst>
                                          <p:attrName>ppt_y</p:attrName>
                                        </p:attrNameLst>
                                      </p:cBhvr>
                                      <p:tavLst>
                                        <p:tav tm="0">
                                          <p:val>
                                            <p:strVal val="0-#ppt_h/2"/>
                                          </p:val>
                                        </p:tav>
                                        <p:tav tm="100000">
                                          <p:val>
                                            <p:strVal val="#ppt_y"/>
                                          </p:val>
                                        </p:tav>
                                      </p:tavLst>
                                    </p:anim>
                                  </p:childTnLst>
                                </p:cTn>
                              </p:par>
                              <p:par>
                                <p:cTn id="131" presetID="2" presetClass="entr" presetSubtype="1" decel="100000" fill="hold" grpId="0" nodeType="withEffect">
                                  <p:stCondLst>
                                    <p:cond delay="1270"/>
                                  </p:stCondLst>
                                  <p:childTnLst>
                                    <p:set>
                                      <p:cBhvr>
                                        <p:cTn id="132" dur="1" fill="hold">
                                          <p:stCondLst>
                                            <p:cond delay="0"/>
                                          </p:stCondLst>
                                        </p:cTn>
                                        <p:tgtEl>
                                          <p:spTgt spid="59"/>
                                        </p:tgtEl>
                                        <p:attrNameLst>
                                          <p:attrName>style.visibility</p:attrName>
                                        </p:attrNameLst>
                                      </p:cBhvr>
                                      <p:to>
                                        <p:strVal val="visible"/>
                                      </p:to>
                                    </p:set>
                                    <p:anim calcmode="lin" valueType="num">
                                      <p:cBhvr>
                                        <p:cTn id="133" dur="500" fill="hold"/>
                                        <p:tgtEl>
                                          <p:spTgt spid="59"/>
                                        </p:tgtEl>
                                        <p:attrNameLst>
                                          <p:attrName>ppt_x</p:attrName>
                                        </p:attrNameLst>
                                      </p:cBhvr>
                                      <p:tavLst>
                                        <p:tav tm="0">
                                          <p:val>
                                            <p:strVal val="#ppt_x"/>
                                          </p:val>
                                        </p:tav>
                                        <p:tav tm="100000">
                                          <p:val>
                                            <p:strVal val="#ppt_x"/>
                                          </p:val>
                                        </p:tav>
                                      </p:tavLst>
                                    </p:anim>
                                    <p:anim calcmode="lin" valueType="num">
                                      <p:cBhvr>
                                        <p:cTn id="134" dur="500" fill="hold"/>
                                        <p:tgtEl>
                                          <p:spTgt spid="59"/>
                                        </p:tgtEl>
                                        <p:attrNameLst>
                                          <p:attrName>ppt_y</p:attrName>
                                        </p:attrNameLst>
                                      </p:cBhvr>
                                      <p:tavLst>
                                        <p:tav tm="0">
                                          <p:val>
                                            <p:strVal val="0-#ppt_h/2"/>
                                          </p:val>
                                        </p:tav>
                                        <p:tav tm="100000">
                                          <p:val>
                                            <p:strVal val="#ppt_y"/>
                                          </p:val>
                                        </p:tav>
                                      </p:tavLst>
                                    </p:anim>
                                  </p:childTnLst>
                                </p:cTn>
                              </p:par>
                              <p:par>
                                <p:cTn id="135" presetID="2" presetClass="entr" presetSubtype="1" decel="100000" fill="hold" grpId="0" nodeType="withEffect">
                                  <p:stCondLst>
                                    <p:cond delay="1370"/>
                                  </p:stCondLst>
                                  <p:childTnLst>
                                    <p:set>
                                      <p:cBhvr>
                                        <p:cTn id="136" dur="1" fill="hold">
                                          <p:stCondLst>
                                            <p:cond delay="0"/>
                                          </p:stCondLst>
                                        </p:cTn>
                                        <p:tgtEl>
                                          <p:spTgt spid="20"/>
                                        </p:tgtEl>
                                        <p:attrNameLst>
                                          <p:attrName>style.visibility</p:attrName>
                                        </p:attrNameLst>
                                      </p:cBhvr>
                                      <p:to>
                                        <p:strVal val="visible"/>
                                      </p:to>
                                    </p:set>
                                    <p:anim calcmode="lin" valueType="num">
                                      <p:cBhvr>
                                        <p:cTn id="137" dur="500" fill="hold"/>
                                        <p:tgtEl>
                                          <p:spTgt spid="20"/>
                                        </p:tgtEl>
                                        <p:attrNameLst>
                                          <p:attrName>ppt_x</p:attrName>
                                        </p:attrNameLst>
                                      </p:cBhvr>
                                      <p:tavLst>
                                        <p:tav tm="0">
                                          <p:val>
                                            <p:strVal val="#ppt_x"/>
                                          </p:val>
                                        </p:tav>
                                        <p:tav tm="100000">
                                          <p:val>
                                            <p:strVal val="#ppt_x"/>
                                          </p:val>
                                        </p:tav>
                                      </p:tavLst>
                                    </p:anim>
                                    <p:anim calcmode="lin" valueType="num">
                                      <p:cBhvr>
                                        <p:cTn id="138" dur="500" fill="hold"/>
                                        <p:tgtEl>
                                          <p:spTgt spid="20"/>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970"/>
                                  </p:stCondLst>
                                  <p:childTnLst>
                                    <p:set>
                                      <p:cBhvr>
                                        <p:cTn id="140" dur="1" fill="hold">
                                          <p:stCondLst>
                                            <p:cond delay="0"/>
                                          </p:stCondLst>
                                        </p:cTn>
                                        <p:tgtEl>
                                          <p:spTgt spid="23"/>
                                        </p:tgtEl>
                                        <p:attrNameLst>
                                          <p:attrName>style.visibility</p:attrName>
                                        </p:attrNameLst>
                                      </p:cBhvr>
                                      <p:to>
                                        <p:strVal val="visible"/>
                                      </p:to>
                                    </p:set>
                                    <p:anim calcmode="lin" valueType="num">
                                      <p:cBhvr>
                                        <p:cTn id="141" dur="500" fill="hold"/>
                                        <p:tgtEl>
                                          <p:spTgt spid="23"/>
                                        </p:tgtEl>
                                        <p:attrNameLst>
                                          <p:attrName>ppt_x</p:attrName>
                                        </p:attrNameLst>
                                      </p:cBhvr>
                                      <p:tavLst>
                                        <p:tav tm="0">
                                          <p:val>
                                            <p:strVal val="#ppt_x"/>
                                          </p:val>
                                        </p:tav>
                                        <p:tav tm="100000">
                                          <p:val>
                                            <p:strVal val="#ppt_x"/>
                                          </p:val>
                                        </p:tav>
                                      </p:tavLst>
                                    </p:anim>
                                    <p:anim calcmode="lin" valueType="num">
                                      <p:cBhvr>
                                        <p:cTn id="142" dur="500" fill="hold"/>
                                        <p:tgtEl>
                                          <p:spTgt spid="23"/>
                                        </p:tgtEl>
                                        <p:attrNameLst>
                                          <p:attrName>ppt_y</p:attrName>
                                        </p:attrNameLst>
                                      </p:cBhvr>
                                      <p:tavLst>
                                        <p:tav tm="0">
                                          <p:val>
                                            <p:strVal val="0-#ppt_h/2"/>
                                          </p:val>
                                        </p:tav>
                                        <p:tav tm="100000">
                                          <p:val>
                                            <p:strVal val="#ppt_y"/>
                                          </p:val>
                                        </p:tav>
                                      </p:tavLst>
                                    </p:anim>
                                  </p:childTnLst>
                                </p:cTn>
                              </p:par>
                              <p:par>
                                <p:cTn id="143" presetID="2" presetClass="entr" presetSubtype="1" decel="100000" fill="hold" grpId="0" nodeType="withEffect">
                                  <p:stCondLst>
                                    <p:cond delay="1070"/>
                                  </p:stCondLst>
                                  <p:childTnLst>
                                    <p:set>
                                      <p:cBhvr>
                                        <p:cTn id="144" dur="1" fill="hold">
                                          <p:stCondLst>
                                            <p:cond delay="0"/>
                                          </p:stCondLst>
                                        </p:cTn>
                                        <p:tgtEl>
                                          <p:spTgt spid="57"/>
                                        </p:tgtEl>
                                        <p:attrNameLst>
                                          <p:attrName>style.visibility</p:attrName>
                                        </p:attrNameLst>
                                      </p:cBhvr>
                                      <p:to>
                                        <p:strVal val="visible"/>
                                      </p:to>
                                    </p:set>
                                    <p:anim calcmode="lin" valueType="num">
                                      <p:cBhvr>
                                        <p:cTn id="145" dur="500" fill="hold"/>
                                        <p:tgtEl>
                                          <p:spTgt spid="57"/>
                                        </p:tgtEl>
                                        <p:attrNameLst>
                                          <p:attrName>ppt_x</p:attrName>
                                        </p:attrNameLst>
                                      </p:cBhvr>
                                      <p:tavLst>
                                        <p:tav tm="0">
                                          <p:val>
                                            <p:strVal val="#ppt_x"/>
                                          </p:val>
                                        </p:tav>
                                        <p:tav tm="100000">
                                          <p:val>
                                            <p:strVal val="#ppt_x"/>
                                          </p:val>
                                        </p:tav>
                                      </p:tavLst>
                                    </p:anim>
                                    <p:anim calcmode="lin" valueType="num">
                                      <p:cBhvr>
                                        <p:cTn id="146" dur="500" fill="hold"/>
                                        <p:tgtEl>
                                          <p:spTgt spid="57"/>
                                        </p:tgtEl>
                                        <p:attrNameLst>
                                          <p:attrName>ppt_y</p:attrName>
                                        </p:attrNameLst>
                                      </p:cBhvr>
                                      <p:tavLst>
                                        <p:tav tm="0">
                                          <p:val>
                                            <p:strVal val="0-#ppt_h/2"/>
                                          </p:val>
                                        </p:tav>
                                        <p:tav tm="100000">
                                          <p:val>
                                            <p:strVal val="#ppt_y"/>
                                          </p:val>
                                        </p:tav>
                                      </p:tavLst>
                                    </p:anim>
                                  </p:childTnLst>
                                </p:cTn>
                              </p:par>
                              <p:par>
                                <p:cTn id="147" presetID="2" presetClass="entr" presetSubtype="1" decel="100000" fill="hold" grpId="0" nodeType="withEffect">
                                  <p:stCondLst>
                                    <p:cond delay="1170"/>
                                  </p:stCondLst>
                                  <p:childTnLst>
                                    <p:set>
                                      <p:cBhvr>
                                        <p:cTn id="148" dur="1" fill="hold">
                                          <p:stCondLst>
                                            <p:cond delay="0"/>
                                          </p:stCondLst>
                                        </p:cTn>
                                        <p:tgtEl>
                                          <p:spTgt spid="58"/>
                                        </p:tgtEl>
                                        <p:attrNameLst>
                                          <p:attrName>style.visibility</p:attrName>
                                        </p:attrNameLst>
                                      </p:cBhvr>
                                      <p:to>
                                        <p:strVal val="visible"/>
                                      </p:to>
                                    </p:set>
                                    <p:anim calcmode="lin" valueType="num">
                                      <p:cBhvr>
                                        <p:cTn id="149" dur="500" fill="hold"/>
                                        <p:tgtEl>
                                          <p:spTgt spid="58"/>
                                        </p:tgtEl>
                                        <p:attrNameLst>
                                          <p:attrName>ppt_x</p:attrName>
                                        </p:attrNameLst>
                                      </p:cBhvr>
                                      <p:tavLst>
                                        <p:tav tm="0">
                                          <p:val>
                                            <p:strVal val="#ppt_x"/>
                                          </p:val>
                                        </p:tav>
                                        <p:tav tm="100000">
                                          <p:val>
                                            <p:strVal val="#ppt_x"/>
                                          </p:val>
                                        </p:tav>
                                      </p:tavLst>
                                    </p:anim>
                                    <p:anim calcmode="lin" valueType="num">
                                      <p:cBhvr>
                                        <p:cTn id="150" dur="500" fill="hold"/>
                                        <p:tgtEl>
                                          <p:spTgt spid="58"/>
                                        </p:tgtEl>
                                        <p:attrNameLst>
                                          <p:attrName>ppt_y</p:attrName>
                                        </p:attrNameLst>
                                      </p:cBhvr>
                                      <p:tavLst>
                                        <p:tav tm="0">
                                          <p:val>
                                            <p:strVal val="0-#ppt_h/2"/>
                                          </p:val>
                                        </p:tav>
                                        <p:tav tm="100000">
                                          <p:val>
                                            <p:strVal val="#ppt_y"/>
                                          </p:val>
                                        </p:tav>
                                      </p:tavLst>
                                    </p:anim>
                                  </p:childTnLst>
                                </p:cTn>
                              </p:par>
                              <p:par>
                                <p:cTn id="151" presetID="2" presetClass="entr" presetSubtype="1" decel="100000" fill="hold" grpId="0" nodeType="withEffect">
                                  <p:stCondLst>
                                    <p:cond delay="1270"/>
                                  </p:stCondLst>
                                  <p:childTnLst>
                                    <p:set>
                                      <p:cBhvr>
                                        <p:cTn id="152" dur="1" fill="hold">
                                          <p:stCondLst>
                                            <p:cond delay="0"/>
                                          </p:stCondLst>
                                        </p:cTn>
                                        <p:tgtEl>
                                          <p:spTgt spid="60"/>
                                        </p:tgtEl>
                                        <p:attrNameLst>
                                          <p:attrName>style.visibility</p:attrName>
                                        </p:attrNameLst>
                                      </p:cBhvr>
                                      <p:to>
                                        <p:strVal val="visible"/>
                                      </p:to>
                                    </p:set>
                                    <p:anim calcmode="lin" valueType="num">
                                      <p:cBhvr>
                                        <p:cTn id="153" dur="500" fill="hold"/>
                                        <p:tgtEl>
                                          <p:spTgt spid="60"/>
                                        </p:tgtEl>
                                        <p:attrNameLst>
                                          <p:attrName>ppt_x</p:attrName>
                                        </p:attrNameLst>
                                      </p:cBhvr>
                                      <p:tavLst>
                                        <p:tav tm="0">
                                          <p:val>
                                            <p:strVal val="#ppt_x"/>
                                          </p:val>
                                        </p:tav>
                                        <p:tav tm="100000">
                                          <p:val>
                                            <p:strVal val="#ppt_x"/>
                                          </p:val>
                                        </p:tav>
                                      </p:tavLst>
                                    </p:anim>
                                    <p:anim calcmode="lin" valueType="num">
                                      <p:cBhvr>
                                        <p:cTn id="154" dur="500" fill="hold"/>
                                        <p:tgtEl>
                                          <p:spTgt spid="60"/>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0" nodeType="withEffect">
                                  <p:stCondLst>
                                    <p:cond delay="1370"/>
                                  </p:stCondLst>
                                  <p:childTnLst>
                                    <p:set>
                                      <p:cBhvr>
                                        <p:cTn id="156" dur="1" fill="hold">
                                          <p:stCondLst>
                                            <p:cond delay="0"/>
                                          </p:stCondLst>
                                        </p:cTn>
                                        <p:tgtEl>
                                          <p:spTgt spid="61"/>
                                        </p:tgtEl>
                                        <p:attrNameLst>
                                          <p:attrName>style.visibility</p:attrName>
                                        </p:attrNameLst>
                                      </p:cBhvr>
                                      <p:to>
                                        <p:strVal val="visible"/>
                                      </p:to>
                                    </p:set>
                                    <p:anim calcmode="lin" valueType="num">
                                      <p:cBhvr>
                                        <p:cTn id="157" dur="500" fill="hold"/>
                                        <p:tgtEl>
                                          <p:spTgt spid="61"/>
                                        </p:tgtEl>
                                        <p:attrNameLst>
                                          <p:attrName>ppt_x</p:attrName>
                                        </p:attrNameLst>
                                      </p:cBhvr>
                                      <p:tavLst>
                                        <p:tav tm="0">
                                          <p:val>
                                            <p:strVal val="#ppt_x"/>
                                          </p:val>
                                        </p:tav>
                                        <p:tav tm="100000">
                                          <p:val>
                                            <p:strVal val="#ppt_x"/>
                                          </p:val>
                                        </p:tav>
                                      </p:tavLst>
                                    </p:anim>
                                    <p:anim calcmode="lin" valueType="num">
                                      <p:cBhvr>
                                        <p:cTn id="158" dur="500" fill="hold"/>
                                        <p:tgtEl>
                                          <p:spTgt spid="6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0" nodeType="withEffect">
                                  <p:stCondLst>
                                    <p:cond delay="970"/>
                                  </p:stCondLst>
                                  <p:childTnLst>
                                    <p:set>
                                      <p:cBhvr>
                                        <p:cTn id="160" dur="1" fill="hold">
                                          <p:stCondLst>
                                            <p:cond delay="0"/>
                                          </p:stCondLst>
                                        </p:cTn>
                                        <p:tgtEl>
                                          <p:spTgt spid="62"/>
                                        </p:tgtEl>
                                        <p:attrNameLst>
                                          <p:attrName>style.visibility</p:attrName>
                                        </p:attrNameLst>
                                      </p:cBhvr>
                                      <p:to>
                                        <p:strVal val="visible"/>
                                      </p:to>
                                    </p:set>
                                    <p:anim calcmode="lin" valueType="num">
                                      <p:cBhvr>
                                        <p:cTn id="161" dur="500" fill="hold"/>
                                        <p:tgtEl>
                                          <p:spTgt spid="62"/>
                                        </p:tgtEl>
                                        <p:attrNameLst>
                                          <p:attrName>ppt_x</p:attrName>
                                        </p:attrNameLst>
                                      </p:cBhvr>
                                      <p:tavLst>
                                        <p:tav tm="0">
                                          <p:val>
                                            <p:strVal val="#ppt_x"/>
                                          </p:val>
                                        </p:tav>
                                        <p:tav tm="100000">
                                          <p:val>
                                            <p:strVal val="#ppt_x"/>
                                          </p:val>
                                        </p:tav>
                                      </p:tavLst>
                                    </p:anim>
                                    <p:anim calcmode="lin" valueType="num">
                                      <p:cBhvr>
                                        <p:cTn id="162" dur="500" fill="hold"/>
                                        <p:tgtEl>
                                          <p:spTgt spid="62"/>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0" nodeType="withEffect">
                                  <p:stCondLst>
                                    <p:cond delay="1070"/>
                                  </p:stCondLst>
                                  <p:childTnLst>
                                    <p:set>
                                      <p:cBhvr>
                                        <p:cTn id="164" dur="1" fill="hold">
                                          <p:stCondLst>
                                            <p:cond delay="0"/>
                                          </p:stCondLst>
                                        </p:cTn>
                                        <p:tgtEl>
                                          <p:spTgt spid="18"/>
                                        </p:tgtEl>
                                        <p:attrNameLst>
                                          <p:attrName>style.visibility</p:attrName>
                                        </p:attrNameLst>
                                      </p:cBhvr>
                                      <p:to>
                                        <p:strVal val="visible"/>
                                      </p:to>
                                    </p:set>
                                    <p:anim calcmode="lin" valueType="num">
                                      <p:cBhvr>
                                        <p:cTn id="165" dur="500" fill="hold"/>
                                        <p:tgtEl>
                                          <p:spTgt spid="18"/>
                                        </p:tgtEl>
                                        <p:attrNameLst>
                                          <p:attrName>ppt_x</p:attrName>
                                        </p:attrNameLst>
                                      </p:cBhvr>
                                      <p:tavLst>
                                        <p:tav tm="0">
                                          <p:val>
                                            <p:strVal val="#ppt_x"/>
                                          </p:val>
                                        </p:tav>
                                        <p:tav tm="100000">
                                          <p:val>
                                            <p:strVal val="#ppt_x"/>
                                          </p:val>
                                        </p:tav>
                                      </p:tavLst>
                                    </p:anim>
                                    <p:anim calcmode="lin" valueType="num">
                                      <p:cBhvr>
                                        <p:cTn id="166" dur="500" fill="hold"/>
                                        <p:tgtEl>
                                          <p:spTgt spid="18"/>
                                        </p:tgtEl>
                                        <p:attrNameLst>
                                          <p:attrName>ppt_y</p:attrName>
                                        </p:attrNameLst>
                                      </p:cBhvr>
                                      <p:tavLst>
                                        <p:tav tm="0">
                                          <p:val>
                                            <p:strVal val="0-#ppt_h/2"/>
                                          </p:val>
                                        </p:tav>
                                        <p:tav tm="100000">
                                          <p:val>
                                            <p:strVal val="#ppt_y"/>
                                          </p:val>
                                        </p:tav>
                                      </p:tavLst>
                                    </p:anim>
                                  </p:childTnLst>
                                </p:cTn>
                              </p:par>
                              <p:par>
                                <p:cTn id="167" presetID="2" presetClass="entr" presetSubtype="1" decel="100000" fill="hold" grpId="0" nodeType="withEffect">
                                  <p:stCondLst>
                                    <p:cond delay="1170"/>
                                  </p:stCondLst>
                                  <p:childTnLst>
                                    <p:set>
                                      <p:cBhvr>
                                        <p:cTn id="168" dur="1" fill="hold">
                                          <p:stCondLst>
                                            <p:cond delay="0"/>
                                          </p:stCondLst>
                                        </p:cTn>
                                        <p:tgtEl>
                                          <p:spTgt spid="36"/>
                                        </p:tgtEl>
                                        <p:attrNameLst>
                                          <p:attrName>style.visibility</p:attrName>
                                        </p:attrNameLst>
                                      </p:cBhvr>
                                      <p:to>
                                        <p:strVal val="visible"/>
                                      </p:to>
                                    </p:set>
                                    <p:anim calcmode="lin" valueType="num">
                                      <p:cBhvr>
                                        <p:cTn id="169" dur="500" fill="hold"/>
                                        <p:tgtEl>
                                          <p:spTgt spid="36"/>
                                        </p:tgtEl>
                                        <p:attrNameLst>
                                          <p:attrName>ppt_x</p:attrName>
                                        </p:attrNameLst>
                                      </p:cBhvr>
                                      <p:tavLst>
                                        <p:tav tm="0">
                                          <p:val>
                                            <p:strVal val="#ppt_x"/>
                                          </p:val>
                                        </p:tav>
                                        <p:tav tm="100000">
                                          <p:val>
                                            <p:strVal val="#ppt_x"/>
                                          </p:val>
                                        </p:tav>
                                      </p:tavLst>
                                    </p:anim>
                                    <p:anim calcmode="lin" valueType="num">
                                      <p:cBhvr>
                                        <p:cTn id="170" dur="500" fill="hold"/>
                                        <p:tgtEl>
                                          <p:spTgt spid="36"/>
                                        </p:tgtEl>
                                        <p:attrNameLst>
                                          <p:attrName>ppt_y</p:attrName>
                                        </p:attrNameLst>
                                      </p:cBhvr>
                                      <p:tavLst>
                                        <p:tav tm="0">
                                          <p:val>
                                            <p:strVal val="0-#ppt_h/2"/>
                                          </p:val>
                                        </p:tav>
                                        <p:tav tm="100000">
                                          <p:val>
                                            <p:strVal val="#ppt_y"/>
                                          </p:val>
                                        </p:tav>
                                      </p:tavLst>
                                    </p:anim>
                                  </p:childTnLst>
                                </p:cTn>
                              </p:par>
                              <p:par>
                                <p:cTn id="171" presetID="2" presetClass="entr" presetSubtype="1" decel="100000" fill="hold" grpId="0" nodeType="withEffect">
                                  <p:stCondLst>
                                    <p:cond delay="1270"/>
                                  </p:stCondLst>
                                  <p:childTnLst>
                                    <p:set>
                                      <p:cBhvr>
                                        <p:cTn id="172" dur="1" fill="hold">
                                          <p:stCondLst>
                                            <p:cond delay="0"/>
                                          </p:stCondLst>
                                        </p:cTn>
                                        <p:tgtEl>
                                          <p:spTgt spid="48"/>
                                        </p:tgtEl>
                                        <p:attrNameLst>
                                          <p:attrName>style.visibility</p:attrName>
                                        </p:attrNameLst>
                                      </p:cBhvr>
                                      <p:to>
                                        <p:strVal val="visible"/>
                                      </p:to>
                                    </p:set>
                                    <p:anim calcmode="lin" valueType="num">
                                      <p:cBhvr>
                                        <p:cTn id="173" dur="500" fill="hold"/>
                                        <p:tgtEl>
                                          <p:spTgt spid="48"/>
                                        </p:tgtEl>
                                        <p:attrNameLst>
                                          <p:attrName>ppt_x</p:attrName>
                                        </p:attrNameLst>
                                      </p:cBhvr>
                                      <p:tavLst>
                                        <p:tav tm="0">
                                          <p:val>
                                            <p:strVal val="#ppt_x"/>
                                          </p:val>
                                        </p:tav>
                                        <p:tav tm="100000">
                                          <p:val>
                                            <p:strVal val="#ppt_x"/>
                                          </p:val>
                                        </p:tav>
                                      </p:tavLst>
                                    </p:anim>
                                    <p:anim calcmode="lin" valueType="num">
                                      <p:cBhvr>
                                        <p:cTn id="174" dur="500" fill="hold"/>
                                        <p:tgtEl>
                                          <p:spTgt spid="48"/>
                                        </p:tgtEl>
                                        <p:attrNameLst>
                                          <p:attrName>ppt_y</p:attrName>
                                        </p:attrNameLst>
                                      </p:cBhvr>
                                      <p:tavLst>
                                        <p:tav tm="0">
                                          <p:val>
                                            <p:strVal val="0-#ppt_h/2"/>
                                          </p:val>
                                        </p:tav>
                                        <p:tav tm="100000">
                                          <p:val>
                                            <p:strVal val="#ppt_y"/>
                                          </p:val>
                                        </p:tav>
                                      </p:tavLst>
                                    </p:anim>
                                  </p:childTnLst>
                                </p:cTn>
                              </p:par>
                              <p:par>
                                <p:cTn id="175" presetID="2" presetClass="entr" presetSubtype="1" decel="100000" fill="hold" grpId="0" nodeType="withEffect">
                                  <p:stCondLst>
                                    <p:cond delay="1370"/>
                                  </p:stCondLst>
                                  <p:childTnLst>
                                    <p:set>
                                      <p:cBhvr>
                                        <p:cTn id="176" dur="1" fill="hold">
                                          <p:stCondLst>
                                            <p:cond delay="0"/>
                                          </p:stCondLst>
                                        </p:cTn>
                                        <p:tgtEl>
                                          <p:spTgt spid="49"/>
                                        </p:tgtEl>
                                        <p:attrNameLst>
                                          <p:attrName>style.visibility</p:attrName>
                                        </p:attrNameLst>
                                      </p:cBhvr>
                                      <p:to>
                                        <p:strVal val="visible"/>
                                      </p:to>
                                    </p:set>
                                    <p:anim calcmode="lin" valueType="num">
                                      <p:cBhvr>
                                        <p:cTn id="177" dur="500" fill="hold"/>
                                        <p:tgtEl>
                                          <p:spTgt spid="49"/>
                                        </p:tgtEl>
                                        <p:attrNameLst>
                                          <p:attrName>ppt_x</p:attrName>
                                        </p:attrNameLst>
                                      </p:cBhvr>
                                      <p:tavLst>
                                        <p:tav tm="0">
                                          <p:val>
                                            <p:strVal val="#ppt_x"/>
                                          </p:val>
                                        </p:tav>
                                        <p:tav tm="100000">
                                          <p:val>
                                            <p:strVal val="#ppt_x"/>
                                          </p:val>
                                        </p:tav>
                                      </p:tavLst>
                                    </p:anim>
                                    <p:anim calcmode="lin" valueType="num">
                                      <p:cBhvr>
                                        <p:cTn id="178" dur="500" fill="hold"/>
                                        <p:tgtEl>
                                          <p:spTgt spid="49"/>
                                        </p:tgtEl>
                                        <p:attrNameLst>
                                          <p:attrName>ppt_y</p:attrName>
                                        </p:attrNameLst>
                                      </p:cBhvr>
                                      <p:tavLst>
                                        <p:tav tm="0">
                                          <p:val>
                                            <p:strVal val="0-#ppt_h/2"/>
                                          </p:val>
                                        </p:tav>
                                        <p:tav tm="100000">
                                          <p:val>
                                            <p:strVal val="#ppt_y"/>
                                          </p:val>
                                        </p:tav>
                                      </p:tavLst>
                                    </p:anim>
                                  </p:childTnLst>
                                </p:cTn>
                              </p:par>
                              <p:par>
                                <p:cTn id="179" presetID="2" presetClass="entr" presetSubtype="1" decel="100000" fill="hold" grpId="0" nodeType="withEffect">
                                  <p:stCondLst>
                                    <p:cond delay="970"/>
                                  </p:stCondLst>
                                  <p:childTnLst>
                                    <p:set>
                                      <p:cBhvr>
                                        <p:cTn id="180" dur="1" fill="hold">
                                          <p:stCondLst>
                                            <p:cond delay="0"/>
                                          </p:stCondLst>
                                        </p:cTn>
                                        <p:tgtEl>
                                          <p:spTgt spid="47"/>
                                        </p:tgtEl>
                                        <p:attrNameLst>
                                          <p:attrName>style.visibility</p:attrName>
                                        </p:attrNameLst>
                                      </p:cBhvr>
                                      <p:to>
                                        <p:strVal val="visible"/>
                                      </p:to>
                                    </p:set>
                                    <p:anim calcmode="lin" valueType="num">
                                      <p:cBhvr>
                                        <p:cTn id="181" dur="500" fill="hold"/>
                                        <p:tgtEl>
                                          <p:spTgt spid="47"/>
                                        </p:tgtEl>
                                        <p:attrNameLst>
                                          <p:attrName>ppt_x</p:attrName>
                                        </p:attrNameLst>
                                      </p:cBhvr>
                                      <p:tavLst>
                                        <p:tav tm="0">
                                          <p:val>
                                            <p:strVal val="#ppt_x"/>
                                          </p:val>
                                        </p:tav>
                                        <p:tav tm="100000">
                                          <p:val>
                                            <p:strVal val="#ppt_x"/>
                                          </p:val>
                                        </p:tav>
                                      </p:tavLst>
                                    </p:anim>
                                    <p:anim calcmode="lin" valueType="num">
                                      <p:cBhvr>
                                        <p:cTn id="182" dur="500" fill="hold"/>
                                        <p:tgtEl>
                                          <p:spTgt spid="47"/>
                                        </p:tgtEl>
                                        <p:attrNameLst>
                                          <p:attrName>ppt_y</p:attrName>
                                        </p:attrNameLst>
                                      </p:cBhvr>
                                      <p:tavLst>
                                        <p:tav tm="0">
                                          <p:val>
                                            <p:strVal val="0-#ppt_h/2"/>
                                          </p:val>
                                        </p:tav>
                                        <p:tav tm="100000">
                                          <p:val>
                                            <p:strVal val="#ppt_y"/>
                                          </p:val>
                                        </p:tav>
                                      </p:tavLst>
                                    </p:anim>
                                  </p:childTnLst>
                                </p:cTn>
                              </p:par>
                              <p:par>
                                <p:cTn id="183" presetID="2" presetClass="entr" presetSubtype="1" decel="100000" fill="hold" grpId="0" nodeType="withEffect">
                                  <p:stCondLst>
                                    <p:cond delay="1070"/>
                                  </p:stCondLst>
                                  <p:childTnLst>
                                    <p:set>
                                      <p:cBhvr>
                                        <p:cTn id="184" dur="1" fill="hold">
                                          <p:stCondLst>
                                            <p:cond delay="0"/>
                                          </p:stCondLst>
                                        </p:cTn>
                                        <p:tgtEl>
                                          <p:spTgt spid="26"/>
                                        </p:tgtEl>
                                        <p:attrNameLst>
                                          <p:attrName>style.visibility</p:attrName>
                                        </p:attrNameLst>
                                      </p:cBhvr>
                                      <p:to>
                                        <p:strVal val="visible"/>
                                      </p:to>
                                    </p:set>
                                    <p:anim calcmode="lin" valueType="num">
                                      <p:cBhvr>
                                        <p:cTn id="185" dur="500" fill="hold"/>
                                        <p:tgtEl>
                                          <p:spTgt spid="26"/>
                                        </p:tgtEl>
                                        <p:attrNameLst>
                                          <p:attrName>ppt_x</p:attrName>
                                        </p:attrNameLst>
                                      </p:cBhvr>
                                      <p:tavLst>
                                        <p:tav tm="0">
                                          <p:val>
                                            <p:strVal val="#ppt_x"/>
                                          </p:val>
                                        </p:tav>
                                        <p:tav tm="100000">
                                          <p:val>
                                            <p:strVal val="#ppt_x"/>
                                          </p:val>
                                        </p:tav>
                                      </p:tavLst>
                                    </p:anim>
                                    <p:anim calcmode="lin" valueType="num">
                                      <p:cBhvr>
                                        <p:cTn id="186" dur="500" fill="hold"/>
                                        <p:tgtEl>
                                          <p:spTgt spid="26"/>
                                        </p:tgtEl>
                                        <p:attrNameLst>
                                          <p:attrName>ppt_y</p:attrName>
                                        </p:attrNameLst>
                                      </p:cBhvr>
                                      <p:tavLst>
                                        <p:tav tm="0">
                                          <p:val>
                                            <p:strVal val="0-#ppt_h/2"/>
                                          </p:val>
                                        </p:tav>
                                        <p:tav tm="100000">
                                          <p:val>
                                            <p:strVal val="#ppt_y"/>
                                          </p:val>
                                        </p:tav>
                                      </p:tavLst>
                                    </p:anim>
                                  </p:childTnLst>
                                </p:cTn>
                              </p:par>
                              <p:par>
                                <p:cTn id="187" presetID="2" presetClass="entr" presetSubtype="1" decel="100000" fill="hold" grpId="0" nodeType="withEffect">
                                  <p:stCondLst>
                                    <p:cond delay="1170"/>
                                  </p:stCondLst>
                                  <p:childTnLst>
                                    <p:set>
                                      <p:cBhvr>
                                        <p:cTn id="188" dur="1" fill="hold">
                                          <p:stCondLst>
                                            <p:cond delay="0"/>
                                          </p:stCondLst>
                                        </p:cTn>
                                        <p:tgtEl>
                                          <p:spTgt spid="19"/>
                                        </p:tgtEl>
                                        <p:attrNameLst>
                                          <p:attrName>style.visibility</p:attrName>
                                        </p:attrNameLst>
                                      </p:cBhvr>
                                      <p:to>
                                        <p:strVal val="visible"/>
                                      </p:to>
                                    </p:set>
                                    <p:anim calcmode="lin" valueType="num">
                                      <p:cBhvr>
                                        <p:cTn id="189" dur="500" fill="hold"/>
                                        <p:tgtEl>
                                          <p:spTgt spid="19"/>
                                        </p:tgtEl>
                                        <p:attrNameLst>
                                          <p:attrName>ppt_x</p:attrName>
                                        </p:attrNameLst>
                                      </p:cBhvr>
                                      <p:tavLst>
                                        <p:tav tm="0">
                                          <p:val>
                                            <p:strVal val="#ppt_x"/>
                                          </p:val>
                                        </p:tav>
                                        <p:tav tm="100000">
                                          <p:val>
                                            <p:strVal val="#ppt_x"/>
                                          </p:val>
                                        </p:tav>
                                      </p:tavLst>
                                    </p:anim>
                                    <p:anim calcmode="lin" valueType="num">
                                      <p:cBhvr>
                                        <p:cTn id="190" dur="500" fill="hold"/>
                                        <p:tgtEl>
                                          <p:spTgt spid="19"/>
                                        </p:tgtEl>
                                        <p:attrNameLst>
                                          <p:attrName>ppt_y</p:attrName>
                                        </p:attrNameLst>
                                      </p:cBhvr>
                                      <p:tavLst>
                                        <p:tav tm="0">
                                          <p:val>
                                            <p:strVal val="0-#ppt_h/2"/>
                                          </p:val>
                                        </p:tav>
                                        <p:tav tm="100000">
                                          <p:val>
                                            <p:strVal val="#ppt_y"/>
                                          </p:val>
                                        </p:tav>
                                      </p:tavLst>
                                    </p:anim>
                                  </p:childTnLst>
                                </p:cTn>
                              </p:par>
                              <p:par>
                                <p:cTn id="191" presetID="2" presetClass="entr" presetSubtype="1" decel="100000" fill="hold" grpId="0" nodeType="withEffect">
                                  <p:stCondLst>
                                    <p:cond delay="1270"/>
                                  </p:stCondLst>
                                  <p:childTnLst>
                                    <p:set>
                                      <p:cBhvr>
                                        <p:cTn id="192" dur="1" fill="hold">
                                          <p:stCondLst>
                                            <p:cond delay="0"/>
                                          </p:stCondLst>
                                        </p:cTn>
                                        <p:tgtEl>
                                          <p:spTgt spid="12"/>
                                        </p:tgtEl>
                                        <p:attrNameLst>
                                          <p:attrName>style.visibility</p:attrName>
                                        </p:attrNameLst>
                                      </p:cBhvr>
                                      <p:to>
                                        <p:strVal val="visible"/>
                                      </p:to>
                                    </p:set>
                                    <p:anim calcmode="lin" valueType="num">
                                      <p:cBhvr>
                                        <p:cTn id="193" dur="500" fill="hold"/>
                                        <p:tgtEl>
                                          <p:spTgt spid="12"/>
                                        </p:tgtEl>
                                        <p:attrNameLst>
                                          <p:attrName>ppt_x</p:attrName>
                                        </p:attrNameLst>
                                      </p:cBhvr>
                                      <p:tavLst>
                                        <p:tav tm="0">
                                          <p:val>
                                            <p:strVal val="#ppt_x"/>
                                          </p:val>
                                        </p:tav>
                                        <p:tav tm="100000">
                                          <p:val>
                                            <p:strVal val="#ppt_x"/>
                                          </p:val>
                                        </p:tav>
                                      </p:tavLst>
                                    </p:anim>
                                    <p:anim calcmode="lin" valueType="num">
                                      <p:cBhvr>
                                        <p:cTn id="194" dur="500" fill="hold"/>
                                        <p:tgtEl>
                                          <p:spTgt spid="12"/>
                                        </p:tgtEl>
                                        <p:attrNameLst>
                                          <p:attrName>ppt_y</p:attrName>
                                        </p:attrNameLst>
                                      </p:cBhvr>
                                      <p:tavLst>
                                        <p:tav tm="0">
                                          <p:val>
                                            <p:strVal val="0-#ppt_h/2"/>
                                          </p:val>
                                        </p:tav>
                                        <p:tav tm="100000">
                                          <p:val>
                                            <p:strVal val="#ppt_y"/>
                                          </p:val>
                                        </p:tav>
                                      </p:tavLst>
                                    </p:anim>
                                  </p:childTnLst>
                                </p:cTn>
                              </p:par>
                              <p:par>
                                <p:cTn id="195" presetID="2" presetClass="entr" presetSubtype="1" decel="100000" fill="hold" grpId="0" nodeType="withEffect">
                                  <p:stCondLst>
                                    <p:cond delay="1370"/>
                                  </p:stCondLst>
                                  <p:childTnLst>
                                    <p:set>
                                      <p:cBhvr>
                                        <p:cTn id="196" dur="1" fill="hold">
                                          <p:stCondLst>
                                            <p:cond delay="0"/>
                                          </p:stCondLst>
                                        </p:cTn>
                                        <p:tgtEl>
                                          <p:spTgt spid="16"/>
                                        </p:tgtEl>
                                        <p:attrNameLst>
                                          <p:attrName>style.visibility</p:attrName>
                                        </p:attrNameLst>
                                      </p:cBhvr>
                                      <p:to>
                                        <p:strVal val="visible"/>
                                      </p:to>
                                    </p:set>
                                    <p:anim calcmode="lin" valueType="num">
                                      <p:cBhvr>
                                        <p:cTn id="197" dur="500" fill="hold"/>
                                        <p:tgtEl>
                                          <p:spTgt spid="16"/>
                                        </p:tgtEl>
                                        <p:attrNameLst>
                                          <p:attrName>ppt_x</p:attrName>
                                        </p:attrNameLst>
                                      </p:cBhvr>
                                      <p:tavLst>
                                        <p:tav tm="0">
                                          <p:val>
                                            <p:strVal val="#ppt_x"/>
                                          </p:val>
                                        </p:tav>
                                        <p:tav tm="100000">
                                          <p:val>
                                            <p:strVal val="#ppt_x"/>
                                          </p:val>
                                        </p:tav>
                                      </p:tavLst>
                                    </p:anim>
                                    <p:anim calcmode="lin" valueType="num">
                                      <p:cBhvr>
                                        <p:cTn id="198" dur="500" fill="hold"/>
                                        <p:tgtEl>
                                          <p:spTgt spid="16"/>
                                        </p:tgtEl>
                                        <p:attrNameLst>
                                          <p:attrName>ppt_y</p:attrName>
                                        </p:attrNameLst>
                                      </p:cBhvr>
                                      <p:tavLst>
                                        <p:tav tm="0">
                                          <p:val>
                                            <p:strVal val="0-#ppt_h/2"/>
                                          </p:val>
                                        </p:tav>
                                        <p:tav tm="100000">
                                          <p:val>
                                            <p:strVal val="#ppt_y"/>
                                          </p:val>
                                        </p:tav>
                                      </p:tavLst>
                                    </p:anim>
                                  </p:childTnLst>
                                </p:cTn>
                              </p:par>
                              <p:par>
                                <p:cTn id="199" presetID="2" presetClass="entr" presetSubtype="1" decel="100000" fill="hold" grpId="0" nodeType="withEffect">
                                  <p:stCondLst>
                                    <p:cond delay="970"/>
                                  </p:stCondLst>
                                  <p:childTnLst>
                                    <p:set>
                                      <p:cBhvr>
                                        <p:cTn id="200" dur="1" fill="hold">
                                          <p:stCondLst>
                                            <p:cond delay="0"/>
                                          </p:stCondLst>
                                        </p:cTn>
                                        <p:tgtEl>
                                          <p:spTgt spid="56"/>
                                        </p:tgtEl>
                                        <p:attrNameLst>
                                          <p:attrName>style.visibility</p:attrName>
                                        </p:attrNameLst>
                                      </p:cBhvr>
                                      <p:to>
                                        <p:strVal val="visible"/>
                                      </p:to>
                                    </p:set>
                                    <p:anim calcmode="lin" valueType="num">
                                      <p:cBhvr>
                                        <p:cTn id="201" dur="500" fill="hold"/>
                                        <p:tgtEl>
                                          <p:spTgt spid="56"/>
                                        </p:tgtEl>
                                        <p:attrNameLst>
                                          <p:attrName>ppt_x</p:attrName>
                                        </p:attrNameLst>
                                      </p:cBhvr>
                                      <p:tavLst>
                                        <p:tav tm="0">
                                          <p:val>
                                            <p:strVal val="#ppt_x"/>
                                          </p:val>
                                        </p:tav>
                                        <p:tav tm="100000">
                                          <p:val>
                                            <p:strVal val="#ppt_x"/>
                                          </p:val>
                                        </p:tav>
                                      </p:tavLst>
                                    </p:anim>
                                    <p:anim calcmode="lin" valueType="num">
                                      <p:cBhvr>
                                        <p:cTn id="202" dur="500" fill="hold"/>
                                        <p:tgtEl>
                                          <p:spTgt spid="56"/>
                                        </p:tgtEl>
                                        <p:attrNameLst>
                                          <p:attrName>ppt_y</p:attrName>
                                        </p:attrNameLst>
                                      </p:cBhvr>
                                      <p:tavLst>
                                        <p:tav tm="0">
                                          <p:val>
                                            <p:strVal val="0-#ppt_h/2"/>
                                          </p:val>
                                        </p:tav>
                                        <p:tav tm="100000">
                                          <p:val>
                                            <p:strVal val="#ppt_y"/>
                                          </p:val>
                                        </p:tav>
                                      </p:tavLst>
                                    </p:anim>
                                  </p:childTnLst>
                                </p:cTn>
                              </p:par>
                              <p:par>
                                <p:cTn id="203" presetID="2" presetClass="entr" presetSubtype="1" decel="100000" fill="hold" grpId="0" nodeType="withEffect">
                                  <p:stCondLst>
                                    <p:cond delay="1070"/>
                                  </p:stCondLst>
                                  <p:childTnLst>
                                    <p:set>
                                      <p:cBhvr>
                                        <p:cTn id="204" dur="1" fill="hold">
                                          <p:stCondLst>
                                            <p:cond delay="0"/>
                                          </p:stCondLst>
                                        </p:cTn>
                                        <p:tgtEl>
                                          <p:spTgt spid="22"/>
                                        </p:tgtEl>
                                        <p:attrNameLst>
                                          <p:attrName>style.visibility</p:attrName>
                                        </p:attrNameLst>
                                      </p:cBhvr>
                                      <p:to>
                                        <p:strVal val="visible"/>
                                      </p:to>
                                    </p:set>
                                    <p:anim calcmode="lin" valueType="num">
                                      <p:cBhvr>
                                        <p:cTn id="205" dur="500" fill="hold"/>
                                        <p:tgtEl>
                                          <p:spTgt spid="22"/>
                                        </p:tgtEl>
                                        <p:attrNameLst>
                                          <p:attrName>ppt_x</p:attrName>
                                        </p:attrNameLst>
                                      </p:cBhvr>
                                      <p:tavLst>
                                        <p:tav tm="0">
                                          <p:val>
                                            <p:strVal val="#ppt_x"/>
                                          </p:val>
                                        </p:tav>
                                        <p:tav tm="100000">
                                          <p:val>
                                            <p:strVal val="#ppt_x"/>
                                          </p:val>
                                        </p:tav>
                                      </p:tavLst>
                                    </p:anim>
                                    <p:anim calcmode="lin" valueType="num">
                                      <p:cBhvr>
                                        <p:cTn id="206" dur="500" fill="hold"/>
                                        <p:tgtEl>
                                          <p:spTgt spid="22"/>
                                        </p:tgtEl>
                                        <p:attrNameLst>
                                          <p:attrName>ppt_y</p:attrName>
                                        </p:attrNameLst>
                                      </p:cBhvr>
                                      <p:tavLst>
                                        <p:tav tm="0">
                                          <p:val>
                                            <p:strVal val="0-#ppt_h/2"/>
                                          </p:val>
                                        </p:tav>
                                        <p:tav tm="100000">
                                          <p:val>
                                            <p:strVal val="#ppt_y"/>
                                          </p:val>
                                        </p:tav>
                                      </p:tavLst>
                                    </p:anim>
                                  </p:childTnLst>
                                </p:cTn>
                              </p:par>
                              <p:par>
                                <p:cTn id="207" presetID="2" presetClass="entr" presetSubtype="1" decel="100000" fill="hold" grpId="0" nodeType="withEffect">
                                  <p:stCondLst>
                                    <p:cond delay="1170"/>
                                  </p:stCondLst>
                                  <p:childTnLst>
                                    <p:set>
                                      <p:cBhvr>
                                        <p:cTn id="208" dur="1" fill="hold">
                                          <p:stCondLst>
                                            <p:cond delay="0"/>
                                          </p:stCondLst>
                                        </p:cTn>
                                        <p:tgtEl>
                                          <p:spTgt spid="24"/>
                                        </p:tgtEl>
                                        <p:attrNameLst>
                                          <p:attrName>style.visibility</p:attrName>
                                        </p:attrNameLst>
                                      </p:cBhvr>
                                      <p:to>
                                        <p:strVal val="visible"/>
                                      </p:to>
                                    </p:set>
                                    <p:anim calcmode="lin" valueType="num">
                                      <p:cBhvr>
                                        <p:cTn id="209" dur="500" fill="hold"/>
                                        <p:tgtEl>
                                          <p:spTgt spid="24"/>
                                        </p:tgtEl>
                                        <p:attrNameLst>
                                          <p:attrName>ppt_x</p:attrName>
                                        </p:attrNameLst>
                                      </p:cBhvr>
                                      <p:tavLst>
                                        <p:tav tm="0">
                                          <p:val>
                                            <p:strVal val="#ppt_x"/>
                                          </p:val>
                                        </p:tav>
                                        <p:tav tm="100000">
                                          <p:val>
                                            <p:strVal val="#ppt_x"/>
                                          </p:val>
                                        </p:tav>
                                      </p:tavLst>
                                    </p:anim>
                                    <p:anim calcmode="lin" valueType="num">
                                      <p:cBhvr>
                                        <p:cTn id="210" dur="500" fill="hold"/>
                                        <p:tgtEl>
                                          <p:spTgt spid="24"/>
                                        </p:tgtEl>
                                        <p:attrNameLst>
                                          <p:attrName>ppt_y</p:attrName>
                                        </p:attrNameLst>
                                      </p:cBhvr>
                                      <p:tavLst>
                                        <p:tav tm="0">
                                          <p:val>
                                            <p:strVal val="0-#ppt_h/2"/>
                                          </p:val>
                                        </p:tav>
                                        <p:tav tm="100000">
                                          <p:val>
                                            <p:strVal val="#ppt_y"/>
                                          </p:val>
                                        </p:tav>
                                      </p:tavLst>
                                    </p:anim>
                                  </p:childTnLst>
                                </p:cTn>
                              </p:par>
                              <p:par>
                                <p:cTn id="211" presetID="2" presetClass="entr" presetSubtype="1" decel="100000" fill="hold" grpId="0" nodeType="withEffect">
                                  <p:stCondLst>
                                    <p:cond delay="1270"/>
                                  </p:stCondLst>
                                  <p:childTnLst>
                                    <p:set>
                                      <p:cBhvr>
                                        <p:cTn id="212" dur="1" fill="hold">
                                          <p:stCondLst>
                                            <p:cond delay="0"/>
                                          </p:stCondLst>
                                        </p:cTn>
                                        <p:tgtEl>
                                          <p:spTgt spid="21"/>
                                        </p:tgtEl>
                                        <p:attrNameLst>
                                          <p:attrName>style.visibility</p:attrName>
                                        </p:attrNameLst>
                                      </p:cBhvr>
                                      <p:to>
                                        <p:strVal val="visible"/>
                                      </p:to>
                                    </p:set>
                                    <p:anim calcmode="lin" valueType="num">
                                      <p:cBhvr>
                                        <p:cTn id="213" dur="500" fill="hold"/>
                                        <p:tgtEl>
                                          <p:spTgt spid="21"/>
                                        </p:tgtEl>
                                        <p:attrNameLst>
                                          <p:attrName>ppt_x</p:attrName>
                                        </p:attrNameLst>
                                      </p:cBhvr>
                                      <p:tavLst>
                                        <p:tav tm="0">
                                          <p:val>
                                            <p:strVal val="#ppt_x"/>
                                          </p:val>
                                        </p:tav>
                                        <p:tav tm="100000">
                                          <p:val>
                                            <p:strVal val="#ppt_x"/>
                                          </p:val>
                                        </p:tav>
                                      </p:tavLst>
                                    </p:anim>
                                    <p:anim calcmode="lin" valueType="num">
                                      <p:cBhvr>
                                        <p:cTn id="214" dur="500" fill="hold"/>
                                        <p:tgtEl>
                                          <p:spTgt spid="21"/>
                                        </p:tgtEl>
                                        <p:attrNameLst>
                                          <p:attrName>ppt_y</p:attrName>
                                        </p:attrNameLst>
                                      </p:cBhvr>
                                      <p:tavLst>
                                        <p:tav tm="0">
                                          <p:val>
                                            <p:strVal val="0-#ppt_h/2"/>
                                          </p:val>
                                        </p:tav>
                                        <p:tav tm="100000">
                                          <p:val>
                                            <p:strVal val="#ppt_y"/>
                                          </p:val>
                                        </p:tav>
                                      </p:tavLst>
                                    </p:anim>
                                  </p:childTnLst>
                                </p:cTn>
                              </p:par>
                              <p:par>
                                <p:cTn id="215" presetID="2" presetClass="entr" presetSubtype="1" decel="100000" fill="hold" grpId="0" nodeType="withEffect">
                                  <p:stCondLst>
                                    <p:cond delay="1370"/>
                                  </p:stCondLst>
                                  <p:childTnLst>
                                    <p:set>
                                      <p:cBhvr>
                                        <p:cTn id="216" dur="1" fill="hold">
                                          <p:stCondLst>
                                            <p:cond delay="0"/>
                                          </p:stCondLst>
                                        </p:cTn>
                                        <p:tgtEl>
                                          <p:spTgt spid="39"/>
                                        </p:tgtEl>
                                        <p:attrNameLst>
                                          <p:attrName>style.visibility</p:attrName>
                                        </p:attrNameLst>
                                      </p:cBhvr>
                                      <p:to>
                                        <p:strVal val="visible"/>
                                      </p:to>
                                    </p:set>
                                    <p:anim calcmode="lin" valueType="num">
                                      <p:cBhvr>
                                        <p:cTn id="217" dur="500" fill="hold"/>
                                        <p:tgtEl>
                                          <p:spTgt spid="39"/>
                                        </p:tgtEl>
                                        <p:attrNameLst>
                                          <p:attrName>ppt_x</p:attrName>
                                        </p:attrNameLst>
                                      </p:cBhvr>
                                      <p:tavLst>
                                        <p:tav tm="0">
                                          <p:val>
                                            <p:strVal val="#ppt_x"/>
                                          </p:val>
                                        </p:tav>
                                        <p:tav tm="100000">
                                          <p:val>
                                            <p:strVal val="#ppt_x"/>
                                          </p:val>
                                        </p:tav>
                                      </p:tavLst>
                                    </p:anim>
                                    <p:anim calcmode="lin" valueType="num">
                                      <p:cBhvr>
                                        <p:cTn id="218" dur="500" fill="hold"/>
                                        <p:tgtEl>
                                          <p:spTgt spid="39"/>
                                        </p:tgtEl>
                                        <p:attrNameLst>
                                          <p:attrName>ppt_y</p:attrName>
                                        </p:attrNameLst>
                                      </p:cBhvr>
                                      <p:tavLst>
                                        <p:tav tm="0">
                                          <p:val>
                                            <p:strVal val="0-#ppt_h/2"/>
                                          </p:val>
                                        </p:tav>
                                        <p:tav tm="100000">
                                          <p:val>
                                            <p:strVal val="#ppt_y"/>
                                          </p:val>
                                        </p:tav>
                                      </p:tavLst>
                                    </p:anim>
                                  </p:childTnLst>
                                </p:cTn>
                              </p:par>
                              <p:par>
                                <p:cTn id="219" presetID="2" presetClass="entr" presetSubtype="1" decel="100000" fill="hold" grpId="0" nodeType="withEffect">
                                  <p:stCondLst>
                                    <p:cond delay="970"/>
                                  </p:stCondLst>
                                  <p:childTnLst>
                                    <p:set>
                                      <p:cBhvr>
                                        <p:cTn id="220" dur="1" fill="hold">
                                          <p:stCondLst>
                                            <p:cond delay="0"/>
                                          </p:stCondLst>
                                        </p:cTn>
                                        <p:tgtEl>
                                          <p:spTgt spid="38"/>
                                        </p:tgtEl>
                                        <p:attrNameLst>
                                          <p:attrName>style.visibility</p:attrName>
                                        </p:attrNameLst>
                                      </p:cBhvr>
                                      <p:to>
                                        <p:strVal val="visible"/>
                                      </p:to>
                                    </p:set>
                                    <p:anim calcmode="lin" valueType="num">
                                      <p:cBhvr>
                                        <p:cTn id="221" dur="500" fill="hold"/>
                                        <p:tgtEl>
                                          <p:spTgt spid="38"/>
                                        </p:tgtEl>
                                        <p:attrNameLst>
                                          <p:attrName>ppt_x</p:attrName>
                                        </p:attrNameLst>
                                      </p:cBhvr>
                                      <p:tavLst>
                                        <p:tav tm="0">
                                          <p:val>
                                            <p:strVal val="#ppt_x"/>
                                          </p:val>
                                        </p:tav>
                                        <p:tav tm="100000">
                                          <p:val>
                                            <p:strVal val="#ppt_x"/>
                                          </p:val>
                                        </p:tav>
                                      </p:tavLst>
                                    </p:anim>
                                    <p:anim calcmode="lin" valueType="num">
                                      <p:cBhvr>
                                        <p:cTn id="222" dur="500" fill="hold"/>
                                        <p:tgtEl>
                                          <p:spTgt spid="38"/>
                                        </p:tgtEl>
                                        <p:attrNameLst>
                                          <p:attrName>ppt_y</p:attrName>
                                        </p:attrNameLst>
                                      </p:cBhvr>
                                      <p:tavLst>
                                        <p:tav tm="0">
                                          <p:val>
                                            <p:strVal val="0-#ppt_h/2"/>
                                          </p:val>
                                        </p:tav>
                                        <p:tav tm="100000">
                                          <p:val>
                                            <p:strVal val="#ppt_y"/>
                                          </p:val>
                                        </p:tav>
                                      </p:tavLst>
                                    </p:anim>
                                  </p:childTnLst>
                                </p:cTn>
                              </p:par>
                              <p:par>
                                <p:cTn id="223" presetID="2" presetClass="entr" presetSubtype="1" decel="100000" fill="hold" grpId="0" nodeType="withEffect">
                                  <p:stCondLst>
                                    <p:cond delay="1070"/>
                                  </p:stCondLst>
                                  <p:childTnLst>
                                    <p:set>
                                      <p:cBhvr>
                                        <p:cTn id="224" dur="1" fill="hold">
                                          <p:stCondLst>
                                            <p:cond delay="0"/>
                                          </p:stCondLst>
                                        </p:cTn>
                                        <p:tgtEl>
                                          <p:spTgt spid="52"/>
                                        </p:tgtEl>
                                        <p:attrNameLst>
                                          <p:attrName>style.visibility</p:attrName>
                                        </p:attrNameLst>
                                      </p:cBhvr>
                                      <p:to>
                                        <p:strVal val="visible"/>
                                      </p:to>
                                    </p:set>
                                    <p:anim calcmode="lin" valueType="num">
                                      <p:cBhvr>
                                        <p:cTn id="225" dur="500" fill="hold"/>
                                        <p:tgtEl>
                                          <p:spTgt spid="52"/>
                                        </p:tgtEl>
                                        <p:attrNameLst>
                                          <p:attrName>ppt_x</p:attrName>
                                        </p:attrNameLst>
                                      </p:cBhvr>
                                      <p:tavLst>
                                        <p:tav tm="0">
                                          <p:val>
                                            <p:strVal val="#ppt_x"/>
                                          </p:val>
                                        </p:tav>
                                        <p:tav tm="100000">
                                          <p:val>
                                            <p:strVal val="#ppt_x"/>
                                          </p:val>
                                        </p:tav>
                                      </p:tavLst>
                                    </p:anim>
                                    <p:anim calcmode="lin" valueType="num">
                                      <p:cBhvr>
                                        <p:cTn id="226" dur="500" fill="hold"/>
                                        <p:tgtEl>
                                          <p:spTgt spid="52"/>
                                        </p:tgtEl>
                                        <p:attrNameLst>
                                          <p:attrName>ppt_y</p:attrName>
                                        </p:attrNameLst>
                                      </p:cBhvr>
                                      <p:tavLst>
                                        <p:tav tm="0">
                                          <p:val>
                                            <p:strVal val="0-#ppt_h/2"/>
                                          </p:val>
                                        </p:tav>
                                        <p:tav tm="100000">
                                          <p:val>
                                            <p:strVal val="#ppt_y"/>
                                          </p:val>
                                        </p:tav>
                                      </p:tavLst>
                                    </p:anim>
                                  </p:childTnLst>
                                </p:cTn>
                              </p:par>
                              <p:par>
                                <p:cTn id="227" presetID="2" presetClass="entr" presetSubtype="1" decel="100000" fill="hold" grpId="0" nodeType="withEffect">
                                  <p:stCondLst>
                                    <p:cond delay="1170"/>
                                  </p:stCondLst>
                                  <p:childTnLst>
                                    <p:set>
                                      <p:cBhvr>
                                        <p:cTn id="228" dur="1" fill="hold">
                                          <p:stCondLst>
                                            <p:cond delay="0"/>
                                          </p:stCondLst>
                                        </p:cTn>
                                        <p:tgtEl>
                                          <p:spTgt spid="37"/>
                                        </p:tgtEl>
                                        <p:attrNameLst>
                                          <p:attrName>style.visibility</p:attrName>
                                        </p:attrNameLst>
                                      </p:cBhvr>
                                      <p:to>
                                        <p:strVal val="visible"/>
                                      </p:to>
                                    </p:set>
                                    <p:anim calcmode="lin" valueType="num">
                                      <p:cBhvr>
                                        <p:cTn id="229" dur="500" fill="hold"/>
                                        <p:tgtEl>
                                          <p:spTgt spid="37"/>
                                        </p:tgtEl>
                                        <p:attrNameLst>
                                          <p:attrName>ppt_x</p:attrName>
                                        </p:attrNameLst>
                                      </p:cBhvr>
                                      <p:tavLst>
                                        <p:tav tm="0">
                                          <p:val>
                                            <p:strVal val="#ppt_x"/>
                                          </p:val>
                                        </p:tav>
                                        <p:tav tm="100000">
                                          <p:val>
                                            <p:strVal val="#ppt_x"/>
                                          </p:val>
                                        </p:tav>
                                      </p:tavLst>
                                    </p:anim>
                                    <p:anim calcmode="lin" valueType="num">
                                      <p:cBhvr>
                                        <p:cTn id="230" dur="500" fill="hold"/>
                                        <p:tgtEl>
                                          <p:spTgt spid="37"/>
                                        </p:tgtEl>
                                        <p:attrNameLst>
                                          <p:attrName>ppt_y</p:attrName>
                                        </p:attrNameLst>
                                      </p:cBhvr>
                                      <p:tavLst>
                                        <p:tav tm="0">
                                          <p:val>
                                            <p:strVal val="0-#ppt_h/2"/>
                                          </p:val>
                                        </p:tav>
                                        <p:tav tm="100000">
                                          <p:val>
                                            <p:strVal val="#ppt_y"/>
                                          </p:val>
                                        </p:tav>
                                      </p:tavLst>
                                    </p:anim>
                                  </p:childTnLst>
                                </p:cTn>
                              </p:par>
                              <p:par>
                                <p:cTn id="231" presetID="2" presetClass="entr" presetSubtype="1" decel="100000" fill="hold" grpId="0" nodeType="withEffect">
                                  <p:stCondLst>
                                    <p:cond delay="1270"/>
                                  </p:stCondLst>
                                  <p:childTnLst>
                                    <p:set>
                                      <p:cBhvr>
                                        <p:cTn id="232" dur="1" fill="hold">
                                          <p:stCondLst>
                                            <p:cond delay="0"/>
                                          </p:stCondLst>
                                        </p:cTn>
                                        <p:tgtEl>
                                          <p:spTgt spid="31"/>
                                        </p:tgtEl>
                                        <p:attrNameLst>
                                          <p:attrName>style.visibility</p:attrName>
                                        </p:attrNameLst>
                                      </p:cBhvr>
                                      <p:to>
                                        <p:strVal val="visible"/>
                                      </p:to>
                                    </p:set>
                                    <p:anim calcmode="lin" valueType="num">
                                      <p:cBhvr>
                                        <p:cTn id="233" dur="500" fill="hold"/>
                                        <p:tgtEl>
                                          <p:spTgt spid="31"/>
                                        </p:tgtEl>
                                        <p:attrNameLst>
                                          <p:attrName>ppt_x</p:attrName>
                                        </p:attrNameLst>
                                      </p:cBhvr>
                                      <p:tavLst>
                                        <p:tav tm="0">
                                          <p:val>
                                            <p:strVal val="#ppt_x"/>
                                          </p:val>
                                        </p:tav>
                                        <p:tav tm="100000">
                                          <p:val>
                                            <p:strVal val="#ppt_x"/>
                                          </p:val>
                                        </p:tav>
                                      </p:tavLst>
                                    </p:anim>
                                    <p:anim calcmode="lin" valueType="num">
                                      <p:cBhvr>
                                        <p:cTn id="234" dur="500" fill="hold"/>
                                        <p:tgtEl>
                                          <p:spTgt spid="31"/>
                                        </p:tgtEl>
                                        <p:attrNameLst>
                                          <p:attrName>ppt_y</p:attrName>
                                        </p:attrNameLst>
                                      </p:cBhvr>
                                      <p:tavLst>
                                        <p:tav tm="0">
                                          <p:val>
                                            <p:strVal val="0-#ppt_h/2"/>
                                          </p:val>
                                        </p:tav>
                                        <p:tav tm="100000">
                                          <p:val>
                                            <p:strVal val="#ppt_y"/>
                                          </p:val>
                                        </p:tav>
                                      </p:tavLst>
                                    </p:anim>
                                  </p:childTnLst>
                                </p:cTn>
                              </p:par>
                              <p:par>
                                <p:cTn id="235" presetID="2" presetClass="entr" presetSubtype="1" decel="100000" fill="hold" grpId="0" nodeType="withEffect">
                                  <p:stCondLst>
                                    <p:cond delay="1370"/>
                                  </p:stCondLst>
                                  <p:childTnLst>
                                    <p:set>
                                      <p:cBhvr>
                                        <p:cTn id="236" dur="1" fill="hold">
                                          <p:stCondLst>
                                            <p:cond delay="0"/>
                                          </p:stCondLst>
                                        </p:cTn>
                                        <p:tgtEl>
                                          <p:spTgt spid="46"/>
                                        </p:tgtEl>
                                        <p:attrNameLst>
                                          <p:attrName>style.visibility</p:attrName>
                                        </p:attrNameLst>
                                      </p:cBhvr>
                                      <p:to>
                                        <p:strVal val="visible"/>
                                      </p:to>
                                    </p:set>
                                    <p:anim calcmode="lin" valueType="num">
                                      <p:cBhvr>
                                        <p:cTn id="237" dur="500" fill="hold"/>
                                        <p:tgtEl>
                                          <p:spTgt spid="46"/>
                                        </p:tgtEl>
                                        <p:attrNameLst>
                                          <p:attrName>ppt_x</p:attrName>
                                        </p:attrNameLst>
                                      </p:cBhvr>
                                      <p:tavLst>
                                        <p:tav tm="0">
                                          <p:val>
                                            <p:strVal val="#ppt_x"/>
                                          </p:val>
                                        </p:tav>
                                        <p:tav tm="100000">
                                          <p:val>
                                            <p:strVal val="#ppt_x"/>
                                          </p:val>
                                        </p:tav>
                                      </p:tavLst>
                                    </p:anim>
                                    <p:anim calcmode="lin" valueType="num">
                                      <p:cBhvr>
                                        <p:cTn id="238" dur="500" fill="hold"/>
                                        <p:tgtEl>
                                          <p:spTgt spid="46"/>
                                        </p:tgtEl>
                                        <p:attrNameLst>
                                          <p:attrName>ppt_y</p:attrName>
                                        </p:attrNameLst>
                                      </p:cBhvr>
                                      <p:tavLst>
                                        <p:tav tm="0">
                                          <p:val>
                                            <p:strVal val="0-#ppt_h/2"/>
                                          </p:val>
                                        </p:tav>
                                        <p:tav tm="100000">
                                          <p:val>
                                            <p:strVal val="#ppt_y"/>
                                          </p:val>
                                        </p:tav>
                                      </p:tavLst>
                                    </p:anim>
                                  </p:childTnLst>
                                </p:cTn>
                              </p:par>
                              <p:par>
                                <p:cTn id="239" presetID="2" presetClass="entr" presetSubtype="1" decel="100000" fill="hold" grpId="0" nodeType="withEffect">
                                  <p:stCondLst>
                                    <p:cond delay="970"/>
                                  </p:stCondLst>
                                  <p:childTnLst>
                                    <p:set>
                                      <p:cBhvr>
                                        <p:cTn id="240" dur="1" fill="hold">
                                          <p:stCondLst>
                                            <p:cond delay="0"/>
                                          </p:stCondLst>
                                        </p:cTn>
                                        <p:tgtEl>
                                          <p:spTgt spid="32"/>
                                        </p:tgtEl>
                                        <p:attrNameLst>
                                          <p:attrName>style.visibility</p:attrName>
                                        </p:attrNameLst>
                                      </p:cBhvr>
                                      <p:to>
                                        <p:strVal val="visible"/>
                                      </p:to>
                                    </p:set>
                                    <p:anim calcmode="lin" valueType="num">
                                      <p:cBhvr>
                                        <p:cTn id="241" dur="500" fill="hold"/>
                                        <p:tgtEl>
                                          <p:spTgt spid="32"/>
                                        </p:tgtEl>
                                        <p:attrNameLst>
                                          <p:attrName>ppt_x</p:attrName>
                                        </p:attrNameLst>
                                      </p:cBhvr>
                                      <p:tavLst>
                                        <p:tav tm="0">
                                          <p:val>
                                            <p:strVal val="#ppt_x"/>
                                          </p:val>
                                        </p:tav>
                                        <p:tav tm="100000">
                                          <p:val>
                                            <p:strVal val="#ppt_x"/>
                                          </p:val>
                                        </p:tav>
                                      </p:tavLst>
                                    </p:anim>
                                    <p:anim calcmode="lin" valueType="num">
                                      <p:cBhvr>
                                        <p:cTn id="242" dur="500" fill="hold"/>
                                        <p:tgtEl>
                                          <p:spTgt spid="32"/>
                                        </p:tgtEl>
                                        <p:attrNameLst>
                                          <p:attrName>ppt_y</p:attrName>
                                        </p:attrNameLst>
                                      </p:cBhvr>
                                      <p:tavLst>
                                        <p:tav tm="0">
                                          <p:val>
                                            <p:strVal val="0-#ppt_h/2"/>
                                          </p:val>
                                        </p:tav>
                                        <p:tav tm="100000">
                                          <p:val>
                                            <p:strVal val="#ppt_y"/>
                                          </p:val>
                                        </p:tav>
                                      </p:tavLst>
                                    </p:anim>
                                  </p:childTnLst>
                                </p:cTn>
                              </p:par>
                              <p:par>
                                <p:cTn id="243" presetID="2" presetClass="entr" presetSubtype="1" decel="100000" fill="hold" grpId="0" nodeType="withEffect">
                                  <p:stCondLst>
                                    <p:cond delay="1070"/>
                                  </p:stCondLst>
                                  <p:childTnLst>
                                    <p:set>
                                      <p:cBhvr>
                                        <p:cTn id="244" dur="1" fill="hold">
                                          <p:stCondLst>
                                            <p:cond delay="0"/>
                                          </p:stCondLst>
                                        </p:cTn>
                                        <p:tgtEl>
                                          <p:spTgt spid="33"/>
                                        </p:tgtEl>
                                        <p:attrNameLst>
                                          <p:attrName>style.visibility</p:attrName>
                                        </p:attrNameLst>
                                      </p:cBhvr>
                                      <p:to>
                                        <p:strVal val="visible"/>
                                      </p:to>
                                    </p:set>
                                    <p:anim calcmode="lin" valueType="num">
                                      <p:cBhvr>
                                        <p:cTn id="245" dur="500" fill="hold"/>
                                        <p:tgtEl>
                                          <p:spTgt spid="33"/>
                                        </p:tgtEl>
                                        <p:attrNameLst>
                                          <p:attrName>ppt_x</p:attrName>
                                        </p:attrNameLst>
                                      </p:cBhvr>
                                      <p:tavLst>
                                        <p:tav tm="0">
                                          <p:val>
                                            <p:strVal val="#ppt_x"/>
                                          </p:val>
                                        </p:tav>
                                        <p:tav tm="100000">
                                          <p:val>
                                            <p:strVal val="#ppt_x"/>
                                          </p:val>
                                        </p:tav>
                                      </p:tavLst>
                                    </p:anim>
                                    <p:anim calcmode="lin" valueType="num">
                                      <p:cBhvr>
                                        <p:cTn id="246" dur="500" fill="hold"/>
                                        <p:tgtEl>
                                          <p:spTgt spid="33"/>
                                        </p:tgtEl>
                                        <p:attrNameLst>
                                          <p:attrName>ppt_y</p:attrName>
                                        </p:attrNameLst>
                                      </p:cBhvr>
                                      <p:tavLst>
                                        <p:tav tm="0">
                                          <p:val>
                                            <p:strVal val="0-#ppt_h/2"/>
                                          </p:val>
                                        </p:tav>
                                        <p:tav tm="100000">
                                          <p:val>
                                            <p:strVal val="#ppt_y"/>
                                          </p:val>
                                        </p:tav>
                                      </p:tavLst>
                                    </p:anim>
                                  </p:childTnLst>
                                </p:cTn>
                              </p:par>
                              <p:par>
                                <p:cTn id="247" presetID="2" presetClass="entr" presetSubtype="1" decel="100000" fill="hold" grpId="0" nodeType="withEffect">
                                  <p:stCondLst>
                                    <p:cond delay="1170"/>
                                  </p:stCondLst>
                                  <p:childTnLst>
                                    <p:set>
                                      <p:cBhvr>
                                        <p:cTn id="248" dur="1" fill="hold">
                                          <p:stCondLst>
                                            <p:cond delay="0"/>
                                          </p:stCondLst>
                                        </p:cTn>
                                        <p:tgtEl>
                                          <p:spTgt spid="30"/>
                                        </p:tgtEl>
                                        <p:attrNameLst>
                                          <p:attrName>style.visibility</p:attrName>
                                        </p:attrNameLst>
                                      </p:cBhvr>
                                      <p:to>
                                        <p:strVal val="visible"/>
                                      </p:to>
                                    </p:set>
                                    <p:anim calcmode="lin" valueType="num">
                                      <p:cBhvr>
                                        <p:cTn id="249" dur="500" fill="hold"/>
                                        <p:tgtEl>
                                          <p:spTgt spid="30"/>
                                        </p:tgtEl>
                                        <p:attrNameLst>
                                          <p:attrName>ppt_x</p:attrName>
                                        </p:attrNameLst>
                                      </p:cBhvr>
                                      <p:tavLst>
                                        <p:tav tm="0">
                                          <p:val>
                                            <p:strVal val="#ppt_x"/>
                                          </p:val>
                                        </p:tav>
                                        <p:tav tm="100000">
                                          <p:val>
                                            <p:strVal val="#ppt_x"/>
                                          </p:val>
                                        </p:tav>
                                      </p:tavLst>
                                    </p:anim>
                                    <p:anim calcmode="lin" valueType="num">
                                      <p:cBhvr>
                                        <p:cTn id="250" dur="500" fill="hold"/>
                                        <p:tgtEl>
                                          <p:spTgt spid="30"/>
                                        </p:tgtEl>
                                        <p:attrNameLst>
                                          <p:attrName>ppt_y</p:attrName>
                                        </p:attrNameLst>
                                      </p:cBhvr>
                                      <p:tavLst>
                                        <p:tav tm="0">
                                          <p:val>
                                            <p:strVal val="0-#ppt_h/2"/>
                                          </p:val>
                                        </p:tav>
                                        <p:tav tm="100000">
                                          <p:val>
                                            <p:strVal val="#ppt_y"/>
                                          </p:val>
                                        </p:tav>
                                      </p:tavLst>
                                    </p:anim>
                                  </p:childTnLst>
                                </p:cTn>
                              </p:par>
                              <p:par>
                                <p:cTn id="251" presetID="2" presetClass="entr" presetSubtype="1" decel="100000" fill="hold" grpId="0" nodeType="withEffect">
                                  <p:stCondLst>
                                    <p:cond delay="1270"/>
                                  </p:stCondLst>
                                  <p:childTnLst>
                                    <p:set>
                                      <p:cBhvr>
                                        <p:cTn id="252" dur="1" fill="hold">
                                          <p:stCondLst>
                                            <p:cond delay="0"/>
                                          </p:stCondLst>
                                        </p:cTn>
                                        <p:tgtEl>
                                          <p:spTgt spid="50"/>
                                        </p:tgtEl>
                                        <p:attrNameLst>
                                          <p:attrName>style.visibility</p:attrName>
                                        </p:attrNameLst>
                                      </p:cBhvr>
                                      <p:to>
                                        <p:strVal val="visible"/>
                                      </p:to>
                                    </p:set>
                                    <p:anim calcmode="lin" valueType="num">
                                      <p:cBhvr>
                                        <p:cTn id="253" dur="500" fill="hold"/>
                                        <p:tgtEl>
                                          <p:spTgt spid="50"/>
                                        </p:tgtEl>
                                        <p:attrNameLst>
                                          <p:attrName>ppt_x</p:attrName>
                                        </p:attrNameLst>
                                      </p:cBhvr>
                                      <p:tavLst>
                                        <p:tav tm="0">
                                          <p:val>
                                            <p:strVal val="#ppt_x"/>
                                          </p:val>
                                        </p:tav>
                                        <p:tav tm="100000">
                                          <p:val>
                                            <p:strVal val="#ppt_x"/>
                                          </p:val>
                                        </p:tav>
                                      </p:tavLst>
                                    </p:anim>
                                    <p:anim calcmode="lin" valueType="num">
                                      <p:cBhvr>
                                        <p:cTn id="254" dur="500" fill="hold"/>
                                        <p:tgtEl>
                                          <p:spTgt spid="50"/>
                                        </p:tgtEl>
                                        <p:attrNameLst>
                                          <p:attrName>ppt_y</p:attrName>
                                        </p:attrNameLst>
                                      </p:cBhvr>
                                      <p:tavLst>
                                        <p:tav tm="0">
                                          <p:val>
                                            <p:strVal val="0-#ppt_h/2"/>
                                          </p:val>
                                        </p:tav>
                                        <p:tav tm="100000">
                                          <p:val>
                                            <p:strVal val="#ppt_y"/>
                                          </p:val>
                                        </p:tav>
                                      </p:tavLst>
                                    </p:anim>
                                  </p:childTnLst>
                                </p:cTn>
                              </p:par>
                              <p:par>
                                <p:cTn id="255" presetID="2" presetClass="entr" presetSubtype="1" decel="100000" fill="hold" grpId="0" nodeType="withEffect">
                                  <p:stCondLst>
                                    <p:cond delay="1370"/>
                                  </p:stCondLst>
                                  <p:childTnLst>
                                    <p:set>
                                      <p:cBhvr>
                                        <p:cTn id="256" dur="1" fill="hold">
                                          <p:stCondLst>
                                            <p:cond delay="0"/>
                                          </p:stCondLst>
                                        </p:cTn>
                                        <p:tgtEl>
                                          <p:spTgt spid="15"/>
                                        </p:tgtEl>
                                        <p:attrNameLst>
                                          <p:attrName>style.visibility</p:attrName>
                                        </p:attrNameLst>
                                      </p:cBhvr>
                                      <p:to>
                                        <p:strVal val="visible"/>
                                      </p:to>
                                    </p:set>
                                    <p:anim calcmode="lin" valueType="num">
                                      <p:cBhvr>
                                        <p:cTn id="257" dur="500" fill="hold"/>
                                        <p:tgtEl>
                                          <p:spTgt spid="15"/>
                                        </p:tgtEl>
                                        <p:attrNameLst>
                                          <p:attrName>ppt_x</p:attrName>
                                        </p:attrNameLst>
                                      </p:cBhvr>
                                      <p:tavLst>
                                        <p:tav tm="0">
                                          <p:val>
                                            <p:strVal val="#ppt_x"/>
                                          </p:val>
                                        </p:tav>
                                        <p:tav tm="100000">
                                          <p:val>
                                            <p:strVal val="#ppt_x"/>
                                          </p:val>
                                        </p:tav>
                                      </p:tavLst>
                                    </p:anim>
                                    <p:anim calcmode="lin" valueType="num">
                                      <p:cBhvr>
                                        <p:cTn id="258" dur="500" fill="hold"/>
                                        <p:tgtEl>
                                          <p:spTgt spid="15"/>
                                        </p:tgtEl>
                                        <p:attrNameLst>
                                          <p:attrName>ppt_y</p:attrName>
                                        </p:attrNameLst>
                                      </p:cBhvr>
                                      <p:tavLst>
                                        <p:tav tm="0">
                                          <p:val>
                                            <p:strVal val="0-#ppt_h/2"/>
                                          </p:val>
                                        </p:tav>
                                        <p:tav tm="100000">
                                          <p:val>
                                            <p:strVal val="#ppt_y"/>
                                          </p:val>
                                        </p:tav>
                                      </p:tavLst>
                                    </p:anim>
                                  </p:childTnLst>
                                </p:cTn>
                              </p:par>
                              <p:par>
                                <p:cTn id="259" presetID="2" presetClass="entr" presetSubtype="1" decel="100000" fill="hold" grpId="0" nodeType="withEffect">
                                  <p:stCondLst>
                                    <p:cond delay="970"/>
                                  </p:stCondLst>
                                  <p:childTnLst>
                                    <p:set>
                                      <p:cBhvr>
                                        <p:cTn id="260" dur="1" fill="hold">
                                          <p:stCondLst>
                                            <p:cond delay="0"/>
                                          </p:stCondLst>
                                        </p:cTn>
                                        <p:tgtEl>
                                          <p:spTgt spid="51"/>
                                        </p:tgtEl>
                                        <p:attrNameLst>
                                          <p:attrName>style.visibility</p:attrName>
                                        </p:attrNameLst>
                                      </p:cBhvr>
                                      <p:to>
                                        <p:strVal val="visible"/>
                                      </p:to>
                                    </p:set>
                                    <p:anim calcmode="lin" valueType="num">
                                      <p:cBhvr>
                                        <p:cTn id="261" dur="500" fill="hold"/>
                                        <p:tgtEl>
                                          <p:spTgt spid="51"/>
                                        </p:tgtEl>
                                        <p:attrNameLst>
                                          <p:attrName>ppt_x</p:attrName>
                                        </p:attrNameLst>
                                      </p:cBhvr>
                                      <p:tavLst>
                                        <p:tav tm="0">
                                          <p:val>
                                            <p:strVal val="#ppt_x"/>
                                          </p:val>
                                        </p:tav>
                                        <p:tav tm="100000">
                                          <p:val>
                                            <p:strVal val="#ppt_x"/>
                                          </p:val>
                                        </p:tav>
                                      </p:tavLst>
                                    </p:anim>
                                    <p:anim calcmode="lin" valueType="num">
                                      <p:cBhvr>
                                        <p:cTn id="262" dur="500" fill="hold"/>
                                        <p:tgtEl>
                                          <p:spTgt spid="51"/>
                                        </p:tgtEl>
                                        <p:attrNameLst>
                                          <p:attrName>ppt_y</p:attrName>
                                        </p:attrNameLst>
                                      </p:cBhvr>
                                      <p:tavLst>
                                        <p:tav tm="0">
                                          <p:val>
                                            <p:strVal val="0-#ppt_h/2"/>
                                          </p:val>
                                        </p:tav>
                                        <p:tav tm="100000">
                                          <p:val>
                                            <p:strVal val="#ppt_y"/>
                                          </p:val>
                                        </p:tav>
                                      </p:tavLst>
                                    </p:anim>
                                  </p:childTnLst>
                                </p:cTn>
                              </p:par>
                              <p:par>
                                <p:cTn id="263" presetID="2" presetClass="entr" presetSubtype="1" decel="100000" fill="hold" grpId="0" nodeType="withEffect">
                                  <p:stCondLst>
                                    <p:cond delay="1070"/>
                                  </p:stCondLst>
                                  <p:childTnLst>
                                    <p:set>
                                      <p:cBhvr>
                                        <p:cTn id="264" dur="1" fill="hold">
                                          <p:stCondLst>
                                            <p:cond delay="0"/>
                                          </p:stCondLst>
                                        </p:cTn>
                                        <p:tgtEl>
                                          <p:spTgt spid="53"/>
                                        </p:tgtEl>
                                        <p:attrNameLst>
                                          <p:attrName>style.visibility</p:attrName>
                                        </p:attrNameLst>
                                      </p:cBhvr>
                                      <p:to>
                                        <p:strVal val="visible"/>
                                      </p:to>
                                    </p:set>
                                    <p:anim calcmode="lin" valueType="num">
                                      <p:cBhvr>
                                        <p:cTn id="265" dur="500" fill="hold"/>
                                        <p:tgtEl>
                                          <p:spTgt spid="53"/>
                                        </p:tgtEl>
                                        <p:attrNameLst>
                                          <p:attrName>ppt_x</p:attrName>
                                        </p:attrNameLst>
                                      </p:cBhvr>
                                      <p:tavLst>
                                        <p:tav tm="0">
                                          <p:val>
                                            <p:strVal val="#ppt_x"/>
                                          </p:val>
                                        </p:tav>
                                        <p:tav tm="100000">
                                          <p:val>
                                            <p:strVal val="#ppt_x"/>
                                          </p:val>
                                        </p:tav>
                                      </p:tavLst>
                                    </p:anim>
                                    <p:anim calcmode="lin" valueType="num">
                                      <p:cBhvr>
                                        <p:cTn id="266" dur="500" fill="hold"/>
                                        <p:tgtEl>
                                          <p:spTgt spid="53"/>
                                        </p:tgtEl>
                                        <p:attrNameLst>
                                          <p:attrName>ppt_y</p:attrName>
                                        </p:attrNameLst>
                                      </p:cBhvr>
                                      <p:tavLst>
                                        <p:tav tm="0">
                                          <p:val>
                                            <p:strVal val="0-#ppt_h/2"/>
                                          </p:val>
                                        </p:tav>
                                        <p:tav tm="100000">
                                          <p:val>
                                            <p:strVal val="#ppt_y"/>
                                          </p:val>
                                        </p:tav>
                                      </p:tavLst>
                                    </p:anim>
                                  </p:childTnLst>
                                </p:cTn>
                              </p:par>
                              <p:par>
                                <p:cTn id="267" presetID="2" presetClass="entr" presetSubtype="1" decel="100000" fill="hold" grpId="0" nodeType="withEffect">
                                  <p:stCondLst>
                                    <p:cond delay="1170"/>
                                  </p:stCondLst>
                                  <p:childTnLst>
                                    <p:set>
                                      <p:cBhvr>
                                        <p:cTn id="268" dur="1" fill="hold">
                                          <p:stCondLst>
                                            <p:cond delay="0"/>
                                          </p:stCondLst>
                                        </p:cTn>
                                        <p:tgtEl>
                                          <p:spTgt spid="40"/>
                                        </p:tgtEl>
                                        <p:attrNameLst>
                                          <p:attrName>style.visibility</p:attrName>
                                        </p:attrNameLst>
                                      </p:cBhvr>
                                      <p:to>
                                        <p:strVal val="visible"/>
                                      </p:to>
                                    </p:set>
                                    <p:anim calcmode="lin" valueType="num">
                                      <p:cBhvr>
                                        <p:cTn id="269" dur="500" fill="hold"/>
                                        <p:tgtEl>
                                          <p:spTgt spid="40"/>
                                        </p:tgtEl>
                                        <p:attrNameLst>
                                          <p:attrName>ppt_x</p:attrName>
                                        </p:attrNameLst>
                                      </p:cBhvr>
                                      <p:tavLst>
                                        <p:tav tm="0">
                                          <p:val>
                                            <p:strVal val="#ppt_x"/>
                                          </p:val>
                                        </p:tav>
                                        <p:tav tm="100000">
                                          <p:val>
                                            <p:strVal val="#ppt_x"/>
                                          </p:val>
                                        </p:tav>
                                      </p:tavLst>
                                    </p:anim>
                                    <p:anim calcmode="lin" valueType="num">
                                      <p:cBhvr>
                                        <p:cTn id="270" dur="500" fill="hold"/>
                                        <p:tgtEl>
                                          <p:spTgt spid="40"/>
                                        </p:tgtEl>
                                        <p:attrNameLst>
                                          <p:attrName>ppt_y</p:attrName>
                                        </p:attrNameLst>
                                      </p:cBhvr>
                                      <p:tavLst>
                                        <p:tav tm="0">
                                          <p:val>
                                            <p:strVal val="0-#ppt_h/2"/>
                                          </p:val>
                                        </p:tav>
                                        <p:tav tm="100000">
                                          <p:val>
                                            <p:strVal val="#ppt_y"/>
                                          </p:val>
                                        </p:tav>
                                      </p:tavLst>
                                    </p:anim>
                                  </p:childTnLst>
                                </p:cTn>
                              </p:par>
                              <p:par>
                                <p:cTn id="271" presetID="2" presetClass="entr" presetSubtype="1" decel="100000" fill="hold" grpId="0" nodeType="withEffect">
                                  <p:stCondLst>
                                    <p:cond delay="1270"/>
                                  </p:stCondLst>
                                  <p:childTnLst>
                                    <p:set>
                                      <p:cBhvr>
                                        <p:cTn id="272" dur="1" fill="hold">
                                          <p:stCondLst>
                                            <p:cond delay="0"/>
                                          </p:stCondLst>
                                        </p:cTn>
                                        <p:tgtEl>
                                          <p:spTgt spid="55"/>
                                        </p:tgtEl>
                                        <p:attrNameLst>
                                          <p:attrName>style.visibility</p:attrName>
                                        </p:attrNameLst>
                                      </p:cBhvr>
                                      <p:to>
                                        <p:strVal val="visible"/>
                                      </p:to>
                                    </p:set>
                                    <p:anim calcmode="lin" valueType="num">
                                      <p:cBhvr>
                                        <p:cTn id="273" dur="500" fill="hold"/>
                                        <p:tgtEl>
                                          <p:spTgt spid="55"/>
                                        </p:tgtEl>
                                        <p:attrNameLst>
                                          <p:attrName>ppt_x</p:attrName>
                                        </p:attrNameLst>
                                      </p:cBhvr>
                                      <p:tavLst>
                                        <p:tav tm="0">
                                          <p:val>
                                            <p:strVal val="#ppt_x"/>
                                          </p:val>
                                        </p:tav>
                                        <p:tav tm="100000">
                                          <p:val>
                                            <p:strVal val="#ppt_x"/>
                                          </p:val>
                                        </p:tav>
                                      </p:tavLst>
                                    </p:anim>
                                    <p:anim calcmode="lin" valueType="num">
                                      <p:cBhvr>
                                        <p:cTn id="274" dur="500" fill="hold"/>
                                        <p:tgtEl>
                                          <p:spTgt spid="55"/>
                                        </p:tgtEl>
                                        <p:attrNameLst>
                                          <p:attrName>ppt_y</p:attrName>
                                        </p:attrNameLst>
                                      </p:cBhvr>
                                      <p:tavLst>
                                        <p:tav tm="0">
                                          <p:val>
                                            <p:strVal val="0-#ppt_h/2"/>
                                          </p:val>
                                        </p:tav>
                                        <p:tav tm="100000">
                                          <p:val>
                                            <p:strVal val="#ppt_y"/>
                                          </p:val>
                                        </p:tav>
                                      </p:tavLst>
                                    </p:anim>
                                  </p:childTnLst>
                                </p:cTn>
                              </p:par>
                              <p:par>
                                <p:cTn id="275" presetID="2" presetClass="entr" presetSubtype="1" decel="100000" fill="hold" grpId="0" nodeType="withEffect">
                                  <p:stCondLst>
                                    <p:cond delay="1370"/>
                                  </p:stCondLst>
                                  <p:childTnLst>
                                    <p:set>
                                      <p:cBhvr>
                                        <p:cTn id="276" dur="1" fill="hold">
                                          <p:stCondLst>
                                            <p:cond delay="0"/>
                                          </p:stCondLst>
                                        </p:cTn>
                                        <p:tgtEl>
                                          <p:spTgt spid="54"/>
                                        </p:tgtEl>
                                        <p:attrNameLst>
                                          <p:attrName>style.visibility</p:attrName>
                                        </p:attrNameLst>
                                      </p:cBhvr>
                                      <p:to>
                                        <p:strVal val="visible"/>
                                      </p:to>
                                    </p:set>
                                    <p:anim calcmode="lin" valueType="num">
                                      <p:cBhvr>
                                        <p:cTn id="277" dur="500" fill="hold"/>
                                        <p:tgtEl>
                                          <p:spTgt spid="54"/>
                                        </p:tgtEl>
                                        <p:attrNameLst>
                                          <p:attrName>ppt_x</p:attrName>
                                        </p:attrNameLst>
                                      </p:cBhvr>
                                      <p:tavLst>
                                        <p:tav tm="0">
                                          <p:val>
                                            <p:strVal val="#ppt_x"/>
                                          </p:val>
                                        </p:tav>
                                        <p:tav tm="100000">
                                          <p:val>
                                            <p:strVal val="#ppt_x"/>
                                          </p:val>
                                        </p:tav>
                                      </p:tavLst>
                                    </p:anim>
                                    <p:anim calcmode="lin" valueType="num">
                                      <p:cBhvr>
                                        <p:cTn id="278" dur="500" fill="hold"/>
                                        <p:tgtEl>
                                          <p:spTgt spid="54"/>
                                        </p:tgtEl>
                                        <p:attrNameLst>
                                          <p:attrName>ppt_y</p:attrName>
                                        </p:attrNameLst>
                                      </p:cBhvr>
                                      <p:tavLst>
                                        <p:tav tm="0">
                                          <p:val>
                                            <p:strVal val="0-#ppt_h/2"/>
                                          </p:val>
                                        </p:tav>
                                        <p:tav tm="100000">
                                          <p:val>
                                            <p:strVal val="#ppt_y"/>
                                          </p:val>
                                        </p:tav>
                                      </p:tavLst>
                                    </p:anim>
                                  </p:childTnLst>
                                </p:cTn>
                              </p:par>
                              <p:par>
                                <p:cTn id="279" presetID="2" presetClass="entr" presetSubtype="1" decel="100000" fill="hold" grpId="0" nodeType="withEffect">
                                  <p:stCondLst>
                                    <p:cond delay="970"/>
                                  </p:stCondLst>
                                  <p:childTnLst>
                                    <p:set>
                                      <p:cBhvr>
                                        <p:cTn id="280" dur="1" fill="hold">
                                          <p:stCondLst>
                                            <p:cond delay="0"/>
                                          </p:stCondLst>
                                        </p:cTn>
                                        <p:tgtEl>
                                          <p:spTgt spid="28"/>
                                        </p:tgtEl>
                                        <p:attrNameLst>
                                          <p:attrName>style.visibility</p:attrName>
                                        </p:attrNameLst>
                                      </p:cBhvr>
                                      <p:to>
                                        <p:strVal val="visible"/>
                                      </p:to>
                                    </p:set>
                                    <p:anim calcmode="lin" valueType="num">
                                      <p:cBhvr>
                                        <p:cTn id="281" dur="500" fill="hold"/>
                                        <p:tgtEl>
                                          <p:spTgt spid="28"/>
                                        </p:tgtEl>
                                        <p:attrNameLst>
                                          <p:attrName>ppt_x</p:attrName>
                                        </p:attrNameLst>
                                      </p:cBhvr>
                                      <p:tavLst>
                                        <p:tav tm="0">
                                          <p:val>
                                            <p:strVal val="#ppt_x"/>
                                          </p:val>
                                        </p:tav>
                                        <p:tav tm="100000">
                                          <p:val>
                                            <p:strVal val="#ppt_x"/>
                                          </p:val>
                                        </p:tav>
                                      </p:tavLst>
                                    </p:anim>
                                    <p:anim calcmode="lin" valueType="num">
                                      <p:cBhvr>
                                        <p:cTn id="282" dur="500" fill="hold"/>
                                        <p:tgtEl>
                                          <p:spTgt spid="28"/>
                                        </p:tgtEl>
                                        <p:attrNameLst>
                                          <p:attrName>ppt_y</p:attrName>
                                        </p:attrNameLst>
                                      </p:cBhvr>
                                      <p:tavLst>
                                        <p:tav tm="0">
                                          <p:val>
                                            <p:strVal val="0-#ppt_h/2"/>
                                          </p:val>
                                        </p:tav>
                                        <p:tav tm="100000">
                                          <p:val>
                                            <p:strVal val="#ppt_y"/>
                                          </p:val>
                                        </p:tav>
                                      </p:tavLst>
                                    </p:anim>
                                  </p:childTnLst>
                                </p:cTn>
                              </p:par>
                              <p:par>
                                <p:cTn id="283" presetID="2" presetClass="entr" presetSubtype="1" decel="100000" fill="hold" grpId="0" nodeType="withEffect">
                                  <p:stCondLst>
                                    <p:cond delay="1070"/>
                                  </p:stCondLst>
                                  <p:childTnLst>
                                    <p:set>
                                      <p:cBhvr>
                                        <p:cTn id="284" dur="1" fill="hold">
                                          <p:stCondLst>
                                            <p:cond delay="0"/>
                                          </p:stCondLst>
                                        </p:cTn>
                                        <p:tgtEl>
                                          <p:spTgt spid="29"/>
                                        </p:tgtEl>
                                        <p:attrNameLst>
                                          <p:attrName>style.visibility</p:attrName>
                                        </p:attrNameLst>
                                      </p:cBhvr>
                                      <p:to>
                                        <p:strVal val="visible"/>
                                      </p:to>
                                    </p:set>
                                    <p:anim calcmode="lin" valueType="num">
                                      <p:cBhvr>
                                        <p:cTn id="285" dur="500" fill="hold"/>
                                        <p:tgtEl>
                                          <p:spTgt spid="29"/>
                                        </p:tgtEl>
                                        <p:attrNameLst>
                                          <p:attrName>ppt_x</p:attrName>
                                        </p:attrNameLst>
                                      </p:cBhvr>
                                      <p:tavLst>
                                        <p:tav tm="0">
                                          <p:val>
                                            <p:strVal val="#ppt_x"/>
                                          </p:val>
                                        </p:tav>
                                        <p:tav tm="100000">
                                          <p:val>
                                            <p:strVal val="#ppt_x"/>
                                          </p:val>
                                        </p:tav>
                                      </p:tavLst>
                                    </p:anim>
                                    <p:anim calcmode="lin" valueType="num">
                                      <p:cBhvr>
                                        <p:cTn id="286" dur="500" fill="hold"/>
                                        <p:tgtEl>
                                          <p:spTgt spid="29"/>
                                        </p:tgtEl>
                                        <p:attrNameLst>
                                          <p:attrName>ppt_y</p:attrName>
                                        </p:attrNameLst>
                                      </p:cBhvr>
                                      <p:tavLst>
                                        <p:tav tm="0">
                                          <p:val>
                                            <p:strVal val="0-#ppt_h/2"/>
                                          </p:val>
                                        </p:tav>
                                        <p:tav tm="100000">
                                          <p:val>
                                            <p:strVal val="#ppt_y"/>
                                          </p:val>
                                        </p:tav>
                                      </p:tavLst>
                                    </p:anim>
                                  </p:childTnLst>
                                </p:cTn>
                              </p:par>
                              <p:par>
                                <p:cTn id="287" presetID="2" presetClass="entr" presetSubtype="1" decel="100000" fill="hold" grpId="0" nodeType="withEffect">
                                  <p:stCondLst>
                                    <p:cond delay="1170"/>
                                  </p:stCondLst>
                                  <p:childTnLst>
                                    <p:set>
                                      <p:cBhvr>
                                        <p:cTn id="288" dur="1" fill="hold">
                                          <p:stCondLst>
                                            <p:cond delay="0"/>
                                          </p:stCondLst>
                                        </p:cTn>
                                        <p:tgtEl>
                                          <p:spTgt spid="25"/>
                                        </p:tgtEl>
                                        <p:attrNameLst>
                                          <p:attrName>style.visibility</p:attrName>
                                        </p:attrNameLst>
                                      </p:cBhvr>
                                      <p:to>
                                        <p:strVal val="visible"/>
                                      </p:to>
                                    </p:set>
                                    <p:anim calcmode="lin" valueType="num">
                                      <p:cBhvr>
                                        <p:cTn id="289" dur="500" fill="hold"/>
                                        <p:tgtEl>
                                          <p:spTgt spid="25"/>
                                        </p:tgtEl>
                                        <p:attrNameLst>
                                          <p:attrName>ppt_x</p:attrName>
                                        </p:attrNameLst>
                                      </p:cBhvr>
                                      <p:tavLst>
                                        <p:tav tm="0">
                                          <p:val>
                                            <p:strVal val="#ppt_x"/>
                                          </p:val>
                                        </p:tav>
                                        <p:tav tm="100000">
                                          <p:val>
                                            <p:strVal val="#ppt_x"/>
                                          </p:val>
                                        </p:tav>
                                      </p:tavLst>
                                    </p:anim>
                                    <p:anim calcmode="lin" valueType="num">
                                      <p:cBhvr>
                                        <p:cTn id="290" dur="500" fill="hold"/>
                                        <p:tgtEl>
                                          <p:spTgt spid="25"/>
                                        </p:tgtEl>
                                        <p:attrNameLst>
                                          <p:attrName>ppt_y</p:attrName>
                                        </p:attrNameLst>
                                      </p:cBhvr>
                                      <p:tavLst>
                                        <p:tav tm="0">
                                          <p:val>
                                            <p:strVal val="0-#ppt_h/2"/>
                                          </p:val>
                                        </p:tav>
                                        <p:tav tm="100000">
                                          <p:val>
                                            <p:strVal val="#ppt_y"/>
                                          </p:val>
                                        </p:tav>
                                      </p:tavLst>
                                    </p:anim>
                                  </p:childTnLst>
                                </p:cTn>
                              </p:par>
                              <p:par>
                                <p:cTn id="291" presetID="2" presetClass="entr" presetSubtype="1" decel="100000" fill="hold" grpId="0" nodeType="withEffect">
                                  <p:stCondLst>
                                    <p:cond delay="1270"/>
                                  </p:stCondLst>
                                  <p:childTnLst>
                                    <p:set>
                                      <p:cBhvr>
                                        <p:cTn id="292" dur="1" fill="hold">
                                          <p:stCondLst>
                                            <p:cond delay="0"/>
                                          </p:stCondLst>
                                        </p:cTn>
                                        <p:tgtEl>
                                          <p:spTgt spid="41"/>
                                        </p:tgtEl>
                                        <p:attrNameLst>
                                          <p:attrName>style.visibility</p:attrName>
                                        </p:attrNameLst>
                                      </p:cBhvr>
                                      <p:to>
                                        <p:strVal val="visible"/>
                                      </p:to>
                                    </p:set>
                                    <p:anim calcmode="lin" valueType="num">
                                      <p:cBhvr>
                                        <p:cTn id="293" dur="500" fill="hold"/>
                                        <p:tgtEl>
                                          <p:spTgt spid="41"/>
                                        </p:tgtEl>
                                        <p:attrNameLst>
                                          <p:attrName>ppt_x</p:attrName>
                                        </p:attrNameLst>
                                      </p:cBhvr>
                                      <p:tavLst>
                                        <p:tav tm="0">
                                          <p:val>
                                            <p:strVal val="#ppt_x"/>
                                          </p:val>
                                        </p:tav>
                                        <p:tav tm="100000">
                                          <p:val>
                                            <p:strVal val="#ppt_x"/>
                                          </p:val>
                                        </p:tav>
                                      </p:tavLst>
                                    </p:anim>
                                    <p:anim calcmode="lin" valueType="num">
                                      <p:cBhvr>
                                        <p:cTn id="294" dur="500" fill="hold"/>
                                        <p:tgtEl>
                                          <p:spTgt spid="41"/>
                                        </p:tgtEl>
                                        <p:attrNameLst>
                                          <p:attrName>ppt_y</p:attrName>
                                        </p:attrNameLst>
                                      </p:cBhvr>
                                      <p:tavLst>
                                        <p:tav tm="0">
                                          <p:val>
                                            <p:strVal val="0-#ppt_h/2"/>
                                          </p:val>
                                        </p:tav>
                                        <p:tav tm="100000">
                                          <p:val>
                                            <p:strVal val="#ppt_y"/>
                                          </p:val>
                                        </p:tav>
                                      </p:tavLst>
                                    </p:anim>
                                  </p:childTnLst>
                                </p:cTn>
                              </p:par>
                              <p:par>
                                <p:cTn id="295" presetID="2" presetClass="entr" presetSubtype="1" decel="100000" fill="hold" grpId="0" nodeType="withEffect">
                                  <p:stCondLst>
                                    <p:cond delay="1370"/>
                                  </p:stCondLst>
                                  <p:childTnLst>
                                    <p:set>
                                      <p:cBhvr>
                                        <p:cTn id="296" dur="1" fill="hold">
                                          <p:stCondLst>
                                            <p:cond delay="0"/>
                                          </p:stCondLst>
                                        </p:cTn>
                                        <p:tgtEl>
                                          <p:spTgt spid="14"/>
                                        </p:tgtEl>
                                        <p:attrNameLst>
                                          <p:attrName>style.visibility</p:attrName>
                                        </p:attrNameLst>
                                      </p:cBhvr>
                                      <p:to>
                                        <p:strVal val="visible"/>
                                      </p:to>
                                    </p:set>
                                    <p:anim calcmode="lin" valueType="num">
                                      <p:cBhvr>
                                        <p:cTn id="297" dur="500" fill="hold"/>
                                        <p:tgtEl>
                                          <p:spTgt spid="14"/>
                                        </p:tgtEl>
                                        <p:attrNameLst>
                                          <p:attrName>ppt_x</p:attrName>
                                        </p:attrNameLst>
                                      </p:cBhvr>
                                      <p:tavLst>
                                        <p:tav tm="0">
                                          <p:val>
                                            <p:strVal val="#ppt_x"/>
                                          </p:val>
                                        </p:tav>
                                        <p:tav tm="100000">
                                          <p:val>
                                            <p:strVal val="#ppt_x"/>
                                          </p:val>
                                        </p:tav>
                                      </p:tavLst>
                                    </p:anim>
                                    <p:anim calcmode="lin" valueType="num">
                                      <p:cBhvr>
                                        <p:cTn id="298" dur="500" fill="hold"/>
                                        <p:tgtEl>
                                          <p:spTgt spid="14"/>
                                        </p:tgtEl>
                                        <p:attrNameLst>
                                          <p:attrName>ppt_y</p:attrName>
                                        </p:attrNameLst>
                                      </p:cBhvr>
                                      <p:tavLst>
                                        <p:tav tm="0">
                                          <p:val>
                                            <p:strVal val="0-#ppt_h/2"/>
                                          </p:val>
                                        </p:tav>
                                        <p:tav tm="100000">
                                          <p:val>
                                            <p:strVal val="#ppt_y"/>
                                          </p:val>
                                        </p:tav>
                                      </p:tavLst>
                                    </p:anim>
                                  </p:childTnLst>
                                </p:cTn>
                              </p:par>
                              <p:par>
                                <p:cTn id="299" presetID="2" presetClass="entr" presetSubtype="1" decel="100000" fill="hold" grpId="0" nodeType="withEffect">
                                  <p:stCondLst>
                                    <p:cond delay="1470"/>
                                  </p:stCondLst>
                                  <p:childTnLst>
                                    <p:set>
                                      <p:cBhvr>
                                        <p:cTn id="300" dur="1" fill="hold">
                                          <p:stCondLst>
                                            <p:cond delay="0"/>
                                          </p:stCondLst>
                                        </p:cTn>
                                        <p:tgtEl>
                                          <p:spTgt spid="27"/>
                                        </p:tgtEl>
                                        <p:attrNameLst>
                                          <p:attrName>style.visibility</p:attrName>
                                        </p:attrNameLst>
                                      </p:cBhvr>
                                      <p:to>
                                        <p:strVal val="visible"/>
                                      </p:to>
                                    </p:set>
                                    <p:anim calcmode="lin" valueType="num">
                                      <p:cBhvr>
                                        <p:cTn id="301" dur="500" fill="hold"/>
                                        <p:tgtEl>
                                          <p:spTgt spid="27"/>
                                        </p:tgtEl>
                                        <p:attrNameLst>
                                          <p:attrName>ppt_x</p:attrName>
                                        </p:attrNameLst>
                                      </p:cBhvr>
                                      <p:tavLst>
                                        <p:tav tm="0">
                                          <p:val>
                                            <p:strVal val="#ppt_x"/>
                                          </p:val>
                                        </p:tav>
                                        <p:tav tm="100000">
                                          <p:val>
                                            <p:strVal val="#ppt_x"/>
                                          </p:val>
                                        </p:tav>
                                      </p:tavLst>
                                    </p:anim>
                                    <p:anim calcmode="lin" valueType="num">
                                      <p:cBhvr>
                                        <p:cTn id="302" dur="500" fill="hold"/>
                                        <p:tgtEl>
                                          <p:spTgt spid="27"/>
                                        </p:tgtEl>
                                        <p:attrNameLst>
                                          <p:attrName>ppt_y</p:attrName>
                                        </p:attrNameLst>
                                      </p:cBhvr>
                                      <p:tavLst>
                                        <p:tav tm="0">
                                          <p:val>
                                            <p:strVal val="0-#ppt_h/2"/>
                                          </p:val>
                                        </p:tav>
                                        <p:tav tm="100000">
                                          <p:val>
                                            <p:strVal val="#ppt_y"/>
                                          </p:val>
                                        </p:tav>
                                      </p:tavLst>
                                    </p:anim>
                                  </p:childTnLst>
                                </p:cTn>
                              </p:par>
                              <p:par>
                                <p:cTn id="303" presetID="0" presetClass="entr" presetSubtype="0" decel="100000" autoRev="1" fill="hold" grpId="1" nodeType="withEffect">
                                  <p:stCondLst>
                                    <p:cond delay="1420"/>
                                  </p:stCondLst>
                                  <p:childTnLst>
                                    <p:animMotion origin="layout" path="M 2.91667E-6 2.59259E-6 L -0.00052 0.01666 " pathEditMode="relative">
                                      <p:cBhvr>
                                        <p:cTn id="304" dur="250" fill="hold">
                                          <p:stCondLst>
                                            <p:cond delay="0"/>
                                          </p:stCondLst>
                                        </p:cTn>
                                        <p:tgtEl>
                                          <p:spTgt spid="63"/>
                                        </p:tgtEl>
                                        <p:attrNameLst>
                                          <p:attrName>ppt_x</p:attrName>
                                          <p:attrName>ppt_y</p:attrName>
                                        </p:attrNameLst>
                                      </p:cBhvr>
                                    </p:animMotion>
                                  </p:childTnLst>
                                </p:cTn>
                              </p:par>
                              <p:par>
                                <p:cTn id="305" presetID="0" presetClass="entr" presetSubtype="0" decel="100000" autoRev="1" fill="hold" grpId="1" nodeType="withEffect">
                                  <p:stCondLst>
                                    <p:cond delay="1520"/>
                                  </p:stCondLst>
                                  <p:childTnLst>
                                    <p:animMotion origin="layout" path="M -4.58333E-6 3.7037E-6 L 0.00079 0.01898 " pathEditMode="relative">
                                      <p:cBhvr>
                                        <p:cTn id="306" dur="250" fill="hold">
                                          <p:stCondLst>
                                            <p:cond delay="0"/>
                                          </p:stCondLst>
                                        </p:cTn>
                                        <p:tgtEl>
                                          <p:spTgt spid="64"/>
                                        </p:tgtEl>
                                        <p:attrNameLst>
                                          <p:attrName>ppt_x</p:attrName>
                                          <p:attrName>ppt_y</p:attrName>
                                        </p:attrNameLst>
                                      </p:cBhvr>
                                    </p:animMotion>
                                  </p:childTnLst>
                                </p:cTn>
                              </p:par>
                              <p:par>
                                <p:cTn id="307" presetID="0" presetClass="entr" presetSubtype="0" decel="100000" autoRev="1" fill="hold" grpId="1" nodeType="withEffect">
                                  <p:stCondLst>
                                    <p:cond delay="1620"/>
                                  </p:stCondLst>
                                  <p:childTnLst>
                                    <p:animMotion origin="layout" path="M -2.70833E-6 -1.85185E-6 L -0.00065 0.01597 " pathEditMode="relative">
                                      <p:cBhvr>
                                        <p:cTn id="308" dur="250" fill="hold">
                                          <p:stCondLst>
                                            <p:cond delay="0"/>
                                          </p:stCondLst>
                                        </p:cTn>
                                        <p:tgtEl>
                                          <p:spTgt spid="65"/>
                                        </p:tgtEl>
                                        <p:attrNameLst>
                                          <p:attrName>ppt_x</p:attrName>
                                          <p:attrName>ppt_y</p:attrName>
                                        </p:attrNameLst>
                                      </p:cBhvr>
                                    </p:animMotion>
                                  </p:childTnLst>
                                </p:cTn>
                              </p:par>
                              <p:par>
                                <p:cTn id="309" presetID="0" presetClass="entr" presetSubtype="0" decel="100000" autoRev="1" fill="hold" grpId="1" nodeType="withEffect">
                                  <p:stCondLst>
                                    <p:cond delay="1720"/>
                                  </p:stCondLst>
                                  <p:childTnLst>
                                    <p:animMotion origin="layout" path="M -2.70833E-6 -3.7037E-7 L -0.0013 0.01875 " pathEditMode="relative">
                                      <p:cBhvr>
                                        <p:cTn id="310" dur="250" fill="hold">
                                          <p:stCondLst>
                                            <p:cond delay="0"/>
                                          </p:stCondLst>
                                        </p:cTn>
                                        <p:tgtEl>
                                          <p:spTgt spid="45"/>
                                        </p:tgtEl>
                                        <p:attrNameLst>
                                          <p:attrName>ppt_x</p:attrName>
                                          <p:attrName>ppt_y</p:attrName>
                                        </p:attrNameLst>
                                      </p:cBhvr>
                                    </p:animMotion>
                                  </p:childTnLst>
                                </p:cTn>
                              </p:par>
                              <p:par>
                                <p:cTn id="311" presetID="0" presetClass="entr" presetSubtype="0" decel="100000" autoRev="1" fill="hold" grpId="1" nodeType="withEffect">
                                  <p:stCondLst>
                                    <p:cond delay="1820"/>
                                  </p:stCondLst>
                                  <p:childTnLst>
                                    <p:animMotion origin="layout" path="M -3.75E-6 -4.81481E-6 L -3.75E-6 0.01945 " pathEditMode="relative">
                                      <p:cBhvr>
                                        <p:cTn id="312" dur="250" fill="hold">
                                          <p:stCondLst>
                                            <p:cond delay="0"/>
                                          </p:stCondLst>
                                        </p:cTn>
                                        <p:tgtEl>
                                          <p:spTgt spid="67"/>
                                        </p:tgtEl>
                                        <p:attrNameLst>
                                          <p:attrName>ppt_x</p:attrName>
                                          <p:attrName>ppt_y</p:attrName>
                                        </p:attrNameLst>
                                      </p:cBhvr>
                                    </p:animMotion>
                                  </p:childTnLst>
                                </p:cTn>
                              </p:par>
                              <p:par>
                                <p:cTn id="313" presetID="0" presetClass="entr" presetSubtype="0" decel="100000" autoRev="1" fill="hold" grpId="1" nodeType="withEffect">
                                  <p:stCondLst>
                                    <p:cond delay="1420"/>
                                  </p:stCondLst>
                                  <p:childTnLst>
                                    <p:animMotion origin="layout" path="M -3.95833E-6 -7.40741E-7 L 0.00144 0.01644 " pathEditMode="relative">
                                      <p:cBhvr>
                                        <p:cTn id="314" dur="250" fill="hold">
                                          <p:stCondLst>
                                            <p:cond delay="0"/>
                                          </p:stCondLst>
                                        </p:cTn>
                                        <p:tgtEl>
                                          <p:spTgt spid="66"/>
                                        </p:tgtEl>
                                        <p:attrNameLst>
                                          <p:attrName>ppt_x</p:attrName>
                                          <p:attrName>ppt_y</p:attrName>
                                        </p:attrNameLst>
                                      </p:cBhvr>
                                    </p:animMotion>
                                  </p:childTnLst>
                                </p:cTn>
                              </p:par>
                              <p:par>
                                <p:cTn id="315" presetID="0" presetClass="entr" presetSubtype="0" decel="100000" autoRev="1" fill="hold" grpId="1" nodeType="withEffect">
                                  <p:stCondLst>
                                    <p:cond delay="1520"/>
                                  </p:stCondLst>
                                  <p:childTnLst>
                                    <p:animMotion origin="layout" path="M -3.95833E-6 -3.7037E-6 L -3.95833E-6 0.01019 " pathEditMode="relative">
                                      <p:cBhvr>
                                        <p:cTn id="316" dur="250" fill="hold">
                                          <p:stCondLst>
                                            <p:cond delay="0"/>
                                          </p:stCondLst>
                                        </p:cTn>
                                        <p:tgtEl>
                                          <p:spTgt spid="44"/>
                                        </p:tgtEl>
                                        <p:attrNameLst>
                                          <p:attrName>ppt_x</p:attrName>
                                          <p:attrName>ppt_y</p:attrName>
                                        </p:attrNameLst>
                                      </p:cBhvr>
                                    </p:animMotion>
                                  </p:childTnLst>
                                </p:cTn>
                              </p:par>
                              <p:par>
                                <p:cTn id="317" presetID="0" presetClass="entr" presetSubtype="0" decel="100000" autoRev="1" fill="hold" grpId="1" nodeType="withEffect">
                                  <p:stCondLst>
                                    <p:cond delay="1620"/>
                                  </p:stCondLst>
                                  <p:childTnLst>
                                    <p:animMotion origin="layout" path="M 4.79167E-6 2.59259E-6 L 4.79167E-6 0.0118 " pathEditMode="relative">
                                      <p:cBhvr>
                                        <p:cTn id="318" dur="250" fill="hold">
                                          <p:stCondLst>
                                            <p:cond delay="0"/>
                                          </p:stCondLst>
                                        </p:cTn>
                                        <p:tgtEl>
                                          <p:spTgt spid="17"/>
                                        </p:tgtEl>
                                        <p:attrNameLst>
                                          <p:attrName>ppt_x</p:attrName>
                                          <p:attrName>ppt_y</p:attrName>
                                        </p:attrNameLst>
                                      </p:cBhvr>
                                    </p:animMotion>
                                  </p:childTnLst>
                                </p:cTn>
                              </p:par>
                              <p:par>
                                <p:cTn id="319" presetID="0" presetClass="entr" presetSubtype="0" decel="100000" autoRev="1" fill="hold" grpId="1" nodeType="withEffect">
                                  <p:stCondLst>
                                    <p:cond delay="1720"/>
                                  </p:stCondLst>
                                  <p:childTnLst>
                                    <p:animMotion origin="layout" path="M 2.91667E-6 3.33333E-6 L 2.91667E-6 0.01666 " pathEditMode="relative">
                                      <p:cBhvr>
                                        <p:cTn id="320" dur="250" fill="hold">
                                          <p:stCondLst>
                                            <p:cond delay="0"/>
                                          </p:stCondLst>
                                        </p:cTn>
                                        <p:tgtEl>
                                          <p:spTgt spid="13"/>
                                        </p:tgtEl>
                                        <p:attrNameLst>
                                          <p:attrName>ppt_x</p:attrName>
                                          <p:attrName>ppt_y</p:attrName>
                                        </p:attrNameLst>
                                      </p:cBhvr>
                                    </p:animMotion>
                                  </p:childTnLst>
                                </p:cTn>
                              </p:par>
                              <p:par>
                                <p:cTn id="321" presetID="0" presetClass="entr" presetSubtype="0" decel="100000" autoRev="1" fill="hold" grpId="1" nodeType="withEffect">
                                  <p:stCondLst>
                                    <p:cond delay="1820"/>
                                  </p:stCondLst>
                                  <p:childTnLst>
                                    <p:animMotion origin="layout" path="M -1.25E-6 -1.48148E-6 L -1.25E-6 0.02292 " pathEditMode="relative">
                                      <p:cBhvr>
                                        <p:cTn id="322" dur="250" fill="hold">
                                          <p:stCondLst>
                                            <p:cond delay="0"/>
                                          </p:stCondLst>
                                        </p:cTn>
                                        <p:tgtEl>
                                          <p:spTgt spid="34"/>
                                        </p:tgtEl>
                                        <p:attrNameLst>
                                          <p:attrName>ppt_x</p:attrName>
                                          <p:attrName>ppt_y</p:attrName>
                                        </p:attrNameLst>
                                      </p:cBhvr>
                                    </p:animMotion>
                                  </p:childTnLst>
                                </p:cTn>
                              </p:par>
                              <p:par>
                                <p:cTn id="323" presetID="0" presetClass="entr" presetSubtype="0" decel="100000" autoRev="1" fill="hold" grpId="1" nodeType="withEffect">
                                  <p:stCondLst>
                                    <p:cond delay="1420"/>
                                  </p:stCondLst>
                                  <p:childTnLst>
                                    <p:animMotion origin="layout" path="M -1.25E-6 4.07407E-6 L 0.00065 0.01666 " pathEditMode="relative">
                                      <p:cBhvr>
                                        <p:cTn id="324" dur="250" fill="hold">
                                          <p:stCondLst>
                                            <p:cond delay="0"/>
                                          </p:stCondLst>
                                        </p:cTn>
                                        <p:tgtEl>
                                          <p:spTgt spid="35"/>
                                        </p:tgtEl>
                                        <p:attrNameLst>
                                          <p:attrName>ppt_x</p:attrName>
                                          <p:attrName>ppt_y</p:attrName>
                                        </p:attrNameLst>
                                      </p:cBhvr>
                                    </p:animMotion>
                                  </p:childTnLst>
                                </p:cTn>
                              </p:par>
                              <p:par>
                                <p:cTn id="325" presetID="0" presetClass="entr" presetSubtype="0" decel="100000" autoRev="1" fill="hold" grpId="1" nodeType="withEffect">
                                  <p:stCondLst>
                                    <p:cond delay="1520"/>
                                  </p:stCondLst>
                                  <p:childTnLst>
                                    <p:animMotion origin="layout" path="M -2.29167E-6 7.40741E-7 L -0.00091 0.01204 " pathEditMode="relative">
                                      <p:cBhvr>
                                        <p:cTn id="326" dur="250" fill="hold">
                                          <p:stCondLst>
                                            <p:cond delay="0"/>
                                          </p:stCondLst>
                                        </p:cTn>
                                        <p:tgtEl>
                                          <p:spTgt spid="42"/>
                                        </p:tgtEl>
                                        <p:attrNameLst>
                                          <p:attrName>ppt_x</p:attrName>
                                          <p:attrName>ppt_y</p:attrName>
                                        </p:attrNameLst>
                                      </p:cBhvr>
                                    </p:animMotion>
                                  </p:childTnLst>
                                </p:cTn>
                              </p:par>
                              <p:par>
                                <p:cTn id="327" presetID="0" presetClass="entr" presetSubtype="0" decel="100000" autoRev="1" fill="hold" grpId="1" nodeType="withEffect">
                                  <p:stCondLst>
                                    <p:cond delay="1620"/>
                                  </p:stCondLst>
                                  <p:childTnLst>
                                    <p:animMotion origin="layout" path="M 4.58333E-6 -1.48148E-6 L -0.00066 0.01088 " pathEditMode="relative">
                                      <p:cBhvr>
                                        <p:cTn id="328" dur="250" fill="hold">
                                          <p:stCondLst>
                                            <p:cond delay="0"/>
                                          </p:stCondLst>
                                        </p:cTn>
                                        <p:tgtEl>
                                          <p:spTgt spid="43"/>
                                        </p:tgtEl>
                                        <p:attrNameLst>
                                          <p:attrName>ppt_x</p:attrName>
                                          <p:attrName>ppt_y</p:attrName>
                                        </p:attrNameLst>
                                      </p:cBhvr>
                                    </p:animMotion>
                                  </p:childTnLst>
                                </p:cTn>
                              </p:par>
                              <p:par>
                                <p:cTn id="329" presetID="0" presetClass="entr" presetSubtype="0" decel="100000" autoRev="1" fill="hold" grpId="1" nodeType="withEffect">
                                  <p:stCondLst>
                                    <p:cond delay="1720"/>
                                  </p:stCondLst>
                                  <p:childTnLst>
                                    <p:animMotion origin="layout" path="M -2.70833E-6 1.85185E-6 L 0.00052 0.01551 " pathEditMode="relative">
                                      <p:cBhvr>
                                        <p:cTn id="330" dur="250" fill="hold">
                                          <p:stCondLst>
                                            <p:cond delay="0"/>
                                          </p:stCondLst>
                                        </p:cTn>
                                        <p:tgtEl>
                                          <p:spTgt spid="59"/>
                                        </p:tgtEl>
                                        <p:attrNameLst>
                                          <p:attrName>ppt_x</p:attrName>
                                          <p:attrName>ppt_y</p:attrName>
                                        </p:attrNameLst>
                                      </p:cBhvr>
                                    </p:animMotion>
                                  </p:childTnLst>
                                </p:cTn>
                              </p:par>
                              <p:par>
                                <p:cTn id="331" presetID="0" presetClass="entr" presetSubtype="0" decel="100000" autoRev="1" fill="hold" grpId="1" nodeType="withEffect">
                                  <p:stCondLst>
                                    <p:cond delay="1820"/>
                                  </p:stCondLst>
                                  <p:childTnLst>
                                    <p:animMotion origin="layout" path="M -1.25E-6 2.59259E-6 L -1.25E-6 0.01227 " pathEditMode="relative">
                                      <p:cBhvr>
                                        <p:cTn id="332" dur="250" fill="hold">
                                          <p:stCondLst>
                                            <p:cond delay="0"/>
                                          </p:stCondLst>
                                        </p:cTn>
                                        <p:tgtEl>
                                          <p:spTgt spid="20"/>
                                        </p:tgtEl>
                                        <p:attrNameLst>
                                          <p:attrName>ppt_x</p:attrName>
                                          <p:attrName>ppt_y</p:attrName>
                                        </p:attrNameLst>
                                      </p:cBhvr>
                                    </p:animMotion>
                                  </p:childTnLst>
                                </p:cTn>
                              </p:par>
                              <p:par>
                                <p:cTn id="333" presetID="0" presetClass="entr" presetSubtype="0" decel="100000" autoRev="1" fill="hold" grpId="1" nodeType="withEffect">
                                  <p:stCondLst>
                                    <p:cond delay="1420"/>
                                  </p:stCondLst>
                                  <p:childTnLst>
                                    <p:animMotion origin="layout" path="M 4.375E-6 -7.40741E-7 L 0.00026 0.01181 " pathEditMode="relative">
                                      <p:cBhvr>
                                        <p:cTn id="334" dur="250" fill="hold">
                                          <p:stCondLst>
                                            <p:cond delay="0"/>
                                          </p:stCondLst>
                                        </p:cTn>
                                        <p:tgtEl>
                                          <p:spTgt spid="23"/>
                                        </p:tgtEl>
                                        <p:attrNameLst>
                                          <p:attrName>ppt_x</p:attrName>
                                          <p:attrName>ppt_y</p:attrName>
                                        </p:attrNameLst>
                                      </p:cBhvr>
                                    </p:animMotion>
                                  </p:childTnLst>
                                </p:cTn>
                              </p:par>
                              <p:par>
                                <p:cTn id="335" presetID="0" presetClass="entr" presetSubtype="0" decel="100000" autoRev="1" fill="hold" grpId="1" nodeType="withEffect">
                                  <p:stCondLst>
                                    <p:cond delay="1520"/>
                                  </p:stCondLst>
                                  <p:childTnLst>
                                    <p:animMotion origin="layout" path="M 3.54167E-6 -2.59259E-6 L 0.00039 0.01621 " pathEditMode="relative">
                                      <p:cBhvr>
                                        <p:cTn id="336" dur="250" fill="hold">
                                          <p:stCondLst>
                                            <p:cond delay="0"/>
                                          </p:stCondLst>
                                        </p:cTn>
                                        <p:tgtEl>
                                          <p:spTgt spid="57"/>
                                        </p:tgtEl>
                                        <p:attrNameLst>
                                          <p:attrName>ppt_x</p:attrName>
                                          <p:attrName>ppt_y</p:attrName>
                                        </p:attrNameLst>
                                      </p:cBhvr>
                                    </p:animMotion>
                                  </p:childTnLst>
                                </p:cTn>
                              </p:par>
                              <p:par>
                                <p:cTn id="337" presetID="0" presetClass="entr" presetSubtype="0" decel="100000" autoRev="1" fill="hold" grpId="1" nodeType="withEffect">
                                  <p:stCondLst>
                                    <p:cond delay="1620"/>
                                  </p:stCondLst>
                                  <p:childTnLst>
                                    <p:animMotion origin="layout" path="M 4.79167E-6 -1.48148E-6 L 0.00039 0.01273 " pathEditMode="relative">
                                      <p:cBhvr>
                                        <p:cTn id="338" dur="250" fill="hold">
                                          <p:stCondLst>
                                            <p:cond delay="0"/>
                                          </p:stCondLst>
                                        </p:cTn>
                                        <p:tgtEl>
                                          <p:spTgt spid="58"/>
                                        </p:tgtEl>
                                        <p:attrNameLst>
                                          <p:attrName>ppt_x</p:attrName>
                                          <p:attrName>ppt_y</p:attrName>
                                        </p:attrNameLst>
                                      </p:cBhvr>
                                    </p:animMotion>
                                  </p:childTnLst>
                                </p:cTn>
                              </p:par>
                              <p:par>
                                <p:cTn id="339" presetID="0" presetClass="entr" presetSubtype="0" decel="100000" autoRev="1" fill="hold" grpId="1" nodeType="withEffect">
                                  <p:stCondLst>
                                    <p:cond delay="1720"/>
                                  </p:stCondLst>
                                  <p:childTnLst>
                                    <p:animMotion origin="layout" path="M -4.58333E-6 -3.7037E-6 L -0.00013 0.01621 " pathEditMode="relative">
                                      <p:cBhvr>
                                        <p:cTn id="340" dur="250" fill="hold">
                                          <p:stCondLst>
                                            <p:cond delay="0"/>
                                          </p:stCondLst>
                                        </p:cTn>
                                        <p:tgtEl>
                                          <p:spTgt spid="60"/>
                                        </p:tgtEl>
                                        <p:attrNameLst>
                                          <p:attrName>ppt_x</p:attrName>
                                          <p:attrName>ppt_y</p:attrName>
                                        </p:attrNameLst>
                                      </p:cBhvr>
                                    </p:animMotion>
                                  </p:childTnLst>
                                </p:cTn>
                              </p:par>
                              <p:par>
                                <p:cTn id="341" presetID="0" presetClass="entr" presetSubtype="0" decel="100000" autoRev="1" fill="hold" grpId="1" nodeType="withEffect">
                                  <p:stCondLst>
                                    <p:cond delay="1820"/>
                                  </p:stCondLst>
                                  <p:childTnLst>
                                    <p:animMotion origin="layout" path="M -4.58333E-6 7.40741E-7 L 0.00027 0.01088 " pathEditMode="relative">
                                      <p:cBhvr>
                                        <p:cTn id="342" dur="250" fill="hold">
                                          <p:stCondLst>
                                            <p:cond delay="0"/>
                                          </p:stCondLst>
                                        </p:cTn>
                                        <p:tgtEl>
                                          <p:spTgt spid="61"/>
                                        </p:tgtEl>
                                        <p:attrNameLst>
                                          <p:attrName>ppt_x</p:attrName>
                                          <p:attrName>ppt_y</p:attrName>
                                        </p:attrNameLst>
                                      </p:cBhvr>
                                    </p:animMotion>
                                  </p:childTnLst>
                                </p:cTn>
                              </p:par>
                              <p:par>
                                <p:cTn id="343" presetID="0" presetClass="entr" presetSubtype="0" decel="100000" autoRev="1" fill="hold" grpId="1" nodeType="withEffect">
                                  <p:stCondLst>
                                    <p:cond delay="1420"/>
                                  </p:stCondLst>
                                  <p:childTnLst>
                                    <p:animMotion origin="layout" path="M 4.79167E-6 4.81481E-6 L -0.00079 0.01111 " pathEditMode="relative">
                                      <p:cBhvr>
                                        <p:cTn id="344" dur="250" fill="hold">
                                          <p:stCondLst>
                                            <p:cond delay="0"/>
                                          </p:stCondLst>
                                        </p:cTn>
                                        <p:tgtEl>
                                          <p:spTgt spid="62"/>
                                        </p:tgtEl>
                                        <p:attrNameLst>
                                          <p:attrName>ppt_x</p:attrName>
                                          <p:attrName>ppt_y</p:attrName>
                                        </p:attrNameLst>
                                      </p:cBhvr>
                                    </p:animMotion>
                                  </p:childTnLst>
                                </p:cTn>
                              </p:par>
                              <p:par>
                                <p:cTn id="345" presetID="0" presetClass="entr" presetSubtype="0" decel="100000" autoRev="1" fill="hold" grpId="1" nodeType="withEffect">
                                  <p:stCondLst>
                                    <p:cond delay="1520"/>
                                  </p:stCondLst>
                                  <p:childTnLst>
                                    <p:animMotion origin="layout" path="M 4.16667E-7 -1.85185E-6 L -0.00039 0.0132 " pathEditMode="relative">
                                      <p:cBhvr>
                                        <p:cTn id="346" dur="250" fill="hold">
                                          <p:stCondLst>
                                            <p:cond delay="0"/>
                                          </p:stCondLst>
                                        </p:cTn>
                                        <p:tgtEl>
                                          <p:spTgt spid="18"/>
                                        </p:tgtEl>
                                        <p:attrNameLst>
                                          <p:attrName>ppt_x</p:attrName>
                                          <p:attrName>ppt_y</p:attrName>
                                        </p:attrNameLst>
                                      </p:cBhvr>
                                    </p:animMotion>
                                  </p:childTnLst>
                                </p:cTn>
                              </p:par>
                              <p:par>
                                <p:cTn id="347" presetID="0" presetClass="entr" presetSubtype="0" decel="100000" autoRev="1" fill="hold" grpId="1" nodeType="withEffect">
                                  <p:stCondLst>
                                    <p:cond delay="1620"/>
                                  </p:stCondLst>
                                  <p:childTnLst>
                                    <p:animMotion origin="layout" path="M 4.375E-6 -1.48148E-6 L 0.00026 0.01482 " pathEditMode="relative">
                                      <p:cBhvr>
                                        <p:cTn id="348" dur="250" fill="hold">
                                          <p:stCondLst>
                                            <p:cond delay="0"/>
                                          </p:stCondLst>
                                        </p:cTn>
                                        <p:tgtEl>
                                          <p:spTgt spid="36"/>
                                        </p:tgtEl>
                                        <p:attrNameLst>
                                          <p:attrName>ppt_x</p:attrName>
                                          <p:attrName>ppt_y</p:attrName>
                                        </p:attrNameLst>
                                      </p:cBhvr>
                                    </p:animMotion>
                                  </p:childTnLst>
                                </p:cTn>
                              </p:par>
                              <p:par>
                                <p:cTn id="349" presetID="0" presetClass="entr" presetSubtype="0" decel="100000" autoRev="1" fill="hold" grpId="1" nodeType="withEffect">
                                  <p:stCondLst>
                                    <p:cond delay="1720"/>
                                  </p:stCondLst>
                                  <p:childTnLst>
                                    <p:animMotion origin="layout" path="M -2.08333E-7 -3.7037E-7 L -2.08333E-7 0.01273 " pathEditMode="relative">
                                      <p:cBhvr>
                                        <p:cTn id="350" dur="250" fill="hold">
                                          <p:stCondLst>
                                            <p:cond delay="0"/>
                                          </p:stCondLst>
                                        </p:cTn>
                                        <p:tgtEl>
                                          <p:spTgt spid="48"/>
                                        </p:tgtEl>
                                        <p:attrNameLst>
                                          <p:attrName>ppt_x</p:attrName>
                                          <p:attrName>ppt_y</p:attrName>
                                        </p:attrNameLst>
                                      </p:cBhvr>
                                    </p:animMotion>
                                  </p:childTnLst>
                                </p:cTn>
                              </p:par>
                              <p:par>
                                <p:cTn id="351" presetID="0" presetClass="entr" presetSubtype="0" decel="100000" autoRev="1" fill="hold" grpId="1" nodeType="withEffect">
                                  <p:stCondLst>
                                    <p:cond delay="1820"/>
                                  </p:stCondLst>
                                  <p:childTnLst>
                                    <p:animMotion origin="layout" path="M -4.58333E-6 -1.48148E-6 L 0.00118 0.01783 " pathEditMode="relative">
                                      <p:cBhvr>
                                        <p:cTn id="352" dur="250" fill="hold">
                                          <p:stCondLst>
                                            <p:cond delay="0"/>
                                          </p:stCondLst>
                                        </p:cTn>
                                        <p:tgtEl>
                                          <p:spTgt spid="49"/>
                                        </p:tgtEl>
                                        <p:attrNameLst>
                                          <p:attrName>ppt_x</p:attrName>
                                          <p:attrName>ppt_y</p:attrName>
                                        </p:attrNameLst>
                                      </p:cBhvr>
                                    </p:animMotion>
                                  </p:childTnLst>
                                </p:cTn>
                              </p:par>
                              <p:par>
                                <p:cTn id="353" presetID="0" presetClass="entr" presetSubtype="0" decel="100000" autoRev="1" fill="hold" grpId="1" nodeType="withEffect">
                                  <p:stCondLst>
                                    <p:cond delay="1420"/>
                                  </p:stCondLst>
                                  <p:childTnLst>
                                    <p:animMotion origin="layout" path="M 1.66667E-6 1.48148E-6 L -0.00039 0.00833 " pathEditMode="relative">
                                      <p:cBhvr>
                                        <p:cTn id="354" dur="250" fill="hold">
                                          <p:stCondLst>
                                            <p:cond delay="0"/>
                                          </p:stCondLst>
                                        </p:cTn>
                                        <p:tgtEl>
                                          <p:spTgt spid="47"/>
                                        </p:tgtEl>
                                        <p:attrNameLst>
                                          <p:attrName>ppt_x</p:attrName>
                                          <p:attrName>ppt_y</p:attrName>
                                        </p:attrNameLst>
                                      </p:cBhvr>
                                    </p:animMotion>
                                  </p:childTnLst>
                                </p:cTn>
                              </p:par>
                              <p:par>
                                <p:cTn id="355" presetID="0" presetClass="entr" presetSubtype="0" decel="100000" autoRev="1" fill="hold" grpId="1" nodeType="withEffect">
                                  <p:stCondLst>
                                    <p:cond delay="1520"/>
                                  </p:stCondLst>
                                  <p:childTnLst>
                                    <p:animMotion origin="layout" path="M -4.375E-6 3.7037E-7 L 0.00105 0.01528 " pathEditMode="relative">
                                      <p:cBhvr>
                                        <p:cTn id="356" dur="250" fill="hold">
                                          <p:stCondLst>
                                            <p:cond delay="0"/>
                                          </p:stCondLst>
                                        </p:cTn>
                                        <p:tgtEl>
                                          <p:spTgt spid="26"/>
                                        </p:tgtEl>
                                        <p:attrNameLst>
                                          <p:attrName>ppt_x</p:attrName>
                                          <p:attrName>ppt_y</p:attrName>
                                        </p:attrNameLst>
                                      </p:cBhvr>
                                    </p:animMotion>
                                  </p:childTnLst>
                                </p:cTn>
                              </p:par>
                              <p:par>
                                <p:cTn id="357" presetID="0" presetClass="entr" presetSubtype="0" decel="100000" autoRev="1" fill="hold" grpId="1" nodeType="withEffect">
                                  <p:stCondLst>
                                    <p:cond delay="1620"/>
                                  </p:stCondLst>
                                  <p:childTnLst>
                                    <p:animMotion origin="layout" path="M -2.08333E-7 3.7037E-6 L -0.00052 0.01689 " pathEditMode="relative">
                                      <p:cBhvr>
                                        <p:cTn id="358" dur="250" fill="hold">
                                          <p:stCondLst>
                                            <p:cond delay="0"/>
                                          </p:stCondLst>
                                        </p:cTn>
                                        <p:tgtEl>
                                          <p:spTgt spid="19"/>
                                        </p:tgtEl>
                                        <p:attrNameLst>
                                          <p:attrName>ppt_x</p:attrName>
                                          <p:attrName>ppt_y</p:attrName>
                                        </p:attrNameLst>
                                      </p:cBhvr>
                                    </p:animMotion>
                                  </p:childTnLst>
                                </p:cTn>
                              </p:par>
                              <p:par>
                                <p:cTn id="359" presetID="0" presetClass="entr" presetSubtype="0" decel="100000" autoRev="1" fill="hold" grpId="1" nodeType="withEffect">
                                  <p:stCondLst>
                                    <p:cond delay="1720"/>
                                  </p:stCondLst>
                                  <p:childTnLst>
                                    <p:animMotion origin="layout" path="M 2.29167E-6 0 L 2.29167E-6 0.0125 " pathEditMode="relative">
                                      <p:cBhvr>
                                        <p:cTn id="360" dur="250" fill="hold">
                                          <p:stCondLst>
                                            <p:cond delay="0"/>
                                          </p:stCondLst>
                                        </p:cTn>
                                        <p:tgtEl>
                                          <p:spTgt spid="12"/>
                                        </p:tgtEl>
                                        <p:attrNameLst>
                                          <p:attrName>ppt_x</p:attrName>
                                          <p:attrName>ppt_y</p:attrName>
                                        </p:attrNameLst>
                                      </p:cBhvr>
                                    </p:animMotion>
                                  </p:childTnLst>
                                </p:cTn>
                              </p:par>
                              <p:par>
                                <p:cTn id="361" presetID="0" presetClass="entr" presetSubtype="0" decel="100000" autoRev="1" fill="hold" grpId="1" nodeType="withEffect">
                                  <p:stCondLst>
                                    <p:cond delay="1820"/>
                                  </p:stCondLst>
                                  <p:childTnLst>
                                    <p:animMotion origin="layout" path="M 4.79167E-6 3.7037E-6 L -0.0004 0.01713 " pathEditMode="relative">
                                      <p:cBhvr>
                                        <p:cTn id="362" dur="250" fill="hold">
                                          <p:stCondLst>
                                            <p:cond delay="0"/>
                                          </p:stCondLst>
                                        </p:cTn>
                                        <p:tgtEl>
                                          <p:spTgt spid="16"/>
                                        </p:tgtEl>
                                        <p:attrNameLst>
                                          <p:attrName>ppt_x</p:attrName>
                                          <p:attrName>ppt_y</p:attrName>
                                        </p:attrNameLst>
                                      </p:cBhvr>
                                    </p:animMotion>
                                  </p:childTnLst>
                                </p:cTn>
                              </p:par>
                              <p:par>
                                <p:cTn id="363" presetID="0" presetClass="entr" presetSubtype="0" decel="100000" autoRev="1" fill="hold" grpId="1" nodeType="withEffect">
                                  <p:stCondLst>
                                    <p:cond delay="1420"/>
                                  </p:stCondLst>
                                  <p:childTnLst>
                                    <p:animMotion origin="layout" path="M -3.33333E-6 -4.81481E-6 L 0.00013 0.00741 " pathEditMode="relative">
                                      <p:cBhvr>
                                        <p:cTn id="364" dur="250" fill="hold">
                                          <p:stCondLst>
                                            <p:cond delay="0"/>
                                          </p:stCondLst>
                                        </p:cTn>
                                        <p:tgtEl>
                                          <p:spTgt spid="56"/>
                                        </p:tgtEl>
                                        <p:attrNameLst>
                                          <p:attrName>ppt_x</p:attrName>
                                          <p:attrName>ppt_y</p:attrName>
                                        </p:attrNameLst>
                                      </p:cBhvr>
                                    </p:animMotion>
                                  </p:childTnLst>
                                </p:cTn>
                              </p:par>
                              <p:par>
                                <p:cTn id="365" presetID="0" presetClass="entr" presetSubtype="0" decel="100000" autoRev="1" fill="hold" grpId="1" nodeType="withEffect">
                                  <p:stCondLst>
                                    <p:cond delay="1520"/>
                                  </p:stCondLst>
                                  <p:childTnLst>
                                    <p:animMotion origin="layout" path="M -3.125E-6 3.7037E-7 L -3.125E-6 0.01366 " pathEditMode="relative">
                                      <p:cBhvr>
                                        <p:cTn id="366" dur="250" fill="hold">
                                          <p:stCondLst>
                                            <p:cond delay="0"/>
                                          </p:stCondLst>
                                        </p:cTn>
                                        <p:tgtEl>
                                          <p:spTgt spid="22"/>
                                        </p:tgtEl>
                                        <p:attrNameLst>
                                          <p:attrName>ppt_x</p:attrName>
                                          <p:attrName>ppt_y</p:attrName>
                                        </p:attrNameLst>
                                      </p:cBhvr>
                                    </p:animMotion>
                                  </p:childTnLst>
                                </p:cTn>
                              </p:par>
                              <p:par>
                                <p:cTn id="367" presetID="0" presetClass="entr" presetSubtype="0" decel="100000" autoRev="1" fill="hold" grpId="1" nodeType="withEffect">
                                  <p:stCondLst>
                                    <p:cond delay="1620"/>
                                  </p:stCondLst>
                                  <p:childTnLst>
                                    <p:animMotion origin="layout" path="M 1.11022E-16 -2.96296E-6 L 0.00013 0.01204 " pathEditMode="relative">
                                      <p:cBhvr>
                                        <p:cTn id="368" dur="250" fill="hold">
                                          <p:stCondLst>
                                            <p:cond delay="0"/>
                                          </p:stCondLst>
                                        </p:cTn>
                                        <p:tgtEl>
                                          <p:spTgt spid="24"/>
                                        </p:tgtEl>
                                        <p:attrNameLst>
                                          <p:attrName>ppt_x</p:attrName>
                                          <p:attrName>ppt_y</p:attrName>
                                        </p:attrNameLst>
                                      </p:cBhvr>
                                    </p:animMotion>
                                  </p:childTnLst>
                                </p:cTn>
                              </p:par>
                              <p:par>
                                <p:cTn id="369" presetID="0" presetClass="entr" presetSubtype="0" decel="100000" autoRev="1" fill="hold" grpId="1" nodeType="withEffect">
                                  <p:stCondLst>
                                    <p:cond delay="1720"/>
                                  </p:stCondLst>
                                  <p:childTnLst>
                                    <p:animMotion origin="layout" path="M 6.25E-7 3.7037E-6 L 0.00065 0.01203 " pathEditMode="relative">
                                      <p:cBhvr>
                                        <p:cTn id="370" dur="250" fill="hold">
                                          <p:stCondLst>
                                            <p:cond delay="0"/>
                                          </p:stCondLst>
                                        </p:cTn>
                                        <p:tgtEl>
                                          <p:spTgt spid="21"/>
                                        </p:tgtEl>
                                        <p:attrNameLst>
                                          <p:attrName>ppt_x</p:attrName>
                                          <p:attrName>ppt_y</p:attrName>
                                        </p:attrNameLst>
                                      </p:cBhvr>
                                    </p:animMotion>
                                  </p:childTnLst>
                                </p:cTn>
                              </p:par>
                              <p:par>
                                <p:cTn id="371" presetID="0" presetClass="entr" presetSubtype="0" decel="100000" autoRev="1" fill="hold" grpId="1" nodeType="withEffect">
                                  <p:stCondLst>
                                    <p:cond delay="1820"/>
                                  </p:stCondLst>
                                  <p:childTnLst>
                                    <p:animMotion origin="layout" path="M 2.08333E-7 -4.81481E-6 L -0.00026 0.01204 " pathEditMode="relative">
                                      <p:cBhvr>
                                        <p:cTn id="372" dur="250" fill="hold">
                                          <p:stCondLst>
                                            <p:cond delay="0"/>
                                          </p:stCondLst>
                                        </p:cTn>
                                        <p:tgtEl>
                                          <p:spTgt spid="39"/>
                                        </p:tgtEl>
                                        <p:attrNameLst>
                                          <p:attrName>ppt_x</p:attrName>
                                          <p:attrName>ppt_y</p:attrName>
                                        </p:attrNameLst>
                                      </p:cBhvr>
                                    </p:animMotion>
                                  </p:childTnLst>
                                </p:cTn>
                              </p:par>
                              <p:par>
                                <p:cTn id="373" presetID="0" presetClass="entr" presetSubtype="0" decel="100000" autoRev="1" fill="hold" grpId="1" nodeType="withEffect">
                                  <p:stCondLst>
                                    <p:cond delay="1420"/>
                                  </p:stCondLst>
                                  <p:childTnLst>
                                    <p:animMotion origin="layout" path="M 2.08333E-6 7.40741E-7 L 0.00039 0.01157 " pathEditMode="relative">
                                      <p:cBhvr>
                                        <p:cTn id="374" dur="250" fill="hold">
                                          <p:stCondLst>
                                            <p:cond delay="0"/>
                                          </p:stCondLst>
                                        </p:cTn>
                                        <p:tgtEl>
                                          <p:spTgt spid="38"/>
                                        </p:tgtEl>
                                        <p:attrNameLst>
                                          <p:attrName>ppt_x</p:attrName>
                                          <p:attrName>ppt_y</p:attrName>
                                        </p:attrNameLst>
                                      </p:cBhvr>
                                    </p:animMotion>
                                  </p:childTnLst>
                                </p:cTn>
                              </p:par>
                              <p:par>
                                <p:cTn id="375" presetID="0" presetClass="entr" presetSubtype="0" decel="100000" autoRev="1" fill="hold" grpId="1" nodeType="withEffect">
                                  <p:stCondLst>
                                    <p:cond delay="1520"/>
                                  </p:stCondLst>
                                  <p:childTnLst>
                                    <p:animMotion origin="layout" path="M 2.91667E-6 7.40741E-7 L 2.91667E-6 0.0081 " pathEditMode="relative">
                                      <p:cBhvr>
                                        <p:cTn id="376" dur="250" fill="hold">
                                          <p:stCondLst>
                                            <p:cond delay="0"/>
                                          </p:stCondLst>
                                        </p:cTn>
                                        <p:tgtEl>
                                          <p:spTgt spid="52"/>
                                        </p:tgtEl>
                                        <p:attrNameLst>
                                          <p:attrName>ppt_x</p:attrName>
                                          <p:attrName>ppt_y</p:attrName>
                                        </p:attrNameLst>
                                      </p:cBhvr>
                                    </p:animMotion>
                                  </p:childTnLst>
                                </p:cTn>
                              </p:par>
                              <p:par>
                                <p:cTn id="377" presetID="0" presetClass="entr" presetSubtype="0" decel="100000" autoRev="1" fill="hold" grpId="1" nodeType="withEffect">
                                  <p:stCondLst>
                                    <p:cond delay="1620"/>
                                  </p:stCondLst>
                                  <p:childTnLst>
                                    <p:animMotion origin="layout" path="M 3.125E-6 2.96296E-6 L -0.00065 0.01597 " pathEditMode="relative">
                                      <p:cBhvr>
                                        <p:cTn id="378" dur="250" fill="hold">
                                          <p:stCondLst>
                                            <p:cond delay="0"/>
                                          </p:stCondLst>
                                        </p:cTn>
                                        <p:tgtEl>
                                          <p:spTgt spid="37"/>
                                        </p:tgtEl>
                                        <p:attrNameLst>
                                          <p:attrName>ppt_x</p:attrName>
                                          <p:attrName>ppt_y</p:attrName>
                                        </p:attrNameLst>
                                      </p:cBhvr>
                                    </p:animMotion>
                                  </p:childTnLst>
                                </p:cTn>
                              </p:par>
                              <p:par>
                                <p:cTn id="379" presetID="0" presetClass="entr" presetSubtype="0" decel="100000" autoRev="1" fill="hold" grpId="1" nodeType="withEffect">
                                  <p:stCondLst>
                                    <p:cond delay="1720"/>
                                  </p:stCondLst>
                                  <p:childTnLst>
                                    <p:animMotion origin="layout" path="M 3.75E-6 4.07407E-6 L 3.75E-6 0.01458 " pathEditMode="relative">
                                      <p:cBhvr>
                                        <p:cTn id="380" dur="250" fill="hold">
                                          <p:stCondLst>
                                            <p:cond delay="0"/>
                                          </p:stCondLst>
                                        </p:cTn>
                                        <p:tgtEl>
                                          <p:spTgt spid="31"/>
                                        </p:tgtEl>
                                        <p:attrNameLst>
                                          <p:attrName>ppt_x</p:attrName>
                                          <p:attrName>ppt_y</p:attrName>
                                        </p:attrNameLst>
                                      </p:cBhvr>
                                    </p:animMotion>
                                  </p:childTnLst>
                                </p:cTn>
                              </p:par>
                              <p:par>
                                <p:cTn id="381" presetID="0" presetClass="entr" presetSubtype="0" decel="100000" autoRev="1" fill="hold" grpId="1" nodeType="withEffect">
                                  <p:stCondLst>
                                    <p:cond delay="1820"/>
                                  </p:stCondLst>
                                  <p:childTnLst>
                                    <p:animMotion origin="layout" path="M -2.08333E-6 -4.81481E-6 L -2.08333E-6 0.01204 " pathEditMode="relative">
                                      <p:cBhvr>
                                        <p:cTn id="382" dur="250" fill="hold">
                                          <p:stCondLst>
                                            <p:cond delay="0"/>
                                          </p:stCondLst>
                                        </p:cTn>
                                        <p:tgtEl>
                                          <p:spTgt spid="46"/>
                                        </p:tgtEl>
                                        <p:attrNameLst>
                                          <p:attrName>ppt_x</p:attrName>
                                          <p:attrName>ppt_y</p:attrName>
                                        </p:attrNameLst>
                                      </p:cBhvr>
                                    </p:animMotion>
                                  </p:childTnLst>
                                </p:cTn>
                              </p:par>
                              <p:par>
                                <p:cTn id="383" presetID="0" presetClass="entr" presetSubtype="0" decel="100000" autoRev="1" fill="hold" grpId="1" nodeType="withEffect">
                                  <p:stCondLst>
                                    <p:cond delay="1420"/>
                                  </p:stCondLst>
                                  <p:childTnLst>
                                    <p:animMotion origin="layout" path="M 1.25E-6 -4.81481E-6 L -0.00013 0.01274 " pathEditMode="relative">
                                      <p:cBhvr>
                                        <p:cTn id="384" dur="250" fill="hold">
                                          <p:stCondLst>
                                            <p:cond delay="0"/>
                                          </p:stCondLst>
                                        </p:cTn>
                                        <p:tgtEl>
                                          <p:spTgt spid="32"/>
                                        </p:tgtEl>
                                        <p:attrNameLst>
                                          <p:attrName>ppt_x</p:attrName>
                                          <p:attrName>ppt_y</p:attrName>
                                        </p:attrNameLst>
                                      </p:cBhvr>
                                    </p:animMotion>
                                  </p:childTnLst>
                                </p:cTn>
                              </p:par>
                              <p:par>
                                <p:cTn id="385" presetID="0" presetClass="entr" presetSubtype="0" decel="100000" autoRev="1" fill="hold" grpId="1" nodeType="withEffect">
                                  <p:stCondLst>
                                    <p:cond delay="1520"/>
                                  </p:stCondLst>
                                  <p:childTnLst>
                                    <p:animMotion origin="layout" path="M 4.375E-6 7.40741E-7 L -0.00026 0.01296 " pathEditMode="relative">
                                      <p:cBhvr>
                                        <p:cTn id="386" dur="250" fill="hold">
                                          <p:stCondLst>
                                            <p:cond delay="0"/>
                                          </p:stCondLst>
                                        </p:cTn>
                                        <p:tgtEl>
                                          <p:spTgt spid="33"/>
                                        </p:tgtEl>
                                        <p:attrNameLst>
                                          <p:attrName>ppt_x</p:attrName>
                                          <p:attrName>ppt_y</p:attrName>
                                        </p:attrNameLst>
                                      </p:cBhvr>
                                    </p:animMotion>
                                  </p:childTnLst>
                                </p:cTn>
                              </p:par>
                              <p:par>
                                <p:cTn id="387" presetID="0" presetClass="entr" presetSubtype="0" decel="100000" autoRev="1" fill="hold" grpId="1" nodeType="withEffect">
                                  <p:stCondLst>
                                    <p:cond delay="1620"/>
                                  </p:stCondLst>
                                  <p:childTnLst>
                                    <p:animMotion origin="layout" path="M 5.55112E-17 -4.81481E-6 L 0.00013 0.01436 " pathEditMode="relative">
                                      <p:cBhvr>
                                        <p:cTn id="388" dur="250" fill="hold">
                                          <p:stCondLst>
                                            <p:cond delay="0"/>
                                          </p:stCondLst>
                                        </p:cTn>
                                        <p:tgtEl>
                                          <p:spTgt spid="30"/>
                                        </p:tgtEl>
                                        <p:attrNameLst>
                                          <p:attrName>ppt_x</p:attrName>
                                          <p:attrName>ppt_y</p:attrName>
                                        </p:attrNameLst>
                                      </p:cBhvr>
                                    </p:animMotion>
                                  </p:childTnLst>
                                </p:cTn>
                              </p:par>
                              <p:par>
                                <p:cTn id="389" presetID="0" presetClass="entr" presetSubtype="0" decel="100000" autoRev="1" fill="hold" grpId="1" nodeType="withEffect">
                                  <p:stCondLst>
                                    <p:cond delay="1720"/>
                                  </p:stCondLst>
                                  <p:childTnLst>
                                    <p:animMotion origin="layout" path="M 2.91667E-6 -1.48148E-6 L 0.00039 0.01366 " pathEditMode="relative">
                                      <p:cBhvr>
                                        <p:cTn id="390" dur="250" fill="hold">
                                          <p:stCondLst>
                                            <p:cond delay="0"/>
                                          </p:stCondLst>
                                        </p:cTn>
                                        <p:tgtEl>
                                          <p:spTgt spid="50"/>
                                        </p:tgtEl>
                                        <p:attrNameLst>
                                          <p:attrName>ppt_x</p:attrName>
                                          <p:attrName>ppt_y</p:attrName>
                                        </p:attrNameLst>
                                      </p:cBhvr>
                                    </p:animMotion>
                                  </p:childTnLst>
                                </p:cTn>
                              </p:par>
                              <p:par>
                                <p:cTn id="391" presetID="0" presetClass="entr" presetSubtype="0" decel="100000" autoRev="1" fill="hold" grpId="1" nodeType="withEffect">
                                  <p:stCondLst>
                                    <p:cond delay="1820"/>
                                  </p:stCondLst>
                                  <p:childTnLst>
                                    <p:animMotion origin="layout" path="M -2.08333E-7 -4.07407E-6 L 0.00013 0.01343 " pathEditMode="relative">
                                      <p:cBhvr>
                                        <p:cTn id="392" dur="250" fill="hold">
                                          <p:stCondLst>
                                            <p:cond delay="0"/>
                                          </p:stCondLst>
                                        </p:cTn>
                                        <p:tgtEl>
                                          <p:spTgt spid="15"/>
                                        </p:tgtEl>
                                        <p:attrNameLst>
                                          <p:attrName>ppt_x</p:attrName>
                                          <p:attrName>ppt_y</p:attrName>
                                        </p:attrNameLst>
                                      </p:cBhvr>
                                    </p:animMotion>
                                  </p:childTnLst>
                                </p:cTn>
                              </p:par>
                              <p:par>
                                <p:cTn id="393" presetID="0" presetClass="entr" presetSubtype="0" decel="100000" autoRev="1" fill="hold" grpId="1" nodeType="withEffect">
                                  <p:stCondLst>
                                    <p:cond delay="1420"/>
                                  </p:stCondLst>
                                  <p:childTnLst>
                                    <p:animMotion origin="layout" path="M -1.45833E-6 7.40741E-7 L -0.00039 0.01296 " pathEditMode="relative">
                                      <p:cBhvr>
                                        <p:cTn id="394" dur="250" fill="hold">
                                          <p:stCondLst>
                                            <p:cond delay="0"/>
                                          </p:stCondLst>
                                        </p:cTn>
                                        <p:tgtEl>
                                          <p:spTgt spid="51"/>
                                        </p:tgtEl>
                                        <p:attrNameLst>
                                          <p:attrName>ppt_x</p:attrName>
                                          <p:attrName>ppt_y</p:attrName>
                                        </p:attrNameLst>
                                      </p:cBhvr>
                                    </p:animMotion>
                                  </p:childTnLst>
                                </p:cTn>
                              </p:par>
                              <p:par>
                                <p:cTn id="395" presetID="0" presetClass="entr" presetSubtype="0" decel="100000" autoRev="1" fill="hold" grpId="1" nodeType="withEffect">
                                  <p:stCondLst>
                                    <p:cond delay="1520"/>
                                  </p:stCondLst>
                                  <p:childTnLst>
                                    <p:animMotion origin="layout" path="M -2.70833E-6 2.96296E-6 L 0.00104 0.01365 " pathEditMode="relative">
                                      <p:cBhvr>
                                        <p:cTn id="396" dur="250" fill="hold">
                                          <p:stCondLst>
                                            <p:cond delay="0"/>
                                          </p:stCondLst>
                                        </p:cTn>
                                        <p:tgtEl>
                                          <p:spTgt spid="53"/>
                                        </p:tgtEl>
                                        <p:attrNameLst>
                                          <p:attrName>ppt_x</p:attrName>
                                          <p:attrName>ppt_y</p:attrName>
                                        </p:attrNameLst>
                                      </p:cBhvr>
                                    </p:animMotion>
                                  </p:childTnLst>
                                </p:cTn>
                              </p:par>
                              <p:par>
                                <p:cTn id="397" presetID="0" presetClass="entr" presetSubtype="0" decel="100000" autoRev="1" fill="hold" grpId="1" nodeType="withEffect">
                                  <p:stCondLst>
                                    <p:cond delay="1620"/>
                                  </p:stCondLst>
                                  <p:childTnLst>
                                    <p:animMotion origin="layout" path="M 3.33333E-6 1.85185E-6 L 0.00065 0.00995 " pathEditMode="relative">
                                      <p:cBhvr>
                                        <p:cTn id="398" dur="250" fill="hold">
                                          <p:stCondLst>
                                            <p:cond delay="0"/>
                                          </p:stCondLst>
                                        </p:cTn>
                                        <p:tgtEl>
                                          <p:spTgt spid="40"/>
                                        </p:tgtEl>
                                        <p:attrNameLst>
                                          <p:attrName>ppt_x</p:attrName>
                                          <p:attrName>ppt_y</p:attrName>
                                        </p:attrNameLst>
                                      </p:cBhvr>
                                    </p:animMotion>
                                  </p:childTnLst>
                                </p:cTn>
                              </p:par>
                              <p:par>
                                <p:cTn id="399" presetID="0" presetClass="entr" presetSubtype="0" decel="100000" autoRev="1" fill="hold" grpId="1" nodeType="withEffect">
                                  <p:stCondLst>
                                    <p:cond delay="1720"/>
                                  </p:stCondLst>
                                  <p:childTnLst>
                                    <p:animMotion origin="layout" path="M -4.58333E-6 4.07407E-6 L -4.58333E-6 0.0118 " pathEditMode="relative">
                                      <p:cBhvr>
                                        <p:cTn id="400" dur="250" fill="hold">
                                          <p:stCondLst>
                                            <p:cond delay="0"/>
                                          </p:stCondLst>
                                        </p:cTn>
                                        <p:tgtEl>
                                          <p:spTgt spid="55"/>
                                        </p:tgtEl>
                                        <p:attrNameLst>
                                          <p:attrName>ppt_x</p:attrName>
                                          <p:attrName>ppt_y</p:attrName>
                                        </p:attrNameLst>
                                      </p:cBhvr>
                                    </p:animMotion>
                                  </p:childTnLst>
                                </p:cTn>
                              </p:par>
                              <p:par>
                                <p:cTn id="401" presetID="0" presetClass="entr" presetSubtype="0" decel="100000" autoRev="1" fill="hold" grpId="1" nodeType="withEffect">
                                  <p:stCondLst>
                                    <p:cond delay="1820"/>
                                  </p:stCondLst>
                                  <p:childTnLst>
                                    <p:animMotion origin="layout" path="M -1.04167E-6 2.59259E-6 L -0.00013 0.0118 " pathEditMode="relative">
                                      <p:cBhvr>
                                        <p:cTn id="402" dur="250" fill="hold">
                                          <p:stCondLst>
                                            <p:cond delay="0"/>
                                          </p:stCondLst>
                                        </p:cTn>
                                        <p:tgtEl>
                                          <p:spTgt spid="54"/>
                                        </p:tgtEl>
                                        <p:attrNameLst>
                                          <p:attrName>ppt_x</p:attrName>
                                          <p:attrName>ppt_y</p:attrName>
                                        </p:attrNameLst>
                                      </p:cBhvr>
                                    </p:animMotion>
                                  </p:childTnLst>
                                </p:cTn>
                              </p:par>
                              <p:par>
                                <p:cTn id="403" presetID="0" presetClass="entr" presetSubtype="0" decel="100000" autoRev="1" fill="hold" grpId="1" nodeType="withEffect">
                                  <p:stCondLst>
                                    <p:cond delay="1420"/>
                                  </p:stCondLst>
                                  <p:childTnLst>
                                    <p:animMotion origin="layout" path="M -4.375E-6 -2.59259E-6 L -0.00026 0.01343 " pathEditMode="relative">
                                      <p:cBhvr>
                                        <p:cTn id="404" dur="250" fill="hold">
                                          <p:stCondLst>
                                            <p:cond delay="0"/>
                                          </p:stCondLst>
                                        </p:cTn>
                                        <p:tgtEl>
                                          <p:spTgt spid="28"/>
                                        </p:tgtEl>
                                        <p:attrNameLst>
                                          <p:attrName>ppt_x</p:attrName>
                                          <p:attrName>ppt_y</p:attrName>
                                        </p:attrNameLst>
                                      </p:cBhvr>
                                    </p:animMotion>
                                  </p:childTnLst>
                                </p:cTn>
                              </p:par>
                              <p:par>
                                <p:cTn id="405" presetID="0" presetClass="entr" presetSubtype="0" decel="100000" autoRev="1" fill="hold" grpId="1" nodeType="withEffect">
                                  <p:stCondLst>
                                    <p:cond delay="1520"/>
                                  </p:stCondLst>
                                  <p:childTnLst>
                                    <p:animMotion origin="layout" path="M 2.5E-6 -2.59259E-6 L 2.5E-6 0.01435 " pathEditMode="relative">
                                      <p:cBhvr>
                                        <p:cTn id="406" dur="250" fill="hold">
                                          <p:stCondLst>
                                            <p:cond delay="0"/>
                                          </p:stCondLst>
                                        </p:cTn>
                                        <p:tgtEl>
                                          <p:spTgt spid="29"/>
                                        </p:tgtEl>
                                        <p:attrNameLst>
                                          <p:attrName>ppt_x</p:attrName>
                                          <p:attrName>ppt_y</p:attrName>
                                        </p:attrNameLst>
                                      </p:cBhvr>
                                    </p:animMotion>
                                  </p:childTnLst>
                                </p:cTn>
                              </p:par>
                              <p:par>
                                <p:cTn id="407" presetID="0" presetClass="entr" presetSubtype="0" decel="100000" autoRev="1" fill="hold" grpId="1" nodeType="withEffect">
                                  <p:stCondLst>
                                    <p:cond delay="1620"/>
                                  </p:stCondLst>
                                  <p:childTnLst>
                                    <p:animMotion origin="layout" path="M -6.25E-7 4.81481E-6 L -0.00013 0.01157 " pathEditMode="relative">
                                      <p:cBhvr>
                                        <p:cTn id="408" dur="250" fill="hold">
                                          <p:stCondLst>
                                            <p:cond delay="0"/>
                                          </p:stCondLst>
                                        </p:cTn>
                                        <p:tgtEl>
                                          <p:spTgt spid="25"/>
                                        </p:tgtEl>
                                        <p:attrNameLst>
                                          <p:attrName>ppt_x</p:attrName>
                                          <p:attrName>ppt_y</p:attrName>
                                        </p:attrNameLst>
                                      </p:cBhvr>
                                    </p:animMotion>
                                  </p:childTnLst>
                                </p:cTn>
                              </p:par>
                              <p:par>
                                <p:cTn id="409" presetID="0" presetClass="entr" presetSubtype="0" decel="100000" autoRev="1" fill="hold" grpId="1" nodeType="withEffect">
                                  <p:stCondLst>
                                    <p:cond delay="1720"/>
                                  </p:stCondLst>
                                  <p:childTnLst>
                                    <p:animMotion origin="layout" path="M 1.45833E-6 -4.81481E-6 L 0.00013 0.01042 " pathEditMode="relative">
                                      <p:cBhvr>
                                        <p:cTn id="410" dur="250" fill="hold">
                                          <p:stCondLst>
                                            <p:cond delay="0"/>
                                          </p:stCondLst>
                                        </p:cTn>
                                        <p:tgtEl>
                                          <p:spTgt spid="41"/>
                                        </p:tgtEl>
                                        <p:attrNameLst>
                                          <p:attrName>ppt_x</p:attrName>
                                          <p:attrName>ppt_y</p:attrName>
                                        </p:attrNameLst>
                                      </p:cBhvr>
                                    </p:animMotion>
                                  </p:childTnLst>
                                </p:cTn>
                              </p:par>
                              <p:par>
                                <p:cTn id="411" presetID="0" presetClass="entr" presetSubtype="0" decel="100000" autoRev="1" fill="hold" grpId="1" nodeType="withEffect">
                                  <p:stCondLst>
                                    <p:cond delay="1820"/>
                                  </p:stCondLst>
                                  <p:childTnLst>
                                    <p:animMotion origin="layout" path="M 2.29167E-6 2.22222E-6 L -0.00065 0.01875 " pathEditMode="relative">
                                      <p:cBhvr>
                                        <p:cTn id="412" dur="250" fill="hold">
                                          <p:stCondLst>
                                            <p:cond delay="0"/>
                                          </p:stCondLst>
                                        </p:cTn>
                                        <p:tgtEl>
                                          <p:spTgt spid="14"/>
                                        </p:tgtEl>
                                        <p:attrNameLst>
                                          <p:attrName>ppt_x</p:attrName>
                                          <p:attrName>ppt_y</p:attrName>
                                        </p:attrNameLst>
                                      </p:cBhvr>
                                    </p:animMotion>
                                  </p:childTnLst>
                                </p:cTn>
                              </p:par>
                              <p:par>
                                <p:cTn id="413" presetID="0" presetClass="entr" presetSubtype="0" decel="100000" autoRev="1" fill="hold" grpId="1" nodeType="withEffect">
                                  <p:stCondLst>
                                    <p:cond delay="1920"/>
                                  </p:stCondLst>
                                  <p:childTnLst>
                                    <p:animMotion origin="layout" path="M -2.5E-6 3.7037E-7 L -0.00026 0.01088 " pathEditMode="relative">
                                      <p:cBhvr>
                                        <p:cTn id="414" dur="250" fill="hold">
                                          <p:stCondLst>
                                            <p:cond delay="0"/>
                                          </p:stCondLst>
                                        </p:cTn>
                                        <p:tgtEl>
                                          <p:spTgt spid="27"/>
                                        </p:tgtEl>
                                        <p:attrNameLst>
                                          <p:attrName>ppt_x</p:attrName>
                                          <p:attrName>ppt_y</p:attrName>
                                        </p:attrNameLst>
                                      </p:cBhvr>
                                    </p:animMotion>
                                  </p:childTnLst>
                                </p:cTn>
                              </p:par>
                              <p:par>
                                <p:cTn id="415" presetID="12" presetClass="entr" presetSubtype="4" fill="hold" nodeType="withEffect">
                                  <p:stCondLst>
                                    <p:cond delay="970"/>
                                  </p:stCondLst>
                                  <p:childTnLst>
                                    <p:set>
                                      <p:cBhvr>
                                        <p:cTn id="416" dur="1" fill="hold">
                                          <p:stCondLst>
                                            <p:cond delay="0"/>
                                          </p:stCondLst>
                                        </p:cTn>
                                        <p:tgtEl>
                                          <p:spTgt spid="75"/>
                                        </p:tgtEl>
                                        <p:attrNameLst>
                                          <p:attrName>style.visibility</p:attrName>
                                        </p:attrNameLst>
                                      </p:cBhvr>
                                      <p:to>
                                        <p:strVal val="visible"/>
                                      </p:to>
                                    </p:set>
                                    <p:anim calcmode="lin" valueType="num">
                                      <p:cBhvr>
                                        <p:cTn id="417" dur="250"/>
                                        <p:tgtEl>
                                          <p:spTgt spid="75"/>
                                        </p:tgtEl>
                                        <p:attrNameLst>
                                          <p:attrName>ppt_y</p:attrName>
                                        </p:attrNameLst>
                                      </p:cBhvr>
                                      <p:tavLst>
                                        <p:tav tm="0">
                                          <p:val>
                                            <p:strVal val="#ppt_y+#ppt_h*1.125000"/>
                                          </p:val>
                                        </p:tav>
                                        <p:tav tm="100000">
                                          <p:val>
                                            <p:strVal val="#ppt_y"/>
                                          </p:val>
                                        </p:tav>
                                      </p:tavLst>
                                    </p:anim>
                                    <p:animEffect transition="in" filter="wipe(up)">
                                      <p:cBhvr>
                                        <p:cTn id="418" dur="250"/>
                                        <p:tgtEl>
                                          <p:spTgt spid="75"/>
                                        </p:tgtEl>
                                      </p:cBhvr>
                                    </p:animEffect>
                                  </p:childTnLst>
                                </p:cTn>
                              </p:par>
                              <p:par>
                                <p:cTn id="419" presetID="22" presetClass="exit" presetSubtype="4" fill="hold" nodeType="withEffect">
                                  <p:stCondLst>
                                    <p:cond delay="1220"/>
                                  </p:stCondLst>
                                  <p:childTnLst>
                                    <p:animEffect transition="out" filter="wipe(down)">
                                      <p:cBhvr>
                                        <p:cTn id="420" dur="250"/>
                                        <p:tgtEl>
                                          <p:spTgt spid="75"/>
                                        </p:tgtEl>
                                      </p:cBhvr>
                                    </p:animEffect>
                                    <p:set>
                                      <p:cBhvr>
                                        <p:cTn id="421" dur="1" fill="hold">
                                          <p:stCondLst>
                                            <p:cond delay="249"/>
                                          </p:stCondLst>
                                        </p:cTn>
                                        <p:tgtEl>
                                          <p:spTgt spid="75"/>
                                        </p:tgtEl>
                                        <p:attrNameLst>
                                          <p:attrName>style.visibility</p:attrName>
                                        </p:attrNameLst>
                                      </p:cBhvr>
                                      <p:to>
                                        <p:strVal val="hidden"/>
                                      </p:to>
                                    </p:set>
                                  </p:childTnLst>
                                </p:cTn>
                              </p:par>
                              <p:par>
                                <p:cTn id="422" presetID="64" presetClass="path" presetSubtype="0" decel="100000" fill="hold" nodeType="withEffect">
                                  <p:stCondLst>
                                    <p:cond delay="1220"/>
                                  </p:stCondLst>
                                  <p:childTnLst>
                                    <p:animMotion origin="layout" path="M -1.45833E-6 -4.81481E-6 L -1.45833E-6 -0.11666 " pathEditMode="relative" ptsTypes="">
                                      <p:cBhvr>
                                        <p:cTn id="423" dur="250" fill="hold"/>
                                        <p:tgtEl>
                                          <p:spTgt spid="75"/>
                                        </p:tgtEl>
                                        <p:attrNameLst>
                                          <p:attrName>ppt_x</p:attrName>
                                          <p:attrName>ppt_y</p:attrName>
                                        </p:attrNameLst>
                                      </p:cBhvr>
                                    </p:animMotion>
                                  </p:childTnLst>
                                </p:cTn>
                              </p:par>
                              <p:par>
                                <p:cTn id="424" presetID="12" presetClass="entr" presetSubtype="4" fill="hold" nodeType="withEffect">
                                  <p:stCondLst>
                                    <p:cond delay="970"/>
                                  </p:stCondLst>
                                  <p:childTnLst>
                                    <p:set>
                                      <p:cBhvr>
                                        <p:cTn id="425" dur="1" fill="hold">
                                          <p:stCondLst>
                                            <p:cond delay="0"/>
                                          </p:stCondLst>
                                        </p:cTn>
                                        <p:tgtEl>
                                          <p:spTgt spid="76"/>
                                        </p:tgtEl>
                                        <p:attrNameLst>
                                          <p:attrName>style.visibility</p:attrName>
                                        </p:attrNameLst>
                                      </p:cBhvr>
                                      <p:to>
                                        <p:strVal val="visible"/>
                                      </p:to>
                                    </p:set>
                                    <p:anim calcmode="lin" valueType="num">
                                      <p:cBhvr>
                                        <p:cTn id="426" dur="250"/>
                                        <p:tgtEl>
                                          <p:spTgt spid="76"/>
                                        </p:tgtEl>
                                        <p:attrNameLst>
                                          <p:attrName>ppt_y</p:attrName>
                                        </p:attrNameLst>
                                      </p:cBhvr>
                                      <p:tavLst>
                                        <p:tav tm="0">
                                          <p:val>
                                            <p:strVal val="#ppt_y+#ppt_h*1.125000"/>
                                          </p:val>
                                        </p:tav>
                                        <p:tav tm="100000">
                                          <p:val>
                                            <p:strVal val="#ppt_y"/>
                                          </p:val>
                                        </p:tav>
                                      </p:tavLst>
                                    </p:anim>
                                    <p:animEffect transition="in" filter="wipe(up)">
                                      <p:cBhvr>
                                        <p:cTn id="427" dur="250"/>
                                        <p:tgtEl>
                                          <p:spTgt spid="76"/>
                                        </p:tgtEl>
                                      </p:cBhvr>
                                    </p:animEffect>
                                  </p:childTnLst>
                                </p:cTn>
                              </p:par>
                              <p:par>
                                <p:cTn id="428" presetID="22" presetClass="exit" presetSubtype="4" fill="hold" nodeType="withEffect">
                                  <p:stCondLst>
                                    <p:cond delay="1220"/>
                                  </p:stCondLst>
                                  <p:childTnLst>
                                    <p:animEffect transition="out" filter="wipe(down)">
                                      <p:cBhvr>
                                        <p:cTn id="429" dur="250"/>
                                        <p:tgtEl>
                                          <p:spTgt spid="76"/>
                                        </p:tgtEl>
                                      </p:cBhvr>
                                    </p:animEffect>
                                    <p:set>
                                      <p:cBhvr>
                                        <p:cTn id="430" dur="1" fill="hold">
                                          <p:stCondLst>
                                            <p:cond delay="249"/>
                                          </p:stCondLst>
                                        </p:cTn>
                                        <p:tgtEl>
                                          <p:spTgt spid="76"/>
                                        </p:tgtEl>
                                        <p:attrNameLst>
                                          <p:attrName>style.visibility</p:attrName>
                                        </p:attrNameLst>
                                      </p:cBhvr>
                                      <p:to>
                                        <p:strVal val="hidden"/>
                                      </p:to>
                                    </p:set>
                                  </p:childTnLst>
                                </p:cTn>
                              </p:par>
                              <p:par>
                                <p:cTn id="431" presetID="64" presetClass="path" presetSubtype="0" decel="100000" fill="hold" nodeType="withEffect">
                                  <p:stCondLst>
                                    <p:cond delay="1220"/>
                                  </p:stCondLst>
                                  <p:childTnLst>
                                    <p:animMotion origin="layout" path="M 6.25E-7 -1.85185E-6 L 6.25E-7 -0.11666 " pathEditMode="relative" ptsTypes="">
                                      <p:cBhvr>
                                        <p:cTn id="432" dur="250" fill="hold"/>
                                        <p:tgtEl>
                                          <p:spTgt spid="76"/>
                                        </p:tgtEl>
                                        <p:attrNameLst>
                                          <p:attrName>ppt_x</p:attrName>
                                          <p:attrName>ppt_y</p:attrName>
                                        </p:attrNameLst>
                                      </p:cBhvr>
                                    </p:animMotion>
                                  </p:childTnLst>
                                </p:cTn>
                              </p:par>
                              <p:par>
                                <p:cTn id="433" presetID="12" presetClass="entr" presetSubtype="4" fill="hold" nodeType="withEffect">
                                  <p:stCondLst>
                                    <p:cond delay="1220"/>
                                  </p:stCondLst>
                                  <p:childTnLst>
                                    <p:set>
                                      <p:cBhvr>
                                        <p:cTn id="434" dur="1" fill="hold">
                                          <p:stCondLst>
                                            <p:cond delay="0"/>
                                          </p:stCondLst>
                                        </p:cTn>
                                        <p:tgtEl>
                                          <p:spTgt spid="77"/>
                                        </p:tgtEl>
                                        <p:attrNameLst>
                                          <p:attrName>style.visibility</p:attrName>
                                        </p:attrNameLst>
                                      </p:cBhvr>
                                      <p:to>
                                        <p:strVal val="visible"/>
                                      </p:to>
                                    </p:set>
                                    <p:anim calcmode="lin" valueType="num">
                                      <p:cBhvr>
                                        <p:cTn id="435" dur="250"/>
                                        <p:tgtEl>
                                          <p:spTgt spid="77"/>
                                        </p:tgtEl>
                                        <p:attrNameLst>
                                          <p:attrName>ppt_y</p:attrName>
                                        </p:attrNameLst>
                                      </p:cBhvr>
                                      <p:tavLst>
                                        <p:tav tm="0">
                                          <p:val>
                                            <p:strVal val="#ppt_y+#ppt_h*1.125000"/>
                                          </p:val>
                                        </p:tav>
                                        <p:tav tm="100000">
                                          <p:val>
                                            <p:strVal val="#ppt_y"/>
                                          </p:val>
                                        </p:tav>
                                      </p:tavLst>
                                    </p:anim>
                                    <p:animEffect transition="in" filter="wipe(up)">
                                      <p:cBhvr>
                                        <p:cTn id="436" dur="250"/>
                                        <p:tgtEl>
                                          <p:spTgt spid="77"/>
                                        </p:tgtEl>
                                      </p:cBhvr>
                                    </p:animEffect>
                                  </p:childTnLst>
                                </p:cTn>
                              </p:par>
                              <p:par>
                                <p:cTn id="437" presetID="22" presetClass="exit" presetSubtype="4" fill="hold" nodeType="withEffect">
                                  <p:stCondLst>
                                    <p:cond delay="1470"/>
                                  </p:stCondLst>
                                  <p:childTnLst>
                                    <p:animEffect transition="out" filter="wipe(down)">
                                      <p:cBhvr>
                                        <p:cTn id="438" dur="250"/>
                                        <p:tgtEl>
                                          <p:spTgt spid="77"/>
                                        </p:tgtEl>
                                      </p:cBhvr>
                                    </p:animEffect>
                                    <p:set>
                                      <p:cBhvr>
                                        <p:cTn id="439" dur="1" fill="hold">
                                          <p:stCondLst>
                                            <p:cond delay="249"/>
                                          </p:stCondLst>
                                        </p:cTn>
                                        <p:tgtEl>
                                          <p:spTgt spid="77"/>
                                        </p:tgtEl>
                                        <p:attrNameLst>
                                          <p:attrName>style.visibility</p:attrName>
                                        </p:attrNameLst>
                                      </p:cBhvr>
                                      <p:to>
                                        <p:strVal val="hidden"/>
                                      </p:to>
                                    </p:set>
                                  </p:childTnLst>
                                </p:cTn>
                              </p:par>
                              <p:par>
                                <p:cTn id="440" presetID="64" presetClass="path" presetSubtype="0" decel="100000" fill="hold" nodeType="withEffect">
                                  <p:stCondLst>
                                    <p:cond delay="1470"/>
                                  </p:stCondLst>
                                  <p:childTnLst>
                                    <p:animMotion origin="layout" path="M -3.95833E-6 1.11111E-6 L -3.95833E-6 -0.11667 " pathEditMode="relative" ptsTypes="">
                                      <p:cBhvr>
                                        <p:cTn id="441" dur="250" fill="hold"/>
                                        <p:tgtEl>
                                          <p:spTgt spid="77"/>
                                        </p:tgtEl>
                                        <p:attrNameLst>
                                          <p:attrName>ppt_x</p:attrName>
                                          <p:attrName>ppt_y</p:attrName>
                                        </p:attrNameLst>
                                      </p:cBhvr>
                                    </p:animMotion>
                                  </p:childTnLst>
                                </p:cTn>
                              </p:par>
                              <p:par>
                                <p:cTn id="442" presetID="12" presetClass="entr" presetSubtype="4" fill="hold" nodeType="withEffect">
                                  <p:stCondLst>
                                    <p:cond delay="1220"/>
                                  </p:stCondLst>
                                  <p:childTnLst>
                                    <p:set>
                                      <p:cBhvr>
                                        <p:cTn id="443" dur="1" fill="hold">
                                          <p:stCondLst>
                                            <p:cond delay="0"/>
                                          </p:stCondLst>
                                        </p:cTn>
                                        <p:tgtEl>
                                          <p:spTgt spid="78"/>
                                        </p:tgtEl>
                                        <p:attrNameLst>
                                          <p:attrName>style.visibility</p:attrName>
                                        </p:attrNameLst>
                                      </p:cBhvr>
                                      <p:to>
                                        <p:strVal val="visible"/>
                                      </p:to>
                                    </p:set>
                                    <p:anim calcmode="lin" valueType="num">
                                      <p:cBhvr>
                                        <p:cTn id="444" dur="250"/>
                                        <p:tgtEl>
                                          <p:spTgt spid="78"/>
                                        </p:tgtEl>
                                        <p:attrNameLst>
                                          <p:attrName>ppt_y</p:attrName>
                                        </p:attrNameLst>
                                      </p:cBhvr>
                                      <p:tavLst>
                                        <p:tav tm="0">
                                          <p:val>
                                            <p:strVal val="#ppt_y+#ppt_h*1.125000"/>
                                          </p:val>
                                        </p:tav>
                                        <p:tav tm="100000">
                                          <p:val>
                                            <p:strVal val="#ppt_y"/>
                                          </p:val>
                                        </p:tav>
                                      </p:tavLst>
                                    </p:anim>
                                    <p:animEffect transition="in" filter="wipe(up)">
                                      <p:cBhvr>
                                        <p:cTn id="445" dur="250"/>
                                        <p:tgtEl>
                                          <p:spTgt spid="78"/>
                                        </p:tgtEl>
                                      </p:cBhvr>
                                    </p:animEffect>
                                  </p:childTnLst>
                                </p:cTn>
                              </p:par>
                              <p:par>
                                <p:cTn id="446" presetID="22" presetClass="exit" presetSubtype="4" fill="hold" nodeType="withEffect">
                                  <p:stCondLst>
                                    <p:cond delay="1470"/>
                                  </p:stCondLst>
                                  <p:childTnLst>
                                    <p:animEffect transition="out" filter="wipe(down)">
                                      <p:cBhvr>
                                        <p:cTn id="447" dur="250"/>
                                        <p:tgtEl>
                                          <p:spTgt spid="78"/>
                                        </p:tgtEl>
                                      </p:cBhvr>
                                    </p:animEffect>
                                    <p:set>
                                      <p:cBhvr>
                                        <p:cTn id="448" dur="1" fill="hold">
                                          <p:stCondLst>
                                            <p:cond delay="249"/>
                                          </p:stCondLst>
                                        </p:cTn>
                                        <p:tgtEl>
                                          <p:spTgt spid="78"/>
                                        </p:tgtEl>
                                        <p:attrNameLst>
                                          <p:attrName>style.visibility</p:attrName>
                                        </p:attrNameLst>
                                      </p:cBhvr>
                                      <p:to>
                                        <p:strVal val="hidden"/>
                                      </p:to>
                                    </p:set>
                                  </p:childTnLst>
                                </p:cTn>
                              </p:par>
                              <p:par>
                                <p:cTn id="449" presetID="64" presetClass="path" presetSubtype="0" decel="100000" fill="hold" nodeType="withEffect">
                                  <p:stCondLst>
                                    <p:cond delay="1470"/>
                                  </p:stCondLst>
                                  <p:childTnLst>
                                    <p:animMotion origin="layout" path="M -4.79167E-6 4.07407E-6 L -4.79167E-6 -0.11667 " pathEditMode="relative" ptsTypes="">
                                      <p:cBhvr>
                                        <p:cTn id="450" dur="250" fill="hold"/>
                                        <p:tgtEl>
                                          <p:spTgt spid="78"/>
                                        </p:tgtEl>
                                        <p:attrNameLst>
                                          <p:attrName>ppt_x</p:attrName>
                                          <p:attrName>ppt_y</p:attrName>
                                        </p:attrNameLst>
                                      </p:cBhvr>
                                    </p:animMotion>
                                  </p:childTnLst>
                                </p:cTn>
                              </p:par>
                              <p:par>
                                <p:cTn id="451" presetID="12" presetClass="entr" presetSubtype="4" fill="hold" nodeType="withEffect">
                                  <p:stCondLst>
                                    <p:cond delay="1220"/>
                                  </p:stCondLst>
                                  <p:childTnLst>
                                    <p:set>
                                      <p:cBhvr>
                                        <p:cTn id="452" dur="1" fill="hold">
                                          <p:stCondLst>
                                            <p:cond delay="0"/>
                                          </p:stCondLst>
                                        </p:cTn>
                                        <p:tgtEl>
                                          <p:spTgt spid="79"/>
                                        </p:tgtEl>
                                        <p:attrNameLst>
                                          <p:attrName>style.visibility</p:attrName>
                                        </p:attrNameLst>
                                      </p:cBhvr>
                                      <p:to>
                                        <p:strVal val="visible"/>
                                      </p:to>
                                    </p:set>
                                    <p:anim calcmode="lin" valueType="num">
                                      <p:cBhvr>
                                        <p:cTn id="453" dur="250"/>
                                        <p:tgtEl>
                                          <p:spTgt spid="79"/>
                                        </p:tgtEl>
                                        <p:attrNameLst>
                                          <p:attrName>ppt_y</p:attrName>
                                        </p:attrNameLst>
                                      </p:cBhvr>
                                      <p:tavLst>
                                        <p:tav tm="0">
                                          <p:val>
                                            <p:strVal val="#ppt_y+#ppt_h*1.125000"/>
                                          </p:val>
                                        </p:tav>
                                        <p:tav tm="100000">
                                          <p:val>
                                            <p:strVal val="#ppt_y"/>
                                          </p:val>
                                        </p:tav>
                                      </p:tavLst>
                                    </p:anim>
                                    <p:animEffect transition="in" filter="wipe(up)">
                                      <p:cBhvr>
                                        <p:cTn id="454" dur="250"/>
                                        <p:tgtEl>
                                          <p:spTgt spid="79"/>
                                        </p:tgtEl>
                                      </p:cBhvr>
                                    </p:animEffect>
                                  </p:childTnLst>
                                </p:cTn>
                              </p:par>
                              <p:par>
                                <p:cTn id="455" presetID="22" presetClass="exit" presetSubtype="4" fill="hold" nodeType="withEffect">
                                  <p:stCondLst>
                                    <p:cond delay="1470"/>
                                  </p:stCondLst>
                                  <p:childTnLst>
                                    <p:animEffect transition="out" filter="wipe(down)">
                                      <p:cBhvr>
                                        <p:cTn id="456" dur="250"/>
                                        <p:tgtEl>
                                          <p:spTgt spid="79"/>
                                        </p:tgtEl>
                                      </p:cBhvr>
                                    </p:animEffect>
                                    <p:set>
                                      <p:cBhvr>
                                        <p:cTn id="457" dur="1" fill="hold">
                                          <p:stCondLst>
                                            <p:cond delay="249"/>
                                          </p:stCondLst>
                                        </p:cTn>
                                        <p:tgtEl>
                                          <p:spTgt spid="79"/>
                                        </p:tgtEl>
                                        <p:attrNameLst>
                                          <p:attrName>style.visibility</p:attrName>
                                        </p:attrNameLst>
                                      </p:cBhvr>
                                      <p:to>
                                        <p:strVal val="hidden"/>
                                      </p:to>
                                    </p:set>
                                  </p:childTnLst>
                                </p:cTn>
                              </p:par>
                              <p:par>
                                <p:cTn id="458" presetID="64" presetClass="path" presetSubtype="0" decel="100000" fill="hold" nodeType="withEffect">
                                  <p:stCondLst>
                                    <p:cond delay="1470"/>
                                  </p:stCondLst>
                                  <p:childTnLst>
                                    <p:animMotion origin="layout" path="M -4.16667E-6 3.7037E-6 L -4.16667E-6 -0.11667 " pathEditMode="relative" ptsTypes="">
                                      <p:cBhvr>
                                        <p:cTn id="459" dur="250" fill="hold"/>
                                        <p:tgtEl>
                                          <p:spTgt spid="79"/>
                                        </p:tgtEl>
                                        <p:attrNameLst>
                                          <p:attrName>ppt_x</p:attrName>
                                          <p:attrName>ppt_y</p:attrName>
                                        </p:attrNameLst>
                                      </p:cBhvr>
                                    </p:animMotion>
                                  </p:childTnLst>
                                </p:cTn>
                              </p:par>
                              <p:par>
                                <p:cTn id="460" presetID="12" presetClass="entr" presetSubtype="4" fill="hold" nodeType="withEffect">
                                  <p:stCondLst>
                                    <p:cond delay="1470"/>
                                  </p:stCondLst>
                                  <p:childTnLst>
                                    <p:set>
                                      <p:cBhvr>
                                        <p:cTn id="461" dur="1" fill="hold">
                                          <p:stCondLst>
                                            <p:cond delay="0"/>
                                          </p:stCondLst>
                                        </p:cTn>
                                        <p:tgtEl>
                                          <p:spTgt spid="80"/>
                                        </p:tgtEl>
                                        <p:attrNameLst>
                                          <p:attrName>style.visibility</p:attrName>
                                        </p:attrNameLst>
                                      </p:cBhvr>
                                      <p:to>
                                        <p:strVal val="visible"/>
                                      </p:to>
                                    </p:set>
                                    <p:anim calcmode="lin" valueType="num">
                                      <p:cBhvr>
                                        <p:cTn id="462" dur="250"/>
                                        <p:tgtEl>
                                          <p:spTgt spid="80"/>
                                        </p:tgtEl>
                                        <p:attrNameLst>
                                          <p:attrName>ppt_y</p:attrName>
                                        </p:attrNameLst>
                                      </p:cBhvr>
                                      <p:tavLst>
                                        <p:tav tm="0">
                                          <p:val>
                                            <p:strVal val="#ppt_y+#ppt_h*1.125000"/>
                                          </p:val>
                                        </p:tav>
                                        <p:tav tm="100000">
                                          <p:val>
                                            <p:strVal val="#ppt_y"/>
                                          </p:val>
                                        </p:tav>
                                      </p:tavLst>
                                    </p:anim>
                                    <p:animEffect transition="in" filter="wipe(up)">
                                      <p:cBhvr>
                                        <p:cTn id="463" dur="250"/>
                                        <p:tgtEl>
                                          <p:spTgt spid="80"/>
                                        </p:tgtEl>
                                      </p:cBhvr>
                                    </p:animEffect>
                                  </p:childTnLst>
                                </p:cTn>
                              </p:par>
                              <p:par>
                                <p:cTn id="464" presetID="22" presetClass="exit" presetSubtype="4" fill="hold" nodeType="withEffect">
                                  <p:stCondLst>
                                    <p:cond delay="1720"/>
                                  </p:stCondLst>
                                  <p:childTnLst>
                                    <p:animEffect transition="out" filter="wipe(down)">
                                      <p:cBhvr>
                                        <p:cTn id="465" dur="250"/>
                                        <p:tgtEl>
                                          <p:spTgt spid="80"/>
                                        </p:tgtEl>
                                      </p:cBhvr>
                                    </p:animEffect>
                                    <p:set>
                                      <p:cBhvr>
                                        <p:cTn id="466" dur="1" fill="hold">
                                          <p:stCondLst>
                                            <p:cond delay="249"/>
                                          </p:stCondLst>
                                        </p:cTn>
                                        <p:tgtEl>
                                          <p:spTgt spid="80"/>
                                        </p:tgtEl>
                                        <p:attrNameLst>
                                          <p:attrName>style.visibility</p:attrName>
                                        </p:attrNameLst>
                                      </p:cBhvr>
                                      <p:to>
                                        <p:strVal val="hidden"/>
                                      </p:to>
                                    </p:set>
                                  </p:childTnLst>
                                </p:cTn>
                              </p:par>
                              <p:par>
                                <p:cTn id="467" presetID="64" presetClass="path" presetSubtype="0" decel="100000" fill="hold" nodeType="withEffect">
                                  <p:stCondLst>
                                    <p:cond delay="1720"/>
                                  </p:stCondLst>
                                  <p:childTnLst>
                                    <p:animMotion origin="layout" path="M -4.79167E-6 3.7037E-6 L -4.79167E-6 -0.11667 " pathEditMode="relative" ptsTypes="">
                                      <p:cBhvr>
                                        <p:cTn id="468" dur="250" fill="hold"/>
                                        <p:tgtEl>
                                          <p:spTgt spid="80"/>
                                        </p:tgtEl>
                                        <p:attrNameLst>
                                          <p:attrName>ppt_x</p:attrName>
                                          <p:attrName>ppt_y</p:attrName>
                                        </p:attrNameLst>
                                      </p:cBhvr>
                                    </p:animMotion>
                                  </p:childTnLst>
                                </p:cTn>
                              </p:par>
                              <p:par>
                                <p:cTn id="469" presetID="12" presetClass="entr" presetSubtype="4" fill="hold" nodeType="withEffect">
                                  <p:stCondLst>
                                    <p:cond delay="1470"/>
                                  </p:stCondLst>
                                  <p:childTnLst>
                                    <p:set>
                                      <p:cBhvr>
                                        <p:cTn id="470" dur="1" fill="hold">
                                          <p:stCondLst>
                                            <p:cond delay="0"/>
                                          </p:stCondLst>
                                        </p:cTn>
                                        <p:tgtEl>
                                          <p:spTgt spid="81"/>
                                        </p:tgtEl>
                                        <p:attrNameLst>
                                          <p:attrName>style.visibility</p:attrName>
                                        </p:attrNameLst>
                                      </p:cBhvr>
                                      <p:to>
                                        <p:strVal val="visible"/>
                                      </p:to>
                                    </p:set>
                                    <p:anim calcmode="lin" valueType="num">
                                      <p:cBhvr>
                                        <p:cTn id="471" dur="250"/>
                                        <p:tgtEl>
                                          <p:spTgt spid="81"/>
                                        </p:tgtEl>
                                        <p:attrNameLst>
                                          <p:attrName>ppt_y</p:attrName>
                                        </p:attrNameLst>
                                      </p:cBhvr>
                                      <p:tavLst>
                                        <p:tav tm="0">
                                          <p:val>
                                            <p:strVal val="#ppt_y+#ppt_h*1.125000"/>
                                          </p:val>
                                        </p:tav>
                                        <p:tav tm="100000">
                                          <p:val>
                                            <p:strVal val="#ppt_y"/>
                                          </p:val>
                                        </p:tav>
                                      </p:tavLst>
                                    </p:anim>
                                    <p:animEffect transition="in" filter="wipe(up)">
                                      <p:cBhvr>
                                        <p:cTn id="472" dur="250"/>
                                        <p:tgtEl>
                                          <p:spTgt spid="81"/>
                                        </p:tgtEl>
                                      </p:cBhvr>
                                    </p:animEffect>
                                  </p:childTnLst>
                                </p:cTn>
                              </p:par>
                              <p:par>
                                <p:cTn id="473" presetID="22" presetClass="exit" presetSubtype="4" fill="hold" nodeType="withEffect">
                                  <p:stCondLst>
                                    <p:cond delay="1720"/>
                                  </p:stCondLst>
                                  <p:childTnLst>
                                    <p:animEffect transition="out" filter="wipe(down)">
                                      <p:cBhvr>
                                        <p:cTn id="474" dur="250"/>
                                        <p:tgtEl>
                                          <p:spTgt spid="81"/>
                                        </p:tgtEl>
                                      </p:cBhvr>
                                    </p:animEffect>
                                    <p:set>
                                      <p:cBhvr>
                                        <p:cTn id="475" dur="1" fill="hold">
                                          <p:stCondLst>
                                            <p:cond delay="249"/>
                                          </p:stCondLst>
                                        </p:cTn>
                                        <p:tgtEl>
                                          <p:spTgt spid="81"/>
                                        </p:tgtEl>
                                        <p:attrNameLst>
                                          <p:attrName>style.visibility</p:attrName>
                                        </p:attrNameLst>
                                      </p:cBhvr>
                                      <p:to>
                                        <p:strVal val="hidden"/>
                                      </p:to>
                                    </p:set>
                                  </p:childTnLst>
                                </p:cTn>
                              </p:par>
                              <p:par>
                                <p:cTn id="476" presetID="64" presetClass="path" presetSubtype="0" decel="100000" fill="hold" nodeType="withEffect">
                                  <p:stCondLst>
                                    <p:cond delay="1720"/>
                                  </p:stCondLst>
                                  <p:childTnLst>
                                    <p:animMotion origin="layout" path="M 4.375E-6 -2.59259E-6 L 4.375E-6 -0.11666 " pathEditMode="relative" ptsTypes="">
                                      <p:cBhvr>
                                        <p:cTn id="477" dur="250" fill="hold"/>
                                        <p:tgtEl>
                                          <p:spTgt spid="81"/>
                                        </p:tgtEl>
                                        <p:attrNameLst>
                                          <p:attrName>ppt_x</p:attrName>
                                          <p:attrName>ppt_y</p:attrName>
                                        </p:attrNameLst>
                                      </p:cBhvr>
                                    </p:animMotion>
                                  </p:childTnLst>
                                </p:cTn>
                              </p:par>
                              <p:par>
                                <p:cTn id="478" presetID="12" presetClass="entr" presetSubtype="4" fill="hold" nodeType="withEffect">
                                  <p:stCondLst>
                                    <p:cond delay="1720"/>
                                  </p:stCondLst>
                                  <p:childTnLst>
                                    <p:set>
                                      <p:cBhvr>
                                        <p:cTn id="479" dur="1" fill="hold">
                                          <p:stCondLst>
                                            <p:cond delay="0"/>
                                          </p:stCondLst>
                                        </p:cTn>
                                        <p:tgtEl>
                                          <p:spTgt spid="82"/>
                                        </p:tgtEl>
                                        <p:attrNameLst>
                                          <p:attrName>style.visibility</p:attrName>
                                        </p:attrNameLst>
                                      </p:cBhvr>
                                      <p:to>
                                        <p:strVal val="visible"/>
                                      </p:to>
                                    </p:set>
                                    <p:anim calcmode="lin" valueType="num">
                                      <p:cBhvr>
                                        <p:cTn id="480" dur="250"/>
                                        <p:tgtEl>
                                          <p:spTgt spid="82"/>
                                        </p:tgtEl>
                                        <p:attrNameLst>
                                          <p:attrName>ppt_y</p:attrName>
                                        </p:attrNameLst>
                                      </p:cBhvr>
                                      <p:tavLst>
                                        <p:tav tm="0">
                                          <p:val>
                                            <p:strVal val="#ppt_y+#ppt_h*1.125000"/>
                                          </p:val>
                                        </p:tav>
                                        <p:tav tm="100000">
                                          <p:val>
                                            <p:strVal val="#ppt_y"/>
                                          </p:val>
                                        </p:tav>
                                      </p:tavLst>
                                    </p:anim>
                                    <p:animEffect transition="in" filter="wipe(up)">
                                      <p:cBhvr>
                                        <p:cTn id="481" dur="250"/>
                                        <p:tgtEl>
                                          <p:spTgt spid="82"/>
                                        </p:tgtEl>
                                      </p:cBhvr>
                                    </p:animEffect>
                                  </p:childTnLst>
                                </p:cTn>
                              </p:par>
                              <p:par>
                                <p:cTn id="482" presetID="22" presetClass="exit" presetSubtype="4" fill="hold" nodeType="withEffect">
                                  <p:stCondLst>
                                    <p:cond delay="1970"/>
                                  </p:stCondLst>
                                  <p:childTnLst>
                                    <p:animEffect transition="out" filter="wipe(down)">
                                      <p:cBhvr>
                                        <p:cTn id="483" dur="250"/>
                                        <p:tgtEl>
                                          <p:spTgt spid="82"/>
                                        </p:tgtEl>
                                      </p:cBhvr>
                                    </p:animEffect>
                                    <p:set>
                                      <p:cBhvr>
                                        <p:cTn id="484" dur="1" fill="hold">
                                          <p:stCondLst>
                                            <p:cond delay="249"/>
                                          </p:stCondLst>
                                        </p:cTn>
                                        <p:tgtEl>
                                          <p:spTgt spid="82"/>
                                        </p:tgtEl>
                                        <p:attrNameLst>
                                          <p:attrName>style.visibility</p:attrName>
                                        </p:attrNameLst>
                                      </p:cBhvr>
                                      <p:to>
                                        <p:strVal val="hidden"/>
                                      </p:to>
                                    </p:set>
                                  </p:childTnLst>
                                </p:cTn>
                              </p:par>
                              <p:par>
                                <p:cTn id="485" presetID="64" presetClass="path" presetSubtype="0" decel="100000" fill="hold" nodeType="withEffect">
                                  <p:stCondLst>
                                    <p:cond delay="1970"/>
                                  </p:stCondLst>
                                  <p:childTnLst>
                                    <p:animMotion origin="layout" path="M -3.95833E-6 4.81481E-6 L -3.95833E-6 -0.11667 " pathEditMode="relative" ptsTypes="">
                                      <p:cBhvr>
                                        <p:cTn id="486" dur="250" fill="hold"/>
                                        <p:tgtEl>
                                          <p:spTgt spid="82"/>
                                        </p:tgtEl>
                                        <p:attrNameLst>
                                          <p:attrName>ppt_x</p:attrName>
                                          <p:attrName>ppt_y</p:attrName>
                                        </p:attrNameLst>
                                      </p:cBhvr>
                                    </p:animMotion>
                                  </p:childTnLst>
                                </p:cTn>
                              </p:par>
                              <p:par>
                                <p:cTn id="487" presetID="12" presetClass="entr" presetSubtype="4" fill="hold" nodeType="withEffect">
                                  <p:stCondLst>
                                    <p:cond delay="1720"/>
                                  </p:stCondLst>
                                  <p:childTnLst>
                                    <p:set>
                                      <p:cBhvr>
                                        <p:cTn id="488" dur="1" fill="hold">
                                          <p:stCondLst>
                                            <p:cond delay="0"/>
                                          </p:stCondLst>
                                        </p:cTn>
                                        <p:tgtEl>
                                          <p:spTgt spid="83"/>
                                        </p:tgtEl>
                                        <p:attrNameLst>
                                          <p:attrName>style.visibility</p:attrName>
                                        </p:attrNameLst>
                                      </p:cBhvr>
                                      <p:to>
                                        <p:strVal val="visible"/>
                                      </p:to>
                                    </p:set>
                                    <p:anim calcmode="lin" valueType="num">
                                      <p:cBhvr>
                                        <p:cTn id="489" dur="250"/>
                                        <p:tgtEl>
                                          <p:spTgt spid="83"/>
                                        </p:tgtEl>
                                        <p:attrNameLst>
                                          <p:attrName>ppt_y</p:attrName>
                                        </p:attrNameLst>
                                      </p:cBhvr>
                                      <p:tavLst>
                                        <p:tav tm="0">
                                          <p:val>
                                            <p:strVal val="#ppt_y+#ppt_h*1.125000"/>
                                          </p:val>
                                        </p:tav>
                                        <p:tav tm="100000">
                                          <p:val>
                                            <p:strVal val="#ppt_y"/>
                                          </p:val>
                                        </p:tav>
                                      </p:tavLst>
                                    </p:anim>
                                    <p:animEffect transition="in" filter="wipe(up)">
                                      <p:cBhvr>
                                        <p:cTn id="490" dur="250"/>
                                        <p:tgtEl>
                                          <p:spTgt spid="83"/>
                                        </p:tgtEl>
                                      </p:cBhvr>
                                    </p:animEffect>
                                  </p:childTnLst>
                                </p:cTn>
                              </p:par>
                              <p:par>
                                <p:cTn id="491" presetID="22" presetClass="exit" presetSubtype="4" fill="hold" nodeType="withEffect">
                                  <p:stCondLst>
                                    <p:cond delay="1970"/>
                                  </p:stCondLst>
                                  <p:childTnLst>
                                    <p:animEffect transition="out" filter="wipe(down)">
                                      <p:cBhvr>
                                        <p:cTn id="492" dur="250"/>
                                        <p:tgtEl>
                                          <p:spTgt spid="83"/>
                                        </p:tgtEl>
                                      </p:cBhvr>
                                    </p:animEffect>
                                    <p:set>
                                      <p:cBhvr>
                                        <p:cTn id="493" dur="1" fill="hold">
                                          <p:stCondLst>
                                            <p:cond delay="249"/>
                                          </p:stCondLst>
                                        </p:cTn>
                                        <p:tgtEl>
                                          <p:spTgt spid="83"/>
                                        </p:tgtEl>
                                        <p:attrNameLst>
                                          <p:attrName>style.visibility</p:attrName>
                                        </p:attrNameLst>
                                      </p:cBhvr>
                                      <p:to>
                                        <p:strVal val="hidden"/>
                                      </p:to>
                                    </p:set>
                                  </p:childTnLst>
                                </p:cTn>
                              </p:par>
                              <p:par>
                                <p:cTn id="494" presetID="64" presetClass="path" presetSubtype="0" decel="100000" fill="hold" nodeType="withEffect">
                                  <p:stCondLst>
                                    <p:cond delay="1970"/>
                                  </p:stCondLst>
                                  <p:childTnLst>
                                    <p:animMotion origin="layout" path="M 6.25E-7 -1.85185E-6 L 6.25E-7 -0.11666 " pathEditMode="relative" ptsTypes="">
                                      <p:cBhvr>
                                        <p:cTn id="495" dur="250" fill="hold"/>
                                        <p:tgtEl>
                                          <p:spTgt spid="83"/>
                                        </p:tgtEl>
                                        <p:attrNameLst>
                                          <p:attrName>ppt_x</p:attrName>
                                          <p:attrName>ppt_y</p:attrName>
                                        </p:attrNameLst>
                                      </p:cBhvr>
                                    </p:animMotion>
                                  </p:childTnLst>
                                </p:cTn>
                              </p:par>
                              <p:par>
                                <p:cTn id="496" presetID="10" presetClass="entr" presetSubtype="0" fill="hold" grpId="0" nodeType="withEffect">
                                  <p:stCondLst>
                                    <p:cond delay="1220"/>
                                  </p:stCondLst>
                                  <p:childTnLst>
                                    <p:set>
                                      <p:cBhvr>
                                        <p:cTn id="497" dur="1" fill="hold">
                                          <p:stCondLst>
                                            <p:cond delay="0"/>
                                          </p:stCondLst>
                                        </p:cTn>
                                        <p:tgtEl>
                                          <p:spTgt spid="84"/>
                                        </p:tgtEl>
                                        <p:attrNameLst>
                                          <p:attrName>style.visibility</p:attrName>
                                        </p:attrNameLst>
                                      </p:cBhvr>
                                      <p:to>
                                        <p:strVal val="visible"/>
                                      </p:to>
                                    </p:set>
                                    <p:animEffect transition="in" filter="fade">
                                      <p:cBhvr>
                                        <p:cTn id="498" dur="250"/>
                                        <p:tgtEl>
                                          <p:spTgt spid="84"/>
                                        </p:tgtEl>
                                      </p:cBhvr>
                                    </p:animEffect>
                                  </p:childTnLst>
                                </p:cTn>
                              </p:par>
                              <p:par>
                                <p:cTn id="499" presetID="10" presetClass="exit" presetSubtype="0" fill="hold" grpId="1" nodeType="withEffect">
                                  <p:stCondLst>
                                    <p:cond delay="1470"/>
                                  </p:stCondLst>
                                  <p:childTnLst>
                                    <p:animEffect transition="out" filter="fade">
                                      <p:cBhvr>
                                        <p:cTn id="500" dur="250"/>
                                        <p:tgtEl>
                                          <p:spTgt spid="84"/>
                                        </p:tgtEl>
                                      </p:cBhvr>
                                    </p:animEffect>
                                    <p:set>
                                      <p:cBhvr>
                                        <p:cTn id="501" dur="1" fill="hold">
                                          <p:stCondLst>
                                            <p:cond delay="249"/>
                                          </p:stCondLst>
                                        </p:cTn>
                                        <p:tgtEl>
                                          <p:spTgt spid="84"/>
                                        </p:tgtEl>
                                        <p:attrNameLst>
                                          <p:attrName>style.visibility</p:attrName>
                                        </p:attrNameLst>
                                      </p:cBhvr>
                                      <p:to>
                                        <p:strVal val="hidden"/>
                                      </p:to>
                                    </p:set>
                                  </p:childTnLst>
                                </p:cTn>
                              </p:par>
                              <p:par>
                                <p:cTn id="502" presetID="64" presetClass="path" presetSubtype="0" decel="100000" fill="hold" grpId="2" nodeType="withEffect">
                                  <p:stCondLst>
                                    <p:cond delay="1220"/>
                                  </p:stCondLst>
                                  <p:childTnLst>
                                    <p:animMotion origin="layout" path="M 3.33333E-6 4.81481E-6 L 3.33333E-6 -0.25163 " pathEditMode="relative" ptsTypes="">
                                      <p:cBhvr>
                                        <p:cTn id="503" dur="500" fill="hold"/>
                                        <p:tgtEl>
                                          <p:spTgt spid="84"/>
                                        </p:tgtEl>
                                        <p:attrNameLst>
                                          <p:attrName>ppt_x</p:attrName>
                                          <p:attrName>ppt_y</p:attrName>
                                        </p:attrNameLst>
                                      </p:cBhvr>
                                    </p:animMotion>
                                  </p:childTnLst>
                                </p:cTn>
                              </p:par>
                              <p:par>
                                <p:cTn id="504" presetID="10" presetClass="entr" presetSubtype="0" fill="hold" grpId="0" nodeType="withEffect">
                                  <p:stCondLst>
                                    <p:cond delay="1220"/>
                                  </p:stCondLst>
                                  <p:childTnLst>
                                    <p:set>
                                      <p:cBhvr>
                                        <p:cTn id="505" dur="1" fill="hold">
                                          <p:stCondLst>
                                            <p:cond delay="0"/>
                                          </p:stCondLst>
                                        </p:cTn>
                                        <p:tgtEl>
                                          <p:spTgt spid="85"/>
                                        </p:tgtEl>
                                        <p:attrNameLst>
                                          <p:attrName>style.visibility</p:attrName>
                                        </p:attrNameLst>
                                      </p:cBhvr>
                                      <p:to>
                                        <p:strVal val="visible"/>
                                      </p:to>
                                    </p:set>
                                    <p:animEffect transition="in" filter="fade">
                                      <p:cBhvr>
                                        <p:cTn id="506" dur="250"/>
                                        <p:tgtEl>
                                          <p:spTgt spid="85"/>
                                        </p:tgtEl>
                                      </p:cBhvr>
                                    </p:animEffect>
                                  </p:childTnLst>
                                </p:cTn>
                              </p:par>
                              <p:par>
                                <p:cTn id="507" presetID="10" presetClass="exit" presetSubtype="0" fill="hold" grpId="1" nodeType="withEffect">
                                  <p:stCondLst>
                                    <p:cond delay="1470"/>
                                  </p:stCondLst>
                                  <p:childTnLst>
                                    <p:animEffect transition="out" filter="fade">
                                      <p:cBhvr>
                                        <p:cTn id="508" dur="250"/>
                                        <p:tgtEl>
                                          <p:spTgt spid="85"/>
                                        </p:tgtEl>
                                      </p:cBhvr>
                                    </p:animEffect>
                                    <p:set>
                                      <p:cBhvr>
                                        <p:cTn id="509" dur="1" fill="hold">
                                          <p:stCondLst>
                                            <p:cond delay="249"/>
                                          </p:stCondLst>
                                        </p:cTn>
                                        <p:tgtEl>
                                          <p:spTgt spid="85"/>
                                        </p:tgtEl>
                                        <p:attrNameLst>
                                          <p:attrName>style.visibility</p:attrName>
                                        </p:attrNameLst>
                                      </p:cBhvr>
                                      <p:to>
                                        <p:strVal val="hidden"/>
                                      </p:to>
                                    </p:set>
                                  </p:childTnLst>
                                </p:cTn>
                              </p:par>
                              <p:par>
                                <p:cTn id="510" presetID="64" presetClass="path" presetSubtype="0" decel="100000" fill="hold" grpId="2" nodeType="withEffect">
                                  <p:stCondLst>
                                    <p:cond delay="1220"/>
                                  </p:stCondLst>
                                  <p:childTnLst>
                                    <p:animMotion origin="layout" path="M -1.875E-6 7.40741E-7 L -1.875E-6 -0.25162 " pathEditMode="relative" ptsTypes="">
                                      <p:cBhvr>
                                        <p:cTn id="511" dur="500" fill="hold"/>
                                        <p:tgtEl>
                                          <p:spTgt spid="85"/>
                                        </p:tgtEl>
                                        <p:attrNameLst>
                                          <p:attrName>ppt_x</p:attrName>
                                          <p:attrName>ppt_y</p:attrName>
                                        </p:attrNameLst>
                                      </p:cBhvr>
                                    </p:animMotion>
                                  </p:childTnLst>
                                </p:cTn>
                              </p:par>
                              <p:par>
                                <p:cTn id="512" presetID="10" presetClass="entr" presetSubtype="0" fill="hold" grpId="0" nodeType="withEffect">
                                  <p:stCondLst>
                                    <p:cond delay="1220"/>
                                  </p:stCondLst>
                                  <p:childTnLst>
                                    <p:set>
                                      <p:cBhvr>
                                        <p:cTn id="513" dur="1" fill="hold">
                                          <p:stCondLst>
                                            <p:cond delay="0"/>
                                          </p:stCondLst>
                                        </p:cTn>
                                        <p:tgtEl>
                                          <p:spTgt spid="86"/>
                                        </p:tgtEl>
                                        <p:attrNameLst>
                                          <p:attrName>style.visibility</p:attrName>
                                        </p:attrNameLst>
                                      </p:cBhvr>
                                      <p:to>
                                        <p:strVal val="visible"/>
                                      </p:to>
                                    </p:set>
                                    <p:animEffect transition="in" filter="fade">
                                      <p:cBhvr>
                                        <p:cTn id="514" dur="250"/>
                                        <p:tgtEl>
                                          <p:spTgt spid="86"/>
                                        </p:tgtEl>
                                      </p:cBhvr>
                                    </p:animEffect>
                                  </p:childTnLst>
                                </p:cTn>
                              </p:par>
                              <p:par>
                                <p:cTn id="515" presetID="10" presetClass="exit" presetSubtype="0" fill="hold" grpId="1" nodeType="withEffect">
                                  <p:stCondLst>
                                    <p:cond delay="1470"/>
                                  </p:stCondLst>
                                  <p:childTnLst>
                                    <p:animEffect transition="out" filter="fade">
                                      <p:cBhvr>
                                        <p:cTn id="516" dur="250"/>
                                        <p:tgtEl>
                                          <p:spTgt spid="86"/>
                                        </p:tgtEl>
                                      </p:cBhvr>
                                    </p:animEffect>
                                    <p:set>
                                      <p:cBhvr>
                                        <p:cTn id="517" dur="1" fill="hold">
                                          <p:stCondLst>
                                            <p:cond delay="249"/>
                                          </p:stCondLst>
                                        </p:cTn>
                                        <p:tgtEl>
                                          <p:spTgt spid="86"/>
                                        </p:tgtEl>
                                        <p:attrNameLst>
                                          <p:attrName>style.visibility</p:attrName>
                                        </p:attrNameLst>
                                      </p:cBhvr>
                                      <p:to>
                                        <p:strVal val="hidden"/>
                                      </p:to>
                                    </p:set>
                                  </p:childTnLst>
                                </p:cTn>
                              </p:par>
                              <p:par>
                                <p:cTn id="518" presetID="64" presetClass="path" presetSubtype="0" decel="100000" fill="hold" grpId="2" nodeType="withEffect">
                                  <p:stCondLst>
                                    <p:cond delay="1220"/>
                                  </p:stCondLst>
                                  <p:childTnLst>
                                    <p:animMotion origin="layout" path="M -3.54167E-6 -1.11111E-6 L -3.54167E-6 -0.25162 " pathEditMode="relative" ptsTypes="">
                                      <p:cBhvr>
                                        <p:cTn id="519" dur="500" fill="hold"/>
                                        <p:tgtEl>
                                          <p:spTgt spid="86"/>
                                        </p:tgtEl>
                                        <p:attrNameLst>
                                          <p:attrName>ppt_x</p:attrName>
                                          <p:attrName>ppt_y</p:attrName>
                                        </p:attrNameLst>
                                      </p:cBhvr>
                                    </p:animMotion>
                                  </p:childTnLst>
                                </p:cTn>
                              </p:par>
                              <p:par>
                                <p:cTn id="520" presetID="10" presetClass="entr" presetSubtype="0" fill="hold" grpId="0" nodeType="withEffect">
                                  <p:stCondLst>
                                    <p:cond delay="1470"/>
                                  </p:stCondLst>
                                  <p:childTnLst>
                                    <p:set>
                                      <p:cBhvr>
                                        <p:cTn id="521" dur="1" fill="hold">
                                          <p:stCondLst>
                                            <p:cond delay="0"/>
                                          </p:stCondLst>
                                        </p:cTn>
                                        <p:tgtEl>
                                          <p:spTgt spid="87"/>
                                        </p:tgtEl>
                                        <p:attrNameLst>
                                          <p:attrName>style.visibility</p:attrName>
                                        </p:attrNameLst>
                                      </p:cBhvr>
                                      <p:to>
                                        <p:strVal val="visible"/>
                                      </p:to>
                                    </p:set>
                                    <p:animEffect transition="in" filter="fade">
                                      <p:cBhvr>
                                        <p:cTn id="522" dur="250"/>
                                        <p:tgtEl>
                                          <p:spTgt spid="87"/>
                                        </p:tgtEl>
                                      </p:cBhvr>
                                    </p:animEffect>
                                  </p:childTnLst>
                                </p:cTn>
                              </p:par>
                              <p:par>
                                <p:cTn id="523" presetID="10" presetClass="exit" presetSubtype="0" fill="hold" grpId="1" nodeType="withEffect">
                                  <p:stCondLst>
                                    <p:cond delay="1720"/>
                                  </p:stCondLst>
                                  <p:childTnLst>
                                    <p:animEffect transition="out" filter="fade">
                                      <p:cBhvr>
                                        <p:cTn id="524" dur="250"/>
                                        <p:tgtEl>
                                          <p:spTgt spid="87"/>
                                        </p:tgtEl>
                                      </p:cBhvr>
                                    </p:animEffect>
                                    <p:set>
                                      <p:cBhvr>
                                        <p:cTn id="525" dur="1" fill="hold">
                                          <p:stCondLst>
                                            <p:cond delay="249"/>
                                          </p:stCondLst>
                                        </p:cTn>
                                        <p:tgtEl>
                                          <p:spTgt spid="87"/>
                                        </p:tgtEl>
                                        <p:attrNameLst>
                                          <p:attrName>style.visibility</p:attrName>
                                        </p:attrNameLst>
                                      </p:cBhvr>
                                      <p:to>
                                        <p:strVal val="hidden"/>
                                      </p:to>
                                    </p:set>
                                  </p:childTnLst>
                                </p:cTn>
                              </p:par>
                              <p:par>
                                <p:cTn id="526" presetID="64" presetClass="path" presetSubtype="0" decel="100000" fill="hold" grpId="2" nodeType="withEffect">
                                  <p:stCondLst>
                                    <p:cond delay="1470"/>
                                  </p:stCondLst>
                                  <p:childTnLst>
                                    <p:animMotion origin="layout" path="M 3.125E-6 -4.07407E-6 L 3.125E-6 -0.25162 " pathEditMode="relative" ptsTypes="">
                                      <p:cBhvr>
                                        <p:cTn id="527" dur="500" fill="hold"/>
                                        <p:tgtEl>
                                          <p:spTgt spid="87"/>
                                        </p:tgtEl>
                                        <p:attrNameLst>
                                          <p:attrName>ppt_x</p:attrName>
                                          <p:attrName>ppt_y</p:attrName>
                                        </p:attrNameLst>
                                      </p:cBhvr>
                                    </p:animMotion>
                                  </p:childTnLst>
                                </p:cTn>
                              </p:par>
                              <p:par>
                                <p:cTn id="528" presetID="10" presetClass="entr" presetSubtype="0" fill="hold" grpId="0" nodeType="withEffect">
                                  <p:stCondLst>
                                    <p:cond delay="1470"/>
                                  </p:stCondLst>
                                  <p:childTnLst>
                                    <p:set>
                                      <p:cBhvr>
                                        <p:cTn id="529" dur="1" fill="hold">
                                          <p:stCondLst>
                                            <p:cond delay="0"/>
                                          </p:stCondLst>
                                        </p:cTn>
                                        <p:tgtEl>
                                          <p:spTgt spid="88"/>
                                        </p:tgtEl>
                                        <p:attrNameLst>
                                          <p:attrName>style.visibility</p:attrName>
                                        </p:attrNameLst>
                                      </p:cBhvr>
                                      <p:to>
                                        <p:strVal val="visible"/>
                                      </p:to>
                                    </p:set>
                                    <p:animEffect transition="in" filter="fade">
                                      <p:cBhvr>
                                        <p:cTn id="530" dur="250"/>
                                        <p:tgtEl>
                                          <p:spTgt spid="88"/>
                                        </p:tgtEl>
                                      </p:cBhvr>
                                    </p:animEffect>
                                  </p:childTnLst>
                                </p:cTn>
                              </p:par>
                              <p:par>
                                <p:cTn id="531" presetID="10" presetClass="exit" presetSubtype="0" fill="hold" grpId="1" nodeType="withEffect">
                                  <p:stCondLst>
                                    <p:cond delay="1720"/>
                                  </p:stCondLst>
                                  <p:childTnLst>
                                    <p:animEffect transition="out" filter="fade">
                                      <p:cBhvr>
                                        <p:cTn id="532" dur="250"/>
                                        <p:tgtEl>
                                          <p:spTgt spid="88"/>
                                        </p:tgtEl>
                                      </p:cBhvr>
                                    </p:animEffect>
                                    <p:set>
                                      <p:cBhvr>
                                        <p:cTn id="533" dur="1" fill="hold">
                                          <p:stCondLst>
                                            <p:cond delay="249"/>
                                          </p:stCondLst>
                                        </p:cTn>
                                        <p:tgtEl>
                                          <p:spTgt spid="88"/>
                                        </p:tgtEl>
                                        <p:attrNameLst>
                                          <p:attrName>style.visibility</p:attrName>
                                        </p:attrNameLst>
                                      </p:cBhvr>
                                      <p:to>
                                        <p:strVal val="hidden"/>
                                      </p:to>
                                    </p:set>
                                  </p:childTnLst>
                                </p:cTn>
                              </p:par>
                              <p:par>
                                <p:cTn id="534" presetID="64" presetClass="path" presetSubtype="0" decel="100000" fill="hold" grpId="2" nodeType="withEffect">
                                  <p:stCondLst>
                                    <p:cond delay="1470"/>
                                  </p:stCondLst>
                                  <p:childTnLst>
                                    <p:animMotion origin="layout" path="M -3.95833E-6 3.7037E-6 L -3.95833E-6 -0.25162 " pathEditMode="relative" ptsTypes="">
                                      <p:cBhvr>
                                        <p:cTn id="535" dur="500" fill="hold"/>
                                        <p:tgtEl>
                                          <p:spTgt spid="88"/>
                                        </p:tgtEl>
                                        <p:attrNameLst>
                                          <p:attrName>ppt_x</p:attrName>
                                          <p:attrName>ppt_y</p:attrName>
                                        </p:attrNameLst>
                                      </p:cBhvr>
                                    </p:animMotion>
                                  </p:childTnLst>
                                </p:cTn>
                              </p:par>
                              <p:par>
                                <p:cTn id="536" presetID="10" presetClass="entr" presetSubtype="0" fill="hold" grpId="0" nodeType="withEffect">
                                  <p:stCondLst>
                                    <p:cond delay="1470"/>
                                  </p:stCondLst>
                                  <p:childTnLst>
                                    <p:set>
                                      <p:cBhvr>
                                        <p:cTn id="537" dur="1" fill="hold">
                                          <p:stCondLst>
                                            <p:cond delay="0"/>
                                          </p:stCondLst>
                                        </p:cTn>
                                        <p:tgtEl>
                                          <p:spTgt spid="89"/>
                                        </p:tgtEl>
                                        <p:attrNameLst>
                                          <p:attrName>style.visibility</p:attrName>
                                        </p:attrNameLst>
                                      </p:cBhvr>
                                      <p:to>
                                        <p:strVal val="visible"/>
                                      </p:to>
                                    </p:set>
                                    <p:animEffect transition="in" filter="fade">
                                      <p:cBhvr>
                                        <p:cTn id="538" dur="250"/>
                                        <p:tgtEl>
                                          <p:spTgt spid="89"/>
                                        </p:tgtEl>
                                      </p:cBhvr>
                                    </p:animEffect>
                                  </p:childTnLst>
                                </p:cTn>
                              </p:par>
                              <p:par>
                                <p:cTn id="539" presetID="10" presetClass="exit" presetSubtype="0" fill="hold" grpId="1" nodeType="withEffect">
                                  <p:stCondLst>
                                    <p:cond delay="1720"/>
                                  </p:stCondLst>
                                  <p:childTnLst>
                                    <p:animEffect transition="out" filter="fade">
                                      <p:cBhvr>
                                        <p:cTn id="540" dur="250"/>
                                        <p:tgtEl>
                                          <p:spTgt spid="89"/>
                                        </p:tgtEl>
                                      </p:cBhvr>
                                    </p:animEffect>
                                    <p:set>
                                      <p:cBhvr>
                                        <p:cTn id="541" dur="1" fill="hold">
                                          <p:stCondLst>
                                            <p:cond delay="249"/>
                                          </p:stCondLst>
                                        </p:cTn>
                                        <p:tgtEl>
                                          <p:spTgt spid="89"/>
                                        </p:tgtEl>
                                        <p:attrNameLst>
                                          <p:attrName>style.visibility</p:attrName>
                                        </p:attrNameLst>
                                      </p:cBhvr>
                                      <p:to>
                                        <p:strVal val="hidden"/>
                                      </p:to>
                                    </p:set>
                                  </p:childTnLst>
                                </p:cTn>
                              </p:par>
                              <p:par>
                                <p:cTn id="542" presetID="64" presetClass="path" presetSubtype="0" decel="100000" fill="hold" grpId="2" nodeType="withEffect">
                                  <p:stCondLst>
                                    <p:cond delay="1470"/>
                                  </p:stCondLst>
                                  <p:childTnLst>
                                    <p:animMotion origin="layout" path="M -1.875E-6 -2.96296E-6 L -1.875E-6 -0.25162 " pathEditMode="relative" ptsTypes="">
                                      <p:cBhvr>
                                        <p:cTn id="543" dur="500" fill="hold"/>
                                        <p:tgtEl>
                                          <p:spTgt spid="89"/>
                                        </p:tgtEl>
                                        <p:attrNameLst>
                                          <p:attrName>ppt_x</p:attrName>
                                          <p:attrName>ppt_y</p:attrName>
                                        </p:attrNameLst>
                                      </p:cBhvr>
                                    </p:animMotion>
                                  </p:childTnLst>
                                </p:cTn>
                              </p:par>
                              <p:par>
                                <p:cTn id="544" presetID="2" presetClass="entr" presetSubtype="1" decel="100000" fill="hold" grpId="0" nodeType="withEffect">
                                  <p:stCondLst>
                                    <p:cond delay="1270"/>
                                  </p:stCondLst>
                                  <p:childTnLst>
                                    <p:set>
                                      <p:cBhvr>
                                        <p:cTn id="545" dur="1" fill="hold">
                                          <p:stCondLst>
                                            <p:cond delay="0"/>
                                          </p:stCondLst>
                                        </p:cTn>
                                        <p:tgtEl>
                                          <p:spTgt spid="68"/>
                                        </p:tgtEl>
                                        <p:attrNameLst>
                                          <p:attrName>style.visibility</p:attrName>
                                        </p:attrNameLst>
                                      </p:cBhvr>
                                      <p:to>
                                        <p:strVal val="visible"/>
                                      </p:to>
                                    </p:set>
                                    <p:anim calcmode="lin" valueType="num">
                                      <p:cBhvr>
                                        <p:cTn id="546" dur="500" fill="hold"/>
                                        <p:tgtEl>
                                          <p:spTgt spid="68"/>
                                        </p:tgtEl>
                                        <p:attrNameLst>
                                          <p:attrName>ppt_x</p:attrName>
                                        </p:attrNameLst>
                                      </p:cBhvr>
                                      <p:tavLst>
                                        <p:tav tm="0">
                                          <p:val>
                                            <p:strVal val="#ppt_x"/>
                                          </p:val>
                                        </p:tav>
                                        <p:tav tm="100000">
                                          <p:val>
                                            <p:strVal val="#ppt_x"/>
                                          </p:val>
                                        </p:tav>
                                      </p:tavLst>
                                    </p:anim>
                                    <p:anim calcmode="lin" valueType="num">
                                      <p:cBhvr>
                                        <p:cTn id="547" dur="500" fill="hold"/>
                                        <p:tgtEl>
                                          <p:spTgt spid="68"/>
                                        </p:tgtEl>
                                        <p:attrNameLst>
                                          <p:attrName>ppt_y</p:attrName>
                                        </p:attrNameLst>
                                      </p:cBhvr>
                                      <p:tavLst>
                                        <p:tav tm="0">
                                          <p:val>
                                            <p:strVal val="0-#ppt_h/2"/>
                                          </p:val>
                                        </p:tav>
                                        <p:tav tm="100000">
                                          <p:val>
                                            <p:strVal val="#ppt_y"/>
                                          </p:val>
                                        </p:tav>
                                      </p:tavLst>
                                    </p:anim>
                                  </p:childTnLst>
                                </p:cTn>
                              </p:par>
                              <p:par>
                                <p:cTn id="548" presetID="0" presetClass="entr" presetSubtype="0" decel="100000" autoRev="1" fill="hold" grpId="1" nodeType="withEffect">
                                  <p:stCondLst>
                                    <p:cond delay="1720"/>
                                  </p:stCondLst>
                                  <p:childTnLst>
                                    <p:animMotion origin="layout" path="M -2.70833E-6 -3.7037E-7 L -0.0013 0.01875 " pathEditMode="relative">
                                      <p:cBhvr>
                                        <p:cTn id="549" dur="250" fill="hold">
                                          <p:stCondLst>
                                            <p:cond delay="0"/>
                                          </p:stCondLst>
                                        </p:cTn>
                                        <p:tgtEl>
                                          <p:spTgt spid="68"/>
                                        </p:tgtEl>
                                        <p:attrNameLst>
                                          <p:attrName>ppt_x</p:attrName>
                                          <p:attrName>ppt_y</p:attrName>
                                        </p:attrNameLst>
                                      </p:cBhvr>
                                    </p:animMotion>
                                  </p:childTnLst>
                                </p:cTn>
                              </p:par>
                              <p:par>
                                <p:cTn id="550" presetID="2" presetClass="entr" presetSubtype="1" decel="100000" fill="hold" grpId="0" nodeType="withEffect">
                                  <p:stCondLst>
                                    <p:cond delay="1370"/>
                                  </p:stCondLst>
                                  <p:childTnLst>
                                    <p:set>
                                      <p:cBhvr>
                                        <p:cTn id="551" dur="1" fill="hold">
                                          <p:stCondLst>
                                            <p:cond delay="0"/>
                                          </p:stCondLst>
                                        </p:cTn>
                                        <p:tgtEl>
                                          <p:spTgt spid="69"/>
                                        </p:tgtEl>
                                        <p:attrNameLst>
                                          <p:attrName>style.visibility</p:attrName>
                                        </p:attrNameLst>
                                      </p:cBhvr>
                                      <p:to>
                                        <p:strVal val="visible"/>
                                      </p:to>
                                    </p:set>
                                    <p:anim calcmode="lin" valueType="num">
                                      <p:cBhvr>
                                        <p:cTn id="552" dur="500" fill="hold"/>
                                        <p:tgtEl>
                                          <p:spTgt spid="69"/>
                                        </p:tgtEl>
                                        <p:attrNameLst>
                                          <p:attrName>ppt_x</p:attrName>
                                        </p:attrNameLst>
                                      </p:cBhvr>
                                      <p:tavLst>
                                        <p:tav tm="0">
                                          <p:val>
                                            <p:strVal val="#ppt_x"/>
                                          </p:val>
                                        </p:tav>
                                        <p:tav tm="100000">
                                          <p:val>
                                            <p:strVal val="#ppt_x"/>
                                          </p:val>
                                        </p:tav>
                                      </p:tavLst>
                                    </p:anim>
                                    <p:anim calcmode="lin" valueType="num">
                                      <p:cBhvr>
                                        <p:cTn id="553" dur="500" fill="hold"/>
                                        <p:tgtEl>
                                          <p:spTgt spid="69"/>
                                        </p:tgtEl>
                                        <p:attrNameLst>
                                          <p:attrName>ppt_y</p:attrName>
                                        </p:attrNameLst>
                                      </p:cBhvr>
                                      <p:tavLst>
                                        <p:tav tm="0">
                                          <p:val>
                                            <p:strVal val="0-#ppt_h/2"/>
                                          </p:val>
                                        </p:tav>
                                        <p:tav tm="100000">
                                          <p:val>
                                            <p:strVal val="#ppt_y"/>
                                          </p:val>
                                        </p:tav>
                                      </p:tavLst>
                                    </p:anim>
                                  </p:childTnLst>
                                </p:cTn>
                              </p:par>
                              <p:par>
                                <p:cTn id="554" presetID="0" presetClass="entr" presetSubtype="0" decel="100000" autoRev="1" fill="hold" grpId="1" nodeType="withEffect">
                                  <p:stCondLst>
                                    <p:cond delay="1820"/>
                                  </p:stCondLst>
                                  <p:childTnLst>
                                    <p:animMotion origin="layout" path="M -1.45833E-6 1.48148E-6 L -1.45833E-6 0.01944 " pathEditMode="relative">
                                      <p:cBhvr>
                                        <p:cTn id="555" dur="250" fill="hold">
                                          <p:stCondLst>
                                            <p:cond delay="0"/>
                                          </p:stCondLst>
                                        </p:cTn>
                                        <p:tgtEl>
                                          <p:spTgt spid="69"/>
                                        </p:tgtEl>
                                        <p:attrNameLst>
                                          <p:attrName>ppt_x</p:attrName>
                                          <p:attrName>ppt_y</p:attrName>
                                        </p:attrNameLst>
                                      </p:cBhvr>
                                    </p:animMotion>
                                  </p:childTnLst>
                                </p:cTn>
                              </p:par>
                              <p:par>
                                <p:cTn id="556" presetID="2" presetClass="entr" presetSubtype="1" decel="100000" fill="hold" grpId="0" nodeType="withEffect">
                                  <p:stCondLst>
                                    <p:cond delay="1270"/>
                                  </p:stCondLst>
                                  <p:childTnLst>
                                    <p:set>
                                      <p:cBhvr>
                                        <p:cTn id="557" dur="1" fill="hold">
                                          <p:stCondLst>
                                            <p:cond delay="0"/>
                                          </p:stCondLst>
                                        </p:cTn>
                                        <p:tgtEl>
                                          <p:spTgt spid="70"/>
                                        </p:tgtEl>
                                        <p:attrNameLst>
                                          <p:attrName>style.visibility</p:attrName>
                                        </p:attrNameLst>
                                      </p:cBhvr>
                                      <p:to>
                                        <p:strVal val="visible"/>
                                      </p:to>
                                    </p:set>
                                    <p:anim calcmode="lin" valueType="num">
                                      <p:cBhvr>
                                        <p:cTn id="558" dur="500" fill="hold"/>
                                        <p:tgtEl>
                                          <p:spTgt spid="70"/>
                                        </p:tgtEl>
                                        <p:attrNameLst>
                                          <p:attrName>ppt_x</p:attrName>
                                        </p:attrNameLst>
                                      </p:cBhvr>
                                      <p:tavLst>
                                        <p:tav tm="0">
                                          <p:val>
                                            <p:strVal val="#ppt_x"/>
                                          </p:val>
                                        </p:tav>
                                        <p:tav tm="100000">
                                          <p:val>
                                            <p:strVal val="#ppt_x"/>
                                          </p:val>
                                        </p:tav>
                                      </p:tavLst>
                                    </p:anim>
                                    <p:anim calcmode="lin" valueType="num">
                                      <p:cBhvr>
                                        <p:cTn id="559" dur="500" fill="hold"/>
                                        <p:tgtEl>
                                          <p:spTgt spid="70"/>
                                        </p:tgtEl>
                                        <p:attrNameLst>
                                          <p:attrName>ppt_y</p:attrName>
                                        </p:attrNameLst>
                                      </p:cBhvr>
                                      <p:tavLst>
                                        <p:tav tm="0">
                                          <p:val>
                                            <p:strVal val="0-#ppt_h/2"/>
                                          </p:val>
                                        </p:tav>
                                        <p:tav tm="100000">
                                          <p:val>
                                            <p:strVal val="#ppt_y"/>
                                          </p:val>
                                        </p:tav>
                                      </p:tavLst>
                                    </p:anim>
                                  </p:childTnLst>
                                </p:cTn>
                              </p:par>
                              <p:par>
                                <p:cTn id="560" presetID="0" presetClass="entr" presetSubtype="0" decel="100000" autoRev="1" fill="hold" grpId="1" nodeType="withEffect">
                                  <p:stCondLst>
                                    <p:cond delay="1720"/>
                                  </p:stCondLst>
                                  <p:childTnLst>
                                    <p:animMotion origin="layout" path="M -2.70833E-6 -3.7037E-7 L -0.0013 0.01875 " pathEditMode="relative">
                                      <p:cBhvr>
                                        <p:cTn id="561" dur="250" fill="hold">
                                          <p:stCondLst>
                                            <p:cond delay="0"/>
                                          </p:stCondLst>
                                        </p:cTn>
                                        <p:tgtEl>
                                          <p:spTgt spid="70"/>
                                        </p:tgtEl>
                                        <p:attrNameLst>
                                          <p:attrName>ppt_x</p:attrName>
                                          <p:attrName>ppt_y</p:attrName>
                                        </p:attrNameLst>
                                      </p:cBhvr>
                                    </p:animMotion>
                                  </p:childTnLst>
                                </p:cTn>
                              </p:par>
                              <p:par>
                                <p:cTn id="562" presetID="2" presetClass="entr" presetSubtype="1" decel="100000" fill="hold" grpId="0" nodeType="withEffect">
                                  <p:stCondLst>
                                    <p:cond delay="1370"/>
                                  </p:stCondLst>
                                  <p:childTnLst>
                                    <p:set>
                                      <p:cBhvr>
                                        <p:cTn id="563" dur="1" fill="hold">
                                          <p:stCondLst>
                                            <p:cond delay="0"/>
                                          </p:stCondLst>
                                        </p:cTn>
                                        <p:tgtEl>
                                          <p:spTgt spid="71"/>
                                        </p:tgtEl>
                                        <p:attrNameLst>
                                          <p:attrName>style.visibility</p:attrName>
                                        </p:attrNameLst>
                                      </p:cBhvr>
                                      <p:to>
                                        <p:strVal val="visible"/>
                                      </p:to>
                                    </p:set>
                                    <p:anim calcmode="lin" valueType="num">
                                      <p:cBhvr>
                                        <p:cTn id="564" dur="500" fill="hold"/>
                                        <p:tgtEl>
                                          <p:spTgt spid="71"/>
                                        </p:tgtEl>
                                        <p:attrNameLst>
                                          <p:attrName>ppt_x</p:attrName>
                                        </p:attrNameLst>
                                      </p:cBhvr>
                                      <p:tavLst>
                                        <p:tav tm="0">
                                          <p:val>
                                            <p:strVal val="#ppt_x"/>
                                          </p:val>
                                        </p:tav>
                                        <p:tav tm="100000">
                                          <p:val>
                                            <p:strVal val="#ppt_x"/>
                                          </p:val>
                                        </p:tav>
                                      </p:tavLst>
                                    </p:anim>
                                    <p:anim calcmode="lin" valueType="num">
                                      <p:cBhvr>
                                        <p:cTn id="565" dur="500" fill="hold"/>
                                        <p:tgtEl>
                                          <p:spTgt spid="71"/>
                                        </p:tgtEl>
                                        <p:attrNameLst>
                                          <p:attrName>ppt_y</p:attrName>
                                        </p:attrNameLst>
                                      </p:cBhvr>
                                      <p:tavLst>
                                        <p:tav tm="0">
                                          <p:val>
                                            <p:strVal val="0-#ppt_h/2"/>
                                          </p:val>
                                        </p:tav>
                                        <p:tav tm="100000">
                                          <p:val>
                                            <p:strVal val="#ppt_y"/>
                                          </p:val>
                                        </p:tav>
                                      </p:tavLst>
                                    </p:anim>
                                  </p:childTnLst>
                                </p:cTn>
                              </p:par>
                              <p:par>
                                <p:cTn id="566" presetID="0" presetClass="entr" presetSubtype="0" decel="100000" autoRev="1" fill="hold" grpId="1" nodeType="withEffect">
                                  <p:stCondLst>
                                    <p:cond delay="1820"/>
                                  </p:stCondLst>
                                  <p:childTnLst>
                                    <p:animMotion origin="layout" path="M -1.04167E-6 2.59259E-6 L -0.00013 0.0118 " pathEditMode="relative">
                                      <p:cBhvr>
                                        <p:cTn id="567" dur="250" fill="hold">
                                          <p:stCondLst>
                                            <p:cond delay="0"/>
                                          </p:stCondLst>
                                        </p:cTn>
                                        <p:tgtEl>
                                          <p:spTgt spid="71"/>
                                        </p:tgtEl>
                                        <p:attrNameLst>
                                          <p:attrName>ppt_x</p:attrName>
                                          <p:attrName>ppt_y</p:attrName>
                                        </p:attrNameLst>
                                      </p:cBhvr>
                                    </p:animMotion>
                                  </p:childTnLst>
                                </p:cTn>
                              </p:par>
                              <p:par>
                                <p:cTn id="568" presetID="2" presetClass="entr" presetSubtype="1" decel="100000" fill="hold" grpId="0" nodeType="withEffect">
                                  <p:stCondLst>
                                    <p:cond delay="1270"/>
                                  </p:stCondLst>
                                  <p:childTnLst>
                                    <p:set>
                                      <p:cBhvr>
                                        <p:cTn id="569" dur="1" fill="hold">
                                          <p:stCondLst>
                                            <p:cond delay="0"/>
                                          </p:stCondLst>
                                        </p:cTn>
                                        <p:tgtEl>
                                          <p:spTgt spid="72"/>
                                        </p:tgtEl>
                                        <p:attrNameLst>
                                          <p:attrName>style.visibility</p:attrName>
                                        </p:attrNameLst>
                                      </p:cBhvr>
                                      <p:to>
                                        <p:strVal val="visible"/>
                                      </p:to>
                                    </p:set>
                                    <p:anim calcmode="lin" valueType="num">
                                      <p:cBhvr>
                                        <p:cTn id="570" dur="500" fill="hold"/>
                                        <p:tgtEl>
                                          <p:spTgt spid="72"/>
                                        </p:tgtEl>
                                        <p:attrNameLst>
                                          <p:attrName>ppt_x</p:attrName>
                                        </p:attrNameLst>
                                      </p:cBhvr>
                                      <p:tavLst>
                                        <p:tav tm="0">
                                          <p:val>
                                            <p:strVal val="#ppt_x"/>
                                          </p:val>
                                        </p:tav>
                                        <p:tav tm="100000">
                                          <p:val>
                                            <p:strVal val="#ppt_x"/>
                                          </p:val>
                                        </p:tav>
                                      </p:tavLst>
                                    </p:anim>
                                    <p:anim calcmode="lin" valueType="num">
                                      <p:cBhvr>
                                        <p:cTn id="571" dur="500" fill="hold"/>
                                        <p:tgtEl>
                                          <p:spTgt spid="72"/>
                                        </p:tgtEl>
                                        <p:attrNameLst>
                                          <p:attrName>ppt_y</p:attrName>
                                        </p:attrNameLst>
                                      </p:cBhvr>
                                      <p:tavLst>
                                        <p:tav tm="0">
                                          <p:val>
                                            <p:strVal val="0-#ppt_h/2"/>
                                          </p:val>
                                        </p:tav>
                                        <p:tav tm="100000">
                                          <p:val>
                                            <p:strVal val="#ppt_y"/>
                                          </p:val>
                                        </p:tav>
                                      </p:tavLst>
                                    </p:anim>
                                  </p:childTnLst>
                                </p:cTn>
                              </p:par>
                              <p:par>
                                <p:cTn id="572" presetID="0" presetClass="entr" presetSubtype="0" decel="100000" autoRev="1" fill="hold" grpId="1" nodeType="withEffect">
                                  <p:stCondLst>
                                    <p:cond delay="1720"/>
                                  </p:stCondLst>
                                  <p:childTnLst>
                                    <p:animMotion origin="layout" path="M 1.45833E-6 -4.81481E-6 L 0.00013 0.01042 " pathEditMode="relative">
                                      <p:cBhvr>
                                        <p:cTn id="573" dur="250" fill="hold">
                                          <p:stCondLst>
                                            <p:cond delay="0"/>
                                          </p:stCondLst>
                                        </p:cTn>
                                        <p:tgtEl>
                                          <p:spTgt spid="72"/>
                                        </p:tgtEl>
                                        <p:attrNameLst>
                                          <p:attrName>ppt_x</p:attrName>
                                          <p:attrName>ppt_y</p:attrName>
                                        </p:attrNameLst>
                                      </p:cBhvr>
                                    </p:animMotion>
                                  </p:childTnLst>
                                </p:cTn>
                              </p:par>
                            </p:childTnLst>
                          </p:cTn>
                        </p:par>
                        <p:par>
                          <p:cTn id="574" fill="hold">
                            <p:stCondLst>
                              <p:cond delay="500"/>
                            </p:stCondLst>
                            <p:childTnLst>
                              <p:par>
                                <p:cTn id="575" presetID="1" presetClass="entr" presetSubtype="0" fill="hold" grpId="0" nodeType="afterEffect">
                                  <p:stCondLst>
                                    <p:cond delay="0"/>
                                  </p:stCondLst>
                                  <p:childTnLst>
                                    <p:set>
                                      <p:cBhvr>
                                        <p:cTn id="576" dur="1" fill="hold">
                                          <p:stCondLst>
                                            <p:cond delay="0"/>
                                          </p:stCondLst>
                                        </p:cTn>
                                        <p:tgtEl>
                                          <p:spTgt spid="150"/>
                                        </p:tgtEl>
                                        <p:attrNameLst>
                                          <p:attrName>style.visibility</p:attrName>
                                        </p:attrNameLst>
                                      </p:cBhvr>
                                      <p:to>
                                        <p:strVal val="visible"/>
                                      </p:to>
                                    </p:set>
                                  </p:childTnLst>
                                </p:cTn>
                              </p:par>
                              <p:par>
                                <p:cTn id="577" presetID="1" presetClass="entr" presetSubtype="0" fill="hold" grpId="0" nodeType="withEffect">
                                  <p:stCondLst>
                                    <p:cond delay="0"/>
                                  </p:stCondLst>
                                  <p:childTnLst>
                                    <p:set>
                                      <p:cBhvr>
                                        <p:cTn id="578" dur="1" fill="hold">
                                          <p:stCondLst>
                                            <p:cond delay="0"/>
                                          </p:stCondLst>
                                        </p:cTn>
                                        <p:tgtEl>
                                          <p:spTgt spid="90"/>
                                        </p:tgtEl>
                                        <p:attrNameLst>
                                          <p:attrName>style.visibility</p:attrName>
                                        </p:attrNameLst>
                                      </p:cBhvr>
                                      <p:to>
                                        <p:strVal val="visible"/>
                                      </p:to>
                                    </p:set>
                                  </p:childTnLst>
                                </p:cTn>
                              </p:par>
                              <p:par>
                                <p:cTn id="579" presetID="1" presetClass="entr" presetSubtype="0" fill="hold" grpId="0" nodeType="withEffect">
                                  <p:stCondLst>
                                    <p:cond delay="0"/>
                                  </p:stCondLst>
                                  <p:childTnLst>
                                    <p:set>
                                      <p:cBhvr>
                                        <p:cTn id="580" dur="1" fill="hold">
                                          <p:stCondLst>
                                            <p:cond delay="0"/>
                                          </p:stCondLst>
                                        </p:cTn>
                                        <p:tgtEl>
                                          <p:spTgt spid="91"/>
                                        </p:tgtEl>
                                        <p:attrNameLst>
                                          <p:attrName>style.visibility</p:attrName>
                                        </p:attrNameLst>
                                      </p:cBhvr>
                                      <p:to>
                                        <p:strVal val="visible"/>
                                      </p:to>
                                    </p:set>
                                  </p:childTnLst>
                                </p:cTn>
                              </p:par>
                              <p:par>
                                <p:cTn id="581" presetID="1" presetClass="entr" presetSubtype="0" fill="hold" grpId="0" nodeType="withEffect">
                                  <p:stCondLst>
                                    <p:cond delay="0"/>
                                  </p:stCondLst>
                                  <p:childTnLst>
                                    <p:set>
                                      <p:cBhvr>
                                        <p:cTn id="582" dur="1" fill="hold">
                                          <p:stCondLst>
                                            <p:cond delay="0"/>
                                          </p:stCondLst>
                                        </p:cTn>
                                        <p:tgtEl>
                                          <p:spTgt spid="92"/>
                                        </p:tgtEl>
                                        <p:attrNameLst>
                                          <p:attrName>style.visibility</p:attrName>
                                        </p:attrNameLst>
                                      </p:cBhvr>
                                      <p:to>
                                        <p:strVal val="visible"/>
                                      </p:to>
                                    </p:set>
                                  </p:childTnLst>
                                </p:cTn>
                              </p:par>
                              <p:par>
                                <p:cTn id="583" presetID="1" presetClass="entr" presetSubtype="0" fill="hold" grpId="0" nodeType="withEffect">
                                  <p:stCondLst>
                                    <p:cond delay="0"/>
                                  </p:stCondLst>
                                  <p:childTnLst>
                                    <p:set>
                                      <p:cBhvr>
                                        <p:cTn id="584" dur="1" fill="hold">
                                          <p:stCondLst>
                                            <p:cond delay="0"/>
                                          </p:stCondLst>
                                        </p:cTn>
                                        <p:tgtEl>
                                          <p:spTgt spid="93"/>
                                        </p:tgtEl>
                                        <p:attrNameLst>
                                          <p:attrName>style.visibility</p:attrName>
                                        </p:attrNameLst>
                                      </p:cBhvr>
                                      <p:to>
                                        <p:strVal val="visible"/>
                                      </p:to>
                                    </p:set>
                                  </p:childTnLst>
                                </p:cTn>
                              </p:par>
                              <p:par>
                                <p:cTn id="585" presetID="1" presetClass="entr" presetSubtype="0" fill="hold" grpId="0" nodeType="withEffect">
                                  <p:stCondLst>
                                    <p:cond delay="0"/>
                                  </p:stCondLst>
                                  <p:childTnLst>
                                    <p:set>
                                      <p:cBhvr>
                                        <p:cTn id="586" dur="1" fill="hold">
                                          <p:stCondLst>
                                            <p:cond delay="0"/>
                                          </p:stCondLst>
                                        </p:cTn>
                                        <p:tgtEl>
                                          <p:spTgt spid="94"/>
                                        </p:tgtEl>
                                        <p:attrNameLst>
                                          <p:attrName>style.visibility</p:attrName>
                                        </p:attrNameLst>
                                      </p:cBhvr>
                                      <p:to>
                                        <p:strVal val="visible"/>
                                      </p:to>
                                    </p:set>
                                  </p:childTnLst>
                                </p:cTn>
                              </p:par>
                              <p:par>
                                <p:cTn id="587" presetID="1" presetClass="entr" presetSubtype="0" fill="hold" grpId="0" nodeType="withEffect">
                                  <p:stCondLst>
                                    <p:cond delay="0"/>
                                  </p:stCondLst>
                                  <p:childTnLst>
                                    <p:set>
                                      <p:cBhvr>
                                        <p:cTn id="588" dur="1" fill="hold">
                                          <p:stCondLst>
                                            <p:cond delay="0"/>
                                          </p:stCondLst>
                                        </p:cTn>
                                        <p:tgtEl>
                                          <p:spTgt spid="95"/>
                                        </p:tgtEl>
                                        <p:attrNameLst>
                                          <p:attrName>style.visibility</p:attrName>
                                        </p:attrNameLst>
                                      </p:cBhvr>
                                      <p:to>
                                        <p:strVal val="visible"/>
                                      </p:to>
                                    </p:set>
                                  </p:childTnLst>
                                </p:cTn>
                              </p:par>
                              <p:par>
                                <p:cTn id="589" presetID="1" presetClass="entr" presetSubtype="0" fill="hold" grpId="0" nodeType="withEffect">
                                  <p:stCondLst>
                                    <p:cond delay="0"/>
                                  </p:stCondLst>
                                  <p:childTnLst>
                                    <p:set>
                                      <p:cBhvr>
                                        <p:cTn id="590" dur="1" fill="hold">
                                          <p:stCondLst>
                                            <p:cond delay="0"/>
                                          </p:stCondLst>
                                        </p:cTn>
                                        <p:tgtEl>
                                          <p:spTgt spid="96"/>
                                        </p:tgtEl>
                                        <p:attrNameLst>
                                          <p:attrName>style.visibility</p:attrName>
                                        </p:attrNameLst>
                                      </p:cBhvr>
                                      <p:to>
                                        <p:strVal val="visible"/>
                                      </p:to>
                                    </p:set>
                                  </p:childTnLst>
                                </p:cTn>
                              </p:par>
                              <p:par>
                                <p:cTn id="591" presetID="1" presetClass="entr" presetSubtype="0" fill="hold" grpId="0" nodeType="withEffect">
                                  <p:stCondLst>
                                    <p:cond delay="0"/>
                                  </p:stCondLst>
                                  <p:childTnLst>
                                    <p:set>
                                      <p:cBhvr>
                                        <p:cTn id="592" dur="1" fill="hold">
                                          <p:stCondLst>
                                            <p:cond delay="0"/>
                                          </p:stCondLst>
                                        </p:cTn>
                                        <p:tgtEl>
                                          <p:spTgt spid="97"/>
                                        </p:tgtEl>
                                        <p:attrNameLst>
                                          <p:attrName>style.visibility</p:attrName>
                                        </p:attrNameLst>
                                      </p:cBhvr>
                                      <p:to>
                                        <p:strVal val="visible"/>
                                      </p:to>
                                    </p:set>
                                  </p:childTnLst>
                                </p:cTn>
                              </p:par>
                              <p:par>
                                <p:cTn id="593" presetID="1" presetClass="entr" presetSubtype="0" fill="hold" grpId="0" nodeType="withEffect">
                                  <p:stCondLst>
                                    <p:cond delay="0"/>
                                  </p:stCondLst>
                                  <p:childTnLst>
                                    <p:set>
                                      <p:cBhvr>
                                        <p:cTn id="594" dur="1" fill="hold">
                                          <p:stCondLst>
                                            <p:cond delay="0"/>
                                          </p:stCondLst>
                                        </p:cTn>
                                        <p:tgtEl>
                                          <p:spTgt spid="98"/>
                                        </p:tgtEl>
                                        <p:attrNameLst>
                                          <p:attrName>style.visibility</p:attrName>
                                        </p:attrNameLst>
                                      </p:cBhvr>
                                      <p:to>
                                        <p:strVal val="visible"/>
                                      </p:to>
                                    </p:set>
                                  </p:childTnLst>
                                </p:cTn>
                              </p:par>
                              <p:par>
                                <p:cTn id="595" presetID="1" presetClass="entr" presetSubtype="0" fill="hold" grpId="0" nodeType="withEffect">
                                  <p:stCondLst>
                                    <p:cond delay="0"/>
                                  </p:stCondLst>
                                  <p:childTnLst>
                                    <p:set>
                                      <p:cBhvr>
                                        <p:cTn id="596" dur="1" fill="hold">
                                          <p:stCondLst>
                                            <p:cond delay="0"/>
                                          </p:stCondLst>
                                        </p:cTn>
                                        <p:tgtEl>
                                          <p:spTgt spid="99"/>
                                        </p:tgtEl>
                                        <p:attrNameLst>
                                          <p:attrName>style.visibility</p:attrName>
                                        </p:attrNameLst>
                                      </p:cBhvr>
                                      <p:to>
                                        <p:strVal val="visible"/>
                                      </p:to>
                                    </p:set>
                                  </p:childTnLst>
                                </p:cTn>
                              </p:par>
                              <p:par>
                                <p:cTn id="597" presetID="1" presetClass="entr" presetSubtype="0" fill="hold" grpId="0" nodeType="withEffect">
                                  <p:stCondLst>
                                    <p:cond delay="0"/>
                                  </p:stCondLst>
                                  <p:childTnLst>
                                    <p:set>
                                      <p:cBhvr>
                                        <p:cTn id="598" dur="1" fill="hold">
                                          <p:stCondLst>
                                            <p:cond delay="0"/>
                                          </p:stCondLst>
                                        </p:cTn>
                                        <p:tgtEl>
                                          <p:spTgt spid="100"/>
                                        </p:tgtEl>
                                        <p:attrNameLst>
                                          <p:attrName>style.visibility</p:attrName>
                                        </p:attrNameLst>
                                      </p:cBhvr>
                                      <p:to>
                                        <p:strVal val="visible"/>
                                      </p:to>
                                    </p:set>
                                  </p:childTnLst>
                                </p:cTn>
                              </p:par>
                              <p:par>
                                <p:cTn id="599" presetID="1" presetClass="entr" presetSubtype="0" fill="hold" grpId="0" nodeType="withEffect">
                                  <p:stCondLst>
                                    <p:cond delay="0"/>
                                  </p:stCondLst>
                                  <p:childTnLst>
                                    <p:set>
                                      <p:cBhvr>
                                        <p:cTn id="600" dur="1" fill="hold">
                                          <p:stCondLst>
                                            <p:cond delay="0"/>
                                          </p:stCondLst>
                                        </p:cTn>
                                        <p:tgtEl>
                                          <p:spTgt spid="101"/>
                                        </p:tgtEl>
                                        <p:attrNameLst>
                                          <p:attrName>style.visibility</p:attrName>
                                        </p:attrNameLst>
                                      </p:cBhvr>
                                      <p:to>
                                        <p:strVal val="visible"/>
                                      </p:to>
                                    </p:set>
                                  </p:childTnLst>
                                </p:cTn>
                              </p:par>
                              <p:par>
                                <p:cTn id="601" presetID="1" presetClass="entr" presetSubtype="0" fill="hold" grpId="0" nodeType="withEffect">
                                  <p:stCondLst>
                                    <p:cond delay="0"/>
                                  </p:stCondLst>
                                  <p:childTnLst>
                                    <p:set>
                                      <p:cBhvr>
                                        <p:cTn id="602" dur="1" fill="hold">
                                          <p:stCondLst>
                                            <p:cond delay="0"/>
                                          </p:stCondLst>
                                        </p:cTn>
                                        <p:tgtEl>
                                          <p:spTgt spid="102"/>
                                        </p:tgtEl>
                                        <p:attrNameLst>
                                          <p:attrName>style.visibility</p:attrName>
                                        </p:attrNameLst>
                                      </p:cBhvr>
                                      <p:to>
                                        <p:strVal val="visible"/>
                                      </p:to>
                                    </p:set>
                                  </p:childTnLst>
                                </p:cTn>
                              </p:par>
                              <p:par>
                                <p:cTn id="603" presetID="1" presetClass="entr" presetSubtype="0" fill="hold" grpId="0" nodeType="withEffect">
                                  <p:stCondLst>
                                    <p:cond delay="0"/>
                                  </p:stCondLst>
                                  <p:childTnLst>
                                    <p:set>
                                      <p:cBhvr>
                                        <p:cTn id="604" dur="1" fill="hold">
                                          <p:stCondLst>
                                            <p:cond delay="0"/>
                                          </p:stCondLst>
                                        </p:cTn>
                                        <p:tgtEl>
                                          <p:spTgt spid="103"/>
                                        </p:tgtEl>
                                        <p:attrNameLst>
                                          <p:attrName>style.visibility</p:attrName>
                                        </p:attrNameLst>
                                      </p:cBhvr>
                                      <p:to>
                                        <p:strVal val="visible"/>
                                      </p:to>
                                    </p:set>
                                  </p:childTnLst>
                                </p:cTn>
                              </p:par>
                              <p:par>
                                <p:cTn id="605" presetID="1" presetClass="entr" presetSubtype="0" fill="hold" grpId="0" nodeType="withEffect">
                                  <p:stCondLst>
                                    <p:cond delay="0"/>
                                  </p:stCondLst>
                                  <p:childTnLst>
                                    <p:set>
                                      <p:cBhvr>
                                        <p:cTn id="606" dur="1" fill="hold">
                                          <p:stCondLst>
                                            <p:cond delay="0"/>
                                          </p:stCondLst>
                                        </p:cTn>
                                        <p:tgtEl>
                                          <p:spTgt spid="104"/>
                                        </p:tgtEl>
                                        <p:attrNameLst>
                                          <p:attrName>style.visibility</p:attrName>
                                        </p:attrNameLst>
                                      </p:cBhvr>
                                      <p:to>
                                        <p:strVal val="visible"/>
                                      </p:to>
                                    </p:set>
                                  </p:childTnLst>
                                </p:cTn>
                              </p:par>
                              <p:par>
                                <p:cTn id="607" presetID="1" presetClass="entr" presetSubtype="0" fill="hold" grpId="0" nodeType="withEffect">
                                  <p:stCondLst>
                                    <p:cond delay="0"/>
                                  </p:stCondLst>
                                  <p:childTnLst>
                                    <p:set>
                                      <p:cBhvr>
                                        <p:cTn id="608" dur="1" fill="hold">
                                          <p:stCondLst>
                                            <p:cond delay="0"/>
                                          </p:stCondLst>
                                        </p:cTn>
                                        <p:tgtEl>
                                          <p:spTgt spid="105"/>
                                        </p:tgtEl>
                                        <p:attrNameLst>
                                          <p:attrName>style.visibility</p:attrName>
                                        </p:attrNameLst>
                                      </p:cBhvr>
                                      <p:to>
                                        <p:strVal val="visible"/>
                                      </p:to>
                                    </p:set>
                                  </p:childTnLst>
                                </p:cTn>
                              </p:par>
                              <p:par>
                                <p:cTn id="609" presetID="1" presetClass="entr" presetSubtype="0" fill="hold" grpId="0" nodeType="withEffect">
                                  <p:stCondLst>
                                    <p:cond delay="0"/>
                                  </p:stCondLst>
                                  <p:childTnLst>
                                    <p:set>
                                      <p:cBhvr>
                                        <p:cTn id="610" dur="1" fill="hold">
                                          <p:stCondLst>
                                            <p:cond delay="0"/>
                                          </p:stCondLst>
                                        </p:cTn>
                                        <p:tgtEl>
                                          <p:spTgt spid="106"/>
                                        </p:tgtEl>
                                        <p:attrNameLst>
                                          <p:attrName>style.visibility</p:attrName>
                                        </p:attrNameLst>
                                      </p:cBhvr>
                                      <p:to>
                                        <p:strVal val="visible"/>
                                      </p:to>
                                    </p:set>
                                  </p:childTnLst>
                                </p:cTn>
                              </p:par>
                              <p:par>
                                <p:cTn id="611" presetID="1" presetClass="entr" presetSubtype="0" fill="hold" grpId="0" nodeType="withEffect">
                                  <p:stCondLst>
                                    <p:cond delay="0"/>
                                  </p:stCondLst>
                                  <p:childTnLst>
                                    <p:set>
                                      <p:cBhvr>
                                        <p:cTn id="612" dur="1" fill="hold">
                                          <p:stCondLst>
                                            <p:cond delay="0"/>
                                          </p:stCondLst>
                                        </p:cTn>
                                        <p:tgtEl>
                                          <p:spTgt spid="107"/>
                                        </p:tgtEl>
                                        <p:attrNameLst>
                                          <p:attrName>style.visibility</p:attrName>
                                        </p:attrNameLst>
                                      </p:cBhvr>
                                      <p:to>
                                        <p:strVal val="visible"/>
                                      </p:to>
                                    </p:set>
                                  </p:childTnLst>
                                </p:cTn>
                              </p:par>
                              <p:par>
                                <p:cTn id="613" presetID="1" presetClass="entr" presetSubtype="0" fill="hold" grpId="0" nodeType="withEffect">
                                  <p:stCondLst>
                                    <p:cond delay="0"/>
                                  </p:stCondLst>
                                  <p:childTnLst>
                                    <p:set>
                                      <p:cBhvr>
                                        <p:cTn id="614" dur="1" fill="hold">
                                          <p:stCondLst>
                                            <p:cond delay="0"/>
                                          </p:stCondLst>
                                        </p:cTn>
                                        <p:tgtEl>
                                          <p:spTgt spid="108"/>
                                        </p:tgtEl>
                                        <p:attrNameLst>
                                          <p:attrName>style.visibility</p:attrName>
                                        </p:attrNameLst>
                                      </p:cBhvr>
                                      <p:to>
                                        <p:strVal val="visible"/>
                                      </p:to>
                                    </p:set>
                                  </p:childTnLst>
                                </p:cTn>
                              </p:par>
                              <p:par>
                                <p:cTn id="615" presetID="1" presetClass="entr" presetSubtype="0" fill="hold" grpId="0" nodeType="withEffect">
                                  <p:stCondLst>
                                    <p:cond delay="0"/>
                                  </p:stCondLst>
                                  <p:childTnLst>
                                    <p:set>
                                      <p:cBhvr>
                                        <p:cTn id="616" dur="1" fill="hold">
                                          <p:stCondLst>
                                            <p:cond delay="0"/>
                                          </p:stCondLst>
                                        </p:cTn>
                                        <p:tgtEl>
                                          <p:spTgt spid="109"/>
                                        </p:tgtEl>
                                        <p:attrNameLst>
                                          <p:attrName>style.visibility</p:attrName>
                                        </p:attrNameLst>
                                      </p:cBhvr>
                                      <p:to>
                                        <p:strVal val="visible"/>
                                      </p:to>
                                    </p:set>
                                  </p:childTnLst>
                                </p:cTn>
                              </p:par>
                              <p:par>
                                <p:cTn id="617" presetID="1" presetClass="entr" presetSubtype="0" fill="hold" grpId="0" nodeType="withEffect">
                                  <p:stCondLst>
                                    <p:cond delay="0"/>
                                  </p:stCondLst>
                                  <p:childTnLst>
                                    <p:set>
                                      <p:cBhvr>
                                        <p:cTn id="618" dur="1" fill="hold">
                                          <p:stCondLst>
                                            <p:cond delay="0"/>
                                          </p:stCondLst>
                                        </p:cTn>
                                        <p:tgtEl>
                                          <p:spTgt spid="110"/>
                                        </p:tgtEl>
                                        <p:attrNameLst>
                                          <p:attrName>style.visibility</p:attrName>
                                        </p:attrNameLst>
                                      </p:cBhvr>
                                      <p:to>
                                        <p:strVal val="visible"/>
                                      </p:to>
                                    </p:set>
                                  </p:childTnLst>
                                </p:cTn>
                              </p:par>
                              <p:par>
                                <p:cTn id="619" presetID="1" presetClass="entr" presetSubtype="0" fill="hold" grpId="0" nodeType="withEffect">
                                  <p:stCondLst>
                                    <p:cond delay="0"/>
                                  </p:stCondLst>
                                  <p:childTnLst>
                                    <p:set>
                                      <p:cBhvr>
                                        <p:cTn id="620" dur="1" fill="hold">
                                          <p:stCondLst>
                                            <p:cond delay="0"/>
                                          </p:stCondLst>
                                        </p:cTn>
                                        <p:tgtEl>
                                          <p:spTgt spid="111"/>
                                        </p:tgtEl>
                                        <p:attrNameLst>
                                          <p:attrName>style.visibility</p:attrName>
                                        </p:attrNameLst>
                                      </p:cBhvr>
                                      <p:to>
                                        <p:strVal val="visible"/>
                                      </p:to>
                                    </p:set>
                                  </p:childTnLst>
                                </p:cTn>
                              </p:par>
                              <p:par>
                                <p:cTn id="621" presetID="1" presetClass="entr" presetSubtype="0" fill="hold" grpId="0" nodeType="withEffect">
                                  <p:stCondLst>
                                    <p:cond delay="0"/>
                                  </p:stCondLst>
                                  <p:childTnLst>
                                    <p:set>
                                      <p:cBhvr>
                                        <p:cTn id="622" dur="1" fill="hold">
                                          <p:stCondLst>
                                            <p:cond delay="0"/>
                                          </p:stCondLst>
                                        </p:cTn>
                                        <p:tgtEl>
                                          <p:spTgt spid="112"/>
                                        </p:tgtEl>
                                        <p:attrNameLst>
                                          <p:attrName>style.visibility</p:attrName>
                                        </p:attrNameLst>
                                      </p:cBhvr>
                                      <p:to>
                                        <p:strVal val="visible"/>
                                      </p:to>
                                    </p:set>
                                  </p:childTnLst>
                                </p:cTn>
                              </p:par>
                              <p:par>
                                <p:cTn id="623" presetID="1" presetClass="entr" presetSubtype="0" fill="hold" grpId="0" nodeType="withEffect">
                                  <p:stCondLst>
                                    <p:cond delay="0"/>
                                  </p:stCondLst>
                                  <p:childTnLst>
                                    <p:set>
                                      <p:cBhvr>
                                        <p:cTn id="624" dur="1" fill="hold">
                                          <p:stCondLst>
                                            <p:cond delay="0"/>
                                          </p:stCondLst>
                                        </p:cTn>
                                        <p:tgtEl>
                                          <p:spTgt spid="113"/>
                                        </p:tgtEl>
                                        <p:attrNameLst>
                                          <p:attrName>style.visibility</p:attrName>
                                        </p:attrNameLst>
                                      </p:cBhvr>
                                      <p:to>
                                        <p:strVal val="visible"/>
                                      </p:to>
                                    </p:set>
                                  </p:childTnLst>
                                </p:cTn>
                              </p:par>
                              <p:par>
                                <p:cTn id="625" presetID="1" presetClass="entr" presetSubtype="0" fill="hold" grpId="0" nodeType="withEffect">
                                  <p:stCondLst>
                                    <p:cond delay="0"/>
                                  </p:stCondLst>
                                  <p:childTnLst>
                                    <p:set>
                                      <p:cBhvr>
                                        <p:cTn id="626" dur="1" fill="hold">
                                          <p:stCondLst>
                                            <p:cond delay="0"/>
                                          </p:stCondLst>
                                        </p:cTn>
                                        <p:tgtEl>
                                          <p:spTgt spid="114"/>
                                        </p:tgtEl>
                                        <p:attrNameLst>
                                          <p:attrName>style.visibility</p:attrName>
                                        </p:attrNameLst>
                                      </p:cBhvr>
                                      <p:to>
                                        <p:strVal val="visible"/>
                                      </p:to>
                                    </p:set>
                                  </p:childTnLst>
                                </p:cTn>
                              </p:par>
                              <p:par>
                                <p:cTn id="627" presetID="1" presetClass="entr" presetSubtype="0" fill="hold" grpId="0" nodeType="withEffect">
                                  <p:stCondLst>
                                    <p:cond delay="0"/>
                                  </p:stCondLst>
                                  <p:childTnLst>
                                    <p:set>
                                      <p:cBhvr>
                                        <p:cTn id="628" dur="1" fill="hold">
                                          <p:stCondLst>
                                            <p:cond delay="0"/>
                                          </p:stCondLst>
                                        </p:cTn>
                                        <p:tgtEl>
                                          <p:spTgt spid="115"/>
                                        </p:tgtEl>
                                        <p:attrNameLst>
                                          <p:attrName>style.visibility</p:attrName>
                                        </p:attrNameLst>
                                      </p:cBhvr>
                                      <p:to>
                                        <p:strVal val="visible"/>
                                      </p:to>
                                    </p:set>
                                  </p:childTnLst>
                                </p:cTn>
                              </p:par>
                              <p:par>
                                <p:cTn id="629" presetID="1" presetClass="entr" presetSubtype="0" fill="hold" grpId="0" nodeType="withEffect">
                                  <p:stCondLst>
                                    <p:cond delay="0"/>
                                  </p:stCondLst>
                                  <p:childTnLst>
                                    <p:set>
                                      <p:cBhvr>
                                        <p:cTn id="630" dur="1" fill="hold">
                                          <p:stCondLst>
                                            <p:cond delay="0"/>
                                          </p:stCondLst>
                                        </p:cTn>
                                        <p:tgtEl>
                                          <p:spTgt spid="116"/>
                                        </p:tgtEl>
                                        <p:attrNameLst>
                                          <p:attrName>style.visibility</p:attrName>
                                        </p:attrNameLst>
                                      </p:cBhvr>
                                      <p:to>
                                        <p:strVal val="visible"/>
                                      </p:to>
                                    </p:set>
                                  </p:childTnLst>
                                </p:cTn>
                              </p:par>
                              <p:par>
                                <p:cTn id="631" presetID="1" presetClass="entr" presetSubtype="0" fill="hold" grpId="0" nodeType="withEffect">
                                  <p:stCondLst>
                                    <p:cond delay="0"/>
                                  </p:stCondLst>
                                  <p:childTnLst>
                                    <p:set>
                                      <p:cBhvr>
                                        <p:cTn id="632" dur="1" fill="hold">
                                          <p:stCondLst>
                                            <p:cond delay="0"/>
                                          </p:stCondLst>
                                        </p:cTn>
                                        <p:tgtEl>
                                          <p:spTgt spid="117"/>
                                        </p:tgtEl>
                                        <p:attrNameLst>
                                          <p:attrName>style.visibility</p:attrName>
                                        </p:attrNameLst>
                                      </p:cBhvr>
                                      <p:to>
                                        <p:strVal val="visible"/>
                                      </p:to>
                                    </p:set>
                                  </p:childTnLst>
                                </p:cTn>
                              </p:par>
                              <p:par>
                                <p:cTn id="633" presetID="1" presetClass="entr" presetSubtype="0" fill="hold" grpId="0" nodeType="withEffect">
                                  <p:stCondLst>
                                    <p:cond delay="0"/>
                                  </p:stCondLst>
                                  <p:childTnLst>
                                    <p:set>
                                      <p:cBhvr>
                                        <p:cTn id="634" dur="1" fill="hold">
                                          <p:stCondLst>
                                            <p:cond delay="0"/>
                                          </p:stCondLst>
                                        </p:cTn>
                                        <p:tgtEl>
                                          <p:spTgt spid="118"/>
                                        </p:tgtEl>
                                        <p:attrNameLst>
                                          <p:attrName>style.visibility</p:attrName>
                                        </p:attrNameLst>
                                      </p:cBhvr>
                                      <p:to>
                                        <p:strVal val="visible"/>
                                      </p:to>
                                    </p:set>
                                  </p:childTnLst>
                                </p:cTn>
                              </p:par>
                              <p:par>
                                <p:cTn id="635" presetID="1" presetClass="entr" presetSubtype="0" fill="hold" grpId="0" nodeType="withEffect">
                                  <p:stCondLst>
                                    <p:cond delay="0"/>
                                  </p:stCondLst>
                                  <p:childTnLst>
                                    <p:set>
                                      <p:cBhvr>
                                        <p:cTn id="636" dur="1" fill="hold">
                                          <p:stCondLst>
                                            <p:cond delay="0"/>
                                          </p:stCondLst>
                                        </p:cTn>
                                        <p:tgtEl>
                                          <p:spTgt spid="119"/>
                                        </p:tgtEl>
                                        <p:attrNameLst>
                                          <p:attrName>style.visibility</p:attrName>
                                        </p:attrNameLst>
                                      </p:cBhvr>
                                      <p:to>
                                        <p:strVal val="visible"/>
                                      </p:to>
                                    </p:set>
                                  </p:childTnLst>
                                </p:cTn>
                              </p:par>
                              <p:par>
                                <p:cTn id="637" presetID="1" presetClass="entr" presetSubtype="0" fill="hold" grpId="0" nodeType="withEffect">
                                  <p:stCondLst>
                                    <p:cond delay="0"/>
                                  </p:stCondLst>
                                  <p:childTnLst>
                                    <p:set>
                                      <p:cBhvr>
                                        <p:cTn id="638" dur="1" fill="hold">
                                          <p:stCondLst>
                                            <p:cond delay="0"/>
                                          </p:stCondLst>
                                        </p:cTn>
                                        <p:tgtEl>
                                          <p:spTgt spid="120"/>
                                        </p:tgtEl>
                                        <p:attrNameLst>
                                          <p:attrName>style.visibility</p:attrName>
                                        </p:attrNameLst>
                                      </p:cBhvr>
                                      <p:to>
                                        <p:strVal val="visible"/>
                                      </p:to>
                                    </p:set>
                                  </p:childTnLst>
                                </p:cTn>
                              </p:par>
                              <p:par>
                                <p:cTn id="639" presetID="1" presetClass="entr" presetSubtype="0" fill="hold" grpId="0" nodeType="withEffect">
                                  <p:stCondLst>
                                    <p:cond delay="0"/>
                                  </p:stCondLst>
                                  <p:childTnLst>
                                    <p:set>
                                      <p:cBhvr>
                                        <p:cTn id="640" dur="1" fill="hold">
                                          <p:stCondLst>
                                            <p:cond delay="0"/>
                                          </p:stCondLst>
                                        </p:cTn>
                                        <p:tgtEl>
                                          <p:spTgt spid="121"/>
                                        </p:tgtEl>
                                        <p:attrNameLst>
                                          <p:attrName>style.visibility</p:attrName>
                                        </p:attrNameLst>
                                      </p:cBhvr>
                                      <p:to>
                                        <p:strVal val="visible"/>
                                      </p:to>
                                    </p:set>
                                  </p:childTnLst>
                                </p:cTn>
                              </p:par>
                              <p:par>
                                <p:cTn id="641" presetID="1" presetClass="entr" presetSubtype="0" fill="hold" grpId="0" nodeType="withEffect">
                                  <p:stCondLst>
                                    <p:cond delay="0"/>
                                  </p:stCondLst>
                                  <p:childTnLst>
                                    <p:set>
                                      <p:cBhvr>
                                        <p:cTn id="642" dur="1" fill="hold">
                                          <p:stCondLst>
                                            <p:cond delay="0"/>
                                          </p:stCondLst>
                                        </p:cTn>
                                        <p:tgtEl>
                                          <p:spTgt spid="122"/>
                                        </p:tgtEl>
                                        <p:attrNameLst>
                                          <p:attrName>style.visibility</p:attrName>
                                        </p:attrNameLst>
                                      </p:cBhvr>
                                      <p:to>
                                        <p:strVal val="visible"/>
                                      </p:to>
                                    </p:set>
                                  </p:childTnLst>
                                </p:cTn>
                              </p:par>
                              <p:par>
                                <p:cTn id="643" presetID="1" presetClass="entr" presetSubtype="0" fill="hold" grpId="0" nodeType="withEffect">
                                  <p:stCondLst>
                                    <p:cond delay="0"/>
                                  </p:stCondLst>
                                  <p:childTnLst>
                                    <p:set>
                                      <p:cBhvr>
                                        <p:cTn id="644" dur="1" fill="hold">
                                          <p:stCondLst>
                                            <p:cond delay="0"/>
                                          </p:stCondLst>
                                        </p:cTn>
                                        <p:tgtEl>
                                          <p:spTgt spid="123"/>
                                        </p:tgtEl>
                                        <p:attrNameLst>
                                          <p:attrName>style.visibility</p:attrName>
                                        </p:attrNameLst>
                                      </p:cBhvr>
                                      <p:to>
                                        <p:strVal val="visible"/>
                                      </p:to>
                                    </p:set>
                                  </p:childTnLst>
                                </p:cTn>
                              </p:par>
                              <p:par>
                                <p:cTn id="645" presetID="1" presetClass="entr" presetSubtype="0" fill="hold" grpId="0" nodeType="withEffect">
                                  <p:stCondLst>
                                    <p:cond delay="0"/>
                                  </p:stCondLst>
                                  <p:childTnLst>
                                    <p:set>
                                      <p:cBhvr>
                                        <p:cTn id="646" dur="1" fill="hold">
                                          <p:stCondLst>
                                            <p:cond delay="0"/>
                                          </p:stCondLst>
                                        </p:cTn>
                                        <p:tgtEl>
                                          <p:spTgt spid="124"/>
                                        </p:tgtEl>
                                        <p:attrNameLst>
                                          <p:attrName>style.visibility</p:attrName>
                                        </p:attrNameLst>
                                      </p:cBhvr>
                                      <p:to>
                                        <p:strVal val="visible"/>
                                      </p:to>
                                    </p:set>
                                  </p:childTnLst>
                                </p:cTn>
                              </p:par>
                              <p:par>
                                <p:cTn id="647" presetID="1" presetClass="entr" presetSubtype="0" fill="hold" grpId="0" nodeType="withEffect">
                                  <p:stCondLst>
                                    <p:cond delay="0"/>
                                  </p:stCondLst>
                                  <p:childTnLst>
                                    <p:set>
                                      <p:cBhvr>
                                        <p:cTn id="648" dur="1" fill="hold">
                                          <p:stCondLst>
                                            <p:cond delay="0"/>
                                          </p:stCondLst>
                                        </p:cTn>
                                        <p:tgtEl>
                                          <p:spTgt spid="125"/>
                                        </p:tgtEl>
                                        <p:attrNameLst>
                                          <p:attrName>style.visibility</p:attrName>
                                        </p:attrNameLst>
                                      </p:cBhvr>
                                      <p:to>
                                        <p:strVal val="visible"/>
                                      </p:to>
                                    </p:set>
                                  </p:childTnLst>
                                </p:cTn>
                              </p:par>
                              <p:par>
                                <p:cTn id="649" presetID="1" presetClass="entr" presetSubtype="0" fill="hold" grpId="0" nodeType="withEffect">
                                  <p:stCondLst>
                                    <p:cond delay="0"/>
                                  </p:stCondLst>
                                  <p:childTnLst>
                                    <p:set>
                                      <p:cBhvr>
                                        <p:cTn id="650" dur="1" fill="hold">
                                          <p:stCondLst>
                                            <p:cond delay="0"/>
                                          </p:stCondLst>
                                        </p:cTn>
                                        <p:tgtEl>
                                          <p:spTgt spid="126"/>
                                        </p:tgtEl>
                                        <p:attrNameLst>
                                          <p:attrName>style.visibility</p:attrName>
                                        </p:attrNameLst>
                                      </p:cBhvr>
                                      <p:to>
                                        <p:strVal val="visible"/>
                                      </p:to>
                                    </p:set>
                                  </p:childTnLst>
                                </p:cTn>
                              </p:par>
                              <p:par>
                                <p:cTn id="651" presetID="1" presetClass="entr" presetSubtype="0" fill="hold" grpId="0" nodeType="withEffect">
                                  <p:stCondLst>
                                    <p:cond delay="0"/>
                                  </p:stCondLst>
                                  <p:childTnLst>
                                    <p:set>
                                      <p:cBhvr>
                                        <p:cTn id="652" dur="1" fill="hold">
                                          <p:stCondLst>
                                            <p:cond delay="0"/>
                                          </p:stCondLst>
                                        </p:cTn>
                                        <p:tgtEl>
                                          <p:spTgt spid="127"/>
                                        </p:tgtEl>
                                        <p:attrNameLst>
                                          <p:attrName>style.visibility</p:attrName>
                                        </p:attrNameLst>
                                      </p:cBhvr>
                                      <p:to>
                                        <p:strVal val="visible"/>
                                      </p:to>
                                    </p:set>
                                  </p:childTnLst>
                                </p:cTn>
                              </p:par>
                              <p:par>
                                <p:cTn id="653" presetID="1" presetClass="entr" presetSubtype="0" fill="hold" grpId="0" nodeType="withEffect">
                                  <p:stCondLst>
                                    <p:cond delay="0"/>
                                  </p:stCondLst>
                                  <p:childTnLst>
                                    <p:set>
                                      <p:cBhvr>
                                        <p:cTn id="654" dur="1" fill="hold">
                                          <p:stCondLst>
                                            <p:cond delay="0"/>
                                          </p:stCondLst>
                                        </p:cTn>
                                        <p:tgtEl>
                                          <p:spTgt spid="128"/>
                                        </p:tgtEl>
                                        <p:attrNameLst>
                                          <p:attrName>style.visibility</p:attrName>
                                        </p:attrNameLst>
                                      </p:cBhvr>
                                      <p:to>
                                        <p:strVal val="visible"/>
                                      </p:to>
                                    </p:set>
                                  </p:childTnLst>
                                </p:cTn>
                              </p:par>
                              <p:par>
                                <p:cTn id="655" presetID="1" presetClass="entr" presetSubtype="0" fill="hold" grpId="0" nodeType="withEffect">
                                  <p:stCondLst>
                                    <p:cond delay="0"/>
                                  </p:stCondLst>
                                  <p:childTnLst>
                                    <p:set>
                                      <p:cBhvr>
                                        <p:cTn id="656" dur="1" fill="hold">
                                          <p:stCondLst>
                                            <p:cond delay="0"/>
                                          </p:stCondLst>
                                        </p:cTn>
                                        <p:tgtEl>
                                          <p:spTgt spid="129"/>
                                        </p:tgtEl>
                                        <p:attrNameLst>
                                          <p:attrName>style.visibility</p:attrName>
                                        </p:attrNameLst>
                                      </p:cBhvr>
                                      <p:to>
                                        <p:strVal val="visible"/>
                                      </p:to>
                                    </p:set>
                                  </p:childTnLst>
                                </p:cTn>
                              </p:par>
                              <p:par>
                                <p:cTn id="657" presetID="1" presetClass="entr" presetSubtype="0" fill="hold" grpId="0" nodeType="withEffect">
                                  <p:stCondLst>
                                    <p:cond delay="0"/>
                                  </p:stCondLst>
                                  <p:childTnLst>
                                    <p:set>
                                      <p:cBhvr>
                                        <p:cTn id="658" dur="1" fill="hold">
                                          <p:stCondLst>
                                            <p:cond delay="0"/>
                                          </p:stCondLst>
                                        </p:cTn>
                                        <p:tgtEl>
                                          <p:spTgt spid="130"/>
                                        </p:tgtEl>
                                        <p:attrNameLst>
                                          <p:attrName>style.visibility</p:attrName>
                                        </p:attrNameLst>
                                      </p:cBhvr>
                                      <p:to>
                                        <p:strVal val="visible"/>
                                      </p:to>
                                    </p:set>
                                  </p:childTnLst>
                                </p:cTn>
                              </p:par>
                              <p:par>
                                <p:cTn id="659" presetID="1" presetClass="entr" presetSubtype="0" fill="hold" grpId="0" nodeType="withEffect">
                                  <p:stCondLst>
                                    <p:cond delay="0"/>
                                  </p:stCondLst>
                                  <p:childTnLst>
                                    <p:set>
                                      <p:cBhvr>
                                        <p:cTn id="660" dur="1" fill="hold">
                                          <p:stCondLst>
                                            <p:cond delay="0"/>
                                          </p:stCondLst>
                                        </p:cTn>
                                        <p:tgtEl>
                                          <p:spTgt spid="131"/>
                                        </p:tgtEl>
                                        <p:attrNameLst>
                                          <p:attrName>style.visibility</p:attrName>
                                        </p:attrNameLst>
                                      </p:cBhvr>
                                      <p:to>
                                        <p:strVal val="visible"/>
                                      </p:to>
                                    </p:set>
                                  </p:childTnLst>
                                </p:cTn>
                              </p:par>
                              <p:par>
                                <p:cTn id="661" presetID="1" presetClass="entr" presetSubtype="0" fill="hold" grpId="0" nodeType="withEffect">
                                  <p:stCondLst>
                                    <p:cond delay="0"/>
                                  </p:stCondLst>
                                  <p:childTnLst>
                                    <p:set>
                                      <p:cBhvr>
                                        <p:cTn id="662" dur="1" fill="hold">
                                          <p:stCondLst>
                                            <p:cond delay="0"/>
                                          </p:stCondLst>
                                        </p:cTn>
                                        <p:tgtEl>
                                          <p:spTgt spid="132"/>
                                        </p:tgtEl>
                                        <p:attrNameLst>
                                          <p:attrName>style.visibility</p:attrName>
                                        </p:attrNameLst>
                                      </p:cBhvr>
                                      <p:to>
                                        <p:strVal val="visible"/>
                                      </p:to>
                                    </p:set>
                                  </p:childTnLst>
                                </p:cTn>
                              </p:par>
                              <p:par>
                                <p:cTn id="663" presetID="1" presetClass="entr" presetSubtype="0" fill="hold" grpId="0" nodeType="withEffect">
                                  <p:stCondLst>
                                    <p:cond delay="0"/>
                                  </p:stCondLst>
                                  <p:childTnLst>
                                    <p:set>
                                      <p:cBhvr>
                                        <p:cTn id="664" dur="1" fill="hold">
                                          <p:stCondLst>
                                            <p:cond delay="0"/>
                                          </p:stCondLst>
                                        </p:cTn>
                                        <p:tgtEl>
                                          <p:spTgt spid="133"/>
                                        </p:tgtEl>
                                        <p:attrNameLst>
                                          <p:attrName>style.visibility</p:attrName>
                                        </p:attrNameLst>
                                      </p:cBhvr>
                                      <p:to>
                                        <p:strVal val="visible"/>
                                      </p:to>
                                    </p:set>
                                  </p:childTnLst>
                                </p:cTn>
                              </p:par>
                              <p:par>
                                <p:cTn id="665" presetID="1" presetClass="entr" presetSubtype="0" fill="hold" grpId="0" nodeType="withEffect">
                                  <p:stCondLst>
                                    <p:cond delay="0"/>
                                  </p:stCondLst>
                                  <p:childTnLst>
                                    <p:set>
                                      <p:cBhvr>
                                        <p:cTn id="666" dur="1" fill="hold">
                                          <p:stCondLst>
                                            <p:cond delay="0"/>
                                          </p:stCondLst>
                                        </p:cTn>
                                        <p:tgtEl>
                                          <p:spTgt spid="134"/>
                                        </p:tgtEl>
                                        <p:attrNameLst>
                                          <p:attrName>style.visibility</p:attrName>
                                        </p:attrNameLst>
                                      </p:cBhvr>
                                      <p:to>
                                        <p:strVal val="visible"/>
                                      </p:to>
                                    </p:set>
                                  </p:childTnLst>
                                </p:cTn>
                              </p:par>
                              <p:par>
                                <p:cTn id="667" presetID="1" presetClass="entr" presetSubtype="0" fill="hold" grpId="0" nodeType="withEffect">
                                  <p:stCondLst>
                                    <p:cond delay="0"/>
                                  </p:stCondLst>
                                  <p:childTnLst>
                                    <p:set>
                                      <p:cBhvr>
                                        <p:cTn id="668" dur="1" fill="hold">
                                          <p:stCondLst>
                                            <p:cond delay="0"/>
                                          </p:stCondLst>
                                        </p:cTn>
                                        <p:tgtEl>
                                          <p:spTgt spid="135"/>
                                        </p:tgtEl>
                                        <p:attrNameLst>
                                          <p:attrName>style.visibility</p:attrName>
                                        </p:attrNameLst>
                                      </p:cBhvr>
                                      <p:to>
                                        <p:strVal val="visible"/>
                                      </p:to>
                                    </p:set>
                                  </p:childTnLst>
                                </p:cTn>
                              </p:par>
                              <p:par>
                                <p:cTn id="669" presetID="1" presetClass="entr" presetSubtype="0" fill="hold" grpId="0" nodeType="withEffect">
                                  <p:stCondLst>
                                    <p:cond delay="0"/>
                                  </p:stCondLst>
                                  <p:childTnLst>
                                    <p:set>
                                      <p:cBhvr>
                                        <p:cTn id="670" dur="1" fill="hold">
                                          <p:stCondLst>
                                            <p:cond delay="0"/>
                                          </p:stCondLst>
                                        </p:cTn>
                                        <p:tgtEl>
                                          <p:spTgt spid="136"/>
                                        </p:tgtEl>
                                        <p:attrNameLst>
                                          <p:attrName>style.visibility</p:attrName>
                                        </p:attrNameLst>
                                      </p:cBhvr>
                                      <p:to>
                                        <p:strVal val="visible"/>
                                      </p:to>
                                    </p:set>
                                  </p:childTnLst>
                                </p:cTn>
                              </p:par>
                              <p:par>
                                <p:cTn id="671" presetID="1" presetClass="entr" presetSubtype="0" fill="hold" grpId="0" nodeType="withEffect">
                                  <p:stCondLst>
                                    <p:cond delay="0"/>
                                  </p:stCondLst>
                                  <p:childTnLst>
                                    <p:set>
                                      <p:cBhvr>
                                        <p:cTn id="672" dur="1" fill="hold">
                                          <p:stCondLst>
                                            <p:cond delay="0"/>
                                          </p:stCondLst>
                                        </p:cTn>
                                        <p:tgtEl>
                                          <p:spTgt spid="137"/>
                                        </p:tgtEl>
                                        <p:attrNameLst>
                                          <p:attrName>style.visibility</p:attrName>
                                        </p:attrNameLst>
                                      </p:cBhvr>
                                      <p:to>
                                        <p:strVal val="visible"/>
                                      </p:to>
                                    </p:set>
                                  </p:childTnLst>
                                </p:cTn>
                              </p:par>
                              <p:par>
                                <p:cTn id="673" presetID="1" presetClass="entr" presetSubtype="0" fill="hold" grpId="0" nodeType="withEffect">
                                  <p:stCondLst>
                                    <p:cond delay="0"/>
                                  </p:stCondLst>
                                  <p:childTnLst>
                                    <p:set>
                                      <p:cBhvr>
                                        <p:cTn id="674" dur="1" fill="hold">
                                          <p:stCondLst>
                                            <p:cond delay="0"/>
                                          </p:stCondLst>
                                        </p:cTn>
                                        <p:tgtEl>
                                          <p:spTgt spid="138"/>
                                        </p:tgtEl>
                                        <p:attrNameLst>
                                          <p:attrName>style.visibility</p:attrName>
                                        </p:attrNameLst>
                                      </p:cBhvr>
                                      <p:to>
                                        <p:strVal val="visible"/>
                                      </p:to>
                                    </p:set>
                                  </p:childTnLst>
                                </p:cTn>
                              </p:par>
                              <p:par>
                                <p:cTn id="675" presetID="1" presetClass="entr" presetSubtype="0" fill="hold" grpId="0" nodeType="withEffect">
                                  <p:stCondLst>
                                    <p:cond delay="0"/>
                                  </p:stCondLst>
                                  <p:childTnLst>
                                    <p:set>
                                      <p:cBhvr>
                                        <p:cTn id="676" dur="1" fill="hold">
                                          <p:stCondLst>
                                            <p:cond delay="0"/>
                                          </p:stCondLst>
                                        </p:cTn>
                                        <p:tgtEl>
                                          <p:spTgt spid="139"/>
                                        </p:tgtEl>
                                        <p:attrNameLst>
                                          <p:attrName>style.visibility</p:attrName>
                                        </p:attrNameLst>
                                      </p:cBhvr>
                                      <p:to>
                                        <p:strVal val="visible"/>
                                      </p:to>
                                    </p:set>
                                  </p:childTnLst>
                                </p:cTn>
                              </p:par>
                              <p:par>
                                <p:cTn id="677" presetID="1" presetClass="entr" presetSubtype="0" fill="hold" grpId="0" nodeType="withEffect">
                                  <p:stCondLst>
                                    <p:cond delay="0"/>
                                  </p:stCondLst>
                                  <p:childTnLst>
                                    <p:set>
                                      <p:cBhvr>
                                        <p:cTn id="678" dur="1" fill="hold">
                                          <p:stCondLst>
                                            <p:cond delay="0"/>
                                          </p:stCondLst>
                                        </p:cTn>
                                        <p:tgtEl>
                                          <p:spTgt spid="140"/>
                                        </p:tgtEl>
                                        <p:attrNameLst>
                                          <p:attrName>style.visibility</p:attrName>
                                        </p:attrNameLst>
                                      </p:cBhvr>
                                      <p:to>
                                        <p:strVal val="visible"/>
                                      </p:to>
                                    </p:set>
                                  </p:childTnLst>
                                </p:cTn>
                              </p:par>
                              <p:par>
                                <p:cTn id="679" presetID="1" presetClass="entr" presetSubtype="0" fill="hold" grpId="0" nodeType="withEffect">
                                  <p:stCondLst>
                                    <p:cond delay="0"/>
                                  </p:stCondLst>
                                  <p:childTnLst>
                                    <p:set>
                                      <p:cBhvr>
                                        <p:cTn id="680" dur="1" fill="hold">
                                          <p:stCondLst>
                                            <p:cond delay="0"/>
                                          </p:stCondLst>
                                        </p:cTn>
                                        <p:tgtEl>
                                          <p:spTgt spid="141"/>
                                        </p:tgtEl>
                                        <p:attrNameLst>
                                          <p:attrName>style.visibility</p:attrName>
                                        </p:attrNameLst>
                                      </p:cBhvr>
                                      <p:to>
                                        <p:strVal val="visible"/>
                                      </p:to>
                                    </p:set>
                                  </p:childTnLst>
                                </p:cTn>
                              </p:par>
                              <p:par>
                                <p:cTn id="681" presetID="1" presetClass="entr" presetSubtype="0" fill="hold" grpId="0" nodeType="withEffect">
                                  <p:stCondLst>
                                    <p:cond delay="0"/>
                                  </p:stCondLst>
                                  <p:childTnLst>
                                    <p:set>
                                      <p:cBhvr>
                                        <p:cTn id="682" dur="1" fill="hold">
                                          <p:stCondLst>
                                            <p:cond delay="0"/>
                                          </p:stCondLst>
                                        </p:cTn>
                                        <p:tgtEl>
                                          <p:spTgt spid="142"/>
                                        </p:tgtEl>
                                        <p:attrNameLst>
                                          <p:attrName>style.visibility</p:attrName>
                                        </p:attrNameLst>
                                      </p:cBhvr>
                                      <p:to>
                                        <p:strVal val="visible"/>
                                      </p:to>
                                    </p:set>
                                  </p:childTnLst>
                                </p:cTn>
                              </p:par>
                              <p:par>
                                <p:cTn id="683" presetID="1" presetClass="entr" presetSubtype="0" fill="hold" grpId="0" nodeType="withEffect">
                                  <p:stCondLst>
                                    <p:cond delay="0"/>
                                  </p:stCondLst>
                                  <p:childTnLst>
                                    <p:set>
                                      <p:cBhvr>
                                        <p:cTn id="684" dur="1" fill="hold">
                                          <p:stCondLst>
                                            <p:cond delay="0"/>
                                          </p:stCondLst>
                                        </p:cTn>
                                        <p:tgtEl>
                                          <p:spTgt spid="143"/>
                                        </p:tgtEl>
                                        <p:attrNameLst>
                                          <p:attrName>style.visibility</p:attrName>
                                        </p:attrNameLst>
                                      </p:cBhvr>
                                      <p:to>
                                        <p:strVal val="visible"/>
                                      </p:to>
                                    </p:set>
                                  </p:childTnLst>
                                </p:cTn>
                              </p:par>
                              <p:par>
                                <p:cTn id="685" presetID="1" presetClass="entr" presetSubtype="0" fill="hold" grpId="0" nodeType="withEffect">
                                  <p:stCondLst>
                                    <p:cond delay="0"/>
                                  </p:stCondLst>
                                  <p:childTnLst>
                                    <p:set>
                                      <p:cBhvr>
                                        <p:cTn id="686" dur="1" fill="hold">
                                          <p:stCondLst>
                                            <p:cond delay="0"/>
                                          </p:stCondLst>
                                        </p:cTn>
                                        <p:tgtEl>
                                          <p:spTgt spid="144"/>
                                        </p:tgtEl>
                                        <p:attrNameLst>
                                          <p:attrName>style.visibility</p:attrName>
                                        </p:attrNameLst>
                                      </p:cBhvr>
                                      <p:to>
                                        <p:strVal val="visible"/>
                                      </p:to>
                                    </p:set>
                                  </p:childTnLst>
                                </p:cTn>
                              </p:par>
                              <p:par>
                                <p:cTn id="687" presetID="1" presetClass="entr" presetSubtype="0" fill="hold" grpId="0" nodeType="withEffect">
                                  <p:stCondLst>
                                    <p:cond delay="0"/>
                                  </p:stCondLst>
                                  <p:childTnLst>
                                    <p:set>
                                      <p:cBhvr>
                                        <p:cTn id="688" dur="1" fill="hold">
                                          <p:stCondLst>
                                            <p:cond delay="0"/>
                                          </p:stCondLst>
                                        </p:cTn>
                                        <p:tgtEl>
                                          <p:spTgt spid="145"/>
                                        </p:tgtEl>
                                        <p:attrNameLst>
                                          <p:attrName>style.visibility</p:attrName>
                                        </p:attrNameLst>
                                      </p:cBhvr>
                                      <p:to>
                                        <p:strVal val="visible"/>
                                      </p:to>
                                    </p:set>
                                  </p:childTnLst>
                                </p:cTn>
                              </p:par>
                              <p:par>
                                <p:cTn id="689" presetID="1" presetClass="entr" presetSubtype="0" fill="hold" grpId="0" nodeType="withEffect">
                                  <p:stCondLst>
                                    <p:cond delay="0"/>
                                  </p:stCondLst>
                                  <p:childTnLst>
                                    <p:set>
                                      <p:cBhvr>
                                        <p:cTn id="690" dur="1" fill="hold">
                                          <p:stCondLst>
                                            <p:cond delay="0"/>
                                          </p:stCondLst>
                                        </p:cTn>
                                        <p:tgtEl>
                                          <p:spTgt spid="146"/>
                                        </p:tgtEl>
                                        <p:attrNameLst>
                                          <p:attrName>style.visibility</p:attrName>
                                        </p:attrNameLst>
                                      </p:cBhvr>
                                      <p:to>
                                        <p:strVal val="visible"/>
                                      </p:to>
                                    </p:set>
                                  </p:childTnLst>
                                </p:cTn>
                              </p:par>
                              <p:par>
                                <p:cTn id="691" presetID="1" presetClass="entr" presetSubtype="0" fill="hold" grpId="0" nodeType="withEffect">
                                  <p:stCondLst>
                                    <p:cond delay="0"/>
                                  </p:stCondLst>
                                  <p:childTnLst>
                                    <p:set>
                                      <p:cBhvr>
                                        <p:cTn id="692" dur="1" fill="hold">
                                          <p:stCondLst>
                                            <p:cond delay="0"/>
                                          </p:stCondLst>
                                        </p:cTn>
                                        <p:tgtEl>
                                          <p:spTgt spid="147"/>
                                        </p:tgtEl>
                                        <p:attrNameLst>
                                          <p:attrName>style.visibility</p:attrName>
                                        </p:attrNameLst>
                                      </p:cBhvr>
                                      <p:to>
                                        <p:strVal val="visible"/>
                                      </p:to>
                                    </p:set>
                                  </p:childTnLst>
                                </p:cTn>
                              </p:par>
                              <p:par>
                                <p:cTn id="693" presetID="1" presetClass="entr" presetSubtype="0" fill="hold" grpId="0" nodeType="withEffect">
                                  <p:stCondLst>
                                    <p:cond delay="0"/>
                                  </p:stCondLst>
                                  <p:childTnLst>
                                    <p:set>
                                      <p:cBhvr>
                                        <p:cTn id="694" dur="1" fill="hold">
                                          <p:stCondLst>
                                            <p:cond delay="0"/>
                                          </p:stCondLst>
                                        </p:cTn>
                                        <p:tgtEl>
                                          <p:spTgt spid="148"/>
                                        </p:tgtEl>
                                        <p:attrNameLst>
                                          <p:attrName>style.visibility</p:attrName>
                                        </p:attrNameLst>
                                      </p:cBhvr>
                                      <p:to>
                                        <p:strVal val="visible"/>
                                      </p:to>
                                    </p:set>
                                  </p:childTnLst>
                                </p:cTn>
                              </p:par>
                              <p:par>
                                <p:cTn id="695" presetID="1" presetClass="entr" presetSubtype="0" fill="hold" grpId="0" nodeType="withEffect">
                                  <p:stCondLst>
                                    <p:cond delay="0"/>
                                  </p:stCondLst>
                                  <p:childTnLst>
                                    <p:set>
                                      <p:cBhvr>
                                        <p:cTn id="696" dur="1" fill="hold">
                                          <p:stCondLst>
                                            <p:cond delay="0"/>
                                          </p:stCondLst>
                                        </p:cTn>
                                        <p:tgtEl>
                                          <p:spTgt spid="149"/>
                                        </p:tgtEl>
                                        <p:attrNameLst>
                                          <p:attrName>style.visibility</p:attrName>
                                        </p:attrNameLst>
                                      </p:cBhvr>
                                      <p:to>
                                        <p:strVal val="visible"/>
                                      </p:to>
                                    </p:set>
                                  </p:childTnLst>
                                </p:cTn>
                              </p:par>
                              <p:par>
                                <p:cTn id="697" presetID="1" presetClass="entr" presetSubtype="0" fill="hold" grpId="0" nodeType="withEffect">
                                  <p:stCondLst>
                                    <p:cond delay="0"/>
                                  </p:stCondLst>
                                  <p:childTnLst>
                                    <p:set>
                                      <p:cBhvr>
                                        <p:cTn id="698" dur="1" fill="hold">
                                          <p:stCondLst>
                                            <p:cond delay="0"/>
                                          </p:stCondLst>
                                        </p:cTn>
                                        <p:tgtEl>
                                          <p:spTgt spid="152"/>
                                        </p:tgtEl>
                                        <p:attrNameLst>
                                          <p:attrName>style.visibility</p:attrName>
                                        </p:attrNameLst>
                                      </p:cBhvr>
                                      <p:to>
                                        <p:strVal val="visible"/>
                                      </p:to>
                                    </p:set>
                                  </p:childTnLst>
                                </p:cTn>
                              </p:par>
                              <p:par>
                                <p:cTn id="699" presetID="6" presetClass="emph" presetSubtype="0" decel="100000" fill="hold" grpId="1" nodeType="withEffect">
                                  <p:stCondLst>
                                    <p:cond delay="0"/>
                                  </p:stCondLst>
                                  <p:childTnLst>
                                    <p:animScale>
                                      <p:cBhvr>
                                        <p:cTn id="700" dur="300" fill="hold"/>
                                        <p:tgtEl>
                                          <p:spTgt spid="150"/>
                                        </p:tgtEl>
                                      </p:cBhvr>
                                      <p:by x="90000" y="90000"/>
                                    </p:animScale>
                                  </p:childTnLst>
                                </p:cTn>
                              </p:par>
                              <p:par>
                                <p:cTn id="701" presetID="6" presetClass="emph" presetSubtype="0" fill="hold" grpId="2" nodeType="withEffect">
                                  <p:stCondLst>
                                    <p:cond delay="250"/>
                                  </p:stCondLst>
                                  <p:childTnLst>
                                    <p:animScale>
                                      <p:cBhvr>
                                        <p:cTn id="702" dur="500" fill="hold"/>
                                        <p:tgtEl>
                                          <p:spTgt spid="150"/>
                                        </p:tgtEl>
                                      </p:cBhvr>
                                      <p:by x="650000" y="650000"/>
                                    </p:animScale>
                                  </p:childTnLst>
                                </p:cTn>
                              </p:par>
                              <p:par>
                                <p:cTn id="703" presetID="42" presetClass="path" presetSubtype="0" accel="100000" fill="hold" grpId="1" nodeType="withEffect">
                                  <p:stCondLst>
                                    <p:cond delay="250"/>
                                  </p:stCondLst>
                                  <p:childTnLst>
                                    <p:animMotion origin="layout" path="M 2.91667E-6 3.33333E-6 L -0.03229 0.20069 " pathEditMode="relative" ptsTypes="">
                                      <p:cBhvr>
                                        <p:cTn id="704" dur="500" fill="hold"/>
                                        <p:tgtEl>
                                          <p:spTgt spid="90"/>
                                        </p:tgtEl>
                                        <p:attrNameLst>
                                          <p:attrName>ppt_x</p:attrName>
                                          <p:attrName>ppt_y</p:attrName>
                                        </p:attrNameLst>
                                      </p:cBhvr>
                                    </p:animMotion>
                                  </p:childTnLst>
                                </p:cTn>
                              </p:par>
                              <p:par>
                                <p:cTn id="705" presetID="42" presetClass="path" presetSubtype="0" accel="100000" fill="hold" grpId="1" nodeType="withEffect">
                                  <p:stCondLst>
                                    <p:cond delay="250"/>
                                  </p:stCondLst>
                                  <p:childTnLst>
                                    <p:animMotion origin="layout" path="M 2.29167E-6 2.22222E-6 L -0.0336 -0.11019 " pathEditMode="relative" ptsTypes="">
                                      <p:cBhvr>
                                        <p:cTn id="706" dur="500" fill="hold"/>
                                        <p:tgtEl>
                                          <p:spTgt spid="91"/>
                                        </p:tgtEl>
                                        <p:attrNameLst>
                                          <p:attrName>ppt_x</p:attrName>
                                          <p:attrName>ppt_y</p:attrName>
                                        </p:attrNameLst>
                                      </p:cBhvr>
                                    </p:animMotion>
                                  </p:childTnLst>
                                </p:cTn>
                              </p:par>
                              <p:par>
                                <p:cTn id="707" presetID="42" presetClass="path" presetSubtype="0" accel="100000" fill="hold" grpId="1" nodeType="withEffect">
                                  <p:stCondLst>
                                    <p:cond delay="250"/>
                                  </p:stCondLst>
                                  <p:childTnLst>
                                    <p:animMotion origin="layout" path="M -2.08333E-7 -4.07407E-6 L -0.06979 -0.09213 " pathEditMode="relative" ptsTypes="">
                                      <p:cBhvr>
                                        <p:cTn id="708" dur="500" fill="hold"/>
                                        <p:tgtEl>
                                          <p:spTgt spid="92"/>
                                        </p:tgtEl>
                                        <p:attrNameLst>
                                          <p:attrName>ppt_x</p:attrName>
                                          <p:attrName>ppt_y</p:attrName>
                                        </p:attrNameLst>
                                      </p:cBhvr>
                                    </p:animMotion>
                                  </p:childTnLst>
                                </p:cTn>
                              </p:par>
                              <p:par>
                                <p:cTn id="709" presetID="42" presetClass="path" presetSubtype="0" accel="100000" fill="hold" grpId="1" nodeType="withEffect">
                                  <p:stCondLst>
                                    <p:cond delay="250"/>
                                  </p:stCondLst>
                                  <p:childTnLst>
                                    <p:animMotion origin="layout" path="M 4.79167E-6 3.7037E-6 L 0.09804 0.03379 " pathEditMode="relative" ptsTypes="">
                                      <p:cBhvr>
                                        <p:cTn id="710" dur="500" fill="hold"/>
                                        <p:tgtEl>
                                          <p:spTgt spid="93"/>
                                        </p:tgtEl>
                                        <p:attrNameLst>
                                          <p:attrName>ppt_x</p:attrName>
                                          <p:attrName>ppt_y</p:attrName>
                                        </p:attrNameLst>
                                      </p:cBhvr>
                                    </p:animMotion>
                                  </p:childTnLst>
                                </p:cTn>
                              </p:par>
                              <p:par>
                                <p:cTn id="711" presetID="42" presetClass="path" presetSubtype="0" accel="100000" fill="hold" grpId="1" nodeType="withEffect">
                                  <p:stCondLst>
                                    <p:cond delay="250"/>
                                  </p:stCondLst>
                                  <p:childTnLst>
                                    <p:animMotion origin="layout" path="M 4.79167E-6 2.59259E-6 L -0.00665 0.17824 " pathEditMode="relative" ptsTypes="">
                                      <p:cBhvr>
                                        <p:cTn id="712" dur="500" fill="hold"/>
                                        <p:tgtEl>
                                          <p:spTgt spid="94"/>
                                        </p:tgtEl>
                                        <p:attrNameLst>
                                          <p:attrName>ppt_x</p:attrName>
                                          <p:attrName>ppt_y</p:attrName>
                                        </p:attrNameLst>
                                      </p:cBhvr>
                                    </p:animMotion>
                                  </p:childTnLst>
                                </p:cTn>
                              </p:par>
                              <p:par>
                                <p:cTn id="713" presetID="42" presetClass="path" presetSubtype="0" accel="100000" fill="hold" grpId="1" nodeType="withEffect">
                                  <p:stCondLst>
                                    <p:cond delay="250"/>
                                  </p:stCondLst>
                                  <p:childTnLst>
                                    <p:animMotion origin="layout" path="M 4.16667E-7 -1.85185E-6 L -0.08099 0.11366 " pathEditMode="relative" ptsTypes="">
                                      <p:cBhvr>
                                        <p:cTn id="714" dur="500" fill="hold"/>
                                        <p:tgtEl>
                                          <p:spTgt spid="95"/>
                                        </p:tgtEl>
                                        <p:attrNameLst>
                                          <p:attrName>ppt_x</p:attrName>
                                          <p:attrName>ppt_y</p:attrName>
                                        </p:attrNameLst>
                                      </p:cBhvr>
                                    </p:animMotion>
                                  </p:childTnLst>
                                </p:cTn>
                              </p:par>
                              <p:par>
                                <p:cTn id="715" presetID="42" presetClass="path" presetSubtype="0" accel="100000" fill="hold" grpId="1" nodeType="withEffect">
                                  <p:stCondLst>
                                    <p:cond delay="250"/>
                                  </p:stCondLst>
                                  <p:childTnLst>
                                    <p:animMotion origin="layout" path="M -2.08333E-7 3.7037E-6 L -0.08268 -0.04306 " pathEditMode="relative" ptsTypes="">
                                      <p:cBhvr>
                                        <p:cTn id="716" dur="500" fill="hold"/>
                                        <p:tgtEl>
                                          <p:spTgt spid="96"/>
                                        </p:tgtEl>
                                        <p:attrNameLst>
                                          <p:attrName>ppt_x</p:attrName>
                                          <p:attrName>ppt_y</p:attrName>
                                        </p:attrNameLst>
                                      </p:cBhvr>
                                    </p:animMotion>
                                  </p:childTnLst>
                                </p:cTn>
                              </p:par>
                              <p:par>
                                <p:cTn id="717" presetID="42" presetClass="path" presetSubtype="0" accel="100000" fill="hold" grpId="1" nodeType="withEffect">
                                  <p:stCondLst>
                                    <p:cond delay="250"/>
                                  </p:stCondLst>
                                  <p:childTnLst>
                                    <p:animMotion origin="layout" path="M -1.25E-6 2.59259E-6 L 0.07422 0.0993 " pathEditMode="relative" ptsTypes="">
                                      <p:cBhvr>
                                        <p:cTn id="718" dur="500" fill="hold"/>
                                        <p:tgtEl>
                                          <p:spTgt spid="97"/>
                                        </p:tgtEl>
                                        <p:attrNameLst>
                                          <p:attrName>ppt_x</p:attrName>
                                          <p:attrName>ppt_y</p:attrName>
                                        </p:attrNameLst>
                                      </p:cBhvr>
                                    </p:animMotion>
                                  </p:childTnLst>
                                </p:cTn>
                              </p:par>
                              <p:par>
                                <p:cTn id="719" presetID="42" presetClass="path" presetSubtype="0" accel="100000" fill="hold" grpId="1" nodeType="withEffect">
                                  <p:stCondLst>
                                    <p:cond delay="250"/>
                                  </p:stCondLst>
                                  <p:childTnLst>
                                    <p:animMotion origin="layout" path="M 6.25E-7 3.7037E-6 L 0.09349 -0.10255 " pathEditMode="relative" ptsTypes="">
                                      <p:cBhvr>
                                        <p:cTn id="720" dur="500" fill="hold"/>
                                        <p:tgtEl>
                                          <p:spTgt spid="98"/>
                                        </p:tgtEl>
                                        <p:attrNameLst>
                                          <p:attrName>ppt_x</p:attrName>
                                          <p:attrName>ppt_y</p:attrName>
                                        </p:attrNameLst>
                                      </p:cBhvr>
                                    </p:animMotion>
                                  </p:childTnLst>
                                </p:cTn>
                              </p:par>
                              <p:par>
                                <p:cTn id="721" presetID="42" presetClass="path" presetSubtype="0" accel="100000" fill="hold" grpId="1" nodeType="withEffect">
                                  <p:stCondLst>
                                    <p:cond delay="250"/>
                                  </p:stCondLst>
                                  <p:childTnLst>
                                    <p:animMotion origin="layout" path="M -3.125E-6 3.7037E-7 L 0.0918 0.00278 " pathEditMode="relative" ptsTypes="">
                                      <p:cBhvr>
                                        <p:cTn id="722" dur="500" fill="hold"/>
                                        <p:tgtEl>
                                          <p:spTgt spid="99"/>
                                        </p:tgtEl>
                                        <p:attrNameLst>
                                          <p:attrName>ppt_x</p:attrName>
                                          <p:attrName>ppt_y</p:attrName>
                                        </p:attrNameLst>
                                      </p:cBhvr>
                                    </p:animMotion>
                                  </p:childTnLst>
                                </p:cTn>
                              </p:par>
                              <p:par>
                                <p:cTn id="723" presetID="42" presetClass="path" presetSubtype="0" accel="100000" fill="hold" grpId="1" nodeType="withEffect">
                                  <p:stCondLst>
                                    <p:cond delay="250"/>
                                  </p:stCondLst>
                                  <p:childTnLst>
                                    <p:animMotion origin="layout" path="M 4.375E-6 -7.40741E-7 L 0.08333 0.03912 " pathEditMode="relative" ptsTypes="">
                                      <p:cBhvr>
                                        <p:cTn id="724" dur="500" fill="hold"/>
                                        <p:tgtEl>
                                          <p:spTgt spid="100"/>
                                        </p:tgtEl>
                                        <p:attrNameLst>
                                          <p:attrName>ppt_x</p:attrName>
                                          <p:attrName>ppt_y</p:attrName>
                                        </p:attrNameLst>
                                      </p:cBhvr>
                                    </p:animMotion>
                                  </p:childTnLst>
                                </p:cTn>
                              </p:par>
                              <p:par>
                                <p:cTn id="725" presetID="42" presetClass="path" presetSubtype="0" accel="100000" fill="hold" grpId="1" nodeType="withEffect">
                                  <p:stCondLst>
                                    <p:cond delay="250"/>
                                  </p:stCondLst>
                                  <p:childTnLst>
                                    <p:animMotion origin="layout" path="M 1.11022E-16 -2.96296E-6 L 0.0526 -0.02824 " pathEditMode="relative" ptsTypes="">
                                      <p:cBhvr>
                                        <p:cTn id="726" dur="500" fill="hold"/>
                                        <p:tgtEl>
                                          <p:spTgt spid="101"/>
                                        </p:tgtEl>
                                        <p:attrNameLst>
                                          <p:attrName>ppt_x</p:attrName>
                                          <p:attrName>ppt_y</p:attrName>
                                        </p:attrNameLst>
                                      </p:cBhvr>
                                    </p:animMotion>
                                  </p:childTnLst>
                                </p:cTn>
                              </p:par>
                              <p:par>
                                <p:cTn id="727" presetID="42" presetClass="path" presetSubtype="0" accel="100000" fill="hold" grpId="1" nodeType="withEffect">
                                  <p:stCondLst>
                                    <p:cond delay="250"/>
                                  </p:stCondLst>
                                  <p:childTnLst>
                                    <p:animMotion origin="layout" path="M -6.25E-7 4.81481E-6 L 0.03737 -0.12778 " pathEditMode="relative" ptsTypes="">
                                      <p:cBhvr>
                                        <p:cTn id="728" dur="500" fill="hold"/>
                                        <p:tgtEl>
                                          <p:spTgt spid="102"/>
                                        </p:tgtEl>
                                        <p:attrNameLst>
                                          <p:attrName>ppt_x</p:attrName>
                                          <p:attrName>ppt_y</p:attrName>
                                        </p:attrNameLst>
                                      </p:cBhvr>
                                    </p:animMotion>
                                  </p:childTnLst>
                                </p:cTn>
                              </p:par>
                              <p:par>
                                <p:cTn id="729" presetID="42" presetClass="path" presetSubtype="0" accel="100000" fill="hold" grpId="1" nodeType="withEffect">
                                  <p:stCondLst>
                                    <p:cond delay="250"/>
                                  </p:stCondLst>
                                  <p:childTnLst>
                                    <p:animMotion origin="layout" path="M -4.375E-6 3.7037E-7 L -0.08645 0.02245 " pathEditMode="relative" ptsTypes="">
                                      <p:cBhvr>
                                        <p:cTn id="730" dur="500" fill="hold"/>
                                        <p:tgtEl>
                                          <p:spTgt spid="103"/>
                                        </p:tgtEl>
                                        <p:attrNameLst>
                                          <p:attrName>ppt_x</p:attrName>
                                          <p:attrName>ppt_y</p:attrName>
                                        </p:attrNameLst>
                                      </p:cBhvr>
                                    </p:animMotion>
                                  </p:childTnLst>
                                </p:cTn>
                              </p:par>
                              <p:par>
                                <p:cTn id="731" presetID="42" presetClass="path" presetSubtype="0" accel="100000" fill="hold" grpId="1" nodeType="withEffect">
                                  <p:stCondLst>
                                    <p:cond delay="250"/>
                                  </p:stCondLst>
                                  <p:childTnLst>
                                    <p:animMotion origin="layout" path="M -2.5E-6 3.7037E-7 L 0.03125 -0.13866 " pathEditMode="relative" ptsTypes="">
                                      <p:cBhvr>
                                        <p:cTn id="732" dur="500" fill="hold"/>
                                        <p:tgtEl>
                                          <p:spTgt spid="104"/>
                                        </p:tgtEl>
                                        <p:attrNameLst>
                                          <p:attrName>ppt_x</p:attrName>
                                          <p:attrName>ppt_y</p:attrName>
                                        </p:attrNameLst>
                                      </p:cBhvr>
                                    </p:animMotion>
                                  </p:childTnLst>
                                </p:cTn>
                              </p:par>
                              <p:par>
                                <p:cTn id="733" presetID="42" presetClass="path" presetSubtype="0" accel="100000" fill="hold" grpId="1" nodeType="withEffect">
                                  <p:stCondLst>
                                    <p:cond delay="250"/>
                                  </p:stCondLst>
                                  <p:childTnLst>
                                    <p:animMotion origin="layout" path="M -4.375E-6 -2.59259E-6 L 0.04115 -0.11227 " pathEditMode="relative" ptsTypes="">
                                      <p:cBhvr>
                                        <p:cTn id="734" dur="500" fill="hold"/>
                                        <p:tgtEl>
                                          <p:spTgt spid="105"/>
                                        </p:tgtEl>
                                        <p:attrNameLst>
                                          <p:attrName>ppt_x</p:attrName>
                                          <p:attrName>ppt_y</p:attrName>
                                        </p:attrNameLst>
                                      </p:cBhvr>
                                    </p:animMotion>
                                  </p:childTnLst>
                                </p:cTn>
                              </p:par>
                              <p:par>
                                <p:cTn id="735" presetID="42" presetClass="path" presetSubtype="0" accel="100000" fill="hold" grpId="1" nodeType="withEffect">
                                  <p:stCondLst>
                                    <p:cond delay="250"/>
                                  </p:stCondLst>
                                  <p:childTnLst>
                                    <p:animMotion origin="layout" path="M 2.5E-6 -2.59259E-6 L 0.05469 -0.09166 " pathEditMode="relative" ptsTypes="">
                                      <p:cBhvr>
                                        <p:cTn id="736" dur="500" fill="hold"/>
                                        <p:tgtEl>
                                          <p:spTgt spid="106"/>
                                        </p:tgtEl>
                                        <p:attrNameLst>
                                          <p:attrName>ppt_x</p:attrName>
                                          <p:attrName>ppt_y</p:attrName>
                                        </p:attrNameLst>
                                      </p:cBhvr>
                                    </p:animMotion>
                                  </p:childTnLst>
                                </p:cTn>
                              </p:par>
                              <p:par>
                                <p:cTn id="737" presetID="42" presetClass="path" presetSubtype="0" accel="100000" fill="hold" grpId="1" nodeType="withEffect">
                                  <p:stCondLst>
                                    <p:cond delay="250"/>
                                  </p:stCondLst>
                                  <p:childTnLst>
                                    <p:animMotion origin="layout" path="M 5.55112E-17 -4.81481E-6 L -0.0638 -0.08425 " pathEditMode="relative" ptsTypes="">
                                      <p:cBhvr>
                                        <p:cTn id="738" dur="500" fill="hold"/>
                                        <p:tgtEl>
                                          <p:spTgt spid="107"/>
                                        </p:tgtEl>
                                        <p:attrNameLst>
                                          <p:attrName>ppt_x</p:attrName>
                                          <p:attrName>ppt_y</p:attrName>
                                        </p:attrNameLst>
                                      </p:cBhvr>
                                    </p:animMotion>
                                  </p:childTnLst>
                                </p:cTn>
                              </p:par>
                              <p:par>
                                <p:cTn id="739" presetID="42" presetClass="path" presetSubtype="0" accel="100000" fill="hold" grpId="1" nodeType="withEffect">
                                  <p:stCondLst>
                                    <p:cond delay="250"/>
                                  </p:stCondLst>
                                  <p:childTnLst>
                                    <p:animMotion origin="layout" path="M 3.75E-6 4.07407E-6 L -0.09636 -0.03565 " pathEditMode="relative" ptsTypes="">
                                      <p:cBhvr>
                                        <p:cTn id="740" dur="500" fill="hold"/>
                                        <p:tgtEl>
                                          <p:spTgt spid="108"/>
                                        </p:tgtEl>
                                        <p:attrNameLst>
                                          <p:attrName>ppt_x</p:attrName>
                                          <p:attrName>ppt_y</p:attrName>
                                        </p:attrNameLst>
                                      </p:cBhvr>
                                    </p:animMotion>
                                  </p:childTnLst>
                                </p:cTn>
                              </p:par>
                              <p:par>
                                <p:cTn id="741" presetID="42" presetClass="path" presetSubtype="0" accel="100000" fill="hold" grpId="1" nodeType="withEffect">
                                  <p:stCondLst>
                                    <p:cond delay="250"/>
                                  </p:stCondLst>
                                  <p:childTnLst>
                                    <p:animMotion origin="layout" path="M 1.25E-6 -4.81481E-6 L -0.06979 -0.04305 " pathEditMode="relative" ptsTypes="">
                                      <p:cBhvr>
                                        <p:cTn id="742" dur="500" fill="hold"/>
                                        <p:tgtEl>
                                          <p:spTgt spid="109"/>
                                        </p:tgtEl>
                                        <p:attrNameLst>
                                          <p:attrName>ppt_x</p:attrName>
                                          <p:attrName>ppt_y</p:attrName>
                                        </p:attrNameLst>
                                      </p:cBhvr>
                                    </p:animMotion>
                                  </p:childTnLst>
                                </p:cTn>
                              </p:par>
                              <p:par>
                                <p:cTn id="743" presetID="42" presetClass="path" presetSubtype="0" accel="100000" fill="hold" grpId="1" nodeType="withEffect">
                                  <p:stCondLst>
                                    <p:cond delay="250"/>
                                  </p:stCondLst>
                                  <p:childTnLst>
                                    <p:animMotion origin="layout" path="M 4.375E-6 7.40741E-7 L -0.04597 -0.03542 " pathEditMode="relative" ptsTypes="">
                                      <p:cBhvr>
                                        <p:cTn id="744" dur="500" fill="hold"/>
                                        <p:tgtEl>
                                          <p:spTgt spid="110"/>
                                        </p:tgtEl>
                                        <p:attrNameLst>
                                          <p:attrName>ppt_x</p:attrName>
                                          <p:attrName>ppt_y</p:attrName>
                                        </p:attrNameLst>
                                      </p:cBhvr>
                                    </p:animMotion>
                                  </p:childTnLst>
                                </p:cTn>
                              </p:par>
                              <p:par>
                                <p:cTn id="745" presetID="42" presetClass="path" presetSubtype="0" accel="100000" fill="hold" grpId="1" nodeType="withEffect">
                                  <p:stCondLst>
                                    <p:cond delay="250"/>
                                  </p:stCondLst>
                                  <p:childTnLst>
                                    <p:animMotion origin="layout" path="M -1.25E-6 -1.48148E-6 L -0.0789 0.11736 " pathEditMode="relative" ptsTypes="">
                                      <p:cBhvr>
                                        <p:cTn id="746" dur="500" fill="hold"/>
                                        <p:tgtEl>
                                          <p:spTgt spid="111"/>
                                        </p:tgtEl>
                                        <p:attrNameLst>
                                          <p:attrName>ppt_x</p:attrName>
                                          <p:attrName>ppt_y</p:attrName>
                                        </p:attrNameLst>
                                      </p:cBhvr>
                                    </p:animMotion>
                                  </p:childTnLst>
                                </p:cTn>
                              </p:par>
                              <p:par>
                                <p:cTn id="747" presetID="42" presetClass="path" presetSubtype="0" accel="100000" fill="hold" grpId="1" nodeType="withEffect">
                                  <p:stCondLst>
                                    <p:cond delay="250"/>
                                  </p:stCondLst>
                                  <p:childTnLst>
                                    <p:animMotion origin="layout" path="M -1.25E-6 4.07407E-6 L -0.0651 0.08564 " pathEditMode="relative" ptsTypes="">
                                      <p:cBhvr>
                                        <p:cTn id="748" dur="500" fill="hold"/>
                                        <p:tgtEl>
                                          <p:spTgt spid="112"/>
                                        </p:tgtEl>
                                        <p:attrNameLst>
                                          <p:attrName>ppt_x</p:attrName>
                                          <p:attrName>ppt_y</p:attrName>
                                        </p:attrNameLst>
                                      </p:cBhvr>
                                    </p:animMotion>
                                  </p:childTnLst>
                                </p:cTn>
                              </p:par>
                              <p:par>
                                <p:cTn id="749" presetID="42" presetClass="path" presetSubtype="0" accel="100000" fill="hold" grpId="1" nodeType="withEffect">
                                  <p:stCondLst>
                                    <p:cond delay="250"/>
                                  </p:stCondLst>
                                  <p:childTnLst>
                                    <p:animMotion origin="layout" path="M 4.375E-6 -1.48148E-6 L -0.08724 0.11273 " pathEditMode="relative" ptsTypes="">
                                      <p:cBhvr>
                                        <p:cTn id="750" dur="500" fill="hold"/>
                                        <p:tgtEl>
                                          <p:spTgt spid="113"/>
                                        </p:tgtEl>
                                        <p:attrNameLst>
                                          <p:attrName>ppt_x</p:attrName>
                                          <p:attrName>ppt_y</p:attrName>
                                        </p:attrNameLst>
                                      </p:cBhvr>
                                    </p:animMotion>
                                  </p:childTnLst>
                                </p:cTn>
                              </p:par>
                              <p:par>
                                <p:cTn id="751" presetID="42" presetClass="path" presetSubtype="0" accel="100000" fill="hold" grpId="1" nodeType="withEffect">
                                  <p:stCondLst>
                                    <p:cond delay="250"/>
                                  </p:stCondLst>
                                  <p:childTnLst>
                                    <p:animMotion origin="layout" path="M 3.125E-6 2.96296E-6 L -0.07123 -0.05949 " pathEditMode="relative" ptsTypes="">
                                      <p:cBhvr>
                                        <p:cTn id="752" dur="500" fill="hold"/>
                                        <p:tgtEl>
                                          <p:spTgt spid="114"/>
                                        </p:tgtEl>
                                        <p:attrNameLst>
                                          <p:attrName>ppt_x</p:attrName>
                                          <p:attrName>ppt_y</p:attrName>
                                        </p:attrNameLst>
                                      </p:cBhvr>
                                    </p:animMotion>
                                  </p:childTnLst>
                                </p:cTn>
                              </p:par>
                              <p:par>
                                <p:cTn id="753" presetID="42" presetClass="path" presetSubtype="0" accel="100000" fill="hold" grpId="1" nodeType="withEffect">
                                  <p:stCondLst>
                                    <p:cond delay="250"/>
                                  </p:stCondLst>
                                  <p:childTnLst>
                                    <p:animMotion origin="layout" path="M 2.08333E-6 7.40741E-7 L 0.05911 -0.19421 " pathEditMode="relative" ptsTypes="">
                                      <p:cBhvr>
                                        <p:cTn id="754" dur="500" fill="hold"/>
                                        <p:tgtEl>
                                          <p:spTgt spid="115"/>
                                        </p:tgtEl>
                                        <p:attrNameLst>
                                          <p:attrName>ppt_x</p:attrName>
                                          <p:attrName>ppt_y</p:attrName>
                                        </p:attrNameLst>
                                      </p:cBhvr>
                                    </p:animMotion>
                                  </p:childTnLst>
                                </p:cTn>
                              </p:par>
                              <p:par>
                                <p:cTn id="755" presetID="42" presetClass="path" presetSubtype="0" accel="100000" fill="hold" grpId="1" nodeType="withEffect">
                                  <p:stCondLst>
                                    <p:cond delay="250"/>
                                  </p:stCondLst>
                                  <p:childTnLst>
                                    <p:animMotion origin="layout" path="M 2.08333E-7 -4.81481E-6 L 0.05651 -0.13078 " pathEditMode="relative" ptsTypes="">
                                      <p:cBhvr>
                                        <p:cTn id="756" dur="500" fill="hold"/>
                                        <p:tgtEl>
                                          <p:spTgt spid="116"/>
                                        </p:tgtEl>
                                        <p:attrNameLst>
                                          <p:attrName>ppt_x</p:attrName>
                                          <p:attrName>ppt_y</p:attrName>
                                        </p:attrNameLst>
                                      </p:cBhvr>
                                    </p:animMotion>
                                  </p:childTnLst>
                                </p:cTn>
                              </p:par>
                              <p:par>
                                <p:cTn id="757" presetID="42" presetClass="path" presetSubtype="0" accel="100000" fill="hold" grpId="1" nodeType="withEffect">
                                  <p:stCondLst>
                                    <p:cond delay="250"/>
                                  </p:stCondLst>
                                  <p:childTnLst>
                                    <p:animMotion origin="layout" path="M 3.33333E-6 1.85185E-6 L 0.02955 -0.09815 " pathEditMode="relative" ptsTypes="">
                                      <p:cBhvr>
                                        <p:cTn id="758" dur="500" fill="hold"/>
                                        <p:tgtEl>
                                          <p:spTgt spid="117"/>
                                        </p:tgtEl>
                                        <p:attrNameLst>
                                          <p:attrName>ppt_x</p:attrName>
                                          <p:attrName>ppt_y</p:attrName>
                                        </p:attrNameLst>
                                      </p:cBhvr>
                                    </p:animMotion>
                                  </p:childTnLst>
                                </p:cTn>
                              </p:par>
                              <p:par>
                                <p:cTn id="759" presetID="42" presetClass="path" presetSubtype="0" accel="100000" fill="hold" grpId="1" nodeType="withEffect">
                                  <p:stCondLst>
                                    <p:cond delay="250"/>
                                  </p:stCondLst>
                                  <p:childTnLst>
                                    <p:animMotion origin="layout" path="M 1.45833E-6 -4.81481E-6 L 0.03411 -0.13981 " pathEditMode="relative" ptsTypes="">
                                      <p:cBhvr>
                                        <p:cTn id="760" dur="500" fill="hold"/>
                                        <p:tgtEl>
                                          <p:spTgt spid="118"/>
                                        </p:tgtEl>
                                        <p:attrNameLst>
                                          <p:attrName>ppt_x</p:attrName>
                                          <p:attrName>ppt_y</p:attrName>
                                        </p:attrNameLst>
                                      </p:cBhvr>
                                    </p:animMotion>
                                  </p:childTnLst>
                                </p:cTn>
                              </p:par>
                              <p:par>
                                <p:cTn id="761" presetID="42" presetClass="path" presetSubtype="0" accel="100000" fill="hold" grpId="1" nodeType="withEffect">
                                  <p:stCondLst>
                                    <p:cond delay="250"/>
                                  </p:stCondLst>
                                  <p:childTnLst>
                                    <p:animMotion origin="layout" path="M -2.29167E-6 7.40741E-7 L 0.00143 0.18356 " pathEditMode="relative" ptsTypes="">
                                      <p:cBhvr>
                                        <p:cTn id="762" dur="500" fill="hold"/>
                                        <p:tgtEl>
                                          <p:spTgt spid="119"/>
                                        </p:tgtEl>
                                        <p:attrNameLst>
                                          <p:attrName>ppt_x</p:attrName>
                                          <p:attrName>ppt_y</p:attrName>
                                        </p:attrNameLst>
                                      </p:cBhvr>
                                    </p:animMotion>
                                  </p:childTnLst>
                                </p:cTn>
                              </p:par>
                              <p:par>
                                <p:cTn id="763" presetID="42" presetClass="path" presetSubtype="0" accel="100000" fill="hold" grpId="1" nodeType="withEffect">
                                  <p:stCondLst>
                                    <p:cond delay="250"/>
                                  </p:stCondLst>
                                  <p:childTnLst>
                                    <p:animMotion origin="layout" path="M 4.58333E-6 -1.48148E-6 L 0.04427 0.14676 " pathEditMode="relative" ptsTypes="">
                                      <p:cBhvr>
                                        <p:cTn id="764" dur="500" fill="hold"/>
                                        <p:tgtEl>
                                          <p:spTgt spid="120"/>
                                        </p:tgtEl>
                                        <p:attrNameLst>
                                          <p:attrName>ppt_x</p:attrName>
                                          <p:attrName>ppt_y</p:attrName>
                                        </p:attrNameLst>
                                      </p:cBhvr>
                                    </p:animMotion>
                                  </p:childTnLst>
                                </p:cTn>
                              </p:par>
                              <p:par>
                                <p:cTn id="765" presetID="42" presetClass="path" presetSubtype="0" accel="100000" fill="hold" grpId="1" nodeType="withEffect">
                                  <p:stCondLst>
                                    <p:cond delay="250"/>
                                  </p:stCondLst>
                                  <p:childTnLst>
                                    <p:animMotion origin="layout" path="M -3.95833E-6 -3.7037E-6 L 0.04102 0.11274 " pathEditMode="relative" ptsTypes="">
                                      <p:cBhvr>
                                        <p:cTn id="766" dur="500" fill="hold"/>
                                        <p:tgtEl>
                                          <p:spTgt spid="121"/>
                                        </p:tgtEl>
                                        <p:attrNameLst>
                                          <p:attrName>ppt_x</p:attrName>
                                          <p:attrName>ppt_y</p:attrName>
                                        </p:attrNameLst>
                                      </p:cBhvr>
                                    </p:animMotion>
                                  </p:childTnLst>
                                </p:cTn>
                              </p:par>
                              <p:par>
                                <p:cTn id="767" presetID="42" presetClass="path" presetSubtype="0" accel="100000" fill="hold" grpId="1" nodeType="withEffect">
                                  <p:stCondLst>
                                    <p:cond delay="250"/>
                                  </p:stCondLst>
                                  <p:childTnLst>
                                    <p:animMotion origin="layout" path="M -2.70833E-6 -3.7037E-7 L 0.03933 0.11389 " pathEditMode="relative" ptsTypes="">
                                      <p:cBhvr>
                                        <p:cTn id="768" dur="500" fill="hold"/>
                                        <p:tgtEl>
                                          <p:spTgt spid="122"/>
                                        </p:tgtEl>
                                        <p:attrNameLst>
                                          <p:attrName>ppt_x</p:attrName>
                                          <p:attrName>ppt_y</p:attrName>
                                        </p:attrNameLst>
                                      </p:cBhvr>
                                    </p:animMotion>
                                  </p:childTnLst>
                                </p:cTn>
                              </p:par>
                              <p:par>
                                <p:cTn id="769" presetID="42" presetClass="path" presetSubtype="0" accel="100000" fill="hold" grpId="1" nodeType="withEffect">
                                  <p:stCondLst>
                                    <p:cond delay="250"/>
                                  </p:stCondLst>
                                  <p:childTnLst>
                                    <p:animMotion origin="layout" path="M -2.08333E-6 -4.81481E-6 L -0.07187 -0.06018 " pathEditMode="relative" ptsTypes="">
                                      <p:cBhvr>
                                        <p:cTn id="770" dur="500" fill="hold"/>
                                        <p:tgtEl>
                                          <p:spTgt spid="123"/>
                                        </p:tgtEl>
                                        <p:attrNameLst>
                                          <p:attrName>ppt_x</p:attrName>
                                          <p:attrName>ppt_y</p:attrName>
                                        </p:attrNameLst>
                                      </p:cBhvr>
                                    </p:animMotion>
                                  </p:childTnLst>
                                </p:cTn>
                              </p:par>
                              <p:par>
                                <p:cTn id="771" presetID="42" presetClass="path" presetSubtype="0" accel="100000" fill="hold" grpId="1" nodeType="withEffect">
                                  <p:stCondLst>
                                    <p:cond delay="250"/>
                                  </p:stCondLst>
                                  <p:childTnLst>
                                    <p:animMotion origin="layout" path="M 1.66667E-6 1.48148E-6 L -0.07774 0.00347 " pathEditMode="relative" ptsTypes="">
                                      <p:cBhvr>
                                        <p:cTn id="772" dur="500" fill="hold"/>
                                        <p:tgtEl>
                                          <p:spTgt spid="124"/>
                                        </p:tgtEl>
                                        <p:attrNameLst>
                                          <p:attrName>ppt_x</p:attrName>
                                          <p:attrName>ppt_y</p:attrName>
                                        </p:attrNameLst>
                                      </p:cBhvr>
                                    </p:animMotion>
                                  </p:childTnLst>
                                </p:cTn>
                              </p:par>
                              <p:par>
                                <p:cTn id="773" presetID="42" presetClass="path" presetSubtype="0" accel="100000" fill="hold" grpId="1" nodeType="withEffect">
                                  <p:stCondLst>
                                    <p:cond delay="250"/>
                                  </p:stCondLst>
                                  <p:childTnLst>
                                    <p:animMotion origin="layout" path="M -2.08333E-7 -3.7037E-7 L -0.08633 0.05532 " pathEditMode="relative" ptsTypes="">
                                      <p:cBhvr>
                                        <p:cTn id="774" dur="500" fill="hold"/>
                                        <p:tgtEl>
                                          <p:spTgt spid="125"/>
                                        </p:tgtEl>
                                        <p:attrNameLst>
                                          <p:attrName>ppt_x</p:attrName>
                                          <p:attrName>ppt_y</p:attrName>
                                        </p:attrNameLst>
                                      </p:cBhvr>
                                    </p:animMotion>
                                  </p:childTnLst>
                                </p:cTn>
                              </p:par>
                              <p:par>
                                <p:cTn id="775" presetID="42" presetClass="path" presetSubtype="0" accel="100000" fill="hold" grpId="1" nodeType="withEffect">
                                  <p:stCondLst>
                                    <p:cond delay="250"/>
                                  </p:stCondLst>
                                  <p:childTnLst>
                                    <p:animMotion origin="layout" path="M -4.58333E-6 -1.48148E-6 L -0.07343 0.02408 " pathEditMode="relative" ptsTypes="">
                                      <p:cBhvr>
                                        <p:cTn id="776" dur="500" fill="hold"/>
                                        <p:tgtEl>
                                          <p:spTgt spid="126"/>
                                        </p:tgtEl>
                                        <p:attrNameLst>
                                          <p:attrName>ppt_x</p:attrName>
                                          <p:attrName>ppt_y</p:attrName>
                                        </p:attrNameLst>
                                      </p:cBhvr>
                                    </p:animMotion>
                                  </p:childTnLst>
                                </p:cTn>
                              </p:par>
                              <p:par>
                                <p:cTn id="777" presetID="42" presetClass="path" presetSubtype="0" accel="100000" fill="hold" grpId="1" nodeType="withEffect">
                                  <p:stCondLst>
                                    <p:cond delay="250"/>
                                  </p:stCondLst>
                                  <p:childTnLst>
                                    <p:animMotion origin="layout" path="M 2.91667E-6 -1.48148E-6 L -0.04284 -0.10555 " pathEditMode="relative" ptsTypes="">
                                      <p:cBhvr>
                                        <p:cTn id="778" dur="500" fill="hold"/>
                                        <p:tgtEl>
                                          <p:spTgt spid="127"/>
                                        </p:tgtEl>
                                        <p:attrNameLst>
                                          <p:attrName>ppt_x</p:attrName>
                                          <p:attrName>ppt_y</p:attrName>
                                        </p:attrNameLst>
                                      </p:cBhvr>
                                    </p:animMotion>
                                  </p:childTnLst>
                                </p:cTn>
                              </p:par>
                              <p:par>
                                <p:cTn id="779" presetID="42" presetClass="path" presetSubtype="0" accel="100000" fill="hold" grpId="1" nodeType="withEffect">
                                  <p:stCondLst>
                                    <p:cond delay="250"/>
                                  </p:stCondLst>
                                  <p:childTnLst>
                                    <p:animMotion origin="layout" path="M -1.45833E-6 7.40741E-7 L -0.02552 -0.11528 " pathEditMode="relative" ptsTypes="">
                                      <p:cBhvr>
                                        <p:cTn id="780" dur="500" fill="hold"/>
                                        <p:tgtEl>
                                          <p:spTgt spid="128"/>
                                        </p:tgtEl>
                                        <p:attrNameLst>
                                          <p:attrName>ppt_x</p:attrName>
                                          <p:attrName>ppt_y</p:attrName>
                                        </p:attrNameLst>
                                      </p:cBhvr>
                                    </p:animMotion>
                                  </p:childTnLst>
                                </p:cTn>
                              </p:par>
                              <p:par>
                                <p:cTn id="781" presetID="42" presetClass="path" presetSubtype="0" accel="100000" fill="hold" grpId="1" nodeType="withEffect">
                                  <p:stCondLst>
                                    <p:cond delay="250"/>
                                  </p:stCondLst>
                                  <p:childTnLst>
                                    <p:animMotion origin="layout" path="M 2.91667E-6 7.40741E-7 L -0.01081 -0.12708 " pathEditMode="relative" ptsTypes="">
                                      <p:cBhvr>
                                        <p:cTn id="782" dur="500" fill="hold"/>
                                        <p:tgtEl>
                                          <p:spTgt spid="129"/>
                                        </p:tgtEl>
                                        <p:attrNameLst>
                                          <p:attrName>ppt_x</p:attrName>
                                          <p:attrName>ppt_y</p:attrName>
                                        </p:attrNameLst>
                                      </p:cBhvr>
                                    </p:animMotion>
                                  </p:childTnLst>
                                </p:cTn>
                              </p:par>
                              <p:par>
                                <p:cTn id="783" presetID="42" presetClass="path" presetSubtype="0" accel="100000" fill="hold" grpId="1" nodeType="withEffect">
                                  <p:stCondLst>
                                    <p:cond delay="250"/>
                                  </p:stCondLst>
                                  <p:childTnLst>
                                    <p:animMotion origin="layout" path="M -2.70833E-6 2.96296E-6 L 0.03308 -0.13334 " pathEditMode="relative" ptsTypes="">
                                      <p:cBhvr>
                                        <p:cTn id="784" dur="500" fill="hold"/>
                                        <p:tgtEl>
                                          <p:spTgt spid="130"/>
                                        </p:tgtEl>
                                        <p:attrNameLst>
                                          <p:attrName>ppt_x</p:attrName>
                                          <p:attrName>ppt_y</p:attrName>
                                        </p:attrNameLst>
                                      </p:cBhvr>
                                    </p:animMotion>
                                  </p:childTnLst>
                                </p:cTn>
                              </p:par>
                              <p:par>
                                <p:cTn id="785" presetID="42" presetClass="path" presetSubtype="0" accel="100000" fill="hold" grpId="1" nodeType="withEffect">
                                  <p:stCondLst>
                                    <p:cond delay="250"/>
                                  </p:stCondLst>
                                  <p:childTnLst>
                                    <p:animMotion origin="layout" path="M -8.33333E-7 4.07407E-6 L 0.0349 -0.14769 " pathEditMode="relative" ptsTypes="">
                                      <p:cBhvr>
                                        <p:cTn id="786" dur="500" fill="hold"/>
                                        <p:tgtEl>
                                          <p:spTgt spid="131"/>
                                        </p:tgtEl>
                                        <p:attrNameLst>
                                          <p:attrName>ppt_x</p:attrName>
                                          <p:attrName>ppt_y</p:attrName>
                                        </p:attrNameLst>
                                      </p:cBhvr>
                                    </p:animMotion>
                                  </p:childTnLst>
                                </p:cTn>
                              </p:par>
                              <p:par>
                                <p:cTn id="787" presetID="42" presetClass="path" presetSubtype="0" accel="100000" fill="hold" grpId="1" nodeType="withEffect">
                                  <p:stCondLst>
                                    <p:cond delay="250"/>
                                  </p:stCondLst>
                                  <p:childTnLst>
                                    <p:animMotion origin="layout" path="M -4.58333E-6 4.07407E-6 L 0.04714 -0.11343 " pathEditMode="relative" ptsTypes="">
                                      <p:cBhvr>
                                        <p:cTn id="788" dur="500" fill="hold"/>
                                        <p:tgtEl>
                                          <p:spTgt spid="132"/>
                                        </p:tgtEl>
                                        <p:attrNameLst>
                                          <p:attrName>ppt_x</p:attrName>
                                          <p:attrName>ppt_y</p:attrName>
                                        </p:attrNameLst>
                                      </p:cBhvr>
                                    </p:animMotion>
                                  </p:childTnLst>
                                </p:cTn>
                              </p:par>
                              <p:par>
                                <p:cTn id="789" presetID="42" presetClass="path" presetSubtype="0" accel="100000" fill="hold" grpId="1" nodeType="withEffect">
                                  <p:stCondLst>
                                    <p:cond delay="250"/>
                                  </p:stCondLst>
                                  <p:childTnLst>
                                    <p:animMotion origin="layout" path="M -3.33333E-6 -4.81481E-6 L 0.09792 0.01991 " pathEditMode="relative" ptsTypes="">
                                      <p:cBhvr>
                                        <p:cTn id="790" dur="500" fill="hold"/>
                                        <p:tgtEl>
                                          <p:spTgt spid="133"/>
                                        </p:tgtEl>
                                        <p:attrNameLst>
                                          <p:attrName>ppt_x</p:attrName>
                                          <p:attrName>ppt_y</p:attrName>
                                        </p:attrNameLst>
                                      </p:cBhvr>
                                    </p:animMotion>
                                  </p:childTnLst>
                                </p:cTn>
                              </p:par>
                              <p:par>
                                <p:cTn id="791" presetID="42" presetClass="path" presetSubtype="0" accel="100000" fill="hold" grpId="1" nodeType="withEffect">
                                  <p:stCondLst>
                                    <p:cond delay="250"/>
                                  </p:stCondLst>
                                  <p:childTnLst>
                                    <p:animMotion origin="layout" path="M 3.54167E-6 -2.59259E-6 L 0.09726 0.05093 " pathEditMode="relative" ptsTypes="">
                                      <p:cBhvr>
                                        <p:cTn id="792" dur="500" fill="hold"/>
                                        <p:tgtEl>
                                          <p:spTgt spid="134"/>
                                        </p:tgtEl>
                                        <p:attrNameLst>
                                          <p:attrName>ppt_x</p:attrName>
                                          <p:attrName>ppt_y</p:attrName>
                                        </p:attrNameLst>
                                      </p:cBhvr>
                                    </p:animMotion>
                                  </p:childTnLst>
                                </p:cTn>
                              </p:par>
                              <p:par>
                                <p:cTn id="793" presetID="42" presetClass="path" presetSubtype="0" accel="100000" fill="hold" grpId="1" nodeType="withEffect">
                                  <p:stCondLst>
                                    <p:cond delay="250"/>
                                  </p:stCondLst>
                                  <p:childTnLst>
                                    <p:animMotion origin="layout" path="M 4.79167E-6 -1.48148E-6 L 0.07421 0.06921 " pathEditMode="relative" ptsTypes="">
                                      <p:cBhvr>
                                        <p:cTn id="794" dur="500" fill="hold"/>
                                        <p:tgtEl>
                                          <p:spTgt spid="135"/>
                                        </p:tgtEl>
                                        <p:attrNameLst>
                                          <p:attrName>ppt_x</p:attrName>
                                          <p:attrName>ppt_y</p:attrName>
                                        </p:attrNameLst>
                                      </p:cBhvr>
                                    </p:animMotion>
                                  </p:childTnLst>
                                </p:cTn>
                              </p:par>
                              <p:par>
                                <p:cTn id="795" presetID="42" presetClass="path" presetSubtype="0" accel="100000" fill="hold" grpId="1" nodeType="withEffect">
                                  <p:stCondLst>
                                    <p:cond delay="250"/>
                                  </p:stCondLst>
                                  <p:childTnLst>
                                    <p:animMotion origin="layout" path="M -2.70833E-6 1.85185E-6 L 0.07097 0.12569 " pathEditMode="relative" ptsTypes="">
                                      <p:cBhvr>
                                        <p:cTn id="796" dur="500" fill="hold"/>
                                        <p:tgtEl>
                                          <p:spTgt spid="136"/>
                                        </p:tgtEl>
                                        <p:attrNameLst>
                                          <p:attrName>ppt_x</p:attrName>
                                          <p:attrName>ppt_y</p:attrName>
                                        </p:attrNameLst>
                                      </p:cBhvr>
                                    </p:animMotion>
                                  </p:childTnLst>
                                </p:cTn>
                              </p:par>
                              <p:par>
                                <p:cTn id="797" presetID="42" presetClass="path" presetSubtype="0" accel="100000" fill="hold" grpId="1" nodeType="withEffect">
                                  <p:stCondLst>
                                    <p:cond delay="250"/>
                                  </p:stCondLst>
                                  <p:childTnLst>
                                    <p:animMotion origin="layout" path="M -4.58333E-6 -3.7037E-6 L 0.07175 0.13287 " pathEditMode="relative" ptsTypes="">
                                      <p:cBhvr>
                                        <p:cTn id="798" dur="500" fill="hold"/>
                                        <p:tgtEl>
                                          <p:spTgt spid="137"/>
                                        </p:tgtEl>
                                        <p:attrNameLst>
                                          <p:attrName>ppt_x</p:attrName>
                                          <p:attrName>ppt_y</p:attrName>
                                        </p:attrNameLst>
                                      </p:cBhvr>
                                    </p:animMotion>
                                  </p:childTnLst>
                                </p:cTn>
                              </p:par>
                              <p:par>
                                <p:cTn id="799" presetID="42" presetClass="path" presetSubtype="0" accel="100000" fill="hold" grpId="1" nodeType="withEffect">
                                  <p:stCondLst>
                                    <p:cond delay="250"/>
                                  </p:stCondLst>
                                  <p:childTnLst>
                                    <p:animMotion origin="layout" path="M -4.58333E-6 7.40741E-7 L 0.04792 0.15023 " pathEditMode="relative" ptsTypes="">
                                      <p:cBhvr>
                                        <p:cTn id="800" dur="500" fill="hold"/>
                                        <p:tgtEl>
                                          <p:spTgt spid="138"/>
                                        </p:tgtEl>
                                        <p:attrNameLst>
                                          <p:attrName>ppt_x</p:attrName>
                                          <p:attrName>ppt_y</p:attrName>
                                        </p:attrNameLst>
                                      </p:cBhvr>
                                    </p:animMotion>
                                  </p:childTnLst>
                                </p:cTn>
                              </p:par>
                              <p:par>
                                <p:cTn id="801" presetID="42" presetClass="path" presetSubtype="0" accel="100000" fill="hold" grpId="1" nodeType="withEffect">
                                  <p:stCondLst>
                                    <p:cond delay="250"/>
                                  </p:stCondLst>
                                  <p:childTnLst>
                                    <p:animMotion origin="layout" path="M 4.79167E-6 4.81481E-6 L -0.05027 0.18611 " pathEditMode="relative" ptsTypes="">
                                      <p:cBhvr>
                                        <p:cTn id="802" dur="500" fill="hold"/>
                                        <p:tgtEl>
                                          <p:spTgt spid="139"/>
                                        </p:tgtEl>
                                        <p:attrNameLst>
                                          <p:attrName>ppt_x</p:attrName>
                                          <p:attrName>ppt_y</p:attrName>
                                        </p:attrNameLst>
                                      </p:cBhvr>
                                    </p:animMotion>
                                  </p:childTnLst>
                                </p:cTn>
                              </p:par>
                              <p:par>
                                <p:cTn id="803" presetID="42" presetClass="path" presetSubtype="0" accel="100000" fill="hold" grpId="1" nodeType="withEffect">
                                  <p:stCondLst>
                                    <p:cond delay="250"/>
                                  </p:stCondLst>
                                  <p:childTnLst>
                                    <p:animMotion origin="layout" path="M 2.91667E-6 2.59259E-6 L -0.00821 0.18518 " pathEditMode="relative" ptsTypes="">
                                      <p:cBhvr>
                                        <p:cTn id="804" dur="500" fill="hold"/>
                                        <p:tgtEl>
                                          <p:spTgt spid="140"/>
                                        </p:tgtEl>
                                        <p:attrNameLst>
                                          <p:attrName>ppt_x</p:attrName>
                                          <p:attrName>ppt_y</p:attrName>
                                        </p:attrNameLst>
                                      </p:cBhvr>
                                    </p:animMotion>
                                  </p:childTnLst>
                                </p:cTn>
                              </p:par>
                              <p:par>
                                <p:cTn id="805" presetID="42" presetClass="path" presetSubtype="0" accel="100000" fill="hold" grpId="1" nodeType="withEffect">
                                  <p:stCondLst>
                                    <p:cond delay="250"/>
                                  </p:stCondLst>
                                  <p:childTnLst>
                                    <p:animMotion origin="layout" path="M -4.58333E-6 3.7037E-6 L -0.00208 0.18819 " pathEditMode="relative" ptsTypes="">
                                      <p:cBhvr>
                                        <p:cTn id="806" dur="500" fill="hold"/>
                                        <p:tgtEl>
                                          <p:spTgt spid="141"/>
                                        </p:tgtEl>
                                        <p:attrNameLst>
                                          <p:attrName>ppt_x</p:attrName>
                                          <p:attrName>ppt_y</p:attrName>
                                        </p:attrNameLst>
                                      </p:cBhvr>
                                    </p:animMotion>
                                  </p:childTnLst>
                                </p:cTn>
                              </p:par>
                              <p:par>
                                <p:cTn id="807" presetID="42" presetClass="path" presetSubtype="0" accel="100000" fill="hold" grpId="1" nodeType="withEffect">
                                  <p:stCondLst>
                                    <p:cond delay="250"/>
                                  </p:stCondLst>
                                  <p:childTnLst>
                                    <p:animMotion origin="layout" path="M -2.70833E-6 -1.85185E-6 L 0.01745 0.17685 " pathEditMode="relative" ptsTypes="">
                                      <p:cBhvr>
                                        <p:cTn id="808" dur="500" fill="hold"/>
                                        <p:tgtEl>
                                          <p:spTgt spid="142"/>
                                        </p:tgtEl>
                                        <p:attrNameLst>
                                          <p:attrName>ppt_x</p:attrName>
                                          <p:attrName>ppt_y</p:attrName>
                                        </p:attrNameLst>
                                      </p:cBhvr>
                                    </p:animMotion>
                                  </p:childTnLst>
                                </p:cTn>
                              </p:par>
                              <p:par>
                                <p:cTn id="809" presetID="42" presetClass="path" presetSubtype="0" accel="100000" fill="hold" grpId="1" nodeType="withEffect">
                                  <p:stCondLst>
                                    <p:cond delay="250"/>
                                  </p:stCondLst>
                                  <p:childTnLst>
                                    <p:animMotion origin="layout" path="M -3.95833E-6 -7.40741E-7 L 0.04714 0.1125 " pathEditMode="relative" ptsTypes="">
                                      <p:cBhvr>
                                        <p:cTn id="810" dur="500" fill="hold"/>
                                        <p:tgtEl>
                                          <p:spTgt spid="143"/>
                                        </p:tgtEl>
                                        <p:attrNameLst>
                                          <p:attrName>ppt_x</p:attrName>
                                          <p:attrName>ppt_y</p:attrName>
                                        </p:attrNameLst>
                                      </p:cBhvr>
                                    </p:animMotion>
                                  </p:childTnLst>
                                </p:cTn>
                              </p:par>
                              <p:par>
                                <p:cTn id="811" presetID="42" presetClass="path" presetSubtype="0" accel="100000" fill="hold" grpId="1" nodeType="withEffect">
                                  <p:stCondLst>
                                    <p:cond delay="250"/>
                                  </p:stCondLst>
                                  <p:childTnLst>
                                    <p:animMotion origin="layout" path="M -1.45833E-6 1.48148E-6 L 0.05352 0.09861 " pathEditMode="relative" ptsTypes="">
                                      <p:cBhvr>
                                        <p:cTn id="812" dur="500" fill="hold"/>
                                        <p:tgtEl>
                                          <p:spTgt spid="144"/>
                                        </p:tgtEl>
                                        <p:attrNameLst>
                                          <p:attrName>ppt_x</p:attrName>
                                          <p:attrName>ppt_y</p:attrName>
                                        </p:attrNameLst>
                                      </p:cBhvr>
                                    </p:animMotion>
                                  </p:childTnLst>
                                </p:cTn>
                              </p:par>
                              <p:par>
                                <p:cTn id="813" presetID="10" presetClass="entr" presetSubtype="0" fill="hold" grpId="0" nodeType="withEffect">
                                  <p:stCondLst>
                                    <p:cond delay="1250"/>
                                  </p:stCondLst>
                                  <p:iterate type="lt">
                                    <p:tmPct val="50000"/>
                                  </p:iterate>
                                  <p:childTnLst>
                                    <p:set>
                                      <p:cBhvr>
                                        <p:cTn id="814" dur="1" fill="hold">
                                          <p:stCondLst>
                                            <p:cond delay="0"/>
                                          </p:stCondLst>
                                        </p:cTn>
                                        <p:tgtEl>
                                          <p:spTgt spid="153"/>
                                        </p:tgtEl>
                                        <p:attrNameLst>
                                          <p:attrName>style.visibility</p:attrName>
                                        </p:attrNameLst>
                                      </p:cBhvr>
                                      <p:to>
                                        <p:strVal val="visible"/>
                                      </p:to>
                                    </p:set>
                                    <p:animEffect transition="in" filter="fade">
                                      <p:cBhvr>
                                        <p:cTn id="815" dur="100"/>
                                        <p:tgtEl>
                                          <p:spTgt spid="153"/>
                                        </p:tgtEl>
                                      </p:cBhvr>
                                    </p:animEffect>
                                  </p:childTnLst>
                                </p:cTn>
                              </p:par>
                              <p:par>
                                <p:cTn id="816" presetID="53" presetClass="entr" presetSubtype="16" fill="hold" nodeType="withEffect">
                                  <p:stCondLst>
                                    <p:cond delay="350"/>
                                  </p:stCondLst>
                                  <p:childTnLst>
                                    <p:set>
                                      <p:cBhvr>
                                        <p:cTn id="817" dur="1" fill="hold">
                                          <p:stCondLst>
                                            <p:cond delay="0"/>
                                          </p:stCondLst>
                                        </p:cTn>
                                        <p:tgtEl>
                                          <p:spTgt spid="154"/>
                                        </p:tgtEl>
                                        <p:attrNameLst>
                                          <p:attrName>style.visibility</p:attrName>
                                        </p:attrNameLst>
                                      </p:cBhvr>
                                      <p:to>
                                        <p:strVal val="visible"/>
                                      </p:to>
                                    </p:set>
                                    <p:anim calcmode="lin" valueType="num">
                                      <p:cBhvr>
                                        <p:cTn id="818" dur="500" fill="hold"/>
                                        <p:tgtEl>
                                          <p:spTgt spid="154"/>
                                        </p:tgtEl>
                                        <p:attrNameLst>
                                          <p:attrName>ppt_w</p:attrName>
                                        </p:attrNameLst>
                                      </p:cBhvr>
                                      <p:tavLst>
                                        <p:tav tm="0">
                                          <p:val>
                                            <p:fltVal val="0"/>
                                          </p:val>
                                        </p:tav>
                                        <p:tav tm="100000">
                                          <p:val>
                                            <p:strVal val="#ppt_w"/>
                                          </p:val>
                                        </p:tav>
                                      </p:tavLst>
                                    </p:anim>
                                    <p:anim calcmode="lin" valueType="num">
                                      <p:cBhvr>
                                        <p:cTn id="819" dur="500" fill="hold"/>
                                        <p:tgtEl>
                                          <p:spTgt spid="154"/>
                                        </p:tgtEl>
                                        <p:attrNameLst>
                                          <p:attrName>ppt_h</p:attrName>
                                        </p:attrNameLst>
                                      </p:cBhvr>
                                      <p:tavLst>
                                        <p:tav tm="0">
                                          <p:val>
                                            <p:fltVal val="0"/>
                                          </p:val>
                                        </p:tav>
                                        <p:tav tm="100000">
                                          <p:val>
                                            <p:strVal val="#ppt_h"/>
                                          </p:val>
                                        </p:tav>
                                      </p:tavLst>
                                    </p:anim>
                                    <p:animEffect transition="in" filter="fade">
                                      <p:cBhvr>
                                        <p:cTn id="820" dur="500"/>
                                        <p:tgtEl>
                                          <p:spTgt spid="154"/>
                                        </p:tgtEl>
                                      </p:cBhvr>
                                    </p:animEffect>
                                  </p:childTnLst>
                                </p:cTn>
                              </p:par>
                              <p:par>
                                <p:cTn id="821" presetID="6" presetClass="emph" presetSubtype="0" fill="hold" nodeType="withEffect">
                                  <p:stCondLst>
                                    <p:cond delay="850"/>
                                  </p:stCondLst>
                                  <p:childTnLst>
                                    <p:animScale>
                                      <p:cBhvr>
                                        <p:cTn id="822" dur="250" fill="hold"/>
                                        <p:tgtEl>
                                          <p:spTgt spid="154"/>
                                        </p:tgtEl>
                                      </p:cBhvr>
                                      <p:by x="120000" y="120000"/>
                                    </p:animScale>
                                  </p:childTnLst>
                                </p:cTn>
                              </p:par>
                              <p:par>
                                <p:cTn id="823" presetID="10" presetClass="exit" presetSubtype="0" fill="hold" nodeType="withEffect">
                                  <p:stCondLst>
                                    <p:cond delay="850"/>
                                  </p:stCondLst>
                                  <p:childTnLst>
                                    <p:animEffect transition="out" filter="fade">
                                      <p:cBhvr>
                                        <p:cTn id="824" dur="250"/>
                                        <p:tgtEl>
                                          <p:spTgt spid="154"/>
                                        </p:tgtEl>
                                      </p:cBhvr>
                                    </p:animEffect>
                                    <p:set>
                                      <p:cBhvr>
                                        <p:cTn id="825" dur="1" fill="hold">
                                          <p:stCondLst>
                                            <p:cond delay="249"/>
                                          </p:stCondLst>
                                        </p:cTn>
                                        <p:tgtEl>
                                          <p:spTgt spid="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bldLvl="0" animBg="1"/>
      <p:bldP spid="35" grpId="1" bldLvl="0" animBg="1"/>
      <p:bldP spid="36" grpId="0" bldLvl="0" animBg="1"/>
      <p:bldP spid="36" grpId="1" bldLvl="0" animBg="1"/>
      <p:bldP spid="37" grpId="0" bldLvl="0" animBg="1"/>
      <p:bldP spid="37" grpId="1" bldLvl="0" animBg="1"/>
      <p:bldP spid="38" grpId="0" bldLvl="0" animBg="1"/>
      <p:bldP spid="38" grpId="1" bldLvl="0" animBg="1"/>
      <p:bldP spid="39" grpId="0" bldLvl="0" animBg="1"/>
      <p:bldP spid="39" grpId="1" bldLvl="0" animBg="1"/>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44" grpId="0" bldLvl="0" animBg="1"/>
      <p:bldP spid="44" grpId="1" bldLvl="0" animBg="1"/>
      <p:bldP spid="45" grpId="0" bldLvl="0" animBg="1"/>
      <p:bldP spid="45" grpId="1" bldLvl="0" animBg="1"/>
      <p:bldP spid="46" grpId="0" bldLvl="0" animBg="1"/>
      <p:bldP spid="46" grpId="1" bldLvl="0" animBg="1"/>
      <p:bldP spid="47" grpId="0" bldLvl="0" animBg="1"/>
      <p:bldP spid="47" grpId="1" bldLvl="0" animBg="1"/>
      <p:bldP spid="48" grpId="0" bldLvl="0" animBg="1"/>
      <p:bldP spid="48" grpId="1" bldLvl="0" animBg="1"/>
      <p:bldP spid="49" grpId="0" bldLvl="0" animBg="1"/>
      <p:bldP spid="49" grpId="1" bldLvl="0" animBg="1"/>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bldLvl="0" animBg="1"/>
      <p:bldP spid="54" grpId="1" bldLvl="0" animBg="1"/>
      <p:bldP spid="55" grpId="0" bldLvl="0" animBg="1"/>
      <p:bldP spid="55" grpId="1" bldLvl="0" animBg="1"/>
      <p:bldP spid="56" grpId="0" bldLvl="0" animBg="1"/>
      <p:bldP spid="56" grpId="1" bldLvl="0" animBg="1"/>
      <p:bldP spid="57" grpId="0" bldLvl="0" animBg="1"/>
      <p:bldP spid="57" grpId="1" bldLvl="0" animBg="1"/>
      <p:bldP spid="58" grpId="0" bldLvl="0" animBg="1"/>
      <p:bldP spid="58" grpId="1" bldLvl="0" animBg="1"/>
      <p:bldP spid="59" grpId="0" bldLvl="0" animBg="1"/>
      <p:bldP spid="59" grpId="1" bldLvl="0" animBg="1"/>
      <p:bldP spid="60" grpId="0" bldLvl="0" animBg="1"/>
      <p:bldP spid="60" grpId="1" bldLvl="0" animBg="1"/>
      <p:bldP spid="61" grpId="0" bldLvl="0" animBg="1"/>
      <p:bldP spid="61" grpId="1" bldLvl="0" animBg="1"/>
      <p:bldP spid="62" grpId="0" bldLvl="0" animBg="1"/>
      <p:bldP spid="62" grpId="1" bldLvl="0" animBg="1"/>
      <p:bldP spid="63" grpId="0" bldLvl="0" animBg="1"/>
      <p:bldP spid="63" grpId="1" bldLvl="0" animBg="1"/>
      <p:bldP spid="64" grpId="0" bldLvl="0" animBg="1"/>
      <p:bldP spid="64" grpId="1" bldLvl="0" animBg="1"/>
      <p:bldP spid="65" grpId="0" bldLvl="0" animBg="1"/>
      <p:bldP spid="65" grpId="1" bldLvl="0" animBg="1"/>
      <p:bldP spid="66" grpId="0" bldLvl="0" animBg="1"/>
      <p:bldP spid="66" grpId="1" bldLvl="0" animBg="1"/>
      <p:bldP spid="67" grpId="0" bldLvl="0" animBg="1"/>
      <p:bldP spid="67" grpId="1" bldLvl="0" animBg="1"/>
      <p:bldP spid="68" grpId="0" bldLvl="0" animBg="1"/>
      <p:bldP spid="68" grpId="1" bldLvl="0" animBg="1"/>
      <p:bldP spid="69" grpId="0" bldLvl="0" animBg="1"/>
      <p:bldP spid="69" grpId="1" bldLvl="0" animBg="1"/>
      <p:bldP spid="70" grpId="0" bldLvl="0" animBg="1"/>
      <p:bldP spid="70" grpId="1" bldLvl="0" animBg="1"/>
      <p:bldP spid="71" grpId="0" bldLvl="0" animBg="1"/>
      <p:bldP spid="71" grpId="1" bldLvl="0" animBg="1"/>
      <p:bldP spid="72" grpId="0" bldLvl="0" animBg="1"/>
      <p:bldP spid="72" grpId="1" bldLvl="0" animBg="1"/>
      <p:bldP spid="84" grpId="0" bldLvl="0" animBg="1"/>
      <p:bldP spid="84" grpId="1" bldLvl="0" animBg="1"/>
      <p:bldP spid="84" grpId="2" bldLvl="0" animBg="1"/>
      <p:bldP spid="85" grpId="0" bldLvl="0" animBg="1"/>
      <p:bldP spid="85" grpId="1" bldLvl="0" animBg="1"/>
      <p:bldP spid="85" grpId="2" bldLvl="0" animBg="1"/>
      <p:bldP spid="86" grpId="0" bldLvl="0" animBg="1"/>
      <p:bldP spid="86" grpId="1" bldLvl="0" animBg="1"/>
      <p:bldP spid="86" grpId="2" bldLvl="0" animBg="1"/>
      <p:bldP spid="87" grpId="0" bldLvl="0" animBg="1"/>
      <p:bldP spid="87" grpId="1" bldLvl="0" animBg="1"/>
      <p:bldP spid="87" grpId="2" bldLvl="0" animBg="1"/>
      <p:bldP spid="88" grpId="0" bldLvl="0" animBg="1"/>
      <p:bldP spid="88" grpId="1" bldLvl="0" animBg="1"/>
      <p:bldP spid="88" grpId="2" bldLvl="0" animBg="1"/>
      <p:bldP spid="89" grpId="0" bldLvl="0" animBg="1"/>
      <p:bldP spid="89" grpId="1" bldLvl="0" animBg="1"/>
      <p:bldP spid="89" grpId="2" bldLvl="0" animBg="1"/>
      <p:bldP spid="90" grpId="0" bldLvl="0" animBg="1"/>
      <p:bldP spid="90" grpId="1" bldLvl="0" animBg="1"/>
      <p:bldP spid="91" grpId="0" bldLvl="0" animBg="1"/>
      <p:bldP spid="91" grpId="1" bldLvl="0" animBg="1"/>
      <p:bldP spid="92" grpId="0" bldLvl="0" animBg="1"/>
      <p:bldP spid="92" grpId="1" bldLvl="0" animBg="1"/>
      <p:bldP spid="93" grpId="0" bldLvl="0" animBg="1"/>
      <p:bldP spid="93" grpId="1" bldLvl="0" animBg="1"/>
      <p:bldP spid="94" grpId="0" bldLvl="0" animBg="1"/>
      <p:bldP spid="94" grpId="1" bldLvl="0" animBg="1"/>
      <p:bldP spid="95" grpId="0" bldLvl="0" animBg="1"/>
      <p:bldP spid="95" grpId="1" bldLvl="0" animBg="1"/>
      <p:bldP spid="96" grpId="0" bldLvl="0" animBg="1"/>
      <p:bldP spid="96" grpId="1" bldLvl="0" animBg="1"/>
      <p:bldP spid="97" grpId="0" bldLvl="0" animBg="1"/>
      <p:bldP spid="97" grpId="1" bldLvl="0" animBg="1"/>
      <p:bldP spid="98" grpId="0" bldLvl="0" animBg="1"/>
      <p:bldP spid="98" grpId="1" bldLvl="0" animBg="1"/>
      <p:bldP spid="99" grpId="0" bldLvl="0" animBg="1"/>
      <p:bldP spid="99" grpId="1" bldLvl="0" animBg="1"/>
      <p:bldP spid="100" grpId="0" bldLvl="0" animBg="1"/>
      <p:bldP spid="100" grpId="1" bldLvl="0" animBg="1"/>
      <p:bldP spid="101" grpId="0" bldLvl="0" animBg="1"/>
      <p:bldP spid="101" grpId="1" bldLvl="0" animBg="1"/>
      <p:bldP spid="102" grpId="0" bldLvl="0" animBg="1"/>
      <p:bldP spid="102" grpId="1" bldLvl="0" animBg="1"/>
      <p:bldP spid="103" grpId="0" bldLvl="0" animBg="1"/>
      <p:bldP spid="103" grpId="1" bldLvl="0" animBg="1"/>
      <p:bldP spid="104" grpId="0" bldLvl="0" animBg="1"/>
      <p:bldP spid="104" grpId="1" bldLvl="0" animBg="1"/>
      <p:bldP spid="105" grpId="0" bldLvl="0" animBg="1"/>
      <p:bldP spid="105" grpId="1" bldLvl="0" animBg="1"/>
      <p:bldP spid="106" grpId="0" bldLvl="0" animBg="1"/>
      <p:bldP spid="106" grpId="1" bldLvl="0" animBg="1"/>
      <p:bldP spid="107" grpId="0" bldLvl="0" animBg="1"/>
      <p:bldP spid="107" grpId="1" bldLvl="0" animBg="1"/>
      <p:bldP spid="108" grpId="0" bldLvl="0" animBg="1"/>
      <p:bldP spid="108" grpId="1" bldLvl="0" animBg="1"/>
      <p:bldP spid="109" grpId="0" bldLvl="0" animBg="1"/>
      <p:bldP spid="109" grpId="1" bldLvl="0" animBg="1"/>
      <p:bldP spid="110" grpId="0" bldLvl="0" animBg="1"/>
      <p:bldP spid="110" grpId="1" bldLvl="0" animBg="1"/>
      <p:bldP spid="111" grpId="0" bldLvl="0" animBg="1"/>
      <p:bldP spid="111" grpId="1" bldLvl="0" animBg="1"/>
      <p:bldP spid="112" grpId="0" bldLvl="0" animBg="1"/>
      <p:bldP spid="112" grpId="1" bldLvl="0" animBg="1"/>
      <p:bldP spid="113" grpId="0" bldLvl="0" animBg="1"/>
      <p:bldP spid="113" grpId="1" bldLvl="0" animBg="1"/>
      <p:bldP spid="114" grpId="0" bldLvl="0" animBg="1"/>
      <p:bldP spid="114" grpId="1" bldLvl="0" animBg="1"/>
      <p:bldP spid="115" grpId="0" bldLvl="0" animBg="1"/>
      <p:bldP spid="115" grpId="1" bldLvl="0" animBg="1"/>
      <p:bldP spid="116" grpId="0" bldLvl="0" animBg="1"/>
      <p:bldP spid="116" grpId="1" bldLvl="0" animBg="1"/>
      <p:bldP spid="117" grpId="0" bldLvl="0" animBg="1"/>
      <p:bldP spid="117" grpId="1" bldLvl="0" animBg="1"/>
      <p:bldP spid="118" grpId="0" bldLvl="0" animBg="1"/>
      <p:bldP spid="118" grpId="1" bldLvl="0" animBg="1"/>
      <p:bldP spid="119" grpId="0" bldLvl="0" animBg="1"/>
      <p:bldP spid="119" grpId="1" bldLvl="0" animBg="1"/>
      <p:bldP spid="120" grpId="0" bldLvl="0" animBg="1"/>
      <p:bldP spid="120" grpId="1" bldLvl="0" animBg="1"/>
      <p:bldP spid="121" grpId="0" bldLvl="0" animBg="1"/>
      <p:bldP spid="121" grpId="1" bldLvl="0" animBg="1"/>
      <p:bldP spid="122" grpId="0" bldLvl="0" animBg="1"/>
      <p:bldP spid="122" grpId="1" bldLvl="0" animBg="1"/>
      <p:bldP spid="123" grpId="0" bldLvl="0" animBg="1"/>
      <p:bldP spid="123" grpId="1" bldLvl="0" animBg="1"/>
      <p:bldP spid="124" grpId="0" bldLvl="0" animBg="1"/>
      <p:bldP spid="124" grpId="1" bldLvl="0" animBg="1"/>
      <p:bldP spid="125" grpId="0" bldLvl="0" animBg="1"/>
      <p:bldP spid="125" grpId="1" bldLvl="0" animBg="1"/>
      <p:bldP spid="126" grpId="0" bldLvl="0" animBg="1"/>
      <p:bldP spid="126" grpId="1" bldLvl="0" animBg="1"/>
      <p:bldP spid="127" grpId="0" bldLvl="0" animBg="1"/>
      <p:bldP spid="127" grpId="1" bldLvl="0" animBg="1"/>
      <p:bldP spid="128" grpId="0" bldLvl="0" animBg="1"/>
      <p:bldP spid="128" grpId="1" bldLvl="0" animBg="1"/>
      <p:bldP spid="129" grpId="0" bldLvl="0" animBg="1"/>
      <p:bldP spid="129" grpId="1" bldLvl="0" animBg="1"/>
      <p:bldP spid="130" grpId="0" bldLvl="0" animBg="1"/>
      <p:bldP spid="130" grpId="1" bldLvl="0" animBg="1"/>
      <p:bldP spid="131" grpId="0" bldLvl="0" animBg="1"/>
      <p:bldP spid="131" grpId="1" bldLvl="0" animBg="1"/>
      <p:bldP spid="132" grpId="0" bldLvl="0" animBg="1"/>
      <p:bldP spid="132" grpId="1" bldLvl="0" animBg="1"/>
      <p:bldP spid="133" grpId="0" bldLvl="0" animBg="1"/>
      <p:bldP spid="133" grpId="1" bldLvl="0" animBg="1"/>
      <p:bldP spid="134" grpId="0" bldLvl="0" animBg="1"/>
      <p:bldP spid="134" grpId="1" bldLvl="0" animBg="1"/>
      <p:bldP spid="135" grpId="0" bldLvl="0" animBg="1"/>
      <p:bldP spid="135" grpId="1" bldLvl="0" animBg="1"/>
      <p:bldP spid="136" grpId="0" bldLvl="0" animBg="1"/>
      <p:bldP spid="136" grpId="1" bldLvl="0" animBg="1"/>
      <p:bldP spid="137" grpId="0" bldLvl="0" animBg="1"/>
      <p:bldP spid="137" grpId="1" bldLvl="0" animBg="1"/>
      <p:bldP spid="138" grpId="0" bldLvl="0" animBg="1"/>
      <p:bldP spid="138" grpId="1" bldLvl="0" animBg="1"/>
      <p:bldP spid="139" grpId="0" bldLvl="0" animBg="1"/>
      <p:bldP spid="139" grpId="1" bldLvl="0" animBg="1"/>
      <p:bldP spid="140" grpId="0" bldLvl="0" animBg="1"/>
      <p:bldP spid="140" grpId="1" bldLvl="0" animBg="1"/>
      <p:bldP spid="141" grpId="0" bldLvl="0" animBg="1"/>
      <p:bldP spid="141" grpId="1" bldLvl="0" animBg="1"/>
      <p:bldP spid="142" grpId="0" bldLvl="0" animBg="1"/>
      <p:bldP spid="142" grpId="1" bldLvl="0" animBg="1"/>
      <p:bldP spid="143" grpId="0" bldLvl="0" animBg="1"/>
      <p:bldP spid="143" grpId="1" bldLvl="0" animBg="1"/>
      <p:bldP spid="144" grpId="0" bldLvl="0" animBg="1"/>
      <p:bldP spid="144" grpId="1" bldLvl="0" animBg="1"/>
      <p:bldP spid="145" grpId="0" bldLvl="0" animBg="1"/>
      <p:bldP spid="146" grpId="0" bldLvl="0" animBg="1"/>
      <p:bldP spid="147" grpId="0" bldLvl="0" animBg="1"/>
      <p:bldP spid="148" grpId="0" bldLvl="0" animBg="1"/>
      <p:bldP spid="149" grpId="0" bldLvl="0" animBg="1"/>
      <p:bldP spid="150" grpId="0" bldLvl="0" animBg="1"/>
      <p:bldP spid="150" grpId="1" bldLvl="0" animBg="1"/>
      <p:bldP spid="150" grpId="2" bldLvl="0" animBg="1"/>
      <p:bldP spid="152" grpId="0" bldLvl="0" animBg="1"/>
      <p:bldP spid="1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grpSp>
        <p:nvGrpSpPr>
          <p:cNvPr id="14339" name="Group 380"/>
          <p:cNvGrpSpPr/>
          <p:nvPr/>
        </p:nvGrpSpPr>
        <p:grpSpPr bwMode="auto">
          <a:xfrm>
            <a:off x="1056481" y="3011487"/>
            <a:ext cx="7031037" cy="2673350"/>
            <a:chOff x="710" y="2307"/>
            <a:chExt cx="4429" cy="1684"/>
          </a:xfrm>
        </p:grpSpPr>
        <p:sp>
          <p:nvSpPr>
            <p:cNvPr id="14342" name="Freeform 4"/>
            <p:cNvSpPr>
              <a:spLocks noChangeArrowheads="1"/>
            </p:cNvSpPr>
            <p:nvPr/>
          </p:nvSpPr>
          <p:spPr bwMode="auto">
            <a:xfrm>
              <a:off x="1915" y="2325"/>
              <a:ext cx="405" cy="290"/>
            </a:xfrm>
            <a:custGeom>
              <a:avLst/>
              <a:gdLst>
                <a:gd name="T0" fmla="*/ 3 w 471"/>
                <a:gd name="T1" fmla="*/ 5 h 318"/>
                <a:gd name="T2" fmla="*/ 3 w 471"/>
                <a:gd name="T3" fmla="*/ 5 h 318"/>
                <a:gd name="T4" fmla="*/ 3 w 471"/>
                <a:gd name="T5" fmla="*/ 4 h 318"/>
                <a:gd name="T6" fmla="*/ 3 w 471"/>
                <a:gd name="T7" fmla="*/ 4 h 318"/>
                <a:gd name="T8" fmla="*/ 4 w 471"/>
                <a:gd name="T9" fmla="*/ 0 h 318"/>
                <a:gd name="T10" fmla="*/ 4 w 471"/>
                <a:gd name="T11" fmla="*/ 2 h 318"/>
                <a:gd name="T12" fmla="*/ 4 w 471"/>
                <a:gd name="T13" fmla="*/ 2 h 318"/>
                <a:gd name="T14" fmla="*/ 5 w 471"/>
                <a:gd name="T15" fmla="*/ 3 h 318"/>
                <a:gd name="T16" fmla="*/ 6 w 471"/>
                <a:gd name="T17" fmla="*/ 3 h 318"/>
                <a:gd name="T18" fmla="*/ 6 w 471"/>
                <a:gd name="T19" fmla="*/ 4 h 318"/>
                <a:gd name="T20" fmla="*/ 6 w 471"/>
                <a:gd name="T21" fmla="*/ 5 h 318"/>
                <a:gd name="T22" fmla="*/ 6 w 471"/>
                <a:gd name="T23" fmla="*/ 5 h 318"/>
                <a:gd name="T24" fmla="*/ 7 w 471"/>
                <a:gd name="T25" fmla="*/ 5 h 318"/>
                <a:gd name="T26" fmla="*/ 7 w 471"/>
                <a:gd name="T27" fmla="*/ 16 h 318"/>
                <a:gd name="T28" fmla="*/ 6 w 471"/>
                <a:gd name="T29" fmla="*/ 20 h 318"/>
                <a:gd name="T30" fmla="*/ 5 w 471"/>
                <a:gd name="T31" fmla="*/ 24 h 318"/>
                <a:gd name="T32" fmla="*/ 5 w 471"/>
                <a:gd name="T33" fmla="*/ 25 h 318"/>
                <a:gd name="T34" fmla="*/ 4 w 471"/>
                <a:gd name="T35" fmla="*/ 25 h 318"/>
                <a:gd name="T36" fmla="*/ 3 w 471"/>
                <a:gd name="T37" fmla="*/ 24 h 318"/>
                <a:gd name="T38" fmla="*/ 3 w 471"/>
                <a:gd name="T39" fmla="*/ 24 h 318"/>
                <a:gd name="T40" fmla="*/ 3 w 471"/>
                <a:gd name="T41" fmla="*/ 24 h 318"/>
                <a:gd name="T42" fmla="*/ 3 w 471"/>
                <a:gd name="T43" fmla="*/ 21 h 318"/>
                <a:gd name="T44" fmla="*/ 3 w 471"/>
                <a:gd name="T45" fmla="*/ 17 h 318"/>
                <a:gd name="T46" fmla="*/ 0 w 471"/>
                <a:gd name="T47" fmla="*/ 16 h 318"/>
                <a:gd name="T48" fmla="*/ 3 w 471"/>
                <a:gd name="T49" fmla="*/ 15 h 318"/>
                <a:gd name="T50" fmla="*/ 3 w 471"/>
                <a:gd name="T51" fmla="*/ 16 h 318"/>
                <a:gd name="T52" fmla="*/ 3 w 471"/>
                <a:gd name="T53" fmla="*/ 17 h 318"/>
                <a:gd name="T54" fmla="*/ 3 w 471"/>
                <a:gd name="T55" fmla="*/ 17 h 318"/>
                <a:gd name="T56" fmla="*/ 3 w 471"/>
                <a:gd name="T57" fmla="*/ 16 h 318"/>
                <a:gd name="T58" fmla="*/ 3 w 471"/>
                <a:gd name="T59" fmla="*/ 14 h 318"/>
                <a:gd name="T60" fmla="*/ 3 w 471"/>
                <a:gd name="T61" fmla="*/ 13 h 318"/>
                <a:gd name="T62" fmla="*/ 3 w 471"/>
                <a:gd name="T63" fmla="*/ 11 h 318"/>
                <a:gd name="T64" fmla="*/ 3 w 471"/>
                <a:gd name="T65" fmla="*/ 8 h 318"/>
                <a:gd name="T66" fmla="*/ 3 w 471"/>
                <a:gd name="T67" fmla="*/ 6 h 318"/>
                <a:gd name="T68" fmla="*/ 3 w 471"/>
                <a:gd name="T69" fmla="*/ 5 h 318"/>
                <a:gd name="T70" fmla="*/ 3 w 471"/>
                <a:gd name="T71" fmla="*/ 5 h 318"/>
                <a:gd name="T72" fmla="*/ 3 w 471"/>
                <a:gd name="T73" fmla="*/ 5 h 318"/>
                <a:gd name="T74" fmla="*/ 3 w 471"/>
                <a:gd name="T75" fmla="*/ 5 h 318"/>
                <a:gd name="T76" fmla="*/ 3 w 471"/>
                <a:gd name="T77" fmla="*/ 5 h 318"/>
                <a:gd name="T78" fmla="*/ 3 w 471"/>
                <a:gd name="T79" fmla="*/ 5 h 3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1"/>
                <a:gd name="T121" fmla="*/ 0 h 318"/>
                <a:gd name="T122" fmla="*/ 471 w 471"/>
                <a:gd name="T123" fmla="*/ 318 h 3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1" h="318">
                  <a:moveTo>
                    <a:pt x="216" y="10"/>
                  </a:moveTo>
                  <a:lnTo>
                    <a:pt x="236" y="5"/>
                  </a:lnTo>
                  <a:lnTo>
                    <a:pt x="277" y="4"/>
                  </a:lnTo>
                  <a:lnTo>
                    <a:pt x="288" y="4"/>
                  </a:lnTo>
                  <a:lnTo>
                    <a:pt x="304" y="0"/>
                  </a:lnTo>
                  <a:lnTo>
                    <a:pt x="314" y="2"/>
                  </a:lnTo>
                  <a:lnTo>
                    <a:pt x="336" y="2"/>
                  </a:lnTo>
                  <a:lnTo>
                    <a:pt x="340" y="3"/>
                  </a:lnTo>
                  <a:lnTo>
                    <a:pt x="399" y="3"/>
                  </a:lnTo>
                  <a:lnTo>
                    <a:pt x="422" y="4"/>
                  </a:lnTo>
                  <a:lnTo>
                    <a:pt x="436" y="6"/>
                  </a:lnTo>
                  <a:lnTo>
                    <a:pt x="450" y="10"/>
                  </a:lnTo>
                  <a:lnTo>
                    <a:pt x="471" y="40"/>
                  </a:lnTo>
                  <a:lnTo>
                    <a:pt x="462" y="207"/>
                  </a:lnTo>
                  <a:lnTo>
                    <a:pt x="453" y="262"/>
                  </a:lnTo>
                  <a:lnTo>
                    <a:pt x="369" y="314"/>
                  </a:lnTo>
                  <a:lnTo>
                    <a:pt x="343" y="318"/>
                  </a:lnTo>
                  <a:lnTo>
                    <a:pt x="307" y="318"/>
                  </a:lnTo>
                  <a:lnTo>
                    <a:pt x="273" y="315"/>
                  </a:lnTo>
                  <a:lnTo>
                    <a:pt x="230" y="311"/>
                  </a:lnTo>
                  <a:lnTo>
                    <a:pt x="194" y="310"/>
                  </a:lnTo>
                  <a:lnTo>
                    <a:pt x="153" y="281"/>
                  </a:lnTo>
                  <a:lnTo>
                    <a:pt x="13" y="222"/>
                  </a:lnTo>
                  <a:lnTo>
                    <a:pt x="0" y="201"/>
                  </a:lnTo>
                  <a:lnTo>
                    <a:pt x="14" y="197"/>
                  </a:lnTo>
                  <a:lnTo>
                    <a:pt x="97" y="211"/>
                  </a:lnTo>
                  <a:lnTo>
                    <a:pt x="117" y="227"/>
                  </a:lnTo>
                  <a:lnTo>
                    <a:pt x="127" y="228"/>
                  </a:lnTo>
                  <a:lnTo>
                    <a:pt x="203" y="201"/>
                  </a:lnTo>
                  <a:lnTo>
                    <a:pt x="195" y="174"/>
                  </a:lnTo>
                  <a:lnTo>
                    <a:pt x="199" y="164"/>
                  </a:lnTo>
                  <a:lnTo>
                    <a:pt x="191" y="131"/>
                  </a:lnTo>
                  <a:lnTo>
                    <a:pt x="185" y="99"/>
                  </a:lnTo>
                  <a:lnTo>
                    <a:pt x="185" y="82"/>
                  </a:lnTo>
                  <a:lnTo>
                    <a:pt x="185" y="75"/>
                  </a:lnTo>
                  <a:lnTo>
                    <a:pt x="183" y="70"/>
                  </a:lnTo>
                  <a:lnTo>
                    <a:pt x="183" y="35"/>
                  </a:lnTo>
                  <a:lnTo>
                    <a:pt x="185" y="30"/>
                  </a:lnTo>
                  <a:lnTo>
                    <a:pt x="185" y="22"/>
                  </a:lnTo>
                  <a:lnTo>
                    <a:pt x="194" y="10"/>
                  </a:lnTo>
                  <a:lnTo>
                    <a:pt x="216" y="10"/>
                  </a:lnTo>
                  <a:close/>
                </a:path>
              </a:pathLst>
            </a:cu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43" name="Freeform 5"/>
            <p:cNvSpPr>
              <a:spLocks noChangeArrowheads="1"/>
            </p:cNvSpPr>
            <p:nvPr/>
          </p:nvSpPr>
          <p:spPr bwMode="auto">
            <a:xfrm>
              <a:off x="2086" y="2820"/>
              <a:ext cx="145" cy="20"/>
            </a:xfrm>
            <a:custGeom>
              <a:avLst/>
              <a:gdLst>
                <a:gd name="T0" fmla="*/ 3 w 169"/>
                <a:gd name="T1" fmla="*/ 3 h 23"/>
                <a:gd name="T2" fmla="*/ 3 w 169"/>
                <a:gd name="T3" fmla="*/ 3 h 23"/>
                <a:gd name="T4" fmla="*/ 3 w 169"/>
                <a:gd name="T5" fmla="*/ 3 h 23"/>
                <a:gd name="T6" fmla="*/ 3 w 169"/>
                <a:gd name="T7" fmla="*/ 3 h 23"/>
                <a:gd name="T8" fmla="*/ 3 w 169"/>
                <a:gd name="T9" fmla="*/ 3 h 23"/>
                <a:gd name="T10" fmla="*/ 3 w 169"/>
                <a:gd name="T11" fmla="*/ 3 h 23"/>
                <a:gd name="T12" fmla="*/ 3 w 169"/>
                <a:gd name="T13" fmla="*/ 2 h 23"/>
                <a:gd name="T14" fmla="*/ 3 w 169"/>
                <a:gd name="T15" fmla="*/ 2 h 23"/>
                <a:gd name="T16" fmla="*/ 3 w 169"/>
                <a:gd name="T17" fmla="*/ 0 h 23"/>
                <a:gd name="T18" fmla="*/ 0 w 169"/>
                <a:gd name="T19" fmla="*/ 3 h 23"/>
                <a:gd name="T20" fmla="*/ 3 w 169"/>
                <a:gd name="T21" fmla="*/ 3 h 23"/>
                <a:gd name="T22" fmla="*/ 3 w 169"/>
                <a:gd name="T23" fmla="*/ 3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9"/>
                <a:gd name="T37" fmla="*/ 0 h 23"/>
                <a:gd name="T38" fmla="*/ 169 w 169"/>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9" h="23">
                  <a:moveTo>
                    <a:pt x="18" y="16"/>
                  </a:moveTo>
                  <a:lnTo>
                    <a:pt x="52" y="12"/>
                  </a:lnTo>
                  <a:lnTo>
                    <a:pt x="81" y="16"/>
                  </a:lnTo>
                  <a:lnTo>
                    <a:pt x="105" y="21"/>
                  </a:lnTo>
                  <a:lnTo>
                    <a:pt x="142" y="21"/>
                  </a:lnTo>
                  <a:lnTo>
                    <a:pt x="169" y="23"/>
                  </a:lnTo>
                  <a:lnTo>
                    <a:pt x="118" y="2"/>
                  </a:lnTo>
                  <a:lnTo>
                    <a:pt x="108" y="2"/>
                  </a:lnTo>
                  <a:lnTo>
                    <a:pt x="27" y="0"/>
                  </a:lnTo>
                  <a:lnTo>
                    <a:pt x="0" y="11"/>
                  </a:lnTo>
                  <a:lnTo>
                    <a:pt x="18" y="16"/>
                  </a:lnTo>
                  <a:close/>
                </a:path>
              </a:pathLst>
            </a:custGeom>
            <a:solidFill>
              <a:srgbClr val="C0C0C0"/>
            </a:solidFill>
            <a:ln w="25400">
              <a:solidFill>
                <a:srgbClr val="C0C0C0"/>
              </a:solidFill>
              <a:round/>
            </a:ln>
          </p:spPr>
          <p:txBody>
            <a:bodyPr wrap="none"/>
            <a:lstStyle/>
            <a:p>
              <a:endParaRPr lang="zh-CN" altLang="en-US"/>
            </a:p>
          </p:txBody>
        </p:sp>
        <p:sp>
          <p:nvSpPr>
            <p:cNvPr id="14344" name="Freeform 6"/>
            <p:cNvSpPr>
              <a:spLocks noChangeArrowheads="1"/>
            </p:cNvSpPr>
            <p:nvPr/>
          </p:nvSpPr>
          <p:spPr bwMode="auto">
            <a:xfrm>
              <a:off x="1889" y="2826"/>
              <a:ext cx="216" cy="47"/>
            </a:xfrm>
            <a:custGeom>
              <a:avLst/>
              <a:gdLst>
                <a:gd name="T0" fmla="*/ 3 w 252"/>
                <a:gd name="T1" fmla="*/ 5 h 52"/>
                <a:gd name="T2" fmla="*/ 2 w 252"/>
                <a:gd name="T3" fmla="*/ 5 h 52"/>
                <a:gd name="T4" fmla="*/ 0 w 252"/>
                <a:gd name="T5" fmla="*/ 5 h 52"/>
                <a:gd name="T6" fmla="*/ 3 w 252"/>
                <a:gd name="T7" fmla="*/ 5 h 52"/>
                <a:gd name="T8" fmla="*/ 3 w 252"/>
                <a:gd name="T9" fmla="*/ 5 h 52"/>
                <a:gd name="T10" fmla="*/ 3 w 252"/>
                <a:gd name="T11" fmla="*/ 5 h 52"/>
                <a:gd name="T12" fmla="*/ 3 w 252"/>
                <a:gd name="T13" fmla="*/ 5 h 52"/>
                <a:gd name="T14" fmla="*/ 3 w 252"/>
                <a:gd name="T15" fmla="*/ 5 h 52"/>
                <a:gd name="T16" fmla="*/ 3 w 252"/>
                <a:gd name="T17" fmla="*/ 5 h 52"/>
                <a:gd name="T18" fmla="*/ 3 w 252"/>
                <a:gd name="T19" fmla="*/ 5 h 52"/>
                <a:gd name="T20" fmla="*/ 3 w 252"/>
                <a:gd name="T21" fmla="*/ 5 h 52"/>
                <a:gd name="T22" fmla="*/ 3 w 252"/>
                <a:gd name="T23" fmla="*/ 5 h 52"/>
                <a:gd name="T24" fmla="*/ 3 w 252"/>
                <a:gd name="T25" fmla="*/ 5 h 52"/>
                <a:gd name="T26" fmla="*/ 3 w 252"/>
                <a:gd name="T27" fmla="*/ 0 h 52"/>
                <a:gd name="T28" fmla="*/ 3 w 252"/>
                <a:gd name="T29" fmla="*/ 5 h 52"/>
                <a:gd name="T30" fmla="*/ 3 w 252"/>
                <a:gd name="T31" fmla="*/ 5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2"/>
                <a:gd name="T49" fmla="*/ 0 h 52"/>
                <a:gd name="T50" fmla="*/ 252 w 252"/>
                <a:gd name="T51" fmla="*/ 52 h 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2" h="52">
                  <a:moveTo>
                    <a:pt x="22" y="38"/>
                  </a:moveTo>
                  <a:lnTo>
                    <a:pt x="2" y="44"/>
                  </a:lnTo>
                  <a:lnTo>
                    <a:pt x="0" y="49"/>
                  </a:lnTo>
                  <a:lnTo>
                    <a:pt x="4" y="52"/>
                  </a:lnTo>
                  <a:lnTo>
                    <a:pt x="40" y="52"/>
                  </a:lnTo>
                  <a:lnTo>
                    <a:pt x="67" y="47"/>
                  </a:lnTo>
                  <a:lnTo>
                    <a:pt x="118" y="21"/>
                  </a:lnTo>
                  <a:lnTo>
                    <a:pt x="146" y="16"/>
                  </a:lnTo>
                  <a:lnTo>
                    <a:pt x="164" y="21"/>
                  </a:lnTo>
                  <a:lnTo>
                    <a:pt x="193" y="24"/>
                  </a:lnTo>
                  <a:lnTo>
                    <a:pt x="212" y="28"/>
                  </a:lnTo>
                  <a:lnTo>
                    <a:pt x="247" y="29"/>
                  </a:lnTo>
                  <a:lnTo>
                    <a:pt x="252" y="29"/>
                  </a:lnTo>
                  <a:lnTo>
                    <a:pt x="150" y="0"/>
                  </a:lnTo>
                  <a:lnTo>
                    <a:pt x="44" y="30"/>
                  </a:lnTo>
                  <a:lnTo>
                    <a:pt x="37" y="34"/>
                  </a:lnTo>
                  <a:lnTo>
                    <a:pt x="22" y="38"/>
                  </a:lnTo>
                  <a:close/>
                </a:path>
              </a:pathLst>
            </a:custGeom>
            <a:solidFill>
              <a:srgbClr val="C0C0C0"/>
            </a:solidFill>
            <a:ln w="25400">
              <a:solidFill>
                <a:srgbClr val="C0C0C0"/>
              </a:solidFill>
              <a:round/>
            </a:ln>
          </p:spPr>
          <p:txBody>
            <a:bodyPr wrap="none"/>
            <a:lstStyle/>
            <a:p>
              <a:endParaRPr lang="zh-CN" altLang="en-US"/>
            </a:p>
          </p:txBody>
        </p:sp>
        <p:sp>
          <p:nvSpPr>
            <p:cNvPr id="14345" name="Freeform 7"/>
            <p:cNvSpPr>
              <a:spLocks noChangeArrowheads="1"/>
            </p:cNvSpPr>
            <p:nvPr/>
          </p:nvSpPr>
          <p:spPr bwMode="auto">
            <a:xfrm>
              <a:off x="1884" y="2816"/>
              <a:ext cx="67" cy="14"/>
            </a:xfrm>
            <a:custGeom>
              <a:avLst/>
              <a:gdLst>
                <a:gd name="T0" fmla="*/ 3 w 79"/>
                <a:gd name="T1" fmla="*/ 7 h 15"/>
                <a:gd name="T2" fmla="*/ 3 w 79"/>
                <a:gd name="T3" fmla="*/ 7 h 15"/>
                <a:gd name="T4" fmla="*/ 2 w 79"/>
                <a:gd name="T5" fmla="*/ 7 h 15"/>
                <a:gd name="T6" fmla="*/ 0 w 79"/>
                <a:gd name="T7" fmla="*/ 7 h 15"/>
                <a:gd name="T8" fmla="*/ 2 w 79"/>
                <a:gd name="T9" fmla="*/ 6 h 15"/>
                <a:gd name="T10" fmla="*/ 3 w 79"/>
                <a:gd name="T11" fmla="*/ 2 h 15"/>
                <a:gd name="T12" fmla="*/ 3 w 79"/>
                <a:gd name="T13" fmla="*/ 0 h 15"/>
                <a:gd name="T14" fmla="*/ 3 w 79"/>
                <a:gd name="T15" fmla="*/ 7 h 15"/>
                <a:gd name="T16" fmla="*/ 0 60000 65536"/>
                <a:gd name="T17" fmla="*/ 0 60000 65536"/>
                <a:gd name="T18" fmla="*/ 0 60000 65536"/>
                <a:gd name="T19" fmla="*/ 0 60000 65536"/>
                <a:gd name="T20" fmla="*/ 0 60000 65536"/>
                <a:gd name="T21" fmla="*/ 0 60000 65536"/>
                <a:gd name="T22" fmla="*/ 0 60000 65536"/>
                <a:gd name="T23" fmla="*/ 0 60000 65536"/>
                <a:gd name="T24" fmla="*/ 0 w 79"/>
                <a:gd name="T25" fmla="*/ 0 h 15"/>
                <a:gd name="T26" fmla="*/ 79 w 79"/>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 h="15">
                  <a:moveTo>
                    <a:pt x="79" y="15"/>
                  </a:moveTo>
                  <a:lnTo>
                    <a:pt x="24" y="15"/>
                  </a:lnTo>
                  <a:lnTo>
                    <a:pt x="2" y="15"/>
                  </a:lnTo>
                  <a:lnTo>
                    <a:pt x="0" y="11"/>
                  </a:lnTo>
                  <a:lnTo>
                    <a:pt x="2" y="6"/>
                  </a:lnTo>
                  <a:lnTo>
                    <a:pt x="17" y="2"/>
                  </a:lnTo>
                  <a:lnTo>
                    <a:pt x="40" y="0"/>
                  </a:lnTo>
                  <a:lnTo>
                    <a:pt x="79" y="15"/>
                  </a:lnTo>
                  <a:close/>
                </a:path>
              </a:pathLst>
            </a:custGeom>
            <a:solidFill>
              <a:srgbClr val="C0C0C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46" name="Freeform 8"/>
            <p:cNvSpPr>
              <a:spLocks noChangeArrowheads="1"/>
            </p:cNvSpPr>
            <p:nvPr/>
          </p:nvSpPr>
          <p:spPr bwMode="auto">
            <a:xfrm>
              <a:off x="2229" y="2541"/>
              <a:ext cx="75" cy="72"/>
            </a:xfrm>
            <a:custGeom>
              <a:avLst/>
              <a:gdLst>
                <a:gd name="T0" fmla="*/ 3 w 88"/>
                <a:gd name="T1" fmla="*/ 6 h 78"/>
                <a:gd name="T2" fmla="*/ 3 w 88"/>
                <a:gd name="T3" fmla="*/ 6 h 78"/>
                <a:gd name="T4" fmla="*/ 3 w 88"/>
                <a:gd name="T5" fmla="*/ 6 h 78"/>
                <a:gd name="T6" fmla="*/ 3 w 88"/>
                <a:gd name="T7" fmla="*/ 6 h 78"/>
                <a:gd name="T8" fmla="*/ 2 w 88"/>
                <a:gd name="T9" fmla="*/ 8 h 78"/>
                <a:gd name="T10" fmla="*/ 1 w 88"/>
                <a:gd name="T11" fmla="*/ 8 h 78"/>
                <a:gd name="T12" fmla="*/ 0 w 88"/>
                <a:gd name="T13" fmla="*/ 6 h 78"/>
                <a:gd name="T14" fmla="*/ 3 w 88"/>
                <a:gd name="T15" fmla="*/ 6 h 78"/>
                <a:gd name="T16" fmla="*/ 3 w 88"/>
                <a:gd name="T17" fmla="*/ 6 h 78"/>
                <a:gd name="T18" fmla="*/ 3 w 88"/>
                <a:gd name="T19" fmla="*/ 6 h 78"/>
                <a:gd name="T20" fmla="*/ 3 w 88"/>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78"/>
                <a:gd name="T35" fmla="*/ 88 w 88"/>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78">
                  <a:moveTo>
                    <a:pt x="88" y="12"/>
                  </a:moveTo>
                  <a:lnTo>
                    <a:pt x="88" y="30"/>
                  </a:lnTo>
                  <a:lnTo>
                    <a:pt x="82" y="37"/>
                  </a:lnTo>
                  <a:lnTo>
                    <a:pt x="50" y="58"/>
                  </a:lnTo>
                  <a:lnTo>
                    <a:pt x="2" y="78"/>
                  </a:lnTo>
                  <a:lnTo>
                    <a:pt x="1" y="78"/>
                  </a:lnTo>
                  <a:lnTo>
                    <a:pt x="0" y="69"/>
                  </a:lnTo>
                  <a:lnTo>
                    <a:pt x="32" y="46"/>
                  </a:lnTo>
                  <a:lnTo>
                    <a:pt x="35" y="35"/>
                  </a:lnTo>
                  <a:lnTo>
                    <a:pt x="60" y="21"/>
                  </a:lnTo>
                  <a:lnTo>
                    <a:pt x="83" y="0"/>
                  </a:lnTo>
                  <a:lnTo>
                    <a:pt x="88" y="12"/>
                  </a:lnTo>
                  <a:close/>
                </a:path>
              </a:pathLst>
            </a:custGeom>
            <a:solidFill>
              <a:srgbClr val="D0C5EC"/>
            </a:solidFill>
            <a:ln w="25400">
              <a:solidFill>
                <a:srgbClr val="D0C5EC"/>
              </a:solidFill>
              <a:round/>
            </a:ln>
          </p:spPr>
          <p:txBody>
            <a:bodyPr wrap="none"/>
            <a:lstStyle/>
            <a:p>
              <a:endParaRPr lang="zh-CN" altLang="en-US"/>
            </a:p>
          </p:txBody>
        </p:sp>
        <p:sp>
          <p:nvSpPr>
            <p:cNvPr id="14347" name="Freeform 9"/>
            <p:cNvSpPr>
              <a:spLocks noChangeArrowheads="1"/>
            </p:cNvSpPr>
            <p:nvPr/>
          </p:nvSpPr>
          <p:spPr bwMode="auto">
            <a:xfrm>
              <a:off x="2024" y="2510"/>
              <a:ext cx="73" cy="57"/>
            </a:xfrm>
            <a:custGeom>
              <a:avLst/>
              <a:gdLst>
                <a:gd name="T0" fmla="*/ 3 w 86"/>
                <a:gd name="T1" fmla="*/ 0 h 63"/>
                <a:gd name="T2" fmla="*/ 3 w 86"/>
                <a:gd name="T3" fmla="*/ 5 h 63"/>
                <a:gd name="T4" fmla="*/ 3 w 86"/>
                <a:gd name="T5" fmla="*/ 5 h 63"/>
                <a:gd name="T6" fmla="*/ 3 w 86"/>
                <a:gd name="T7" fmla="*/ 5 h 63"/>
                <a:gd name="T8" fmla="*/ 2 w 86"/>
                <a:gd name="T9" fmla="*/ 5 h 63"/>
                <a:gd name="T10" fmla="*/ 3 w 86"/>
                <a:gd name="T11" fmla="*/ 5 h 63"/>
                <a:gd name="T12" fmla="*/ 3 w 86"/>
                <a:gd name="T13" fmla="*/ 5 h 63"/>
                <a:gd name="T14" fmla="*/ 1 w 86"/>
                <a:gd name="T15" fmla="*/ 5 h 63"/>
                <a:gd name="T16" fmla="*/ 0 w 86"/>
                <a:gd name="T17" fmla="*/ 5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63"/>
                <a:gd name="T29" fmla="*/ 86 w 86"/>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63">
                  <a:moveTo>
                    <a:pt x="75" y="0"/>
                  </a:moveTo>
                  <a:lnTo>
                    <a:pt x="86" y="16"/>
                  </a:lnTo>
                  <a:lnTo>
                    <a:pt x="83" y="29"/>
                  </a:lnTo>
                  <a:lnTo>
                    <a:pt x="54" y="51"/>
                  </a:lnTo>
                  <a:lnTo>
                    <a:pt x="2" y="63"/>
                  </a:lnTo>
                  <a:lnTo>
                    <a:pt x="3" y="54"/>
                  </a:lnTo>
                  <a:lnTo>
                    <a:pt x="7" y="34"/>
                  </a:lnTo>
                  <a:lnTo>
                    <a:pt x="1" y="26"/>
                  </a:lnTo>
                  <a:lnTo>
                    <a:pt x="0" y="26"/>
                  </a:lnTo>
                  <a:lnTo>
                    <a:pt x="75" y="0"/>
                  </a:lnTo>
                  <a:close/>
                </a:path>
              </a:pathLst>
            </a:custGeom>
            <a:solidFill>
              <a:srgbClr val="C0A250"/>
            </a:solidFill>
            <a:ln w="25400">
              <a:solidFill>
                <a:srgbClr val="C0A250"/>
              </a:solidFill>
              <a:round/>
            </a:ln>
          </p:spPr>
          <p:txBody>
            <a:bodyPr wrap="none"/>
            <a:lstStyle/>
            <a:p>
              <a:endParaRPr lang="zh-CN" altLang="en-US"/>
            </a:p>
          </p:txBody>
        </p:sp>
        <p:sp>
          <p:nvSpPr>
            <p:cNvPr id="14348" name="Freeform 10"/>
            <p:cNvSpPr>
              <a:spLocks noChangeArrowheads="1"/>
            </p:cNvSpPr>
            <p:nvPr/>
          </p:nvSpPr>
          <p:spPr bwMode="auto">
            <a:xfrm>
              <a:off x="2091" y="2521"/>
              <a:ext cx="219" cy="43"/>
            </a:xfrm>
            <a:custGeom>
              <a:avLst/>
              <a:gdLst>
                <a:gd name="T0" fmla="*/ 3 w 255"/>
                <a:gd name="T1" fmla="*/ 4 h 47"/>
                <a:gd name="T2" fmla="*/ 3 w 255"/>
                <a:gd name="T3" fmla="*/ 5 h 47"/>
                <a:gd name="T4" fmla="*/ 3 w 255"/>
                <a:gd name="T5" fmla="*/ 5 h 47"/>
                <a:gd name="T6" fmla="*/ 3 w 255"/>
                <a:gd name="T7" fmla="*/ 4 h 47"/>
                <a:gd name="T8" fmla="*/ 3 w 255"/>
                <a:gd name="T9" fmla="*/ 5 h 47"/>
                <a:gd name="T10" fmla="*/ 3 w 255"/>
                <a:gd name="T11" fmla="*/ 5 h 47"/>
                <a:gd name="T12" fmla="*/ 3 w 255"/>
                <a:gd name="T13" fmla="*/ 5 h 47"/>
                <a:gd name="T14" fmla="*/ 3 w 255"/>
                <a:gd name="T15" fmla="*/ 0 h 47"/>
                <a:gd name="T16" fmla="*/ 3 w 255"/>
                <a:gd name="T17" fmla="*/ 5 h 47"/>
                <a:gd name="T18" fmla="*/ 3 w 255"/>
                <a:gd name="T19" fmla="*/ 5 h 47"/>
                <a:gd name="T20" fmla="*/ 3 w 255"/>
                <a:gd name="T21" fmla="*/ 5 h 47"/>
                <a:gd name="T22" fmla="*/ 3 w 255"/>
                <a:gd name="T23" fmla="*/ 5 h 47"/>
                <a:gd name="T24" fmla="*/ 3 w 255"/>
                <a:gd name="T25" fmla="*/ 5 h 47"/>
                <a:gd name="T26" fmla="*/ 3 w 255"/>
                <a:gd name="T27" fmla="*/ 5 h 47"/>
                <a:gd name="T28" fmla="*/ 3 w 255"/>
                <a:gd name="T29" fmla="*/ 5 h 47"/>
                <a:gd name="T30" fmla="*/ 3 w 255"/>
                <a:gd name="T31" fmla="*/ 5 h 47"/>
                <a:gd name="T32" fmla="*/ 3 w 255"/>
                <a:gd name="T33" fmla="*/ 5 h 47"/>
                <a:gd name="T34" fmla="*/ 0 w 255"/>
                <a:gd name="T35" fmla="*/ 5 h 47"/>
                <a:gd name="T36" fmla="*/ 3 w 255"/>
                <a:gd name="T37" fmla="*/ 2 h 47"/>
                <a:gd name="T38" fmla="*/ 3 w 255"/>
                <a:gd name="T39" fmla="*/ 2 h 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5"/>
                <a:gd name="T61" fmla="*/ 0 h 47"/>
                <a:gd name="T62" fmla="*/ 255 w 255"/>
                <a:gd name="T63" fmla="*/ 47 h 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5" h="47">
                  <a:moveTo>
                    <a:pt x="32" y="4"/>
                  </a:moveTo>
                  <a:lnTo>
                    <a:pt x="56" y="5"/>
                  </a:lnTo>
                  <a:lnTo>
                    <a:pt x="83" y="6"/>
                  </a:lnTo>
                  <a:lnTo>
                    <a:pt x="104" y="4"/>
                  </a:lnTo>
                  <a:lnTo>
                    <a:pt x="131" y="7"/>
                  </a:lnTo>
                  <a:lnTo>
                    <a:pt x="171" y="7"/>
                  </a:lnTo>
                  <a:lnTo>
                    <a:pt x="197" y="6"/>
                  </a:lnTo>
                  <a:lnTo>
                    <a:pt x="242" y="0"/>
                  </a:lnTo>
                  <a:lnTo>
                    <a:pt x="255" y="33"/>
                  </a:lnTo>
                  <a:lnTo>
                    <a:pt x="255" y="44"/>
                  </a:lnTo>
                  <a:lnTo>
                    <a:pt x="248" y="47"/>
                  </a:lnTo>
                  <a:lnTo>
                    <a:pt x="243" y="20"/>
                  </a:lnTo>
                  <a:lnTo>
                    <a:pt x="231" y="18"/>
                  </a:lnTo>
                  <a:lnTo>
                    <a:pt x="179" y="18"/>
                  </a:lnTo>
                  <a:lnTo>
                    <a:pt x="146" y="18"/>
                  </a:lnTo>
                  <a:lnTo>
                    <a:pt x="120" y="19"/>
                  </a:lnTo>
                  <a:lnTo>
                    <a:pt x="84" y="17"/>
                  </a:lnTo>
                  <a:lnTo>
                    <a:pt x="0" y="16"/>
                  </a:lnTo>
                  <a:lnTo>
                    <a:pt x="5" y="2"/>
                  </a:lnTo>
                  <a:lnTo>
                    <a:pt x="32" y="4"/>
                  </a:lnTo>
                  <a:close/>
                </a:path>
              </a:pathLst>
            </a:custGeom>
            <a:solidFill>
              <a:srgbClr val="F4F0FF"/>
            </a:solidFill>
            <a:ln w="25400">
              <a:solidFill>
                <a:srgbClr val="F4F0FF"/>
              </a:solidFill>
              <a:round/>
            </a:ln>
          </p:spPr>
          <p:txBody>
            <a:bodyPr wrap="none"/>
            <a:lstStyle/>
            <a:p>
              <a:endParaRPr lang="zh-CN" altLang="en-US"/>
            </a:p>
          </p:txBody>
        </p:sp>
        <p:sp>
          <p:nvSpPr>
            <p:cNvPr id="14349" name="Freeform 11"/>
            <p:cNvSpPr>
              <a:spLocks noChangeArrowheads="1"/>
            </p:cNvSpPr>
            <p:nvPr/>
          </p:nvSpPr>
          <p:spPr bwMode="auto">
            <a:xfrm>
              <a:off x="1910" y="2614"/>
              <a:ext cx="563" cy="259"/>
            </a:xfrm>
            <a:custGeom>
              <a:avLst/>
              <a:gdLst>
                <a:gd name="T0" fmla="*/ 7 w 656"/>
                <a:gd name="T1" fmla="*/ 17 h 285"/>
                <a:gd name="T2" fmla="*/ 7 w 656"/>
                <a:gd name="T3" fmla="*/ 17 h 285"/>
                <a:gd name="T4" fmla="*/ 8 w 656"/>
                <a:gd name="T5" fmla="*/ 17 h 285"/>
                <a:gd name="T6" fmla="*/ 8 w 656"/>
                <a:gd name="T7" fmla="*/ 19 h 285"/>
                <a:gd name="T8" fmla="*/ 8 w 656"/>
                <a:gd name="T9" fmla="*/ 19 h 285"/>
                <a:gd name="T10" fmla="*/ 8 w 656"/>
                <a:gd name="T11" fmla="*/ 20 h 285"/>
                <a:gd name="T12" fmla="*/ 9 w 656"/>
                <a:gd name="T13" fmla="*/ 17 h 285"/>
                <a:gd name="T14" fmla="*/ 8 w 656"/>
                <a:gd name="T15" fmla="*/ 5 h 285"/>
                <a:gd name="T16" fmla="*/ 8 w 656"/>
                <a:gd name="T17" fmla="*/ 5 h 285"/>
                <a:gd name="T18" fmla="*/ 8 w 656"/>
                <a:gd name="T19" fmla="*/ 5 h 285"/>
                <a:gd name="T20" fmla="*/ 6 w 656"/>
                <a:gd name="T21" fmla="*/ 5 h 285"/>
                <a:gd name="T22" fmla="*/ 4 w 656"/>
                <a:gd name="T23" fmla="*/ 5 h 285"/>
                <a:gd name="T24" fmla="*/ 3 w 656"/>
                <a:gd name="T25" fmla="*/ 0 h 285"/>
                <a:gd name="T26" fmla="*/ 0 w 656"/>
                <a:gd name="T27" fmla="*/ 9 h 285"/>
                <a:gd name="T28" fmla="*/ 3 w 656"/>
                <a:gd name="T29" fmla="*/ 10 h 285"/>
                <a:gd name="T30" fmla="*/ 0 w 656"/>
                <a:gd name="T31" fmla="*/ 12 h 285"/>
                <a:gd name="T32" fmla="*/ 3 w 656"/>
                <a:gd name="T33" fmla="*/ 14 h 285"/>
                <a:gd name="T34" fmla="*/ 3 w 656"/>
                <a:gd name="T35" fmla="*/ 15 h 285"/>
                <a:gd name="T36" fmla="*/ 3 w 656"/>
                <a:gd name="T37" fmla="*/ 15 h 285"/>
                <a:gd name="T38" fmla="*/ 3 w 656"/>
                <a:gd name="T39" fmla="*/ 14 h 285"/>
                <a:gd name="T40" fmla="*/ 3 w 656"/>
                <a:gd name="T41" fmla="*/ 14 h 285"/>
                <a:gd name="T42" fmla="*/ 3 w 656"/>
                <a:gd name="T43" fmla="*/ 12 h 285"/>
                <a:gd name="T44" fmla="*/ 4 w 656"/>
                <a:gd name="T45" fmla="*/ 13 h 285"/>
                <a:gd name="T46" fmla="*/ 5 w 656"/>
                <a:gd name="T47" fmla="*/ 12 h 285"/>
                <a:gd name="T48" fmla="*/ 5 w 656"/>
                <a:gd name="T49" fmla="*/ 11 h 285"/>
                <a:gd name="T50" fmla="*/ 5 w 656"/>
                <a:gd name="T51" fmla="*/ 9 h 285"/>
                <a:gd name="T52" fmla="*/ 5 w 656"/>
                <a:gd name="T53" fmla="*/ 8 h 285"/>
                <a:gd name="T54" fmla="*/ 5 w 656"/>
                <a:gd name="T55" fmla="*/ 5 h 285"/>
                <a:gd name="T56" fmla="*/ 5 w 656"/>
                <a:gd name="T57" fmla="*/ 5 h 285"/>
                <a:gd name="T58" fmla="*/ 6 w 656"/>
                <a:gd name="T59" fmla="*/ 5 h 285"/>
                <a:gd name="T60" fmla="*/ 6 w 656"/>
                <a:gd name="T61" fmla="*/ 5 h 285"/>
                <a:gd name="T62" fmla="*/ 6 w 656"/>
                <a:gd name="T63" fmla="*/ 5 h 285"/>
                <a:gd name="T64" fmla="*/ 6 w 656"/>
                <a:gd name="T65" fmla="*/ 6 h 285"/>
                <a:gd name="T66" fmla="*/ 6 w 656"/>
                <a:gd name="T67" fmla="*/ 9 h 285"/>
                <a:gd name="T68" fmla="*/ 6 w 656"/>
                <a:gd name="T69" fmla="*/ 10 h 285"/>
                <a:gd name="T70" fmla="*/ 6 w 656"/>
                <a:gd name="T71" fmla="*/ 17 h 285"/>
                <a:gd name="T72" fmla="*/ 6 w 656"/>
                <a:gd name="T73" fmla="*/ 17 h 2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56"/>
                <a:gd name="T112" fmla="*/ 0 h 285"/>
                <a:gd name="T113" fmla="*/ 656 w 656"/>
                <a:gd name="T114" fmla="*/ 285 h 2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56" h="285">
                  <a:moveTo>
                    <a:pt x="473" y="243"/>
                  </a:moveTo>
                  <a:lnTo>
                    <a:pt x="526" y="244"/>
                  </a:lnTo>
                  <a:lnTo>
                    <a:pt x="602" y="251"/>
                  </a:lnTo>
                  <a:lnTo>
                    <a:pt x="603" y="272"/>
                  </a:lnTo>
                  <a:lnTo>
                    <a:pt x="605" y="282"/>
                  </a:lnTo>
                  <a:lnTo>
                    <a:pt x="634" y="285"/>
                  </a:lnTo>
                  <a:lnTo>
                    <a:pt x="656" y="248"/>
                  </a:lnTo>
                  <a:lnTo>
                    <a:pt x="637" y="23"/>
                  </a:lnTo>
                  <a:lnTo>
                    <a:pt x="607" y="25"/>
                  </a:lnTo>
                  <a:lnTo>
                    <a:pt x="559" y="20"/>
                  </a:lnTo>
                  <a:lnTo>
                    <a:pt x="408" y="14"/>
                  </a:lnTo>
                  <a:lnTo>
                    <a:pt x="308" y="6"/>
                  </a:lnTo>
                  <a:lnTo>
                    <a:pt x="162" y="0"/>
                  </a:lnTo>
                  <a:lnTo>
                    <a:pt x="0" y="125"/>
                  </a:lnTo>
                  <a:lnTo>
                    <a:pt x="4" y="133"/>
                  </a:lnTo>
                  <a:lnTo>
                    <a:pt x="0" y="169"/>
                  </a:lnTo>
                  <a:lnTo>
                    <a:pt x="10" y="194"/>
                  </a:lnTo>
                  <a:lnTo>
                    <a:pt x="4" y="216"/>
                  </a:lnTo>
                  <a:lnTo>
                    <a:pt x="174" y="218"/>
                  </a:lnTo>
                  <a:lnTo>
                    <a:pt x="223" y="204"/>
                  </a:lnTo>
                  <a:lnTo>
                    <a:pt x="235" y="204"/>
                  </a:lnTo>
                  <a:lnTo>
                    <a:pt x="283" y="164"/>
                  </a:lnTo>
                  <a:lnTo>
                    <a:pt x="346" y="182"/>
                  </a:lnTo>
                  <a:lnTo>
                    <a:pt x="370" y="169"/>
                  </a:lnTo>
                  <a:lnTo>
                    <a:pt x="365" y="148"/>
                  </a:lnTo>
                  <a:lnTo>
                    <a:pt x="369" y="129"/>
                  </a:lnTo>
                  <a:lnTo>
                    <a:pt x="365" y="112"/>
                  </a:lnTo>
                  <a:lnTo>
                    <a:pt x="371" y="69"/>
                  </a:lnTo>
                  <a:lnTo>
                    <a:pt x="382" y="68"/>
                  </a:lnTo>
                  <a:lnTo>
                    <a:pt x="408" y="72"/>
                  </a:lnTo>
                  <a:lnTo>
                    <a:pt x="418" y="69"/>
                  </a:lnTo>
                  <a:lnTo>
                    <a:pt x="427" y="77"/>
                  </a:lnTo>
                  <a:lnTo>
                    <a:pt x="430" y="98"/>
                  </a:lnTo>
                  <a:lnTo>
                    <a:pt x="423" y="128"/>
                  </a:lnTo>
                  <a:lnTo>
                    <a:pt x="426" y="138"/>
                  </a:lnTo>
                  <a:lnTo>
                    <a:pt x="417" y="243"/>
                  </a:lnTo>
                  <a:lnTo>
                    <a:pt x="473" y="243"/>
                  </a:lnTo>
                  <a:close/>
                </a:path>
              </a:pathLst>
            </a:custGeom>
            <a:solidFill>
              <a:srgbClr val="EADC8E"/>
            </a:solidFill>
            <a:ln w="25400">
              <a:solidFill>
                <a:srgbClr val="EADC8E"/>
              </a:solidFill>
              <a:round/>
            </a:ln>
          </p:spPr>
          <p:txBody>
            <a:bodyPr wrap="none"/>
            <a:lstStyle/>
            <a:p>
              <a:endParaRPr lang="zh-CN" altLang="en-US"/>
            </a:p>
          </p:txBody>
        </p:sp>
        <p:sp>
          <p:nvSpPr>
            <p:cNvPr id="14350" name="Freeform 12"/>
            <p:cNvSpPr>
              <a:spLocks noChangeArrowheads="1"/>
            </p:cNvSpPr>
            <p:nvPr/>
          </p:nvSpPr>
          <p:spPr bwMode="auto">
            <a:xfrm>
              <a:off x="1912" y="2688"/>
              <a:ext cx="184" cy="57"/>
            </a:xfrm>
            <a:custGeom>
              <a:avLst/>
              <a:gdLst>
                <a:gd name="T0" fmla="*/ 0 w 214"/>
                <a:gd name="T1" fmla="*/ 6 h 62"/>
                <a:gd name="T2" fmla="*/ 3 w 214"/>
                <a:gd name="T3" fmla="*/ 6 h 62"/>
                <a:gd name="T4" fmla="*/ 3 w 214"/>
                <a:gd name="T5" fmla="*/ 6 h 62"/>
                <a:gd name="T6" fmla="*/ 3 w 214"/>
                <a:gd name="T7" fmla="*/ 6 h 62"/>
                <a:gd name="T8" fmla="*/ 3 w 214"/>
                <a:gd name="T9" fmla="*/ 6 h 62"/>
                <a:gd name="T10" fmla="*/ 3 w 214"/>
                <a:gd name="T11" fmla="*/ 6 h 62"/>
                <a:gd name="T12" fmla="*/ 3 w 214"/>
                <a:gd name="T13" fmla="*/ 6 h 62"/>
                <a:gd name="T14" fmla="*/ 3 w 214"/>
                <a:gd name="T15" fmla="*/ 6 h 62"/>
                <a:gd name="T16" fmla="*/ 3 w 214"/>
                <a:gd name="T17" fmla="*/ 6 h 62"/>
                <a:gd name="T18" fmla="*/ 3 w 214"/>
                <a:gd name="T19" fmla="*/ 6 h 62"/>
                <a:gd name="T20" fmla="*/ 3 w 214"/>
                <a:gd name="T21" fmla="*/ 6 h 62"/>
                <a:gd name="T22" fmla="*/ 3 w 214"/>
                <a:gd name="T23" fmla="*/ 6 h 62"/>
                <a:gd name="T24" fmla="*/ 3 w 214"/>
                <a:gd name="T25" fmla="*/ 6 h 62"/>
                <a:gd name="T26" fmla="*/ 3 w 214"/>
                <a:gd name="T27" fmla="*/ 6 h 62"/>
                <a:gd name="T28" fmla="*/ 3 w 214"/>
                <a:gd name="T29" fmla="*/ 0 h 62"/>
                <a:gd name="T30" fmla="*/ 0 w 214"/>
                <a:gd name="T31" fmla="*/ 6 h 62"/>
                <a:gd name="T32" fmla="*/ 1 w 214"/>
                <a:gd name="T33" fmla="*/ 6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
                <a:gd name="T52" fmla="*/ 0 h 62"/>
                <a:gd name="T53" fmla="*/ 214 w 21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 h="62">
                  <a:moveTo>
                    <a:pt x="0" y="43"/>
                  </a:moveTo>
                  <a:lnTo>
                    <a:pt x="9" y="57"/>
                  </a:lnTo>
                  <a:lnTo>
                    <a:pt x="30" y="59"/>
                  </a:lnTo>
                  <a:lnTo>
                    <a:pt x="35" y="62"/>
                  </a:lnTo>
                  <a:lnTo>
                    <a:pt x="53" y="62"/>
                  </a:lnTo>
                  <a:lnTo>
                    <a:pt x="80" y="59"/>
                  </a:lnTo>
                  <a:lnTo>
                    <a:pt x="90" y="62"/>
                  </a:lnTo>
                  <a:lnTo>
                    <a:pt x="133" y="50"/>
                  </a:lnTo>
                  <a:lnTo>
                    <a:pt x="154" y="44"/>
                  </a:lnTo>
                  <a:lnTo>
                    <a:pt x="177" y="40"/>
                  </a:lnTo>
                  <a:lnTo>
                    <a:pt x="198" y="33"/>
                  </a:lnTo>
                  <a:lnTo>
                    <a:pt x="214" y="21"/>
                  </a:lnTo>
                  <a:lnTo>
                    <a:pt x="214" y="14"/>
                  </a:lnTo>
                  <a:lnTo>
                    <a:pt x="205" y="10"/>
                  </a:lnTo>
                  <a:lnTo>
                    <a:pt x="179" y="0"/>
                  </a:lnTo>
                  <a:lnTo>
                    <a:pt x="0" y="32"/>
                  </a:lnTo>
                  <a:lnTo>
                    <a:pt x="1" y="37"/>
                  </a:lnTo>
                  <a:lnTo>
                    <a:pt x="0" y="43"/>
                  </a:lnTo>
                  <a:close/>
                </a:path>
              </a:pathLst>
            </a:custGeom>
            <a:solidFill>
              <a:srgbClr val="DCDCD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51" name="Freeform 13"/>
            <p:cNvSpPr>
              <a:spLocks noChangeArrowheads="1"/>
            </p:cNvSpPr>
            <p:nvPr/>
          </p:nvSpPr>
          <p:spPr bwMode="auto">
            <a:xfrm>
              <a:off x="2453" y="2572"/>
              <a:ext cx="213" cy="299"/>
            </a:xfrm>
            <a:custGeom>
              <a:avLst/>
              <a:gdLst>
                <a:gd name="T0" fmla="*/ 2 w 249"/>
                <a:gd name="T1" fmla="*/ 5 h 329"/>
                <a:gd name="T2" fmla="*/ 2 w 249"/>
                <a:gd name="T3" fmla="*/ 6 h 329"/>
                <a:gd name="T4" fmla="*/ 3 w 249"/>
                <a:gd name="T5" fmla="*/ 9 h 329"/>
                <a:gd name="T6" fmla="*/ 3 w 249"/>
                <a:gd name="T7" fmla="*/ 10 h 329"/>
                <a:gd name="T8" fmla="*/ 3 w 249"/>
                <a:gd name="T9" fmla="*/ 14 h 329"/>
                <a:gd name="T10" fmla="*/ 3 w 249"/>
                <a:gd name="T11" fmla="*/ 15 h 329"/>
                <a:gd name="T12" fmla="*/ 3 w 249"/>
                <a:gd name="T13" fmla="*/ 17 h 329"/>
                <a:gd name="T14" fmla="*/ 3 w 249"/>
                <a:gd name="T15" fmla="*/ 19 h 329"/>
                <a:gd name="T16" fmla="*/ 2 w 249"/>
                <a:gd name="T17" fmla="*/ 20 h 329"/>
                <a:gd name="T18" fmla="*/ 2 w 249"/>
                <a:gd name="T19" fmla="*/ 21 h 329"/>
                <a:gd name="T20" fmla="*/ 2 w 249"/>
                <a:gd name="T21" fmla="*/ 23 h 329"/>
                <a:gd name="T22" fmla="*/ 3 w 249"/>
                <a:gd name="T23" fmla="*/ 22 h 329"/>
                <a:gd name="T24" fmla="*/ 3 w 249"/>
                <a:gd name="T25" fmla="*/ 21 h 329"/>
                <a:gd name="T26" fmla="*/ 3 w 249"/>
                <a:gd name="T27" fmla="*/ 19 h 329"/>
                <a:gd name="T28" fmla="*/ 3 w 249"/>
                <a:gd name="T29" fmla="*/ 18 h 329"/>
                <a:gd name="T30" fmla="*/ 3 w 249"/>
                <a:gd name="T31" fmla="*/ 17 h 329"/>
                <a:gd name="T32" fmla="*/ 3 w 249"/>
                <a:gd name="T33" fmla="*/ 19 h 329"/>
                <a:gd name="T34" fmla="*/ 3 w 249"/>
                <a:gd name="T35" fmla="*/ 19 h 329"/>
                <a:gd name="T36" fmla="*/ 3 w 249"/>
                <a:gd name="T37" fmla="*/ 15 h 329"/>
                <a:gd name="T38" fmla="*/ 3 w 249"/>
                <a:gd name="T39" fmla="*/ 13 h 329"/>
                <a:gd name="T40" fmla="*/ 3 w 249"/>
                <a:gd name="T41" fmla="*/ 11 h 329"/>
                <a:gd name="T42" fmla="*/ 3 w 249"/>
                <a:gd name="T43" fmla="*/ 5 h 329"/>
                <a:gd name="T44" fmla="*/ 3 w 249"/>
                <a:gd name="T45" fmla="*/ 5 h 329"/>
                <a:gd name="T46" fmla="*/ 3 w 249"/>
                <a:gd name="T47" fmla="*/ 0 h 329"/>
                <a:gd name="T48" fmla="*/ 3 w 249"/>
                <a:gd name="T49" fmla="*/ 5 h 329"/>
                <a:gd name="T50" fmla="*/ 0 w 249"/>
                <a:gd name="T51" fmla="*/ 5 h 3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9"/>
                <a:gd name="T79" fmla="*/ 0 h 329"/>
                <a:gd name="T80" fmla="*/ 249 w 249"/>
                <a:gd name="T81" fmla="*/ 329 h 3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9" h="329">
                  <a:moveTo>
                    <a:pt x="2" y="76"/>
                  </a:moveTo>
                  <a:lnTo>
                    <a:pt x="2" y="92"/>
                  </a:lnTo>
                  <a:lnTo>
                    <a:pt x="3" y="120"/>
                  </a:lnTo>
                  <a:lnTo>
                    <a:pt x="7" y="144"/>
                  </a:lnTo>
                  <a:lnTo>
                    <a:pt x="6" y="196"/>
                  </a:lnTo>
                  <a:lnTo>
                    <a:pt x="5" y="220"/>
                  </a:lnTo>
                  <a:lnTo>
                    <a:pt x="6" y="243"/>
                  </a:lnTo>
                  <a:lnTo>
                    <a:pt x="3" y="268"/>
                  </a:lnTo>
                  <a:lnTo>
                    <a:pt x="2" y="282"/>
                  </a:lnTo>
                  <a:lnTo>
                    <a:pt x="2" y="305"/>
                  </a:lnTo>
                  <a:lnTo>
                    <a:pt x="2" y="329"/>
                  </a:lnTo>
                  <a:lnTo>
                    <a:pt x="29" y="315"/>
                  </a:lnTo>
                  <a:lnTo>
                    <a:pt x="30" y="297"/>
                  </a:lnTo>
                  <a:lnTo>
                    <a:pt x="110" y="278"/>
                  </a:lnTo>
                  <a:lnTo>
                    <a:pt x="199" y="256"/>
                  </a:lnTo>
                  <a:lnTo>
                    <a:pt x="210" y="253"/>
                  </a:lnTo>
                  <a:lnTo>
                    <a:pt x="215" y="278"/>
                  </a:lnTo>
                  <a:lnTo>
                    <a:pt x="246" y="268"/>
                  </a:lnTo>
                  <a:lnTo>
                    <a:pt x="245" y="232"/>
                  </a:lnTo>
                  <a:lnTo>
                    <a:pt x="249" y="190"/>
                  </a:lnTo>
                  <a:lnTo>
                    <a:pt x="247" y="149"/>
                  </a:lnTo>
                  <a:lnTo>
                    <a:pt x="235" y="59"/>
                  </a:lnTo>
                  <a:lnTo>
                    <a:pt x="234" y="16"/>
                  </a:lnTo>
                  <a:lnTo>
                    <a:pt x="230" y="0"/>
                  </a:lnTo>
                  <a:lnTo>
                    <a:pt x="133" y="19"/>
                  </a:lnTo>
                  <a:lnTo>
                    <a:pt x="0" y="69"/>
                  </a:lnTo>
                  <a:lnTo>
                    <a:pt x="2" y="76"/>
                  </a:lnTo>
                  <a:close/>
                </a:path>
              </a:pathLst>
            </a:custGeom>
            <a:solidFill>
              <a:srgbClr val="C0A25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52" name="Freeform 14"/>
            <p:cNvSpPr>
              <a:spLocks noChangeArrowheads="1"/>
            </p:cNvSpPr>
            <p:nvPr/>
          </p:nvSpPr>
          <p:spPr bwMode="auto">
            <a:xfrm>
              <a:off x="2044" y="2545"/>
              <a:ext cx="619" cy="91"/>
            </a:xfrm>
            <a:custGeom>
              <a:avLst/>
              <a:gdLst>
                <a:gd name="T0" fmla="*/ 3 w 721"/>
                <a:gd name="T1" fmla="*/ 6 h 100"/>
                <a:gd name="T2" fmla="*/ 3 w 721"/>
                <a:gd name="T3" fmla="*/ 6 h 100"/>
                <a:gd name="T4" fmla="*/ 3 w 721"/>
                <a:gd name="T5" fmla="*/ 6 h 100"/>
                <a:gd name="T6" fmla="*/ 3 w 721"/>
                <a:gd name="T7" fmla="*/ 5 h 100"/>
                <a:gd name="T8" fmla="*/ 3 w 721"/>
                <a:gd name="T9" fmla="*/ 5 h 100"/>
                <a:gd name="T10" fmla="*/ 3 w 721"/>
                <a:gd name="T11" fmla="*/ 5 h 100"/>
                <a:gd name="T12" fmla="*/ 3 w 721"/>
                <a:gd name="T13" fmla="*/ 5 h 100"/>
                <a:gd name="T14" fmla="*/ 3 w 721"/>
                <a:gd name="T15" fmla="*/ 5 h 100"/>
                <a:gd name="T16" fmla="*/ 0 w 721"/>
                <a:gd name="T17" fmla="*/ 5 h 100"/>
                <a:gd name="T18" fmla="*/ 3 w 721"/>
                <a:gd name="T19" fmla="*/ 5 h 100"/>
                <a:gd name="T20" fmla="*/ 3 w 721"/>
                <a:gd name="T21" fmla="*/ 5 h 100"/>
                <a:gd name="T22" fmla="*/ 3 w 721"/>
                <a:gd name="T23" fmla="*/ 5 h 100"/>
                <a:gd name="T24" fmla="*/ 3 w 721"/>
                <a:gd name="T25" fmla="*/ 5 h 100"/>
                <a:gd name="T26" fmla="*/ 3 w 721"/>
                <a:gd name="T27" fmla="*/ 5 h 100"/>
                <a:gd name="T28" fmla="*/ 3 w 721"/>
                <a:gd name="T29" fmla="*/ 5 h 100"/>
                <a:gd name="T30" fmla="*/ 3 w 721"/>
                <a:gd name="T31" fmla="*/ 5 h 100"/>
                <a:gd name="T32" fmla="*/ 3 w 721"/>
                <a:gd name="T33" fmla="*/ 5 h 100"/>
                <a:gd name="T34" fmla="*/ 3 w 721"/>
                <a:gd name="T35" fmla="*/ 5 h 100"/>
                <a:gd name="T36" fmla="*/ 3 w 721"/>
                <a:gd name="T37" fmla="*/ 5 h 100"/>
                <a:gd name="T38" fmla="*/ 4 w 721"/>
                <a:gd name="T39" fmla="*/ 5 h 100"/>
                <a:gd name="T40" fmla="*/ 4 w 721"/>
                <a:gd name="T41" fmla="*/ 5 h 100"/>
                <a:gd name="T42" fmla="*/ 4 w 721"/>
                <a:gd name="T43" fmla="*/ 5 h 100"/>
                <a:gd name="T44" fmla="*/ 5 w 721"/>
                <a:gd name="T45" fmla="*/ 5 h 100"/>
                <a:gd name="T46" fmla="*/ 5 w 721"/>
                <a:gd name="T47" fmla="*/ 5 h 100"/>
                <a:gd name="T48" fmla="*/ 5 w 721"/>
                <a:gd name="T49" fmla="*/ 5 h 100"/>
                <a:gd name="T50" fmla="*/ 5 w 721"/>
                <a:gd name="T51" fmla="*/ 5 h 100"/>
                <a:gd name="T52" fmla="*/ 6 w 721"/>
                <a:gd name="T53" fmla="*/ 5 h 100"/>
                <a:gd name="T54" fmla="*/ 7 w 721"/>
                <a:gd name="T55" fmla="*/ 5 h 100"/>
                <a:gd name="T56" fmla="*/ 7 w 721"/>
                <a:gd name="T57" fmla="*/ 5 h 100"/>
                <a:gd name="T58" fmla="*/ 8 w 721"/>
                <a:gd name="T59" fmla="*/ 5 h 100"/>
                <a:gd name="T60" fmla="*/ 9 w 721"/>
                <a:gd name="T61" fmla="*/ 0 h 100"/>
                <a:gd name="T62" fmla="*/ 9 w 721"/>
                <a:gd name="T63" fmla="*/ 5 h 100"/>
                <a:gd name="T64" fmla="*/ 9 w 721"/>
                <a:gd name="T65" fmla="*/ 5 h 100"/>
                <a:gd name="T66" fmla="*/ 9 w 721"/>
                <a:gd name="T67" fmla="*/ 5 h 100"/>
                <a:gd name="T68" fmla="*/ 8 w 721"/>
                <a:gd name="T69" fmla="*/ 5 h 100"/>
                <a:gd name="T70" fmla="*/ 8 w 721"/>
                <a:gd name="T71" fmla="*/ 5 h 100"/>
                <a:gd name="T72" fmla="*/ 7 w 721"/>
                <a:gd name="T73" fmla="*/ 7 h 100"/>
                <a:gd name="T74" fmla="*/ 7 w 721"/>
                <a:gd name="T75" fmla="*/ 7 h 100"/>
                <a:gd name="T76" fmla="*/ 6 w 721"/>
                <a:gd name="T77" fmla="*/ 7 h 100"/>
                <a:gd name="T78" fmla="*/ 5 w 721"/>
                <a:gd name="T79" fmla="*/ 7 h 100"/>
                <a:gd name="T80" fmla="*/ 5 w 721"/>
                <a:gd name="T81" fmla="*/ 6 h 100"/>
                <a:gd name="T82" fmla="*/ 5 w 721"/>
                <a:gd name="T83" fmla="*/ 7 h 100"/>
                <a:gd name="T84" fmla="*/ 4 w 721"/>
                <a:gd name="T85" fmla="*/ 6 h 1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21"/>
                <a:gd name="T130" fmla="*/ 0 h 100"/>
                <a:gd name="T131" fmla="*/ 721 w 721"/>
                <a:gd name="T132" fmla="*/ 100 h 1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21" h="100">
                  <a:moveTo>
                    <a:pt x="294" y="95"/>
                  </a:moveTo>
                  <a:lnTo>
                    <a:pt x="250" y="94"/>
                  </a:lnTo>
                  <a:lnTo>
                    <a:pt x="210" y="94"/>
                  </a:lnTo>
                  <a:lnTo>
                    <a:pt x="170" y="86"/>
                  </a:lnTo>
                  <a:lnTo>
                    <a:pt x="148" y="86"/>
                  </a:lnTo>
                  <a:lnTo>
                    <a:pt x="95" y="86"/>
                  </a:lnTo>
                  <a:lnTo>
                    <a:pt x="19" y="79"/>
                  </a:lnTo>
                  <a:lnTo>
                    <a:pt x="7" y="79"/>
                  </a:lnTo>
                  <a:lnTo>
                    <a:pt x="0" y="63"/>
                  </a:lnTo>
                  <a:lnTo>
                    <a:pt x="36" y="64"/>
                  </a:lnTo>
                  <a:lnTo>
                    <a:pt x="71" y="69"/>
                  </a:lnTo>
                  <a:lnTo>
                    <a:pt x="118" y="72"/>
                  </a:lnTo>
                  <a:lnTo>
                    <a:pt x="152" y="76"/>
                  </a:lnTo>
                  <a:lnTo>
                    <a:pt x="174" y="76"/>
                  </a:lnTo>
                  <a:lnTo>
                    <a:pt x="187" y="75"/>
                  </a:lnTo>
                  <a:lnTo>
                    <a:pt x="204" y="76"/>
                  </a:lnTo>
                  <a:lnTo>
                    <a:pt x="219" y="74"/>
                  </a:lnTo>
                  <a:lnTo>
                    <a:pt x="234" y="75"/>
                  </a:lnTo>
                  <a:lnTo>
                    <a:pt x="280" y="79"/>
                  </a:lnTo>
                  <a:lnTo>
                    <a:pt x="303" y="82"/>
                  </a:lnTo>
                  <a:lnTo>
                    <a:pt x="318" y="84"/>
                  </a:lnTo>
                  <a:lnTo>
                    <a:pt x="336" y="85"/>
                  </a:lnTo>
                  <a:lnTo>
                    <a:pt x="353" y="85"/>
                  </a:lnTo>
                  <a:lnTo>
                    <a:pt x="372" y="86"/>
                  </a:lnTo>
                  <a:lnTo>
                    <a:pt x="388" y="85"/>
                  </a:lnTo>
                  <a:lnTo>
                    <a:pt x="403" y="84"/>
                  </a:lnTo>
                  <a:lnTo>
                    <a:pt x="443" y="84"/>
                  </a:lnTo>
                  <a:lnTo>
                    <a:pt x="476" y="82"/>
                  </a:lnTo>
                  <a:lnTo>
                    <a:pt x="489" y="79"/>
                  </a:lnTo>
                  <a:lnTo>
                    <a:pt x="623" y="29"/>
                  </a:lnTo>
                  <a:lnTo>
                    <a:pt x="719" y="0"/>
                  </a:lnTo>
                  <a:lnTo>
                    <a:pt x="721" y="13"/>
                  </a:lnTo>
                  <a:lnTo>
                    <a:pt x="721" y="26"/>
                  </a:lnTo>
                  <a:lnTo>
                    <a:pt x="706" y="31"/>
                  </a:lnTo>
                  <a:lnTo>
                    <a:pt x="635" y="48"/>
                  </a:lnTo>
                  <a:lnTo>
                    <a:pt x="582" y="65"/>
                  </a:lnTo>
                  <a:lnTo>
                    <a:pt x="495" y="96"/>
                  </a:lnTo>
                  <a:lnTo>
                    <a:pt x="482" y="98"/>
                  </a:lnTo>
                  <a:lnTo>
                    <a:pt x="447" y="100"/>
                  </a:lnTo>
                  <a:lnTo>
                    <a:pt x="402" y="96"/>
                  </a:lnTo>
                  <a:lnTo>
                    <a:pt x="398" y="95"/>
                  </a:lnTo>
                  <a:lnTo>
                    <a:pt x="387" y="96"/>
                  </a:lnTo>
                  <a:lnTo>
                    <a:pt x="324" y="95"/>
                  </a:lnTo>
                  <a:lnTo>
                    <a:pt x="294" y="95"/>
                  </a:lnTo>
                  <a:close/>
                </a:path>
              </a:pathLst>
            </a:custGeom>
            <a:solidFill>
              <a:srgbClr val="EADC8E"/>
            </a:solidFill>
            <a:ln w="25400">
              <a:solidFill>
                <a:srgbClr val="EADC8E"/>
              </a:solidFill>
              <a:round/>
            </a:ln>
          </p:spPr>
          <p:txBody>
            <a:bodyPr wrap="none"/>
            <a:lstStyle/>
            <a:p>
              <a:endParaRPr lang="zh-CN" altLang="en-US"/>
            </a:p>
          </p:txBody>
        </p:sp>
        <p:sp>
          <p:nvSpPr>
            <p:cNvPr id="14353" name="Freeform 15"/>
            <p:cNvSpPr>
              <a:spLocks noChangeArrowheads="1"/>
            </p:cNvSpPr>
            <p:nvPr/>
          </p:nvSpPr>
          <p:spPr bwMode="auto">
            <a:xfrm>
              <a:off x="2300" y="2329"/>
              <a:ext cx="89" cy="192"/>
            </a:xfrm>
            <a:custGeom>
              <a:avLst/>
              <a:gdLst>
                <a:gd name="T0" fmla="*/ 3 w 104"/>
                <a:gd name="T1" fmla="*/ 5 h 211"/>
                <a:gd name="T2" fmla="*/ 3 w 104"/>
                <a:gd name="T3" fmla="*/ 5 h 211"/>
                <a:gd name="T4" fmla="*/ 3 w 104"/>
                <a:gd name="T5" fmla="*/ 5 h 211"/>
                <a:gd name="T6" fmla="*/ 3 w 104"/>
                <a:gd name="T7" fmla="*/ 7 h 211"/>
                <a:gd name="T8" fmla="*/ 3 w 104"/>
                <a:gd name="T9" fmla="*/ 9 h 211"/>
                <a:gd name="T10" fmla="*/ 3 w 104"/>
                <a:gd name="T11" fmla="*/ 13 h 211"/>
                <a:gd name="T12" fmla="*/ 0 w 104"/>
                <a:gd name="T13" fmla="*/ 15 h 211"/>
                <a:gd name="T14" fmla="*/ 3 w 104"/>
                <a:gd name="T15" fmla="*/ 14 h 211"/>
                <a:gd name="T16" fmla="*/ 3 w 104"/>
                <a:gd name="T17" fmla="*/ 14 h 211"/>
                <a:gd name="T18" fmla="*/ 3 w 104"/>
                <a:gd name="T19" fmla="*/ 14 h 211"/>
                <a:gd name="T20" fmla="*/ 3 w 104"/>
                <a:gd name="T21" fmla="*/ 12 h 211"/>
                <a:gd name="T22" fmla="*/ 3 w 104"/>
                <a:gd name="T23" fmla="*/ 10 h 211"/>
                <a:gd name="T24" fmla="*/ 3 w 104"/>
                <a:gd name="T25" fmla="*/ 7 h 211"/>
                <a:gd name="T26" fmla="*/ 3 w 104"/>
                <a:gd name="T27" fmla="*/ 5 h 211"/>
                <a:gd name="T28" fmla="*/ 3 w 104"/>
                <a:gd name="T29" fmla="*/ 1 h 211"/>
                <a:gd name="T30" fmla="*/ 3 w 104"/>
                <a:gd name="T31" fmla="*/ 0 h 211"/>
                <a:gd name="T32" fmla="*/ 3 w 104"/>
                <a:gd name="T33" fmla="*/ 1 h 211"/>
                <a:gd name="T34" fmla="*/ 3 w 104"/>
                <a:gd name="T35" fmla="*/ 4 h 211"/>
                <a:gd name="T36" fmla="*/ 0 w 104"/>
                <a:gd name="T37" fmla="*/ 3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211"/>
                <a:gd name="T59" fmla="*/ 104 w 104"/>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211">
                  <a:moveTo>
                    <a:pt x="9" y="17"/>
                  </a:moveTo>
                  <a:lnTo>
                    <a:pt x="12" y="35"/>
                  </a:lnTo>
                  <a:lnTo>
                    <a:pt x="12" y="63"/>
                  </a:lnTo>
                  <a:lnTo>
                    <a:pt x="11" y="99"/>
                  </a:lnTo>
                  <a:lnTo>
                    <a:pt x="8" y="128"/>
                  </a:lnTo>
                  <a:lnTo>
                    <a:pt x="14" y="185"/>
                  </a:lnTo>
                  <a:lnTo>
                    <a:pt x="0" y="211"/>
                  </a:lnTo>
                  <a:lnTo>
                    <a:pt x="32" y="207"/>
                  </a:lnTo>
                  <a:lnTo>
                    <a:pt x="76" y="206"/>
                  </a:lnTo>
                  <a:lnTo>
                    <a:pt x="96" y="201"/>
                  </a:lnTo>
                  <a:lnTo>
                    <a:pt x="101" y="169"/>
                  </a:lnTo>
                  <a:lnTo>
                    <a:pt x="101" y="142"/>
                  </a:lnTo>
                  <a:lnTo>
                    <a:pt x="104" y="99"/>
                  </a:lnTo>
                  <a:lnTo>
                    <a:pt x="97" y="59"/>
                  </a:lnTo>
                  <a:lnTo>
                    <a:pt x="85" y="1"/>
                  </a:lnTo>
                  <a:lnTo>
                    <a:pt x="83" y="0"/>
                  </a:lnTo>
                  <a:lnTo>
                    <a:pt x="61" y="1"/>
                  </a:lnTo>
                  <a:lnTo>
                    <a:pt x="20" y="4"/>
                  </a:lnTo>
                  <a:lnTo>
                    <a:pt x="0" y="3"/>
                  </a:lnTo>
                  <a:lnTo>
                    <a:pt x="9" y="17"/>
                  </a:lnTo>
                  <a:close/>
                </a:path>
              </a:pathLst>
            </a:custGeom>
            <a:solidFill>
              <a:srgbClr val="D0C5EC"/>
            </a:solidFill>
            <a:ln w="25400">
              <a:solidFill>
                <a:srgbClr val="D0C5EC"/>
              </a:solidFill>
              <a:round/>
            </a:ln>
          </p:spPr>
          <p:txBody>
            <a:bodyPr wrap="none"/>
            <a:lstStyle/>
            <a:p>
              <a:endParaRPr lang="zh-CN" altLang="en-US"/>
            </a:p>
          </p:txBody>
        </p:sp>
        <p:sp>
          <p:nvSpPr>
            <p:cNvPr id="14354" name="Freeform 16"/>
            <p:cNvSpPr>
              <a:spLocks noChangeArrowheads="1"/>
            </p:cNvSpPr>
            <p:nvPr/>
          </p:nvSpPr>
          <p:spPr bwMode="auto">
            <a:xfrm>
              <a:off x="1917" y="2792"/>
              <a:ext cx="96" cy="38"/>
            </a:xfrm>
            <a:custGeom>
              <a:avLst/>
              <a:gdLst>
                <a:gd name="T0" fmla="*/ 3 w 112"/>
                <a:gd name="T1" fmla="*/ 5 h 42"/>
                <a:gd name="T2" fmla="*/ 3 w 112"/>
                <a:gd name="T3" fmla="*/ 0 h 42"/>
                <a:gd name="T4" fmla="*/ 3 w 112"/>
                <a:gd name="T5" fmla="*/ 5 h 42"/>
                <a:gd name="T6" fmla="*/ 0 w 112"/>
                <a:gd name="T7" fmla="*/ 5 h 42"/>
                <a:gd name="T8" fmla="*/ 3 w 112"/>
                <a:gd name="T9" fmla="*/ 5 h 42"/>
                <a:gd name="T10" fmla="*/ 3 w 112"/>
                <a:gd name="T11" fmla="*/ 5 h 42"/>
                <a:gd name="T12" fmla="*/ 0 60000 65536"/>
                <a:gd name="T13" fmla="*/ 0 60000 65536"/>
                <a:gd name="T14" fmla="*/ 0 60000 65536"/>
                <a:gd name="T15" fmla="*/ 0 60000 65536"/>
                <a:gd name="T16" fmla="*/ 0 60000 65536"/>
                <a:gd name="T17" fmla="*/ 0 60000 65536"/>
                <a:gd name="T18" fmla="*/ 0 w 112"/>
                <a:gd name="T19" fmla="*/ 0 h 42"/>
                <a:gd name="T20" fmla="*/ 112 w 11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12" h="42">
                  <a:moveTo>
                    <a:pt x="109" y="7"/>
                  </a:moveTo>
                  <a:cubicBezTo>
                    <a:pt x="109" y="7"/>
                    <a:pt x="80" y="0"/>
                    <a:pt x="74" y="0"/>
                  </a:cubicBezTo>
                  <a:cubicBezTo>
                    <a:pt x="61" y="1"/>
                    <a:pt x="43" y="10"/>
                    <a:pt x="23" y="14"/>
                  </a:cubicBezTo>
                  <a:cubicBezTo>
                    <a:pt x="17" y="15"/>
                    <a:pt x="0" y="20"/>
                    <a:pt x="0" y="25"/>
                  </a:cubicBezTo>
                  <a:cubicBezTo>
                    <a:pt x="1" y="31"/>
                    <a:pt x="43" y="42"/>
                    <a:pt x="43" y="42"/>
                  </a:cubicBezTo>
                  <a:cubicBezTo>
                    <a:pt x="62" y="41"/>
                    <a:pt x="112" y="19"/>
                    <a:pt x="109" y="7"/>
                  </a:cubicBezTo>
                  <a:close/>
                </a:path>
              </a:pathLst>
            </a:custGeom>
            <a:solidFill>
              <a:srgbClr val="DCDCDC"/>
            </a:solidFill>
            <a:ln w="25400">
              <a:solidFill>
                <a:srgbClr val="000000"/>
              </a:solidFill>
              <a:round/>
            </a:ln>
          </p:spPr>
          <p:txBody>
            <a:bodyPr wrap="none"/>
            <a:lstStyle/>
            <a:p>
              <a:endParaRPr lang="zh-CN" altLang="en-US"/>
            </a:p>
          </p:txBody>
        </p:sp>
        <p:sp>
          <p:nvSpPr>
            <p:cNvPr id="14355" name="Freeform 17"/>
            <p:cNvSpPr>
              <a:spLocks noChangeArrowheads="1"/>
            </p:cNvSpPr>
            <p:nvPr/>
          </p:nvSpPr>
          <p:spPr bwMode="auto">
            <a:xfrm>
              <a:off x="1910" y="2676"/>
              <a:ext cx="168" cy="53"/>
            </a:xfrm>
            <a:custGeom>
              <a:avLst/>
              <a:gdLst>
                <a:gd name="T0" fmla="*/ 3 w 195"/>
                <a:gd name="T1" fmla="*/ 4 h 59"/>
                <a:gd name="T2" fmla="*/ 1 w 195"/>
                <a:gd name="T3" fmla="*/ 4 h 59"/>
                <a:gd name="T4" fmla="*/ 3 w 195"/>
                <a:gd name="T5" fmla="*/ 4 h 59"/>
                <a:gd name="T6" fmla="*/ 3 w 195"/>
                <a:gd name="T7" fmla="*/ 4 h 59"/>
                <a:gd name="T8" fmla="*/ 3 w 195"/>
                <a:gd name="T9" fmla="*/ 4 h 59"/>
                <a:gd name="T10" fmla="*/ 3 w 195"/>
                <a:gd name="T11" fmla="*/ 4 h 59"/>
                <a:gd name="T12" fmla="*/ 3 w 195"/>
                <a:gd name="T13" fmla="*/ 4 h 59"/>
                <a:gd name="T14" fmla="*/ 3 w 195"/>
                <a:gd name="T15" fmla="*/ 4 h 59"/>
                <a:gd name="T16" fmla="*/ 3 w 195"/>
                <a:gd name="T17" fmla="*/ 4 h 59"/>
                <a:gd name="T18" fmla="*/ 3 w 195"/>
                <a:gd name="T19" fmla="*/ 4 h 59"/>
                <a:gd name="T20" fmla="*/ 3 w 195"/>
                <a:gd name="T21" fmla="*/ 4 h 59"/>
                <a:gd name="T22" fmla="*/ 3 w 195"/>
                <a:gd name="T23" fmla="*/ 4 h 59"/>
                <a:gd name="T24" fmla="*/ 3 w 195"/>
                <a:gd name="T25" fmla="*/ 4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
                <a:gd name="T40" fmla="*/ 0 h 59"/>
                <a:gd name="T41" fmla="*/ 195 w 195"/>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 h="59">
                  <a:moveTo>
                    <a:pt x="8" y="35"/>
                  </a:moveTo>
                  <a:cubicBezTo>
                    <a:pt x="8" y="35"/>
                    <a:pt x="0" y="44"/>
                    <a:pt x="1" y="48"/>
                  </a:cubicBezTo>
                  <a:cubicBezTo>
                    <a:pt x="2" y="52"/>
                    <a:pt x="11" y="56"/>
                    <a:pt x="16" y="57"/>
                  </a:cubicBezTo>
                  <a:cubicBezTo>
                    <a:pt x="21" y="59"/>
                    <a:pt x="34" y="57"/>
                    <a:pt x="40" y="57"/>
                  </a:cubicBezTo>
                  <a:cubicBezTo>
                    <a:pt x="48" y="57"/>
                    <a:pt x="62" y="58"/>
                    <a:pt x="68" y="57"/>
                  </a:cubicBezTo>
                  <a:cubicBezTo>
                    <a:pt x="72" y="57"/>
                    <a:pt x="81" y="53"/>
                    <a:pt x="85" y="53"/>
                  </a:cubicBezTo>
                  <a:cubicBezTo>
                    <a:pt x="91" y="51"/>
                    <a:pt x="103" y="51"/>
                    <a:pt x="108" y="51"/>
                  </a:cubicBezTo>
                  <a:cubicBezTo>
                    <a:pt x="112" y="49"/>
                    <a:pt x="123" y="46"/>
                    <a:pt x="128" y="46"/>
                  </a:cubicBezTo>
                  <a:cubicBezTo>
                    <a:pt x="134" y="44"/>
                    <a:pt x="146" y="43"/>
                    <a:pt x="152" y="41"/>
                  </a:cubicBezTo>
                  <a:cubicBezTo>
                    <a:pt x="158" y="40"/>
                    <a:pt x="169" y="35"/>
                    <a:pt x="175" y="35"/>
                  </a:cubicBezTo>
                  <a:cubicBezTo>
                    <a:pt x="175" y="35"/>
                    <a:pt x="179" y="35"/>
                    <a:pt x="179" y="35"/>
                  </a:cubicBezTo>
                  <a:cubicBezTo>
                    <a:pt x="184" y="33"/>
                    <a:pt x="195" y="24"/>
                    <a:pt x="195" y="24"/>
                  </a:cubicBezTo>
                  <a:cubicBezTo>
                    <a:pt x="185" y="0"/>
                    <a:pt x="47" y="12"/>
                    <a:pt x="8" y="35"/>
                  </a:cubicBezTo>
                  <a:close/>
                </a:path>
              </a:pathLst>
            </a:custGeom>
            <a:solidFill>
              <a:srgbClr val="642460"/>
            </a:solidFill>
            <a:ln w="25400">
              <a:solidFill>
                <a:srgbClr val="000000"/>
              </a:solidFill>
              <a:round/>
            </a:ln>
          </p:spPr>
          <p:txBody>
            <a:bodyPr wrap="none"/>
            <a:lstStyle/>
            <a:p>
              <a:endParaRPr lang="zh-CN" altLang="en-US"/>
            </a:p>
          </p:txBody>
        </p:sp>
        <p:sp>
          <p:nvSpPr>
            <p:cNvPr id="14356" name="Freeform 18"/>
            <p:cNvSpPr>
              <a:spLocks noChangeArrowheads="1"/>
            </p:cNvSpPr>
            <p:nvPr/>
          </p:nvSpPr>
          <p:spPr bwMode="auto">
            <a:xfrm>
              <a:off x="1860" y="2557"/>
              <a:ext cx="63" cy="100"/>
            </a:xfrm>
            <a:custGeom>
              <a:avLst/>
              <a:gdLst>
                <a:gd name="T0" fmla="*/ 3 w 74"/>
                <a:gd name="T1" fmla="*/ 0 h 110"/>
                <a:gd name="T2" fmla="*/ 3 w 74"/>
                <a:gd name="T3" fmla="*/ 5 h 110"/>
                <a:gd name="T4" fmla="*/ 0 w 74"/>
                <a:gd name="T5" fmla="*/ 5 h 110"/>
                <a:gd name="T6" fmla="*/ 3 w 74"/>
                <a:gd name="T7" fmla="*/ 5 h 110"/>
                <a:gd name="T8" fmla="*/ 3 w 74"/>
                <a:gd name="T9" fmla="*/ 5 h 110"/>
                <a:gd name="T10" fmla="*/ 3 w 74"/>
                <a:gd name="T11" fmla="*/ 7 h 110"/>
                <a:gd name="T12" fmla="*/ 3 w 74"/>
                <a:gd name="T13" fmla="*/ 8 h 110"/>
                <a:gd name="T14" fmla="*/ 3 w 74"/>
                <a:gd name="T15" fmla="*/ 8 h 110"/>
                <a:gd name="T16" fmla="*/ 3 w 74"/>
                <a:gd name="T17" fmla="*/ 0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110"/>
                <a:gd name="T29" fmla="*/ 74 w 74"/>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110">
                  <a:moveTo>
                    <a:pt x="33" y="0"/>
                  </a:moveTo>
                  <a:cubicBezTo>
                    <a:pt x="33" y="0"/>
                    <a:pt x="19" y="9"/>
                    <a:pt x="15" y="13"/>
                  </a:cubicBezTo>
                  <a:cubicBezTo>
                    <a:pt x="8" y="21"/>
                    <a:pt x="1" y="40"/>
                    <a:pt x="0" y="50"/>
                  </a:cubicBezTo>
                  <a:cubicBezTo>
                    <a:pt x="0" y="55"/>
                    <a:pt x="4" y="66"/>
                    <a:pt x="5" y="71"/>
                  </a:cubicBezTo>
                  <a:cubicBezTo>
                    <a:pt x="6" y="76"/>
                    <a:pt x="7" y="85"/>
                    <a:pt x="10" y="88"/>
                  </a:cubicBezTo>
                  <a:cubicBezTo>
                    <a:pt x="14" y="93"/>
                    <a:pt x="24" y="104"/>
                    <a:pt x="30" y="102"/>
                  </a:cubicBezTo>
                  <a:cubicBezTo>
                    <a:pt x="31" y="102"/>
                    <a:pt x="43" y="110"/>
                    <a:pt x="45" y="110"/>
                  </a:cubicBezTo>
                  <a:cubicBezTo>
                    <a:pt x="51" y="109"/>
                    <a:pt x="54" y="109"/>
                    <a:pt x="54" y="109"/>
                  </a:cubicBezTo>
                  <a:cubicBezTo>
                    <a:pt x="74" y="86"/>
                    <a:pt x="58" y="8"/>
                    <a:pt x="33" y="0"/>
                  </a:cubicBezTo>
                  <a:close/>
                </a:path>
              </a:pathLst>
            </a:custGeom>
            <a:solidFill>
              <a:srgbClr val="DCDCDC"/>
            </a:solidFill>
            <a:ln w="25400">
              <a:solidFill>
                <a:srgbClr val="000000"/>
              </a:solidFill>
              <a:round/>
            </a:ln>
          </p:spPr>
          <p:txBody>
            <a:bodyPr wrap="none"/>
            <a:lstStyle/>
            <a:p>
              <a:endParaRPr lang="zh-CN" altLang="en-US"/>
            </a:p>
          </p:txBody>
        </p:sp>
        <p:sp>
          <p:nvSpPr>
            <p:cNvPr id="14357" name="Freeform 19"/>
            <p:cNvSpPr>
              <a:spLocks noChangeArrowheads="1"/>
            </p:cNvSpPr>
            <p:nvPr/>
          </p:nvSpPr>
          <p:spPr bwMode="auto">
            <a:xfrm>
              <a:off x="2070" y="2544"/>
              <a:ext cx="193" cy="56"/>
            </a:xfrm>
            <a:custGeom>
              <a:avLst/>
              <a:gdLst>
                <a:gd name="T0" fmla="*/ 0 w 225"/>
                <a:gd name="T1" fmla="*/ 6 h 61"/>
                <a:gd name="T2" fmla="*/ 3 w 225"/>
                <a:gd name="T3" fmla="*/ 1 h 61"/>
                <a:gd name="T4" fmla="*/ 3 w 225"/>
                <a:gd name="T5" fmla="*/ 5 h 61"/>
                <a:gd name="T6" fmla="*/ 3 w 225"/>
                <a:gd name="T7" fmla="*/ 5 h 61"/>
                <a:gd name="T8" fmla="*/ 3 w 225"/>
                <a:gd name="T9" fmla="*/ 3 h 61"/>
                <a:gd name="T10" fmla="*/ 3 w 225"/>
                <a:gd name="T11" fmla="*/ 2 h 61"/>
                <a:gd name="T12" fmla="*/ 3 w 225"/>
                <a:gd name="T13" fmla="*/ 6 h 61"/>
                <a:gd name="T14" fmla="*/ 3 w 225"/>
                <a:gd name="T15" fmla="*/ 6 h 61"/>
                <a:gd name="T16" fmla="*/ 3 w 225"/>
                <a:gd name="T17" fmla="*/ 6 h 61"/>
                <a:gd name="T18" fmla="*/ 3 w 225"/>
                <a:gd name="T19" fmla="*/ 6 h 61"/>
                <a:gd name="T20" fmla="*/ 3 w 225"/>
                <a:gd name="T21" fmla="*/ 6 h 61"/>
                <a:gd name="T22" fmla="*/ 0 w 225"/>
                <a:gd name="T23" fmla="*/ 6 h 61"/>
                <a:gd name="T24" fmla="*/ 0 w 225"/>
                <a:gd name="T25" fmla="*/ 6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
                <a:gd name="T40" fmla="*/ 0 h 61"/>
                <a:gd name="T41" fmla="*/ 225 w 225"/>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 h="61">
                  <a:moveTo>
                    <a:pt x="0" y="45"/>
                  </a:moveTo>
                  <a:cubicBezTo>
                    <a:pt x="0" y="45"/>
                    <a:pt x="28" y="0"/>
                    <a:pt x="33" y="1"/>
                  </a:cubicBezTo>
                  <a:cubicBezTo>
                    <a:pt x="56" y="1"/>
                    <a:pt x="108" y="5"/>
                    <a:pt x="122" y="5"/>
                  </a:cubicBezTo>
                  <a:cubicBezTo>
                    <a:pt x="132" y="6"/>
                    <a:pt x="151" y="6"/>
                    <a:pt x="160" y="5"/>
                  </a:cubicBezTo>
                  <a:cubicBezTo>
                    <a:pt x="169" y="4"/>
                    <a:pt x="190" y="3"/>
                    <a:pt x="200" y="3"/>
                  </a:cubicBezTo>
                  <a:cubicBezTo>
                    <a:pt x="207" y="3"/>
                    <a:pt x="225" y="2"/>
                    <a:pt x="225" y="2"/>
                  </a:cubicBezTo>
                  <a:cubicBezTo>
                    <a:pt x="221" y="7"/>
                    <a:pt x="201" y="19"/>
                    <a:pt x="195" y="27"/>
                  </a:cubicBezTo>
                  <a:cubicBezTo>
                    <a:pt x="192" y="30"/>
                    <a:pt x="192" y="33"/>
                    <a:pt x="190" y="37"/>
                  </a:cubicBezTo>
                  <a:cubicBezTo>
                    <a:pt x="187" y="38"/>
                    <a:pt x="186" y="41"/>
                    <a:pt x="179" y="47"/>
                  </a:cubicBezTo>
                  <a:cubicBezTo>
                    <a:pt x="177" y="48"/>
                    <a:pt x="168" y="57"/>
                    <a:pt x="166" y="59"/>
                  </a:cubicBezTo>
                  <a:cubicBezTo>
                    <a:pt x="166" y="61"/>
                    <a:pt x="135" y="58"/>
                    <a:pt x="113" y="56"/>
                  </a:cubicBezTo>
                  <a:cubicBezTo>
                    <a:pt x="97" y="55"/>
                    <a:pt x="0" y="46"/>
                    <a:pt x="0" y="46"/>
                  </a:cubicBezTo>
                  <a:cubicBezTo>
                    <a:pt x="0" y="46"/>
                    <a:pt x="0" y="45"/>
                    <a:pt x="0" y="45"/>
                  </a:cubicBezTo>
                  <a:close/>
                </a:path>
              </a:pathLst>
            </a:custGeom>
            <a:solidFill>
              <a:srgbClr val="D0C5EC"/>
            </a:solidFill>
            <a:ln w="25400">
              <a:solidFill>
                <a:srgbClr val="000000"/>
              </a:solidFill>
              <a:round/>
            </a:ln>
          </p:spPr>
          <p:txBody>
            <a:bodyPr wrap="none"/>
            <a:lstStyle/>
            <a:p>
              <a:endParaRPr lang="zh-CN" altLang="en-US"/>
            </a:p>
          </p:txBody>
        </p:sp>
        <p:sp>
          <p:nvSpPr>
            <p:cNvPr id="14358" name="Freeform 20"/>
            <p:cNvSpPr>
              <a:spLocks noChangeArrowheads="1"/>
            </p:cNvSpPr>
            <p:nvPr/>
          </p:nvSpPr>
          <p:spPr bwMode="auto">
            <a:xfrm>
              <a:off x="1876" y="2555"/>
              <a:ext cx="55" cy="101"/>
            </a:xfrm>
            <a:custGeom>
              <a:avLst/>
              <a:gdLst>
                <a:gd name="T0" fmla="*/ 3 w 64"/>
                <a:gd name="T1" fmla="*/ 0 h 111"/>
                <a:gd name="T2" fmla="*/ 3 w 64"/>
                <a:gd name="T3" fmla="*/ 4 h 111"/>
                <a:gd name="T4" fmla="*/ 3 w 64"/>
                <a:gd name="T5" fmla="*/ 5 h 111"/>
                <a:gd name="T6" fmla="*/ 3 w 64"/>
                <a:gd name="T7" fmla="*/ 5 h 111"/>
                <a:gd name="T8" fmla="*/ 3 w 64"/>
                <a:gd name="T9" fmla="*/ 5 h 111"/>
                <a:gd name="T10" fmla="*/ 1 w 64"/>
                <a:gd name="T11" fmla="*/ 5 h 111"/>
                <a:gd name="T12" fmla="*/ 0 w 64"/>
                <a:gd name="T13" fmla="*/ 5 h 111"/>
                <a:gd name="T14" fmla="*/ 3 w 64"/>
                <a:gd name="T15" fmla="*/ 5 h 111"/>
                <a:gd name="T16" fmla="*/ 3 w 64"/>
                <a:gd name="T17" fmla="*/ 7 h 111"/>
                <a:gd name="T18" fmla="*/ 3 w 64"/>
                <a:gd name="T19" fmla="*/ 8 h 111"/>
                <a:gd name="T20" fmla="*/ 3 w 64"/>
                <a:gd name="T21" fmla="*/ 8 h 111"/>
                <a:gd name="T22" fmla="*/ 3 w 64"/>
                <a:gd name="T23" fmla="*/ 0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111"/>
                <a:gd name="T38" fmla="*/ 64 w 64"/>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111">
                  <a:moveTo>
                    <a:pt x="28" y="0"/>
                  </a:moveTo>
                  <a:cubicBezTo>
                    <a:pt x="28" y="0"/>
                    <a:pt x="23" y="2"/>
                    <a:pt x="21" y="4"/>
                  </a:cubicBezTo>
                  <a:cubicBezTo>
                    <a:pt x="19" y="6"/>
                    <a:pt x="18" y="13"/>
                    <a:pt x="16" y="15"/>
                  </a:cubicBezTo>
                  <a:cubicBezTo>
                    <a:pt x="14" y="17"/>
                    <a:pt x="7" y="20"/>
                    <a:pt x="7" y="21"/>
                  </a:cubicBezTo>
                  <a:cubicBezTo>
                    <a:pt x="5" y="22"/>
                    <a:pt x="7" y="34"/>
                    <a:pt x="4" y="36"/>
                  </a:cubicBezTo>
                  <a:cubicBezTo>
                    <a:pt x="5" y="37"/>
                    <a:pt x="0" y="43"/>
                    <a:pt x="1" y="45"/>
                  </a:cubicBezTo>
                  <a:cubicBezTo>
                    <a:pt x="2" y="46"/>
                    <a:pt x="0" y="53"/>
                    <a:pt x="0" y="53"/>
                  </a:cubicBezTo>
                  <a:cubicBezTo>
                    <a:pt x="2" y="61"/>
                    <a:pt x="8" y="68"/>
                    <a:pt x="9" y="75"/>
                  </a:cubicBezTo>
                  <a:cubicBezTo>
                    <a:pt x="9" y="81"/>
                    <a:pt x="9" y="93"/>
                    <a:pt x="11" y="98"/>
                  </a:cubicBezTo>
                  <a:cubicBezTo>
                    <a:pt x="14" y="102"/>
                    <a:pt x="21" y="109"/>
                    <a:pt x="26" y="111"/>
                  </a:cubicBezTo>
                  <a:cubicBezTo>
                    <a:pt x="28" y="111"/>
                    <a:pt x="35" y="111"/>
                    <a:pt x="35" y="111"/>
                  </a:cubicBezTo>
                  <a:cubicBezTo>
                    <a:pt x="64" y="81"/>
                    <a:pt x="50" y="15"/>
                    <a:pt x="28" y="0"/>
                  </a:cubicBezTo>
                  <a:close/>
                </a:path>
              </a:pathLst>
            </a:custGeom>
            <a:solidFill>
              <a:srgbClr val="642460"/>
            </a:solidFill>
            <a:ln w="25400">
              <a:solidFill>
                <a:srgbClr val="000000"/>
              </a:solidFill>
              <a:round/>
            </a:ln>
          </p:spPr>
          <p:txBody>
            <a:bodyPr wrap="none"/>
            <a:lstStyle/>
            <a:p>
              <a:endParaRPr lang="zh-CN" altLang="en-US"/>
            </a:p>
          </p:txBody>
        </p:sp>
        <p:sp>
          <p:nvSpPr>
            <p:cNvPr id="14359" name="Freeform 21"/>
            <p:cNvSpPr>
              <a:spLocks noChangeArrowheads="1"/>
            </p:cNvSpPr>
            <p:nvPr/>
          </p:nvSpPr>
          <p:spPr bwMode="auto">
            <a:xfrm>
              <a:off x="1898" y="2509"/>
              <a:ext cx="340" cy="331"/>
            </a:xfrm>
            <a:custGeom>
              <a:avLst/>
              <a:gdLst>
                <a:gd name="T0" fmla="*/ 3 w 396"/>
                <a:gd name="T1" fmla="*/ 5 h 364"/>
                <a:gd name="T2" fmla="*/ 3 w 396"/>
                <a:gd name="T3" fmla="*/ 5 h 364"/>
                <a:gd name="T4" fmla="*/ 3 w 396"/>
                <a:gd name="T5" fmla="*/ 7 h 364"/>
                <a:gd name="T6" fmla="*/ 3 w 396"/>
                <a:gd name="T7" fmla="*/ 11 h 364"/>
                <a:gd name="T8" fmla="*/ 3 w 396"/>
                <a:gd name="T9" fmla="*/ 12 h 364"/>
                <a:gd name="T10" fmla="*/ 3 w 396"/>
                <a:gd name="T11" fmla="*/ 14 h 364"/>
                <a:gd name="T12" fmla="*/ 3 w 396"/>
                <a:gd name="T13" fmla="*/ 15 h 364"/>
                <a:gd name="T14" fmla="*/ 3 w 396"/>
                <a:gd name="T15" fmla="*/ 15 h 364"/>
                <a:gd name="T16" fmla="*/ 3 w 396"/>
                <a:gd name="T17" fmla="*/ 15 h 364"/>
                <a:gd name="T18" fmla="*/ 3 w 396"/>
                <a:gd name="T19" fmla="*/ 15 h 364"/>
                <a:gd name="T20" fmla="*/ 3 w 396"/>
                <a:gd name="T21" fmla="*/ 14 h 364"/>
                <a:gd name="T22" fmla="*/ 3 w 396"/>
                <a:gd name="T23" fmla="*/ 14 h 364"/>
                <a:gd name="T24" fmla="*/ 3 w 396"/>
                <a:gd name="T25" fmla="*/ 14 h 364"/>
                <a:gd name="T26" fmla="*/ 3 w 396"/>
                <a:gd name="T27" fmla="*/ 17 h 364"/>
                <a:gd name="T28" fmla="*/ 3 w 396"/>
                <a:gd name="T29" fmla="*/ 19 h 364"/>
                <a:gd name="T30" fmla="*/ 3 w 396"/>
                <a:gd name="T31" fmla="*/ 22 h 364"/>
                <a:gd name="T32" fmla="*/ 3 w 396"/>
                <a:gd name="T33" fmla="*/ 23 h 364"/>
                <a:gd name="T34" fmla="*/ 3 w 396"/>
                <a:gd name="T35" fmla="*/ 24 h 364"/>
                <a:gd name="T36" fmla="*/ 3 w 396"/>
                <a:gd name="T37" fmla="*/ 25 h 364"/>
                <a:gd name="T38" fmla="*/ 3 w 396"/>
                <a:gd name="T39" fmla="*/ 25 h 364"/>
                <a:gd name="T40" fmla="*/ 5 w 396"/>
                <a:gd name="T41" fmla="*/ 25 h 364"/>
                <a:gd name="T42" fmla="*/ 5 w 396"/>
                <a:gd name="T43" fmla="*/ 25 h 364"/>
                <a:gd name="T44" fmla="*/ 5 w 396"/>
                <a:gd name="T45" fmla="*/ 25 h 364"/>
                <a:gd name="T46" fmla="*/ 5 w 396"/>
                <a:gd name="T47" fmla="*/ 24 h 364"/>
                <a:gd name="T48" fmla="*/ 4 w 396"/>
                <a:gd name="T49" fmla="*/ 23 h 364"/>
                <a:gd name="T50" fmla="*/ 3 w 396"/>
                <a:gd name="T51" fmla="*/ 22 h 364"/>
                <a:gd name="T52" fmla="*/ 3 w 396"/>
                <a:gd name="T53" fmla="*/ 21 h 364"/>
                <a:gd name="T54" fmla="*/ 4 w 396"/>
                <a:gd name="T55" fmla="*/ 21 h 364"/>
                <a:gd name="T56" fmla="*/ 4 w 396"/>
                <a:gd name="T57" fmla="*/ 22 h 364"/>
                <a:gd name="T58" fmla="*/ 5 w 396"/>
                <a:gd name="T59" fmla="*/ 23 h 364"/>
                <a:gd name="T60" fmla="*/ 5 w 396"/>
                <a:gd name="T61" fmla="*/ 23 h 364"/>
                <a:gd name="T62" fmla="*/ 5 w 396"/>
                <a:gd name="T63" fmla="*/ 21 h 364"/>
                <a:gd name="T64" fmla="*/ 4 w 396"/>
                <a:gd name="T65" fmla="*/ 19 h 364"/>
                <a:gd name="T66" fmla="*/ 4 w 396"/>
                <a:gd name="T67" fmla="*/ 15 h 364"/>
                <a:gd name="T68" fmla="*/ 4 w 396"/>
                <a:gd name="T69" fmla="*/ 14 h 364"/>
                <a:gd name="T70" fmla="*/ 3 w 396"/>
                <a:gd name="T71" fmla="*/ 11 h 364"/>
                <a:gd name="T72" fmla="*/ 3 w 396"/>
                <a:gd name="T73" fmla="*/ 11 h 364"/>
                <a:gd name="T74" fmla="*/ 3 w 396"/>
                <a:gd name="T75" fmla="*/ 12 h 364"/>
                <a:gd name="T76" fmla="*/ 3 w 396"/>
                <a:gd name="T77" fmla="*/ 11 h 364"/>
                <a:gd name="T78" fmla="*/ 3 w 396"/>
                <a:gd name="T79" fmla="*/ 11 h 364"/>
                <a:gd name="T80" fmla="*/ 3 w 396"/>
                <a:gd name="T81" fmla="*/ 10 h 364"/>
                <a:gd name="T82" fmla="*/ 3 w 396"/>
                <a:gd name="T83" fmla="*/ 8 h 364"/>
                <a:gd name="T84" fmla="*/ 3 w 396"/>
                <a:gd name="T85" fmla="*/ 7 h 364"/>
                <a:gd name="T86" fmla="*/ 3 w 396"/>
                <a:gd name="T87" fmla="*/ 7 h 364"/>
                <a:gd name="T88" fmla="*/ 3 w 396"/>
                <a:gd name="T89" fmla="*/ 5 h 364"/>
                <a:gd name="T90" fmla="*/ 3 w 396"/>
                <a:gd name="T91" fmla="*/ 5 h 364"/>
                <a:gd name="T92" fmla="*/ 3 w 396"/>
                <a:gd name="T93" fmla="*/ 5 h 364"/>
                <a:gd name="T94" fmla="*/ 3 w 396"/>
                <a:gd name="T95" fmla="*/ 5 h 364"/>
                <a:gd name="T96" fmla="*/ 3 w 396"/>
                <a:gd name="T97" fmla="*/ 5 h 364"/>
                <a:gd name="T98" fmla="*/ 3 w 396"/>
                <a:gd name="T99" fmla="*/ 5 h 364"/>
                <a:gd name="T100" fmla="*/ 3 w 396"/>
                <a:gd name="T101" fmla="*/ 0 h 3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6"/>
                <a:gd name="T154" fmla="*/ 0 h 364"/>
                <a:gd name="T155" fmla="*/ 396 w 396"/>
                <a:gd name="T156" fmla="*/ 364 h 3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6" h="364">
                  <a:moveTo>
                    <a:pt x="7" y="2"/>
                  </a:moveTo>
                  <a:lnTo>
                    <a:pt x="3" y="11"/>
                  </a:lnTo>
                  <a:lnTo>
                    <a:pt x="0" y="42"/>
                  </a:lnTo>
                  <a:lnTo>
                    <a:pt x="6" y="53"/>
                  </a:lnTo>
                  <a:lnTo>
                    <a:pt x="7" y="80"/>
                  </a:lnTo>
                  <a:lnTo>
                    <a:pt x="6" y="108"/>
                  </a:lnTo>
                  <a:lnTo>
                    <a:pt x="6" y="133"/>
                  </a:lnTo>
                  <a:lnTo>
                    <a:pt x="9" y="145"/>
                  </a:lnTo>
                  <a:lnTo>
                    <a:pt x="14" y="155"/>
                  </a:lnTo>
                  <a:lnTo>
                    <a:pt x="15" y="160"/>
                  </a:lnTo>
                  <a:lnTo>
                    <a:pt x="11" y="181"/>
                  </a:lnTo>
                  <a:lnTo>
                    <a:pt x="30" y="207"/>
                  </a:lnTo>
                  <a:lnTo>
                    <a:pt x="25" y="221"/>
                  </a:lnTo>
                  <a:lnTo>
                    <a:pt x="25" y="226"/>
                  </a:lnTo>
                  <a:lnTo>
                    <a:pt x="38" y="229"/>
                  </a:lnTo>
                  <a:lnTo>
                    <a:pt x="61" y="229"/>
                  </a:lnTo>
                  <a:lnTo>
                    <a:pt x="86" y="221"/>
                  </a:lnTo>
                  <a:lnTo>
                    <a:pt x="100" y="216"/>
                  </a:lnTo>
                  <a:lnTo>
                    <a:pt x="118" y="213"/>
                  </a:lnTo>
                  <a:lnTo>
                    <a:pt x="134" y="211"/>
                  </a:lnTo>
                  <a:lnTo>
                    <a:pt x="147" y="205"/>
                  </a:lnTo>
                  <a:lnTo>
                    <a:pt x="163" y="205"/>
                  </a:lnTo>
                  <a:lnTo>
                    <a:pt x="193" y="202"/>
                  </a:lnTo>
                  <a:lnTo>
                    <a:pt x="219" y="206"/>
                  </a:lnTo>
                  <a:lnTo>
                    <a:pt x="239" y="202"/>
                  </a:lnTo>
                  <a:lnTo>
                    <a:pt x="253" y="207"/>
                  </a:lnTo>
                  <a:lnTo>
                    <a:pt x="257" y="216"/>
                  </a:lnTo>
                  <a:lnTo>
                    <a:pt x="254" y="250"/>
                  </a:lnTo>
                  <a:lnTo>
                    <a:pt x="257" y="259"/>
                  </a:lnTo>
                  <a:lnTo>
                    <a:pt x="259" y="271"/>
                  </a:lnTo>
                  <a:lnTo>
                    <a:pt x="264" y="306"/>
                  </a:lnTo>
                  <a:lnTo>
                    <a:pt x="259" y="312"/>
                  </a:lnTo>
                  <a:lnTo>
                    <a:pt x="243" y="321"/>
                  </a:lnTo>
                  <a:lnTo>
                    <a:pt x="243" y="327"/>
                  </a:lnTo>
                  <a:lnTo>
                    <a:pt x="224" y="340"/>
                  </a:lnTo>
                  <a:lnTo>
                    <a:pt x="223" y="344"/>
                  </a:lnTo>
                  <a:lnTo>
                    <a:pt x="230" y="352"/>
                  </a:lnTo>
                  <a:lnTo>
                    <a:pt x="242" y="351"/>
                  </a:lnTo>
                  <a:lnTo>
                    <a:pt x="265" y="347"/>
                  </a:lnTo>
                  <a:lnTo>
                    <a:pt x="296" y="350"/>
                  </a:lnTo>
                  <a:lnTo>
                    <a:pt x="336" y="357"/>
                  </a:lnTo>
                  <a:lnTo>
                    <a:pt x="351" y="356"/>
                  </a:lnTo>
                  <a:lnTo>
                    <a:pt x="380" y="361"/>
                  </a:lnTo>
                  <a:lnTo>
                    <a:pt x="387" y="364"/>
                  </a:lnTo>
                  <a:lnTo>
                    <a:pt x="396" y="362"/>
                  </a:lnTo>
                  <a:lnTo>
                    <a:pt x="392" y="356"/>
                  </a:lnTo>
                  <a:lnTo>
                    <a:pt x="380" y="345"/>
                  </a:lnTo>
                  <a:lnTo>
                    <a:pt x="366" y="342"/>
                  </a:lnTo>
                  <a:lnTo>
                    <a:pt x="338" y="338"/>
                  </a:lnTo>
                  <a:lnTo>
                    <a:pt x="326" y="330"/>
                  </a:lnTo>
                  <a:lnTo>
                    <a:pt x="312" y="327"/>
                  </a:lnTo>
                  <a:lnTo>
                    <a:pt x="297" y="317"/>
                  </a:lnTo>
                  <a:lnTo>
                    <a:pt x="296" y="305"/>
                  </a:lnTo>
                  <a:lnTo>
                    <a:pt x="296" y="298"/>
                  </a:lnTo>
                  <a:lnTo>
                    <a:pt x="296" y="297"/>
                  </a:lnTo>
                  <a:lnTo>
                    <a:pt x="308" y="298"/>
                  </a:lnTo>
                  <a:lnTo>
                    <a:pt x="310" y="301"/>
                  </a:lnTo>
                  <a:lnTo>
                    <a:pt x="337" y="310"/>
                  </a:lnTo>
                  <a:lnTo>
                    <a:pt x="357" y="314"/>
                  </a:lnTo>
                  <a:lnTo>
                    <a:pt x="384" y="325"/>
                  </a:lnTo>
                  <a:lnTo>
                    <a:pt x="392" y="325"/>
                  </a:lnTo>
                  <a:lnTo>
                    <a:pt x="392" y="320"/>
                  </a:lnTo>
                  <a:lnTo>
                    <a:pt x="374" y="310"/>
                  </a:lnTo>
                  <a:lnTo>
                    <a:pt x="366" y="299"/>
                  </a:lnTo>
                  <a:lnTo>
                    <a:pt x="338" y="283"/>
                  </a:lnTo>
                  <a:lnTo>
                    <a:pt x="324" y="270"/>
                  </a:lnTo>
                  <a:lnTo>
                    <a:pt x="312" y="259"/>
                  </a:lnTo>
                  <a:lnTo>
                    <a:pt x="308" y="224"/>
                  </a:lnTo>
                  <a:lnTo>
                    <a:pt x="307" y="219"/>
                  </a:lnTo>
                  <a:lnTo>
                    <a:pt x="300" y="206"/>
                  </a:lnTo>
                  <a:lnTo>
                    <a:pt x="290" y="171"/>
                  </a:lnTo>
                  <a:lnTo>
                    <a:pt x="273" y="151"/>
                  </a:lnTo>
                  <a:lnTo>
                    <a:pt x="256" y="148"/>
                  </a:lnTo>
                  <a:lnTo>
                    <a:pt x="233" y="151"/>
                  </a:lnTo>
                  <a:lnTo>
                    <a:pt x="171" y="164"/>
                  </a:lnTo>
                  <a:lnTo>
                    <a:pt x="174" y="159"/>
                  </a:lnTo>
                  <a:lnTo>
                    <a:pt x="172" y="153"/>
                  </a:lnTo>
                  <a:lnTo>
                    <a:pt x="184" y="153"/>
                  </a:lnTo>
                  <a:lnTo>
                    <a:pt x="195" y="149"/>
                  </a:lnTo>
                  <a:lnTo>
                    <a:pt x="200" y="149"/>
                  </a:lnTo>
                  <a:lnTo>
                    <a:pt x="200" y="144"/>
                  </a:lnTo>
                  <a:lnTo>
                    <a:pt x="195" y="139"/>
                  </a:lnTo>
                  <a:lnTo>
                    <a:pt x="181" y="126"/>
                  </a:lnTo>
                  <a:lnTo>
                    <a:pt x="176" y="119"/>
                  </a:lnTo>
                  <a:lnTo>
                    <a:pt x="170" y="100"/>
                  </a:lnTo>
                  <a:lnTo>
                    <a:pt x="198" y="105"/>
                  </a:lnTo>
                  <a:lnTo>
                    <a:pt x="214" y="105"/>
                  </a:lnTo>
                  <a:lnTo>
                    <a:pt x="226" y="100"/>
                  </a:lnTo>
                  <a:lnTo>
                    <a:pt x="242" y="59"/>
                  </a:lnTo>
                  <a:lnTo>
                    <a:pt x="241" y="58"/>
                  </a:lnTo>
                  <a:lnTo>
                    <a:pt x="217" y="58"/>
                  </a:lnTo>
                  <a:lnTo>
                    <a:pt x="200" y="52"/>
                  </a:lnTo>
                  <a:lnTo>
                    <a:pt x="174" y="58"/>
                  </a:lnTo>
                  <a:lnTo>
                    <a:pt x="142" y="56"/>
                  </a:lnTo>
                  <a:lnTo>
                    <a:pt x="134" y="58"/>
                  </a:lnTo>
                  <a:lnTo>
                    <a:pt x="116" y="48"/>
                  </a:lnTo>
                  <a:lnTo>
                    <a:pt x="101" y="45"/>
                  </a:lnTo>
                  <a:lnTo>
                    <a:pt x="86" y="31"/>
                  </a:lnTo>
                  <a:lnTo>
                    <a:pt x="76" y="30"/>
                  </a:lnTo>
                  <a:lnTo>
                    <a:pt x="56" y="21"/>
                  </a:lnTo>
                  <a:lnTo>
                    <a:pt x="53" y="21"/>
                  </a:lnTo>
                  <a:lnTo>
                    <a:pt x="21" y="0"/>
                  </a:lnTo>
                  <a:lnTo>
                    <a:pt x="7" y="2"/>
                  </a:lnTo>
                  <a:close/>
                </a:path>
              </a:pathLst>
            </a:custGeom>
            <a:solidFill>
              <a:srgbClr val="C0C0C0"/>
            </a:solidFill>
            <a:ln w="25400">
              <a:solidFill>
                <a:srgbClr val="C0C0C0"/>
              </a:solidFill>
              <a:round/>
            </a:ln>
          </p:spPr>
          <p:txBody>
            <a:bodyPr wrap="none"/>
            <a:lstStyle/>
            <a:p>
              <a:endParaRPr lang="zh-CN" altLang="en-US"/>
            </a:p>
          </p:txBody>
        </p:sp>
        <p:sp>
          <p:nvSpPr>
            <p:cNvPr id="14360" name="Freeform 22"/>
            <p:cNvSpPr>
              <a:spLocks noChangeArrowheads="1"/>
            </p:cNvSpPr>
            <p:nvPr/>
          </p:nvSpPr>
          <p:spPr bwMode="auto">
            <a:xfrm>
              <a:off x="1897" y="2415"/>
              <a:ext cx="139" cy="113"/>
            </a:xfrm>
            <a:custGeom>
              <a:avLst/>
              <a:gdLst>
                <a:gd name="T0" fmla="*/ 3 w 163"/>
                <a:gd name="T1" fmla="*/ 5 h 124"/>
                <a:gd name="T2" fmla="*/ 3 w 163"/>
                <a:gd name="T3" fmla="*/ 5 h 124"/>
                <a:gd name="T4" fmla="*/ 3 w 163"/>
                <a:gd name="T5" fmla="*/ 5 h 124"/>
                <a:gd name="T6" fmla="*/ 3 w 163"/>
                <a:gd name="T7" fmla="*/ 5 h 124"/>
                <a:gd name="T8" fmla="*/ 3 w 163"/>
                <a:gd name="T9" fmla="*/ 5 h 124"/>
                <a:gd name="T10" fmla="*/ 3 w 163"/>
                <a:gd name="T11" fmla="*/ 5 h 124"/>
                <a:gd name="T12" fmla="*/ 3 w 163"/>
                <a:gd name="T13" fmla="*/ 5 h 124"/>
                <a:gd name="T14" fmla="*/ 3 w 163"/>
                <a:gd name="T15" fmla="*/ 5 h 124"/>
                <a:gd name="T16" fmla="*/ 3 w 163"/>
                <a:gd name="T17" fmla="*/ 5 h 124"/>
                <a:gd name="T18" fmla="*/ 3 w 163"/>
                <a:gd name="T19" fmla="*/ 5 h 124"/>
                <a:gd name="T20" fmla="*/ 3 w 163"/>
                <a:gd name="T21" fmla="*/ 5 h 124"/>
                <a:gd name="T22" fmla="*/ 3 w 163"/>
                <a:gd name="T23" fmla="*/ 5 h 124"/>
                <a:gd name="T24" fmla="*/ 3 w 163"/>
                <a:gd name="T25" fmla="*/ 5 h 124"/>
                <a:gd name="T26" fmla="*/ 3 w 163"/>
                <a:gd name="T27" fmla="*/ 5 h 124"/>
                <a:gd name="T28" fmla="*/ 3 w 163"/>
                <a:gd name="T29" fmla="*/ 7 h 124"/>
                <a:gd name="T30" fmla="*/ 3 w 163"/>
                <a:gd name="T31" fmla="*/ 8 h 124"/>
                <a:gd name="T32" fmla="*/ 3 w 163"/>
                <a:gd name="T33" fmla="*/ 8 h 124"/>
                <a:gd name="T34" fmla="*/ 3 w 163"/>
                <a:gd name="T35" fmla="*/ 7 h 124"/>
                <a:gd name="T36" fmla="*/ 3 w 163"/>
                <a:gd name="T37" fmla="*/ 10 h 124"/>
                <a:gd name="T38" fmla="*/ 3 w 163"/>
                <a:gd name="T39" fmla="*/ 9 h 124"/>
                <a:gd name="T40" fmla="*/ 3 w 163"/>
                <a:gd name="T41" fmla="*/ 8 h 124"/>
                <a:gd name="T42" fmla="*/ 3 w 163"/>
                <a:gd name="T43" fmla="*/ 8 h 124"/>
                <a:gd name="T44" fmla="*/ 3 w 163"/>
                <a:gd name="T45" fmla="*/ 7 h 124"/>
                <a:gd name="T46" fmla="*/ 3 w 163"/>
                <a:gd name="T47" fmla="*/ 6 h 124"/>
                <a:gd name="T48" fmla="*/ 3 w 163"/>
                <a:gd name="T49" fmla="*/ 7 h 124"/>
                <a:gd name="T50" fmla="*/ 3 w 163"/>
                <a:gd name="T51" fmla="*/ 6 h 124"/>
                <a:gd name="T52" fmla="*/ 2 w 163"/>
                <a:gd name="T53" fmla="*/ 5 h 124"/>
                <a:gd name="T54" fmla="*/ 0 w 163"/>
                <a:gd name="T55" fmla="*/ 5 h 124"/>
                <a:gd name="T56" fmla="*/ 3 w 163"/>
                <a:gd name="T57" fmla="*/ 5 h 124"/>
                <a:gd name="T58" fmla="*/ 3 w 163"/>
                <a:gd name="T59" fmla="*/ 5 h 124"/>
                <a:gd name="T60" fmla="*/ 3 w 163"/>
                <a:gd name="T61" fmla="*/ 5 h 124"/>
                <a:gd name="T62" fmla="*/ 3 w 163"/>
                <a:gd name="T63" fmla="*/ 5 h 124"/>
                <a:gd name="T64" fmla="*/ 3 w 163"/>
                <a:gd name="T65" fmla="*/ 5 h 124"/>
                <a:gd name="T66" fmla="*/ 3 w 163"/>
                <a:gd name="T67" fmla="*/ 5 h 124"/>
                <a:gd name="T68" fmla="*/ 3 w 163"/>
                <a:gd name="T69" fmla="*/ 5 h 124"/>
                <a:gd name="T70" fmla="*/ 3 w 163"/>
                <a:gd name="T71" fmla="*/ 5 h 124"/>
                <a:gd name="T72" fmla="*/ 3 w 163"/>
                <a:gd name="T73" fmla="*/ 0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3"/>
                <a:gd name="T112" fmla="*/ 0 h 124"/>
                <a:gd name="T113" fmla="*/ 163 w 163"/>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3" h="124">
                  <a:moveTo>
                    <a:pt x="98" y="5"/>
                  </a:moveTo>
                  <a:lnTo>
                    <a:pt x="122" y="9"/>
                  </a:lnTo>
                  <a:lnTo>
                    <a:pt x="130" y="9"/>
                  </a:lnTo>
                  <a:lnTo>
                    <a:pt x="139" y="8"/>
                  </a:lnTo>
                  <a:lnTo>
                    <a:pt x="149" y="14"/>
                  </a:lnTo>
                  <a:lnTo>
                    <a:pt x="163" y="16"/>
                  </a:lnTo>
                  <a:lnTo>
                    <a:pt x="163" y="22"/>
                  </a:lnTo>
                  <a:lnTo>
                    <a:pt x="159" y="30"/>
                  </a:lnTo>
                  <a:lnTo>
                    <a:pt x="148" y="30"/>
                  </a:lnTo>
                  <a:lnTo>
                    <a:pt x="136" y="31"/>
                  </a:lnTo>
                  <a:lnTo>
                    <a:pt x="131" y="36"/>
                  </a:lnTo>
                  <a:lnTo>
                    <a:pt x="128" y="51"/>
                  </a:lnTo>
                  <a:lnTo>
                    <a:pt x="133" y="62"/>
                  </a:lnTo>
                  <a:lnTo>
                    <a:pt x="125" y="81"/>
                  </a:lnTo>
                  <a:lnTo>
                    <a:pt x="126" y="94"/>
                  </a:lnTo>
                  <a:lnTo>
                    <a:pt x="119" y="112"/>
                  </a:lnTo>
                  <a:lnTo>
                    <a:pt x="107" y="103"/>
                  </a:lnTo>
                  <a:lnTo>
                    <a:pt x="85" y="100"/>
                  </a:lnTo>
                  <a:lnTo>
                    <a:pt x="96" y="124"/>
                  </a:lnTo>
                  <a:lnTo>
                    <a:pt x="63" y="120"/>
                  </a:lnTo>
                  <a:lnTo>
                    <a:pt x="55" y="110"/>
                  </a:lnTo>
                  <a:lnTo>
                    <a:pt x="31" y="104"/>
                  </a:lnTo>
                  <a:lnTo>
                    <a:pt x="29" y="96"/>
                  </a:lnTo>
                  <a:lnTo>
                    <a:pt x="25" y="91"/>
                  </a:lnTo>
                  <a:lnTo>
                    <a:pt x="19" y="94"/>
                  </a:lnTo>
                  <a:lnTo>
                    <a:pt x="8" y="89"/>
                  </a:lnTo>
                  <a:lnTo>
                    <a:pt x="2" y="83"/>
                  </a:lnTo>
                  <a:lnTo>
                    <a:pt x="0" y="74"/>
                  </a:lnTo>
                  <a:lnTo>
                    <a:pt x="5" y="66"/>
                  </a:lnTo>
                  <a:lnTo>
                    <a:pt x="13" y="62"/>
                  </a:lnTo>
                  <a:lnTo>
                    <a:pt x="24" y="68"/>
                  </a:lnTo>
                  <a:lnTo>
                    <a:pt x="37" y="53"/>
                  </a:lnTo>
                  <a:lnTo>
                    <a:pt x="39" y="44"/>
                  </a:lnTo>
                  <a:lnTo>
                    <a:pt x="25" y="30"/>
                  </a:lnTo>
                  <a:lnTo>
                    <a:pt x="32" y="20"/>
                  </a:lnTo>
                  <a:lnTo>
                    <a:pt x="47" y="8"/>
                  </a:lnTo>
                  <a:lnTo>
                    <a:pt x="74" y="0"/>
                  </a:lnTo>
                  <a:lnTo>
                    <a:pt x="98" y="5"/>
                  </a:lnTo>
                  <a:close/>
                </a:path>
              </a:pathLst>
            </a:custGeom>
            <a:solidFill>
              <a:srgbClr val="F0C599"/>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61" name="Freeform 23"/>
            <p:cNvSpPr>
              <a:spLocks noChangeArrowheads="1"/>
            </p:cNvSpPr>
            <p:nvPr/>
          </p:nvSpPr>
          <p:spPr bwMode="auto">
            <a:xfrm>
              <a:off x="1846" y="2405"/>
              <a:ext cx="117" cy="84"/>
            </a:xfrm>
            <a:custGeom>
              <a:avLst/>
              <a:gdLst>
                <a:gd name="T0" fmla="*/ 3 w 136"/>
                <a:gd name="T1" fmla="*/ 5 h 92"/>
                <a:gd name="T2" fmla="*/ 3 w 136"/>
                <a:gd name="T3" fmla="*/ 5 h 92"/>
                <a:gd name="T4" fmla="*/ 3 w 136"/>
                <a:gd name="T5" fmla="*/ 5 h 92"/>
                <a:gd name="T6" fmla="*/ 3 w 136"/>
                <a:gd name="T7" fmla="*/ 5 h 92"/>
                <a:gd name="T8" fmla="*/ 3 w 136"/>
                <a:gd name="T9" fmla="*/ 5 h 92"/>
                <a:gd name="T10" fmla="*/ 3 w 136"/>
                <a:gd name="T11" fmla="*/ 5 h 92"/>
                <a:gd name="T12" fmla="*/ 3 w 136"/>
                <a:gd name="T13" fmla="*/ 4 h 92"/>
                <a:gd name="T14" fmla="*/ 3 w 136"/>
                <a:gd name="T15" fmla="*/ 0 h 92"/>
                <a:gd name="T16" fmla="*/ 3 w 136"/>
                <a:gd name="T17" fmla="*/ 5 h 92"/>
                <a:gd name="T18" fmla="*/ 3 w 136"/>
                <a:gd name="T19" fmla="*/ 5 h 92"/>
                <a:gd name="T20" fmla="*/ 3 w 136"/>
                <a:gd name="T21" fmla="*/ 5 h 92"/>
                <a:gd name="T22" fmla="*/ 3 w 136"/>
                <a:gd name="T23" fmla="*/ 5 h 92"/>
                <a:gd name="T24" fmla="*/ 3 w 136"/>
                <a:gd name="T25" fmla="*/ 5 h 92"/>
                <a:gd name="T26" fmla="*/ 3 w 136"/>
                <a:gd name="T27" fmla="*/ 5 h 92"/>
                <a:gd name="T28" fmla="*/ 3 w 136"/>
                <a:gd name="T29" fmla="*/ 5 h 92"/>
                <a:gd name="T30" fmla="*/ 3 w 136"/>
                <a:gd name="T31" fmla="*/ 5 h 92"/>
                <a:gd name="T32" fmla="*/ 3 w 136"/>
                <a:gd name="T33" fmla="*/ 6 h 92"/>
                <a:gd name="T34" fmla="*/ 3 w 136"/>
                <a:gd name="T35" fmla="*/ 5 h 92"/>
                <a:gd name="T36" fmla="*/ 3 w 136"/>
                <a:gd name="T37" fmla="*/ 5 h 92"/>
                <a:gd name="T38" fmla="*/ 3 w 136"/>
                <a:gd name="T39" fmla="*/ 6 h 92"/>
                <a:gd name="T40" fmla="*/ 3 w 136"/>
                <a:gd name="T41" fmla="*/ 7 h 92"/>
                <a:gd name="T42" fmla="*/ 3 w 136"/>
                <a:gd name="T43" fmla="*/ 7 h 92"/>
                <a:gd name="T44" fmla="*/ 3 w 136"/>
                <a:gd name="T45" fmla="*/ 6 h 92"/>
                <a:gd name="T46" fmla="*/ 3 w 136"/>
                <a:gd name="T47" fmla="*/ 5 h 92"/>
                <a:gd name="T48" fmla="*/ 3 w 136"/>
                <a:gd name="T49" fmla="*/ 5 h 92"/>
                <a:gd name="T50" fmla="*/ 3 w 136"/>
                <a:gd name="T51" fmla="*/ 5 h 92"/>
                <a:gd name="T52" fmla="*/ 3 w 136"/>
                <a:gd name="T53" fmla="*/ 5 h 92"/>
                <a:gd name="T54" fmla="*/ 3 w 136"/>
                <a:gd name="T55" fmla="*/ 5 h 92"/>
                <a:gd name="T56" fmla="*/ 3 w 136"/>
                <a:gd name="T57" fmla="*/ 5 h 92"/>
                <a:gd name="T58" fmla="*/ 0 w 136"/>
                <a:gd name="T59" fmla="*/ 5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6"/>
                <a:gd name="T91" fmla="*/ 0 h 92"/>
                <a:gd name="T92" fmla="*/ 136 w 136"/>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6" h="92">
                  <a:moveTo>
                    <a:pt x="13" y="29"/>
                  </a:moveTo>
                  <a:lnTo>
                    <a:pt x="24" y="25"/>
                  </a:lnTo>
                  <a:lnTo>
                    <a:pt x="37" y="12"/>
                  </a:lnTo>
                  <a:lnTo>
                    <a:pt x="45" y="11"/>
                  </a:lnTo>
                  <a:lnTo>
                    <a:pt x="74" y="23"/>
                  </a:lnTo>
                  <a:lnTo>
                    <a:pt x="86" y="16"/>
                  </a:lnTo>
                  <a:lnTo>
                    <a:pt x="96" y="4"/>
                  </a:lnTo>
                  <a:lnTo>
                    <a:pt x="103" y="0"/>
                  </a:lnTo>
                  <a:lnTo>
                    <a:pt x="126" y="11"/>
                  </a:lnTo>
                  <a:lnTo>
                    <a:pt x="136" y="12"/>
                  </a:lnTo>
                  <a:lnTo>
                    <a:pt x="115" y="19"/>
                  </a:lnTo>
                  <a:lnTo>
                    <a:pt x="105" y="23"/>
                  </a:lnTo>
                  <a:lnTo>
                    <a:pt x="86" y="39"/>
                  </a:lnTo>
                  <a:lnTo>
                    <a:pt x="88" y="45"/>
                  </a:lnTo>
                  <a:lnTo>
                    <a:pt x="98" y="55"/>
                  </a:lnTo>
                  <a:lnTo>
                    <a:pt x="95" y="66"/>
                  </a:lnTo>
                  <a:lnTo>
                    <a:pt x="82" y="81"/>
                  </a:lnTo>
                  <a:lnTo>
                    <a:pt x="72" y="74"/>
                  </a:lnTo>
                  <a:lnTo>
                    <a:pt x="63" y="78"/>
                  </a:lnTo>
                  <a:lnTo>
                    <a:pt x="59" y="84"/>
                  </a:lnTo>
                  <a:lnTo>
                    <a:pt x="59" y="92"/>
                  </a:lnTo>
                  <a:lnTo>
                    <a:pt x="50" y="91"/>
                  </a:lnTo>
                  <a:lnTo>
                    <a:pt x="39" y="84"/>
                  </a:lnTo>
                  <a:lnTo>
                    <a:pt x="34" y="70"/>
                  </a:lnTo>
                  <a:lnTo>
                    <a:pt x="37" y="59"/>
                  </a:lnTo>
                  <a:lnTo>
                    <a:pt x="43" y="52"/>
                  </a:lnTo>
                  <a:lnTo>
                    <a:pt x="44" y="46"/>
                  </a:lnTo>
                  <a:lnTo>
                    <a:pt x="28" y="38"/>
                  </a:lnTo>
                  <a:lnTo>
                    <a:pt x="18" y="33"/>
                  </a:lnTo>
                  <a:lnTo>
                    <a:pt x="0" y="25"/>
                  </a:lnTo>
                  <a:lnTo>
                    <a:pt x="13" y="29"/>
                  </a:lnTo>
                  <a:close/>
                </a:path>
              </a:pathLst>
            </a:custGeom>
            <a:solidFill>
              <a:srgbClr val="B3580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62" name="Freeform 24"/>
            <p:cNvSpPr>
              <a:spLocks noChangeArrowheads="1"/>
            </p:cNvSpPr>
            <p:nvPr/>
          </p:nvSpPr>
          <p:spPr bwMode="auto">
            <a:xfrm>
              <a:off x="2297" y="2513"/>
              <a:ext cx="77" cy="49"/>
            </a:xfrm>
            <a:custGeom>
              <a:avLst/>
              <a:gdLst>
                <a:gd name="T0" fmla="*/ 3 w 89"/>
                <a:gd name="T1" fmla="*/ 5 h 54"/>
                <a:gd name="T2" fmla="*/ 3 w 89"/>
                <a:gd name="T3" fmla="*/ 5 h 54"/>
                <a:gd name="T4" fmla="*/ 3 w 89"/>
                <a:gd name="T5" fmla="*/ 5 h 54"/>
                <a:gd name="T6" fmla="*/ 3 w 89"/>
                <a:gd name="T7" fmla="*/ 5 h 54"/>
                <a:gd name="T8" fmla="*/ 3 w 89"/>
                <a:gd name="T9" fmla="*/ 5 h 54"/>
                <a:gd name="T10" fmla="*/ 3 w 89"/>
                <a:gd name="T11" fmla="*/ 5 h 54"/>
                <a:gd name="T12" fmla="*/ 3 w 89"/>
                <a:gd name="T13" fmla="*/ 5 h 54"/>
                <a:gd name="T14" fmla="*/ 3 w 89"/>
                <a:gd name="T15" fmla="*/ 5 h 54"/>
                <a:gd name="T16" fmla="*/ 3 w 89"/>
                <a:gd name="T17" fmla="*/ 5 h 54"/>
                <a:gd name="T18" fmla="*/ 3 w 89"/>
                <a:gd name="T19" fmla="*/ 0 h 54"/>
                <a:gd name="T20" fmla="*/ 3 w 89"/>
                <a:gd name="T21" fmla="*/ 4 h 54"/>
                <a:gd name="T22" fmla="*/ 3 w 89"/>
                <a:gd name="T23" fmla="*/ 4 h 54"/>
                <a:gd name="T24" fmla="*/ 3 w 89"/>
                <a:gd name="T25" fmla="*/ 5 h 54"/>
                <a:gd name="T26" fmla="*/ 0 w 89"/>
                <a:gd name="T27" fmla="*/ 5 h 54"/>
                <a:gd name="T28" fmla="*/ 1 w 89"/>
                <a:gd name="T29" fmla="*/ 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54"/>
                <a:gd name="T47" fmla="*/ 89 w 89"/>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54">
                  <a:moveTo>
                    <a:pt x="3" y="16"/>
                  </a:moveTo>
                  <a:lnTo>
                    <a:pt x="9" y="29"/>
                  </a:lnTo>
                  <a:lnTo>
                    <a:pt x="9" y="33"/>
                  </a:lnTo>
                  <a:lnTo>
                    <a:pt x="12" y="43"/>
                  </a:lnTo>
                  <a:lnTo>
                    <a:pt x="9" y="54"/>
                  </a:lnTo>
                  <a:lnTo>
                    <a:pt x="45" y="48"/>
                  </a:lnTo>
                  <a:lnTo>
                    <a:pt x="71" y="42"/>
                  </a:lnTo>
                  <a:lnTo>
                    <a:pt x="87" y="37"/>
                  </a:lnTo>
                  <a:lnTo>
                    <a:pt x="89" y="23"/>
                  </a:lnTo>
                  <a:lnTo>
                    <a:pt x="89" y="0"/>
                  </a:lnTo>
                  <a:lnTo>
                    <a:pt x="74" y="4"/>
                  </a:lnTo>
                  <a:lnTo>
                    <a:pt x="35" y="4"/>
                  </a:lnTo>
                  <a:lnTo>
                    <a:pt x="12" y="9"/>
                  </a:lnTo>
                  <a:lnTo>
                    <a:pt x="0" y="9"/>
                  </a:lnTo>
                  <a:lnTo>
                    <a:pt x="1" y="11"/>
                  </a:lnTo>
                  <a:lnTo>
                    <a:pt x="3" y="16"/>
                  </a:lnTo>
                  <a:close/>
                </a:path>
              </a:pathLst>
            </a:custGeom>
            <a:solidFill>
              <a:srgbClr val="D0C5EC"/>
            </a:solidFill>
            <a:ln w="25400">
              <a:solidFill>
                <a:srgbClr val="D0C5EC"/>
              </a:solidFill>
              <a:round/>
            </a:ln>
          </p:spPr>
          <p:txBody>
            <a:bodyPr wrap="none"/>
            <a:lstStyle/>
            <a:p>
              <a:endParaRPr lang="zh-CN" altLang="en-US"/>
            </a:p>
          </p:txBody>
        </p:sp>
        <p:sp>
          <p:nvSpPr>
            <p:cNvPr id="14363" name="Freeform 25"/>
            <p:cNvSpPr>
              <a:spLocks noChangeArrowheads="1"/>
            </p:cNvSpPr>
            <p:nvPr/>
          </p:nvSpPr>
          <p:spPr bwMode="auto">
            <a:xfrm>
              <a:off x="2299" y="2513"/>
              <a:ext cx="76" cy="17"/>
            </a:xfrm>
            <a:custGeom>
              <a:avLst/>
              <a:gdLst>
                <a:gd name="T0" fmla="*/ 0 w 88"/>
                <a:gd name="T1" fmla="*/ 9 h 18"/>
                <a:gd name="T2" fmla="*/ 1 w 88"/>
                <a:gd name="T3" fmla="*/ 9 h 18"/>
                <a:gd name="T4" fmla="*/ 3 w 88"/>
                <a:gd name="T5" fmla="*/ 9 h 18"/>
                <a:gd name="T6" fmla="*/ 3 w 88"/>
                <a:gd name="T7" fmla="*/ 9 h 18"/>
                <a:gd name="T8" fmla="*/ 3 w 88"/>
                <a:gd name="T9" fmla="*/ 9 h 18"/>
                <a:gd name="T10" fmla="*/ 3 w 88"/>
                <a:gd name="T11" fmla="*/ 5 h 18"/>
                <a:gd name="T12" fmla="*/ 3 w 88"/>
                <a:gd name="T13" fmla="*/ 0 h 18"/>
                <a:gd name="T14" fmla="*/ 3 w 88"/>
                <a:gd name="T15" fmla="*/ 2 h 18"/>
                <a:gd name="T16" fmla="*/ 3 w 88"/>
                <a:gd name="T17" fmla="*/ 4 h 18"/>
                <a:gd name="T18" fmla="*/ 3 w 88"/>
                <a:gd name="T19" fmla="*/ 4 h 18"/>
                <a:gd name="T20" fmla="*/ 3 w 88"/>
                <a:gd name="T21" fmla="*/ 8 h 18"/>
                <a:gd name="T22" fmla="*/ 0 w 88"/>
                <a:gd name="T23" fmla="*/ 9 h 18"/>
                <a:gd name="T24" fmla="*/ 0 w 88"/>
                <a:gd name="T25" fmla="*/ 9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18"/>
                <a:gd name="T41" fmla="*/ 88 w 88"/>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18">
                  <a:moveTo>
                    <a:pt x="0" y="15"/>
                  </a:moveTo>
                  <a:lnTo>
                    <a:pt x="1" y="18"/>
                  </a:lnTo>
                  <a:lnTo>
                    <a:pt x="17" y="15"/>
                  </a:lnTo>
                  <a:lnTo>
                    <a:pt x="43" y="10"/>
                  </a:lnTo>
                  <a:lnTo>
                    <a:pt x="77" y="10"/>
                  </a:lnTo>
                  <a:lnTo>
                    <a:pt x="88" y="5"/>
                  </a:lnTo>
                  <a:lnTo>
                    <a:pt x="88" y="0"/>
                  </a:lnTo>
                  <a:lnTo>
                    <a:pt x="70" y="2"/>
                  </a:lnTo>
                  <a:lnTo>
                    <a:pt x="39" y="4"/>
                  </a:lnTo>
                  <a:lnTo>
                    <a:pt x="29" y="4"/>
                  </a:lnTo>
                  <a:lnTo>
                    <a:pt x="11" y="8"/>
                  </a:lnTo>
                  <a:lnTo>
                    <a:pt x="0" y="9"/>
                  </a:lnTo>
                  <a:lnTo>
                    <a:pt x="0" y="10"/>
                  </a:lnTo>
                  <a:lnTo>
                    <a:pt x="0" y="15"/>
                  </a:lnTo>
                  <a:close/>
                </a:path>
              </a:pathLst>
            </a:custGeom>
            <a:solidFill>
              <a:srgbClr val="906DA9"/>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64" name="Freeform 26"/>
            <p:cNvSpPr>
              <a:spLocks noChangeArrowheads="1"/>
            </p:cNvSpPr>
            <p:nvPr/>
          </p:nvSpPr>
          <p:spPr bwMode="auto">
            <a:xfrm>
              <a:off x="2193" y="2538"/>
              <a:ext cx="467" cy="87"/>
            </a:xfrm>
            <a:custGeom>
              <a:avLst/>
              <a:gdLst>
                <a:gd name="T0" fmla="*/ 3 w 545"/>
                <a:gd name="T1" fmla="*/ 0 h 96"/>
                <a:gd name="T2" fmla="*/ 4 w 545"/>
                <a:gd name="T3" fmla="*/ 3 h 96"/>
                <a:gd name="T4" fmla="*/ 6 w 545"/>
                <a:gd name="T5" fmla="*/ 5 h 96"/>
                <a:gd name="T6" fmla="*/ 7 w 545"/>
                <a:gd name="T7" fmla="*/ 5 h 96"/>
                <a:gd name="T8" fmla="*/ 7 w 545"/>
                <a:gd name="T9" fmla="*/ 5 h 96"/>
                <a:gd name="T10" fmla="*/ 7 w 545"/>
                <a:gd name="T11" fmla="*/ 5 h 96"/>
                <a:gd name="T12" fmla="*/ 6 w 545"/>
                <a:gd name="T13" fmla="*/ 5 h 96"/>
                <a:gd name="T14" fmla="*/ 5 w 545"/>
                <a:gd name="T15" fmla="*/ 5 h 96"/>
                <a:gd name="T16" fmla="*/ 4 w 545"/>
                <a:gd name="T17" fmla="*/ 5 h 96"/>
                <a:gd name="T18" fmla="*/ 4 w 545"/>
                <a:gd name="T19" fmla="*/ 5 h 96"/>
                <a:gd name="T20" fmla="*/ 3 w 545"/>
                <a:gd name="T21" fmla="*/ 5 h 96"/>
                <a:gd name="T22" fmla="*/ 3 w 545"/>
                <a:gd name="T23" fmla="*/ 6 h 96"/>
                <a:gd name="T24" fmla="*/ 3 w 545"/>
                <a:gd name="T25" fmla="*/ 5 h 96"/>
                <a:gd name="T26" fmla="*/ 3 w 545"/>
                <a:gd name="T27" fmla="*/ 5 h 96"/>
                <a:gd name="T28" fmla="*/ 3 w 545"/>
                <a:gd name="T29" fmla="*/ 5 h 96"/>
                <a:gd name="T30" fmla="*/ 3 w 545"/>
                <a:gd name="T31" fmla="*/ 5 h 96"/>
                <a:gd name="T32" fmla="*/ 0 w 545"/>
                <a:gd name="T33" fmla="*/ 5 h 96"/>
                <a:gd name="T34" fmla="*/ 3 w 545"/>
                <a:gd name="T35" fmla="*/ 5 h 96"/>
                <a:gd name="T36" fmla="*/ 3 w 545"/>
                <a:gd name="T37" fmla="*/ 5 h 96"/>
                <a:gd name="T38" fmla="*/ 3 w 545"/>
                <a:gd name="T39" fmla="*/ 5 h 96"/>
                <a:gd name="T40" fmla="*/ 3 w 545"/>
                <a:gd name="T41" fmla="*/ 5 h 96"/>
                <a:gd name="T42" fmla="*/ 3 w 545"/>
                <a:gd name="T43" fmla="*/ 5 h 96"/>
                <a:gd name="T44" fmla="*/ 3 w 545"/>
                <a:gd name="T45" fmla="*/ 5 h 96"/>
                <a:gd name="T46" fmla="*/ 3 w 545"/>
                <a:gd name="T47" fmla="*/ 5 h 96"/>
                <a:gd name="T48" fmla="*/ 3 w 545"/>
                <a:gd name="T49" fmla="*/ 0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5"/>
                <a:gd name="T76" fmla="*/ 0 h 96"/>
                <a:gd name="T77" fmla="*/ 545 w 545"/>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5" h="96">
                  <a:moveTo>
                    <a:pt x="233" y="0"/>
                  </a:moveTo>
                  <a:lnTo>
                    <a:pt x="327" y="3"/>
                  </a:lnTo>
                  <a:lnTo>
                    <a:pt x="417" y="5"/>
                  </a:lnTo>
                  <a:lnTo>
                    <a:pt x="516" y="8"/>
                  </a:lnTo>
                  <a:lnTo>
                    <a:pt x="545" y="8"/>
                  </a:lnTo>
                  <a:lnTo>
                    <a:pt x="513" y="16"/>
                  </a:lnTo>
                  <a:lnTo>
                    <a:pt x="468" y="32"/>
                  </a:lnTo>
                  <a:lnTo>
                    <a:pt x="401" y="55"/>
                  </a:lnTo>
                  <a:lnTo>
                    <a:pt x="343" y="75"/>
                  </a:lnTo>
                  <a:lnTo>
                    <a:pt x="309" y="90"/>
                  </a:lnTo>
                  <a:lnTo>
                    <a:pt x="237" y="92"/>
                  </a:lnTo>
                  <a:lnTo>
                    <a:pt x="191" y="96"/>
                  </a:lnTo>
                  <a:lnTo>
                    <a:pt x="156" y="92"/>
                  </a:lnTo>
                  <a:lnTo>
                    <a:pt x="90" y="86"/>
                  </a:lnTo>
                  <a:lnTo>
                    <a:pt x="64" y="83"/>
                  </a:lnTo>
                  <a:lnTo>
                    <a:pt x="37" y="83"/>
                  </a:lnTo>
                  <a:lnTo>
                    <a:pt x="0" y="84"/>
                  </a:lnTo>
                  <a:lnTo>
                    <a:pt x="48" y="81"/>
                  </a:lnTo>
                  <a:lnTo>
                    <a:pt x="99" y="59"/>
                  </a:lnTo>
                  <a:lnTo>
                    <a:pt x="122" y="42"/>
                  </a:lnTo>
                  <a:lnTo>
                    <a:pt x="131" y="26"/>
                  </a:lnTo>
                  <a:lnTo>
                    <a:pt x="173" y="21"/>
                  </a:lnTo>
                  <a:lnTo>
                    <a:pt x="205" y="11"/>
                  </a:lnTo>
                  <a:lnTo>
                    <a:pt x="209" y="10"/>
                  </a:lnTo>
                  <a:lnTo>
                    <a:pt x="212" y="0"/>
                  </a:lnTo>
                  <a:lnTo>
                    <a:pt x="233" y="0"/>
                  </a:lnTo>
                  <a:close/>
                </a:path>
              </a:pathLst>
            </a:custGeom>
            <a:solidFill>
              <a:srgbClr val="C0A25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365" name="Freeform 27"/>
            <p:cNvSpPr/>
            <p:nvPr/>
          </p:nvSpPr>
          <p:spPr bwMode="auto">
            <a:xfrm>
              <a:off x="1848" y="2404"/>
              <a:ext cx="106" cy="28"/>
            </a:xfrm>
            <a:custGeom>
              <a:avLst/>
              <a:gdLst>
                <a:gd name="T0" fmla="*/ 0 w 124"/>
                <a:gd name="T1" fmla="*/ 5 h 31"/>
                <a:gd name="T2" fmla="*/ 3 w 124"/>
                <a:gd name="T3" fmla="*/ 5 h 31"/>
                <a:gd name="T4" fmla="*/ 3 w 124"/>
                <a:gd name="T5" fmla="*/ 5 h 31"/>
                <a:gd name="T6" fmla="*/ 3 w 124"/>
                <a:gd name="T7" fmla="*/ 5 h 31"/>
                <a:gd name="T8" fmla="*/ 3 w 124"/>
                <a:gd name="T9" fmla="*/ 1 h 31"/>
                <a:gd name="T10" fmla="*/ 3 w 124"/>
                <a:gd name="T11" fmla="*/ 5 h 31"/>
                <a:gd name="T12" fmla="*/ 0 60000 65536"/>
                <a:gd name="T13" fmla="*/ 0 60000 65536"/>
                <a:gd name="T14" fmla="*/ 0 60000 65536"/>
                <a:gd name="T15" fmla="*/ 0 60000 65536"/>
                <a:gd name="T16" fmla="*/ 0 60000 65536"/>
                <a:gd name="T17" fmla="*/ 0 60000 65536"/>
                <a:gd name="T18" fmla="*/ 0 w 124"/>
                <a:gd name="T19" fmla="*/ 0 h 31"/>
                <a:gd name="T20" fmla="*/ 124 w 124"/>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124" h="31">
                  <a:moveTo>
                    <a:pt x="0" y="26"/>
                  </a:moveTo>
                  <a:cubicBezTo>
                    <a:pt x="0" y="26"/>
                    <a:pt x="10" y="31"/>
                    <a:pt x="14" y="30"/>
                  </a:cubicBezTo>
                  <a:cubicBezTo>
                    <a:pt x="22" y="28"/>
                    <a:pt x="32" y="12"/>
                    <a:pt x="39" y="12"/>
                  </a:cubicBezTo>
                  <a:cubicBezTo>
                    <a:pt x="48" y="11"/>
                    <a:pt x="65" y="27"/>
                    <a:pt x="74" y="26"/>
                  </a:cubicBezTo>
                  <a:cubicBezTo>
                    <a:pt x="83" y="23"/>
                    <a:pt x="92" y="2"/>
                    <a:pt x="101" y="1"/>
                  </a:cubicBezTo>
                  <a:cubicBezTo>
                    <a:pt x="107" y="0"/>
                    <a:pt x="118" y="10"/>
                    <a:pt x="124" y="1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6" name="Freeform 28"/>
            <p:cNvSpPr/>
            <p:nvPr/>
          </p:nvSpPr>
          <p:spPr bwMode="auto">
            <a:xfrm>
              <a:off x="1871" y="2439"/>
              <a:ext cx="27" cy="51"/>
            </a:xfrm>
            <a:custGeom>
              <a:avLst/>
              <a:gdLst>
                <a:gd name="T0" fmla="*/ 3 w 32"/>
                <a:gd name="T1" fmla="*/ 5 h 56"/>
                <a:gd name="T2" fmla="*/ 3 w 32"/>
                <a:gd name="T3" fmla="*/ 5 h 56"/>
                <a:gd name="T4" fmla="*/ 3 w 32"/>
                <a:gd name="T5" fmla="*/ 5 h 56"/>
                <a:gd name="T6" fmla="*/ 3 w 32"/>
                <a:gd name="T7" fmla="*/ 5 h 56"/>
                <a:gd name="T8" fmla="*/ 3 w 32"/>
                <a:gd name="T9" fmla="*/ 5 h 56"/>
                <a:gd name="T10" fmla="*/ 0 w 32"/>
                <a:gd name="T11" fmla="*/ 0 h 56"/>
                <a:gd name="T12" fmla="*/ 0 60000 65536"/>
                <a:gd name="T13" fmla="*/ 0 60000 65536"/>
                <a:gd name="T14" fmla="*/ 0 60000 65536"/>
                <a:gd name="T15" fmla="*/ 0 60000 65536"/>
                <a:gd name="T16" fmla="*/ 0 60000 65536"/>
                <a:gd name="T17" fmla="*/ 0 60000 65536"/>
                <a:gd name="T18" fmla="*/ 0 w 32"/>
                <a:gd name="T19" fmla="*/ 0 h 56"/>
                <a:gd name="T20" fmla="*/ 32 w 32"/>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32" h="56">
                  <a:moveTo>
                    <a:pt x="32" y="53"/>
                  </a:moveTo>
                  <a:cubicBezTo>
                    <a:pt x="27" y="56"/>
                    <a:pt x="14" y="50"/>
                    <a:pt x="10" y="46"/>
                  </a:cubicBezTo>
                  <a:cubicBezTo>
                    <a:pt x="6" y="44"/>
                    <a:pt x="5" y="35"/>
                    <a:pt x="5" y="31"/>
                  </a:cubicBezTo>
                  <a:cubicBezTo>
                    <a:pt x="5" y="26"/>
                    <a:pt x="10" y="17"/>
                    <a:pt x="15" y="15"/>
                  </a:cubicBezTo>
                  <a:cubicBezTo>
                    <a:pt x="14" y="14"/>
                    <a:pt x="16" y="8"/>
                    <a:pt x="15" y="8"/>
                  </a:cubicBezTo>
                  <a:cubicBezTo>
                    <a:pt x="15" y="7"/>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7" name="Freeform 29"/>
            <p:cNvSpPr/>
            <p:nvPr/>
          </p:nvSpPr>
          <p:spPr bwMode="auto">
            <a:xfrm>
              <a:off x="1916" y="2425"/>
              <a:ext cx="23" cy="52"/>
            </a:xfrm>
            <a:custGeom>
              <a:avLst/>
              <a:gdLst>
                <a:gd name="T0" fmla="*/ 4 w 26"/>
                <a:gd name="T1" fmla="*/ 0 h 57"/>
                <a:gd name="T2" fmla="*/ 3 w 26"/>
                <a:gd name="T3" fmla="*/ 5 h 57"/>
                <a:gd name="T4" fmla="*/ 4 w 26"/>
                <a:gd name="T5" fmla="*/ 5 h 57"/>
                <a:gd name="T6" fmla="*/ 4 w 26"/>
                <a:gd name="T7" fmla="*/ 5 h 57"/>
                <a:gd name="T8" fmla="*/ 4 w 26"/>
                <a:gd name="T9" fmla="*/ 5 h 57"/>
                <a:gd name="T10" fmla="*/ 0 w 26"/>
                <a:gd name="T11" fmla="*/ 5 h 57"/>
                <a:gd name="T12" fmla="*/ 0 60000 65536"/>
                <a:gd name="T13" fmla="*/ 0 60000 65536"/>
                <a:gd name="T14" fmla="*/ 0 60000 65536"/>
                <a:gd name="T15" fmla="*/ 0 60000 65536"/>
                <a:gd name="T16" fmla="*/ 0 60000 65536"/>
                <a:gd name="T17" fmla="*/ 0 60000 65536"/>
                <a:gd name="T18" fmla="*/ 0 w 26"/>
                <a:gd name="T19" fmla="*/ 0 h 57"/>
                <a:gd name="T20" fmla="*/ 26 w 2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26" h="57">
                  <a:moveTo>
                    <a:pt x="26" y="0"/>
                  </a:moveTo>
                  <a:cubicBezTo>
                    <a:pt x="26" y="0"/>
                    <a:pt x="4" y="11"/>
                    <a:pt x="3" y="18"/>
                  </a:cubicBezTo>
                  <a:cubicBezTo>
                    <a:pt x="3" y="21"/>
                    <a:pt x="9" y="26"/>
                    <a:pt x="11" y="29"/>
                  </a:cubicBezTo>
                  <a:cubicBezTo>
                    <a:pt x="12" y="30"/>
                    <a:pt x="16" y="32"/>
                    <a:pt x="16" y="33"/>
                  </a:cubicBezTo>
                  <a:cubicBezTo>
                    <a:pt x="17" y="37"/>
                    <a:pt x="11" y="45"/>
                    <a:pt x="8" y="49"/>
                  </a:cubicBezTo>
                  <a:cubicBezTo>
                    <a:pt x="8" y="51"/>
                    <a:pt x="4" y="57"/>
                    <a:pt x="0" y="5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8" name="Freeform 30"/>
            <p:cNvSpPr/>
            <p:nvPr/>
          </p:nvSpPr>
          <p:spPr bwMode="auto">
            <a:xfrm>
              <a:off x="1981" y="2419"/>
              <a:ext cx="57" cy="29"/>
            </a:xfrm>
            <a:custGeom>
              <a:avLst/>
              <a:gdLst>
                <a:gd name="T0" fmla="*/ 0 w 67"/>
                <a:gd name="T1" fmla="*/ 0 h 31"/>
                <a:gd name="T2" fmla="*/ 3 w 67"/>
                <a:gd name="T3" fmla="*/ 4 h 31"/>
                <a:gd name="T4" fmla="*/ 3 w 67"/>
                <a:gd name="T5" fmla="*/ 4 h 31"/>
                <a:gd name="T6" fmla="*/ 3 w 67"/>
                <a:gd name="T7" fmla="*/ 7 h 31"/>
                <a:gd name="T8" fmla="*/ 3 w 67"/>
                <a:gd name="T9" fmla="*/ 7 h 31"/>
                <a:gd name="T10" fmla="*/ 3 w 67"/>
                <a:gd name="T11" fmla="*/ 7 h 31"/>
                <a:gd name="T12" fmla="*/ 3 w 67"/>
                <a:gd name="T13" fmla="*/ 7 h 31"/>
                <a:gd name="T14" fmla="*/ 3 w 67"/>
                <a:gd name="T15" fmla="*/ 7 h 31"/>
                <a:gd name="T16" fmla="*/ 3 w 67"/>
                <a:gd name="T17" fmla="*/ 7 h 31"/>
                <a:gd name="T18" fmla="*/ 3 w 67"/>
                <a:gd name="T19" fmla="*/ 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31"/>
                <a:gd name="T32" fmla="*/ 67 w 67"/>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31">
                  <a:moveTo>
                    <a:pt x="0" y="0"/>
                  </a:moveTo>
                  <a:cubicBezTo>
                    <a:pt x="0" y="0"/>
                    <a:pt x="17" y="3"/>
                    <a:pt x="23" y="4"/>
                  </a:cubicBezTo>
                  <a:cubicBezTo>
                    <a:pt x="29" y="4"/>
                    <a:pt x="41" y="3"/>
                    <a:pt x="46" y="4"/>
                  </a:cubicBezTo>
                  <a:cubicBezTo>
                    <a:pt x="47" y="4"/>
                    <a:pt x="49" y="7"/>
                    <a:pt x="50" y="9"/>
                  </a:cubicBezTo>
                  <a:cubicBezTo>
                    <a:pt x="54" y="9"/>
                    <a:pt x="62" y="11"/>
                    <a:pt x="65" y="11"/>
                  </a:cubicBezTo>
                  <a:cubicBezTo>
                    <a:pt x="65" y="12"/>
                    <a:pt x="67" y="16"/>
                    <a:pt x="65" y="17"/>
                  </a:cubicBezTo>
                  <a:cubicBezTo>
                    <a:pt x="67" y="19"/>
                    <a:pt x="61" y="25"/>
                    <a:pt x="61" y="26"/>
                  </a:cubicBezTo>
                  <a:cubicBezTo>
                    <a:pt x="58" y="22"/>
                    <a:pt x="39" y="28"/>
                    <a:pt x="38" y="26"/>
                  </a:cubicBezTo>
                  <a:cubicBezTo>
                    <a:pt x="38" y="27"/>
                    <a:pt x="30" y="30"/>
                    <a:pt x="28" y="30"/>
                  </a:cubicBezTo>
                  <a:cubicBezTo>
                    <a:pt x="23" y="31"/>
                    <a:pt x="6" y="29"/>
                    <a:pt x="6" y="2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69" name="Freeform 31"/>
            <p:cNvSpPr/>
            <p:nvPr/>
          </p:nvSpPr>
          <p:spPr bwMode="auto">
            <a:xfrm>
              <a:off x="2002" y="2451"/>
              <a:ext cx="9" cy="49"/>
            </a:xfrm>
            <a:custGeom>
              <a:avLst/>
              <a:gdLst>
                <a:gd name="T0" fmla="*/ 5 w 10"/>
                <a:gd name="T1" fmla="*/ 0 h 54"/>
                <a:gd name="T2" fmla="*/ 5 w 10"/>
                <a:gd name="T3" fmla="*/ 5 h 54"/>
                <a:gd name="T4" fmla="*/ 5 w 10"/>
                <a:gd name="T5" fmla="*/ 5 h 54"/>
                <a:gd name="T6" fmla="*/ 3 w 10"/>
                <a:gd name="T7" fmla="*/ 5 h 54"/>
                <a:gd name="T8" fmla="*/ 3 w 10"/>
                <a:gd name="T9" fmla="*/ 5 h 54"/>
                <a:gd name="T10" fmla="*/ 0 60000 65536"/>
                <a:gd name="T11" fmla="*/ 0 60000 65536"/>
                <a:gd name="T12" fmla="*/ 0 60000 65536"/>
                <a:gd name="T13" fmla="*/ 0 60000 65536"/>
                <a:gd name="T14" fmla="*/ 0 60000 65536"/>
                <a:gd name="T15" fmla="*/ 0 w 10"/>
                <a:gd name="T16" fmla="*/ 0 h 54"/>
                <a:gd name="T17" fmla="*/ 10 w 10"/>
                <a:gd name="T18" fmla="*/ 54 h 54"/>
              </a:gdLst>
              <a:ahLst/>
              <a:cxnLst>
                <a:cxn ang="T10">
                  <a:pos x="T0" y="T1"/>
                </a:cxn>
                <a:cxn ang="T11">
                  <a:pos x="T2" y="T3"/>
                </a:cxn>
                <a:cxn ang="T12">
                  <a:pos x="T4" y="T5"/>
                </a:cxn>
                <a:cxn ang="T13">
                  <a:pos x="T6" y="T7"/>
                </a:cxn>
                <a:cxn ang="T14">
                  <a:pos x="T8" y="T9"/>
                </a:cxn>
              </a:cxnLst>
              <a:rect l="T15" t="T16" r="T17" b="T18"/>
              <a:pathLst>
                <a:path w="10" h="54">
                  <a:moveTo>
                    <a:pt x="8" y="0"/>
                  </a:moveTo>
                  <a:cubicBezTo>
                    <a:pt x="8" y="0"/>
                    <a:pt x="5" y="8"/>
                    <a:pt x="5" y="11"/>
                  </a:cubicBezTo>
                  <a:cubicBezTo>
                    <a:pt x="5" y="14"/>
                    <a:pt x="10" y="20"/>
                    <a:pt x="10" y="22"/>
                  </a:cubicBezTo>
                  <a:cubicBezTo>
                    <a:pt x="10" y="27"/>
                    <a:pt x="0" y="38"/>
                    <a:pt x="3" y="43"/>
                  </a:cubicBezTo>
                  <a:cubicBezTo>
                    <a:pt x="1" y="44"/>
                    <a:pt x="3" y="54"/>
                    <a:pt x="3" y="54"/>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0" name="Freeform 32"/>
            <p:cNvSpPr/>
            <p:nvPr/>
          </p:nvSpPr>
          <p:spPr bwMode="auto">
            <a:xfrm>
              <a:off x="1950" y="2461"/>
              <a:ext cx="14" cy="5"/>
            </a:xfrm>
            <a:custGeom>
              <a:avLst/>
              <a:gdLst>
                <a:gd name="T0" fmla="*/ 2 w 17"/>
                <a:gd name="T1" fmla="*/ 2 h 5"/>
                <a:gd name="T2" fmla="*/ 2 w 17"/>
                <a:gd name="T3" fmla="*/ 5 h 5"/>
                <a:gd name="T4" fmla="*/ 0 w 17"/>
                <a:gd name="T5" fmla="*/ 0 h 5"/>
                <a:gd name="T6" fmla="*/ 0 60000 65536"/>
                <a:gd name="T7" fmla="*/ 0 60000 65536"/>
                <a:gd name="T8" fmla="*/ 0 60000 65536"/>
                <a:gd name="T9" fmla="*/ 0 w 17"/>
                <a:gd name="T10" fmla="*/ 0 h 5"/>
                <a:gd name="T11" fmla="*/ 17 w 17"/>
                <a:gd name="T12" fmla="*/ 5 h 5"/>
              </a:gdLst>
              <a:ahLst/>
              <a:cxnLst>
                <a:cxn ang="T6">
                  <a:pos x="T0" y="T1"/>
                </a:cxn>
                <a:cxn ang="T7">
                  <a:pos x="T2" y="T3"/>
                </a:cxn>
                <a:cxn ang="T8">
                  <a:pos x="T4" y="T5"/>
                </a:cxn>
              </a:cxnLst>
              <a:rect l="T9" t="T10" r="T11" b="T12"/>
              <a:pathLst>
                <a:path w="17" h="5">
                  <a:moveTo>
                    <a:pt x="17" y="2"/>
                  </a:moveTo>
                  <a:cubicBezTo>
                    <a:pt x="17" y="2"/>
                    <a:pt x="13" y="5"/>
                    <a:pt x="12" y="5"/>
                  </a:cubicBezTo>
                  <a:cubicBezTo>
                    <a:pt x="9" y="5"/>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1" name="Freeform 33"/>
            <p:cNvSpPr/>
            <p:nvPr/>
          </p:nvSpPr>
          <p:spPr bwMode="auto">
            <a:xfrm>
              <a:off x="1940" y="2455"/>
              <a:ext cx="11" cy="11"/>
            </a:xfrm>
            <a:custGeom>
              <a:avLst/>
              <a:gdLst>
                <a:gd name="T0" fmla="*/ 3 w 13"/>
                <a:gd name="T1" fmla="*/ 0 h 12"/>
                <a:gd name="T2" fmla="*/ 3 w 13"/>
                <a:gd name="T3" fmla="*/ 6 h 12"/>
                <a:gd name="T4" fmla="*/ 0 w 13"/>
                <a:gd name="T5" fmla="*/ 6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0"/>
                  </a:moveTo>
                  <a:cubicBezTo>
                    <a:pt x="13" y="0"/>
                    <a:pt x="13" y="4"/>
                    <a:pt x="9" y="6"/>
                  </a:cubicBezTo>
                  <a:cubicBezTo>
                    <a:pt x="7" y="9"/>
                    <a:pt x="0" y="12"/>
                    <a:pt x="0" y="1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2" name="Freeform 34"/>
            <p:cNvSpPr/>
            <p:nvPr/>
          </p:nvSpPr>
          <p:spPr bwMode="auto">
            <a:xfrm>
              <a:off x="1968" y="2435"/>
              <a:ext cx="1" cy="0"/>
            </a:xfrm>
            <a:custGeom>
              <a:avLst/>
              <a:gdLst>
                <a:gd name="T0" fmla="*/ 0 w 1"/>
                <a:gd name="T1" fmla="*/ 1 w 1"/>
                <a:gd name="T2" fmla="*/ 0 60000 65536"/>
                <a:gd name="T3" fmla="*/ 0 60000 65536"/>
                <a:gd name="T4" fmla="*/ 0 w 1"/>
                <a:gd name="T5" fmla="*/ 1 w 1"/>
              </a:gdLst>
              <a:ahLst/>
              <a:cxnLst>
                <a:cxn ang="T2">
                  <a:pos x="T0" y="0"/>
                </a:cxn>
                <a:cxn ang="T3">
                  <a:pos x="T1" y="0"/>
                </a:cxn>
              </a:cxnLst>
              <a:rect l="T4" t="0" r="T5" b="0"/>
              <a:pathLst>
                <a:path w="1">
                  <a:moveTo>
                    <a:pt x="0" y="0"/>
                  </a:moveTo>
                  <a:cubicBezTo>
                    <a:pt x="0" y="0"/>
                    <a:pt x="1" y="0"/>
                    <a:pt x="1"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3" name="Freeform 35"/>
            <p:cNvSpPr/>
            <p:nvPr/>
          </p:nvSpPr>
          <p:spPr bwMode="auto">
            <a:xfrm>
              <a:off x="1897" y="2471"/>
              <a:ext cx="81" cy="58"/>
            </a:xfrm>
            <a:custGeom>
              <a:avLst/>
              <a:gdLst>
                <a:gd name="T0" fmla="*/ 3 w 95"/>
                <a:gd name="T1" fmla="*/ 6 h 63"/>
                <a:gd name="T2" fmla="*/ 3 w 95"/>
                <a:gd name="T3" fmla="*/ 2 h 63"/>
                <a:gd name="T4" fmla="*/ 0 w 95"/>
                <a:gd name="T5" fmla="*/ 6 h 63"/>
                <a:gd name="T6" fmla="*/ 3 w 95"/>
                <a:gd name="T7" fmla="*/ 6 h 63"/>
                <a:gd name="T8" fmla="*/ 3 w 95"/>
                <a:gd name="T9" fmla="*/ 6 h 63"/>
                <a:gd name="T10" fmla="*/ 3 w 95"/>
                <a:gd name="T11" fmla="*/ 6 h 63"/>
                <a:gd name="T12" fmla="*/ 3 w 95"/>
                <a:gd name="T13" fmla="*/ 6 h 63"/>
                <a:gd name="T14" fmla="*/ 3 w 95"/>
                <a:gd name="T15" fmla="*/ 6 h 63"/>
                <a:gd name="T16" fmla="*/ 3 w 95"/>
                <a:gd name="T17" fmla="*/ 6 h 63"/>
                <a:gd name="T18" fmla="*/ 3 w 95"/>
                <a:gd name="T19" fmla="*/ 6 h 63"/>
                <a:gd name="T20" fmla="*/ 3 w 95"/>
                <a:gd name="T21" fmla="*/ 6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63"/>
                <a:gd name="T35" fmla="*/ 95 w 95"/>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63">
                  <a:moveTo>
                    <a:pt x="29" y="13"/>
                  </a:moveTo>
                  <a:cubicBezTo>
                    <a:pt x="29" y="13"/>
                    <a:pt x="20" y="0"/>
                    <a:pt x="11" y="2"/>
                  </a:cubicBezTo>
                  <a:cubicBezTo>
                    <a:pt x="8" y="2"/>
                    <a:pt x="0" y="6"/>
                    <a:pt x="0" y="11"/>
                  </a:cubicBezTo>
                  <a:cubicBezTo>
                    <a:pt x="0" y="14"/>
                    <a:pt x="2" y="20"/>
                    <a:pt x="3" y="24"/>
                  </a:cubicBezTo>
                  <a:cubicBezTo>
                    <a:pt x="6" y="27"/>
                    <a:pt x="15" y="31"/>
                    <a:pt x="19" y="32"/>
                  </a:cubicBezTo>
                  <a:cubicBezTo>
                    <a:pt x="21" y="32"/>
                    <a:pt x="23" y="29"/>
                    <a:pt x="24" y="29"/>
                  </a:cubicBezTo>
                  <a:cubicBezTo>
                    <a:pt x="26" y="29"/>
                    <a:pt x="29" y="32"/>
                    <a:pt x="29" y="34"/>
                  </a:cubicBezTo>
                  <a:cubicBezTo>
                    <a:pt x="31" y="35"/>
                    <a:pt x="29" y="38"/>
                    <a:pt x="31" y="40"/>
                  </a:cubicBezTo>
                  <a:cubicBezTo>
                    <a:pt x="34" y="43"/>
                    <a:pt x="50" y="45"/>
                    <a:pt x="55" y="47"/>
                  </a:cubicBezTo>
                  <a:cubicBezTo>
                    <a:pt x="56" y="48"/>
                    <a:pt x="60" y="56"/>
                    <a:pt x="63" y="57"/>
                  </a:cubicBezTo>
                  <a:cubicBezTo>
                    <a:pt x="69" y="61"/>
                    <a:pt x="95" y="63"/>
                    <a:pt x="95" y="6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4" name="Freeform 36"/>
            <p:cNvSpPr/>
            <p:nvPr/>
          </p:nvSpPr>
          <p:spPr bwMode="auto">
            <a:xfrm>
              <a:off x="2072" y="2337"/>
              <a:ext cx="25" cy="187"/>
            </a:xfrm>
            <a:custGeom>
              <a:avLst/>
              <a:gdLst>
                <a:gd name="T0" fmla="*/ 3 w 29"/>
                <a:gd name="T1" fmla="*/ 0 h 205"/>
                <a:gd name="T2" fmla="*/ 3 w 29"/>
                <a:gd name="T3" fmla="*/ 5 h 205"/>
                <a:gd name="T4" fmla="*/ 0 w 29"/>
                <a:gd name="T5" fmla="*/ 5 h 205"/>
                <a:gd name="T6" fmla="*/ 3 w 29"/>
                <a:gd name="T7" fmla="*/ 7 h 205"/>
                <a:gd name="T8" fmla="*/ 3 w 29"/>
                <a:gd name="T9" fmla="*/ 10 h 205"/>
                <a:gd name="T10" fmla="*/ 3 w 29"/>
                <a:gd name="T11" fmla="*/ 13 h 205"/>
                <a:gd name="T12" fmla="*/ 3 w 29"/>
                <a:gd name="T13" fmla="*/ 13 h 205"/>
                <a:gd name="T14" fmla="*/ 3 w 29"/>
                <a:gd name="T15" fmla="*/ 15 h 205"/>
                <a:gd name="T16" fmla="*/ 3 w 29"/>
                <a:gd name="T17" fmla="*/ 16 h 2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5"/>
                <a:gd name="T29" fmla="*/ 29 w 29"/>
                <a:gd name="T30" fmla="*/ 205 h 2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5">
                  <a:moveTo>
                    <a:pt x="8" y="0"/>
                  </a:moveTo>
                  <a:cubicBezTo>
                    <a:pt x="8" y="0"/>
                    <a:pt x="3" y="5"/>
                    <a:pt x="3" y="6"/>
                  </a:cubicBezTo>
                  <a:cubicBezTo>
                    <a:pt x="0" y="17"/>
                    <a:pt x="0" y="39"/>
                    <a:pt x="0" y="49"/>
                  </a:cubicBezTo>
                  <a:cubicBezTo>
                    <a:pt x="0" y="59"/>
                    <a:pt x="2" y="79"/>
                    <a:pt x="3" y="90"/>
                  </a:cubicBezTo>
                  <a:cubicBezTo>
                    <a:pt x="3" y="98"/>
                    <a:pt x="7" y="116"/>
                    <a:pt x="8" y="125"/>
                  </a:cubicBezTo>
                  <a:cubicBezTo>
                    <a:pt x="10" y="132"/>
                    <a:pt x="16" y="147"/>
                    <a:pt x="16" y="153"/>
                  </a:cubicBezTo>
                  <a:cubicBezTo>
                    <a:pt x="16" y="157"/>
                    <a:pt x="13" y="160"/>
                    <a:pt x="13" y="163"/>
                  </a:cubicBezTo>
                  <a:cubicBezTo>
                    <a:pt x="14" y="166"/>
                    <a:pt x="14" y="177"/>
                    <a:pt x="16" y="181"/>
                  </a:cubicBezTo>
                  <a:cubicBezTo>
                    <a:pt x="18" y="187"/>
                    <a:pt x="29" y="205"/>
                    <a:pt x="29" y="20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5" name="Freeform 37"/>
            <p:cNvSpPr/>
            <p:nvPr/>
          </p:nvSpPr>
          <p:spPr bwMode="auto">
            <a:xfrm>
              <a:off x="2083" y="2325"/>
              <a:ext cx="207" cy="10"/>
            </a:xfrm>
            <a:custGeom>
              <a:avLst/>
              <a:gdLst>
                <a:gd name="T0" fmla="*/ 0 w 242"/>
                <a:gd name="T1" fmla="*/ 10 h 10"/>
                <a:gd name="T2" fmla="*/ 3 w 242"/>
                <a:gd name="T3" fmla="*/ 8 h 10"/>
                <a:gd name="T4" fmla="*/ 3 w 242"/>
                <a:gd name="T5" fmla="*/ 4 h 10"/>
                <a:gd name="T6" fmla="*/ 3 w 242"/>
                <a:gd name="T7" fmla="*/ 5 h 10"/>
                <a:gd name="T8" fmla="*/ 3 w 242"/>
                <a:gd name="T9" fmla="*/ 1 h 10"/>
                <a:gd name="T10" fmla="*/ 3 w 242"/>
                <a:gd name="T11" fmla="*/ 3 h 10"/>
                <a:gd name="T12" fmla="*/ 3 w 242"/>
                <a:gd name="T13" fmla="*/ 5 h 10"/>
                <a:gd name="T14" fmla="*/ 3 w 242"/>
                <a:gd name="T15" fmla="*/ 3 h 10"/>
                <a:gd name="T16" fmla="*/ 3 w 242"/>
                <a:gd name="T17" fmla="*/ 5 h 10"/>
                <a:gd name="T18" fmla="*/ 3 w 242"/>
                <a:gd name="T19" fmla="*/ 7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2"/>
                <a:gd name="T31" fmla="*/ 0 h 10"/>
                <a:gd name="T32" fmla="*/ 242 w 242"/>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2" h="10">
                  <a:moveTo>
                    <a:pt x="0" y="10"/>
                  </a:moveTo>
                  <a:cubicBezTo>
                    <a:pt x="0" y="10"/>
                    <a:pt x="17" y="10"/>
                    <a:pt x="21" y="8"/>
                  </a:cubicBezTo>
                  <a:cubicBezTo>
                    <a:pt x="30" y="7"/>
                    <a:pt x="46" y="5"/>
                    <a:pt x="55" y="4"/>
                  </a:cubicBezTo>
                  <a:cubicBezTo>
                    <a:pt x="58" y="4"/>
                    <a:pt x="67" y="5"/>
                    <a:pt x="71" y="5"/>
                  </a:cubicBezTo>
                  <a:cubicBezTo>
                    <a:pt x="82" y="5"/>
                    <a:pt x="104" y="0"/>
                    <a:pt x="116" y="1"/>
                  </a:cubicBezTo>
                  <a:cubicBezTo>
                    <a:pt x="122" y="2"/>
                    <a:pt x="139" y="2"/>
                    <a:pt x="145" y="3"/>
                  </a:cubicBezTo>
                  <a:cubicBezTo>
                    <a:pt x="152" y="4"/>
                    <a:pt x="165" y="4"/>
                    <a:pt x="172" y="5"/>
                  </a:cubicBezTo>
                  <a:cubicBezTo>
                    <a:pt x="180" y="5"/>
                    <a:pt x="194" y="3"/>
                    <a:pt x="202" y="3"/>
                  </a:cubicBezTo>
                  <a:cubicBezTo>
                    <a:pt x="208" y="3"/>
                    <a:pt x="220" y="5"/>
                    <a:pt x="225" y="5"/>
                  </a:cubicBezTo>
                  <a:cubicBezTo>
                    <a:pt x="229" y="4"/>
                    <a:pt x="242" y="7"/>
                    <a:pt x="242" y="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6" name="Freeform 38"/>
            <p:cNvSpPr/>
            <p:nvPr/>
          </p:nvSpPr>
          <p:spPr bwMode="auto">
            <a:xfrm>
              <a:off x="2026" y="2512"/>
              <a:ext cx="58" cy="20"/>
            </a:xfrm>
            <a:custGeom>
              <a:avLst/>
              <a:gdLst>
                <a:gd name="T0" fmla="*/ 3 w 67"/>
                <a:gd name="T1" fmla="*/ 0 h 22"/>
                <a:gd name="T2" fmla="*/ 0 w 67"/>
                <a:gd name="T3" fmla="*/ 5 h 22"/>
                <a:gd name="T4" fmla="*/ 0 60000 65536"/>
                <a:gd name="T5" fmla="*/ 0 60000 65536"/>
                <a:gd name="T6" fmla="*/ 0 w 67"/>
                <a:gd name="T7" fmla="*/ 0 h 22"/>
                <a:gd name="T8" fmla="*/ 67 w 67"/>
                <a:gd name="T9" fmla="*/ 22 h 22"/>
              </a:gdLst>
              <a:ahLst/>
              <a:cxnLst>
                <a:cxn ang="T4">
                  <a:pos x="T0" y="T1"/>
                </a:cxn>
                <a:cxn ang="T5">
                  <a:pos x="T2" y="T3"/>
                </a:cxn>
              </a:cxnLst>
              <a:rect l="T6" t="T7" r="T8" b="T9"/>
              <a:pathLst>
                <a:path w="67" h="22">
                  <a:moveTo>
                    <a:pt x="67" y="0"/>
                  </a:moveTo>
                  <a:cubicBezTo>
                    <a:pt x="67" y="0"/>
                    <a:pt x="0" y="22"/>
                    <a:pt x="0" y="2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7" name="Freeform 39"/>
            <p:cNvSpPr>
              <a:spLocks noChangeArrowheads="1"/>
            </p:cNvSpPr>
            <p:nvPr/>
          </p:nvSpPr>
          <p:spPr bwMode="auto">
            <a:xfrm>
              <a:off x="1965" y="2506"/>
              <a:ext cx="34" cy="39"/>
            </a:xfrm>
            <a:custGeom>
              <a:avLst/>
              <a:gdLst>
                <a:gd name="T0" fmla="*/ 3 w 39"/>
                <a:gd name="T1" fmla="*/ 5 h 43"/>
                <a:gd name="T2" fmla="*/ 3 w 39"/>
                <a:gd name="T3" fmla="*/ 4 h 43"/>
                <a:gd name="T4" fmla="*/ 3 w 39"/>
                <a:gd name="T5" fmla="*/ 0 h 43"/>
                <a:gd name="T6" fmla="*/ 0 w 39"/>
                <a:gd name="T7" fmla="*/ 0 h 43"/>
                <a:gd name="T8" fmla="*/ 3 w 39"/>
                <a:gd name="T9" fmla="*/ 5 h 43"/>
                <a:gd name="T10" fmla="*/ 3 w 39"/>
                <a:gd name="T11" fmla="*/ 5 h 43"/>
                <a:gd name="T12" fmla="*/ 3 w 39"/>
                <a:gd name="T13" fmla="*/ 5 h 43"/>
                <a:gd name="T14" fmla="*/ 3 w 39"/>
                <a:gd name="T15" fmla="*/ 5 h 43"/>
                <a:gd name="T16" fmla="*/ 3 w 39"/>
                <a:gd name="T17" fmla="*/ 5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43"/>
                <a:gd name="T29" fmla="*/ 39 w 39"/>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43">
                  <a:moveTo>
                    <a:pt x="39" y="13"/>
                  </a:moveTo>
                  <a:cubicBezTo>
                    <a:pt x="39" y="13"/>
                    <a:pt x="30" y="5"/>
                    <a:pt x="27" y="4"/>
                  </a:cubicBezTo>
                  <a:cubicBezTo>
                    <a:pt x="24" y="2"/>
                    <a:pt x="11" y="2"/>
                    <a:pt x="11" y="0"/>
                  </a:cubicBezTo>
                  <a:cubicBezTo>
                    <a:pt x="11" y="1"/>
                    <a:pt x="3" y="2"/>
                    <a:pt x="0" y="0"/>
                  </a:cubicBezTo>
                  <a:cubicBezTo>
                    <a:pt x="7" y="3"/>
                    <a:pt x="11" y="13"/>
                    <a:pt x="13" y="18"/>
                  </a:cubicBezTo>
                  <a:cubicBezTo>
                    <a:pt x="15" y="23"/>
                    <a:pt x="15" y="38"/>
                    <a:pt x="16" y="43"/>
                  </a:cubicBezTo>
                  <a:cubicBezTo>
                    <a:pt x="21" y="41"/>
                    <a:pt x="27" y="36"/>
                    <a:pt x="29" y="34"/>
                  </a:cubicBezTo>
                  <a:cubicBezTo>
                    <a:pt x="33" y="29"/>
                    <a:pt x="39" y="13"/>
                    <a:pt x="39" y="13"/>
                  </a:cubicBezTo>
                  <a:cubicBezTo>
                    <a:pt x="39" y="13"/>
                    <a:pt x="39" y="13"/>
                    <a:pt x="39" y="13"/>
                  </a:cubicBezTo>
                  <a:close/>
                </a:path>
              </a:pathLst>
            </a:custGeom>
            <a:solidFill>
              <a:srgbClr val="A0004C"/>
            </a:solidFill>
            <a:ln w="25400">
              <a:solidFill>
                <a:srgbClr val="000000"/>
              </a:solidFill>
              <a:round/>
            </a:ln>
          </p:spPr>
          <p:txBody>
            <a:bodyPr wrap="none"/>
            <a:lstStyle/>
            <a:p>
              <a:endParaRPr lang="zh-CN" altLang="en-US"/>
            </a:p>
          </p:txBody>
        </p:sp>
        <p:sp>
          <p:nvSpPr>
            <p:cNvPr id="14378" name="Freeform 40"/>
            <p:cNvSpPr/>
            <p:nvPr/>
          </p:nvSpPr>
          <p:spPr bwMode="auto">
            <a:xfrm>
              <a:off x="2000" y="2494"/>
              <a:ext cx="11" cy="24"/>
            </a:xfrm>
            <a:custGeom>
              <a:avLst/>
              <a:gdLst>
                <a:gd name="T0" fmla="*/ 0 w 13"/>
                <a:gd name="T1" fmla="*/ 6 h 26"/>
                <a:gd name="T2" fmla="*/ 3 w 13"/>
                <a:gd name="T3" fmla="*/ 6 h 26"/>
                <a:gd name="T4" fmla="*/ 3 w 13"/>
                <a:gd name="T5" fmla="*/ 0 h 26"/>
                <a:gd name="T6" fmla="*/ 0 60000 65536"/>
                <a:gd name="T7" fmla="*/ 0 60000 65536"/>
                <a:gd name="T8" fmla="*/ 0 60000 65536"/>
                <a:gd name="T9" fmla="*/ 0 w 13"/>
                <a:gd name="T10" fmla="*/ 0 h 26"/>
                <a:gd name="T11" fmla="*/ 13 w 13"/>
                <a:gd name="T12" fmla="*/ 26 h 26"/>
              </a:gdLst>
              <a:ahLst/>
              <a:cxnLst>
                <a:cxn ang="T6">
                  <a:pos x="T0" y="T1"/>
                </a:cxn>
                <a:cxn ang="T7">
                  <a:pos x="T2" y="T3"/>
                </a:cxn>
                <a:cxn ang="T8">
                  <a:pos x="T4" y="T5"/>
                </a:cxn>
              </a:cxnLst>
              <a:rect l="T9" t="T10" r="T11" b="T12"/>
              <a:pathLst>
                <a:path w="13" h="26">
                  <a:moveTo>
                    <a:pt x="0" y="26"/>
                  </a:moveTo>
                  <a:cubicBezTo>
                    <a:pt x="0" y="26"/>
                    <a:pt x="5" y="19"/>
                    <a:pt x="6" y="15"/>
                  </a:cubicBezTo>
                  <a:cubicBezTo>
                    <a:pt x="8" y="12"/>
                    <a:pt x="13" y="0"/>
                    <a:pt x="13"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79" name="Freeform 41"/>
            <p:cNvSpPr>
              <a:spLocks noChangeArrowheads="1"/>
            </p:cNvSpPr>
            <p:nvPr/>
          </p:nvSpPr>
          <p:spPr bwMode="auto">
            <a:xfrm>
              <a:off x="1999" y="2490"/>
              <a:ext cx="21" cy="43"/>
            </a:xfrm>
            <a:custGeom>
              <a:avLst/>
              <a:gdLst>
                <a:gd name="T0" fmla="*/ 3 w 25"/>
                <a:gd name="T1" fmla="*/ 1 h 47"/>
                <a:gd name="T2" fmla="*/ 3 w 25"/>
                <a:gd name="T3" fmla="*/ 5 h 47"/>
                <a:gd name="T4" fmla="*/ 0 w 25"/>
                <a:gd name="T5" fmla="*/ 5 h 47"/>
                <a:gd name="T6" fmla="*/ 3 w 25"/>
                <a:gd name="T7" fmla="*/ 1 h 47"/>
                <a:gd name="T8" fmla="*/ 0 60000 65536"/>
                <a:gd name="T9" fmla="*/ 0 60000 65536"/>
                <a:gd name="T10" fmla="*/ 0 60000 65536"/>
                <a:gd name="T11" fmla="*/ 0 60000 65536"/>
                <a:gd name="T12" fmla="*/ 0 w 25"/>
                <a:gd name="T13" fmla="*/ 0 h 47"/>
                <a:gd name="T14" fmla="*/ 25 w 25"/>
                <a:gd name="T15" fmla="*/ 47 h 47"/>
              </a:gdLst>
              <a:ahLst/>
              <a:cxnLst>
                <a:cxn ang="T8">
                  <a:pos x="T0" y="T1"/>
                </a:cxn>
                <a:cxn ang="T9">
                  <a:pos x="T2" y="T3"/>
                </a:cxn>
                <a:cxn ang="T10">
                  <a:pos x="T4" y="T5"/>
                </a:cxn>
                <a:cxn ang="T11">
                  <a:pos x="T6" y="T7"/>
                </a:cxn>
              </a:cxnLst>
              <a:rect l="T12" t="T13" r="T14" b="T15"/>
              <a:pathLst>
                <a:path w="25" h="47">
                  <a:moveTo>
                    <a:pt x="20" y="1"/>
                  </a:moveTo>
                  <a:cubicBezTo>
                    <a:pt x="20" y="1"/>
                    <a:pt x="25" y="44"/>
                    <a:pt x="17" y="46"/>
                  </a:cubicBezTo>
                  <a:cubicBezTo>
                    <a:pt x="13" y="47"/>
                    <a:pt x="0" y="30"/>
                    <a:pt x="0" y="30"/>
                  </a:cubicBezTo>
                  <a:cubicBezTo>
                    <a:pt x="0" y="21"/>
                    <a:pt x="16" y="0"/>
                    <a:pt x="20" y="1"/>
                  </a:cubicBezTo>
                  <a:close/>
                </a:path>
              </a:pathLst>
            </a:custGeom>
            <a:solidFill>
              <a:srgbClr val="A0004C"/>
            </a:solidFill>
            <a:ln w="25400">
              <a:solidFill>
                <a:srgbClr val="000000"/>
              </a:solidFill>
              <a:round/>
            </a:ln>
          </p:spPr>
          <p:txBody>
            <a:bodyPr wrap="none"/>
            <a:lstStyle/>
            <a:p>
              <a:endParaRPr lang="zh-CN" altLang="en-US"/>
            </a:p>
          </p:txBody>
        </p:sp>
        <p:sp>
          <p:nvSpPr>
            <p:cNvPr id="14380" name="Freeform 42"/>
            <p:cNvSpPr/>
            <p:nvPr/>
          </p:nvSpPr>
          <p:spPr bwMode="auto">
            <a:xfrm>
              <a:off x="1898" y="2508"/>
              <a:ext cx="150" cy="211"/>
            </a:xfrm>
            <a:custGeom>
              <a:avLst/>
              <a:gdLst>
                <a:gd name="T0" fmla="*/ 3 w 174"/>
                <a:gd name="T1" fmla="*/ 0 h 232"/>
                <a:gd name="T2" fmla="*/ 3 w 174"/>
                <a:gd name="T3" fmla="*/ 5 h 232"/>
                <a:gd name="T4" fmla="*/ 0 w 174"/>
                <a:gd name="T5" fmla="*/ 5 h 232"/>
                <a:gd name="T6" fmla="*/ 3 w 174"/>
                <a:gd name="T7" fmla="*/ 5 h 232"/>
                <a:gd name="T8" fmla="*/ 3 w 174"/>
                <a:gd name="T9" fmla="*/ 11 h 232"/>
                <a:gd name="T10" fmla="*/ 3 w 174"/>
                <a:gd name="T11" fmla="*/ 11 h 232"/>
                <a:gd name="T12" fmla="*/ 3 w 174"/>
                <a:gd name="T13" fmla="*/ 13 h 232"/>
                <a:gd name="T14" fmla="*/ 3 w 174"/>
                <a:gd name="T15" fmla="*/ 14 h 232"/>
                <a:gd name="T16" fmla="*/ 3 w 174"/>
                <a:gd name="T17" fmla="*/ 15 h 232"/>
                <a:gd name="T18" fmla="*/ 3 w 174"/>
                <a:gd name="T19" fmla="*/ 15 h 232"/>
                <a:gd name="T20" fmla="*/ 3 w 174"/>
                <a:gd name="T21" fmla="*/ 15 h 232"/>
                <a:gd name="T22" fmla="*/ 3 w 174"/>
                <a:gd name="T23" fmla="*/ 14 h 232"/>
                <a:gd name="T24" fmla="*/ 3 w 174"/>
                <a:gd name="T25" fmla="*/ 13 h 232"/>
                <a:gd name="T26" fmla="*/ 3 w 174"/>
                <a:gd name="T27" fmla="*/ 12 h 232"/>
                <a:gd name="T28" fmla="*/ 3 w 174"/>
                <a:gd name="T29" fmla="*/ 11 h 232"/>
                <a:gd name="T30" fmla="*/ 3 w 174"/>
                <a:gd name="T31" fmla="*/ 11 h 232"/>
                <a:gd name="T32" fmla="*/ 3 w 174"/>
                <a:gd name="T33" fmla="*/ 10 h 232"/>
                <a:gd name="T34" fmla="*/ 3 w 174"/>
                <a:gd name="T35" fmla="*/ 10 h 232"/>
                <a:gd name="T36" fmla="*/ 3 w 174"/>
                <a:gd name="T37" fmla="*/ 9 h 232"/>
                <a:gd name="T38" fmla="*/ 3 w 174"/>
                <a:gd name="T39" fmla="*/ 7 h 232"/>
                <a:gd name="T40" fmla="*/ 3 w 174"/>
                <a:gd name="T41" fmla="*/ 7 h 232"/>
                <a:gd name="T42" fmla="*/ 3 w 174"/>
                <a:gd name="T43" fmla="*/ 6 h 2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232"/>
                <a:gd name="T68" fmla="*/ 174 w 174"/>
                <a:gd name="T69" fmla="*/ 232 h 2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232">
                  <a:moveTo>
                    <a:pt x="21" y="0"/>
                  </a:moveTo>
                  <a:cubicBezTo>
                    <a:pt x="21" y="0"/>
                    <a:pt x="7" y="2"/>
                    <a:pt x="4" y="5"/>
                  </a:cubicBezTo>
                  <a:cubicBezTo>
                    <a:pt x="0" y="11"/>
                    <a:pt x="0" y="32"/>
                    <a:pt x="0" y="38"/>
                  </a:cubicBezTo>
                  <a:cubicBezTo>
                    <a:pt x="0" y="44"/>
                    <a:pt x="6" y="56"/>
                    <a:pt x="7" y="63"/>
                  </a:cubicBezTo>
                  <a:cubicBezTo>
                    <a:pt x="11" y="84"/>
                    <a:pt x="3" y="129"/>
                    <a:pt x="9" y="150"/>
                  </a:cubicBezTo>
                  <a:cubicBezTo>
                    <a:pt x="11" y="152"/>
                    <a:pt x="14" y="155"/>
                    <a:pt x="15" y="156"/>
                  </a:cubicBezTo>
                  <a:cubicBezTo>
                    <a:pt x="16" y="162"/>
                    <a:pt x="8" y="176"/>
                    <a:pt x="9" y="181"/>
                  </a:cubicBezTo>
                  <a:cubicBezTo>
                    <a:pt x="11" y="188"/>
                    <a:pt x="29" y="200"/>
                    <a:pt x="30" y="208"/>
                  </a:cubicBezTo>
                  <a:cubicBezTo>
                    <a:pt x="30" y="212"/>
                    <a:pt x="22" y="222"/>
                    <a:pt x="25" y="225"/>
                  </a:cubicBezTo>
                  <a:cubicBezTo>
                    <a:pt x="30" y="232"/>
                    <a:pt x="51" y="231"/>
                    <a:pt x="60" y="230"/>
                  </a:cubicBezTo>
                  <a:cubicBezTo>
                    <a:pt x="72" y="228"/>
                    <a:pt x="95" y="219"/>
                    <a:pt x="105" y="212"/>
                  </a:cubicBezTo>
                  <a:cubicBezTo>
                    <a:pt x="108" y="209"/>
                    <a:pt x="111" y="199"/>
                    <a:pt x="113" y="196"/>
                  </a:cubicBezTo>
                  <a:cubicBezTo>
                    <a:pt x="120" y="192"/>
                    <a:pt x="135" y="191"/>
                    <a:pt x="142" y="188"/>
                  </a:cubicBezTo>
                  <a:cubicBezTo>
                    <a:pt x="148" y="184"/>
                    <a:pt x="161" y="177"/>
                    <a:pt x="166" y="172"/>
                  </a:cubicBezTo>
                  <a:cubicBezTo>
                    <a:pt x="169" y="169"/>
                    <a:pt x="174" y="161"/>
                    <a:pt x="174" y="156"/>
                  </a:cubicBezTo>
                  <a:cubicBezTo>
                    <a:pt x="174" y="154"/>
                    <a:pt x="170" y="150"/>
                    <a:pt x="169" y="147"/>
                  </a:cubicBezTo>
                  <a:cubicBezTo>
                    <a:pt x="169" y="145"/>
                    <a:pt x="165" y="142"/>
                    <a:pt x="164" y="141"/>
                  </a:cubicBezTo>
                  <a:cubicBezTo>
                    <a:pt x="163" y="139"/>
                    <a:pt x="163" y="136"/>
                    <a:pt x="161" y="134"/>
                  </a:cubicBezTo>
                  <a:cubicBezTo>
                    <a:pt x="160" y="131"/>
                    <a:pt x="153" y="125"/>
                    <a:pt x="154" y="123"/>
                  </a:cubicBezTo>
                  <a:cubicBezTo>
                    <a:pt x="151" y="121"/>
                    <a:pt x="157" y="105"/>
                    <a:pt x="154" y="105"/>
                  </a:cubicBezTo>
                  <a:cubicBezTo>
                    <a:pt x="154" y="104"/>
                    <a:pt x="142" y="101"/>
                    <a:pt x="142" y="99"/>
                  </a:cubicBezTo>
                  <a:cubicBezTo>
                    <a:pt x="141" y="97"/>
                    <a:pt x="145" y="94"/>
                    <a:pt x="145" y="94"/>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1" name="Freeform 43"/>
            <p:cNvSpPr/>
            <p:nvPr/>
          </p:nvSpPr>
          <p:spPr bwMode="auto">
            <a:xfrm>
              <a:off x="1916" y="2508"/>
              <a:ext cx="192" cy="99"/>
            </a:xfrm>
            <a:custGeom>
              <a:avLst/>
              <a:gdLst>
                <a:gd name="T0" fmla="*/ 3 w 223"/>
                <a:gd name="T1" fmla="*/ 5 h 109"/>
                <a:gd name="T2" fmla="*/ 3 w 223"/>
                <a:gd name="T3" fmla="*/ 5 h 109"/>
                <a:gd name="T4" fmla="*/ 3 w 223"/>
                <a:gd name="T5" fmla="*/ 5 h 109"/>
                <a:gd name="T6" fmla="*/ 3 w 223"/>
                <a:gd name="T7" fmla="*/ 5 h 109"/>
                <a:gd name="T8" fmla="*/ 3 w 223"/>
                <a:gd name="T9" fmla="*/ 6 h 109"/>
                <a:gd name="T10" fmla="*/ 3 w 223"/>
                <a:gd name="T11" fmla="*/ 6 h 109"/>
                <a:gd name="T12" fmla="*/ 3 w 223"/>
                <a:gd name="T13" fmla="*/ 6 h 109"/>
                <a:gd name="T14" fmla="*/ 3 w 223"/>
                <a:gd name="T15" fmla="*/ 5 h 109"/>
                <a:gd name="T16" fmla="*/ 3 w 223"/>
                <a:gd name="T17" fmla="*/ 6 h 109"/>
                <a:gd name="T18" fmla="*/ 3 w 223"/>
                <a:gd name="T19" fmla="*/ 5 h 109"/>
                <a:gd name="T20" fmla="*/ 3 w 223"/>
                <a:gd name="T21" fmla="*/ 7 h 109"/>
                <a:gd name="T22" fmla="*/ 3 w 223"/>
                <a:gd name="T23" fmla="*/ 7 h 109"/>
                <a:gd name="T24" fmla="*/ 3 w 223"/>
                <a:gd name="T25" fmla="*/ 5 h 109"/>
                <a:gd name="T26" fmla="*/ 3 w 223"/>
                <a:gd name="T27" fmla="*/ 5 h 109"/>
                <a:gd name="T28" fmla="*/ 3 w 223"/>
                <a:gd name="T29" fmla="*/ 5 h 109"/>
                <a:gd name="T30" fmla="*/ 3 w 223"/>
                <a:gd name="T31" fmla="*/ 5 h 109"/>
                <a:gd name="T32" fmla="*/ 3 w 223"/>
                <a:gd name="T33" fmla="*/ 5 h 109"/>
                <a:gd name="T34" fmla="*/ 3 w 223"/>
                <a:gd name="T35" fmla="*/ 5 h 109"/>
                <a:gd name="T36" fmla="*/ 3 w 223"/>
                <a:gd name="T37" fmla="*/ 5 h 109"/>
                <a:gd name="T38" fmla="*/ 3 w 223"/>
                <a:gd name="T39" fmla="*/ 5 h 109"/>
                <a:gd name="T40" fmla="*/ 3 w 223"/>
                <a:gd name="T41" fmla="*/ 5 h 109"/>
                <a:gd name="T42" fmla="*/ 3 w 223"/>
                <a:gd name="T43" fmla="*/ 5 h 109"/>
                <a:gd name="T44" fmla="*/ 3 w 223"/>
                <a:gd name="T45" fmla="*/ 5 h 109"/>
                <a:gd name="T46" fmla="*/ 0 w 223"/>
                <a:gd name="T47" fmla="*/ 0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
                <a:gd name="T73" fmla="*/ 0 h 109"/>
                <a:gd name="T74" fmla="*/ 223 w 223"/>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 h="109">
                  <a:moveTo>
                    <a:pt x="9" y="52"/>
                  </a:moveTo>
                  <a:cubicBezTo>
                    <a:pt x="9" y="52"/>
                    <a:pt x="3" y="58"/>
                    <a:pt x="4" y="61"/>
                  </a:cubicBezTo>
                  <a:cubicBezTo>
                    <a:pt x="6" y="67"/>
                    <a:pt x="20" y="72"/>
                    <a:pt x="26" y="74"/>
                  </a:cubicBezTo>
                  <a:cubicBezTo>
                    <a:pt x="25" y="77"/>
                    <a:pt x="27" y="81"/>
                    <a:pt x="26" y="83"/>
                  </a:cubicBezTo>
                  <a:cubicBezTo>
                    <a:pt x="28" y="84"/>
                    <a:pt x="29" y="91"/>
                    <a:pt x="32" y="92"/>
                  </a:cubicBezTo>
                  <a:cubicBezTo>
                    <a:pt x="37" y="95"/>
                    <a:pt x="51" y="91"/>
                    <a:pt x="57" y="92"/>
                  </a:cubicBezTo>
                  <a:cubicBezTo>
                    <a:pt x="63" y="93"/>
                    <a:pt x="73" y="99"/>
                    <a:pt x="78" y="99"/>
                  </a:cubicBezTo>
                  <a:cubicBezTo>
                    <a:pt x="84" y="99"/>
                    <a:pt x="97" y="88"/>
                    <a:pt x="103" y="89"/>
                  </a:cubicBezTo>
                  <a:cubicBezTo>
                    <a:pt x="105" y="89"/>
                    <a:pt x="108" y="96"/>
                    <a:pt x="110" y="96"/>
                  </a:cubicBezTo>
                  <a:cubicBezTo>
                    <a:pt x="113" y="96"/>
                    <a:pt x="116" y="89"/>
                    <a:pt x="118" y="89"/>
                  </a:cubicBezTo>
                  <a:cubicBezTo>
                    <a:pt x="127" y="88"/>
                    <a:pt x="142" y="101"/>
                    <a:pt x="150" y="104"/>
                  </a:cubicBezTo>
                  <a:cubicBezTo>
                    <a:pt x="163" y="105"/>
                    <a:pt x="192" y="109"/>
                    <a:pt x="202" y="104"/>
                  </a:cubicBezTo>
                  <a:cubicBezTo>
                    <a:pt x="214" y="96"/>
                    <a:pt x="212" y="65"/>
                    <a:pt x="223" y="58"/>
                  </a:cubicBezTo>
                  <a:cubicBezTo>
                    <a:pt x="217" y="62"/>
                    <a:pt x="198" y="56"/>
                    <a:pt x="198" y="58"/>
                  </a:cubicBezTo>
                  <a:cubicBezTo>
                    <a:pt x="198" y="57"/>
                    <a:pt x="185" y="52"/>
                    <a:pt x="180" y="52"/>
                  </a:cubicBezTo>
                  <a:cubicBezTo>
                    <a:pt x="174" y="52"/>
                    <a:pt x="153" y="57"/>
                    <a:pt x="153" y="58"/>
                  </a:cubicBezTo>
                  <a:cubicBezTo>
                    <a:pt x="153" y="56"/>
                    <a:pt x="116" y="54"/>
                    <a:pt x="116" y="58"/>
                  </a:cubicBezTo>
                  <a:cubicBezTo>
                    <a:pt x="116" y="56"/>
                    <a:pt x="96" y="52"/>
                    <a:pt x="96" y="49"/>
                  </a:cubicBezTo>
                  <a:cubicBezTo>
                    <a:pt x="96" y="51"/>
                    <a:pt x="81" y="48"/>
                    <a:pt x="81" y="49"/>
                  </a:cubicBezTo>
                  <a:cubicBezTo>
                    <a:pt x="81" y="48"/>
                    <a:pt x="65" y="47"/>
                    <a:pt x="61" y="45"/>
                  </a:cubicBezTo>
                  <a:cubicBezTo>
                    <a:pt x="56" y="42"/>
                    <a:pt x="49" y="31"/>
                    <a:pt x="44" y="30"/>
                  </a:cubicBezTo>
                  <a:cubicBezTo>
                    <a:pt x="36" y="27"/>
                    <a:pt x="17" y="39"/>
                    <a:pt x="11" y="34"/>
                  </a:cubicBezTo>
                  <a:cubicBezTo>
                    <a:pt x="8" y="31"/>
                    <a:pt x="11" y="20"/>
                    <a:pt x="9" y="16"/>
                  </a:cubicBezTo>
                  <a:cubicBezTo>
                    <a:pt x="8" y="11"/>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2" name="Freeform 44"/>
            <p:cNvSpPr>
              <a:spLocks noChangeArrowheads="1"/>
            </p:cNvSpPr>
            <p:nvPr/>
          </p:nvSpPr>
          <p:spPr bwMode="auto">
            <a:xfrm>
              <a:off x="2092" y="2556"/>
              <a:ext cx="82" cy="44"/>
            </a:xfrm>
            <a:custGeom>
              <a:avLst/>
              <a:gdLst>
                <a:gd name="T0" fmla="*/ 0 w 95"/>
                <a:gd name="T1" fmla="*/ 6 h 48"/>
                <a:gd name="T2" fmla="*/ 3 w 95"/>
                <a:gd name="T3" fmla="*/ 6 h 48"/>
                <a:gd name="T4" fmla="*/ 3 w 95"/>
                <a:gd name="T5" fmla="*/ 6 h 48"/>
                <a:gd name="T6" fmla="*/ 3 w 95"/>
                <a:gd name="T7" fmla="*/ 6 h 48"/>
                <a:gd name="T8" fmla="*/ 3 w 95"/>
                <a:gd name="T9" fmla="*/ 6 h 48"/>
                <a:gd name="T10" fmla="*/ 3 w 95"/>
                <a:gd name="T11" fmla="*/ 6 h 48"/>
                <a:gd name="T12" fmla="*/ 3 w 95"/>
                <a:gd name="T13" fmla="*/ 6 h 48"/>
                <a:gd name="T14" fmla="*/ 3 w 95"/>
                <a:gd name="T15" fmla="*/ 6 h 48"/>
                <a:gd name="T16" fmla="*/ 3 w 95"/>
                <a:gd name="T17" fmla="*/ 6 h 48"/>
                <a:gd name="T18" fmla="*/ 3 w 95"/>
                <a:gd name="T19" fmla="*/ 3 h 48"/>
                <a:gd name="T20" fmla="*/ 3 w 95"/>
                <a:gd name="T21" fmla="*/ 1 h 48"/>
                <a:gd name="T22" fmla="*/ 3 w 95"/>
                <a:gd name="T23" fmla="*/ 6 h 48"/>
                <a:gd name="T24" fmla="*/ 0 w 95"/>
                <a:gd name="T25" fmla="*/ 6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48"/>
                <a:gd name="T41" fmla="*/ 95 w 95"/>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48">
                  <a:moveTo>
                    <a:pt x="0" y="48"/>
                  </a:moveTo>
                  <a:cubicBezTo>
                    <a:pt x="0" y="48"/>
                    <a:pt x="27" y="46"/>
                    <a:pt x="31" y="45"/>
                  </a:cubicBezTo>
                  <a:cubicBezTo>
                    <a:pt x="35" y="46"/>
                    <a:pt x="38" y="46"/>
                    <a:pt x="39" y="46"/>
                  </a:cubicBezTo>
                  <a:cubicBezTo>
                    <a:pt x="44" y="44"/>
                    <a:pt x="44" y="39"/>
                    <a:pt x="48" y="37"/>
                  </a:cubicBezTo>
                  <a:cubicBezTo>
                    <a:pt x="49" y="36"/>
                    <a:pt x="58" y="35"/>
                    <a:pt x="60" y="35"/>
                  </a:cubicBezTo>
                  <a:cubicBezTo>
                    <a:pt x="62" y="33"/>
                    <a:pt x="63" y="28"/>
                    <a:pt x="65" y="27"/>
                  </a:cubicBezTo>
                  <a:cubicBezTo>
                    <a:pt x="63" y="25"/>
                    <a:pt x="64" y="19"/>
                    <a:pt x="65" y="16"/>
                  </a:cubicBezTo>
                  <a:cubicBezTo>
                    <a:pt x="70" y="17"/>
                    <a:pt x="76" y="26"/>
                    <a:pt x="80" y="27"/>
                  </a:cubicBezTo>
                  <a:cubicBezTo>
                    <a:pt x="82" y="28"/>
                    <a:pt x="91" y="30"/>
                    <a:pt x="92" y="27"/>
                  </a:cubicBezTo>
                  <a:cubicBezTo>
                    <a:pt x="95" y="22"/>
                    <a:pt x="84" y="8"/>
                    <a:pt x="80" y="3"/>
                  </a:cubicBezTo>
                  <a:cubicBezTo>
                    <a:pt x="77" y="0"/>
                    <a:pt x="54" y="3"/>
                    <a:pt x="54" y="1"/>
                  </a:cubicBezTo>
                  <a:cubicBezTo>
                    <a:pt x="54" y="3"/>
                    <a:pt x="14" y="10"/>
                    <a:pt x="14" y="10"/>
                  </a:cubicBezTo>
                  <a:cubicBezTo>
                    <a:pt x="6" y="17"/>
                    <a:pt x="3" y="41"/>
                    <a:pt x="0" y="48"/>
                  </a:cubicBezTo>
                  <a:close/>
                </a:path>
              </a:pathLst>
            </a:custGeom>
            <a:solidFill>
              <a:srgbClr val="F0C599"/>
            </a:solidFill>
            <a:ln w="25400">
              <a:solidFill>
                <a:srgbClr val="000000"/>
              </a:solidFill>
              <a:round/>
            </a:ln>
          </p:spPr>
          <p:txBody>
            <a:bodyPr wrap="none"/>
            <a:lstStyle/>
            <a:p>
              <a:endParaRPr lang="zh-CN" altLang="en-US"/>
            </a:p>
          </p:txBody>
        </p:sp>
        <p:sp>
          <p:nvSpPr>
            <p:cNvPr id="14383" name="Freeform 45"/>
            <p:cNvSpPr/>
            <p:nvPr/>
          </p:nvSpPr>
          <p:spPr bwMode="auto">
            <a:xfrm>
              <a:off x="1982" y="2644"/>
              <a:ext cx="255" cy="162"/>
            </a:xfrm>
            <a:custGeom>
              <a:avLst/>
              <a:gdLst>
                <a:gd name="T0" fmla="*/ 3 w 297"/>
                <a:gd name="T1" fmla="*/ 5 h 178"/>
                <a:gd name="T2" fmla="*/ 3 w 297"/>
                <a:gd name="T3" fmla="*/ 5 h 178"/>
                <a:gd name="T4" fmla="*/ 3 w 297"/>
                <a:gd name="T5" fmla="*/ 1 h 178"/>
                <a:gd name="T6" fmla="*/ 3 w 297"/>
                <a:gd name="T7" fmla="*/ 5 h 178"/>
                <a:gd name="T8" fmla="*/ 3 w 297"/>
                <a:gd name="T9" fmla="*/ 5 h 178"/>
                <a:gd name="T10" fmla="*/ 3 w 297"/>
                <a:gd name="T11" fmla="*/ 5 h 178"/>
                <a:gd name="T12" fmla="*/ 3 w 297"/>
                <a:gd name="T13" fmla="*/ 5 h 178"/>
                <a:gd name="T14" fmla="*/ 3 w 297"/>
                <a:gd name="T15" fmla="*/ 5 h 178"/>
                <a:gd name="T16" fmla="*/ 3 w 297"/>
                <a:gd name="T17" fmla="*/ 5 h 178"/>
                <a:gd name="T18" fmla="*/ 3 w 297"/>
                <a:gd name="T19" fmla="*/ 8 h 178"/>
                <a:gd name="T20" fmla="*/ 3 w 297"/>
                <a:gd name="T21" fmla="*/ 10 h 178"/>
                <a:gd name="T22" fmla="*/ 3 w 297"/>
                <a:gd name="T23" fmla="*/ 10 h 178"/>
                <a:gd name="T24" fmla="*/ 3 w 297"/>
                <a:gd name="T25" fmla="*/ 11 h 178"/>
                <a:gd name="T26" fmla="*/ 3 w 297"/>
                <a:gd name="T27" fmla="*/ 11 h 178"/>
                <a:gd name="T28" fmla="*/ 3 w 297"/>
                <a:gd name="T29" fmla="*/ 12 h 178"/>
                <a:gd name="T30" fmla="*/ 3 w 297"/>
                <a:gd name="T31" fmla="*/ 12 h 178"/>
                <a:gd name="T32" fmla="*/ 3 w 297"/>
                <a:gd name="T33" fmla="*/ 13 h 178"/>
                <a:gd name="T34" fmla="*/ 3 w 297"/>
                <a:gd name="T35" fmla="*/ 13 h 178"/>
                <a:gd name="T36" fmla="*/ 3 w 297"/>
                <a:gd name="T37" fmla="*/ 12 h 178"/>
                <a:gd name="T38" fmla="*/ 3 w 297"/>
                <a:gd name="T39" fmla="*/ 12 h 178"/>
                <a:gd name="T40" fmla="*/ 3 w 297"/>
                <a:gd name="T41" fmla="*/ 11 h 178"/>
                <a:gd name="T42" fmla="*/ 3 w 297"/>
                <a:gd name="T43" fmla="*/ 11 h 178"/>
                <a:gd name="T44" fmla="*/ 3 w 297"/>
                <a:gd name="T45" fmla="*/ 10 h 178"/>
                <a:gd name="T46" fmla="*/ 3 w 297"/>
                <a:gd name="T47" fmla="*/ 8 h 178"/>
                <a:gd name="T48" fmla="*/ 3 w 297"/>
                <a:gd name="T49" fmla="*/ 6 h 178"/>
                <a:gd name="T50" fmla="*/ 3 w 297"/>
                <a:gd name="T51" fmla="*/ 5 h 178"/>
                <a:gd name="T52" fmla="*/ 3 w 297"/>
                <a:gd name="T53" fmla="*/ 5 h 178"/>
                <a:gd name="T54" fmla="*/ 3 w 297"/>
                <a:gd name="T55" fmla="*/ 5 h 178"/>
                <a:gd name="T56" fmla="*/ 3 w 297"/>
                <a:gd name="T57" fmla="*/ 5 h 178"/>
                <a:gd name="T58" fmla="*/ 3 w 297"/>
                <a:gd name="T59" fmla="*/ 5 h 178"/>
                <a:gd name="T60" fmla="*/ 3 w 297"/>
                <a:gd name="T61" fmla="*/ 5 h 178"/>
                <a:gd name="T62" fmla="*/ 3 w 297"/>
                <a:gd name="T63" fmla="*/ 5 h 178"/>
                <a:gd name="T64" fmla="*/ 3 w 297"/>
                <a:gd name="T65" fmla="*/ 5 h 178"/>
                <a:gd name="T66" fmla="*/ 3 w 297"/>
                <a:gd name="T67" fmla="*/ 5 h 178"/>
                <a:gd name="T68" fmla="*/ 3 w 297"/>
                <a:gd name="T69" fmla="*/ 5 h 178"/>
                <a:gd name="T70" fmla="*/ 0 w 297"/>
                <a:gd name="T71" fmla="*/ 5 h 1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7"/>
                <a:gd name="T109" fmla="*/ 0 h 178"/>
                <a:gd name="T110" fmla="*/ 297 w 297"/>
                <a:gd name="T111" fmla="*/ 178 h 1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7" h="178">
                  <a:moveTo>
                    <a:pt x="73" y="17"/>
                  </a:moveTo>
                  <a:cubicBezTo>
                    <a:pt x="73" y="17"/>
                    <a:pt x="108" y="7"/>
                    <a:pt x="121" y="5"/>
                  </a:cubicBezTo>
                  <a:cubicBezTo>
                    <a:pt x="131" y="3"/>
                    <a:pt x="152" y="0"/>
                    <a:pt x="163" y="1"/>
                  </a:cubicBezTo>
                  <a:cubicBezTo>
                    <a:pt x="167" y="1"/>
                    <a:pt x="175" y="3"/>
                    <a:pt x="178" y="5"/>
                  </a:cubicBezTo>
                  <a:cubicBezTo>
                    <a:pt x="182" y="9"/>
                    <a:pt x="190" y="20"/>
                    <a:pt x="193" y="26"/>
                  </a:cubicBezTo>
                  <a:cubicBezTo>
                    <a:pt x="195" y="29"/>
                    <a:pt x="196" y="40"/>
                    <a:pt x="198" y="45"/>
                  </a:cubicBezTo>
                  <a:cubicBezTo>
                    <a:pt x="198" y="49"/>
                    <a:pt x="199" y="56"/>
                    <a:pt x="202" y="59"/>
                  </a:cubicBezTo>
                  <a:cubicBezTo>
                    <a:pt x="199" y="61"/>
                    <a:pt x="206" y="64"/>
                    <a:pt x="206" y="68"/>
                  </a:cubicBezTo>
                  <a:cubicBezTo>
                    <a:pt x="208" y="68"/>
                    <a:pt x="209" y="75"/>
                    <a:pt x="210" y="76"/>
                  </a:cubicBezTo>
                  <a:cubicBezTo>
                    <a:pt x="216" y="83"/>
                    <a:pt x="210" y="105"/>
                    <a:pt x="215" y="112"/>
                  </a:cubicBezTo>
                  <a:cubicBezTo>
                    <a:pt x="219" y="118"/>
                    <a:pt x="233" y="125"/>
                    <a:pt x="238" y="130"/>
                  </a:cubicBezTo>
                  <a:cubicBezTo>
                    <a:pt x="239" y="131"/>
                    <a:pt x="239" y="134"/>
                    <a:pt x="240" y="135"/>
                  </a:cubicBezTo>
                  <a:cubicBezTo>
                    <a:pt x="241" y="136"/>
                    <a:pt x="246" y="137"/>
                    <a:pt x="247" y="138"/>
                  </a:cubicBezTo>
                  <a:cubicBezTo>
                    <a:pt x="248" y="140"/>
                    <a:pt x="252" y="142"/>
                    <a:pt x="252" y="143"/>
                  </a:cubicBezTo>
                  <a:cubicBezTo>
                    <a:pt x="256" y="146"/>
                    <a:pt x="265" y="149"/>
                    <a:pt x="268" y="152"/>
                  </a:cubicBezTo>
                  <a:cubicBezTo>
                    <a:pt x="270" y="155"/>
                    <a:pt x="275" y="161"/>
                    <a:pt x="276" y="162"/>
                  </a:cubicBezTo>
                  <a:cubicBezTo>
                    <a:pt x="282" y="167"/>
                    <a:pt x="297" y="167"/>
                    <a:pt x="295" y="174"/>
                  </a:cubicBezTo>
                  <a:cubicBezTo>
                    <a:pt x="295" y="177"/>
                    <a:pt x="293" y="178"/>
                    <a:pt x="285" y="177"/>
                  </a:cubicBezTo>
                  <a:cubicBezTo>
                    <a:pt x="285" y="177"/>
                    <a:pt x="267" y="167"/>
                    <a:pt x="259" y="166"/>
                  </a:cubicBezTo>
                  <a:cubicBezTo>
                    <a:pt x="254" y="164"/>
                    <a:pt x="243" y="162"/>
                    <a:pt x="238" y="161"/>
                  </a:cubicBezTo>
                  <a:cubicBezTo>
                    <a:pt x="230" y="159"/>
                    <a:pt x="210" y="153"/>
                    <a:pt x="210" y="150"/>
                  </a:cubicBezTo>
                  <a:cubicBezTo>
                    <a:pt x="210" y="151"/>
                    <a:pt x="199" y="148"/>
                    <a:pt x="198" y="150"/>
                  </a:cubicBezTo>
                  <a:cubicBezTo>
                    <a:pt x="202" y="146"/>
                    <a:pt x="196" y="131"/>
                    <a:pt x="195" y="126"/>
                  </a:cubicBezTo>
                  <a:cubicBezTo>
                    <a:pt x="195" y="121"/>
                    <a:pt x="190" y="111"/>
                    <a:pt x="193" y="108"/>
                  </a:cubicBezTo>
                  <a:cubicBezTo>
                    <a:pt x="190" y="105"/>
                    <a:pt x="196" y="92"/>
                    <a:pt x="193" y="90"/>
                  </a:cubicBezTo>
                  <a:cubicBezTo>
                    <a:pt x="196" y="86"/>
                    <a:pt x="191" y="75"/>
                    <a:pt x="190" y="71"/>
                  </a:cubicBezTo>
                  <a:cubicBezTo>
                    <a:pt x="188" y="64"/>
                    <a:pt x="190" y="43"/>
                    <a:pt x="185" y="40"/>
                  </a:cubicBezTo>
                  <a:cubicBezTo>
                    <a:pt x="187" y="38"/>
                    <a:pt x="175" y="29"/>
                    <a:pt x="167" y="27"/>
                  </a:cubicBezTo>
                  <a:cubicBezTo>
                    <a:pt x="167" y="27"/>
                    <a:pt x="156" y="28"/>
                    <a:pt x="156" y="27"/>
                  </a:cubicBezTo>
                  <a:cubicBezTo>
                    <a:pt x="156" y="28"/>
                    <a:pt x="140" y="31"/>
                    <a:pt x="135" y="32"/>
                  </a:cubicBezTo>
                  <a:cubicBezTo>
                    <a:pt x="132" y="33"/>
                    <a:pt x="123" y="33"/>
                    <a:pt x="118" y="34"/>
                  </a:cubicBezTo>
                  <a:cubicBezTo>
                    <a:pt x="105" y="37"/>
                    <a:pt x="78" y="45"/>
                    <a:pt x="68" y="50"/>
                  </a:cubicBezTo>
                  <a:cubicBezTo>
                    <a:pt x="68" y="50"/>
                    <a:pt x="68" y="52"/>
                    <a:pt x="59" y="54"/>
                  </a:cubicBezTo>
                  <a:cubicBezTo>
                    <a:pt x="56" y="54"/>
                    <a:pt x="43" y="60"/>
                    <a:pt x="36" y="63"/>
                  </a:cubicBezTo>
                  <a:cubicBezTo>
                    <a:pt x="28" y="65"/>
                    <a:pt x="4" y="67"/>
                    <a:pt x="4" y="68"/>
                  </a:cubicBezTo>
                  <a:cubicBezTo>
                    <a:pt x="4" y="67"/>
                    <a:pt x="0" y="67"/>
                    <a:pt x="0" y="6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4" name="Freeform 46"/>
            <p:cNvSpPr/>
            <p:nvPr/>
          </p:nvSpPr>
          <p:spPr bwMode="auto">
            <a:xfrm>
              <a:off x="2023" y="2693"/>
              <a:ext cx="200" cy="145"/>
            </a:xfrm>
            <a:custGeom>
              <a:avLst/>
              <a:gdLst>
                <a:gd name="T0" fmla="*/ 0 w 233"/>
                <a:gd name="T1" fmla="*/ 5 h 159"/>
                <a:gd name="T2" fmla="*/ 3 w 233"/>
                <a:gd name="T3" fmla="*/ 0 h 159"/>
                <a:gd name="T4" fmla="*/ 3 w 233"/>
                <a:gd name="T5" fmla="*/ 5 h 159"/>
                <a:gd name="T6" fmla="*/ 3 w 233"/>
                <a:gd name="T7" fmla="*/ 0 h 159"/>
                <a:gd name="T8" fmla="*/ 3 w 233"/>
                <a:gd name="T9" fmla="*/ 5 h 159"/>
                <a:gd name="T10" fmla="*/ 3 w 233"/>
                <a:gd name="T11" fmla="*/ 5 h 159"/>
                <a:gd name="T12" fmla="*/ 3 w 233"/>
                <a:gd name="T13" fmla="*/ 5 h 159"/>
                <a:gd name="T14" fmla="*/ 3 w 233"/>
                <a:gd name="T15" fmla="*/ 9 h 159"/>
                <a:gd name="T16" fmla="*/ 3 w 233"/>
                <a:gd name="T17" fmla="*/ 10 h 159"/>
                <a:gd name="T18" fmla="*/ 3 w 233"/>
                <a:gd name="T19" fmla="*/ 10 h 159"/>
                <a:gd name="T20" fmla="*/ 3 w 233"/>
                <a:gd name="T21" fmla="*/ 12 h 159"/>
                <a:gd name="T22" fmla="*/ 3 w 233"/>
                <a:gd name="T23" fmla="*/ 12 h 159"/>
                <a:gd name="T24" fmla="*/ 3 w 233"/>
                <a:gd name="T25" fmla="*/ 12 h 159"/>
                <a:gd name="T26" fmla="*/ 3 w 233"/>
                <a:gd name="T27" fmla="*/ 12 h 159"/>
                <a:gd name="T28" fmla="*/ 3 w 233"/>
                <a:gd name="T29" fmla="*/ 13 h 159"/>
                <a:gd name="T30" fmla="*/ 3 w 233"/>
                <a:gd name="T31" fmla="*/ 13 h 159"/>
                <a:gd name="T32" fmla="*/ 3 w 233"/>
                <a:gd name="T33" fmla="*/ 13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3"/>
                <a:gd name="T52" fmla="*/ 0 h 159"/>
                <a:gd name="T53" fmla="*/ 233 w 233"/>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3" h="159">
                  <a:moveTo>
                    <a:pt x="0" y="5"/>
                  </a:moveTo>
                  <a:cubicBezTo>
                    <a:pt x="0" y="5"/>
                    <a:pt x="38" y="0"/>
                    <a:pt x="52" y="0"/>
                  </a:cubicBezTo>
                  <a:cubicBezTo>
                    <a:pt x="58" y="0"/>
                    <a:pt x="70" y="5"/>
                    <a:pt x="76" y="5"/>
                  </a:cubicBezTo>
                  <a:cubicBezTo>
                    <a:pt x="81" y="5"/>
                    <a:pt x="90" y="0"/>
                    <a:pt x="93" y="0"/>
                  </a:cubicBezTo>
                  <a:cubicBezTo>
                    <a:pt x="97" y="0"/>
                    <a:pt x="106" y="2"/>
                    <a:pt x="108" y="5"/>
                  </a:cubicBezTo>
                  <a:cubicBezTo>
                    <a:pt x="116" y="14"/>
                    <a:pt x="106" y="41"/>
                    <a:pt x="111" y="51"/>
                  </a:cubicBezTo>
                  <a:cubicBezTo>
                    <a:pt x="111" y="52"/>
                    <a:pt x="113" y="60"/>
                    <a:pt x="113" y="62"/>
                  </a:cubicBezTo>
                  <a:cubicBezTo>
                    <a:pt x="114" y="76"/>
                    <a:pt x="122" y="107"/>
                    <a:pt x="114" y="108"/>
                  </a:cubicBezTo>
                  <a:cubicBezTo>
                    <a:pt x="116" y="110"/>
                    <a:pt x="98" y="116"/>
                    <a:pt x="99" y="118"/>
                  </a:cubicBezTo>
                  <a:cubicBezTo>
                    <a:pt x="98" y="118"/>
                    <a:pt x="99" y="123"/>
                    <a:pt x="99" y="123"/>
                  </a:cubicBezTo>
                  <a:cubicBezTo>
                    <a:pt x="101" y="128"/>
                    <a:pt x="75" y="135"/>
                    <a:pt x="76" y="142"/>
                  </a:cubicBezTo>
                  <a:cubicBezTo>
                    <a:pt x="76" y="145"/>
                    <a:pt x="85" y="148"/>
                    <a:pt x="88" y="149"/>
                  </a:cubicBezTo>
                  <a:cubicBezTo>
                    <a:pt x="96" y="150"/>
                    <a:pt x="108" y="145"/>
                    <a:pt x="116" y="145"/>
                  </a:cubicBezTo>
                  <a:cubicBezTo>
                    <a:pt x="124" y="145"/>
                    <a:pt x="141" y="146"/>
                    <a:pt x="148" y="148"/>
                  </a:cubicBezTo>
                  <a:cubicBezTo>
                    <a:pt x="159" y="149"/>
                    <a:pt x="179" y="156"/>
                    <a:pt x="191" y="156"/>
                  </a:cubicBezTo>
                  <a:cubicBezTo>
                    <a:pt x="194" y="156"/>
                    <a:pt x="204" y="154"/>
                    <a:pt x="208" y="154"/>
                  </a:cubicBezTo>
                  <a:cubicBezTo>
                    <a:pt x="215" y="154"/>
                    <a:pt x="233" y="159"/>
                    <a:pt x="233" y="15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5" name="Freeform 47"/>
            <p:cNvSpPr/>
            <p:nvPr/>
          </p:nvSpPr>
          <p:spPr bwMode="auto">
            <a:xfrm>
              <a:off x="2151" y="2779"/>
              <a:ext cx="84" cy="54"/>
            </a:xfrm>
            <a:custGeom>
              <a:avLst/>
              <a:gdLst>
                <a:gd name="T0" fmla="*/ 3 w 98"/>
                <a:gd name="T1" fmla="*/ 5 h 60"/>
                <a:gd name="T2" fmla="*/ 3 w 98"/>
                <a:gd name="T3" fmla="*/ 5 h 60"/>
                <a:gd name="T4" fmla="*/ 3 w 98"/>
                <a:gd name="T5" fmla="*/ 5 h 60"/>
                <a:gd name="T6" fmla="*/ 3 w 98"/>
                <a:gd name="T7" fmla="*/ 5 h 60"/>
                <a:gd name="T8" fmla="*/ 3 w 98"/>
                <a:gd name="T9" fmla="*/ 5 h 60"/>
                <a:gd name="T10" fmla="*/ 3 w 98"/>
                <a:gd name="T11" fmla="*/ 5 h 60"/>
                <a:gd name="T12" fmla="*/ 2 w 98"/>
                <a:gd name="T13" fmla="*/ 0 h 60"/>
                <a:gd name="T14" fmla="*/ 0 60000 65536"/>
                <a:gd name="T15" fmla="*/ 0 60000 65536"/>
                <a:gd name="T16" fmla="*/ 0 60000 65536"/>
                <a:gd name="T17" fmla="*/ 0 60000 65536"/>
                <a:gd name="T18" fmla="*/ 0 60000 65536"/>
                <a:gd name="T19" fmla="*/ 0 60000 65536"/>
                <a:gd name="T20" fmla="*/ 0 60000 65536"/>
                <a:gd name="T21" fmla="*/ 0 w 98"/>
                <a:gd name="T22" fmla="*/ 0 h 60"/>
                <a:gd name="T23" fmla="*/ 98 w 98"/>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60">
                  <a:moveTo>
                    <a:pt x="98" y="60"/>
                  </a:moveTo>
                  <a:cubicBezTo>
                    <a:pt x="98" y="60"/>
                    <a:pt x="86" y="49"/>
                    <a:pt x="80" y="46"/>
                  </a:cubicBezTo>
                  <a:cubicBezTo>
                    <a:pt x="74" y="43"/>
                    <a:pt x="55" y="45"/>
                    <a:pt x="46" y="42"/>
                  </a:cubicBezTo>
                  <a:cubicBezTo>
                    <a:pt x="43" y="41"/>
                    <a:pt x="37" y="35"/>
                    <a:pt x="34" y="34"/>
                  </a:cubicBezTo>
                  <a:cubicBezTo>
                    <a:pt x="28" y="31"/>
                    <a:pt x="16" y="31"/>
                    <a:pt x="12" y="29"/>
                  </a:cubicBezTo>
                  <a:cubicBezTo>
                    <a:pt x="6" y="26"/>
                    <a:pt x="0" y="14"/>
                    <a:pt x="3" y="10"/>
                  </a:cubicBezTo>
                  <a:cubicBezTo>
                    <a:pt x="2" y="10"/>
                    <a:pt x="2" y="0"/>
                    <a:pt x="2"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6" name="Freeform 48"/>
            <p:cNvSpPr/>
            <p:nvPr/>
          </p:nvSpPr>
          <p:spPr bwMode="auto">
            <a:xfrm>
              <a:off x="2207" y="2676"/>
              <a:ext cx="22" cy="103"/>
            </a:xfrm>
            <a:custGeom>
              <a:avLst/>
              <a:gdLst>
                <a:gd name="T0" fmla="*/ 0 w 25"/>
                <a:gd name="T1" fmla="*/ 11 h 112"/>
                <a:gd name="T2" fmla="*/ 4 w 25"/>
                <a:gd name="T3" fmla="*/ 10 h 112"/>
                <a:gd name="T4" fmla="*/ 4 w 25"/>
                <a:gd name="T5" fmla="*/ 7 h 112"/>
                <a:gd name="T6" fmla="*/ 4 w 25"/>
                <a:gd name="T7" fmla="*/ 6 h 112"/>
                <a:gd name="T8" fmla="*/ 4 w 25"/>
                <a:gd name="T9" fmla="*/ 6 h 112"/>
                <a:gd name="T10" fmla="*/ 4 w 25"/>
                <a:gd name="T11" fmla="*/ 0 h 112"/>
                <a:gd name="T12" fmla="*/ 0 60000 65536"/>
                <a:gd name="T13" fmla="*/ 0 60000 65536"/>
                <a:gd name="T14" fmla="*/ 0 60000 65536"/>
                <a:gd name="T15" fmla="*/ 0 60000 65536"/>
                <a:gd name="T16" fmla="*/ 0 60000 65536"/>
                <a:gd name="T17" fmla="*/ 0 60000 65536"/>
                <a:gd name="T18" fmla="*/ 0 w 25"/>
                <a:gd name="T19" fmla="*/ 0 h 112"/>
                <a:gd name="T20" fmla="*/ 25 w 2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25" h="112">
                  <a:moveTo>
                    <a:pt x="0" y="112"/>
                  </a:moveTo>
                  <a:cubicBezTo>
                    <a:pt x="0" y="112"/>
                    <a:pt x="20" y="106"/>
                    <a:pt x="23" y="100"/>
                  </a:cubicBezTo>
                  <a:cubicBezTo>
                    <a:pt x="25" y="95"/>
                    <a:pt x="17" y="85"/>
                    <a:pt x="18" y="78"/>
                  </a:cubicBezTo>
                  <a:cubicBezTo>
                    <a:pt x="18" y="74"/>
                    <a:pt x="23" y="65"/>
                    <a:pt x="23" y="60"/>
                  </a:cubicBezTo>
                  <a:cubicBezTo>
                    <a:pt x="23" y="57"/>
                    <a:pt x="18" y="48"/>
                    <a:pt x="18" y="45"/>
                  </a:cubicBezTo>
                  <a:cubicBezTo>
                    <a:pt x="17" y="34"/>
                    <a:pt x="25" y="0"/>
                    <a:pt x="25"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7" name="Freeform 49"/>
            <p:cNvSpPr/>
            <p:nvPr/>
          </p:nvSpPr>
          <p:spPr bwMode="auto">
            <a:xfrm>
              <a:off x="2152" y="2632"/>
              <a:ext cx="122" cy="47"/>
            </a:xfrm>
            <a:custGeom>
              <a:avLst/>
              <a:gdLst>
                <a:gd name="T0" fmla="*/ 0 w 142"/>
                <a:gd name="T1" fmla="*/ 5 h 52"/>
                <a:gd name="T2" fmla="*/ 3 w 142"/>
                <a:gd name="T3" fmla="*/ 5 h 52"/>
                <a:gd name="T4" fmla="*/ 3 w 142"/>
                <a:gd name="T5" fmla="*/ 5 h 52"/>
                <a:gd name="T6" fmla="*/ 3 w 142"/>
                <a:gd name="T7" fmla="*/ 5 h 52"/>
                <a:gd name="T8" fmla="*/ 3 w 142"/>
                <a:gd name="T9" fmla="*/ 5 h 52"/>
                <a:gd name="T10" fmla="*/ 3 w 142"/>
                <a:gd name="T11" fmla="*/ 5 h 52"/>
                <a:gd name="T12" fmla="*/ 3 w 142"/>
                <a:gd name="T13" fmla="*/ 5 h 52"/>
                <a:gd name="T14" fmla="*/ 3 w 142"/>
                <a:gd name="T15" fmla="*/ 5 h 52"/>
                <a:gd name="T16" fmla="*/ 3 w 142"/>
                <a:gd name="T17" fmla="*/ 5 h 52"/>
                <a:gd name="T18" fmla="*/ 3 w 142"/>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52"/>
                <a:gd name="T32" fmla="*/ 142 w 142"/>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52">
                  <a:moveTo>
                    <a:pt x="0" y="47"/>
                  </a:moveTo>
                  <a:cubicBezTo>
                    <a:pt x="0" y="47"/>
                    <a:pt x="18" y="46"/>
                    <a:pt x="25" y="47"/>
                  </a:cubicBezTo>
                  <a:cubicBezTo>
                    <a:pt x="27" y="47"/>
                    <a:pt x="32" y="49"/>
                    <a:pt x="35" y="49"/>
                  </a:cubicBezTo>
                  <a:cubicBezTo>
                    <a:pt x="41" y="50"/>
                    <a:pt x="54" y="46"/>
                    <a:pt x="59" y="47"/>
                  </a:cubicBezTo>
                  <a:cubicBezTo>
                    <a:pt x="64" y="47"/>
                    <a:pt x="70" y="52"/>
                    <a:pt x="73" y="52"/>
                  </a:cubicBezTo>
                  <a:cubicBezTo>
                    <a:pt x="79" y="52"/>
                    <a:pt x="91" y="47"/>
                    <a:pt x="96" y="47"/>
                  </a:cubicBezTo>
                  <a:cubicBezTo>
                    <a:pt x="102" y="47"/>
                    <a:pt x="115" y="52"/>
                    <a:pt x="121" y="52"/>
                  </a:cubicBezTo>
                  <a:cubicBezTo>
                    <a:pt x="124" y="52"/>
                    <a:pt x="134" y="52"/>
                    <a:pt x="136" y="49"/>
                  </a:cubicBezTo>
                  <a:cubicBezTo>
                    <a:pt x="142" y="43"/>
                    <a:pt x="139" y="24"/>
                    <a:pt x="139" y="16"/>
                  </a:cubicBezTo>
                  <a:cubicBezTo>
                    <a:pt x="139" y="12"/>
                    <a:pt x="136" y="0"/>
                    <a:pt x="136"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8" name="Freeform 50"/>
            <p:cNvSpPr/>
            <p:nvPr/>
          </p:nvSpPr>
          <p:spPr bwMode="auto">
            <a:xfrm>
              <a:off x="2059" y="2616"/>
              <a:ext cx="400" cy="20"/>
            </a:xfrm>
            <a:custGeom>
              <a:avLst/>
              <a:gdLst>
                <a:gd name="T0" fmla="*/ 0 w 466"/>
                <a:gd name="T1" fmla="*/ 0 h 22"/>
                <a:gd name="T2" fmla="*/ 3 w 466"/>
                <a:gd name="T3" fmla="*/ 5 h 22"/>
                <a:gd name="T4" fmla="*/ 3 w 466"/>
                <a:gd name="T5" fmla="*/ 5 h 22"/>
                <a:gd name="T6" fmla="*/ 3 w 466"/>
                <a:gd name="T7" fmla="*/ 5 h 22"/>
                <a:gd name="T8" fmla="*/ 3 w 466"/>
                <a:gd name="T9" fmla="*/ 5 h 22"/>
                <a:gd name="T10" fmla="*/ 3 w 466"/>
                <a:gd name="T11" fmla="*/ 5 h 22"/>
                <a:gd name="T12" fmla="*/ 3 w 466"/>
                <a:gd name="T13" fmla="*/ 5 h 22"/>
                <a:gd name="T14" fmla="*/ 5 w 466"/>
                <a:gd name="T15" fmla="*/ 5 h 22"/>
                <a:gd name="T16" fmla="*/ 5 w 466"/>
                <a:gd name="T17" fmla="*/ 5 h 22"/>
                <a:gd name="T18" fmla="*/ 6 w 466"/>
                <a:gd name="T19" fmla="*/ 5 h 22"/>
                <a:gd name="T20" fmla="*/ 6 w 466"/>
                <a:gd name="T21" fmla="*/ 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6"/>
                <a:gd name="T34" fmla="*/ 0 h 22"/>
                <a:gd name="T35" fmla="*/ 466 w 46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6" h="22">
                  <a:moveTo>
                    <a:pt x="0" y="0"/>
                  </a:moveTo>
                  <a:cubicBezTo>
                    <a:pt x="0" y="0"/>
                    <a:pt x="39" y="5"/>
                    <a:pt x="51" y="6"/>
                  </a:cubicBezTo>
                  <a:cubicBezTo>
                    <a:pt x="59" y="7"/>
                    <a:pt x="75" y="8"/>
                    <a:pt x="83" y="8"/>
                  </a:cubicBezTo>
                  <a:cubicBezTo>
                    <a:pt x="90" y="8"/>
                    <a:pt x="104" y="8"/>
                    <a:pt x="110" y="8"/>
                  </a:cubicBezTo>
                  <a:cubicBezTo>
                    <a:pt x="122" y="8"/>
                    <a:pt x="145" y="7"/>
                    <a:pt x="156" y="8"/>
                  </a:cubicBezTo>
                  <a:cubicBezTo>
                    <a:pt x="165" y="9"/>
                    <a:pt x="184" y="15"/>
                    <a:pt x="193" y="15"/>
                  </a:cubicBezTo>
                  <a:cubicBezTo>
                    <a:pt x="208" y="16"/>
                    <a:pt x="236" y="15"/>
                    <a:pt x="250" y="15"/>
                  </a:cubicBezTo>
                  <a:cubicBezTo>
                    <a:pt x="275" y="16"/>
                    <a:pt x="327" y="20"/>
                    <a:pt x="352" y="20"/>
                  </a:cubicBezTo>
                  <a:cubicBezTo>
                    <a:pt x="361" y="20"/>
                    <a:pt x="381" y="17"/>
                    <a:pt x="389" y="17"/>
                  </a:cubicBezTo>
                  <a:cubicBezTo>
                    <a:pt x="401" y="17"/>
                    <a:pt x="424" y="22"/>
                    <a:pt x="437" y="22"/>
                  </a:cubicBezTo>
                  <a:cubicBezTo>
                    <a:pt x="443" y="22"/>
                    <a:pt x="466" y="20"/>
                    <a:pt x="466" y="2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89" name="Freeform 51"/>
            <p:cNvSpPr/>
            <p:nvPr/>
          </p:nvSpPr>
          <p:spPr bwMode="auto">
            <a:xfrm>
              <a:off x="2278" y="2640"/>
              <a:ext cx="181" cy="45"/>
            </a:xfrm>
            <a:custGeom>
              <a:avLst/>
              <a:gdLst>
                <a:gd name="T0" fmla="*/ 0 w 210"/>
                <a:gd name="T1" fmla="*/ 6 h 49"/>
                <a:gd name="T2" fmla="*/ 3 w 210"/>
                <a:gd name="T3" fmla="*/ 6 h 49"/>
                <a:gd name="T4" fmla="*/ 3 w 210"/>
                <a:gd name="T5" fmla="*/ 6 h 49"/>
                <a:gd name="T6" fmla="*/ 3 w 210"/>
                <a:gd name="T7" fmla="*/ 6 h 49"/>
                <a:gd name="T8" fmla="*/ 3 w 210"/>
                <a:gd name="T9" fmla="*/ 6 h 49"/>
                <a:gd name="T10" fmla="*/ 3 w 210"/>
                <a:gd name="T11" fmla="*/ 6 h 49"/>
                <a:gd name="T12" fmla="*/ 3 w 210"/>
                <a:gd name="T13" fmla="*/ 6 h 49"/>
                <a:gd name="T14" fmla="*/ 3 w 210"/>
                <a:gd name="T15" fmla="*/ 6 h 49"/>
                <a:gd name="T16" fmla="*/ 3 w 210"/>
                <a:gd name="T17" fmla="*/ 6 h 49"/>
                <a:gd name="T18" fmla="*/ 3 w 210"/>
                <a:gd name="T19" fmla="*/ 6 h 49"/>
                <a:gd name="T20" fmla="*/ 3 w 210"/>
                <a:gd name="T21" fmla="*/ 6 h 49"/>
                <a:gd name="T22" fmla="*/ 3 w 210"/>
                <a:gd name="T23" fmla="*/ 0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49"/>
                <a:gd name="T38" fmla="*/ 210 w 210"/>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49">
                  <a:moveTo>
                    <a:pt x="0" y="47"/>
                  </a:moveTo>
                  <a:cubicBezTo>
                    <a:pt x="0" y="47"/>
                    <a:pt x="35" y="49"/>
                    <a:pt x="47" y="49"/>
                  </a:cubicBezTo>
                  <a:cubicBezTo>
                    <a:pt x="51" y="49"/>
                    <a:pt x="65" y="49"/>
                    <a:pt x="70" y="48"/>
                  </a:cubicBezTo>
                  <a:cubicBezTo>
                    <a:pt x="86" y="48"/>
                    <a:pt x="115" y="49"/>
                    <a:pt x="131" y="49"/>
                  </a:cubicBezTo>
                  <a:cubicBezTo>
                    <a:pt x="140" y="49"/>
                    <a:pt x="144" y="47"/>
                    <a:pt x="152" y="47"/>
                  </a:cubicBezTo>
                  <a:cubicBezTo>
                    <a:pt x="156" y="47"/>
                    <a:pt x="175" y="47"/>
                    <a:pt x="179" y="47"/>
                  </a:cubicBezTo>
                  <a:cubicBezTo>
                    <a:pt x="185" y="47"/>
                    <a:pt x="196" y="46"/>
                    <a:pt x="202" y="47"/>
                  </a:cubicBezTo>
                  <a:cubicBezTo>
                    <a:pt x="203" y="47"/>
                    <a:pt x="206" y="44"/>
                    <a:pt x="208" y="44"/>
                  </a:cubicBezTo>
                  <a:cubicBezTo>
                    <a:pt x="209" y="43"/>
                    <a:pt x="208" y="39"/>
                    <a:pt x="208" y="38"/>
                  </a:cubicBezTo>
                  <a:cubicBezTo>
                    <a:pt x="208" y="37"/>
                    <a:pt x="209" y="32"/>
                    <a:pt x="208" y="31"/>
                  </a:cubicBezTo>
                  <a:cubicBezTo>
                    <a:pt x="210" y="29"/>
                    <a:pt x="203" y="18"/>
                    <a:pt x="205" y="16"/>
                  </a:cubicBezTo>
                  <a:cubicBezTo>
                    <a:pt x="203" y="13"/>
                    <a:pt x="205" y="0"/>
                    <a:pt x="205"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0" name="Freeform 52"/>
            <p:cNvSpPr/>
            <p:nvPr/>
          </p:nvSpPr>
          <p:spPr bwMode="auto">
            <a:xfrm>
              <a:off x="2269" y="2685"/>
              <a:ext cx="10" cy="132"/>
            </a:xfrm>
            <a:custGeom>
              <a:avLst/>
              <a:gdLst>
                <a:gd name="T0" fmla="*/ 3 w 12"/>
                <a:gd name="T1" fmla="*/ 0 h 145"/>
                <a:gd name="T2" fmla="*/ 3 w 12"/>
                <a:gd name="T3" fmla="*/ 5 h 145"/>
                <a:gd name="T4" fmla="*/ 3 w 12"/>
                <a:gd name="T5" fmla="*/ 5 h 145"/>
                <a:gd name="T6" fmla="*/ 3 w 12"/>
                <a:gd name="T7" fmla="*/ 5 h 145"/>
                <a:gd name="T8" fmla="*/ 3 w 12"/>
                <a:gd name="T9" fmla="*/ 10 h 145"/>
                <a:gd name="T10" fmla="*/ 0 w 12"/>
                <a:gd name="T11" fmla="*/ 11 h 145"/>
                <a:gd name="T12" fmla="*/ 0 60000 65536"/>
                <a:gd name="T13" fmla="*/ 0 60000 65536"/>
                <a:gd name="T14" fmla="*/ 0 60000 65536"/>
                <a:gd name="T15" fmla="*/ 0 60000 65536"/>
                <a:gd name="T16" fmla="*/ 0 60000 65536"/>
                <a:gd name="T17" fmla="*/ 0 60000 65536"/>
                <a:gd name="T18" fmla="*/ 0 w 12"/>
                <a:gd name="T19" fmla="*/ 0 h 145"/>
                <a:gd name="T20" fmla="*/ 12 w 12"/>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12" h="145">
                  <a:moveTo>
                    <a:pt x="11" y="0"/>
                  </a:moveTo>
                  <a:cubicBezTo>
                    <a:pt x="11" y="0"/>
                    <a:pt x="12" y="14"/>
                    <a:pt x="12" y="18"/>
                  </a:cubicBezTo>
                  <a:cubicBezTo>
                    <a:pt x="12" y="25"/>
                    <a:pt x="6" y="39"/>
                    <a:pt x="5" y="47"/>
                  </a:cubicBezTo>
                  <a:cubicBezTo>
                    <a:pt x="5" y="50"/>
                    <a:pt x="8" y="57"/>
                    <a:pt x="8" y="60"/>
                  </a:cubicBezTo>
                  <a:cubicBezTo>
                    <a:pt x="9" y="77"/>
                    <a:pt x="4" y="111"/>
                    <a:pt x="3" y="127"/>
                  </a:cubicBezTo>
                  <a:cubicBezTo>
                    <a:pt x="3" y="132"/>
                    <a:pt x="0" y="145"/>
                    <a:pt x="0" y="14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1" name="Freeform 53"/>
            <p:cNvSpPr/>
            <p:nvPr/>
          </p:nvSpPr>
          <p:spPr bwMode="auto">
            <a:xfrm>
              <a:off x="2276" y="2833"/>
              <a:ext cx="147" cy="8"/>
            </a:xfrm>
            <a:custGeom>
              <a:avLst/>
              <a:gdLst>
                <a:gd name="T0" fmla="*/ 0 w 171"/>
                <a:gd name="T1" fmla="*/ 0 h 9"/>
                <a:gd name="T2" fmla="*/ 3 w 171"/>
                <a:gd name="T3" fmla="*/ 2 h 9"/>
                <a:gd name="T4" fmla="*/ 3 w 171"/>
                <a:gd name="T5" fmla="*/ 2 h 9"/>
                <a:gd name="T6" fmla="*/ 3 w 171"/>
                <a:gd name="T7" fmla="*/ 4 h 9"/>
                <a:gd name="T8" fmla="*/ 0 60000 65536"/>
                <a:gd name="T9" fmla="*/ 0 60000 65536"/>
                <a:gd name="T10" fmla="*/ 0 60000 65536"/>
                <a:gd name="T11" fmla="*/ 0 60000 65536"/>
                <a:gd name="T12" fmla="*/ 0 w 171"/>
                <a:gd name="T13" fmla="*/ 0 h 9"/>
                <a:gd name="T14" fmla="*/ 171 w 171"/>
                <a:gd name="T15" fmla="*/ 9 h 9"/>
              </a:gdLst>
              <a:ahLst/>
              <a:cxnLst>
                <a:cxn ang="T8">
                  <a:pos x="T0" y="T1"/>
                </a:cxn>
                <a:cxn ang="T9">
                  <a:pos x="T2" y="T3"/>
                </a:cxn>
                <a:cxn ang="T10">
                  <a:pos x="T4" y="T5"/>
                </a:cxn>
                <a:cxn ang="T11">
                  <a:pos x="T6" y="T7"/>
                </a:cxn>
              </a:cxnLst>
              <a:rect l="T12" t="T13" r="T14" b="T15"/>
              <a:pathLst>
                <a:path w="171" h="9">
                  <a:moveTo>
                    <a:pt x="0" y="0"/>
                  </a:moveTo>
                  <a:cubicBezTo>
                    <a:pt x="0" y="0"/>
                    <a:pt x="48" y="2"/>
                    <a:pt x="65" y="2"/>
                  </a:cubicBezTo>
                  <a:cubicBezTo>
                    <a:pt x="73" y="2"/>
                    <a:pt x="92" y="1"/>
                    <a:pt x="101" y="2"/>
                  </a:cubicBezTo>
                  <a:cubicBezTo>
                    <a:pt x="119" y="2"/>
                    <a:pt x="171" y="9"/>
                    <a:pt x="171" y="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2" name="Freeform 54"/>
            <p:cNvSpPr/>
            <p:nvPr/>
          </p:nvSpPr>
          <p:spPr bwMode="auto">
            <a:xfrm>
              <a:off x="2428" y="2574"/>
              <a:ext cx="239" cy="299"/>
            </a:xfrm>
            <a:custGeom>
              <a:avLst/>
              <a:gdLst>
                <a:gd name="T0" fmla="*/ 0 w 279"/>
                <a:gd name="T1" fmla="*/ 22 h 328"/>
                <a:gd name="T2" fmla="*/ 1 w 279"/>
                <a:gd name="T3" fmla="*/ 24 h 328"/>
                <a:gd name="T4" fmla="*/ 3 w 279"/>
                <a:gd name="T5" fmla="*/ 24 h 328"/>
                <a:gd name="T6" fmla="*/ 3 w 279"/>
                <a:gd name="T7" fmla="*/ 24 h 328"/>
                <a:gd name="T8" fmla="*/ 3 w 279"/>
                <a:gd name="T9" fmla="*/ 22 h 328"/>
                <a:gd name="T10" fmla="*/ 3 w 279"/>
                <a:gd name="T11" fmla="*/ 22 h 328"/>
                <a:gd name="T12" fmla="*/ 3 w 279"/>
                <a:gd name="T13" fmla="*/ 21 h 328"/>
                <a:gd name="T14" fmla="*/ 3 w 279"/>
                <a:gd name="T15" fmla="*/ 20 h 328"/>
                <a:gd name="T16" fmla="*/ 3 w 279"/>
                <a:gd name="T17" fmla="*/ 19 h 328"/>
                <a:gd name="T18" fmla="*/ 3 w 279"/>
                <a:gd name="T19" fmla="*/ 18 h 328"/>
                <a:gd name="T20" fmla="*/ 3 w 279"/>
                <a:gd name="T21" fmla="*/ 20 h 328"/>
                <a:gd name="T22" fmla="*/ 3 w 279"/>
                <a:gd name="T23" fmla="*/ 20 h 328"/>
                <a:gd name="T24" fmla="*/ 3 w 279"/>
                <a:gd name="T25" fmla="*/ 17 h 328"/>
                <a:gd name="T26" fmla="*/ 3 w 279"/>
                <a:gd name="T27" fmla="*/ 15 h 328"/>
                <a:gd name="T28" fmla="*/ 3 w 279"/>
                <a:gd name="T29" fmla="*/ 11 h 328"/>
                <a:gd name="T30" fmla="*/ 3 w 279"/>
                <a:gd name="T31" fmla="*/ 5 h 328"/>
                <a:gd name="T32" fmla="*/ 3 w 279"/>
                <a:gd name="T33" fmla="*/ 5 h 328"/>
                <a:gd name="T34" fmla="*/ 3 w 279"/>
                <a:gd name="T35" fmla="*/ 0 h 3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9"/>
                <a:gd name="T55" fmla="*/ 0 h 328"/>
                <a:gd name="T56" fmla="*/ 279 w 279"/>
                <a:gd name="T57" fmla="*/ 328 h 3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9" h="328">
                  <a:moveTo>
                    <a:pt x="0" y="296"/>
                  </a:moveTo>
                  <a:cubicBezTo>
                    <a:pt x="0" y="296"/>
                    <a:pt x="0" y="326"/>
                    <a:pt x="1" y="326"/>
                  </a:cubicBezTo>
                  <a:cubicBezTo>
                    <a:pt x="7" y="328"/>
                    <a:pt x="34" y="328"/>
                    <a:pt x="34" y="328"/>
                  </a:cubicBezTo>
                  <a:cubicBezTo>
                    <a:pt x="34" y="328"/>
                    <a:pt x="51" y="315"/>
                    <a:pt x="59" y="312"/>
                  </a:cubicBezTo>
                  <a:cubicBezTo>
                    <a:pt x="58" y="309"/>
                    <a:pt x="59" y="299"/>
                    <a:pt x="59" y="295"/>
                  </a:cubicBezTo>
                  <a:cubicBezTo>
                    <a:pt x="66" y="294"/>
                    <a:pt x="83" y="288"/>
                    <a:pt x="91" y="286"/>
                  </a:cubicBezTo>
                  <a:cubicBezTo>
                    <a:pt x="103" y="282"/>
                    <a:pt x="129" y="279"/>
                    <a:pt x="141" y="275"/>
                  </a:cubicBezTo>
                  <a:cubicBezTo>
                    <a:pt x="152" y="271"/>
                    <a:pt x="175" y="266"/>
                    <a:pt x="186" y="263"/>
                  </a:cubicBezTo>
                  <a:cubicBezTo>
                    <a:pt x="198" y="260"/>
                    <a:pt x="221" y="254"/>
                    <a:pt x="232" y="253"/>
                  </a:cubicBezTo>
                  <a:cubicBezTo>
                    <a:pt x="234" y="253"/>
                    <a:pt x="242" y="250"/>
                    <a:pt x="242" y="250"/>
                  </a:cubicBezTo>
                  <a:cubicBezTo>
                    <a:pt x="242" y="250"/>
                    <a:pt x="244" y="274"/>
                    <a:pt x="244" y="274"/>
                  </a:cubicBezTo>
                  <a:cubicBezTo>
                    <a:pt x="250" y="271"/>
                    <a:pt x="274" y="264"/>
                    <a:pt x="274" y="264"/>
                  </a:cubicBezTo>
                  <a:cubicBezTo>
                    <a:pt x="274" y="264"/>
                    <a:pt x="273" y="243"/>
                    <a:pt x="274" y="232"/>
                  </a:cubicBezTo>
                  <a:cubicBezTo>
                    <a:pt x="275" y="227"/>
                    <a:pt x="277" y="202"/>
                    <a:pt x="278" y="197"/>
                  </a:cubicBezTo>
                  <a:cubicBezTo>
                    <a:pt x="279" y="182"/>
                    <a:pt x="276" y="152"/>
                    <a:pt x="274" y="136"/>
                  </a:cubicBezTo>
                  <a:cubicBezTo>
                    <a:pt x="274" y="116"/>
                    <a:pt x="268" y="76"/>
                    <a:pt x="266" y="56"/>
                  </a:cubicBezTo>
                  <a:cubicBezTo>
                    <a:pt x="263" y="46"/>
                    <a:pt x="266" y="26"/>
                    <a:pt x="264" y="15"/>
                  </a:cubicBezTo>
                  <a:cubicBezTo>
                    <a:pt x="263" y="9"/>
                    <a:pt x="261" y="0"/>
                    <a:pt x="261"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3" name="Freeform 55"/>
            <p:cNvSpPr/>
            <p:nvPr/>
          </p:nvSpPr>
          <p:spPr bwMode="auto">
            <a:xfrm>
              <a:off x="2454" y="2691"/>
              <a:ext cx="8" cy="176"/>
            </a:xfrm>
            <a:custGeom>
              <a:avLst/>
              <a:gdLst>
                <a:gd name="T0" fmla="*/ 4 w 9"/>
                <a:gd name="T1" fmla="*/ 0 h 193"/>
                <a:gd name="T2" fmla="*/ 4 w 9"/>
                <a:gd name="T3" fmla="*/ 5 h 193"/>
                <a:gd name="T4" fmla="*/ 4 w 9"/>
                <a:gd name="T5" fmla="*/ 5 h 193"/>
                <a:gd name="T6" fmla="*/ 4 w 9"/>
                <a:gd name="T7" fmla="*/ 8 h 193"/>
                <a:gd name="T8" fmla="*/ 3 w 9"/>
                <a:gd name="T9" fmla="*/ 10 h 193"/>
                <a:gd name="T10" fmla="*/ 3 w 9"/>
                <a:gd name="T11" fmla="*/ 12 h 193"/>
                <a:gd name="T12" fmla="*/ 3 w 9"/>
                <a:gd name="T13" fmla="*/ 15 h 193"/>
                <a:gd name="T14" fmla="*/ 0 60000 65536"/>
                <a:gd name="T15" fmla="*/ 0 60000 65536"/>
                <a:gd name="T16" fmla="*/ 0 60000 65536"/>
                <a:gd name="T17" fmla="*/ 0 60000 65536"/>
                <a:gd name="T18" fmla="*/ 0 60000 65536"/>
                <a:gd name="T19" fmla="*/ 0 60000 65536"/>
                <a:gd name="T20" fmla="*/ 0 60000 65536"/>
                <a:gd name="T21" fmla="*/ 0 w 9"/>
                <a:gd name="T22" fmla="*/ 0 h 193"/>
                <a:gd name="T23" fmla="*/ 9 w 9"/>
                <a:gd name="T24" fmla="*/ 193 h 1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93">
                  <a:moveTo>
                    <a:pt x="9" y="0"/>
                  </a:moveTo>
                  <a:cubicBezTo>
                    <a:pt x="9" y="0"/>
                    <a:pt x="6" y="8"/>
                    <a:pt x="5" y="11"/>
                  </a:cubicBezTo>
                  <a:cubicBezTo>
                    <a:pt x="5" y="17"/>
                    <a:pt x="4" y="39"/>
                    <a:pt x="5" y="44"/>
                  </a:cubicBezTo>
                  <a:cubicBezTo>
                    <a:pt x="6" y="61"/>
                    <a:pt x="1" y="85"/>
                    <a:pt x="4" y="99"/>
                  </a:cubicBezTo>
                  <a:cubicBezTo>
                    <a:pt x="4" y="103"/>
                    <a:pt x="4" y="117"/>
                    <a:pt x="3" y="121"/>
                  </a:cubicBezTo>
                  <a:cubicBezTo>
                    <a:pt x="1" y="126"/>
                    <a:pt x="4" y="136"/>
                    <a:pt x="3" y="141"/>
                  </a:cubicBezTo>
                  <a:cubicBezTo>
                    <a:pt x="0" y="152"/>
                    <a:pt x="3" y="193"/>
                    <a:pt x="3" y="19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4" name="Freeform 56"/>
            <p:cNvSpPr/>
            <p:nvPr/>
          </p:nvSpPr>
          <p:spPr bwMode="auto">
            <a:xfrm>
              <a:off x="2462" y="2542"/>
              <a:ext cx="205" cy="91"/>
            </a:xfrm>
            <a:custGeom>
              <a:avLst/>
              <a:gdLst>
                <a:gd name="T0" fmla="*/ 3 w 239"/>
                <a:gd name="T1" fmla="*/ 10 h 99"/>
                <a:gd name="T2" fmla="*/ 3 w 239"/>
                <a:gd name="T3" fmla="*/ 6 h 99"/>
                <a:gd name="T4" fmla="*/ 3 w 239"/>
                <a:gd name="T5" fmla="*/ 6 h 99"/>
                <a:gd name="T6" fmla="*/ 3 w 239"/>
                <a:gd name="T7" fmla="*/ 6 h 99"/>
                <a:gd name="T8" fmla="*/ 3 w 239"/>
                <a:gd name="T9" fmla="*/ 3 h 99"/>
                <a:gd name="T10" fmla="*/ 3 w 239"/>
                <a:gd name="T11" fmla="*/ 6 h 99"/>
                <a:gd name="T12" fmla="*/ 3 w 239"/>
                <a:gd name="T13" fmla="*/ 6 h 99"/>
                <a:gd name="T14" fmla="*/ 0 w 239"/>
                <a:gd name="T15" fmla="*/ 8 h 99"/>
                <a:gd name="T16" fmla="*/ 0 60000 65536"/>
                <a:gd name="T17" fmla="*/ 0 60000 65536"/>
                <a:gd name="T18" fmla="*/ 0 60000 65536"/>
                <a:gd name="T19" fmla="*/ 0 60000 65536"/>
                <a:gd name="T20" fmla="*/ 0 60000 65536"/>
                <a:gd name="T21" fmla="*/ 0 60000 65536"/>
                <a:gd name="T22" fmla="*/ 0 60000 65536"/>
                <a:gd name="T23" fmla="*/ 0 60000 65536"/>
                <a:gd name="T24" fmla="*/ 0 w 239"/>
                <a:gd name="T25" fmla="*/ 0 h 99"/>
                <a:gd name="T26" fmla="*/ 239 w 239"/>
                <a:gd name="T27" fmla="*/ 99 h 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9" h="99">
                  <a:moveTo>
                    <a:pt x="8" y="99"/>
                  </a:moveTo>
                  <a:cubicBezTo>
                    <a:pt x="8" y="99"/>
                    <a:pt x="64" y="81"/>
                    <a:pt x="80" y="74"/>
                  </a:cubicBezTo>
                  <a:cubicBezTo>
                    <a:pt x="89" y="70"/>
                    <a:pt x="111" y="64"/>
                    <a:pt x="120" y="61"/>
                  </a:cubicBezTo>
                  <a:cubicBezTo>
                    <a:pt x="148" y="50"/>
                    <a:pt x="239" y="31"/>
                    <a:pt x="234" y="27"/>
                  </a:cubicBezTo>
                  <a:cubicBezTo>
                    <a:pt x="232" y="24"/>
                    <a:pt x="236" y="5"/>
                    <a:pt x="232" y="3"/>
                  </a:cubicBezTo>
                  <a:cubicBezTo>
                    <a:pt x="231" y="0"/>
                    <a:pt x="151" y="29"/>
                    <a:pt x="122" y="37"/>
                  </a:cubicBezTo>
                  <a:cubicBezTo>
                    <a:pt x="104" y="42"/>
                    <a:pt x="68" y="57"/>
                    <a:pt x="50" y="63"/>
                  </a:cubicBezTo>
                  <a:cubicBezTo>
                    <a:pt x="37" y="67"/>
                    <a:pt x="0" y="83"/>
                    <a:pt x="0" y="8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5" name="Freeform 57"/>
            <p:cNvSpPr/>
            <p:nvPr/>
          </p:nvSpPr>
          <p:spPr bwMode="auto">
            <a:xfrm>
              <a:off x="2092" y="2608"/>
              <a:ext cx="361" cy="16"/>
            </a:xfrm>
            <a:custGeom>
              <a:avLst/>
              <a:gdLst>
                <a:gd name="T0" fmla="*/ 6 w 420"/>
                <a:gd name="T1" fmla="*/ 4 h 18"/>
                <a:gd name="T2" fmla="*/ 5 w 420"/>
                <a:gd name="T3" fmla="*/ 4 h 18"/>
                <a:gd name="T4" fmla="*/ 5 w 420"/>
                <a:gd name="T5" fmla="*/ 4 h 18"/>
                <a:gd name="T6" fmla="*/ 4 w 420"/>
                <a:gd name="T7" fmla="*/ 4 h 18"/>
                <a:gd name="T8" fmla="*/ 3 w 420"/>
                <a:gd name="T9" fmla="*/ 4 h 18"/>
                <a:gd name="T10" fmla="*/ 3 w 420"/>
                <a:gd name="T11" fmla="*/ 4 h 18"/>
                <a:gd name="T12" fmla="*/ 3 w 420"/>
                <a:gd name="T13" fmla="*/ 4 h 18"/>
                <a:gd name="T14" fmla="*/ 3 w 420"/>
                <a:gd name="T15" fmla="*/ 4 h 18"/>
                <a:gd name="T16" fmla="*/ 3 w 420"/>
                <a:gd name="T17" fmla="*/ 4 h 18"/>
                <a:gd name="T18" fmla="*/ 3 w 420"/>
                <a:gd name="T19" fmla="*/ 4 h 18"/>
                <a:gd name="T20" fmla="*/ 3 w 420"/>
                <a:gd name="T21" fmla="*/ 0 h 18"/>
                <a:gd name="T22" fmla="*/ 0 w 42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0"/>
                <a:gd name="T37" fmla="*/ 0 h 18"/>
                <a:gd name="T38" fmla="*/ 420 w 42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0" h="18">
                  <a:moveTo>
                    <a:pt x="420" y="13"/>
                  </a:moveTo>
                  <a:cubicBezTo>
                    <a:pt x="420" y="13"/>
                    <a:pt x="385" y="15"/>
                    <a:pt x="373" y="15"/>
                  </a:cubicBezTo>
                  <a:cubicBezTo>
                    <a:pt x="367" y="15"/>
                    <a:pt x="356" y="15"/>
                    <a:pt x="351" y="15"/>
                  </a:cubicBezTo>
                  <a:cubicBezTo>
                    <a:pt x="343" y="15"/>
                    <a:pt x="327" y="17"/>
                    <a:pt x="318" y="17"/>
                  </a:cubicBezTo>
                  <a:cubicBezTo>
                    <a:pt x="300" y="18"/>
                    <a:pt x="265" y="14"/>
                    <a:pt x="246" y="13"/>
                  </a:cubicBezTo>
                  <a:cubicBezTo>
                    <a:pt x="230" y="11"/>
                    <a:pt x="195" y="5"/>
                    <a:pt x="178" y="6"/>
                  </a:cubicBezTo>
                  <a:cubicBezTo>
                    <a:pt x="172" y="7"/>
                    <a:pt x="166" y="5"/>
                    <a:pt x="159" y="5"/>
                  </a:cubicBezTo>
                  <a:cubicBezTo>
                    <a:pt x="151" y="5"/>
                    <a:pt x="117" y="8"/>
                    <a:pt x="117" y="6"/>
                  </a:cubicBezTo>
                  <a:cubicBezTo>
                    <a:pt x="117" y="8"/>
                    <a:pt x="96" y="6"/>
                    <a:pt x="96" y="6"/>
                  </a:cubicBezTo>
                  <a:cubicBezTo>
                    <a:pt x="96" y="6"/>
                    <a:pt x="72" y="5"/>
                    <a:pt x="65" y="4"/>
                  </a:cubicBezTo>
                  <a:cubicBezTo>
                    <a:pt x="53" y="3"/>
                    <a:pt x="18" y="0"/>
                    <a:pt x="18" y="0"/>
                  </a:cubicBezTo>
                  <a:cubicBezTo>
                    <a:pt x="18" y="0"/>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6" name="Freeform 58"/>
            <p:cNvSpPr/>
            <p:nvPr/>
          </p:nvSpPr>
          <p:spPr bwMode="auto">
            <a:xfrm>
              <a:off x="1911" y="2707"/>
              <a:ext cx="186" cy="40"/>
            </a:xfrm>
            <a:custGeom>
              <a:avLst/>
              <a:gdLst>
                <a:gd name="T0" fmla="*/ 3 w 217"/>
                <a:gd name="T1" fmla="*/ 0 h 43"/>
                <a:gd name="T2" fmla="*/ 3 w 217"/>
                <a:gd name="T3" fmla="*/ 7 h 43"/>
                <a:gd name="T4" fmla="*/ 3 w 217"/>
                <a:gd name="T5" fmla="*/ 7 h 43"/>
                <a:gd name="T6" fmla="*/ 3 w 217"/>
                <a:gd name="T7" fmla="*/ 7 h 43"/>
                <a:gd name="T8" fmla="*/ 3 w 217"/>
                <a:gd name="T9" fmla="*/ 7 h 43"/>
                <a:gd name="T10" fmla="*/ 3 w 217"/>
                <a:gd name="T11" fmla="*/ 7 h 43"/>
                <a:gd name="T12" fmla="*/ 3 w 217"/>
                <a:gd name="T13" fmla="*/ 7 h 43"/>
                <a:gd name="T14" fmla="*/ 3 w 217"/>
                <a:gd name="T15" fmla="*/ 7 h 43"/>
                <a:gd name="T16" fmla="*/ 3 w 217"/>
                <a:gd name="T17" fmla="*/ 7 h 43"/>
                <a:gd name="T18" fmla="*/ 3 w 217"/>
                <a:gd name="T19" fmla="*/ 7 h 43"/>
                <a:gd name="T20" fmla="*/ 3 w 217"/>
                <a:gd name="T21" fmla="*/ 7 h 43"/>
                <a:gd name="T22" fmla="*/ 0 w 217"/>
                <a:gd name="T23" fmla="*/ 7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7"/>
                <a:gd name="T37" fmla="*/ 0 h 43"/>
                <a:gd name="T38" fmla="*/ 217 w 217"/>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7" h="43">
                  <a:moveTo>
                    <a:pt x="217" y="0"/>
                  </a:moveTo>
                  <a:cubicBezTo>
                    <a:pt x="217" y="0"/>
                    <a:pt x="203" y="9"/>
                    <a:pt x="199" y="11"/>
                  </a:cubicBezTo>
                  <a:cubicBezTo>
                    <a:pt x="194" y="14"/>
                    <a:pt x="176" y="18"/>
                    <a:pt x="176" y="20"/>
                  </a:cubicBezTo>
                  <a:cubicBezTo>
                    <a:pt x="176" y="18"/>
                    <a:pt x="150" y="26"/>
                    <a:pt x="156" y="24"/>
                  </a:cubicBezTo>
                  <a:cubicBezTo>
                    <a:pt x="161" y="24"/>
                    <a:pt x="125" y="32"/>
                    <a:pt x="114" y="35"/>
                  </a:cubicBezTo>
                  <a:cubicBezTo>
                    <a:pt x="109" y="37"/>
                    <a:pt x="97" y="41"/>
                    <a:pt x="92" y="40"/>
                  </a:cubicBezTo>
                  <a:cubicBezTo>
                    <a:pt x="90" y="40"/>
                    <a:pt x="83" y="38"/>
                    <a:pt x="80" y="38"/>
                  </a:cubicBezTo>
                  <a:cubicBezTo>
                    <a:pt x="72" y="39"/>
                    <a:pt x="60" y="41"/>
                    <a:pt x="54" y="42"/>
                  </a:cubicBezTo>
                  <a:cubicBezTo>
                    <a:pt x="54" y="42"/>
                    <a:pt x="44" y="43"/>
                    <a:pt x="39" y="42"/>
                  </a:cubicBezTo>
                  <a:cubicBezTo>
                    <a:pt x="39" y="42"/>
                    <a:pt x="26" y="40"/>
                    <a:pt x="26" y="38"/>
                  </a:cubicBezTo>
                  <a:cubicBezTo>
                    <a:pt x="26" y="40"/>
                    <a:pt x="12" y="37"/>
                    <a:pt x="8" y="32"/>
                  </a:cubicBezTo>
                  <a:cubicBezTo>
                    <a:pt x="5" y="30"/>
                    <a:pt x="0" y="22"/>
                    <a:pt x="0" y="2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7" name="Freeform 59"/>
            <p:cNvSpPr/>
            <p:nvPr/>
          </p:nvSpPr>
          <p:spPr bwMode="auto">
            <a:xfrm>
              <a:off x="2332" y="2707"/>
              <a:ext cx="46" cy="16"/>
            </a:xfrm>
            <a:custGeom>
              <a:avLst/>
              <a:gdLst>
                <a:gd name="T0" fmla="*/ 3 w 54"/>
                <a:gd name="T1" fmla="*/ 0 h 17"/>
                <a:gd name="T2" fmla="*/ 1 w 54"/>
                <a:gd name="T3" fmla="*/ 8 h 17"/>
                <a:gd name="T4" fmla="*/ 3 w 54"/>
                <a:gd name="T5" fmla="*/ 8 h 17"/>
                <a:gd name="T6" fmla="*/ 3 w 54"/>
                <a:gd name="T7" fmla="*/ 8 h 17"/>
                <a:gd name="T8" fmla="*/ 0 60000 65536"/>
                <a:gd name="T9" fmla="*/ 0 60000 65536"/>
                <a:gd name="T10" fmla="*/ 0 60000 65536"/>
                <a:gd name="T11" fmla="*/ 0 60000 65536"/>
                <a:gd name="T12" fmla="*/ 0 w 54"/>
                <a:gd name="T13" fmla="*/ 0 h 17"/>
                <a:gd name="T14" fmla="*/ 54 w 54"/>
                <a:gd name="T15" fmla="*/ 17 h 17"/>
              </a:gdLst>
              <a:ahLst/>
              <a:cxnLst>
                <a:cxn ang="T8">
                  <a:pos x="T0" y="T1"/>
                </a:cxn>
                <a:cxn ang="T9">
                  <a:pos x="T2" y="T3"/>
                </a:cxn>
                <a:cxn ang="T10">
                  <a:pos x="T4" y="T5"/>
                </a:cxn>
                <a:cxn ang="T11">
                  <a:pos x="T6" y="T7"/>
                </a:cxn>
              </a:cxnLst>
              <a:rect l="T12" t="T13" r="T14" b="T15"/>
              <a:pathLst>
                <a:path w="54" h="17">
                  <a:moveTo>
                    <a:pt x="17" y="0"/>
                  </a:moveTo>
                  <a:cubicBezTo>
                    <a:pt x="17" y="0"/>
                    <a:pt x="0" y="11"/>
                    <a:pt x="1" y="13"/>
                  </a:cubicBezTo>
                  <a:cubicBezTo>
                    <a:pt x="3" y="16"/>
                    <a:pt x="21" y="17"/>
                    <a:pt x="26" y="17"/>
                  </a:cubicBezTo>
                  <a:cubicBezTo>
                    <a:pt x="33" y="17"/>
                    <a:pt x="54" y="16"/>
                    <a:pt x="54" y="1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8" name="Freeform 60"/>
            <p:cNvSpPr/>
            <p:nvPr/>
          </p:nvSpPr>
          <p:spPr bwMode="auto">
            <a:xfrm>
              <a:off x="2338" y="2648"/>
              <a:ext cx="50" cy="15"/>
            </a:xfrm>
            <a:custGeom>
              <a:avLst/>
              <a:gdLst>
                <a:gd name="T0" fmla="*/ 3 w 58"/>
                <a:gd name="T1" fmla="*/ 0 h 16"/>
                <a:gd name="T2" fmla="*/ 3 w 58"/>
                <a:gd name="T3" fmla="*/ 7 h 16"/>
                <a:gd name="T4" fmla="*/ 2 w 58"/>
                <a:gd name="T5" fmla="*/ 8 h 16"/>
                <a:gd name="T6" fmla="*/ 3 w 58"/>
                <a:gd name="T7" fmla="*/ 8 h 16"/>
                <a:gd name="T8" fmla="*/ 3 w 58"/>
                <a:gd name="T9" fmla="*/ 8 h 16"/>
                <a:gd name="T10" fmla="*/ 3 w 58"/>
                <a:gd name="T11" fmla="*/ 8 h 16"/>
                <a:gd name="T12" fmla="*/ 3 w 58"/>
                <a:gd name="T13" fmla="*/ 8 h 16"/>
                <a:gd name="T14" fmla="*/ 0 60000 65536"/>
                <a:gd name="T15" fmla="*/ 0 60000 65536"/>
                <a:gd name="T16" fmla="*/ 0 60000 65536"/>
                <a:gd name="T17" fmla="*/ 0 60000 65536"/>
                <a:gd name="T18" fmla="*/ 0 60000 65536"/>
                <a:gd name="T19" fmla="*/ 0 60000 65536"/>
                <a:gd name="T20" fmla="*/ 0 60000 65536"/>
                <a:gd name="T21" fmla="*/ 0 w 58"/>
                <a:gd name="T22" fmla="*/ 0 h 16"/>
                <a:gd name="T23" fmla="*/ 58 w 58"/>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16">
                  <a:moveTo>
                    <a:pt x="15" y="0"/>
                  </a:moveTo>
                  <a:cubicBezTo>
                    <a:pt x="15" y="0"/>
                    <a:pt x="5" y="4"/>
                    <a:pt x="7" y="7"/>
                  </a:cubicBezTo>
                  <a:cubicBezTo>
                    <a:pt x="7" y="8"/>
                    <a:pt x="0" y="13"/>
                    <a:pt x="2" y="13"/>
                  </a:cubicBezTo>
                  <a:cubicBezTo>
                    <a:pt x="5" y="15"/>
                    <a:pt x="21" y="16"/>
                    <a:pt x="23" y="16"/>
                  </a:cubicBezTo>
                  <a:cubicBezTo>
                    <a:pt x="27" y="16"/>
                    <a:pt x="39" y="15"/>
                    <a:pt x="40" y="15"/>
                  </a:cubicBezTo>
                  <a:cubicBezTo>
                    <a:pt x="45" y="15"/>
                    <a:pt x="45" y="16"/>
                    <a:pt x="48" y="16"/>
                  </a:cubicBezTo>
                  <a:cubicBezTo>
                    <a:pt x="51" y="16"/>
                    <a:pt x="58" y="12"/>
                    <a:pt x="58" y="1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99" name="Freeform 61"/>
            <p:cNvSpPr/>
            <p:nvPr/>
          </p:nvSpPr>
          <p:spPr bwMode="auto">
            <a:xfrm>
              <a:off x="1910" y="2731"/>
              <a:ext cx="10" cy="79"/>
            </a:xfrm>
            <a:custGeom>
              <a:avLst/>
              <a:gdLst>
                <a:gd name="T0" fmla="*/ 3 w 11"/>
                <a:gd name="T1" fmla="*/ 0 h 87"/>
                <a:gd name="T2" fmla="*/ 1 w 11"/>
                <a:gd name="T3" fmla="*/ 5 h 87"/>
                <a:gd name="T4" fmla="*/ 5 w 11"/>
                <a:gd name="T5" fmla="*/ 5 h 87"/>
                <a:gd name="T6" fmla="*/ 3 w 11"/>
                <a:gd name="T7" fmla="*/ 5 h 87"/>
                <a:gd name="T8" fmla="*/ 0 60000 65536"/>
                <a:gd name="T9" fmla="*/ 0 60000 65536"/>
                <a:gd name="T10" fmla="*/ 0 60000 65536"/>
                <a:gd name="T11" fmla="*/ 0 60000 65536"/>
                <a:gd name="T12" fmla="*/ 0 w 11"/>
                <a:gd name="T13" fmla="*/ 0 h 87"/>
                <a:gd name="T14" fmla="*/ 11 w 11"/>
                <a:gd name="T15" fmla="*/ 87 h 87"/>
              </a:gdLst>
              <a:ahLst/>
              <a:cxnLst>
                <a:cxn ang="T8">
                  <a:pos x="T0" y="T1"/>
                </a:cxn>
                <a:cxn ang="T9">
                  <a:pos x="T2" y="T3"/>
                </a:cxn>
                <a:cxn ang="T10">
                  <a:pos x="T4" y="T5"/>
                </a:cxn>
                <a:cxn ang="T11">
                  <a:pos x="T6" y="T7"/>
                </a:cxn>
              </a:cxnLst>
              <a:rect l="T12" t="T13" r="T14" b="T15"/>
              <a:pathLst>
                <a:path w="11" h="87">
                  <a:moveTo>
                    <a:pt x="3" y="0"/>
                  </a:moveTo>
                  <a:cubicBezTo>
                    <a:pt x="3" y="0"/>
                    <a:pt x="0" y="29"/>
                    <a:pt x="1" y="39"/>
                  </a:cubicBezTo>
                  <a:cubicBezTo>
                    <a:pt x="2" y="45"/>
                    <a:pt x="11" y="57"/>
                    <a:pt x="11" y="63"/>
                  </a:cubicBezTo>
                  <a:cubicBezTo>
                    <a:pt x="11" y="70"/>
                    <a:pt x="3" y="87"/>
                    <a:pt x="3" y="8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0" name="Freeform 62"/>
            <p:cNvSpPr>
              <a:spLocks noChangeArrowheads="1"/>
            </p:cNvSpPr>
            <p:nvPr/>
          </p:nvSpPr>
          <p:spPr bwMode="auto">
            <a:xfrm>
              <a:off x="2092" y="2346"/>
              <a:ext cx="194" cy="159"/>
            </a:xfrm>
            <a:custGeom>
              <a:avLst/>
              <a:gdLst>
                <a:gd name="T0" fmla="*/ 3 w 226"/>
                <a:gd name="T1" fmla="*/ 5 h 175"/>
                <a:gd name="T2" fmla="*/ 3 w 226"/>
                <a:gd name="T3" fmla="*/ 5 h 175"/>
                <a:gd name="T4" fmla="*/ 0 w 226"/>
                <a:gd name="T5" fmla="*/ 5 h 175"/>
                <a:gd name="T6" fmla="*/ 3 w 226"/>
                <a:gd name="T7" fmla="*/ 5 h 175"/>
                <a:gd name="T8" fmla="*/ 3 w 226"/>
                <a:gd name="T9" fmla="*/ 6 h 175"/>
                <a:gd name="T10" fmla="*/ 3 w 226"/>
                <a:gd name="T11" fmla="*/ 9 h 175"/>
                <a:gd name="T12" fmla="*/ 3 w 226"/>
                <a:gd name="T13" fmla="*/ 12 h 175"/>
                <a:gd name="T14" fmla="*/ 3 w 226"/>
                <a:gd name="T15" fmla="*/ 12 h 175"/>
                <a:gd name="T16" fmla="*/ 3 w 226"/>
                <a:gd name="T17" fmla="*/ 12 h 175"/>
                <a:gd name="T18" fmla="*/ 3 w 226"/>
                <a:gd name="T19" fmla="*/ 12 h 175"/>
                <a:gd name="T20" fmla="*/ 3 w 226"/>
                <a:gd name="T21" fmla="*/ 11 h 175"/>
                <a:gd name="T22" fmla="*/ 3 w 226"/>
                <a:gd name="T23" fmla="*/ 9 h 175"/>
                <a:gd name="T24" fmla="*/ 3 w 226"/>
                <a:gd name="T25" fmla="*/ 8 h 175"/>
                <a:gd name="T26" fmla="*/ 3 w 226"/>
                <a:gd name="T27" fmla="*/ 5 h 175"/>
                <a:gd name="T28" fmla="*/ 3 w 226"/>
                <a:gd name="T29" fmla="*/ 5 h 175"/>
                <a:gd name="T30" fmla="*/ 3 w 226"/>
                <a:gd name="T31" fmla="*/ 5 h 175"/>
                <a:gd name="T32" fmla="*/ 3 w 226"/>
                <a:gd name="T33" fmla="*/ 5 h 175"/>
                <a:gd name="T34" fmla="*/ 3 w 226"/>
                <a:gd name="T35" fmla="*/ 2 h 175"/>
                <a:gd name="T36" fmla="*/ 3 w 226"/>
                <a:gd name="T37" fmla="*/ 2 h 175"/>
                <a:gd name="T38" fmla="*/ 3 w 226"/>
                <a:gd name="T39" fmla="*/ 0 h 175"/>
                <a:gd name="T40" fmla="*/ 3 w 226"/>
                <a:gd name="T41" fmla="*/ 4 h 175"/>
                <a:gd name="T42" fmla="*/ 3 w 226"/>
                <a:gd name="T43" fmla="*/ 5 h 175"/>
                <a:gd name="T44" fmla="*/ 3 w 226"/>
                <a:gd name="T45" fmla="*/ 5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6"/>
                <a:gd name="T70" fmla="*/ 0 h 175"/>
                <a:gd name="T71" fmla="*/ 226 w 226"/>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6" h="175">
                  <a:moveTo>
                    <a:pt x="12" y="13"/>
                  </a:moveTo>
                  <a:cubicBezTo>
                    <a:pt x="12" y="13"/>
                    <a:pt x="6" y="21"/>
                    <a:pt x="6" y="25"/>
                  </a:cubicBezTo>
                  <a:cubicBezTo>
                    <a:pt x="3" y="30"/>
                    <a:pt x="0" y="43"/>
                    <a:pt x="0" y="49"/>
                  </a:cubicBezTo>
                  <a:cubicBezTo>
                    <a:pt x="0" y="55"/>
                    <a:pt x="6" y="67"/>
                    <a:pt x="6" y="74"/>
                  </a:cubicBezTo>
                  <a:cubicBezTo>
                    <a:pt x="6" y="79"/>
                    <a:pt x="2" y="90"/>
                    <a:pt x="3" y="96"/>
                  </a:cubicBezTo>
                  <a:cubicBezTo>
                    <a:pt x="4" y="105"/>
                    <a:pt x="11" y="122"/>
                    <a:pt x="15" y="129"/>
                  </a:cubicBezTo>
                  <a:cubicBezTo>
                    <a:pt x="20" y="138"/>
                    <a:pt x="24" y="159"/>
                    <a:pt x="33" y="165"/>
                  </a:cubicBezTo>
                  <a:cubicBezTo>
                    <a:pt x="43" y="173"/>
                    <a:pt x="71" y="174"/>
                    <a:pt x="84" y="174"/>
                  </a:cubicBezTo>
                  <a:cubicBezTo>
                    <a:pt x="105" y="175"/>
                    <a:pt x="142" y="168"/>
                    <a:pt x="161" y="167"/>
                  </a:cubicBezTo>
                  <a:cubicBezTo>
                    <a:pt x="172" y="167"/>
                    <a:pt x="194" y="170"/>
                    <a:pt x="204" y="167"/>
                  </a:cubicBezTo>
                  <a:cubicBezTo>
                    <a:pt x="209" y="165"/>
                    <a:pt x="217" y="158"/>
                    <a:pt x="218" y="154"/>
                  </a:cubicBezTo>
                  <a:cubicBezTo>
                    <a:pt x="223" y="147"/>
                    <a:pt x="225" y="131"/>
                    <a:pt x="226" y="123"/>
                  </a:cubicBezTo>
                  <a:cubicBezTo>
                    <a:pt x="226" y="120"/>
                    <a:pt x="226" y="116"/>
                    <a:pt x="226" y="113"/>
                  </a:cubicBezTo>
                  <a:cubicBezTo>
                    <a:pt x="226" y="106"/>
                    <a:pt x="221" y="88"/>
                    <a:pt x="221" y="81"/>
                  </a:cubicBezTo>
                  <a:cubicBezTo>
                    <a:pt x="221" y="76"/>
                    <a:pt x="221" y="65"/>
                    <a:pt x="221" y="60"/>
                  </a:cubicBezTo>
                  <a:cubicBezTo>
                    <a:pt x="221" y="55"/>
                    <a:pt x="225" y="43"/>
                    <a:pt x="224" y="39"/>
                  </a:cubicBezTo>
                  <a:cubicBezTo>
                    <a:pt x="223" y="30"/>
                    <a:pt x="215" y="17"/>
                    <a:pt x="209" y="12"/>
                  </a:cubicBezTo>
                  <a:cubicBezTo>
                    <a:pt x="203" y="7"/>
                    <a:pt x="180" y="2"/>
                    <a:pt x="182" y="2"/>
                  </a:cubicBezTo>
                  <a:cubicBezTo>
                    <a:pt x="187" y="4"/>
                    <a:pt x="127" y="1"/>
                    <a:pt x="127" y="2"/>
                  </a:cubicBezTo>
                  <a:cubicBezTo>
                    <a:pt x="127" y="2"/>
                    <a:pt x="111" y="0"/>
                    <a:pt x="106" y="0"/>
                  </a:cubicBezTo>
                  <a:cubicBezTo>
                    <a:pt x="98" y="0"/>
                    <a:pt x="78" y="4"/>
                    <a:pt x="70" y="4"/>
                  </a:cubicBezTo>
                  <a:cubicBezTo>
                    <a:pt x="57" y="6"/>
                    <a:pt x="18" y="9"/>
                    <a:pt x="18" y="9"/>
                  </a:cubicBezTo>
                  <a:cubicBezTo>
                    <a:pt x="15" y="10"/>
                    <a:pt x="13" y="13"/>
                    <a:pt x="12" y="13"/>
                  </a:cubicBezTo>
                  <a:close/>
                </a:path>
              </a:pathLst>
            </a:custGeom>
            <a:solidFill>
              <a:srgbClr val="FAFAE4"/>
            </a:solidFill>
            <a:ln w="25400">
              <a:solidFill>
                <a:srgbClr val="000000"/>
              </a:solidFill>
              <a:round/>
            </a:ln>
          </p:spPr>
          <p:txBody>
            <a:bodyPr wrap="none"/>
            <a:lstStyle/>
            <a:p>
              <a:endParaRPr lang="zh-CN" altLang="en-US"/>
            </a:p>
          </p:txBody>
        </p:sp>
        <p:sp>
          <p:nvSpPr>
            <p:cNvPr id="14401" name="Freeform 63"/>
            <p:cNvSpPr/>
            <p:nvPr/>
          </p:nvSpPr>
          <p:spPr bwMode="auto">
            <a:xfrm>
              <a:off x="2300" y="2326"/>
              <a:ext cx="89" cy="198"/>
            </a:xfrm>
            <a:custGeom>
              <a:avLst/>
              <a:gdLst>
                <a:gd name="T0" fmla="*/ 2 w 104"/>
                <a:gd name="T1" fmla="*/ 5 h 217"/>
                <a:gd name="T2" fmla="*/ 3 w 104"/>
                <a:gd name="T3" fmla="*/ 5 h 217"/>
                <a:gd name="T4" fmla="*/ 3 w 104"/>
                <a:gd name="T5" fmla="*/ 5 h 217"/>
                <a:gd name="T6" fmla="*/ 3 w 104"/>
                <a:gd name="T7" fmla="*/ 11 h 217"/>
                <a:gd name="T8" fmla="*/ 3 w 104"/>
                <a:gd name="T9" fmla="*/ 15 h 217"/>
                <a:gd name="T10" fmla="*/ 3 w 104"/>
                <a:gd name="T11" fmla="*/ 16 h 217"/>
                <a:gd name="T12" fmla="*/ 3 w 104"/>
                <a:gd name="T13" fmla="*/ 16 h 217"/>
                <a:gd name="T14" fmla="*/ 3 w 104"/>
                <a:gd name="T15" fmla="*/ 16 h 217"/>
                <a:gd name="T16" fmla="*/ 3 w 104"/>
                <a:gd name="T17" fmla="*/ 16 h 217"/>
                <a:gd name="T18" fmla="*/ 3 w 104"/>
                <a:gd name="T19" fmla="*/ 16 h 217"/>
                <a:gd name="T20" fmla="*/ 3 w 104"/>
                <a:gd name="T21" fmla="*/ 14 h 217"/>
                <a:gd name="T22" fmla="*/ 3 w 104"/>
                <a:gd name="T23" fmla="*/ 10 h 217"/>
                <a:gd name="T24" fmla="*/ 3 w 104"/>
                <a:gd name="T25" fmla="*/ 6 h 217"/>
                <a:gd name="T26" fmla="*/ 3 w 104"/>
                <a:gd name="T27" fmla="*/ 5 h 217"/>
                <a:gd name="T28" fmla="*/ 3 w 104"/>
                <a:gd name="T29" fmla="*/ 5 h 217"/>
                <a:gd name="T30" fmla="*/ 3 w 104"/>
                <a:gd name="T31" fmla="*/ 5 h 217"/>
                <a:gd name="T32" fmla="*/ 0 w 104"/>
                <a:gd name="T33" fmla="*/ 5 h 2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4"/>
                <a:gd name="T52" fmla="*/ 0 h 217"/>
                <a:gd name="T53" fmla="*/ 104 w 104"/>
                <a:gd name="T54" fmla="*/ 217 h 2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4" h="217">
                  <a:moveTo>
                    <a:pt x="2" y="7"/>
                  </a:moveTo>
                  <a:cubicBezTo>
                    <a:pt x="2" y="7"/>
                    <a:pt x="4" y="12"/>
                    <a:pt x="4" y="12"/>
                  </a:cubicBezTo>
                  <a:cubicBezTo>
                    <a:pt x="18" y="23"/>
                    <a:pt x="11" y="62"/>
                    <a:pt x="12" y="79"/>
                  </a:cubicBezTo>
                  <a:cubicBezTo>
                    <a:pt x="12" y="92"/>
                    <a:pt x="8" y="121"/>
                    <a:pt x="8" y="134"/>
                  </a:cubicBezTo>
                  <a:cubicBezTo>
                    <a:pt x="9" y="148"/>
                    <a:pt x="16" y="175"/>
                    <a:pt x="14" y="188"/>
                  </a:cubicBezTo>
                  <a:cubicBezTo>
                    <a:pt x="13" y="195"/>
                    <a:pt x="0" y="209"/>
                    <a:pt x="4" y="213"/>
                  </a:cubicBezTo>
                  <a:cubicBezTo>
                    <a:pt x="8" y="217"/>
                    <a:pt x="26" y="209"/>
                    <a:pt x="34" y="209"/>
                  </a:cubicBezTo>
                  <a:cubicBezTo>
                    <a:pt x="38" y="209"/>
                    <a:pt x="47" y="209"/>
                    <a:pt x="52" y="209"/>
                  </a:cubicBezTo>
                  <a:cubicBezTo>
                    <a:pt x="56" y="209"/>
                    <a:pt x="66" y="209"/>
                    <a:pt x="71" y="209"/>
                  </a:cubicBezTo>
                  <a:cubicBezTo>
                    <a:pt x="79" y="207"/>
                    <a:pt x="89" y="204"/>
                    <a:pt x="96" y="203"/>
                  </a:cubicBezTo>
                  <a:cubicBezTo>
                    <a:pt x="96" y="196"/>
                    <a:pt x="100" y="180"/>
                    <a:pt x="101" y="175"/>
                  </a:cubicBezTo>
                  <a:cubicBezTo>
                    <a:pt x="104" y="159"/>
                    <a:pt x="100" y="133"/>
                    <a:pt x="103" y="115"/>
                  </a:cubicBezTo>
                  <a:cubicBezTo>
                    <a:pt x="103" y="111"/>
                    <a:pt x="103" y="83"/>
                    <a:pt x="101" y="80"/>
                  </a:cubicBezTo>
                  <a:cubicBezTo>
                    <a:pt x="97" y="64"/>
                    <a:pt x="89" y="24"/>
                    <a:pt x="85" y="6"/>
                  </a:cubicBezTo>
                  <a:cubicBezTo>
                    <a:pt x="85" y="0"/>
                    <a:pt x="60" y="6"/>
                    <a:pt x="52" y="6"/>
                  </a:cubicBezTo>
                  <a:cubicBezTo>
                    <a:pt x="47" y="6"/>
                    <a:pt x="34" y="6"/>
                    <a:pt x="34" y="6"/>
                  </a:cubicBezTo>
                  <a:cubicBezTo>
                    <a:pt x="34" y="7"/>
                    <a:pt x="0" y="7"/>
                    <a:pt x="0" y="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2" name="Freeform 64"/>
            <p:cNvSpPr/>
            <p:nvPr/>
          </p:nvSpPr>
          <p:spPr bwMode="auto">
            <a:xfrm>
              <a:off x="2299" y="2513"/>
              <a:ext cx="77" cy="50"/>
            </a:xfrm>
            <a:custGeom>
              <a:avLst/>
              <a:gdLst>
                <a:gd name="T0" fmla="*/ 3 w 90"/>
                <a:gd name="T1" fmla="*/ 0 h 55"/>
                <a:gd name="T2" fmla="*/ 3 w 90"/>
                <a:gd name="T3" fmla="*/ 5 h 55"/>
                <a:gd name="T4" fmla="*/ 3 w 90"/>
                <a:gd name="T5" fmla="*/ 5 h 55"/>
                <a:gd name="T6" fmla="*/ 3 w 90"/>
                <a:gd name="T7" fmla="*/ 5 h 55"/>
                <a:gd name="T8" fmla="*/ 3 w 90"/>
                <a:gd name="T9" fmla="*/ 5 h 55"/>
                <a:gd name="T10" fmla="*/ 0 w 90"/>
                <a:gd name="T11" fmla="*/ 5 h 55"/>
                <a:gd name="T12" fmla="*/ 0 60000 65536"/>
                <a:gd name="T13" fmla="*/ 0 60000 65536"/>
                <a:gd name="T14" fmla="*/ 0 60000 65536"/>
                <a:gd name="T15" fmla="*/ 0 60000 65536"/>
                <a:gd name="T16" fmla="*/ 0 60000 65536"/>
                <a:gd name="T17" fmla="*/ 0 60000 65536"/>
                <a:gd name="T18" fmla="*/ 0 w 90"/>
                <a:gd name="T19" fmla="*/ 0 h 55"/>
                <a:gd name="T20" fmla="*/ 90 w 90"/>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90" h="55">
                  <a:moveTo>
                    <a:pt x="88" y="0"/>
                  </a:moveTo>
                  <a:cubicBezTo>
                    <a:pt x="88" y="0"/>
                    <a:pt x="90" y="31"/>
                    <a:pt x="85" y="36"/>
                  </a:cubicBezTo>
                  <a:cubicBezTo>
                    <a:pt x="81" y="41"/>
                    <a:pt x="67" y="43"/>
                    <a:pt x="61" y="46"/>
                  </a:cubicBezTo>
                  <a:cubicBezTo>
                    <a:pt x="47" y="48"/>
                    <a:pt x="7" y="52"/>
                    <a:pt x="7" y="55"/>
                  </a:cubicBezTo>
                  <a:cubicBezTo>
                    <a:pt x="9" y="55"/>
                    <a:pt x="12" y="35"/>
                    <a:pt x="7" y="32"/>
                  </a:cubicBezTo>
                  <a:cubicBezTo>
                    <a:pt x="10" y="29"/>
                    <a:pt x="0" y="15"/>
                    <a:pt x="0" y="1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3" name="Freeform 65"/>
            <p:cNvSpPr/>
            <p:nvPr/>
          </p:nvSpPr>
          <p:spPr bwMode="auto">
            <a:xfrm>
              <a:off x="2104" y="2521"/>
              <a:ext cx="200" cy="8"/>
            </a:xfrm>
            <a:custGeom>
              <a:avLst/>
              <a:gdLst>
                <a:gd name="T0" fmla="*/ 0 w 233"/>
                <a:gd name="T1" fmla="*/ 4 h 9"/>
                <a:gd name="T2" fmla="*/ 3 w 233"/>
                <a:gd name="T3" fmla="*/ 4 h 9"/>
                <a:gd name="T4" fmla="*/ 3 w 233"/>
                <a:gd name="T5" fmla="*/ 4 h 9"/>
                <a:gd name="T6" fmla="*/ 3 w 233"/>
                <a:gd name="T7" fmla="*/ 4 h 9"/>
                <a:gd name="T8" fmla="*/ 3 w 233"/>
                <a:gd name="T9" fmla="*/ 4 h 9"/>
                <a:gd name="T10" fmla="*/ 3 w 233"/>
                <a:gd name="T11" fmla="*/ 4 h 9"/>
                <a:gd name="T12" fmla="*/ 3 w 233"/>
                <a:gd name="T13" fmla="*/ 4 h 9"/>
                <a:gd name="T14" fmla="*/ 3 w 233"/>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9"/>
                <a:gd name="T26" fmla="*/ 233 w 233"/>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9">
                  <a:moveTo>
                    <a:pt x="0" y="4"/>
                  </a:moveTo>
                  <a:cubicBezTo>
                    <a:pt x="0" y="4"/>
                    <a:pt x="33" y="5"/>
                    <a:pt x="42" y="7"/>
                  </a:cubicBezTo>
                  <a:cubicBezTo>
                    <a:pt x="48" y="7"/>
                    <a:pt x="60" y="7"/>
                    <a:pt x="66" y="7"/>
                  </a:cubicBezTo>
                  <a:cubicBezTo>
                    <a:pt x="72" y="7"/>
                    <a:pt x="82" y="6"/>
                    <a:pt x="89" y="7"/>
                  </a:cubicBezTo>
                  <a:cubicBezTo>
                    <a:pt x="97" y="7"/>
                    <a:pt x="113" y="8"/>
                    <a:pt x="120" y="8"/>
                  </a:cubicBezTo>
                  <a:cubicBezTo>
                    <a:pt x="129" y="9"/>
                    <a:pt x="147" y="8"/>
                    <a:pt x="156" y="8"/>
                  </a:cubicBezTo>
                  <a:cubicBezTo>
                    <a:pt x="163" y="8"/>
                    <a:pt x="179" y="7"/>
                    <a:pt x="185" y="7"/>
                  </a:cubicBezTo>
                  <a:cubicBezTo>
                    <a:pt x="193" y="7"/>
                    <a:pt x="233" y="0"/>
                    <a:pt x="233"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4" name="Freeform 66"/>
            <p:cNvSpPr/>
            <p:nvPr/>
          </p:nvSpPr>
          <p:spPr bwMode="auto">
            <a:xfrm>
              <a:off x="2092" y="2536"/>
              <a:ext cx="213" cy="76"/>
            </a:xfrm>
            <a:custGeom>
              <a:avLst/>
              <a:gdLst>
                <a:gd name="T0" fmla="*/ 0 w 248"/>
                <a:gd name="T1" fmla="*/ 1 h 83"/>
                <a:gd name="T2" fmla="*/ 3 w 248"/>
                <a:gd name="T3" fmla="*/ 1 h 83"/>
                <a:gd name="T4" fmla="*/ 3 w 248"/>
                <a:gd name="T5" fmla="*/ 1 h 83"/>
                <a:gd name="T6" fmla="*/ 3 w 248"/>
                <a:gd name="T7" fmla="*/ 1 h 83"/>
                <a:gd name="T8" fmla="*/ 3 w 248"/>
                <a:gd name="T9" fmla="*/ 4 h 83"/>
                <a:gd name="T10" fmla="*/ 3 w 248"/>
                <a:gd name="T11" fmla="*/ 3 h 83"/>
                <a:gd name="T12" fmla="*/ 3 w 248"/>
                <a:gd name="T13" fmla="*/ 3 h 83"/>
                <a:gd name="T14" fmla="*/ 3 w 248"/>
                <a:gd name="T15" fmla="*/ 4 h 83"/>
                <a:gd name="T16" fmla="*/ 3 w 248"/>
                <a:gd name="T17" fmla="*/ 5 h 83"/>
                <a:gd name="T18" fmla="*/ 3 w 248"/>
                <a:gd name="T19" fmla="*/ 7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8"/>
                <a:gd name="T31" fmla="*/ 0 h 83"/>
                <a:gd name="T32" fmla="*/ 248 w 248"/>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8" h="83">
                  <a:moveTo>
                    <a:pt x="0" y="1"/>
                  </a:moveTo>
                  <a:cubicBezTo>
                    <a:pt x="0" y="1"/>
                    <a:pt x="33" y="1"/>
                    <a:pt x="44" y="1"/>
                  </a:cubicBezTo>
                  <a:cubicBezTo>
                    <a:pt x="47" y="1"/>
                    <a:pt x="51" y="1"/>
                    <a:pt x="52" y="1"/>
                  </a:cubicBezTo>
                  <a:cubicBezTo>
                    <a:pt x="60" y="1"/>
                    <a:pt x="75" y="1"/>
                    <a:pt x="82" y="1"/>
                  </a:cubicBezTo>
                  <a:cubicBezTo>
                    <a:pt x="87" y="0"/>
                    <a:pt x="111" y="4"/>
                    <a:pt x="115" y="4"/>
                  </a:cubicBezTo>
                  <a:cubicBezTo>
                    <a:pt x="127" y="3"/>
                    <a:pt x="137" y="2"/>
                    <a:pt x="148" y="3"/>
                  </a:cubicBezTo>
                  <a:cubicBezTo>
                    <a:pt x="157" y="3"/>
                    <a:pt x="172" y="3"/>
                    <a:pt x="178" y="3"/>
                  </a:cubicBezTo>
                  <a:cubicBezTo>
                    <a:pt x="194" y="3"/>
                    <a:pt x="240" y="1"/>
                    <a:pt x="242" y="4"/>
                  </a:cubicBezTo>
                  <a:cubicBezTo>
                    <a:pt x="248" y="10"/>
                    <a:pt x="248" y="31"/>
                    <a:pt x="244" y="38"/>
                  </a:cubicBezTo>
                  <a:cubicBezTo>
                    <a:pt x="233" y="57"/>
                    <a:pt x="164" y="83"/>
                    <a:pt x="164" y="8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5" name="Freeform 67"/>
            <p:cNvSpPr/>
            <p:nvPr/>
          </p:nvSpPr>
          <p:spPr bwMode="auto">
            <a:xfrm>
              <a:off x="2125" y="2541"/>
              <a:ext cx="177" cy="67"/>
            </a:xfrm>
            <a:custGeom>
              <a:avLst/>
              <a:gdLst>
                <a:gd name="T0" fmla="*/ 3 w 206"/>
                <a:gd name="T1" fmla="*/ 0 h 74"/>
                <a:gd name="T2" fmla="*/ 3 w 206"/>
                <a:gd name="T3" fmla="*/ 5 h 74"/>
                <a:gd name="T4" fmla="*/ 3 w 206"/>
                <a:gd name="T5" fmla="*/ 5 h 74"/>
                <a:gd name="T6" fmla="*/ 3 w 206"/>
                <a:gd name="T7" fmla="*/ 5 h 74"/>
                <a:gd name="T8" fmla="*/ 3 w 206"/>
                <a:gd name="T9" fmla="*/ 5 h 74"/>
                <a:gd name="T10" fmla="*/ 3 w 206"/>
                <a:gd name="T11" fmla="*/ 5 h 74"/>
                <a:gd name="T12" fmla="*/ 0 w 206"/>
                <a:gd name="T13" fmla="*/ 5 h 74"/>
                <a:gd name="T14" fmla="*/ 0 60000 65536"/>
                <a:gd name="T15" fmla="*/ 0 60000 65536"/>
                <a:gd name="T16" fmla="*/ 0 60000 65536"/>
                <a:gd name="T17" fmla="*/ 0 60000 65536"/>
                <a:gd name="T18" fmla="*/ 0 60000 65536"/>
                <a:gd name="T19" fmla="*/ 0 60000 65536"/>
                <a:gd name="T20" fmla="*/ 0 60000 65536"/>
                <a:gd name="T21" fmla="*/ 0 w 206"/>
                <a:gd name="T22" fmla="*/ 0 h 74"/>
                <a:gd name="T23" fmla="*/ 206 w 206"/>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74">
                  <a:moveTo>
                    <a:pt x="206" y="0"/>
                  </a:moveTo>
                  <a:cubicBezTo>
                    <a:pt x="206" y="0"/>
                    <a:pt x="185" y="20"/>
                    <a:pt x="179" y="25"/>
                  </a:cubicBezTo>
                  <a:cubicBezTo>
                    <a:pt x="172" y="28"/>
                    <a:pt x="156" y="34"/>
                    <a:pt x="156" y="37"/>
                  </a:cubicBezTo>
                  <a:cubicBezTo>
                    <a:pt x="156" y="37"/>
                    <a:pt x="155" y="42"/>
                    <a:pt x="153" y="42"/>
                  </a:cubicBezTo>
                  <a:cubicBezTo>
                    <a:pt x="156" y="49"/>
                    <a:pt x="129" y="66"/>
                    <a:pt x="121" y="70"/>
                  </a:cubicBezTo>
                  <a:cubicBezTo>
                    <a:pt x="115" y="74"/>
                    <a:pt x="68" y="70"/>
                    <a:pt x="68" y="72"/>
                  </a:cubicBezTo>
                  <a:cubicBezTo>
                    <a:pt x="68" y="69"/>
                    <a:pt x="0" y="66"/>
                    <a:pt x="0" y="6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6" name="Freeform 68"/>
            <p:cNvSpPr/>
            <p:nvPr/>
          </p:nvSpPr>
          <p:spPr bwMode="auto">
            <a:xfrm>
              <a:off x="2182" y="2546"/>
              <a:ext cx="42" cy="50"/>
            </a:xfrm>
            <a:custGeom>
              <a:avLst/>
              <a:gdLst>
                <a:gd name="T0" fmla="*/ 3 w 49"/>
                <a:gd name="T1" fmla="*/ 0 h 55"/>
                <a:gd name="T2" fmla="*/ 3 w 49"/>
                <a:gd name="T3" fmla="*/ 5 h 55"/>
                <a:gd name="T4" fmla="*/ 3 w 49"/>
                <a:gd name="T5" fmla="*/ 5 h 55"/>
                <a:gd name="T6" fmla="*/ 3 w 49"/>
                <a:gd name="T7" fmla="*/ 5 h 55"/>
                <a:gd name="T8" fmla="*/ 0 w 49"/>
                <a:gd name="T9" fmla="*/ 5 h 55"/>
                <a:gd name="T10" fmla="*/ 0 60000 65536"/>
                <a:gd name="T11" fmla="*/ 0 60000 65536"/>
                <a:gd name="T12" fmla="*/ 0 60000 65536"/>
                <a:gd name="T13" fmla="*/ 0 60000 65536"/>
                <a:gd name="T14" fmla="*/ 0 60000 65536"/>
                <a:gd name="T15" fmla="*/ 0 w 49"/>
                <a:gd name="T16" fmla="*/ 0 h 55"/>
                <a:gd name="T17" fmla="*/ 49 w 49"/>
                <a:gd name="T18" fmla="*/ 55 h 55"/>
              </a:gdLst>
              <a:ahLst/>
              <a:cxnLst>
                <a:cxn ang="T10">
                  <a:pos x="T0" y="T1"/>
                </a:cxn>
                <a:cxn ang="T11">
                  <a:pos x="T2" y="T3"/>
                </a:cxn>
                <a:cxn ang="T12">
                  <a:pos x="T4" y="T5"/>
                </a:cxn>
                <a:cxn ang="T13">
                  <a:pos x="T6" y="T7"/>
                </a:cxn>
                <a:cxn ang="T14">
                  <a:pos x="T8" y="T9"/>
                </a:cxn>
              </a:cxnLst>
              <a:rect l="T15" t="T16" r="T17" b="T18"/>
              <a:pathLst>
                <a:path w="49" h="55">
                  <a:moveTo>
                    <a:pt x="49" y="0"/>
                  </a:moveTo>
                  <a:cubicBezTo>
                    <a:pt x="49" y="0"/>
                    <a:pt x="46" y="6"/>
                    <a:pt x="43" y="7"/>
                  </a:cubicBezTo>
                  <a:cubicBezTo>
                    <a:pt x="41" y="11"/>
                    <a:pt x="38" y="14"/>
                    <a:pt x="38" y="17"/>
                  </a:cubicBezTo>
                  <a:cubicBezTo>
                    <a:pt x="37" y="17"/>
                    <a:pt x="34" y="28"/>
                    <a:pt x="32" y="30"/>
                  </a:cubicBezTo>
                  <a:cubicBezTo>
                    <a:pt x="34" y="35"/>
                    <a:pt x="0" y="55"/>
                    <a:pt x="0" y="5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7" name="Freeform 69"/>
            <p:cNvSpPr/>
            <p:nvPr/>
          </p:nvSpPr>
          <p:spPr bwMode="auto">
            <a:xfrm>
              <a:off x="2170" y="2550"/>
              <a:ext cx="21" cy="23"/>
            </a:xfrm>
            <a:custGeom>
              <a:avLst/>
              <a:gdLst>
                <a:gd name="T0" fmla="*/ 4 w 24"/>
                <a:gd name="T1" fmla="*/ 0 h 26"/>
                <a:gd name="T2" fmla="*/ 0 w 24"/>
                <a:gd name="T3" fmla="*/ 4 h 26"/>
                <a:gd name="T4" fmla="*/ 0 60000 65536"/>
                <a:gd name="T5" fmla="*/ 0 60000 65536"/>
                <a:gd name="T6" fmla="*/ 0 w 24"/>
                <a:gd name="T7" fmla="*/ 0 h 26"/>
                <a:gd name="T8" fmla="*/ 24 w 24"/>
                <a:gd name="T9" fmla="*/ 26 h 26"/>
              </a:gdLst>
              <a:ahLst/>
              <a:cxnLst>
                <a:cxn ang="T4">
                  <a:pos x="T0" y="T1"/>
                </a:cxn>
                <a:cxn ang="T5">
                  <a:pos x="T2" y="T3"/>
                </a:cxn>
              </a:cxnLst>
              <a:rect l="T6" t="T7" r="T8" b="T9"/>
              <a:pathLst>
                <a:path w="24" h="26">
                  <a:moveTo>
                    <a:pt x="24" y="0"/>
                  </a:moveTo>
                  <a:cubicBezTo>
                    <a:pt x="24" y="0"/>
                    <a:pt x="0" y="26"/>
                    <a:pt x="0" y="2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8" name="Freeform 70"/>
            <p:cNvSpPr/>
            <p:nvPr/>
          </p:nvSpPr>
          <p:spPr bwMode="auto">
            <a:xfrm>
              <a:off x="2152" y="2546"/>
              <a:ext cx="4" cy="11"/>
            </a:xfrm>
            <a:custGeom>
              <a:avLst/>
              <a:gdLst>
                <a:gd name="T0" fmla="*/ 4 w 4"/>
                <a:gd name="T1" fmla="*/ 0 h 12"/>
                <a:gd name="T2" fmla="*/ 0 w 4"/>
                <a:gd name="T3" fmla="*/ 6 h 12"/>
                <a:gd name="T4" fmla="*/ 0 60000 65536"/>
                <a:gd name="T5" fmla="*/ 0 60000 65536"/>
                <a:gd name="T6" fmla="*/ 0 w 4"/>
                <a:gd name="T7" fmla="*/ 0 h 12"/>
                <a:gd name="T8" fmla="*/ 4 w 4"/>
                <a:gd name="T9" fmla="*/ 12 h 12"/>
              </a:gdLst>
              <a:ahLst/>
              <a:cxnLst>
                <a:cxn ang="T4">
                  <a:pos x="T0" y="T1"/>
                </a:cxn>
                <a:cxn ang="T5">
                  <a:pos x="T2" y="T3"/>
                </a:cxn>
              </a:cxnLst>
              <a:rect l="T6" t="T7" r="T8" b="T9"/>
              <a:pathLst>
                <a:path w="4" h="12">
                  <a:moveTo>
                    <a:pt x="4" y="0"/>
                  </a:moveTo>
                  <a:cubicBezTo>
                    <a:pt x="4" y="0"/>
                    <a:pt x="0" y="12"/>
                    <a:pt x="0" y="1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09" name="Freeform 71"/>
            <p:cNvSpPr/>
            <p:nvPr/>
          </p:nvSpPr>
          <p:spPr bwMode="auto">
            <a:xfrm>
              <a:off x="2112" y="2546"/>
              <a:ext cx="16" cy="17"/>
            </a:xfrm>
            <a:custGeom>
              <a:avLst/>
              <a:gdLst>
                <a:gd name="T0" fmla="*/ 3 w 19"/>
                <a:gd name="T1" fmla="*/ 0 h 19"/>
                <a:gd name="T2" fmla="*/ 0 w 19"/>
                <a:gd name="T3" fmla="*/ 4 h 19"/>
                <a:gd name="T4" fmla="*/ 0 60000 65536"/>
                <a:gd name="T5" fmla="*/ 0 60000 65536"/>
                <a:gd name="T6" fmla="*/ 0 w 19"/>
                <a:gd name="T7" fmla="*/ 0 h 19"/>
                <a:gd name="T8" fmla="*/ 19 w 19"/>
                <a:gd name="T9" fmla="*/ 19 h 19"/>
              </a:gdLst>
              <a:ahLst/>
              <a:cxnLst>
                <a:cxn ang="T4">
                  <a:pos x="T0" y="T1"/>
                </a:cxn>
                <a:cxn ang="T5">
                  <a:pos x="T2" y="T3"/>
                </a:cxn>
              </a:cxnLst>
              <a:rect l="T6" t="T7" r="T8" b="T9"/>
              <a:pathLst>
                <a:path w="19" h="19">
                  <a:moveTo>
                    <a:pt x="19" y="0"/>
                  </a:moveTo>
                  <a:cubicBezTo>
                    <a:pt x="19" y="0"/>
                    <a:pt x="0" y="19"/>
                    <a:pt x="0" y="1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0" name="Freeform 72"/>
            <p:cNvSpPr/>
            <p:nvPr/>
          </p:nvSpPr>
          <p:spPr bwMode="auto">
            <a:xfrm>
              <a:off x="2071" y="2535"/>
              <a:ext cx="24" cy="20"/>
            </a:xfrm>
            <a:custGeom>
              <a:avLst/>
              <a:gdLst>
                <a:gd name="T0" fmla="*/ 3 w 28"/>
                <a:gd name="T1" fmla="*/ 0 h 22"/>
                <a:gd name="T2" fmla="*/ 0 w 28"/>
                <a:gd name="T3" fmla="*/ 5 h 22"/>
                <a:gd name="T4" fmla="*/ 0 60000 65536"/>
                <a:gd name="T5" fmla="*/ 0 60000 65536"/>
                <a:gd name="T6" fmla="*/ 0 w 28"/>
                <a:gd name="T7" fmla="*/ 0 h 22"/>
                <a:gd name="T8" fmla="*/ 28 w 28"/>
                <a:gd name="T9" fmla="*/ 22 h 22"/>
              </a:gdLst>
              <a:ahLst/>
              <a:cxnLst>
                <a:cxn ang="T4">
                  <a:pos x="T0" y="T1"/>
                </a:cxn>
                <a:cxn ang="T5">
                  <a:pos x="T2" y="T3"/>
                </a:cxn>
              </a:cxnLst>
              <a:rect l="T6" t="T7" r="T8" b="T9"/>
              <a:pathLst>
                <a:path w="28" h="22">
                  <a:moveTo>
                    <a:pt x="28" y="0"/>
                  </a:moveTo>
                  <a:cubicBezTo>
                    <a:pt x="28" y="0"/>
                    <a:pt x="0" y="22"/>
                    <a:pt x="0" y="2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1" name="Freeform 73"/>
            <p:cNvSpPr/>
            <p:nvPr/>
          </p:nvSpPr>
          <p:spPr bwMode="auto">
            <a:xfrm>
              <a:off x="2171" y="2578"/>
              <a:ext cx="52" cy="8"/>
            </a:xfrm>
            <a:custGeom>
              <a:avLst/>
              <a:gdLst>
                <a:gd name="T0" fmla="*/ 3 w 60"/>
                <a:gd name="T1" fmla="*/ 4 h 9"/>
                <a:gd name="T2" fmla="*/ 3 w 60"/>
                <a:gd name="T3" fmla="*/ 4 h 9"/>
                <a:gd name="T4" fmla="*/ 3 w 60"/>
                <a:gd name="T5" fmla="*/ 1 h 9"/>
                <a:gd name="T6" fmla="*/ 0 w 60"/>
                <a:gd name="T7" fmla="*/ 1 h 9"/>
                <a:gd name="T8" fmla="*/ 0 60000 65536"/>
                <a:gd name="T9" fmla="*/ 0 60000 65536"/>
                <a:gd name="T10" fmla="*/ 0 60000 65536"/>
                <a:gd name="T11" fmla="*/ 0 60000 65536"/>
                <a:gd name="T12" fmla="*/ 0 w 60"/>
                <a:gd name="T13" fmla="*/ 0 h 9"/>
                <a:gd name="T14" fmla="*/ 60 w 60"/>
                <a:gd name="T15" fmla="*/ 9 h 9"/>
              </a:gdLst>
              <a:ahLst/>
              <a:cxnLst>
                <a:cxn ang="T8">
                  <a:pos x="T0" y="T1"/>
                </a:cxn>
                <a:cxn ang="T9">
                  <a:pos x="T2" y="T3"/>
                </a:cxn>
                <a:cxn ang="T10">
                  <a:pos x="T4" y="T5"/>
                </a:cxn>
                <a:cxn ang="T11">
                  <a:pos x="T6" y="T7"/>
                </a:cxn>
              </a:cxnLst>
              <a:rect l="T12" t="T13" r="T14" b="T15"/>
              <a:pathLst>
                <a:path w="60" h="9">
                  <a:moveTo>
                    <a:pt x="60" y="9"/>
                  </a:moveTo>
                  <a:cubicBezTo>
                    <a:pt x="60" y="9"/>
                    <a:pt x="45" y="6"/>
                    <a:pt x="39" y="5"/>
                  </a:cubicBezTo>
                  <a:cubicBezTo>
                    <a:pt x="36" y="4"/>
                    <a:pt x="28" y="1"/>
                    <a:pt x="25" y="1"/>
                  </a:cubicBezTo>
                  <a:cubicBezTo>
                    <a:pt x="20" y="0"/>
                    <a:pt x="0" y="1"/>
                    <a:pt x="0" y="1"/>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2" name="Freeform 74"/>
            <p:cNvSpPr/>
            <p:nvPr/>
          </p:nvSpPr>
          <p:spPr bwMode="auto">
            <a:xfrm>
              <a:off x="2125" y="2636"/>
              <a:ext cx="36" cy="7"/>
            </a:xfrm>
            <a:custGeom>
              <a:avLst/>
              <a:gdLst>
                <a:gd name="T0" fmla="*/ 3 w 42"/>
                <a:gd name="T1" fmla="*/ 4 h 7"/>
                <a:gd name="T2" fmla="*/ 3 w 42"/>
                <a:gd name="T3" fmla="*/ 6 h 7"/>
                <a:gd name="T4" fmla="*/ 0 w 42"/>
                <a:gd name="T5" fmla="*/ 0 h 7"/>
                <a:gd name="T6" fmla="*/ 0 60000 65536"/>
                <a:gd name="T7" fmla="*/ 0 60000 65536"/>
                <a:gd name="T8" fmla="*/ 0 60000 65536"/>
                <a:gd name="T9" fmla="*/ 0 w 42"/>
                <a:gd name="T10" fmla="*/ 0 h 7"/>
                <a:gd name="T11" fmla="*/ 42 w 42"/>
                <a:gd name="T12" fmla="*/ 7 h 7"/>
              </a:gdLst>
              <a:ahLst/>
              <a:cxnLst>
                <a:cxn ang="T6">
                  <a:pos x="T0" y="T1"/>
                </a:cxn>
                <a:cxn ang="T7">
                  <a:pos x="T2" y="T3"/>
                </a:cxn>
                <a:cxn ang="T8">
                  <a:pos x="T4" y="T5"/>
                </a:cxn>
              </a:cxnLst>
              <a:rect l="T9" t="T10" r="T11" b="T12"/>
              <a:pathLst>
                <a:path w="42" h="7">
                  <a:moveTo>
                    <a:pt x="42" y="4"/>
                  </a:moveTo>
                  <a:cubicBezTo>
                    <a:pt x="42" y="4"/>
                    <a:pt x="27" y="7"/>
                    <a:pt x="22" y="6"/>
                  </a:cubicBezTo>
                  <a:cubicBezTo>
                    <a:pt x="16" y="6"/>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3" name="Freeform 75"/>
            <p:cNvSpPr/>
            <p:nvPr/>
          </p:nvSpPr>
          <p:spPr bwMode="auto">
            <a:xfrm>
              <a:off x="1975" y="2630"/>
              <a:ext cx="36" cy="7"/>
            </a:xfrm>
            <a:custGeom>
              <a:avLst/>
              <a:gdLst>
                <a:gd name="T0" fmla="*/ 3 w 42"/>
                <a:gd name="T1" fmla="*/ 0 h 8"/>
                <a:gd name="T2" fmla="*/ 3 w 42"/>
                <a:gd name="T3" fmla="*/ 4 h 8"/>
                <a:gd name="T4" fmla="*/ 0 w 42"/>
                <a:gd name="T5" fmla="*/ 4 h 8"/>
                <a:gd name="T6" fmla="*/ 0 60000 65536"/>
                <a:gd name="T7" fmla="*/ 0 60000 65536"/>
                <a:gd name="T8" fmla="*/ 0 60000 65536"/>
                <a:gd name="T9" fmla="*/ 0 w 42"/>
                <a:gd name="T10" fmla="*/ 0 h 8"/>
                <a:gd name="T11" fmla="*/ 42 w 42"/>
                <a:gd name="T12" fmla="*/ 8 h 8"/>
              </a:gdLst>
              <a:ahLst/>
              <a:cxnLst>
                <a:cxn ang="T6">
                  <a:pos x="T0" y="T1"/>
                </a:cxn>
                <a:cxn ang="T7">
                  <a:pos x="T2" y="T3"/>
                </a:cxn>
                <a:cxn ang="T8">
                  <a:pos x="T4" y="T5"/>
                </a:cxn>
              </a:cxnLst>
              <a:rect l="T9" t="T10" r="T11" b="T12"/>
              <a:pathLst>
                <a:path w="42" h="8">
                  <a:moveTo>
                    <a:pt x="42" y="0"/>
                  </a:moveTo>
                  <a:cubicBezTo>
                    <a:pt x="42" y="0"/>
                    <a:pt x="24" y="7"/>
                    <a:pt x="24" y="8"/>
                  </a:cubicBezTo>
                  <a:cubicBezTo>
                    <a:pt x="24" y="6"/>
                    <a:pt x="0" y="8"/>
                    <a:pt x="0" y="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4" name="Freeform 76"/>
            <p:cNvSpPr/>
            <p:nvPr/>
          </p:nvSpPr>
          <p:spPr bwMode="auto">
            <a:xfrm>
              <a:off x="2375" y="2537"/>
              <a:ext cx="278" cy="8"/>
            </a:xfrm>
            <a:custGeom>
              <a:avLst/>
              <a:gdLst>
                <a:gd name="T0" fmla="*/ 0 w 325"/>
                <a:gd name="T1" fmla="*/ 2 h 9"/>
                <a:gd name="T2" fmla="*/ 3 w 325"/>
                <a:gd name="T3" fmla="*/ 0 h 9"/>
                <a:gd name="T4" fmla="*/ 3 w 325"/>
                <a:gd name="T5" fmla="*/ 3 h 9"/>
                <a:gd name="T6" fmla="*/ 3 w 325"/>
                <a:gd name="T7" fmla="*/ 4 h 9"/>
                <a:gd name="T8" fmla="*/ 3 w 325"/>
                <a:gd name="T9" fmla="*/ 4 h 9"/>
                <a:gd name="T10" fmla="*/ 3 w 325"/>
                <a:gd name="T11" fmla="*/ 4 h 9"/>
                <a:gd name="T12" fmla="*/ 4 w 325"/>
                <a:gd name="T13" fmla="*/ 4 h 9"/>
                <a:gd name="T14" fmla="*/ 0 60000 65536"/>
                <a:gd name="T15" fmla="*/ 0 60000 65536"/>
                <a:gd name="T16" fmla="*/ 0 60000 65536"/>
                <a:gd name="T17" fmla="*/ 0 60000 65536"/>
                <a:gd name="T18" fmla="*/ 0 60000 65536"/>
                <a:gd name="T19" fmla="*/ 0 60000 65536"/>
                <a:gd name="T20" fmla="*/ 0 60000 65536"/>
                <a:gd name="T21" fmla="*/ 0 w 325"/>
                <a:gd name="T22" fmla="*/ 0 h 9"/>
                <a:gd name="T23" fmla="*/ 325 w 32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9">
                  <a:moveTo>
                    <a:pt x="0" y="2"/>
                  </a:moveTo>
                  <a:cubicBezTo>
                    <a:pt x="0" y="2"/>
                    <a:pt x="15" y="1"/>
                    <a:pt x="21" y="0"/>
                  </a:cubicBezTo>
                  <a:cubicBezTo>
                    <a:pt x="27" y="0"/>
                    <a:pt x="40" y="3"/>
                    <a:pt x="46" y="3"/>
                  </a:cubicBezTo>
                  <a:cubicBezTo>
                    <a:pt x="55" y="2"/>
                    <a:pt x="73" y="4"/>
                    <a:pt x="83" y="4"/>
                  </a:cubicBezTo>
                  <a:cubicBezTo>
                    <a:pt x="88" y="4"/>
                    <a:pt x="102" y="4"/>
                    <a:pt x="107" y="4"/>
                  </a:cubicBezTo>
                  <a:cubicBezTo>
                    <a:pt x="120" y="5"/>
                    <a:pt x="141" y="3"/>
                    <a:pt x="153" y="4"/>
                  </a:cubicBezTo>
                  <a:cubicBezTo>
                    <a:pt x="193" y="8"/>
                    <a:pt x="325" y="9"/>
                    <a:pt x="325" y="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5" name="Freeform 77"/>
            <p:cNvSpPr/>
            <p:nvPr/>
          </p:nvSpPr>
          <p:spPr bwMode="auto">
            <a:xfrm>
              <a:off x="2013" y="2531"/>
              <a:ext cx="17" cy="26"/>
            </a:xfrm>
            <a:custGeom>
              <a:avLst/>
              <a:gdLst>
                <a:gd name="T0" fmla="*/ 0 w 20"/>
                <a:gd name="T1" fmla="*/ 0 h 29"/>
                <a:gd name="T2" fmla="*/ 3 w 20"/>
                <a:gd name="T3" fmla="*/ 4 h 29"/>
                <a:gd name="T4" fmla="*/ 3 w 20"/>
                <a:gd name="T5" fmla="*/ 4 h 29"/>
                <a:gd name="T6" fmla="*/ 0 60000 65536"/>
                <a:gd name="T7" fmla="*/ 0 60000 65536"/>
                <a:gd name="T8" fmla="*/ 0 60000 65536"/>
                <a:gd name="T9" fmla="*/ 0 w 20"/>
                <a:gd name="T10" fmla="*/ 0 h 29"/>
                <a:gd name="T11" fmla="*/ 20 w 20"/>
                <a:gd name="T12" fmla="*/ 29 h 29"/>
              </a:gdLst>
              <a:ahLst/>
              <a:cxnLst>
                <a:cxn ang="T6">
                  <a:pos x="T0" y="T1"/>
                </a:cxn>
                <a:cxn ang="T7">
                  <a:pos x="T2" y="T3"/>
                </a:cxn>
                <a:cxn ang="T8">
                  <a:pos x="T4" y="T5"/>
                </a:cxn>
              </a:cxnLst>
              <a:rect l="T9" t="T10" r="T11" b="T12"/>
              <a:pathLst>
                <a:path w="20" h="29">
                  <a:moveTo>
                    <a:pt x="0" y="0"/>
                  </a:moveTo>
                  <a:cubicBezTo>
                    <a:pt x="0" y="0"/>
                    <a:pt x="15" y="3"/>
                    <a:pt x="18" y="7"/>
                  </a:cubicBezTo>
                  <a:cubicBezTo>
                    <a:pt x="20" y="12"/>
                    <a:pt x="15" y="29"/>
                    <a:pt x="15" y="2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6" name="Freeform 78"/>
            <p:cNvSpPr/>
            <p:nvPr/>
          </p:nvSpPr>
          <p:spPr bwMode="auto">
            <a:xfrm>
              <a:off x="2043" y="2602"/>
              <a:ext cx="28" cy="44"/>
            </a:xfrm>
            <a:custGeom>
              <a:avLst/>
              <a:gdLst>
                <a:gd name="T0" fmla="*/ 0 w 32"/>
                <a:gd name="T1" fmla="*/ 0 h 49"/>
                <a:gd name="T2" fmla="*/ 4 w 32"/>
                <a:gd name="T3" fmla="*/ 4 h 49"/>
                <a:gd name="T4" fmla="*/ 4 w 32"/>
                <a:gd name="T5" fmla="*/ 4 h 49"/>
                <a:gd name="T6" fmla="*/ 4 w 32"/>
                <a:gd name="T7" fmla="*/ 4 h 49"/>
                <a:gd name="T8" fmla="*/ 0 60000 65536"/>
                <a:gd name="T9" fmla="*/ 0 60000 65536"/>
                <a:gd name="T10" fmla="*/ 0 60000 65536"/>
                <a:gd name="T11" fmla="*/ 0 60000 65536"/>
                <a:gd name="T12" fmla="*/ 0 w 32"/>
                <a:gd name="T13" fmla="*/ 0 h 49"/>
                <a:gd name="T14" fmla="*/ 32 w 32"/>
                <a:gd name="T15" fmla="*/ 49 h 49"/>
              </a:gdLst>
              <a:ahLst/>
              <a:cxnLst>
                <a:cxn ang="T8">
                  <a:pos x="T0" y="T1"/>
                </a:cxn>
                <a:cxn ang="T9">
                  <a:pos x="T2" y="T3"/>
                </a:cxn>
                <a:cxn ang="T10">
                  <a:pos x="T4" y="T5"/>
                </a:cxn>
                <a:cxn ang="T11">
                  <a:pos x="T6" y="T7"/>
                </a:cxn>
              </a:cxnLst>
              <a:rect l="T12" t="T13" r="T14" b="T15"/>
              <a:pathLst>
                <a:path w="32" h="49">
                  <a:moveTo>
                    <a:pt x="0" y="0"/>
                  </a:moveTo>
                  <a:cubicBezTo>
                    <a:pt x="0" y="0"/>
                    <a:pt x="7" y="17"/>
                    <a:pt x="10" y="22"/>
                  </a:cubicBezTo>
                  <a:cubicBezTo>
                    <a:pt x="13" y="28"/>
                    <a:pt x="32" y="38"/>
                    <a:pt x="30" y="44"/>
                  </a:cubicBezTo>
                  <a:cubicBezTo>
                    <a:pt x="28" y="49"/>
                    <a:pt x="5" y="49"/>
                    <a:pt x="5" y="4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7" name="Freeform 79"/>
            <p:cNvSpPr/>
            <p:nvPr/>
          </p:nvSpPr>
          <p:spPr bwMode="auto">
            <a:xfrm>
              <a:off x="2060" y="2726"/>
              <a:ext cx="7" cy="80"/>
            </a:xfrm>
            <a:custGeom>
              <a:avLst/>
              <a:gdLst>
                <a:gd name="T0" fmla="*/ 2 w 8"/>
                <a:gd name="T1" fmla="*/ 0 h 88"/>
                <a:gd name="T2" fmla="*/ 2 w 8"/>
                <a:gd name="T3" fmla="*/ 5 h 88"/>
                <a:gd name="T4" fmla="*/ 2 w 8"/>
                <a:gd name="T5" fmla="*/ 5 h 88"/>
                <a:gd name="T6" fmla="*/ 0 w 8"/>
                <a:gd name="T7" fmla="*/ 5 h 88"/>
                <a:gd name="T8" fmla="*/ 2 w 8"/>
                <a:gd name="T9" fmla="*/ 5 h 88"/>
                <a:gd name="T10" fmla="*/ 0 w 8"/>
                <a:gd name="T11" fmla="*/ 5 h 88"/>
                <a:gd name="T12" fmla="*/ 0 60000 65536"/>
                <a:gd name="T13" fmla="*/ 0 60000 65536"/>
                <a:gd name="T14" fmla="*/ 0 60000 65536"/>
                <a:gd name="T15" fmla="*/ 0 60000 65536"/>
                <a:gd name="T16" fmla="*/ 0 60000 65536"/>
                <a:gd name="T17" fmla="*/ 0 60000 65536"/>
                <a:gd name="T18" fmla="*/ 0 w 8"/>
                <a:gd name="T19" fmla="*/ 0 h 88"/>
                <a:gd name="T20" fmla="*/ 8 w 8"/>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8" h="88">
                  <a:moveTo>
                    <a:pt x="2" y="0"/>
                  </a:moveTo>
                  <a:cubicBezTo>
                    <a:pt x="2" y="0"/>
                    <a:pt x="2" y="23"/>
                    <a:pt x="2" y="31"/>
                  </a:cubicBezTo>
                  <a:cubicBezTo>
                    <a:pt x="2" y="32"/>
                    <a:pt x="4" y="37"/>
                    <a:pt x="2" y="38"/>
                  </a:cubicBezTo>
                  <a:cubicBezTo>
                    <a:pt x="8" y="43"/>
                    <a:pt x="0" y="59"/>
                    <a:pt x="0" y="66"/>
                  </a:cubicBezTo>
                  <a:cubicBezTo>
                    <a:pt x="0" y="71"/>
                    <a:pt x="3" y="79"/>
                    <a:pt x="2" y="82"/>
                  </a:cubicBezTo>
                  <a:cubicBezTo>
                    <a:pt x="2" y="84"/>
                    <a:pt x="0" y="88"/>
                    <a:pt x="0" y="8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8" name="Freeform 80"/>
            <p:cNvSpPr/>
            <p:nvPr/>
          </p:nvSpPr>
          <p:spPr bwMode="auto">
            <a:xfrm>
              <a:off x="2062" y="2800"/>
              <a:ext cx="35" cy="10"/>
            </a:xfrm>
            <a:custGeom>
              <a:avLst/>
              <a:gdLst>
                <a:gd name="T0" fmla="*/ 3 w 41"/>
                <a:gd name="T1" fmla="*/ 0 h 11"/>
                <a:gd name="T2" fmla="*/ 0 w 41"/>
                <a:gd name="T3" fmla="*/ 5 h 11"/>
                <a:gd name="T4" fmla="*/ 0 60000 65536"/>
                <a:gd name="T5" fmla="*/ 0 60000 65536"/>
                <a:gd name="T6" fmla="*/ 0 w 41"/>
                <a:gd name="T7" fmla="*/ 0 h 11"/>
                <a:gd name="T8" fmla="*/ 41 w 41"/>
                <a:gd name="T9" fmla="*/ 11 h 11"/>
              </a:gdLst>
              <a:ahLst/>
              <a:cxnLst>
                <a:cxn ang="T4">
                  <a:pos x="T0" y="T1"/>
                </a:cxn>
                <a:cxn ang="T5">
                  <a:pos x="T2" y="T3"/>
                </a:cxn>
              </a:cxnLst>
              <a:rect l="T6" t="T7" r="T8" b="T9"/>
              <a:pathLst>
                <a:path w="41" h="11">
                  <a:moveTo>
                    <a:pt x="41" y="0"/>
                  </a:moveTo>
                  <a:cubicBezTo>
                    <a:pt x="41" y="0"/>
                    <a:pt x="0" y="11"/>
                    <a:pt x="0" y="11"/>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19" name="Freeform 81"/>
            <p:cNvSpPr/>
            <p:nvPr/>
          </p:nvSpPr>
          <p:spPr bwMode="auto">
            <a:xfrm>
              <a:off x="1916" y="2508"/>
              <a:ext cx="78" cy="44"/>
            </a:xfrm>
            <a:custGeom>
              <a:avLst/>
              <a:gdLst>
                <a:gd name="T0" fmla="*/ 0 w 90"/>
                <a:gd name="T1" fmla="*/ 0 h 48"/>
                <a:gd name="T2" fmla="*/ 3 w 90"/>
                <a:gd name="T3" fmla="*/ 6 h 48"/>
                <a:gd name="T4" fmla="*/ 3 w 90"/>
                <a:gd name="T5" fmla="*/ 6 h 48"/>
                <a:gd name="T6" fmla="*/ 3 w 90"/>
                <a:gd name="T7" fmla="*/ 6 h 48"/>
                <a:gd name="T8" fmla="*/ 3 w 90"/>
                <a:gd name="T9" fmla="*/ 6 h 48"/>
                <a:gd name="T10" fmla="*/ 3 w 90"/>
                <a:gd name="T11" fmla="*/ 6 h 48"/>
                <a:gd name="T12" fmla="*/ 3 w 90"/>
                <a:gd name="T13" fmla="*/ 6 h 48"/>
                <a:gd name="T14" fmla="*/ 3 w 90"/>
                <a:gd name="T15" fmla="*/ 6 h 48"/>
                <a:gd name="T16" fmla="*/ 3 w 90"/>
                <a:gd name="T17" fmla="*/ 6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48"/>
                <a:gd name="T29" fmla="*/ 90 w 9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48">
                  <a:moveTo>
                    <a:pt x="0" y="0"/>
                  </a:moveTo>
                  <a:cubicBezTo>
                    <a:pt x="0" y="0"/>
                    <a:pt x="12" y="6"/>
                    <a:pt x="16" y="8"/>
                  </a:cubicBezTo>
                  <a:cubicBezTo>
                    <a:pt x="17" y="8"/>
                    <a:pt x="20" y="12"/>
                    <a:pt x="21" y="13"/>
                  </a:cubicBezTo>
                  <a:cubicBezTo>
                    <a:pt x="24" y="14"/>
                    <a:pt x="27" y="19"/>
                    <a:pt x="30" y="21"/>
                  </a:cubicBezTo>
                  <a:cubicBezTo>
                    <a:pt x="33" y="22"/>
                    <a:pt x="44" y="23"/>
                    <a:pt x="47" y="26"/>
                  </a:cubicBezTo>
                  <a:cubicBezTo>
                    <a:pt x="48" y="27"/>
                    <a:pt x="51" y="30"/>
                    <a:pt x="51" y="30"/>
                  </a:cubicBezTo>
                  <a:cubicBezTo>
                    <a:pt x="55" y="31"/>
                    <a:pt x="61" y="30"/>
                    <a:pt x="63" y="31"/>
                  </a:cubicBezTo>
                  <a:cubicBezTo>
                    <a:pt x="67" y="33"/>
                    <a:pt x="74" y="42"/>
                    <a:pt x="78" y="45"/>
                  </a:cubicBezTo>
                  <a:cubicBezTo>
                    <a:pt x="81" y="46"/>
                    <a:pt x="90" y="48"/>
                    <a:pt x="90" y="4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20" name="Freeform 82"/>
            <p:cNvSpPr/>
            <p:nvPr/>
          </p:nvSpPr>
          <p:spPr bwMode="auto">
            <a:xfrm>
              <a:off x="2090" y="2554"/>
              <a:ext cx="155" cy="7"/>
            </a:xfrm>
            <a:custGeom>
              <a:avLst/>
              <a:gdLst>
                <a:gd name="T0" fmla="*/ 3 w 181"/>
                <a:gd name="T1" fmla="*/ 7 h 7"/>
                <a:gd name="T2" fmla="*/ 3 w 181"/>
                <a:gd name="T3" fmla="*/ 7 h 7"/>
                <a:gd name="T4" fmla="*/ 3 w 181"/>
                <a:gd name="T5" fmla="*/ 7 h 7"/>
                <a:gd name="T6" fmla="*/ 3 w 181"/>
                <a:gd name="T7" fmla="*/ 5 h 7"/>
                <a:gd name="T8" fmla="*/ 3 w 181"/>
                <a:gd name="T9" fmla="*/ 3 h 7"/>
                <a:gd name="T10" fmla="*/ 3 w 181"/>
                <a:gd name="T11" fmla="*/ 3 h 7"/>
                <a:gd name="T12" fmla="*/ 3 w 181"/>
                <a:gd name="T13" fmla="*/ 0 h 7"/>
                <a:gd name="T14" fmla="*/ 0 w 181"/>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81"/>
                <a:gd name="T25" fmla="*/ 0 h 7"/>
                <a:gd name="T26" fmla="*/ 181 w 181"/>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1" h="7">
                  <a:moveTo>
                    <a:pt x="181" y="7"/>
                  </a:moveTo>
                  <a:cubicBezTo>
                    <a:pt x="181" y="7"/>
                    <a:pt x="142" y="7"/>
                    <a:pt x="133" y="7"/>
                  </a:cubicBezTo>
                  <a:cubicBezTo>
                    <a:pt x="126" y="7"/>
                    <a:pt x="103" y="6"/>
                    <a:pt x="103" y="7"/>
                  </a:cubicBezTo>
                  <a:cubicBezTo>
                    <a:pt x="103" y="6"/>
                    <a:pt x="95" y="5"/>
                    <a:pt x="92" y="5"/>
                  </a:cubicBezTo>
                  <a:cubicBezTo>
                    <a:pt x="84" y="5"/>
                    <a:pt x="61" y="3"/>
                    <a:pt x="61" y="3"/>
                  </a:cubicBezTo>
                  <a:cubicBezTo>
                    <a:pt x="61" y="3"/>
                    <a:pt x="27" y="2"/>
                    <a:pt x="27" y="3"/>
                  </a:cubicBezTo>
                  <a:cubicBezTo>
                    <a:pt x="27" y="2"/>
                    <a:pt x="4" y="1"/>
                    <a:pt x="4" y="0"/>
                  </a:cubicBezTo>
                  <a:cubicBezTo>
                    <a:pt x="4" y="0"/>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21" name="Freeform 83"/>
            <p:cNvSpPr/>
            <p:nvPr/>
          </p:nvSpPr>
          <p:spPr bwMode="auto">
            <a:xfrm>
              <a:off x="2153" y="2582"/>
              <a:ext cx="10" cy="12"/>
            </a:xfrm>
            <a:custGeom>
              <a:avLst/>
              <a:gdLst>
                <a:gd name="T0" fmla="*/ 5 w 11"/>
                <a:gd name="T1" fmla="*/ 0 h 14"/>
                <a:gd name="T2" fmla="*/ 0 w 11"/>
                <a:gd name="T3" fmla="*/ 3 h 14"/>
                <a:gd name="T4" fmla="*/ 0 60000 65536"/>
                <a:gd name="T5" fmla="*/ 0 60000 65536"/>
                <a:gd name="T6" fmla="*/ 0 w 11"/>
                <a:gd name="T7" fmla="*/ 0 h 14"/>
                <a:gd name="T8" fmla="*/ 11 w 11"/>
                <a:gd name="T9" fmla="*/ 14 h 14"/>
              </a:gdLst>
              <a:ahLst/>
              <a:cxnLst>
                <a:cxn ang="T4">
                  <a:pos x="T0" y="T1"/>
                </a:cxn>
                <a:cxn ang="T5">
                  <a:pos x="T2" y="T3"/>
                </a:cxn>
              </a:cxnLst>
              <a:rect l="T6" t="T7" r="T8" b="T9"/>
              <a:pathLst>
                <a:path w="11" h="14">
                  <a:moveTo>
                    <a:pt x="11" y="0"/>
                  </a:moveTo>
                  <a:cubicBezTo>
                    <a:pt x="11" y="0"/>
                    <a:pt x="0" y="14"/>
                    <a:pt x="0" y="14"/>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22" name="Freeform 84"/>
            <p:cNvSpPr>
              <a:spLocks noChangeArrowheads="1"/>
            </p:cNvSpPr>
            <p:nvPr/>
          </p:nvSpPr>
          <p:spPr bwMode="auto">
            <a:xfrm>
              <a:off x="1917" y="2735"/>
              <a:ext cx="192" cy="134"/>
            </a:xfrm>
            <a:custGeom>
              <a:avLst/>
              <a:gdLst>
                <a:gd name="T0" fmla="*/ 3 w 224"/>
                <a:gd name="T1" fmla="*/ 5 h 147"/>
                <a:gd name="T2" fmla="*/ 3 w 224"/>
                <a:gd name="T3" fmla="*/ 5 h 147"/>
                <a:gd name="T4" fmla="*/ 3 w 224"/>
                <a:gd name="T5" fmla="*/ 5 h 147"/>
                <a:gd name="T6" fmla="*/ 3 w 224"/>
                <a:gd name="T7" fmla="*/ 7 h 147"/>
                <a:gd name="T8" fmla="*/ 3 w 224"/>
                <a:gd name="T9" fmla="*/ 10 h 147"/>
                <a:gd name="T10" fmla="*/ 3 w 224"/>
                <a:gd name="T11" fmla="*/ 11 h 147"/>
                <a:gd name="T12" fmla="*/ 3 w 224"/>
                <a:gd name="T13" fmla="*/ 11 h 147"/>
                <a:gd name="T14" fmla="*/ 3 w 224"/>
                <a:gd name="T15" fmla="*/ 9 h 147"/>
                <a:gd name="T16" fmla="*/ 3 w 224"/>
                <a:gd name="T17" fmla="*/ 9 h 147"/>
                <a:gd name="T18" fmla="*/ 3 w 224"/>
                <a:gd name="T19" fmla="*/ 9 h 147"/>
                <a:gd name="T20" fmla="*/ 3 w 224"/>
                <a:gd name="T21" fmla="*/ 9 h 147"/>
                <a:gd name="T22" fmla="*/ 3 w 224"/>
                <a:gd name="T23" fmla="*/ 9 h 147"/>
                <a:gd name="T24" fmla="*/ 3 w 224"/>
                <a:gd name="T25" fmla="*/ 10 h 147"/>
                <a:gd name="T26" fmla="*/ 3 w 224"/>
                <a:gd name="T27" fmla="*/ 10 h 147"/>
                <a:gd name="T28" fmla="*/ 3 w 224"/>
                <a:gd name="T29" fmla="*/ 8 h 147"/>
                <a:gd name="T30" fmla="*/ 3 w 224"/>
                <a:gd name="T31" fmla="*/ 7 h 147"/>
                <a:gd name="T32" fmla="*/ 3 w 224"/>
                <a:gd name="T33" fmla="*/ 5 h 147"/>
                <a:gd name="T34" fmla="*/ 3 w 224"/>
                <a:gd name="T35" fmla="*/ 5 h 147"/>
                <a:gd name="T36" fmla="*/ 3 w 224"/>
                <a:gd name="T37" fmla="*/ 5 h 147"/>
                <a:gd name="T38" fmla="*/ 3 w 224"/>
                <a:gd name="T39" fmla="*/ 5 h 147"/>
                <a:gd name="T40" fmla="*/ 3 w 224"/>
                <a:gd name="T41" fmla="*/ 0 h 147"/>
                <a:gd name="T42" fmla="*/ 3 w 224"/>
                <a:gd name="T43" fmla="*/ 5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4"/>
                <a:gd name="T67" fmla="*/ 0 h 147"/>
                <a:gd name="T68" fmla="*/ 224 w 224"/>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4" h="147">
                  <a:moveTo>
                    <a:pt x="104" y="6"/>
                  </a:moveTo>
                  <a:cubicBezTo>
                    <a:pt x="104" y="6"/>
                    <a:pt x="106" y="30"/>
                    <a:pt x="107" y="36"/>
                  </a:cubicBezTo>
                  <a:cubicBezTo>
                    <a:pt x="108" y="45"/>
                    <a:pt x="117" y="62"/>
                    <a:pt x="112" y="70"/>
                  </a:cubicBezTo>
                  <a:cubicBezTo>
                    <a:pt x="104" y="83"/>
                    <a:pt x="66" y="93"/>
                    <a:pt x="50" y="99"/>
                  </a:cubicBezTo>
                  <a:cubicBezTo>
                    <a:pt x="42" y="103"/>
                    <a:pt x="24" y="119"/>
                    <a:pt x="15" y="124"/>
                  </a:cubicBezTo>
                  <a:cubicBezTo>
                    <a:pt x="7" y="128"/>
                    <a:pt x="0" y="139"/>
                    <a:pt x="3" y="144"/>
                  </a:cubicBezTo>
                  <a:cubicBezTo>
                    <a:pt x="5" y="147"/>
                    <a:pt x="18" y="144"/>
                    <a:pt x="23" y="144"/>
                  </a:cubicBezTo>
                  <a:cubicBezTo>
                    <a:pt x="34" y="141"/>
                    <a:pt x="55" y="123"/>
                    <a:pt x="67" y="121"/>
                  </a:cubicBezTo>
                  <a:cubicBezTo>
                    <a:pt x="77" y="121"/>
                    <a:pt x="95" y="114"/>
                    <a:pt x="104" y="113"/>
                  </a:cubicBezTo>
                  <a:cubicBezTo>
                    <a:pt x="108" y="111"/>
                    <a:pt x="118" y="112"/>
                    <a:pt x="123" y="113"/>
                  </a:cubicBezTo>
                  <a:cubicBezTo>
                    <a:pt x="131" y="113"/>
                    <a:pt x="147" y="118"/>
                    <a:pt x="154" y="119"/>
                  </a:cubicBezTo>
                  <a:cubicBezTo>
                    <a:pt x="157" y="119"/>
                    <a:pt x="165" y="118"/>
                    <a:pt x="167" y="119"/>
                  </a:cubicBezTo>
                  <a:cubicBezTo>
                    <a:pt x="173" y="120"/>
                    <a:pt x="188" y="125"/>
                    <a:pt x="194" y="126"/>
                  </a:cubicBezTo>
                  <a:cubicBezTo>
                    <a:pt x="201" y="126"/>
                    <a:pt x="218" y="130"/>
                    <a:pt x="222" y="126"/>
                  </a:cubicBezTo>
                  <a:cubicBezTo>
                    <a:pt x="224" y="123"/>
                    <a:pt x="219" y="114"/>
                    <a:pt x="216" y="110"/>
                  </a:cubicBezTo>
                  <a:cubicBezTo>
                    <a:pt x="213" y="106"/>
                    <a:pt x="204" y="99"/>
                    <a:pt x="199" y="98"/>
                  </a:cubicBezTo>
                  <a:cubicBezTo>
                    <a:pt x="194" y="93"/>
                    <a:pt x="181" y="88"/>
                    <a:pt x="175" y="85"/>
                  </a:cubicBezTo>
                  <a:cubicBezTo>
                    <a:pt x="168" y="83"/>
                    <a:pt x="155" y="80"/>
                    <a:pt x="149" y="78"/>
                  </a:cubicBezTo>
                  <a:cubicBezTo>
                    <a:pt x="144" y="77"/>
                    <a:pt x="131" y="77"/>
                    <a:pt x="130" y="72"/>
                  </a:cubicBezTo>
                  <a:cubicBezTo>
                    <a:pt x="127" y="63"/>
                    <a:pt x="125" y="41"/>
                    <a:pt x="123" y="35"/>
                  </a:cubicBezTo>
                  <a:cubicBezTo>
                    <a:pt x="119" y="28"/>
                    <a:pt x="123" y="0"/>
                    <a:pt x="123" y="0"/>
                  </a:cubicBezTo>
                  <a:cubicBezTo>
                    <a:pt x="123" y="2"/>
                    <a:pt x="107" y="3"/>
                    <a:pt x="104" y="6"/>
                  </a:cubicBezTo>
                  <a:close/>
                </a:path>
              </a:pathLst>
            </a:custGeom>
            <a:solidFill>
              <a:srgbClr val="C0C0C0"/>
            </a:solidFill>
            <a:ln w="25400">
              <a:solidFill>
                <a:srgbClr val="000000"/>
              </a:solidFill>
              <a:round/>
            </a:ln>
          </p:spPr>
          <p:txBody>
            <a:bodyPr wrap="none"/>
            <a:lstStyle/>
            <a:p>
              <a:endParaRPr lang="zh-CN" altLang="en-US"/>
            </a:p>
          </p:txBody>
        </p:sp>
        <p:sp>
          <p:nvSpPr>
            <p:cNvPr id="14423" name="Freeform 85"/>
            <p:cNvSpPr>
              <a:spLocks noChangeArrowheads="1"/>
            </p:cNvSpPr>
            <p:nvPr/>
          </p:nvSpPr>
          <p:spPr bwMode="auto">
            <a:xfrm>
              <a:off x="1923" y="2796"/>
              <a:ext cx="107" cy="70"/>
            </a:xfrm>
            <a:custGeom>
              <a:avLst/>
              <a:gdLst>
                <a:gd name="T0" fmla="*/ 3 w 124"/>
                <a:gd name="T1" fmla="*/ 5 h 77"/>
                <a:gd name="T2" fmla="*/ 3 w 124"/>
                <a:gd name="T3" fmla="*/ 5 h 77"/>
                <a:gd name="T4" fmla="*/ 3 w 124"/>
                <a:gd name="T5" fmla="*/ 5 h 77"/>
                <a:gd name="T6" fmla="*/ 3 w 124"/>
                <a:gd name="T7" fmla="*/ 5 h 77"/>
                <a:gd name="T8" fmla="*/ 3 w 124"/>
                <a:gd name="T9" fmla="*/ 5 h 77"/>
                <a:gd name="T10" fmla="*/ 3 w 124"/>
                <a:gd name="T11" fmla="*/ 5 h 77"/>
                <a:gd name="T12" fmla="*/ 3 w 124"/>
                <a:gd name="T13" fmla="*/ 5 h 77"/>
                <a:gd name="T14" fmla="*/ 3 w 124"/>
                <a:gd name="T15" fmla="*/ 0 h 77"/>
                <a:gd name="T16" fmla="*/ 3 w 124"/>
                <a:gd name="T17" fmla="*/ 5 h 77"/>
                <a:gd name="T18" fmla="*/ 3 w 124"/>
                <a:gd name="T19" fmla="*/ 5 h 77"/>
                <a:gd name="T20" fmla="*/ 3 w 124"/>
                <a:gd name="T21" fmla="*/ 5 h 77"/>
                <a:gd name="T22" fmla="*/ 3 w 124"/>
                <a:gd name="T23" fmla="*/ 5 h 77"/>
                <a:gd name="T24" fmla="*/ 3 w 124"/>
                <a:gd name="T25" fmla="*/ 5 h 77"/>
                <a:gd name="T26" fmla="*/ 3 w 124"/>
                <a:gd name="T27" fmla="*/ 5 h 77"/>
                <a:gd name="T28" fmla="*/ 3 w 124"/>
                <a:gd name="T29" fmla="*/ 5 h 77"/>
                <a:gd name="T30" fmla="*/ 3 w 124"/>
                <a:gd name="T31" fmla="*/ 5 h 77"/>
                <a:gd name="T32" fmla="*/ 3 w 124"/>
                <a:gd name="T33" fmla="*/ 5 h 77"/>
                <a:gd name="T34" fmla="*/ 0 w 124"/>
                <a:gd name="T35" fmla="*/ 5 h 77"/>
                <a:gd name="T36" fmla="*/ 0 w 124"/>
                <a:gd name="T37" fmla="*/ 5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77"/>
                <a:gd name="T59" fmla="*/ 124 w 124"/>
                <a:gd name="T60" fmla="*/ 77 h 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77">
                  <a:moveTo>
                    <a:pt x="3" y="69"/>
                  </a:moveTo>
                  <a:lnTo>
                    <a:pt x="19" y="59"/>
                  </a:lnTo>
                  <a:lnTo>
                    <a:pt x="36" y="45"/>
                  </a:lnTo>
                  <a:lnTo>
                    <a:pt x="57" y="35"/>
                  </a:lnTo>
                  <a:lnTo>
                    <a:pt x="91" y="23"/>
                  </a:lnTo>
                  <a:lnTo>
                    <a:pt x="108" y="15"/>
                  </a:lnTo>
                  <a:lnTo>
                    <a:pt x="116" y="8"/>
                  </a:lnTo>
                  <a:lnTo>
                    <a:pt x="120" y="0"/>
                  </a:lnTo>
                  <a:lnTo>
                    <a:pt x="124" y="10"/>
                  </a:lnTo>
                  <a:lnTo>
                    <a:pt x="118" y="16"/>
                  </a:lnTo>
                  <a:lnTo>
                    <a:pt x="112" y="36"/>
                  </a:lnTo>
                  <a:lnTo>
                    <a:pt x="108" y="43"/>
                  </a:lnTo>
                  <a:lnTo>
                    <a:pt x="99" y="43"/>
                  </a:lnTo>
                  <a:lnTo>
                    <a:pt x="73" y="51"/>
                  </a:lnTo>
                  <a:lnTo>
                    <a:pt x="55" y="54"/>
                  </a:lnTo>
                  <a:lnTo>
                    <a:pt x="35" y="66"/>
                  </a:lnTo>
                  <a:lnTo>
                    <a:pt x="19" y="74"/>
                  </a:lnTo>
                  <a:lnTo>
                    <a:pt x="0" y="77"/>
                  </a:lnTo>
                  <a:lnTo>
                    <a:pt x="3" y="69"/>
                  </a:lnTo>
                  <a:close/>
                </a:path>
              </a:pathLst>
            </a:custGeom>
            <a:solidFill>
              <a:srgbClr val="808080"/>
            </a:solidFill>
            <a:ln w="25400">
              <a:solidFill>
                <a:srgbClr val="808080"/>
              </a:solidFill>
              <a:round/>
            </a:ln>
          </p:spPr>
          <p:txBody>
            <a:bodyPr wrap="none"/>
            <a:lstStyle/>
            <a:p>
              <a:endParaRPr lang="zh-CN" altLang="en-US"/>
            </a:p>
          </p:txBody>
        </p:sp>
        <p:sp>
          <p:nvSpPr>
            <p:cNvPr id="14424" name="Text Box 86"/>
            <p:cNvSpPr txBox="1">
              <a:spLocks noChangeArrowheads="1"/>
            </p:cNvSpPr>
            <p:nvPr/>
          </p:nvSpPr>
          <p:spPr bwMode="auto">
            <a:xfrm>
              <a:off x="1903" y="2873"/>
              <a:ext cx="82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en-US" altLang="zh-CN" sz="1400">
                  <a:solidFill>
                    <a:srgbClr val="000000"/>
                  </a:solidFill>
                  <a:latin typeface="Arial" panose="020B0604020202020204" pitchFamily="34" charset="0"/>
                </a:rPr>
                <a:t>DBClient (Manager)</a:t>
              </a:r>
            </a:p>
          </p:txBody>
        </p:sp>
        <p:sp>
          <p:nvSpPr>
            <p:cNvPr id="14425" name="Rectangle 87"/>
            <p:cNvSpPr>
              <a:spLocks noChangeArrowheads="1"/>
            </p:cNvSpPr>
            <p:nvPr/>
          </p:nvSpPr>
          <p:spPr bwMode="auto">
            <a:xfrm>
              <a:off x="710" y="2586"/>
              <a:ext cx="685" cy="1069"/>
            </a:xfrm>
            <a:prstGeom prst="rect">
              <a:avLst/>
            </a:prstGeom>
            <a:solidFill>
              <a:srgbClr val="C0C0C0"/>
            </a:solidFill>
            <a:ln w="12700">
              <a:solidFill>
                <a:srgbClr val="A0A0A0"/>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26" name="Rectangle 88"/>
            <p:cNvSpPr>
              <a:spLocks noChangeArrowheads="1"/>
            </p:cNvSpPr>
            <p:nvPr/>
          </p:nvSpPr>
          <p:spPr bwMode="auto">
            <a:xfrm>
              <a:off x="725" y="3655"/>
              <a:ext cx="662" cy="49"/>
            </a:xfrm>
            <a:prstGeom prst="rect">
              <a:avLst/>
            </a:prstGeom>
            <a:solidFill>
              <a:srgbClr val="000000"/>
            </a:solidFill>
            <a:ln w="12700">
              <a:solidFill>
                <a:srgbClr val="000000"/>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27" name="Line 89"/>
            <p:cNvSpPr>
              <a:spLocks noChangeShapeType="1"/>
            </p:cNvSpPr>
            <p:nvPr/>
          </p:nvSpPr>
          <p:spPr bwMode="auto">
            <a:xfrm>
              <a:off x="746" y="2586"/>
              <a:ext cx="0" cy="1069"/>
            </a:xfrm>
            <a:prstGeom prst="line">
              <a:avLst/>
            </a:prstGeom>
            <a:noFill/>
            <a:ln w="12700">
              <a:solidFill>
                <a:srgbClr val="32323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28" name="Freeform 90"/>
            <p:cNvSpPr/>
            <p:nvPr/>
          </p:nvSpPr>
          <p:spPr bwMode="auto">
            <a:xfrm>
              <a:off x="751" y="2593"/>
              <a:ext cx="605" cy="1057"/>
            </a:xfrm>
            <a:custGeom>
              <a:avLst/>
              <a:gdLst>
                <a:gd name="T0" fmla="*/ 0 w 705"/>
                <a:gd name="T1" fmla="*/ 88 h 1159"/>
                <a:gd name="T2" fmla="*/ 0 w 705"/>
                <a:gd name="T3" fmla="*/ 0 h 1159"/>
                <a:gd name="T4" fmla="*/ 9 w 705"/>
                <a:gd name="T5" fmla="*/ 0 h 1159"/>
                <a:gd name="T6" fmla="*/ 0 60000 65536"/>
                <a:gd name="T7" fmla="*/ 0 60000 65536"/>
                <a:gd name="T8" fmla="*/ 0 60000 65536"/>
                <a:gd name="T9" fmla="*/ 0 w 705"/>
                <a:gd name="T10" fmla="*/ 0 h 1159"/>
                <a:gd name="T11" fmla="*/ 705 w 705"/>
                <a:gd name="T12" fmla="*/ 1159 h 1159"/>
              </a:gdLst>
              <a:ahLst/>
              <a:cxnLst>
                <a:cxn ang="T6">
                  <a:pos x="T0" y="T1"/>
                </a:cxn>
                <a:cxn ang="T7">
                  <a:pos x="T2" y="T3"/>
                </a:cxn>
                <a:cxn ang="T8">
                  <a:pos x="T4" y="T5"/>
                </a:cxn>
              </a:cxnLst>
              <a:rect l="T9" t="T10" r="T11" b="T12"/>
              <a:pathLst>
                <a:path w="705" h="1159">
                  <a:moveTo>
                    <a:pt x="0" y="1159"/>
                  </a:moveTo>
                  <a:lnTo>
                    <a:pt x="0" y="0"/>
                  </a:lnTo>
                  <a:lnTo>
                    <a:pt x="705" y="0"/>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29" name="Freeform 91"/>
            <p:cNvSpPr/>
            <p:nvPr/>
          </p:nvSpPr>
          <p:spPr bwMode="auto">
            <a:xfrm>
              <a:off x="713" y="2590"/>
              <a:ext cx="27" cy="1057"/>
            </a:xfrm>
            <a:custGeom>
              <a:avLst/>
              <a:gdLst>
                <a:gd name="T0" fmla="*/ 0 w 31"/>
                <a:gd name="T1" fmla="*/ 86 h 1160"/>
                <a:gd name="T2" fmla="*/ 0 w 31"/>
                <a:gd name="T3" fmla="*/ 0 h 1160"/>
                <a:gd name="T4" fmla="*/ 3 w 31"/>
                <a:gd name="T5" fmla="*/ 0 h 1160"/>
                <a:gd name="T6" fmla="*/ 0 60000 65536"/>
                <a:gd name="T7" fmla="*/ 0 60000 65536"/>
                <a:gd name="T8" fmla="*/ 0 60000 65536"/>
                <a:gd name="T9" fmla="*/ 0 w 31"/>
                <a:gd name="T10" fmla="*/ 0 h 1160"/>
                <a:gd name="T11" fmla="*/ 31 w 31"/>
                <a:gd name="T12" fmla="*/ 1160 h 1160"/>
              </a:gdLst>
              <a:ahLst/>
              <a:cxnLst>
                <a:cxn ang="T6">
                  <a:pos x="T0" y="T1"/>
                </a:cxn>
                <a:cxn ang="T7">
                  <a:pos x="T2" y="T3"/>
                </a:cxn>
                <a:cxn ang="T8">
                  <a:pos x="T4" y="T5"/>
                </a:cxn>
              </a:cxnLst>
              <a:rect l="T9" t="T10" r="T11" b="T12"/>
              <a:pathLst>
                <a:path w="31" h="1160">
                  <a:moveTo>
                    <a:pt x="0" y="1160"/>
                  </a:moveTo>
                  <a:lnTo>
                    <a:pt x="0" y="0"/>
                  </a:lnTo>
                  <a:lnTo>
                    <a:pt x="31" y="0"/>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30" name="Freeform 92"/>
            <p:cNvSpPr/>
            <p:nvPr/>
          </p:nvSpPr>
          <p:spPr bwMode="auto">
            <a:xfrm>
              <a:off x="1361" y="2590"/>
              <a:ext cx="31" cy="1057"/>
            </a:xfrm>
            <a:custGeom>
              <a:avLst/>
              <a:gdLst>
                <a:gd name="T0" fmla="*/ 0 w 36"/>
                <a:gd name="T1" fmla="*/ 0 h 1160"/>
                <a:gd name="T2" fmla="*/ 3 w 36"/>
                <a:gd name="T3" fmla="*/ 0 h 1160"/>
                <a:gd name="T4" fmla="*/ 3 w 36"/>
                <a:gd name="T5" fmla="*/ 86 h 1160"/>
                <a:gd name="T6" fmla="*/ 0 60000 65536"/>
                <a:gd name="T7" fmla="*/ 0 60000 65536"/>
                <a:gd name="T8" fmla="*/ 0 60000 65536"/>
                <a:gd name="T9" fmla="*/ 0 w 36"/>
                <a:gd name="T10" fmla="*/ 0 h 1160"/>
                <a:gd name="T11" fmla="*/ 36 w 36"/>
                <a:gd name="T12" fmla="*/ 1160 h 1160"/>
              </a:gdLst>
              <a:ahLst/>
              <a:cxnLst>
                <a:cxn ang="T6">
                  <a:pos x="T0" y="T1"/>
                </a:cxn>
                <a:cxn ang="T7">
                  <a:pos x="T2" y="T3"/>
                </a:cxn>
                <a:cxn ang="T8">
                  <a:pos x="T4" y="T5"/>
                </a:cxn>
              </a:cxnLst>
              <a:rect l="T9" t="T10" r="T11" b="T12"/>
              <a:pathLst>
                <a:path w="36" h="1160">
                  <a:moveTo>
                    <a:pt x="0" y="0"/>
                  </a:moveTo>
                  <a:lnTo>
                    <a:pt x="36" y="0"/>
                  </a:lnTo>
                  <a:lnTo>
                    <a:pt x="36" y="1160"/>
                  </a:lnTo>
                </a:path>
              </a:pathLst>
            </a:cu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31" name="Line 93"/>
            <p:cNvSpPr>
              <a:spLocks noChangeShapeType="1"/>
            </p:cNvSpPr>
            <p:nvPr/>
          </p:nvSpPr>
          <p:spPr bwMode="auto">
            <a:xfrm>
              <a:off x="1363" y="2586"/>
              <a:ext cx="0" cy="1073"/>
            </a:xfrm>
            <a:prstGeom prst="line">
              <a:avLst/>
            </a:prstGeom>
            <a:noFill/>
            <a:ln w="12700">
              <a:solidFill>
                <a:srgbClr val="323232"/>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32" name="Rectangle 94"/>
            <p:cNvSpPr>
              <a:spLocks noChangeArrowheads="1"/>
            </p:cNvSpPr>
            <p:nvPr/>
          </p:nvSpPr>
          <p:spPr bwMode="auto">
            <a:xfrm>
              <a:off x="768" y="2662"/>
              <a:ext cx="122" cy="233"/>
            </a:xfrm>
            <a:prstGeom prst="rect">
              <a:avLst/>
            </a:prstGeom>
            <a:solidFill>
              <a:srgbClr val="DCDCD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3" name="Rectangle 95"/>
            <p:cNvSpPr>
              <a:spLocks noChangeArrowheads="1"/>
            </p:cNvSpPr>
            <p:nvPr/>
          </p:nvSpPr>
          <p:spPr bwMode="auto">
            <a:xfrm>
              <a:off x="782" y="2676"/>
              <a:ext cx="95" cy="207"/>
            </a:xfrm>
            <a:prstGeom prst="rect">
              <a:avLst/>
            </a:prstGeom>
            <a:solidFill>
              <a:srgbClr val="C0C0C0"/>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4" name="Rectangle 96"/>
            <p:cNvSpPr>
              <a:spLocks noChangeArrowheads="1"/>
            </p:cNvSpPr>
            <p:nvPr/>
          </p:nvSpPr>
          <p:spPr bwMode="auto">
            <a:xfrm>
              <a:off x="785" y="2818"/>
              <a:ext cx="87" cy="61"/>
            </a:xfrm>
            <a:prstGeom prst="rect">
              <a:avLst/>
            </a:prstGeom>
            <a:solidFill>
              <a:srgbClr val="C0C0C0"/>
            </a:solidFill>
            <a:ln w="12700">
              <a:solidFill>
                <a:srgbClr val="5A5A5A"/>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5" name="Rectangle 97"/>
            <p:cNvSpPr>
              <a:spLocks noChangeArrowheads="1"/>
            </p:cNvSpPr>
            <p:nvPr/>
          </p:nvSpPr>
          <p:spPr bwMode="auto">
            <a:xfrm>
              <a:off x="785" y="2680"/>
              <a:ext cx="40" cy="133"/>
            </a:xfrm>
            <a:prstGeom prst="rect">
              <a:avLst/>
            </a:prstGeom>
            <a:solidFill>
              <a:srgbClr val="C0C0C0"/>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6" name="Rectangle 98"/>
            <p:cNvSpPr>
              <a:spLocks noChangeArrowheads="1"/>
            </p:cNvSpPr>
            <p:nvPr/>
          </p:nvSpPr>
          <p:spPr bwMode="auto">
            <a:xfrm>
              <a:off x="843" y="2685"/>
              <a:ext cx="25" cy="115"/>
            </a:xfrm>
            <a:prstGeom prst="rect">
              <a:avLst/>
            </a:prstGeom>
            <a:solidFill>
              <a:srgbClr val="464646"/>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7" name="Rectangle 99"/>
            <p:cNvSpPr>
              <a:spLocks noChangeArrowheads="1"/>
            </p:cNvSpPr>
            <p:nvPr/>
          </p:nvSpPr>
          <p:spPr bwMode="auto">
            <a:xfrm>
              <a:off x="793" y="2717"/>
              <a:ext cx="23" cy="86"/>
            </a:xfrm>
            <a:prstGeom prst="rect">
              <a:avLst/>
            </a:prstGeom>
            <a:solidFill>
              <a:srgbClr val="808080"/>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8" name="Rectangle 100"/>
            <p:cNvSpPr>
              <a:spLocks noChangeArrowheads="1"/>
            </p:cNvSpPr>
            <p:nvPr/>
          </p:nvSpPr>
          <p:spPr bwMode="auto">
            <a:xfrm>
              <a:off x="794" y="2717"/>
              <a:ext cx="22" cy="6"/>
            </a:xfrm>
            <a:prstGeom prst="rect">
              <a:avLst/>
            </a:prstGeom>
            <a:solidFill>
              <a:srgbClr val="464646"/>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39" name="Rectangle 101"/>
            <p:cNvSpPr>
              <a:spLocks noChangeArrowheads="1"/>
            </p:cNvSpPr>
            <p:nvPr/>
          </p:nvSpPr>
          <p:spPr bwMode="auto">
            <a:xfrm>
              <a:off x="825" y="2680"/>
              <a:ext cx="5" cy="133"/>
            </a:xfrm>
            <a:prstGeom prst="rect">
              <a:avLst/>
            </a:prstGeom>
            <a:solidFill>
              <a:srgbClr val="464646"/>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0" name="Rectangle 102"/>
            <p:cNvSpPr>
              <a:spLocks noChangeArrowheads="1"/>
            </p:cNvSpPr>
            <p:nvPr/>
          </p:nvSpPr>
          <p:spPr bwMode="auto">
            <a:xfrm>
              <a:off x="836" y="2685"/>
              <a:ext cx="12" cy="115"/>
            </a:xfrm>
            <a:prstGeom prst="rect">
              <a:avLst/>
            </a:prstGeom>
            <a:solidFill>
              <a:srgbClr val="DCDCDC"/>
            </a:solidFill>
            <a:ln w="12700">
              <a:solidFill>
                <a:srgbClr val="464646"/>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1" name="Rectangle 103"/>
            <p:cNvSpPr>
              <a:spLocks noChangeArrowheads="1"/>
            </p:cNvSpPr>
            <p:nvPr/>
          </p:nvSpPr>
          <p:spPr bwMode="auto">
            <a:xfrm>
              <a:off x="808" y="2825"/>
              <a:ext cx="10" cy="50"/>
            </a:xfrm>
            <a:prstGeom prst="rect">
              <a:avLst/>
            </a:prstGeom>
            <a:solidFill>
              <a:srgbClr val="DCDCDC"/>
            </a:solidFill>
            <a:ln w="12700">
              <a:solidFill>
                <a:srgbClr val="919191"/>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2" name="Oval 104"/>
            <p:cNvSpPr>
              <a:spLocks noChangeArrowheads="1"/>
            </p:cNvSpPr>
            <p:nvPr/>
          </p:nvSpPr>
          <p:spPr bwMode="auto">
            <a:xfrm>
              <a:off x="794" y="2831"/>
              <a:ext cx="8" cy="8"/>
            </a:xfrm>
            <a:prstGeom prst="ellipse">
              <a:avLst/>
            </a:prstGeom>
            <a:solidFill>
              <a:srgbClr val="464646"/>
            </a:solidFill>
            <a:ln w="12700">
              <a:solidFill>
                <a:srgbClr val="464646"/>
              </a:solidFill>
              <a:round/>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3" name="Oval 105"/>
            <p:cNvSpPr>
              <a:spLocks noChangeArrowheads="1"/>
            </p:cNvSpPr>
            <p:nvPr/>
          </p:nvSpPr>
          <p:spPr bwMode="auto">
            <a:xfrm>
              <a:off x="794" y="2853"/>
              <a:ext cx="8" cy="8"/>
            </a:xfrm>
            <a:prstGeom prst="ellipse">
              <a:avLst/>
            </a:prstGeom>
            <a:solidFill>
              <a:srgbClr val="464646"/>
            </a:solidFill>
            <a:ln w="12700">
              <a:solidFill>
                <a:srgbClr val="464646"/>
              </a:solidFill>
              <a:round/>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4" name="Freeform 106"/>
            <p:cNvSpPr/>
            <p:nvPr/>
          </p:nvSpPr>
          <p:spPr bwMode="auto">
            <a:xfrm>
              <a:off x="768" y="2662"/>
              <a:ext cx="124" cy="236"/>
            </a:xfrm>
            <a:custGeom>
              <a:avLst/>
              <a:gdLst>
                <a:gd name="T0" fmla="*/ 3 w 144"/>
                <a:gd name="T1" fmla="*/ 0 h 259"/>
                <a:gd name="T2" fmla="*/ 3 w 144"/>
                <a:gd name="T3" fmla="*/ 20 h 259"/>
                <a:gd name="T4" fmla="*/ 0 w 144"/>
                <a:gd name="T5" fmla="*/ 20 h 259"/>
                <a:gd name="T6" fmla="*/ 0 60000 65536"/>
                <a:gd name="T7" fmla="*/ 0 60000 65536"/>
                <a:gd name="T8" fmla="*/ 0 60000 65536"/>
                <a:gd name="T9" fmla="*/ 0 w 144"/>
                <a:gd name="T10" fmla="*/ 0 h 259"/>
                <a:gd name="T11" fmla="*/ 144 w 144"/>
                <a:gd name="T12" fmla="*/ 259 h 259"/>
              </a:gdLst>
              <a:ahLst/>
              <a:cxnLst>
                <a:cxn ang="T6">
                  <a:pos x="T0" y="T1"/>
                </a:cxn>
                <a:cxn ang="T7">
                  <a:pos x="T2" y="T3"/>
                </a:cxn>
                <a:cxn ang="T8">
                  <a:pos x="T4" y="T5"/>
                </a:cxn>
              </a:cxnLst>
              <a:rect l="T9" t="T10" r="T11" b="T12"/>
              <a:pathLst>
                <a:path w="144" h="259">
                  <a:moveTo>
                    <a:pt x="143" y="0"/>
                  </a:moveTo>
                  <a:lnTo>
                    <a:pt x="144" y="259"/>
                  </a:lnTo>
                  <a:lnTo>
                    <a:pt x="0" y="259"/>
                  </a:lnTo>
                </a:path>
              </a:pathLst>
            </a:custGeom>
            <a:noFill/>
            <a:ln w="12700">
              <a:solidFill>
                <a:srgbClr val="464646"/>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45" name="Rectangle 107"/>
            <p:cNvSpPr>
              <a:spLocks noChangeArrowheads="1"/>
            </p:cNvSpPr>
            <p:nvPr/>
          </p:nvSpPr>
          <p:spPr bwMode="auto">
            <a:xfrm>
              <a:off x="848" y="2827"/>
              <a:ext cx="10" cy="18"/>
            </a:xfrm>
            <a:prstGeom prst="rect">
              <a:avLst/>
            </a:prstGeom>
            <a:solidFill>
              <a:srgbClr val="DCDCDC"/>
            </a:solidFill>
            <a:ln w="12700">
              <a:solidFill>
                <a:srgbClr val="919191"/>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6" name="Rectangle 108"/>
            <p:cNvSpPr>
              <a:spLocks noChangeArrowheads="1"/>
            </p:cNvSpPr>
            <p:nvPr/>
          </p:nvSpPr>
          <p:spPr bwMode="auto">
            <a:xfrm>
              <a:off x="923" y="2669"/>
              <a:ext cx="414" cy="222"/>
            </a:xfrm>
            <a:prstGeom prst="rect">
              <a:avLst/>
            </a:prstGeom>
            <a:solidFill>
              <a:srgbClr val="FFFFFF"/>
            </a:solidFill>
            <a:ln w="12700">
              <a:solidFill>
                <a:srgbClr val="000000"/>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7" name="Rectangle 109"/>
            <p:cNvSpPr>
              <a:spLocks noChangeArrowheads="1"/>
            </p:cNvSpPr>
            <p:nvPr/>
          </p:nvSpPr>
          <p:spPr bwMode="auto">
            <a:xfrm>
              <a:off x="925" y="2708"/>
              <a:ext cx="409" cy="7"/>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8" name="Rectangle 110"/>
            <p:cNvSpPr>
              <a:spLocks noChangeArrowheads="1"/>
            </p:cNvSpPr>
            <p:nvPr/>
          </p:nvSpPr>
          <p:spPr bwMode="auto">
            <a:xfrm>
              <a:off x="925" y="2754"/>
              <a:ext cx="409" cy="5"/>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49" name="Rectangle 111"/>
            <p:cNvSpPr>
              <a:spLocks noChangeArrowheads="1"/>
            </p:cNvSpPr>
            <p:nvPr/>
          </p:nvSpPr>
          <p:spPr bwMode="auto">
            <a:xfrm>
              <a:off x="925" y="2800"/>
              <a:ext cx="409" cy="8"/>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50" name="Rectangle 112"/>
            <p:cNvSpPr>
              <a:spLocks noChangeArrowheads="1"/>
            </p:cNvSpPr>
            <p:nvPr/>
          </p:nvSpPr>
          <p:spPr bwMode="auto">
            <a:xfrm>
              <a:off x="925" y="2846"/>
              <a:ext cx="409" cy="6"/>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51" name="Line 113"/>
            <p:cNvSpPr>
              <a:spLocks noChangeShapeType="1"/>
            </p:cNvSpPr>
            <p:nvPr/>
          </p:nvSpPr>
          <p:spPr bwMode="auto">
            <a:xfrm>
              <a:off x="946"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2" name="Line 114"/>
            <p:cNvSpPr>
              <a:spLocks noChangeShapeType="1"/>
            </p:cNvSpPr>
            <p:nvPr/>
          </p:nvSpPr>
          <p:spPr bwMode="auto">
            <a:xfrm>
              <a:off x="965"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3" name="Line 115"/>
            <p:cNvSpPr>
              <a:spLocks noChangeShapeType="1"/>
            </p:cNvSpPr>
            <p:nvPr/>
          </p:nvSpPr>
          <p:spPr bwMode="auto">
            <a:xfrm>
              <a:off x="985"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4" name="Line 116"/>
            <p:cNvSpPr>
              <a:spLocks noChangeShapeType="1"/>
            </p:cNvSpPr>
            <p:nvPr/>
          </p:nvSpPr>
          <p:spPr bwMode="auto">
            <a:xfrm>
              <a:off x="1004"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5" name="Line 117"/>
            <p:cNvSpPr>
              <a:spLocks noChangeShapeType="1"/>
            </p:cNvSpPr>
            <p:nvPr/>
          </p:nvSpPr>
          <p:spPr bwMode="auto">
            <a:xfrm>
              <a:off x="1025"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6" name="Line 118"/>
            <p:cNvSpPr>
              <a:spLocks noChangeShapeType="1"/>
            </p:cNvSpPr>
            <p:nvPr/>
          </p:nvSpPr>
          <p:spPr bwMode="auto">
            <a:xfrm>
              <a:off x="1044"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7" name="Line 119"/>
            <p:cNvSpPr>
              <a:spLocks noChangeShapeType="1"/>
            </p:cNvSpPr>
            <p:nvPr/>
          </p:nvSpPr>
          <p:spPr bwMode="auto">
            <a:xfrm>
              <a:off x="1063"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8" name="Line 120"/>
            <p:cNvSpPr>
              <a:spLocks noChangeShapeType="1"/>
            </p:cNvSpPr>
            <p:nvPr/>
          </p:nvSpPr>
          <p:spPr bwMode="auto">
            <a:xfrm>
              <a:off x="1083"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59" name="Line 121"/>
            <p:cNvSpPr>
              <a:spLocks noChangeShapeType="1"/>
            </p:cNvSpPr>
            <p:nvPr/>
          </p:nvSpPr>
          <p:spPr bwMode="auto">
            <a:xfrm>
              <a:off x="1103"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0" name="Line 122"/>
            <p:cNvSpPr>
              <a:spLocks noChangeShapeType="1"/>
            </p:cNvSpPr>
            <p:nvPr/>
          </p:nvSpPr>
          <p:spPr bwMode="auto">
            <a:xfrm>
              <a:off x="1122"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1" name="Line 123"/>
            <p:cNvSpPr>
              <a:spLocks noChangeShapeType="1"/>
            </p:cNvSpPr>
            <p:nvPr/>
          </p:nvSpPr>
          <p:spPr bwMode="auto">
            <a:xfrm>
              <a:off x="1141"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2" name="Line 124"/>
            <p:cNvSpPr>
              <a:spLocks noChangeShapeType="1"/>
            </p:cNvSpPr>
            <p:nvPr/>
          </p:nvSpPr>
          <p:spPr bwMode="auto">
            <a:xfrm>
              <a:off x="1161"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3" name="Line 125"/>
            <p:cNvSpPr>
              <a:spLocks noChangeShapeType="1"/>
            </p:cNvSpPr>
            <p:nvPr/>
          </p:nvSpPr>
          <p:spPr bwMode="auto">
            <a:xfrm>
              <a:off x="1180"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4" name="Line 126"/>
            <p:cNvSpPr>
              <a:spLocks noChangeShapeType="1"/>
            </p:cNvSpPr>
            <p:nvPr/>
          </p:nvSpPr>
          <p:spPr bwMode="auto">
            <a:xfrm>
              <a:off x="1201"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5" name="Line 127"/>
            <p:cNvSpPr>
              <a:spLocks noChangeShapeType="1"/>
            </p:cNvSpPr>
            <p:nvPr/>
          </p:nvSpPr>
          <p:spPr bwMode="auto">
            <a:xfrm>
              <a:off x="1219"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6" name="Line 128"/>
            <p:cNvSpPr>
              <a:spLocks noChangeShapeType="1"/>
            </p:cNvSpPr>
            <p:nvPr/>
          </p:nvSpPr>
          <p:spPr bwMode="auto">
            <a:xfrm>
              <a:off x="1239"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7" name="Line 129"/>
            <p:cNvSpPr>
              <a:spLocks noChangeShapeType="1"/>
            </p:cNvSpPr>
            <p:nvPr/>
          </p:nvSpPr>
          <p:spPr bwMode="auto">
            <a:xfrm>
              <a:off x="1258"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8" name="Line 130"/>
            <p:cNvSpPr>
              <a:spLocks noChangeShapeType="1"/>
            </p:cNvSpPr>
            <p:nvPr/>
          </p:nvSpPr>
          <p:spPr bwMode="auto">
            <a:xfrm>
              <a:off x="1279"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69" name="Line 131"/>
            <p:cNvSpPr>
              <a:spLocks noChangeShapeType="1"/>
            </p:cNvSpPr>
            <p:nvPr/>
          </p:nvSpPr>
          <p:spPr bwMode="auto">
            <a:xfrm>
              <a:off x="1298"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70" name="Line 132"/>
            <p:cNvSpPr>
              <a:spLocks noChangeShapeType="1"/>
            </p:cNvSpPr>
            <p:nvPr/>
          </p:nvSpPr>
          <p:spPr bwMode="auto">
            <a:xfrm>
              <a:off x="1317" y="2670"/>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71" name="Rectangle 133"/>
            <p:cNvSpPr>
              <a:spLocks noChangeArrowheads="1"/>
            </p:cNvSpPr>
            <p:nvPr/>
          </p:nvSpPr>
          <p:spPr bwMode="auto">
            <a:xfrm>
              <a:off x="923" y="3047"/>
              <a:ext cx="414" cy="221"/>
            </a:xfrm>
            <a:prstGeom prst="rect">
              <a:avLst/>
            </a:prstGeom>
            <a:solidFill>
              <a:srgbClr val="FFFFFF"/>
            </a:solidFill>
            <a:ln w="12700">
              <a:solidFill>
                <a:srgbClr val="000000"/>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72" name="Rectangle 134"/>
            <p:cNvSpPr>
              <a:spLocks noChangeArrowheads="1"/>
            </p:cNvSpPr>
            <p:nvPr/>
          </p:nvSpPr>
          <p:spPr bwMode="auto">
            <a:xfrm>
              <a:off x="924" y="3085"/>
              <a:ext cx="410" cy="6"/>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73" name="Rectangle 135"/>
            <p:cNvSpPr>
              <a:spLocks noChangeArrowheads="1"/>
            </p:cNvSpPr>
            <p:nvPr/>
          </p:nvSpPr>
          <p:spPr bwMode="auto">
            <a:xfrm>
              <a:off x="924" y="3130"/>
              <a:ext cx="410" cy="7"/>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74" name="Rectangle 136"/>
            <p:cNvSpPr>
              <a:spLocks noChangeArrowheads="1"/>
            </p:cNvSpPr>
            <p:nvPr/>
          </p:nvSpPr>
          <p:spPr bwMode="auto">
            <a:xfrm>
              <a:off x="924" y="3178"/>
              <a:ext cx="410" cy="7"/>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75" name="Rectangle 137"/>
            <p:cNvSpPr>
              <a:spLocks noChangeArrowheads="1"/>
            </p:cNvSpPr>
            <p:nvPr/>
          </p:nvSpPr>
          <p:spPr bwMode="auto">
            <a:xfrm>
              <a:off x="924" y="3222"/>
              <a:ext cx="410" cy="8"/>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76" name="Line 138"/>
            <p:cNvSpPr>
              <a:spLocks noChangeShapeType="1"/>
            </p:cNvSpPr>
            <p:nvPr/>
          </p:nvSpPr>
          <p:spPr bwMode="auto">
            <a:xfrm>
              <a:off x="946"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77" name="Line 139"/>
            <p:cNvSpPr>
              <a:spLocks noChangeShapeType="1"/>
            </p:cNvSpPr>
            <p:nvPr/>
          </p:nvSpPr>
          <p:spPr bwMode="auto">
            <a:xfrm>
              <a:off x="965"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78" name="Line 140"/>
            <p:cNvSpPr>
              <a:spLocks noChangeShapeType="1"/>
            </p:cNvSpPr>
            <p:nvPr/>
          </p:nvSpPr>
          <p:spPr bwMode="auto">
            <a:xfrm>
              <a:off x="985"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79" name="Line 141"/>
            <p:cNvSpPr>
              <a:spLocks noChangeShapeType="1"/>
            </p:cNvSpPr>
            <p:nvPr/>
          </p:nvSpPr>
          <p:spPr bwMode="auto">
            <a:xfrm>
              <a:off x="1004"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0" name="Line 142"/>
            <p:cNvSpPr>
              <a:spLocks noChangeShapeType="1"/>
            </p:cNvSpPr>
            <p:nvPr/>
          </p:nvSpPr>
          <p:spPr bwMode="auto">
            <a:xfrm>
              <a:off x="1025"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1" name="Line 143"/>
            <p:cNvSpPr>
              <a:spLocks noChangeShapeType="1"/>
            </p:cNvSpPr>
            <p:nvPr/>
          </p:nvSpPr>
          <p:spPr bwMode="auto">
            <a:xfrm>
              <a:off x="1044"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2" name="Line 144"/>
            <p:cNvSpPr>
              <a:spLocks noChangeShapeType="1"/>
            </p:cNvSpPr>
            <p:nvPr/>
          </p:nvSpPr>
          <p:spPr bwMode="auto">
            <a:xfrm>
              <a:off x="1063"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3" name="Line 145"/>
            <p:cNvSpPr>
              <a:spLocks noChangeShapeType="1"/>
            </p:cNvSpPr>
            <p:nvPr/>
          </p:nvSpPr>
          <p:spPr bwMode="auto">
            <a:xfrm>
              <a:off x="1083"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4" name="Line 146"/>
            <p:cNvSpPr>
              <a:spLocks noChangeShapeType="1"/>
            </p:cNvSpPr>
            <p:nvPr/>
          </p:nvSpPr>
          <p:spPr bwMode="auto">
            <a:xfrm>
              <a:off x="1103"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5" name="Line 147"/>
            <p:cNvSpPr>
              <a:spLocks noChangeShapeType="1"/>
            </p:cNvSpPr>
            <p:nvPr/>
          </p:nvSpPr>
          <p:spPr bwMode="auto">
            <a:xfrm>
              <a:off x="1122"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6" name="Line 148"/>
            <p:cNvSpPr>
              <a:spLocks noChangeShapeType="1"/>
            </p:cNvSpPr>
            <p:nvPr/>
          </p:nvSpPr>
          <p:spPr bwMode="auto">
            <a:xfrm>
              <a:off x="1141"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7" name="Line 149"/>
            <p:cNvSpPr>
              <a:spLocks noChangeShapeType="1"/>
            </p:cNvSpPr>
            <p:nvPr/>
          </p:nvSpPr>
          <p:spPr bwMode="auto">
            <a:xfrm>
              <a:off x="1161"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8" name="Line 150"/>
            <p:cNvSpPr>
              <a:spLocks noChangeShapeType="1"/>
            </p:cNvSpPr>
            <p:nvPr/>
          </p:nvSpPr>
          <p:spPr bwMode="auto">
            <a:xfrm>
              <a:off x="1180"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89" name="Line 151"/>
            <p:cNvSpPr>
              <a:spLocks noChangeShapeType="1"/>
            </p:cNvSpPr>
            <p:nvPr/>
          </p:nvSpPr>
          <p:spPr bwMode="auto">
            <a:xfrm>
              <a:off x="1201"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0" name="Line 152"/>
            <p:cNvSpPr>
              <a:spLocks noChangeShapeType="1"/>
            </p:cNvSpPr>
            <p:nvPr/>
          </p:nvSpPr>
          <p:spPr bwMode="auto">
            <a:xfrm>
              <a:off x="1219"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1" name="Line 153"/>
            <p:cNvSpPr>
              <a:spLocks noChangeShapeType="1"/>
            </p:cNvSpPr>
            <p:nvPr/>
          </p:nvSpPr>
          <p:spPr bwMode="auto">
            <a:xfrm>
              <a:off x="1239"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2" name="Line 154"/>
            <p:cNvSpPr>
              <a:spLocks noChangeShapeType="1"/>
            </p:cNvSpPr>
            <p:nvPr/>
          </p:nvSpPr>
          <p:spPr bwMode="auto">
            <a:xfrm>
              <a:off x="1258"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3" name="Line 155"/>
            <p:cNvSpPr>
              <a:spLocks noChangeShapeType="1"/>
            </p:cNvSpPr>
            <p:nvPr/>
          </p:nvSpPr>
          <p:spPr bwMode="auto">
            <a:xfrm>
              <a:off x="1279"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4" name="Line 156"/>
            <p:cNvSpPr>
              <a:spLocks noChangeShapeType="1"/>
            </p:cNvSpPr>
            <p:nvPr/>
          </p:nvSpPr>
          <p:spPr bwMode="auto">
            <a:xfrm>
              <a:off x="1298"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5" name="Line 157"/>
            <p:cNvSpPr>
              <a:spLocks noChangeShapeType="1"/>
            </p:cNvSpPr>
            <p:nvPr/>
          </p:nvSpPr>
          <p:spPr bwMode="auto">
            <a:xfrm>
              <a:off x="1317" y="3047"/>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96" name="Rectangle 158"/>
            <p:cNvSpPr>
              <a:spLocks noChangeArrowheads="1"/>
            </p:cNvSpPr>
            <p:nvPr/>
          </p:nvSpPr>
          <p:spPr bwMode="auto">
            <a:xfrm>
              <a:off x="923" y="3408"/>
              <a:ext cx="414" cy="221"/>
            </a:xfrm>
            <a:prstGeom prst="rect">
              <a:avLst/>
            </a:prstGeom>
            <a:solidFill>
              <a:srgbClr val="FFFFFF"/>
            </a:solidFill>
            <a:ln w="12700">
              <a:solidFill>
                <a:srgbClr val="000000"/>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97" name="Rectangle 159"/>
            <p:cNvSpPr>
              <a:spLocks noChangeArrowheads="1"/>
            </p:cNvSpPr>
            <p:nvPr/>
          </p:nvSpPr>
          <p:spPr bwMode="auto">
            <a:xfrm>
              <a:off x="924" y="3446"/>
              <a:ext cx="410" cy="7"/>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98" name="Rectangle 160"/>
            <p:cNvSpPr>
              <a:spLocks noChangeArrowheads="1"/>
            </p:cNvSpPr>
            <p:nvPr/>
          </p:nvSpPr>
          <p:spPr bwMode="auto">
            <a:xfrm>
              <a:off x="924" y="3491"/>
              <a:ext cx="410" cy="7"/>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499" name="Rectangle 161"/>
            <p:cNvSpPr>
              <a:spLocks noChangeArrowheads="1"/>
            </p:cNvSpPr>
            <p:nvPr/>
          </p:nvSpPr>
          <p:spPr bwMode="auto">
            <a:xfrm>
              <a:off x="924" y="3539"/>
              <a:ext cx="410" cy="6"/>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500" name="Rectangle 162"/>
            <p:cNvSpPr>
              <a:spLocks noChangeArrowheads="1"/>
            </p:cNvSpPr>
            <p:nvPr/>
          </p:nvSpPr>
          <p:spPr bwMode="auto">
            <a:xfrm>
              <a:off x="924" y="3583"/>
              <a:ext cx="410" cy="7"/>
            </a:xfrm>
            <a:prstGeom prst="rect">
              <a:avLst/>
            </a:prstGeom>
            <a:solidFill>
              <a:srgbClr val="DCDCDC"/>
            </a:solidFill>
            <a:ln w="12700">
              <a:solidFill>
                <a:srgbClr val="DCDCDC"/>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501" name="Line 163"/>
            <p:cNvSpPr>
              <a:spLocks noChangeShapeType="1"/>
            </p:cNvSpPr>
            <p:nvPr/>
          </p:nvSpPr>
          <p:spPr bwMode="auto">
            <a:xfrm>
              <a:off x="946"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2" name="Line 164"/>
            <p:cNvSpPr>
              <a:spLocks noChangeShapeType="1"/>
            </p:cNvSpPr>
            <p:nvPr/>
          </p:nvSpPr>
          <p:spPr bwMode="auto">
            <a:xfrm>
              <a:off x="965"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3" name="Line 165"/>
            <p:cNvSpPr>
              <a:spLocks noChangeShapeType="1"/>
            </p:cNvSpPr>
            <p:nvPr/>
          </p:nvSpPr>
          <p:spPr bwMode="auto">
            <a:xfrm>
              <a:off x="985"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4" name="Line 166"/>
            <p:cNvSpPr>
              <a:spLocks noChangeShapeType="1"/>
            </p:cNvSpPr>
            <p:nvPr/>
          </p:nvSpPr>
          <p:spPr bwMode="auto">
            <a:xfrm>
              <a:off x="1004"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5" name="Line 167"/>
            <p:cNvSpPr>
              <a:spLocks noChangeShapeType="1"/>
            </p:cNvSpPr>
            <p:nvPr/>
          </p:nvSpPr>
          <p:spPr bwMode="auto">
            <a:xfrm>
              <a:off x="1025"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6" name="Line 168"/>
            <p:cNvSpPr>
              <a:spLocks noChangeShapeType="1"/>
            </p:cNvSpPr>
            <p:nvPr/>
          </p:nvSpPr>
          <p:spPr bwMode="auto">
            <a:xfrm>
              <a:off x="1044"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7" name="Line 169"/>
            <p:cNvSpPr>
              <a:spLocks noChangeShapeType="1"/>
            </p:cNvSpPr>
            <p:nvPr/>
          </p:nvSpPr>
          <p:spPr bwMode="auto">
            <a:xfrm>
              <a:off x="1063"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8" name="Line 170"/>
            <p:cNvSpPr>
              <a:spLocks noChangeShapeType="1"/>
            </p:cNvSpPr>
            <p:nvPr/>
          </p:nvSpPr>
          <p:spPr bwMode="auto">
            <a:xfrm>
              <a:off x="1083"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09" name="Line 171"/>
            <p:cNvSpPr>
              <a:spLocks noChangeShapeType="1"/>
            </p:cNvSpPr>
            <p:nvPr/>
          </p:nvSpPr>
          <p:spPr bwMode="auto">
            <a:xfrm>
              <a:off x="1103"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0" name="Line 172"/>
            <p:cNvSpPr>
              <a:spLocks noChangeShapeType="1"/>
            </p:cNvSpPr>
            <p:nvPr/>
          </p:nvSpPr>
          <p:spPr bwMode="auto">
            <a:xfrm>
              <a:off x="1122"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1" name="Line 173"/>
            <p:cNvSpPr>
              <a:spLocks noChangeShapeType="1"/>
            </p:cNvSpPr>
            <p:nvPr/>
          </p:nvSpPr>
          <p:spPr bwMode="auto">
            <a:xfrm>
              <a:off x="1141"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2" name="Line 174"/>
            <p:cNvSpPr>
              <a:spLocks noChangeShapeType="1"/>
            </p:cNvSpPr>
            <p:nvPr/>
          </p:nvSpPr>
          <p:spPr bwMode="auto">
            <a:xfrm>
              <a:off x="1161"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3" name="Line 175"/>
            <p:cNvSpPr>
              <a:spLocks noChangeShapeType="1"/>
            </p:cNvSpPr>
            <p:nvPr/>
          </p:nvSpPr>
          <p:spPr bwMode="auto">
            <a:xfrm>
              <a:off x="1180"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4" name="Line 176"/>
            <p:cNvSpPr>
              <a:spLocks noChangeShapeType="1"/>
            </p:cNvSpPr>
            <p:nvPr/>
          </p:nvSpPr>
          <p:spPr bwMode="auto">
            <a:xfrm>
              <a:off x="1201"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5" name="Line 177"/>
            <p:cNvSpPr>
              <a:spLocks noChangeShapeType="1"/>
            </p:cNvSpPr>
            <p:nvPr/>
          </p:nvSpPr>
          <p:spPr bwMode="auto">
            <a:xfrm>
              <a:off x="1219"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6" name="Line 178"/>
            <p:cNvSpPr>
              <a:spLocks noChangeShapeType="1"/>
            </p:cNvSpPr>
            <p:nvPr/>
          </p:nvSpPr>
          <p:spPr bwMode="auto">
            <a:xfrm>
              <a:off x="1239"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7" name="Line 179"/>
            <p:cNvSpPr>
              <a:spLocks noChangeShapeType="1"/>
            </p:cNvSpPr>
            <p:nvPr/>
          </p:nvSpPr>
          <p:spPr bwMode="auto">
            <a:xfrm>
              <a:off x="1258"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8" name="Line 180"/>
            <p:cNvSpPr>
              <a:spLocks noChangeShapeType="1"/>
            </p:cNvSpPr>
            <p:nvPr/>
          </p:nvSpPr>
          <p:spPr bwMode="auto">
            <a:xfrm>
              <a:off x="1279"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19" name="Line 181"/>
            <p:cNvSpPr>
              <a:spLocks noChangeShapeType="1"/>
            </p:cNvSpPr>
            <p:nvPr/>
          </p:nvSpPr>
          <p:spPr bwMode="auto">
            <a:xfrm>
              <a:off x="1298"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20" name="Line 182"/>
            <p:cNvSpPr>
              <a:spLocks noChangeShapeType="1"/>
            </p:cNvSpPr>
            <p:nvPr/>
          </p:nvSpPr>
          <p:spPr bwMode="auto">
            <a:xfrm>
              <a:off x="1317" y="3408"/>
              <a:ext cx="0" cy="221"/>
            </a:xfrm>
            <a:prstGeom prst="line">
              <a:avLst/>
            </a:prstGeom>
            <a:noFill/>
            <a:ln w="25400">
              <a:solidFill>
                <a:srgbClr val="80808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521" name="Rectangle 183"/>
            <p:cNvSpPr>
              <a:spLocks noChangeArrowheads="1"/>
            </p:cNvSpPr>
            <p:nvPr/>
          </p:nvSpPr>
          <p:spPr bwMode="auto">
            <a:xfrm>
              <a:off x="768" y="2937"/>
              <a:ext cx="107" cy="25"/>
            </a:xfrm>
            <a:prstGeom prst="rect">
              <a:avLst/>
            </a:prstGeom>
            <a:solidFill>
              <a:srgbClr val="DCDCDC"/>
            </a:solidFill>
            <a:ln w="12700">
              <a:solidFill>
                <a:srgbClr val="FFFFFF"/>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522" name="Freeform 184"/>
            <p:cNvSpPr/>
            <p:nvPr/>
          </p:nvSpPr>
          <p:spPr bwMode="auto">
            <a:xfrm>
              <a:off x="768" y="2936"/>
              <a:ext cx="110" cy="28"/>
            </a:xfrm>
            <a:custGeom>
              <a:avLst/>
              <a:gdLst>
                <a:gd name="T0" fmla="*/ 0 w 128"/>
                <a:gd name="T1" fmla="*/ 7 h 30"/>
                <a:gd name="T2" fmla="*/ 3 w 128"/>
                <a:gd name="T3" fmla="*/ 7 h 30"/>
                <a:gd name="T4" fmla="*/ 3 w 128"/>
                <a:gd name="T5" fmla="*/ 0 h 30"/>
                <a:gd name="T6" fmla="*/ 0 60000 65536"/>
                <a:gd name="T7" fmla="*/ 0 60000 65536"/>
                <a:gd name="T8" fmla="*/ 0 60000 65536"/>
                <a:gd name="T9" fmla="*/ 0 w 128"/>
                <a:gd name="T10" fmla="*/ 0 h 30"/>
                <a:gd name="T11" fmla="*/ 128 w 128"/>
                <a:gd name="T12" fmla="*/ 30 h 30"/>
              </a:gdLst>
              <a:ahLst/>
              <a:cxnLst>
                <a:cxn ang="T6">
                  <a:pos x="T0" y="T1"/>
                </a:cxn>
                <a:cxn ang="T7">
                  <a:pos x="T2" y="T3"/>
                </a:cxn>
                <a:cxn ang="T8">
                  <a:pos x="T4" y="T5"/>
                </a:cxn>
              </a:cxnLst>
              <a:rect l="T9" t="T10" r="T11" b="T12"/>
              <a:pathLst>
                <a:path w="128" h="30">
                  <a:moveTo>
                    <a:pt x="0" y="30"/>
                  </a:moveTo>
                  <a:lnTo>
                    <a:pt x="128" y="30"/>
                  </a:lnTo>
                  <a:lnTo>
                    <a:pt x="128"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23" name="Rectangle 185"/>
            <p:cNvSpPr>
              <a:spLocks noChangeArrowheads="1"/>
            </p:cNvSpPr>
            <p:nvPr/>
          </p:nvSpPr>
          <p:spPr bwMode="auto">
            <a:xfrm>
              <a:off x="768" y="2981"/>
              <a:ext cx="153" cy="35"/>
            </a:xfrm>
            <a:prstGeom prst="rect">
              <a:avLst/>
            </a:prstGeom>
            <a:solidFill>
              <a:srgbClr val="DCDCDC"/>
            </a:solidFill>
            <a:ln w="12700">
              <a:solidFill>
                <a:srgbClr val="FFFFFF"/>
              </a:solidFill>
              <a:miter lim="800000"/>
            </a:ln>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524" name="Freeform 186"/>
            <p:cNvSpPr/>
            <p:nvPr/>
          </p:nvSpPr>
          <p:spPr bwMode="auto">
            <a:xfrm>
              <a:off x="768" y="2981"/>
              <a:ext cx="155" cy="37"/>
            </a:xfrm>
            <a:custGeom>
              <a:avLst/>
              <a:gdLst>
                <a:gd name="T0" fmla="*/ 0 w 181"/>
                <a:gd name="T1" fmla="*/ 5 h 41"/>
                <a:gd name="T2" fmla="*/ 3 w 181"/>
                <a:gd name="T3" fmla="*/ 5 h 41"/>
                <a:gd name="T4" fmla="*/ 3 w 181"/>
                <a:gd name="T5" fmla="*/ 0 h 41"/>
                <a:gd name="T6" fmla="*/ 0 60000 65536"/>
                <a:gd name="T7" fmla="*/ 0 60000 65536"/>
                <a:gd name="T8" fmla="*/ 0 60000 65536"/>
                <a:gd name="T9" fmla="*/ 0 w 181"/>
                <a:gd name="T10" fmla="*/ 0 h 41"/>
                <a:gd name="T11" fmla="*/ 181 w 181"/>
                <a:gd name="T12" fmla="*/ 41 h 41"/>
              </a:gdLst>
              <a:ahLst/>
              <a:cxnLst>
                <a:cxn ang="T6">
                  <a:pos x="T0" y="T1"/>
                </a:cxn>
                <a:cxn ang="T7">
                  <a:pos x="T2" y="T3"/>
                </a:cxn>
                <a:cxn ang="T8">
                  <a:pos x="T4" y="T5"/>
                </a:cxn>
              </a:cxnLst>
              <a:rect l="T9" t="T10" r="T11" b="T12"/>
              <a:pathLst>
                <a:path w="181" h="41">
                  <a:moveTo>
                    <a:pt x="0" y="41"/>
                  </a:moveTo>
                  <a:lnTo>
                    <a:pt x="181" y="41"/>
                  </a:lnTo>
                  <a:lnTo>
                    <a:pt x="181"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25" name="AutoShape 187"/>
            <p:cNvSpPr>
              <a:spLocks noChangeArrowheads="1"/>
            </p:cNvSpPr>
            <p:nvPr/>
          </p:nvSpPr>
          <p:spPr bwMode="auto">
            <a:xfrm>
              <a:off x="951" y="3256"/>
              <a:ext cx="729" cy="446"/>
            </a:xfrm>
            <a:prstGeom prst="flowChartMagneticDisk">
              <a:avLst/>
            </a:prstGeom>
            <a:solidFill>
              <a:schemeClr val="accent6">
                <a:lumMod val="40000"/>
                <a:lumOff val="60000"/>
              </a:schemeClr>
            </a:solidFill>
            <a:ln w="25400">
              <a:solidFill>
                <a:srgbClr val="000000"/>
              </a:solidFill>
              <a:round/>
            </a:ln>
          </p:spPr>
          <p:txBody>
            <a:bodyPr lIns="0" tIns="0" rIns="0" bIns="0" anchor="ct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en-US" altLang="zh-CN" sz="1700">
                  <a:solidFill>
                    <a:srgbClr val="000000"/>
                  </a:solidFill>
                  <a:latin typeface="Arial" panose="020B0604020202020204" pitchFamily="34" charset="0"/>
                </a:rPr>
                <a:t>DB</a:t>
              </a:r>
            </a:p>
          </p:txBody>
        </p:sp>
        <p:sp>
          <p:nvSpPr>
            <p:cNvPr id="14526" name="Text Box 188"/>
            <p:cNvSpPr txBox="1">
              <a:spLocks noChangeArrowheads="1"/>
            </p:cNvSpPr>
            <p:nvPr/>
          </p:nvSpPr>
          <p:spPr bwMode="auto">
            <a:xfrm>
              <a:off x="772" y="2350"/>
              <a:ext cx="5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en-US" altLang="zh-CN" sz="1400">
                  <a:solidFill>
                    <a:srgbClr val="000000"/>
                  </a:solidFill>
                  <a:latin typeface="Arial" panose="020B0604020202020204" pitchFamily="34" charset="0"/>
                </a:rPr>
                <a:t>DB Server</a:t>
              </a:r>
            </a:p>
          </p:txBody>
        </p:sp>
        <p:sp>
          <p:nvSpPr>
            <p:cNvPr id="14527" name="Freeform 189"/>
            <p:cNvSpPr>
              <a:spLocks noChangeArrowheads="1"/>
            </p:cNvSpPr>
            <p:nvPr/>
          </p:nvSpPr>
          <p:spPr bwMode="auto">
            <a:xfrm>
              <a:off x="4369" y="2416"/>
              <a:ext cx="468" cy="275"/>
            </a:xfrm>
            <a:custGeom>
              <a:avLst/>
              <a:gdLst>
                <a:gd name="T0" fmla="*/ 0 w 545"/>
                <a:gd name="T1" fmla="*/ 5 h 302"/>
                <a:gd name="T2" fmla="*/ 3 w 545"/>
                <a:gd name="T3" fmla="*/ 8 h 302"/>
                <a:gd name="T4" fmla="*/ 3 w 545"/>
                <a:gd name="T5" fmla="*/ 9 h 302"/>
                <a:gd name="T6" fmla="*/ 3 w 545"/>
                <a:gd name="T7" fmla="*/ 10 h 302"/>
                <a:gd name="T8" fmla="*/ 3 w 545"/>
                <a:gd name="T9" fmla="*/ 12 h 302"/>
                <a:gd name="T10" fmla="*/ 3 w 545"/>
                <a:gd name="T11" fmla="*/ 13 h 302"/>
                <a:gd name="T12" fmla="*/ 3 w 545"/>
                <a:gd name="T13" fmla="*/ 14 h 302"/>
                <a:gd name="T14" fmla="*/ 3 w 545"/>
                <a:gd name="T15" fmla="*/ 15 h 302"/>
                <a:gd name="T16" fmla="*/ 3 w 545"/>
                <a:gd name="T17" fmla="*/ 16 h 302"/>
                <a:gd name="T18" fmla="*/ 3 w 545"/>
                <a:gd name="T19" fmla="*/ 19 h 302"/>
                <a:gd name="T20" fmla="*/ 3 w 545"/>
                <a:gd name="T21" fmla="*/ 20 h 302"/>
                <a:gd name="T22" fmla="*/ 3 w 545"/>
                <a:gd name="T23" fmla="*/ 22 h 302"/>
                <a:gd name="T24" fmla="*/ 8 w 545"/>
                <a:gd name="T25" fmla="*/ 11 h 302"/>
                <a:gd name="T26" fmla="*/ 7 w 545"/>
                <a:gd name="T27" fmla="*/ 5 h 302"/>
                <a:gd name="T28" fmla="*/ 7 w 545"/>
                <a:gd name="T29" fmla="*/ 0 h 302"/>
                <a:gd name="T30" fmla="*/ 6 w 545"/>
                <a:gd name="T31" fmla="*/ 5 h 302"/>
                <a:gd name="T32" fmla="*/ 6 w 545"/>
                <a:gd name="T33" fmla="*/ 5 h 302"/>
                <a:gd name="T34" fmla="*/ 5 w 545"/>
                <a:gd name="T35" fmla="*/ 5 h 302"/>
                <a:gd name="T36" fmla="*/ 4 w 545"/>
                <a:gd name="T37" fmla="*/ 5 h 302"/>
                <a:gd name="T38" fmla="*/ 3 w 545"/>
                <a:gd name="T39" fmla="*/ 5 h 3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45"/>
                <a:gd name="T61" fmla="*/ 0 h 302"/>
                <a:gd name="T62" fmla="*/ 545 w 545"/>
                <a:gd name="T63" fmla="*/ 302 h 3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45" h="302">
                  <a:moveTo>
                    <a:pt x="0" y="76"/>
                  </a:moveTo>
                  <a:lnTo>
                    <a:pt x="9" y="113"/>
                  </a:lnTo>
                  <a:lnTo>
                    <a:pt x="13" y="122"/>
                  </a:lnTo>
                  <a:lnTo>
                    <a:pt x="4" y="135"/>
                  </a:lnTo>
                  <a:lnTo>
                    <a:pt x="13" y="153"/>
                  </a:lnTo>
                  <a:lnTo>
                    <a:pt x="4" y="180"/>
                  </a:lnTo>
                  <a:lnTo>
                    <a:pt x="18" y="194"/>
                  </a:lnTo>
                  <a:lnTo>
                    <a:pt x="9" y="212"/>
                  </a:lnTo>
                  <a:lnTo>
                    <a:pt x="22" y="229"/>
                  </a:lnTo>
                  <a:lnTo>
                    <a:pt x="9" y="257"/>
                  </a:lnTo>
                  <a:lnTo>
                    <a:pt x="22" y="266"/>
                  </a:lnTo>
                  <a:lnTo>
                    <a:pt x="13" y="302"/>
                  </a:lnTo>
                  <a:lnTo>
                    <a:pt x="545" y="140"/>
                  </a:lnTo>
                  <a:lnTo>
                    <a:pt x="518" y="5"/>
                  </a:lnTo>
                  <a:lnTo>
                    <a:pt x="477" y="0"/>
                  </a:lnTo>
                  <a:lnTo>
                    <a:pt x="454" y="5"/>
                  </a:lnTo>
                  <a:lnTo>
                    <a:pt x="414" y="14"/>
                  </a:lnTo>
                  <a:lnTo>
                    <a:pt x="382" y="23"/>
                  </a:lnTo>
                  <a:lnTo>
                    <a:pt x="338" y="18"/>
                  </a:lnTo>
                  <a:lnTo>
                    <a:pt x="40" y="62"/>
                  </a:lnTo>
                  <a:lnTo>
                    <a:pt x="0" y="76"/>
                  </a:lnTo>
                  <a:close/>
                </a:path>
              </a:pathLst>
            </a:custGeom>
            <a:solidFill>
              <a:srgbClr val="FFDEB1"/>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28" name="Freeform 190"/>
            <p:cNvSpPr>
              <a:spLocks noChangeArrowheads="1"/>
            </p:cNvSpPr>
            <p:nvPr/>
          </p:nvSpPr>
          <p:spPr bwMode="auto">
            <a:xfrm>
              <a:off x="4376" y="2560"/>
              <a:ext cx="402" cy="147"/>
            </a:xfrm>
            <a:custGeom>
              <a:avLst/>
              <a:gdLst>
                <a:gd name="T0" fmla="*/ 6 w 469"/>
                <a:gd name="T1" fmla="*/ 0 h 162"/>
                <a:gd name="T2" fmla="*/ 6 w 469"/>
                <a:gd name="T3" fmla="*/ 5 h 162"/>
                <a:gd name="T4" fmla="*/ 0 w 469"/>
                <a:gd name="T5" fmla="*/ 11 h 162"/>
                <a:gd name="T6" fmla="*/ 3 w 469"/>
                <a:gd name="T7" fmla="*/ 10 h 162"/>
                <a:gd name="T8" fmla="*/ 0 60000 65536"/>
                <a:gd name="T9" fmla="*/ 0 60000 65536"/>
                <a:gd name="T10" fmla="*/ 0 60000 65536"/>
                <a:gd name="T11" fmla="*/ 0 60000 65536"/>
                <a:gd name="T12" fmla="*/ 0 w 469"/>
                <a:gd name="T13" fmla="*/ 0 h 162"/>
                <a:gd name="T14" fmla="*/ 469 w 469"/>
                <a:gd name="T15" fmla="*/ 162 h 162"/>
              </a:gdLst>
              <a:ahLst/>
              <a:cxnLst>
                <a:cxn ang="T8">
                  <a:pos x="T0" y="T1"/>
                </a:cxn>
                <a:cxn ang="T9">
                  <a:pos x="T2" y="T3"/>
                </a:cxn>
                <a:cxn ang="T10">
                  <a:pos x="T4" y="T5"/>
                </a:cxn>
                <a:cxn ang="T11">
                  <a:pos x="T6" y="T7"/>
                </a:cxn>
              </a:cxnLst>
              <a:rect l="T12" t="T13" r="T14" b="T15"/>
              <a:pathLst>
                <a:path w="469" h="162">
                  <a:moveTo>
                    <a:pt x="469" y="0"/>
                  </a:moveTo>
                  <a:lnTo>
                    <a:pt x="469" y="18"/>
                  </a:lnTo>
                  <a:lnTo>
                    <a:pt x="0" y="162"/>
                  </a:lnTo>
                  <a:lnTo>
                    <a:pt x="5" y="143"/>
                  </a:lnTo>
                  <a:lnTo>
                    <a:pt x="469" y="0"/>
                  </a:lnTo>
                  <a:close/>
                </a:path>
              </a:pathLst>
            </a:custGeom>
            <a:solidFill>
              <a:srgbClr val="EADC8E"/>
            </a:solidFill>
            <a:ln w="25400">
              <a:solidFill>
                <a:srgbClr val="000000"/>
              </a:solidFill>
              <a:round/>
            </a:ln>
          </p:spPr>
          <p:txBody>
            <a:bodyPr wrap="none"/>
            <a:lstStyle/>
            <a:p>
              <a:endParaRPr lang="zh-CN" altLang="en-US"/>
            </a:p>
          </p:txBody>
        </p:sp>
        <p:sp>
          <p:nvSpPr>
            <p:cNvPr id="14529" name="Freeform 191"/>
            <p:cNvSpPr>
              <a:spLocks noChangeArrowheads="1"/>
            </p:cNvSpPr>
            <p:nvPr/>
          </p:nvSpPr>
          <p:spPr bwMode="auto">
            <a:xfrm>
              <a:off x="4439" y="2314"/>
              <a:ext cx="84" cy="35"/>
            </a:xfrm>
            <a:custGeom>
              <a:avLst/>
              <a:gdLst>
                <a:gd name="T0" fmla="*/ 3 w 97"/>
                <a:gd name="T1" fmla="*/ 2 h 39"/>
                <a:gd name="T2" fmla="*/ 3 w 97"/>
                <a:gd name="T3" fmla="*/ 0 h 39"/>
                <a:gd name="T4" fmla="*/ 3 w 97"/>
                <a:gd name="T5" fmla="*/ 2 h 39"/>
                <a:gd name="T6" fmla="*/ 3 w 97"/>
                <a:gd name="T7" fmla="*/ 1 h 39"/>
                <a:gd name="T8" fmla="*/ 3 w 97"/>
                <a:gd name="T9" fmla="*/ 4 h 39"/>
                <a:gd name="T10" fmla="*/ 3 w 97"/>
                <a:gd name="T11" fmla="*/ 4 h 39"/>
                <a:gd name="T12" fmla="*/ 0 w 97"/>
                <a:gd name="T13" fmla="*/ 2 h 39"/>
                <a:gd name="T14" fmla="*/ 0 60000 65536"/>
                <a:gd name="T15" fmla="*/ 0 60000 65536"/>
                <a:gd name="T16" fmla="*/ 0 60000 65536"/>
                <a:gd name="T17" fmla="*/ 0 60000 65536"/>
                <a:gd name="T18" fmla="*/ 0 60000 65536"/>
                <a:gd name="T19" fmla="*/ 0 60000 65536"/>
                <a:gd name="T20" fmla="*/ 0 60000 65536"/>
                <a:gd name="T21" fmla="*/ 0 w 97"/>
                <a:gd name="T22" fmla="*/ 0 h 39"/>
                <a:gd name="T23" fmla="*/ 97 w 97"/>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39">
                  <a:moveTo>
                    <a:pt x="24" y="2"/>
                  </a:moveTo>
                  <a:lnTo>
                    <a:pt x="36" y="0"/>
                  </a:lnTo>
                  <a:lnTo>
                    <a:pt x="48" y="2"/>
                  </a:lnTo>
                  <a:lnTo>
                    <a:pt x="59" y="1"/>
                  </a:lnTo>
                  <a:lnTo>
                    <a:pt x="97" y="24"/>
                  </a:lnTo>
                  <a:lnTo>
                    <a:pt x="33" y="39"/>
                  </a:lnTo>
                  <a:lnTo>
                    <a:pt x="0" y="2"/>
                  </a:lnTo>
                  <a:lnTo>
                    <a:pt x="24" y="2"/>
                  </a:lnTo>
                  <a:close/>
                </a:path>
              </a:pathLst>
            </a:custGeom>
            <a:solidFill>
              <a:srgbClr val="F0F0F0"/>
            </a:solidFill>
            <a:ln w="25400">
              <a:solidFill>
                <a:srgbClr val="000000"/>
              </a:solidFill>
              <a:round/>
            </a:ln>
          </p:spPr>
          <p:txBody>
            <a:bodyPr wrap="none"/>
            <a:lstStyle/>
            <a:p>
              <a:endParaRPr lang="zh-CN" altLang="en-US"/>
            </a:p>
          </p:txBody>
        </p:sp>
        <p:sp>
          <p:nvSpPr>
            <p:cNvPr id="14530" name="Freeform 192"/>
            <p:cNvSpPr>
              <a:spLocks noChangeArrowheads="1"/>
            </p:cNvSpPr>
            <p:nvPr/>
          </p:nvSpPr>
          <p:spPr bwMode="auto">
            <a:xfrm>
              <a:off x="4772" y="2465"/>
              <a:ext cx="98" cy="50"/>
            </a:xfrm>
            <a:custGeom>
              <a:avLst/>
              <a:gdLst>
                <a:gd name="T0" fmla="*/ 3 w 114"/>
                <a:gd name="T1" fmla="*/ 2 h 55"/>
                <a:gd name="T2" fmla="*/ 3 w 114"/>
                <a:gd name="T3" fmla="*/ 0 h 55"/>
                <a:gd name="T4" fmla="*/ 2 w 114"/>
                <a:gd name="T5" fmla="*/ 5 h 55"/>
                <a:gd name="T6" fmla="*/ 0 w 114"/>
                <a:gd name="T7" fmla="*/ 5 h 55"/>
                <a:gd name="T8" fmla="*/ 3 w 114"/>
                <a:gd name="T9" fmla="*/ 5 h 55"/>
                <a:gd name="T10" fmla="*/ 3 w 114"/>
                <a:gd name="T11" fmla="*/ 5 h 55"/>
                <a:gd name="T12" fmla="*/ 3 w 114"/>
                <a:gd name="T13" fmla="*/ 5 h 55"/>
                <a:gd name="T14" fmla="*/ 3 w 114"/>
                <a:gd name="T15" fmla="*/ 5 h 55"/>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55"/>
                <a:gd name="T26" fmla="*/ 114 w 114"/>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55">
                  <a:moveTo>
                    <a:pt x="31" y="2"/>
                  </a:moveTo>
                  <a:lnTo>
                    <a:pt x="6" y="0"/>
                  </a:lnTo>
                  <a:lnTo>
                    <a:pt x="2" y="24"/>
                  </a:lnTo>
                  <a:lnTo>
                    <a:pt x="0" y="36"/>
                  </a:lnTo>
                  <a:lnTo>
                    <a:pt x="18" y="43"/>
                  </a:lnTo>
                  <a:lnTo>
                    <a:pt x="46" y="55"/>
                  </a:lnTo>
                  <a:lnTo>
                    <a:pt x="114" y="49"/>
                  </a:lnTo>
                  <a:lnTo>
                    <a:pt x="69" y="12"/>
                  </a:lnTo>
                  <a:lnTo>
                    <a:pt x="31" y="2"/>
                  </a:lnTo>
                  <a:close/>
                </a:path>
              </a:pathLst>
            </a:custGeom>
            <a:solidFill>
              <a:srgbClr val="FFFFFF"/>
            </a:solidFill>
            <a:ln w="25400">
              <a:solidFill>
                <a:srgbClr val="000000"/>
              </a:solidFill>
              <a:round/>
            </a:ln>
          </p:spPr>
          <p:txBody>
            <a:bodyPr wrap="none"/>
            <a:lstStyle/>
            <a:p>
              <a:endParaRPr lang="zh-CN" altLang="en-US"/>
            </a:p>
          </p:txBody>
        </p:sp>
        <p:sp>
          <p:nvSpPr>
            <p:cNvPr id="14531" name="Freeform 193"/>
            <p:cNvSpPr>
              <a:spLocks noChangeArrowheads="1"/>
            </p:cNvSpPr>
            <p:nvPr/>
          </p:nvSpPr>
          <p:spPr bwMode="auto">
            <a:xfrm>
              <a:off x="4397" y="2452"/>
              <a:ext cx="127" cy="122"/>
            </a:xfrm>
            <a:custGeom>
              <a:avLst/>
              <a:gdLst>
                <a:gd name="T0" fmla="*/ 3 w 148"/>
                <a:gd name="T1" fmla="*/ 9 h 134"/>
                <a:gd name="T2" fmla="*/ 3 w 148"/>
                <a:gd name="T3" fmla="*/ 9 h 134"/>
                <a:gd name="T4" fmla="*/ 3 w 148"/>
                <a:gd name="T5" fmla="*/ 8 h 134"/>
                <a:gd name="T6" fmla="*/ 3 w 148"/>
                <a:gd name="T7" fmla="*/ 7 h 134"/>
                <a:gd name="T8" fmla="*/ 3 w 148"/>
                <a:gd name="T9" fmla="*/ 7 h 134"/>
                <a:gd name="T10" fmla="*/ 3 w 148"/>
                <a:gd name="T11" fmla="*/ 6 h 134"/>
                <a:gd name="T12" fmla="*/ 3 w 148"/>
                <a:gd name="T13" fmla="*/ 5 h 134"/>
                <a:gd name="T14" fmla="*/ 3 w 148"/>
                <a:gd name="T15" fmla="*/ 5 h 134"/>
                <a:gd name="T16" fmla="*/ 3 w 148"/>
                <a:gd name="T17" fmla="*/ 5 h 134"/>
                <a:gd name="T18" fmla="*/ 3 w 148"/>
                <a:gd name="T19" fmla="*/ 5 h 134"/>
                <a:gd name="T20" fmla="*/ 3 w 148"/>
                <a:gd name="T21" fmla="*/ 5 h 134"/>
                <a:gd name="T22" fmla="*/ 3 w 148"/>
                <a:gd name="T23" fmla="*/ 5 h 134"/>
                <a:gd name="T24" fmla="*/ 3 w 148"/>
                <a:gd name="T25" fmla="*/ 5 h 134"/>
                <a:gd name="T26" fmla="*/ 1 w 148"/>
                <a:gd name="T27" fmla="*/ 5 h 134"/>
                <a:gd name="T28" fmla="*/ 1 w 148"/>
                <a:gd name="T29" fmla="*/ 5 h 134"/>
                <a:gd name="T30" fmla="*/ 1 w 148"/>
                <a:gd name="T31" fmla="*/ 5 h 134"/>
                <a:gd name="T32" fmla="*/ 0 w 148"/>
                <a:gd name="T33" fmla="*/ 5 h 134"/>
                <a:gd name="T34" fmla="*/ 2 w 148"/>
                <a:gd name="T35" fmla="*/ 5 h 134"/>
                <a:gd name="T36" fmla="*/ 2 w 148"/>
                <a:gd name="T37" fmla="*/ 0 h 134"/>
                <a:gd name="T38" fmla="*/ 3 w 148"/>
                <a:gd name="T39" fmla="*/ 0 h 134"/>
                <a:gd name="T40" fmla="*/ 3 w 148"/>
                <a:gd name="T41" fmla="*/ 6 h 134"/>
                <a:gd name="T42" fmla="*/ 3 w 148"/>
                <a:gd name="T43" fmla="*/ 1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8"/>
                <a:gd name="T67" fmla="*/ 0 h 134"/>
                <a:gd name="T68" fmla="*/ 148 w 148"/>
                <a:gd name="T69" fmla="*/ 134 h 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8" h="134">
                  <a:moveTo>
                    <a:pt x="101" y="123"/>
                  </a:moveTo>
                  <a:lnTo>
                    <a:pt x="90" y="118"/>
                  </a:lnTo>
                  <a:lnTo>
                    <a:pt x="77" y="106"/>
                  </a:lnTo>
                  <a:lnTo>
                    <a:pt x="73" y="104"/>
                  </a:lnTo>
                  <a:lnTo>
                    <a:pt x="59" y="97"/>
                  </a:lnTo>
                  <a:lnTo>
                    <a:pt x="55" y="90"/>
                  </a:lnTo>
                  <a:lnTo>
                    <a:pt x="45" y="85"/>
                  </a:lnTo>
                  <a:lnTo>
                    <a:pt x="37" y="79"/>
                  </a:lnTo>
                  <a:lnTo>
                    <a:pt x="31" y="73"/>
                  </a:lnTo>
                  <a:lnTo>
                    <a:pt x="26" y="71"/>
                  </a:lnTo>
                  <a:lnTo>
                    <a:pt x="23" y="66"/>
                  </a:lnTo>
                  <a:lnTo>
                    <a:pt x="12" y="57"/>
                  </a:lnTo>
                  <a:lnTo>
                    <a:pt x="7" y="50"/>
                  </a:lnTo>
                  <a:lnTo>
                    <a:pt x="1" y="45"/>
                  </a:lnTo>
                  <a:lnTo>
                    <a:pt x="1" y="34"/>
                  </a:lnTo>
                  <a:lnTo>
                    <a:pt x="1" y="29"/>
                  </a:lnTo>
                  <a:lnTo>
                    <a:pt x="0" y="19"/>
                  </a:lnTo>
                  <a:lnTo>
                    <a:pt x="2" y="9"/>
                  </a:lnTo>
                  <a:lnTo>
                    <a:pt x="2" y="0"/>
                  </a:lnTo>
                  <a:lnTo>
                    <a:pt x="38" y="0"/>
                  </a:lnTo>
                  <a:lnTo>
                    <a:pt x="148" y="87"/>
                  </a:lnTo>
                  <a:lnTo>
                    <a:pt x="117" y="134"/>
                  </a:lnTo>
                  <a:lnTo>
                    <a:pt x="101" y="123"/>
                  </a:lnTo>
                  <a:close/>
                </a:path>
              </a:pathLst>
            </a:custGeom>
            <a:solidFill>
              <a:srgbClr val="C0C0C0"/>
            </a:solidFill>
            <a:ln w="25400">
              <a:solidFill>
                <a:srgbClr val="000000"/>
              </a:solidFill>
              <a:round/>
            </a:ln>
          </p:spPr>
          <p:txBody>
            <a:bodyPr wrap="none"/>
            <a:lstStyle/>
            <a:p>
              <a:endParaRPr lang="zh-CN" altLang="en-US"/>
            </a:p>
          </p:txBody>
        </p:sp>
        <p:sp>
          <p:nvSpPr>
            <p:cNvPr id="14532" name="Freeform 194"/>
            <p:cNvSpPr>
              <a:spLocks noChangeArrowheads="1"/>
            </p:cNvSpPr>
            <p:nvPr/>
          </p:nvSpPr>
          <p:spPr bwMode="auto">
            <a:xfrm>
              <a:off x="4399" y="2447"/>
              <a:ext cx="306" cy="83"/>
            </a:xfrm>
            <a:custGeom>
              <a:avLst/>
              <a:gdLst>
                <a:gd name="T0" fmla="*/ 5 w 357"/>
                <a:gd name="T1" fmla="*/ 5 h 91"/>
                <a:gd name="T2" fmla="*/ 4 w 357"/>
                <a:gd name="T3" fmla="*/ 5 h 91"/>
                <a:gd name="T4" fmla="*/ 4 w 357"/>
                <a:gd name="T5" fmla="*/ 5 h 91"/>
                <a:gd name="T6" fmla="*/ 4 w 357"/>
                <a:gd name="T7" fmla="*/ 5 h 91"/>
                <a:gd name="T8" fmla="*/ 3 w 357"/>
                <a:gd name="T9" fmla="*/ 0 h 91"/>
                <a:gd name="T10" fmla="*/ 3 w 357"/>
                <a:gd name="T11" fmla="*/ 0 h 91"/>
                <a:gd name="T12" fmla="*/ 3 w 357"/>
                <a:gd name="T13" fmla="*/ 3 h 91"/>
                <a:gd name="T14" fmla="*/ 0 w 357"/>
                <a:gd name="T15" fmla="*/ 5 h 91"/>
                <a:gd name="T16" fmla="*/ 3 w 357"/>
                <a:gd name="T17" fmla="*/ 5 h 91"/>
                <a:gd name="T18" fmla="*/ 3 w 357"/>
                <a:gd name="T19" fmla="*/ 5 h 91"/>
                <a:gd name="T20" fmla="*/ 3 w 357"/>
                <a:gd name="T21" fmla="*/ 5 h 91"/>
                <a:gd name="T22" fmla="*/ 3 w 357"/>
                <a:gd name="T23" fmla="*/ 5 h 91"/>
                <a:gd name="T24" fmla="*/ 3 w 357"/>
                <a:gd name="T25" fmla="*/ 5 h 91"/>
                <a:gd name="T26" fmla="*/ 3 w 357"/>
                <a:gd name="T27" fmla="*/ 5 h 91"/>
                <a:gd name="T28" fmla="*/ 3 w 357"/>
                <a:gd name="T29" fmla="*/ 5 h 91"/>
                <a:gd name="T30" fmla="*/ 3 w 357"/>
                <a:gd name="T31" fmla="*/ 5 h 91"/>
                <a:gd name="T32" fmla="*/ 3 w 357"/>
                <a:gd name="T33" fmla="*/ 6 h 91"/>
                <a:gd name="T34" fmla="*/ 3 w 357"/>
                <a:gd name="T35" fmla="*/ 6 h 91"/>
                <a:gd name="T36" fmla="*/ 3 w 357"/>
                <a:gd name="T37" fmla="*/ 7 h 91"/>
                <a:gd name="T38" fmla="*/ 4 w 357"/>
                <a:gd name="T39" fmla="*/ 5 h 91"/>
                <a:gd name="T40" fmla="*/ 5 w 357"/>
                <a:gd name="T41" fmla="*/ 5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7"/>
                <a:gd name="T64" fmla="*/ 0 h 91"/>
                <a:gd name="T65" fmla="*/ 357 w 357"/>
                <a:gd name="T66" fmla="*/ 91 h 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7" h="91">
                  <a:moveTo>
                    <a:pt x="357" y="32"/>
                  </a:moveTo>
                  <a:lnTo>
                    <a:pt x="336" y="27"/>
                  </a:lnTo>
                  <a:lnTo>
                    <a:pt x="326" y="27"/>
                  </a:lnTo>
                  <a:lnTo>
                    <a:pt x="309" y="22"/>
                  </a:lnTo>
                  <a:lnTo>
                    <a:pt x="50" y="0"/>
                  </a:lnTo>
                  <a:lnTo>
                    <a:pt x="32" y="0"/>
                  </a:lnTo>
                  <a:lnTo>
                    <a:pt x="22" y="3"/>
                  </a:lnTo>
                  <a:lnTo>
                    <a:pt x="0" y="6"/>
                  </a:lnTo>
                  <a:lnTo>
                    <a:pt x="27" y="20"/>
                  </a:lnTo>
                  <a:lnTo>
                    <a:pt x="35" y="30"/>
                  </a:lnTo>
                  <a:lnTo>
                    <a:pt x="55" y="35"/>
                  </a:lnTo>
                  <a:lnTo>
                    <a:pt x="64" y="44"/>
                  </a:lnTo>
                  <a:lnTo>
                    <a:pt x="78" y="51"/>
                  </a:lnTo>
                  <a:lnTo>
                    <a:pt x="88" y="58"/>
                  </a:lnTo>
                  <a:lnTo>
                    <a:pt x="99" y="65"/>
                  </a:lnTo>
                  <a:lnTo>
                    <a:pt x="104" y="72"/>
                  </a:lnTo>
                  <a:lnTo>
                    <a:pt x="113" y="80"/>
                  </a:lnTo>
                  <a:lnTo>
                    <a:pt x="115" y="81"/>
                  </a:lnTo>
                  <a:lnTo>
                    <a:pt x="154" y="91"/>
                  </a:lnTo>
                  <a:lnTo>
                    <a:pt x="341" y="63"/>
                  </a:lnTo>
                  <a:lnTo>
                    <a:pt x="357" y="30"/>
                  </a:lnTo>
                  <a:lnTo>
                    <a:pt x="357" y="32"/>
                  </a:lnTo>
                  <a:close/>
                </a:path>
              </a:pathLst>
            </a:custGeom>
            <a:solidFill>
              <a:srgbClr val="F0F0F0"/>
            </a:solidFill>
            <a:ln w="25400">
              <a:solidFill>
                <a:srgbClr val="000000"/>
              </a:solidFill>
              <a:round/>
            </a:ln>
          </p:spPr>
          <p:txBody>
            <a:bodyPr wrap="none"/>
            <a:lstStyle/>
            <a:p>
              <a:endParaRPr lang="zh-CN" altLang="en-US"/>
            </a:p>
          </p:txBody>
        </p:sp>
        <p:sp>
          <p:nvSpPr>
            <p:cNvPr id="14533" name="Freeform 195"/>
            <p:cNvSpPr>
              <a:spLocks noChangeArrowheads="1"/>
            </p:cNvSpPr>
            <p:nvPr/>
          </p:nvSpPr>
          <p:spPr bwMode="auto">
            <a:xfrm>
              <a:off x="4496" y="2476"/>
              <a:ext cx="211" cy="98"/>
            </a:xfrm>
            <a:custGeom>
              <a:avLst/>
              <a:gdLst>
                <a:gd name="T0" fmla="*/ 3 w 246"/>
                <a:gd name="T1" fmla="*/ 5 h 108"/>
                <a:gd name="T2" fmla="*/ 3 w 246"/>
                <a:gd name="T3" fmla="*/ 5 h 108"/>
                <a:gd name="T4" fmla="*/ 3 w 246"/>
                <a:gd name="T5" fmla="*/ 5 h 108"/>
                <a:gd name="T6" fmla="*/ 3 w 246"/>
                <a:gd name="T7" fmla="*/ 5 h 108"/>
                <a:gd name="T8" fmla="*/ 3 w 246"/>
                <a:gd name="T9" fmla="*/ 5 h 108"/>
                <a:gd name="T10" fmla="*/ 3 w 246"/>
                <a:gd name="T11" fmla="*/ 5 h 108"/>
                <a:gd name="T12" fmla="*/ 3 w 246"/>
                <a:gd name="T13" fmla="*/ 5 h 108"/>
                <a:gd name="T14" fmla="*/ 3 w 246"/>
                <a:gd name="T15" fmla="*/ 5 h 108"/>
                <a:gd name="T16" fmla="*/ 3 w 246"/>
                <a:gd name="T17" fmla="*/ 5 h 108"/>
                <a:gd name="T18" fmla="*/ 3 w 246"/>
                <a:gd name="T19" fmla="*/ 5 h 108"/>
                <a:gd name="T20" fmla="*/ 3 w 246"/>
                <a:gd name="T21" fmla="*/ 5 h 108"/>
                <a:gd name="T22" fmla="*/ 3 w 246"/>
                <a:gd name="T23" fmla="*/ 5 h 108"/>
                <a:gd name="T24" fmla="*/ 3 w 246"/>
                <a:gd name="T25" fmla="*/ 5 h 108"/>
                <a:gd name="T26" fmla="*/ 3 w 246"/>
                <a:gd name="T27" fmla="*/ 5 h 108"/>
                <a:gd name="T28" fmla="*/ 1 w 246"/>
                <a:gd name="T29" fmla="*/ 5 h 108"/>
                <a:gd name="T30" fmla="*/ 2 w 246"/>
                <a:gd name="T31" fmla="*/ 5 h 108"/>
                <a:gd name="T32" fmla="*/ 3 w 246"/>
                <a:gd name="T33" fmla="*/ 5 h 108"/>
                <a:gd name="T34" fmla="*/ 0 w 246"/>
                <a:gd name="T35" fmla="*/ 5 h 108"/>
                <a:gd name="T36" fmla="*/ 1 w 246"/>
                <a:gd name="T37" fmla="*/ 6 h 108"/>
                <a:gd name="T38" fmla="*/ 3 w 246"/>
                <a:gd name="T39" fmla="*/ 7 h 108"/>
                <a:gd name="T40" fmla="*/ 1 w 246"/>
                <a:gd name="T41" fmla="*/ 7 h 108"/>
                <a:gd name="T42" fmla="*/ 3 w 246"/>
                <a:gd name="T43" fmla="*/ 6 h 108"/>
                <a:gd name="T44" fmla="*/ 3 w 246"/>
                <a:gd name="T45" fmla="*/ 6 h 108"/>
                <a:gd name="T46" fmla="*/ 3 w 246"/>
                <a:gd name="T47" fmla="*/ 5 h 108"/>
                <a:gd name="T48" fmla="*/ 3 w 246"/>
                <a:gd name="T49" fmla="*/ 5 h 108"/>
                <a:gd name="T50" fmla="*/ 3 w 246"/>
                <a:gd name="T51" fmla="*/ 5 h 108"/>
                <a:gd name="T52" fmla="*/ 3 w 246"/>
                <a:gd name="T53" fmla="*/ 5 h 108"/>
                <a:gd name="T54" fmla="*/ 3 w 246"/>
                <a:gd name="T55" fmla="*/ 5 h 108"/>
                <a:gd name="T56" fmla="*/ 3 w 246"/>
                <a:gd name="T57" fmla="*/ 5 h 108"/>
                <a:gd name="T58" fmla="*/ 3 w 246"/>
                <a:gd name="T59" fmla="*/ 5 h 108"/>
                <a:gd name="T60" fmla="*/ 3 w 246"/>
                <a:gd name="T61" fmla="*/ 5 h 108"/>
                <a:gd name="T62" fmla="*/ 3 w 246"/>
                <a:gd name="T63" fmla="*/ 5 h 108"/>
                <a:gd name="T64" fmla="*/ 3 w 246"/>
                <a:gd name="T65" fmla="*/ 5 h 108"/>
                <a:gd name="T66" fmla="*/ 3 w 246"/>
                <a:gd name="T67" fmla="*/ 5 h 108"/>
                <a:gd name="T68" fmla="*/ 3 w 246"/>
                <a:gd name="T69" fmla="*/ 5 h 108"/>
                <a:gd name="T70" fmla="*/ 3 w 246"/>
                <a:gd name="T71" fmla="*/ 5 h 108"/>
                <a:gd name="T72" fmla="*/ 3 w 246"/>
                <a:gd name="T73" fmla="*/ 5 h 108"/>
                <a:gd name="T74" fmla="*/ 3 w 246"/>
                <a:gd name="T75" fmla="*/ 5 h 108"/>
                <a:gd name="T76" fmla="*/ 3 w 246"/>
                <a:gd name="T77" fmla="*/ 5 h 108"/>
                <a:gd name="T78" fmla="*/ 3 w 246"/>
                <a:gd name="T79" fmla="*/ 5 h 108"/>
                <a:gd name="T80" fmla="*/ 3 w 246"/>
                <a:gd name="T81" fmla="*/ 5 h 108"/>
                <a:gd name="T82" fmla="*/ 3 w 246"/>
                <a:gd name="T83" fmla="*/ 5 h 108"/>
                <a:gd name="T84" fmla="*/ 3 w 246"/>
                <a:gd name="T85" fmla="*/ 3 h 108"/>
                <a:gd name="T86" fmla="*/ 3 w 246"/>
                <a:gd name="T87" fmla="*/ 0 h 108"/>
                <a:gd name="T88" fmla="*/ 3 w 246"/>
                <a:gd name="T89" fmla="*/ 3 h 1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6"/>
                <a:gd name="T136" fmla="*/ 0 h 108"/>
                <a:gd name="T137" fmla="*/ 246 w 246"/>
                <a:gd name="T138" fmla="*/ 108 h 1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6" h="108">
                  <a:moveTo>
                    <a:pt x="225" y="8"/>
                  </a:moveTo>
                  <a:lnTo>
                    <a:pt x="210" y="12"/>
                  </a:lnTo>
                  <a:lnTo>
                    <a:pt x="194" y="12"/>
                  </a:lnTo>
                  <a:lnTo>
                    <a:pt x="182" y="16"/>
                  </a:lnTo>
                  <a:lnTo>
                    <a:pt x="161" y="21"/>
                  </a:lnTo>
                  <a:lnTo>
                    <a:pt x="140" y="24"/>
                  </a:lnTo>
                  <a:lnTo>
                    <a:pt x="129" y="24"/>
                  </a:lnTo>
                  <a:lnTo>
                    <a:pt x="110" y="30"/>
                  </a:lnTo>
                  <a:lnTo>
                    <a:pt x="95" y="32"/>
                  </a:lnTo>
                  <a:lnTo>
                    <a:pt x="71" y="38"/>
                  </a:lnTo>
                  <a:lnTo>
                    <a:pt x="50" y="38"/>
                  </a:lnTo>
                  <a:lnTo>
                    <a:pt x="36" y="44"/>
                  </a:lnTo>
                  <a:lnTo>
                    <a:pt x="15" y="45"/>
                  </a:lnTo>
                  <a:lnTo>
                    <a:pt x="7" y="48"/>
                  </a:lnTo>
                  <a:lnTo>
                    <a:pt x="1" y="49"/>
                  </a:lnTo>
                  <a:lnTo>
                    <a:pt x="2" y="66"/>
                  </a:lnTo>
                  <a:lnTo>
                    <a:pt x="3" y="73"/>
                  </a:lnTo>
                  <a:lnTo>
                    <a:pt x="0" y="83"/>
                  </a:lnTo>
                  <a:lnTo>
                    <a:pt x="1" y="95"/>
                  </a:lnTo>
                  <a:lnTo>
                    <a:pt x="3" y="102"/>
                  </a:lnTo>
                  <a:lnTo>
                    <a:pt x="1" y="108"/>
                  </a:lnTo>
                  <a:lnTo>
                    <a:pt x="44" y="99"/>
                  </a:lnTo>
                  <a:lnTo>
                    <a:pt x="49" y="99"/>
                  </a:lnTo>
                  <a:lnTo>
                    <a:pt x="61" y="92"/>
                  </a:lnTo>
                  <a:lnTo>
                    <a:pt x="82" y="88"/>
                  </a:lnTo>
                  <a:lnTo>
                    <a:pt x="102" y="88"/>
                  </a:lnTo>
                  <a:lnTo>
                    <a:pt x="109" y="84"/>
                  </a:lnTo>
                  <a:lnTo>
                    <a:pt x="127" y="83"/>
                  </a:lnTo>
                  <a:lnTo>
                    <a:pt x="139" y="75"/>
                  </a:lnTo>
                  <a:lnTo>
                    <a:pt x="150" y="76"/>
                  </a:lnTo>
                  <a:lnTo>
                    <a:pt x="157" y="71"/>
                  </a:lnTo>
                  <a:lnTo>
                    <a:pt x="164" y="71"/>
                  </a:lnTo>
                  <a:lnTo>
                    <a:pt x="206" y="59"/>
                  </a:lnTo>
                  <a:lnTo>
                    <a:pt x="212" y="57"/>
                  </a:lnTo>
                  <a:lnTo>
                    <a:pt x="221" y="57"/>
                  </a:lnTo>
                  <a:lnTo>
                    <a:pt x="230" y="54"/>
                  </a:lnTo>
                  <a:lnTo>
                    <a:pt x="238" y="54"/>
                  </a:lnTo>
                  <a:lnTo>
                    <a:pt x="241" y="49"/>
                  </a:lnTo>
                  <a:lnTo>
                    <a:pt x="245" y="49"/>
                  </a:lnTo>
                  <a:lnTo>
                    <a:pt x="246" y="32"/>
                  </a:lnTo>
                  <a:lnTo>
                    <a:pt x="244" y="21"/>
                  </a:lnTo>
                  <a:lnTo>
                    <a:pt x="245" y="14"/>
                  </a:lnTo>
                  <a:lnTo>
                    <a:pt x="244" y="3"/>
                  </a:lnTo>
                  <a:lnTo>
                    <a:pt x="242" y="0"/>
                  </a:lnTo>
                  <a:lnTo>
                    <a:pt x="235" y="3"/>
                  </a:lnTo>
                  <a:lnTo>
                    <a:pt x="225" y="8"/>
                  </a:lnTo>
                  <a:close/>
                </a:path>
              </a:pathLst>
            </a:custGeom>
            <a:solidFill>
              <a:srgbClr val="DCDCDC"/>
            </a:solidFill>
            <a:ln w="25400">
              <a:solidFill>
                <a:srgbClr val="000000"/>
              </a:solidFill>
              <a:round/>
            </a:ln>
          </p:spPr>
          <p:txBody>
            <a:bodyPr wrap="none"/>
            <a:lstStyle/>
            <a:p>
              <a:endParaRPr lang="zh-CN" altLang="en-US"/>
            </a:p>
          </p:txBody>
        </p:sp>
        <p:sp>
          <p:nvSpPr>
            <p:cNvPr id="14534" name="Freeform 196"/>
            <p:cNvSpPr>
              <a:spLocks noChangeArrowheads="1"/>
            </p:cNvSpPr>
            <p:nvPr/>
          </p:nvSpPr>
          <p:spPr bwMode="auto">
            <a:xfrm>
              <a:off x="4436" y="2315"/>
              <a:ext cx="54" cy="163"/>
            </a:xfrm>
            <a:custGeom>
              <a:avLst/>
              <a:gdLst>
                <a:gd name="T0" fmla="*/ 3 w 63"/>
                <a:gd name="T1" fmla="*/ 5 h 178"/>
                <a:gd name="T2" fmla="*/ 3 w 63"/>
                <a:gd name="T3" fmla="*/ 5 h 178"/>
                <a:gd name="T4" fmla="*/ 3 w 63"/>
                <a:gd name="T5" fmla="*/ 5 h 178"/>
                <a:gd name="T6" fmla="*/ 3 w 63"/>
                <a:gd name="T7" fmla="*/ 5 h 178"/>
                <a:gd name="T8" fmla="*/ 3 w 63"/>
                <a:gd name="T9" fmla="*/ 0 h 178"/>
                <a:gd name="T10" fmla="*/ 2 w 63"/>
                <a:gd name="T11" fmla="*/ 5 h 178"/>
                <a:gd name="T12" fmla="*/ 3 w 63"/>
                <a:gd name="T13" fmla="*/ 5 h 178"/>
                <a:gd name="T14" fmla="*/ 2 w 63"/>
                <a:gd name="T15" fmla="*/ 5 h 178"/>
                <a:gd name="T16" fmla="*/ 3 w 63"/>
                <a:gd name="T17" fmla="*/ 5 h 178"/>
                <a:gd name="T18" fmla="*/ 2 w 63"/>
                <a:gd name="T19" fmla="*/ 6 h 178"/>
                <a:gd name="T20" fmla="*/ 2 w 63"/>
                <a:gd name="T21" fmla="*/ 8 h 178"/>
                <a:gd name="T22" fmla="*/ 0 w 63"/>
                <a:gd name="T23" fmla="*/ 9 h 178"/>
                <a:gd name="T24" fmla="*/ 2 w 63"/>
                <a:gd name="T25" fmla="*/ 11 h 178"/>
                <a:gd name="T26" fmla="*/ 0 w 63"/>
                <a:gd name="T27" fmla="*/ 12 h 178"/>
                <a:gd name="T28" fmla="*/ 2 w 63"/>
                <a:gd name="T29" fmla="*/ 13 h 178"/>
                <a:gd name="T30" fmla="*/ 0 w 63"/>
                <a:gd name="T31" fmla="*/ 13 h 178"/>
                <a:gd name="T32" fmla="*/ 3 w 63"/>
                <a:gd name="T33" fmla="*/ 14 h 178"/>
                <a:gd name="T34" fmla="*/ 3 w 63"/>
                <a:gd name="T35" fmla="*/ 14 h 178"/>
                <a:gd name="T36" fmla="*/ 3 w 63"/>
                <a:gd name="T37" fmla="*/ 14 h 178"/>
                <a:gd name="T38" fmla="*/ 3 w 63"/>
                <a:gd name="T39" fmla="*/ 15 h 178"/>
                <a:gd name="T40" fmla="*/ 3 w 63"/>
                <a:gd name="T41" fmla="*/ 15 h 178"/>
                <a:gd name="T42" fmla="*/ 3 w 63"/>
                <a:gd name="T43" fmla="*/ 15 h 178"/>
                <a:gd name="T44" fmla="*/ 3 w 63"/>
                <a:gd name="T45" fmla="*/ 15 h 178"/>
                <a:gd name="T46" fmla="*/ 3 w 63"/>
                <a:gd name="T47" fmla="*/ 5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178"/>
                <a:gd name="T74" fmla="*/ 63 w 63"/>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178">
                  <a:moveTo>
                    <a:pt x="48" y="11"/>
                  </a:moveTo>
                  <a:lnTo>
                    <a:pt x="32" y="7"/>
                  </a:lnTo>
                  <a:lnTo>
                    <a:pt x="26" y="5"/>
                  </a:lnTo>
                  <a:lnTo>
                    <a:pt x="14" y="6"/>
                  </a:lnTo>
                  <a:lnTo>
                    <a:pt x="5" y="0"/>
                  </a:lnTo>
                  <a:lnTo>
                    <a:pt x="2" y="24"/>
                  </a:lnTo>
                  <a:lnTo>
                    <a:pt x="5" y="33"/>
                  </a:lnTo>
                  <a:lnTo>
                    <a:pt x="2" y="48"/>
                  </a:lnTo>
                  <a:lnTo>
                    <a:pt x="4" y="61"/>
                  </a:lnTo>
                  <a:lnTo>
                    <a:pt x="2" y="79"/>
                  </a:lnTo>
                  <a:lnTo>
                    <a:pt x="2" y="90"/>
                  </a:lnTo>
                  <a:lnTo>
                    <a:pt x="0" y="104"/>
                  </a:lnTo>
                  <a:lnTo>
                    <a:pt x="2" y="118"/>
                  </a:lnTo>
                  <a:lnTo>
                    <a:pt x="0" y="129"/>
                  </a:lnTo>
                  <a:lnTo>
                    <a:pt x="2" y="139"/>
                  </a:lnTo>
                  <a:lnTo>
                    <a:pt x="0" y="148"/>
                  </a:lnTo>
                  <a:lnTo>
                    <a:pt x="18" y="156"/>
                  </a:lnTo>
                  <a:lnTo>
                    <a:pt x="22" y="157"/>
                  </a:lnTo>
                  <a:lnTo>
                    <a:pt x="31" y="164"/>
                  </a:lnTo>
                  <a:lnTo>
                    <a:pt x="45" y="168"/>
                  </a:lnTo>
                  <a:lnTo>
                    <a:pt x="49" y="174"/>
                  </a:lnTo>
                  <a:lnTo>
                    <a:pt x="56" y="174"/>
                  </a:lnTo>
                  <a:lnTo>
                    <a:pt x="61" y="178"/>
                  </a:lnTo>
                  <a:lnTo>
                    <a:pt x="63" y="14"/>
                  </a:lnTo>
                  <a:lnTo>
                    <a:pt x="48" y="11"/>
                  </a:lnTo>
                  <a:close/>
                </a:path>
              </a:pathLst>
            </a:custGeom>
            <a:solidFill>
              <a:srgbClr val="B4B4B4"/>
            </a:solidFill>
            <a:ln w="25400">
              <a:solidFill>
                <a:srgbClr val="000000"/>
              </a:solidFill>
              <a:round/>
            </a:ln>
          </p:spPr>
          <p:txBody>
            <a:bodyPr wrap="none"/>
            <a:lstStyle/>
            <a:p>
              <a:endParaRPr lang="zh-CN" altLang="en-US"/>
            </a:p>
          </p:txBody>
        </p:sp>
        <p:sp>
          <p:nvSpPr>
            <p:cNvPr id="14535" name="Freeform 197"/>
            <p:cNvSpPr>
              <a:spLocks noChangeArrowheads="1"/>
            </p:cNvSpPr>
            <p:nvPr/>
          </p:nvSpPr>
          <p:spPr bwMode="auto">
            <a:xfrm>
              <a:off x="4488" y="2307"/>
              <a:ext cx="191" cy="51"/>
            </a:xfrm>
            <a:custGeom>
              <a:avLst/>
              <a:gdLst>
                <a:gd name="T0" fmla="*/ 3 w 222"/>
                <a:gd name="T1" fmla="*/ 1 h 56"/>
                <a:gd name="T2" fmla="*/ 3 w 222"/>
                <a:gd name="T3" fmla="*/ 1 h 56"/>
                <a:gd name="T4" fmla="*/ 3 w 222"/>
                <a:gd name="T5" fmla="*/ 0 h 56"/>
                <a:gd name="T6" fmla="*/ 3 w 222"/>
                <a:gd name="T7" fmla="*/ 0 h 56"/>
                <a:gd name="T8" fmla="*/ 3 w 222"/>
                <a:gd name="T9" fmla="*/ 3 h 56"/>
                <a:gd name="T10" fmla="*/ 3 w 222"/>
                <a:gd name="T11" fmla="*/ 3 h 56"/>
                <a:gd name="T12" fmla="*/ 3 w 222"/>
                <a:gd name="T13" fmla="*/ 3 h 56"/>
                <a:gd name="T14" fmla="*/ 3 w 222"/>
                <a:gd name="T15" fmla="*/ 4 h 56"/>
                <a:gd name="T16" fmla="*/ 3 w 222"/>
                <a:gd name="T17" fmla="*/ 4 h 56"/>
                <a:gd name="T18" fmla="*/ 3 w 222"/>
                <a:gd name="T19" fmla="*/ 5 h 56"/>
                <a:gd name="T20" fmla="*/ 3 w 222"/>
                <a:gd name="T21" fmla="*/ 5 h 56"/>
                <a:gd name="T22" fmla="*/ 0 w 222"/>
                <a:gd name="T23" fmla="*/ 5 h 56"/>
                <a:gd name="T24" fmla="*/ 3 w 222"/>
                <a:gd name="T25" fmla="*/ 5 h 56"/>
                <a:gd name="T26" fmla="*/ 3 w 222"/>
                <a:gd name="T27" fmla="*/ 5 h 56"/>
                <a:gd name="T28" fmla="*/ 3 w 222"/>
                <a:gd name="T29" fmla="*/ 5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2"/>
                <a:gd name="T46" fmla="*/ 0 h 56"/>
                <a:gd name="T47" fmla="*/ 222 w 222"/>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2" h="56">
                  <a:moveTo>
                    <a:pt x="176" y="1"/>
                  </a:moveTo>
                  <a:lnTo>
                    <a:pt x="171" y="1"/>
                  </a:lnTo>
                  <a:lnTo>
                    <a:pt x="155" y="0"/>
                  </a:lnTo>
                  <a:lnTo>
                    <a:pt x="141" y="0"/>
                  </a:lnTo>
                  <a:lnTo>
                    <a:pt x="118" y="3"/>
                  </a:lnTo>
                  <a:lnTo>
                    <a:pt x="97" y="3"/>
                  </a:lnTo>
                  <a:lnTo>
                    <a:pt x="87" y="3"/>
                  </a:lnTo>
                  <a:lnTo>
                    <a:pt x="64" y="4"/>
                  </a:lnTo>
                  <a:lnTo>
                    <a:pt x="55" y="4"/>
                  </a:lnTo>
                  <a:lnTo>
                    <a:pt x="28" y="7"/>
                  </a:lnTo>
                  <a:lnTo>
                    <a:pt x="14" y="8"/>
                  </a:lnTo>
                  <a:lnTo>
                    <a:pt x="0" y="9"/>
                  </a:lnTo>
                  <a:lnTo>
                    <a:pt x="14" y="56"/>
                  </a:lnTo>
                  <a:lnTo>
                    <a:pt x="213" y="25"/>
                  </a:lnTo>
                  <a:lnTo>
                    <a:pt x="222" y="8"/>
                  </a:lnTo>
                  <a:lnTo>
                    <a:pt x="176" y="1"/>
                  </a:lnTo>
                  <a:close/>
                </a:path>
              </a:pathLst>
            </a:custGeom>
            <a:solidFill>
              <a:srgbClr val="F0F0F0"/>
            </a:solidFill>
            <a:ln w="25400">
              <a:solidFill>
                <a:srgbClr val="000000"/>
              </a:solidFill>
              <a:round/>
            </a:ln>
          </p:spPr>
          <p:txBody>
            <a:bodyPr wrap="none"/>
            <a:lstStyle/>
            <a:p>
              <a:endParaRPr lang="zh-CN" altLang="en-US"/>
            </a:p>
          </p:txBody>
        </p:sp>
        <p:sp>
          <p:nvSpPr>
            <p:cNvPr id="14536" name="Freeform 198"/>
            <p:cNvSpPr>
              <a:spLocks noChangeArrowheads="1"/>
            </p:cNvSpPr>
            <p:nvPr/>
          </p:nvSpPr>
          <p:spPr bwMode="auto">
            <a:xfrm>
              <a:off x="4485" y="2315"/>
              <a:ext cx="38" cy="185"/>
            </a:xfrm>
            <a:custGeom>
              <a:avLst/>
              <a:gdLst>
                <a:gd name="T0" fmla="*/ 3 w 44"/>
                <a:gd name="T1" fmla="*/ 4 h 202"/>
                <a:gd name="T2" fmla="*/ 3 w 44"/>
                <a:gd name="T3" fmla="*/ 0 h 202"/>
                <a:gd name="T4" fmla="*/ 3 w 44"/>
                <a:gd name="T5" fmla="*/ 5 h 202"/>
                <a:gd name="T6" fmla="*/ 3 w 44"/>
                <a:gd name="T7" fmla="*/ 5 h 202"/>
                <a:gd name="T8" fmla="*/ 2 w 44"/>
                <a:gd name="T9" fmla="*/ 5 h 202"/>
                <a:gd name="T10" fmla="*/ 3 w 44"/>
                <a:gd name="T11" fmla="*/ 5 h 202"/>
                <a:gd name="T12" fmla="*/ 1 w 44"/>
                <a:gd name="T13" fmla="*/ 6 h 202"/>
                <a:gd name="T14" fmla="*/ 1 w 44"/>
                <a:gd name="T15" fmla="*/ 7 h 202"/>
                <a:gd name="T16" fmla="*/ 1 w 44"/>
                <a:gd name="T17" fmla="*/ 10 h 202"/>
                <a:gd name="T18" fmla="*/ 3 w 44"/>
                <a:gd name="T19" fmla="*/ 11 h 202"/>
                <a:gd name="T20" fmla="*/ 0 w 44"/>
                <a:gd name="T21" fmla="*/ 13 h 202"/>
                <a:gd name="T22" fmla="*/ 1 w 44"/>
                <a:gd name="T23" fmla="*/ 14 h 202"/>
                <a:gd name="T24" fmla="*/ 0 w 44"/>
                <a:gd name="T25" fmla="*/ 15 h 202"/>
                <a:gd name="T26" fmla="*/ 0 w 44"/>
                <a:gd name="T27" fmla="*/ 16 h 202"/>
                <a:gd name="T28" fmla="*/ 0 w 44"/>
                <a:gd name="T29" fmla="*/ 16 h 202"/>
                <a:gd name="T30" fmla="*/ 3 w 44"/>
                <a:gd name="T31" fmla="*/ 17 h 202"/>
                <a:gd name="T32" fmla="*/ 3 w 44"/>
                <a:gd name="T33" fmla="*/ 17 h 202"/>
                <a:gd name="T34" fmla="*/ 3 w 44"/>
                <a:gd name="T35" fmla="*/ 17 h 202"/>
                <a:gd name="T36" fmla="*/ 3 w 44"/>
                <a:gd name="T37" fmla="*/ 10 h 202"/>
                <a:gd name="T38" fmla="*/ 3 w 44"/>
                <a:gd name="T39" fmla="*/ 5 h 202"/>
                <a:gd name="T40" fmla="*/ 3 w 44"/>
                <a:gd name="T41" fmla="*/ 5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02"/>
                <a:gd name="T65" fmla="*/ 44 w 44"/>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02">
                  <a:moveTo>
                    <a:pt x="9" y="4"/>
                  </a:moveTo>
                  <a:lnTo>
                    <a:pt x="4" y="0"/>
                  </a:lnTo>
                  <a:lnTo>
                    <a:pt x="4" y="26"/>
                  </a:lnTo>
                  <a:lnTo>
                    <a:pt x="4" y="34"/>
                  </a:lnTo>
                  <a:lnTo>
                    <a:pt x="2" y="55"/>
                  </a:lnTo>
                  <a:lnTo>
                    <a:pt x="4" y="64"/>
                  </a:lnTo>
                  <a:lnTo>
                    <a:pt x="1" y="81"/>
                  </a:lnTo>
                  <a:lnTo>
                    <a:pt x="1" y="87"/>
                  </a:lnTo>
                  <a:lnTo>
                    <a:pt x="1" y="112"/>
                  </a:lnTo>
                  <a:lnTo>
                    <a:pt x="4" y="122"/>
                  </a:lnTo>
                  <a:lnTo>
                    <a:pt x="0" y="143"/>
                  </a:lnTo>
                  <a:lnTo>
                    <a:pt x="1" y="159"/>
                  </a:lnTo>
                  <a:lnTo>
                    <a:pt x="0" y="177"/>
                  </a:lnTo>
                  <a:lnTo>
                    <a:pt x="0" y="184"/>
                  </a:lnTo>
                  <a:lnTo>
                    <a:pt x="0" y="188"/>
                  </a:lnTo>
                  <a:lnTo>
                    <a:pt x="19" y="198"/>
                  </a:lnTo>
                  <a:lnTo>
                    <a:pt x="25" y="200"/>
                  </a:lnTo>
                  <a:lnTo>
                    <a:pt x="29" y="202"/>
                  </a:lnTo>
                  <a:lnTo>
                    <a:pt x="44" y="115"/>
                  </a:lnTo>
                  <a:lnTo>
                    <a:pt x="35" y="24"/>
                  </a:lnTo>
                  <a:lnTo>
                    <a:pt x="28" y="11"/>
                  </a:lnTo>
                  <a:lnTo>
                    <a:pt x="9" y="4"/>
                  </a:lnTo>
                  <a:close/>
                </a:path>
              </a:pathLst>
            </a:custGeom>
            <a:solidFill>
              <a:srgbClr val="B4B4B4"/>
            </a:solidFill>
            <a:ln w="25400">
              <a:solidFill>
                <a:srgbClr val="000000"/>
              </a:solidFill>
              <a:round/>
            </a:ln>
          </p:spPr>
          <p:txBody>
            <a:bodyPr wrap="none"/>
            <a:lstStyle/>
            <a:p>
              <a:endParaRPr lang="zh-CN" altLang="en-US"/>
            </a:p>
          </p:txBody>
        </p:sp>
        <p:sp>
          <p:nvSpPr>
            <p:cNvPr id="14537" name="Freeform 199"/>
            <p:cNvSpPr>
              <a:spLocks noChangeArrowheads="1"/>
            </p:cNvSpPr>
            <p:nvPr/>
          </p:nvSpPr>
          <p:spPr bwMode="auto">
            <a:xfrm>
              <a:off x="4509" y="2314"/>
              <a:ext cx="170" cy="186"/>
            </a:xfrm>
            <a:custGeom>
              <a:avLst/>
              <a:gdLst>
                <a:gd name="T0" fmla="*/ 3 w 198"/>
                <a:gd name="T1" fmla="*/ 3 h 205"/>
                <a:gd name="T2" fmla="*/ 3 w 198"/>
                <a:gd name="T3" fmla="*/ 0 h 205"/>
                <a:gd name="T4" fmla="*/ 3 w 198"/>
                <a:gd name="T5" fmla="*/ 3 h 205"/>
                <a:gd name="T6" fmla="*/ 3 w 198"/>
                <a:gd name="T7" fmla="*/ 3 h 205"/>
                <a:gd name="T8" fmla="*/ 3 w 198"/>
                <a:gd name="T9" fmla="*/ 3 h 205"/>
                <a:gd name="T10" fmla="*/ 3 w 198"/>
                <a:gd name="T11" fmla="*/ 4 h 205"/>
                <a:gd name="T12" fmla="*/ 3 w 198"/>
                <a:gd name="T13" fmla="*/ 3 h 205"/>
                <a:gd name="T14" fmla="*/ 3 w 198"/>
                <a:gd name="T15" fmla="*/ 5 h 205"/>
                <a:gd name="T16" fmla="*/ 3 w 198"/>
                <a:gd name="T17" fmla="*/ 5 h 205"/>
                <a:gd name="T18" fmla="*/ 3 w 198"/>
                <a:gd name="T19" fmla="*/ 5 h 205"/>
                <a:gd name="T20" fmla="*/ 3 w 198"/>
                <a:gd name="T21" fmla="*/ 5 h 205"/>
                <a:gd name="T22" fmla="*/ 3 w 198"/>
                <a:gd name="T23" fmla="*/ 5 h 205"/>
                <a:gd name="T24" fmla="*/ 3 w 198"/>
                <a:gd name="T25" fmla="*/ 5 h 205"/>
                <a:gd name="T26" fmla="*/ 3 w 198"/>
                <a:gd name="T27" fmla="*/ 5 h 205"/>
                <a:gd name="T28" fmla="*/ 0 w 198"/>
                <a:gd name="T29" fmla="*/ 5 h 205"/>
                <a:gd name="T30" fmla="*/ 1 w 198"/>
                <a:gd name="T31" fmla="*/ 5 h 205"/>
                <a:gd name="T32" fmla="*/ 0 w 198"/>
                <a:gd name="T33" fmla="*/ 5 h 205"/>
                <a:gd name="T34" fmla="*/ 2 w 198"/>
                <a:gd name="T35" fmla="*/ 5 h 205"/>
                <a:gd name="T36" fmla="*/ 2 w 198"/>
                <a:gd name="T37" fmla="*/ 5 h 205"/>
                <a:gd name="T38" fmla="*/ 0 w 198"/>
                <a:gd name="T39" fmla="*/ 5 h 205"/>
                <a:gd name="T40" fmla="*/ 2 w 198"/>
                <a:gd name="T41" fmla="*/ 5 h 205"/>
                <a:gd name="T42" fmla="*/ 2 w 198"/>
                <a:gd name="T43" fmla="*/ 7 h 205"/>
                <a:gd name="T44" fmla="*/ 1 w 198"/>
                <a:gd name="T45" fmla="*/ 8 h 205"/>
                <a:gd name="T46" fmla="*/ 1 w 198"/>
                <a:gd name="T47" fmla="*/ 9 h 205"/>
                <a:gd name="T48" fmla="*/ 3 w 198"/>
                <a:gd name="T49" fmla="*/ 11 h 205"/>
                <a:gd name="T50" fmla="*/ 1 w 198"/>
                <a:gd name="T51" fmla="*/ 12 h 205"/>
                <a:gd name="T52" fmla="*/ 1 w 198"/>
                <a:gd name="T53" fmla="*/ 13 h 205"/>
                <a:gd name="T54" fmla="*/ 1 w 198"/>
                <a:gd name="T55" fmla="*/ 14 h 205"/>
                <a:gd name="T56" fmla="*/ 3 w 198"/>
                <a:gd name="T57" fmla="*/ 14 h 205"/>
                <a:gd name="T58" fmla="*/ 3 w 198"/>
                <a:gd name="T59" fmla="*/ 14 h 205"/>
                <a:gd name="T60" fmla="*/ 3 w 198"/>
                <a:gd name="T61" fmla="*/ 13 h 205"/>
                <a:gd name="T62" fmla="*/ 3 w 198"/>
                <a:gd name="T63" fmla="*/ 13 h 205"/>
                <a:gd name="T64" fmla="*/ 3 w 198"/>
                <a:gd name="T65" fmla="*/ 13 h 205"/>
                <a:gd name="T66" fmla="*/ 3 w 198"/>
                <a:gd name="T67" fmla="*/ 13 h 205"/>
                <a:gd name="T68" fmla="*/ 3 w 198"/>
                <a:gd name="T69" fmla="*/ 13 h 205"/>
                <a:gd name="T70" fmla="*/ 3 w 198"/>
                <a:gd name="T71" fmla="*/ 13 h 205"/>
                <a:gd name="T72" fmla="*/ 3 w 198"/>
                <a:gd name="T73" fmla="*/ 13 h 205"/>
                <a:gd name="T74" fmla="*/ 3 w 198"/>
                <a:gd name="T75" fmla="*/ 13 h 205"/>
                <a:gd name="T76" fmla="*/ 3 w 198"/>
                <a:gd name="T77" fmla="*/ 13 h 205"/>
                <a:gd name="T78" fmla="*/ 3 w 198"/>
                <a:gd name="T79" fmla="*/ 12 h 205"/>
                <a:gd name="T80" fmla="*/ 3 w 198"/>
                <a:gd name="T81" fmla="*/ 12 h 205"/>
                <a:gd name="T82" fmla="*/ 3 w 198"/>
                <a:gd name="T83" fmla="*/ 12 h 205"/>
                <a:gd name="T84" fmla="*/ 3 w 198"/>
                <a:gd name="T85" fmla="*/ 12 h 205"/>
                <a:gd name="T86" fmla="*/ 3 w 198"/>
                <a:gd name="T87" fmla="*/ 12 h 205"/>
                <a:gd name="T88" fmla="*/ 3 w 198"/>
                <a:gd name="T89" fmla="*/ 11 h 205"/>
                <a:gd name="T90" fmla="*/ 3 w 198"/>
                <a:gd name="T91" fmla="*/ 10 h 205"/>
                <a:gd name="T92" fmla="*/ 3 w 198"/>
                <a:gd name="T93" fmla="*/ 9 h 205"/>
                <a:gd name="T94" fmla="*/ 3 w 198"/>
                <a:gd name="T95" fmla="*/ 7 h 205"/>
                <a:gd name="T96" fmla="*/ 3 w 198"/>
                <a:gd name="T97" fmla="*/ 7 h 205"/>
                <a:gd name="T98" fmla="*/ 3 w 198"/>
                <a:gd name="T99" fmla="*/ 6 h 205"/>
                <a:gd name="T100" fmla="*/ 3 w 198"/>
                <a:gd name="T101" fmla="*/ 5 h 205"/>
                <a:gd name="T102" fmla="*/ 3 w 198"/>
                <a:gd name="T103" fmla="*/ 5 h 205"/>
                <a:gd name="T104" fmla="*/ 3 w 198"/>
                <a:gd name="T105" fmla="*/ 5 h 205"/>
                <a:gd name="T106" fmla="*/ 3 w 198"/>
                <a:gd name="T107" fmla="*/ 5 h 205"/>
                <a:gd name="T108" fmla="*/ 3 w 198"/>
                <a:gd name="T109" fmla="*/ 5 h 205"/>
                <a:gd name="T110" fmla="*/ 3 w 198"/>
                <a:gd name="T111" fmla="*/ 5 h 205"/>
                <a:gd name="T112" fmla="*/ 3 w 198"/>
                <a:gd name="T113" fmla="*/ 3 h 205"/>
                <a:gd name="T114" fmla="*/ 3 w 198"/>
                <a:gd name="T115" fmla="*/ 0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8"/>
                <a:gd name="T175" fmla="*/ 0 h 205"/>
                <a:gd name="T176" fmla="*/ 198 w 198"/>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8" h="205">
                  <a:moveTo>
                    <a:pt x="184" y="3"/>
                  </a:moveTo>
                  <a:lnTo>
                    <a:pt x="170" y="0"/>
                  </a:lnTo>
                  <a:lnTo>
                    <a:pt x="163" y="3"/>
                  </a:lnTo>
                  <a:lnTo>
                    <a:pt x="155" y="3"/>
                  </a:lnTo>
                  <a:lnTo>
                    <a:pt x="147" y="3"/>
                  </a:lnTo>
                  <a:lnTo>
                    <a:pt x="144" y="4"/>
                  </a:lnTo>
                  <a:lnTo>
                    <a:pt x="123" y="3"/>
                  </a:lnTo>
                  <a:lnTo>
                    <a:pt x="102" y="5"/>
                  </a:lnTo>
                  <a:lnTo>
                    <a:pt x="85" y="5"/>
                  </a:lnTo>
                  <a:lnTo>
                    <a:pt x="74" y="7"/>
                  </a:lnTo>
                  <a:lnTo>
                    <a:pt x="51" y="7"/>
                  </a:lnTo>
                  <a:lnTo>
                    <a:pt x="39" y="12"/>
                  </a:lnTo>
                  <a:lnTo>
                    <a:pt x="21" y="9"/>
                  </a:lnTo>
                  <a:lnTo>
                    <a:pt x="8" y="12"/>
                  </a:lnTo>
                  <a:lnTo>
                    <a:pt x="0" y="13"/>
                  </a:lnTo>
                  <a:lnTo>
                    <a:pt x="1" y="32"/>
                  </a:lnTo>
                  <a:lnTo>
                    <a:pt x="0" y="39"/>
                  </a:lnTo>
                  <a:lnTo>
                    <a:pt x="2" y="52"/>
                  </a:lnTo>
                  <a:lnTo>
                    <a:pt x="2" y="57"/>
                  </a:lnTo>
                  <a:lnTo>
                    <a:pt x="0" y="74"/>
                  </a:lnTo>
                  <a:lnTo>
                    <a:pt x="2" y="88"/>
                  </a:lnTo>
                  <a:lnTo>
                    <a:pt x="2" y="103"/>
                  </a:lnTo>
                  <a:lnTo>
                    <a:pt x="1" y="117"/>
                  </a:lnTo>
                  <a:lnTo>
                    <a:pt x="1" y="134"/>
                  </a:lnTo>
                  <a:lnTo>
                    <a:pt x="4" y="161"/>
                  </a:lnTo>
                  <a:lnTo>
                    <a:pt x="1" y="179"/>
                  </a:lnTo>
                  <a:lnTo>
                    <a:pt x="1" y="195"/>
                  </a:lnTo>
                  <a:lnTo>
                    <a:pt x="1" y="205"/>
                  </a:lnTo>
                  <a:lnTo>
                    <a:pt x="18" y="203"/>
                  </a:lnTo>
                  <a:lnTo>
                    <a:pt x="28" y="203"/>
                  </a:lnTo>
                  <a:lnTo>
                    <a:pt x="48" y="198"/>
                  </a:lnTo>
                  <a:lnTo>
                    <a:pt x="55" y="198"/>
                  </a:lnTo>
                  <a:lnTo>
                    <a:pt x="68" y="194"/>
                  </a:lnTo>
                  <a:lnTo>
                    <a:pt x="75" y="194"/>
                  </a:lnTo>
                  <a:lnTo>
                    <a:pt x="85" y="194"/>
                  </a:lnTo>
                  <a:lnTo>
                    <a:pt x="101" y="188"/>
                  </a:lnTo>
                  <a:lnTo>
                    <a:pt x="115" y="188"/>
                  </a:lnTo>
                  <a:lnTo>
                    <a:pt x="121" y="186"/>
                  </a:lnTo>
                  <a:lnTo>
                    <a:pt x="134" y="184"/>
                  </a:lnTo>
                  <a:lnTo>
                    <a:pt x="146" y="181"/>
                  </a:lnTo>
                  <a:lnTo>
                    <a:pt x="155" y="181"/>
                  </a:lnTo>
                  <a:lnTo>
                    <a:pt x="172" y="178"/>
                  </a:lnTo>
                  <a:lnTo>
                    <a:pt x="184" y="173"/>
                  </a:lnTo>
                  <a:lnTo>
                    <a:pt x="196" y="173"/>
                  </a:lnTo>
                  <a:lnTo>
                    <a:pt x="193" y="158"/>
                  </a:lnTo>
                  <a:lnTo>
                    <a:pt x="195" y="141"/>
                  </a:lnTo>
                  <a:lnTo>
                    <a:pt x="195" y="127"/>
                  </a:lnTo>
                  <a:lnTo>
                    <a:pt x="193" y="110"/>
                  </a:lnTo>
                  <a:lnTo>
                    <a:pt x="193" y="104"/>
                  </a:lnTo>
                  <a:lnTo>
                    <a:pt x="193" y="94"/>
                  </a:lnTo>
                  <a:lnTo>
                    <a:pt x="193" y="82"/>
                  </a:lnTo>
                  <a:lnTo>
                    <a:pt x="195" y="70"/>
                  </a:lnTo>
                  <a:lnTo>
                    <a:pt x="196" y="54"/>
                  </a:lnTo>
                  <a:lnTo>
                    <a:pt x="195" y="37"/>
                  </a:lnTo>
                  <a:lnTo>
                    <a:pt x="195" y="29"/>
                  </a:lnTo>
                  <a:lnTo>
                    <a:pt x="198" y="14"/>
                  </a:lnTo>
                  <a:lnTo>
                    <a:pt x="198" y="3"/>
                  </a:lnTo>
                  <a:lnTo>
                    <a:pt x="196" y="0"/>
                  </a:lnTo>
                  <a:lnTo>
                    <a:pt x="184" y="3"/>
                  </a:lnTo>
                  <a:close/>
                </a:path>
              </a:pathLst>
            </a:custGeom>
            <a:solidFill>
              <a:srgbClr val="DCDCDC"/>
            </a:solidFill>
            <a:ln w="25400">
              <a:solidFill>
                <a:srgbClr val="000000"/>
              </a:solidFill>
              <a:round/>
            </a:ln>
          </p:spPr>
          <p:txBody>
            <a:bodyPr wrap="none"/>
            <a:lstStyle/>
            <a:p>
              <a:endParaRPr lang="zh-CN" altLang="en-US"/>
            </a:p>
          </p:txBody>
        </p:sp>
        <p:sp>
          <p:nvSpPr>
            <p:cNvPr id="14538" name="Freeform 200"/>
            <p:cNvSpPr>
              <a:spLocks noChangeArrowheads="1"/>
            </p:cNvSpPr>
            <p:nvPr/>
          </p:nvSpPr>
          <p:spPr bwMode="auto">
            <a:xfrm>
              <a:off x="4500" y="2549"/>
              <a:ext cx="56" cy="71"/>
            </a:xfrm>
            <a:custGeom>
              <a:avLst/>
              <a:gdLst>
                <a:gd name="T0" fmla="*/ 0 w 65"/>
                <a:gd name="T1" fmla="*/ 5 h 78"/>
                <a:gd name="T2" fmla="*/ 2 w 65"/>
                <a:gd name="T3" fmla="*/ 5 h 78"/>
                <a:gd name="T4" fmla="*/ 2 w 65"/>
                <a:gd name="T5" fmla="*/ 5 h 78"/>
                <a:gd name="T6" fmla="*/ 3 w 65"/>
                <a:gd name="T7" fmla="*/ 5 h 78"/>
                <a:gd name="T8" fmla="*/ 3 w 65"/>
                <a:gd name="T9" fmla="*/ 5 h 78"/>
                <a:gd name="T10" fmla="*/ 3 w 65"/>
                <a:gd name="T11" fmla="*/ 5 h 78"/>
                <a:gd name="T12" fmla="*/ 3 w 65"/>
                <a:gd name="T13" fmla="*/ 5 h 78"/>
                <a:gd name="T14" fmla="*/ 3 w 65"/>
                <a:gd name="T15" fmla="*/ 5 h 78"/>
                <a:gd name="T16" fmla="*/ 3 w 65"/>
                <a:gd name="T17" fmla="*/ 5 h 78"/>
                <a:gd name="T18" fmla="*/ 3 w 65"/>
                <a:gd name="T19" fmla="*/ 5 h 78"/>
                <a:gd name="T20" fmla="*/ 3 w 65"/>
                <a:gd name="T21" fmla="*/ 5 h 78"/>
                <a:gd name="T22" fmla="*/ 3 w 65"/>
                <a:gd name="T23" fmla="*/ 4 h 78"/>
                <a:gd name="T24" fmla="*/ 0 w 65"/>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78"/>
                <a:gd name="T41" fmla="*/ 65 w 65"/>
                <a:gd name="T42" fmla="*/ 78 h 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78">
                  <a:moveTo>
                    <a:pt x="0" y="16"/>
                  </a:moveTo>
                  <a:lnTo>
                    <a:pt x="2" y="27"/>
                  </a:lnTo>
                  <a:lnTo>
                    <a:pt x="2" y="31"/>
                  </a:lnTo>
                  <a:lnTo>
                    <a:pt x="16" y="43"/>
                  </a:lnTo>
                  <a:lnTo>
                    <a:pt x="34" y="49"/>
                  </a:lnTo>
                  <a:lnTo>
                    <a:pt x="38" y="61"/>
                  </a:lnTo>
                  <a:lnTo>
                    <a:pt x="50" y="67"/>
                  </a:lnTo>
                  <a:lnTo>
                    <a:pt x="55" y="76"/>
                  </a:lnTo>
                  <a:lnTo>
                    <a:pt x="63" y="78"/>
                  </a:lnTo>
                  <a:lnTo>
                    <a:pt x="63" y="75"/>
                  </a:lnTo>
                  <a:lnTo>
                    <a:pt x="65" y="31"/>
                  </a:lnTo>
                  <a:lnTo>
                    <a:pt x="19" y="4"/>
                  </a:lnTo>
                  <a:lnTo>
                    <a:pt x="0" y="0"/>
                  </a:lnTo>
                  <a:lnTo>
                    <a:pt x="0" y="16"/>
                  </a:lnTo>
                  <a:close/>
                </a:path>
              </a:pathLst>
            </a:custGeom>
            <a:solidFill>
              <a:srgbClr val="C0C0C0"/>
            </a:solidFill>
            <a:ln w="25400">
              <a:solidFill>
                <a:srgbClr val="000000"/>
              </a:solidFill>
              <a:round/>
            </a:ln>
          </p:spPr>
          <p:txBody>
            <a:bodyPr wrap="none"/>
            <a:lstStyle/>
            <a:p>
              <a:endParaRPr lang="zh-CN" altLang="en-US"/>
            </a:p>
          </p:txBody>
        </p:sp>
        <p:sp>
          <p:nvSpPr>
            <p:cNvPr id="14539" name="Freeform 201"/>
            <p:cNvSpPr>
              <a:spLocks noChangeArrowheads="1"/>
            </p:cNvSpPr>
            <p:nvPr/>
          </p:nvSpPr>
          <p:spPr bwMode="auto">
            <a:xfrm>
              <a:off x="4529" y="2333"/>
              <a:ext cx="131" cy="134"/>
            </a:xfrm>
            <a:custGeom>
              <a:avLst/>
              <a:gdLst>
                <a:gd name="T0" fmla="*/ 3 w 152"/>
                <a:gd name="T1" fmla="*/ 2 h 147"/>
                <a:gd name="T2" fmla="*/ 3 w 152"/>
                <a:gd name="T3" fmla="*/ 5 h 147"/>
                <a:gd name="T4" fmla="*/ 3 w 152"/>
                <a:gd name="T5" fmla="*/ 5 h 147"/>
                <a:gd name="T6" fmla="*/ 3 w 152"/>
                <a:gd name="T7" fmla="*/ 5 h 147"/>
                <a:gd name="T8" fmla="*/ 3 w 152"/>
                <a:gd name="T9" fmla="*/ 5 h 147"/>
                <a:gd name="T10" fmla="*/ 3 w 152"/>
                <a:gd name="T11" fmla="*/ 5 h 147"/>
                <a:gd name="T12" fmla="*/ 3 w 152"/>
                <a:gd name="T13" fmla="*/ 5 h 147"/>
                <a:gd name="T14" fmla="*/ 3 w 152"/>
                <a:gd name="T15" fmla="*/ 5 h 147"/>
                <a:gd name="T16" fmla="*/ 2 w 152"/>
                <a:gd name="T17" fmla="*/ 5 h 147"/>
                <a:gd name="T18" fmla="*/ 2 w 152"/>
                <a:gd name="T19" fmla="*/ 5 h 147"/>
                <a:gd name="T20" fmla="*/ 2 w 152"/>
                <a:gd name="T21" fmla="*/ 5 h 147"/>
                <a:gd name="T22" fmla="*/ 3 w 152"/>
                <a:gd name="T23" fmla="*/ 5 h 147"/>
                <a:gd name="T24" fmla="*/ 3 w 152"/>
                <a:gd name="T25" fmla="*/ 5 h 147"/>
                <a:gd name="T26" fmla="*/ 0 w 152"/>
                <a:gd name="T27" fmla="*/ 5 h 147"/>
                <a:gd name="T28" fmla="*/ 3 w 152"/>
                <a:gd name="T29" fmla="*/ 7 h 147"/>
                <a:gd name="T30" fmla="*/ 3 w 152"/>
                <a:gd name="T31" fmla="*/ 10 h 147"/>
                <a:gd name="T32" fmla="*/ 3 w 152"/>
                <a:gd name="T33" fmla="*/ 11 h 147"/>
                <a:gd name="T34" fmla="*/ 3 w 152"/>
                <a:gd name="T35" fmla="*/ 11 h 147"/>
                <a:gd name="T36" fmla="*/ 3 w 152"/>
                <a:gd name="T37" fmla="*/ 11 h 147"/>
                <a:gd name="T38" fmla="*/ 3 w 152"/>
                <a:gd name="T39" fmla="*/ 11 h 147"/>
                <a:gd name="T40" fmla="*/ 3 w 152"/>
                <a:gd name="T41" fmla="*/ 11 h 147"/>
                <a:gd name="T42" fmla="*/ 3 w 152"/>
                <a:gd name="T43" fmla="*/ 11 h 147"/>
                <a:gd name="T44" fmla="*/ 3 w 152"/>
                <a:gd name="T45" fmla="*/ 11 h 147"/>
                <a:gd name="T46" fmla="*/ 3 w 152"/>
                <a:gd name="T47" fmla="*/ 11 h 147"/>
                <a:gd name="T48" fmla="*/ 3 w 152"/>
                <a:gd name="T49" fmla="*/ 10 h 147"/>
                <a:gd name="T50" fmla="*/ 3 w 152"/>
                <a:gd name="T51" fmla="*/ 10 h 147"/>
                <a:gd name="T52" fmla="*/ 3 w 152"/>
                <a:gd name="T53" fmla="*/ 10 h 147"/>
                <a:gd name="T54" fmla="*/ 3 w 152"/>
                <a:gd name="T55" fmla="*/ 10 h 147"/>
                <a:gd name="T56" fmla="*/ 3 w 152"/>
                <a:gd name="T57" fmla="*/ 10 h 147"/>
                <a:gd name="T58" fmla="*/ 3 w 152"/>
                <a:gd name="T59" fmla="*/ 9 h 147"/>
                <a:gd name="T60" fmla="*/ 3 w 152"/>
                <a:gd name="T61" fmla="*/ 7 h 147"/>
                <a:gd name="T62" fmla="*/ 3 w 152"/>
                <a:gd name="T63" fmla="*/ 5 h 147"/>
                <a:gd name="T64" fmla="*/ 3 w 152"/>
                <a:gd name="T65" fmla="*/ 5 h 147"/>
                <a:gd name="T66" fmla="*/ 3 w 152"/>
                <a:gd name="T67" fmla="*/ 5 h 147"/>
                <a:gd name="T68" fmla="*/ 3 w 152"/>
                <a:gd name="T69" fmla="*/ 5 h 147"/>
                <a:gd name="T70" fmla="*/ 3 w 152"/>
                <a:gd name="T71" fmla="*/ 0 h 147"/>
                <a:gd name="T72" fmla="*/ 3 w 152"/>
                <a:gd name="T73" fmla="*/ 0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2"/>
                <a:gd name="T112" fmla="*/ 0 h 147"/>
                <a:gd name="T113" fmla="*/ 152 w 152"/>
                <a:gd name="T114" fmla="*/ 147 h 1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2" h="147">
                  <a:moveTo>
                    <a:pt x="128" y="2"/>
                  </a:moveTo>
                  <a:lnTo>
                    <a:pt x="122" y="5"/>
                  </a:lnTo>
                  <a:lnTo>
                    <a:pt x="99" y="5"/>
                  </a:lnTo>
                  <a:lnTo>
                    <a:pt x="84" y="5"/>
                  </a:lnTo>
                  <a:lnTo>
                    <a:pt x="63" y="8"/>
                  </a:lnTo>
                  <a:lnTo>
                    <a:pt x="40" y="8"/>
                  </a:lnTo>
                  <a:lnTo>
                    <a:pt x="19" y="11"/>
                  </a:lnTo>
                  <a:lnTo>
                    <a:pt x="7" y="10"/>
                  </a:lnTo>
                  <a:lnTo>
                    <a:pt x="2" y="11"/>
                  </a:lnTo>
                  <a:lnTo>
                    <a:pt x="2" y="29"/>
                  </a:lnTo>
                  <a:lnTo>
                    <a:pt x="2" y="47"/>
                  </a:lnTo>
                  <a:lnTo>
                    <a:pt x="3" y="56"/>
                  </a:lnTo>
                  <a:lnTo>
                    <a:pt x="3" y="68"/>
                  </a:lnTo>
                  <a:lnTo>
                    <a:pt x="0" y="75"/>
                  </a:lnTo>
                  <a:lnTo>
                    <a:pt x="4" y="101"/>
                  </a:lnTo>
                  <a:lnTo>
                    <a:pt x="4" y="125"/>
                  </a:lnTo>
                  <a:lnTo>
                    <a:pt x="3" y="140"/>
                  </a:lnTo>
                  <a:lnTo>
                    <a:pt x="3" y="147"/>
                  </a:lnTo>
                  <a:lnTo>
                    <a:pt x="19" y="144"/>
                  </a:lnTo>
                  <a:lnTo>
                    <a:pt x="31" y="144"/>
                  </a:lnTo>
                  <a:lnTo>
                    <a:pt x="57" y="140"/>
                  </a:lnTo>
                  <a:lnTo>
                    <a:pt x="63" y="140"/>
                  </a:lnTo>
                  <a:lnTo>
                    <a:pt x="80" y="137"/>
                  </a:lnTo>
                  <a:lnTo>
                    <a:pt x="91" y="137"/>
                  </a:lnTo>
                  <a:lnTo>
                    <a:pt x="99" y="134"/>
                  </a:lnTo>
                  <a:lnTo>
                    <a:pt x="118" y="134"/>
                  </a:lnTo>
                  <a:lnTo>
                    <a:pt x="123" y="134"/>
                  </a:lnTo>
                  <a:lnTo>
                    <a:pt x="141" y="130"/>
                  </a:lnTo>
                  <a:lnTo>
                    <a:pt x="148" y="130"/>
                  </a:lnTo>
                  <a:lnTo>
                    <a:pt x="150" y="115"/>
                  </a:lnTo>
                  <a:lnTo>
                    <a:pt x="148" y="99"/>
                  </a:lnTo>
                  <a:lnTo>
                    <a:pt x="150" y="83"/>
                  </a:lnTo>
                  <a:lnTo>
                    <a:pt x="150" y="56"/>
                  </a:lnTo>
                  <a:lnTo>
                    <a:pt x="151" y="45"/>
                  </a:lnTo>
                  <a:lnTo>
                    <a:pt x="148" y="21"/>
                  </a:lnTo>
                  <a:lnTo>
                    <a:pt x="152" y="0"/>
                  </a:lnTo>
                  <a:lnTo>
                    <a:pt x="151" y="0"/>
                  </a:lnTo>
                  <a:lnTo>
                    <a:pt x="128" y="2"/>
                  </a:lnTo>
                  <a:close/>
                </a:path>
              </a:pathLst>
            </a:custGeom>
            <a:gradFill rotWithShape="0">
              <a:gsLst>
                <a:gs pos="0">
                  <a:srgbClr val="280078"/>
                </a:gs>
                <a:gs pos="100000">
                  <a:srgbClr val="0000FF"/>
                </a:gs>
              </a:gsLst>
              <a:lin ang="5400000" scaled="1"/>
            </a:gradFill>
            <a:ln w="25400">
              <a:solidFill>
                <a:srgbClr val="000000"/>
              </a:solidFill>
              <a:round/>
            </a:ln>
          </p:spPr>
          <p:txBody>
            <a:bodyPr wrap="none"/>
            <a:lstStyle/>
            <a:p>
              <a:endParaRPr lang="zh-CN" altLang="en-US"/>
            </a:p>
          </p:txBody>
        </p:sp>
        <p:sp>
          <p:nvSpPr>
            <p:cNvPr id="14540" name="Freeform 202"/>
            <p:cNvSpPr>
              <a:spLocks noChangeArrowheads="1"/>
            </p:cNvSpPr>
            <p:nvPr/>
          </p:nvSpPr>
          <p:spPr bwMode="auto">
            <a:xfrm>
              <a:off x="4500" y="2498"/>
              <a:ext cx="257" cy="120"/>
            </a:xfrm>
            <a:custGeom>
              <a:avLst/>
              <a:gdLst>
                <a:gd name="T0" fmla="*/ 3 w 299"/>
                <a:gd name="T1" fmla="*/ 5 h 132"/>
                <a:gd name="T2" fmla="*/ 3 w 299"/>
                <a:gd name="T3" fmla="*/ 5 h 132"/>
                <a:gd name="T4" fmla="*/ 3 w 299"/>
                <a:gd name="T5" fmla="*/ 5 h 132"/>
                <a:gd name="T6" fmla="*/ 3 w 299"/>
                <a:gd name="T7" fmla="*/ 5 h 132"/>
                <a:gd name="T8" fmla="*/ 3 w 299"/>
                <a:gd name="T9" fmla="*/ 5 h 132"/>
                <a:gd name="T10" fmla="*/ 4 w 299"/>
                <a:gd name="T11" fmla="*/ 5 h 132"/>
                <a:gd name="T12" fmla="*/ 3 w 299"/>
                <a:gd name="T13" fmla="*/ 5 h 132"/>
                <a:gd name="T14" fmla="*/ 3 w 299"/>
                <a:gd name="T15" fmla="*/ 5 h 132"/>
                <a:gd name="T16" fmla="*/ 3 w 299"/>
                <a:gd name="T17" fmla="*/ 5 h 132"/>
                <a:gd name="T18" fmla="*/ 3 w 299"/>
                <a:gd name="T19" fmla="*/ 5 h 132"/>
                <a:gd name="T20" fmla="*/ 3 w 299"/>
                <a:gd name="T21" fmla="*/ 6 h 132"/>
                <a:gd name="T22" fmla="*/ 3 w 299"/>
                <a:gd name="T23" fmla="*/ 7 h 132"/>
                <a:gd name="T24" fmla="*/ 3 w 299"/>
                <a:gd name="T25" fmla="*/ 8 h 132"/>
                <a:gd name="T26" fmla="*/ 3 w 299"/>
                <a:gd name="T27" fmla="*/ 8 h 132"/>
                <a:gd name="T28" fmla="*/ 3 w 299"/>
                <a:gd name="T29" fmla="*/ 9 h 132"/>
                <a:gd name="T30" fmla="*/ 3 w 299"/>
                <a:gd name="T31" fmla="*/ 9 h 132"/>
                <a:gd name="T32" fmla="*/ 3 w 299"/>
                <a:gd name="T33" fmla="*/ 10 h 132"/>
                <a:gd name="T34" fmla="*/ 3 w 299"/>
                <a:gd name="T35" fmla="*/ 8 h 132"/>
                <a:gd name="T36" fmla="*/ 3 w 299"/>
                <a:gd name="T37" fmla="*/ 7 h 132"/>
                <a:gd name="T38" fmla="*/ 3 w 299"/>
                <a:gd name="T39" fmla="*/ 6 h 132"/>
                <a:gd name="T40" fmla="*/ 3 w 299"/>
                <a:gd name="T41" fmla="*/ 5 h 132"/>
                <a:gd name="T42" fmla="*/ 3 w 299"/>
                <a:gd name="T43" fmla="*/ 5 h 132"/>
                <a:gd name="T44" fmla="*/ 2 w 299"/>
                <a:gd name="T45" fmla="*/ 5 h 132"/>
                <a:gd name="T46" fmla="*/ 0 w 299"/>
                <a:gd name="T47" fmla="*/ 5 h 132"/>
                <a:gd name="T48" fmla="*/ 3 w 299"/>
                <a:gd name="T49" fmla="*/ 5 h 132"/>
                <a:gd name="T50" fmla="*/ 3 w 299"/>
                <a:gd name="T51" fmla="*/ 5 h 132"/>
                <a:gd name="T52" fmla="*/ 3 w 299"/>
                <a:gd name="T53" fmla="*/ 5 h 132"/>
                <a:gd name="T54" fmla="*/ 3 w 299"/>
                <a:gd name="T55" fmla="*/ 5 h 132"/>
                <a:gd name="T56" fmla="*/ 3 w 299"/>
                <a:gd name="T57" fmla="*/ 5 h 132"/>
                <a:gd name="T58" fmla="*/ 3 w 299"/>
                <a:gd name="T59" fmla="*/ 5 h 132"/>
                <a:gd name="T60" fmla="*/ 3 w 299"/>
                <a:gd name="T61" fmla="*/ 5 h 132"/>
                <a:gd name="T62" fmla="*/ 3 w 299"/>
                <a:gd name="T63" fmla="*/ 5 h 132"/>
                <a:gd name="T64" fmla="*/ 3 w 299"/>
                <a:gd name="T65" fmla="*/ 5 h 132"/>
                <a:gd name="T66" fmla="*/ 3 w 299"/>
                <a:gd name="T67" fmla="*/ 5 h 132"/>
                <a:gd name="T68" fmla="*/ 3 w 299"/>
                <a:gd name="T69" fmla="*/ 5 h 132"/>
                <a:gd name="T70" fmla="*/ 3 w 299"/>
                <a:gd name="T71" fmla="*/ 5 h 132"/>
                <a:gd name="T72" fmla="*/ 3 w 299"/>
                <a:gd name="T73" fmla="*/ 5 h 132"/>
                <a:gd name="T74" fmla="*/ 3 w 299"/>
                <a:gd name="T75" fmla="*/ 5 h 132"/>
                <a:gd name="T76" fmla="*/ 3 w 299"/>
                <a:gd name="T77" fmla="*/ 0 h 132"/>
                <a:gd name="T78" fmla="*/ 3 w 299"/>
                <a:gd name="T79" fmla="*/ 3 h 1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9"/>
                <a:gd name="T121" fmla="*/ 0 h 132"/>
                <a:gd name="T122" fmla="*/ 299 w 299"/>
                <a:gd name="T123" fmla="*/ 132 h 1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9" h="132">
                  <a:moveTo>
                    <a:pt x="253" y="13"/>
                  </a:moveTo>
                  <a:lnTo>
                    <a:pt x="268" y="21"/>
                  </a:lnTo>
                  <a:lnTo>
                    <a:pt x="274" y="28"/>
                  </a:lnTo>
                  <a:lnTo>
                    <a:pt x="282" y="33"/>
                  </a:lnTo>
                  <a:lnTo>
                    <a:pt x="289" y="40"/>
                  </a:lnTo>
                  <a:lnTo>
                    <a:pt x="299" y="47"/>
                  </a:lnTo>
                  <a:lnTo>
                    <a:pt x="270" y="59"/>
                  </a:lnTo>
                  <a:lnTo>
                    <a:pt x="261" y="68"/>
                  </a:lnTo>
                  <a:lnTo>
                    <a:pt x="236" y="79"/>
                  </a:lnTo>
                  <a:lnTo>
                    <a:pt x="221" y="87"/>
                  </a:lnTo>
                  <a:lnTo>
                    <a:pt x="198" y="92"/>
                  </a:lnTo>
                  <a:lnTo>
                    <a:pt x="156" y="102"/>
                  </a:lnTo>
                  <a:lnTo>
                    <a:pt x="149" y="110"/>
                  </a:lnTo>
                  <a:lnTo>
                    <a:pt x="126" y="115"/>
                  </a:lnTo>
                  <a:lnTo>
                    <a:pt x="85" y="121"/>
                  </a:lnTo>
                  <a:lnTo>
                    <a:pt x="73" y="129"/>
                  </a:lnTo>
                  <a:lnTo>
                    <a:pt x="61" y="132"/>
                  </a:lnTo>
                  <a:lnTo>
                    <a:pt x="52" y="113"/>
                  </a:lnTo>
                  <a:lnTo>
                    <a:pt x="42" y="102"/>
                  </a:lnTo>
                  <a:lnTo>
                    <a:pt x="42" y="91"/>
                  </a:lnTo>
                  <a:lnTo>
                    <a:pt x="21" y="77"/>
                  </a:lnTo>
                  <a:lnTo>
                    <a:pt x="12" y="65"/>
                  </a:lnTo>
                  <a:lnTo>
                    <a:pt x="2" y="60"/>
                  </a:lnTo>
                  <a:lnTo>
                    <a:pt x="0" y="54"/>
                  </a:lnTo>
                  <a:lnTo>
                    <a:pt x="38" y="47"/>
                  </a:lnTo>
                  <a:lnTo>
                    <a:pt x="57" y="41"/>
                  </a:lnTo>
                  <a:lnTo>
                    <a:pt x="71" y="41"/>
                  </a:lnTo>
                  <a:lnTo>
                    <a:pt x="92" y="33"/>
                  </a:lnTo>
                  <a:lnTo>
                    <a:pt x="101" y="33"/>
                  </a:lnTo>
                  <a:lnTo>
                    <a:pt x="122" y="28"/>
                  </a:lnTo>
                  <a:lnTo>
                    <a:pt x="137" y="28"/>
                  </a:lnTo>
                  <a:lnTo>
                    <a:pt x="153" y="22"/>
                  </a:lnTo>
                  <a:lnTo>
                    <a:pt x="171" y="19"/>
                  </a:lnTo>
                  <a:lnTo>
                    <a:pt x="181" y="19"/>
                  </a:lnTo>
                  <a:lnTo>
                    <a:pt x="194" y="13"/>
                  </a:lnTo>
                  <a:lnTo>
                    <a:pt x="203" y="13"/>
                  </a:lnTo>
                  <a:lnTo>
                    <a:pt x="213" y="7"/>
                  </a:lnTo>
                  <a:lnTo>
                    <a:pt x="228" y="7"/>
                  </a:lnTo>
                  <a:lnTo>
                    <a:pt x="242" y="0"/>
                  </a:lnTo>
                  <a:lnTo>
                    <a:pt x="240" y="3"/>
                  </a:lnTo>
                  <a:lnTo>
                    <a:pt x="253" y="13"/>
                  </a:lnTo>
                  <a:close/>
                </a:path>
              </a:pathLst>
            </a:custGeom>
            <a:solidFill>
              <a:srgbClr val="E6E6E6"/>
            </a:solidFill>
            <a:ln w="25400">
              <a:solidFill>
                <a:srgbClr val="000000"/>
              </a:solidFill>
              <a:round/>
            </a:ln>
          </p:spPr>
          <p:txBody>
            <a:bodyPr wrap="none"/>
            <a:lstStyle/>
            <a:p>
              <a:endParaRPr lang="zh-CN" altLang="en-US"/>
            </a:p>
          </p:txBody>
        </p:sp>
        <p:sp>
          <p:nvSpPr>
            <p:cNvPr id="14541" name="Freeform 203"/>
            <p:cNvSpPr>
              <a:spLocks noChangeArrowheads="1"/>
            </p:cNvSpPr>
            <p:nvPr/>
          </p:nvSpPr>
          <p:spPr bwMode="auto">
            <a:xfrm>
              <a:off x="4881" y="2528"/>
              <a:ext cx="63" cy="112"/>
            </a:xfrm>
            <a:custGeom>
              <a:avLst/>
              <a:gdLst>
                <a:gd name="T0" fmla="*/ 3 w 73"/>
                <a:gd name="T1" fmla="*/ 0 h 123"/>
                <a:gd name="T2" fmla="*/ 3 w 73"/>
                <a:gd name="T3" fmla="*/ 5 h 123"/>
                <a:gd name="T4" fmla="*/ 3 w 73"/>
                <a:gd name="T5" fmla="*/ 5 h 123"/>
                <a:gd name="T6" fmla="*/ 3 w 73"/>
                <a:gd name="T7" fmla="*/ 5 h 123"/>
                <a:gd name="T8" fmla="*/ 3 w 73"/>
                <a:gd name="T9" fmla="*/ 7 h 123"/>
                <a:gd name="T10" fmla="*/ 3 w 73"/>
                <a:gd name="T11" fmla="*/ 9 h 123"/>
                <a:gd name="T12" fmla="*/ 3 w 73"/>
                <a:gd name="T13" fmla="*/ 9 h 123"/>
                <a:gd name="T14" fmla="*/ 3 w 73"/>
                <a:gd name="T15" fmla="*/ 9 h 123"/>
                <a:gd name="T16" fmla="*/ 3 w 73"/>
                <a:gd name="T17" fmla="*/ 0 h 1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23"/>
                <a:gd name="T29" fmla="*/ 73 w 73"/>
                <a:gd name="T30" fmla="*/ 123 h 1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23">
                  <a:moveTo>
                    <a:pt x="41" y="0"/>
                  </a:moveTo>
                  <a:cubicBezTo>
                    <a:pt x="41" y="0"/>
                    <a:pt x="55" y="11"/>
                    <a:pt x="58" y="15"/>
                  </a:cubicBezTo>
                  <a:cubicBezTo>
                    <a:pt x="65" y="23"/>
                    <a:pt x="72" y="44"/>
                    <a:pt x="73" y="55"/>
                  </a:cubicBezTo>
                  <a:cubicBezTo>
                    <a:pt x="73" y="61"/>
                    <a:pt x="70" y="74"/>
                    <a:pt x="68" y="80"/>
                  </a:cubicBezTo>
                  <a:cubicBezTo>
                    <a:pt x="67" y="84"/>
                    <a:pt x="65" y="95"/>
                    <a:pt x="63" y="99"/>
                  </a:cubicBezTo>
                  <a:cubicBezTo>
                    <a:pt x="60" y="104"/>
                    <a:pt x="49" y="115"/>
                    <a:pt x="43" y="114"/>
                  </a:cubicBezTo>
                  <a:cubicBezTo>
                    <a:pt x="42" y="114"/>
                    <a:pt x="30" y="123"/>
                    <a:pt x="29" y="123"/>
                  </a:cubicBezTo>
                  <a:cubicBezTo>
                    <a:pt x="23" y="121"/>
                    <a:pt x="18" y="121"/>
                    <a:pt x="18" y="121"/>
                  </a:cubicBezTo>
                  <a:cubicBezTo>
                    <a:pt x="0" y="96"/>
                    <a:pt x="16" y="9"/>
                    <a:pt x="41" y="0"/>
                  </a:cubicBezTo>
                  <a:close/>
                </a:path>
              </a:pathLst>
            </a:custGeom>
            <a:solidFill>
              <a:srgbClr val="DCDCDC"/>
            </a:solidFill>
            <a:ln w="25400">
              <a:solidFill>
                <a:srgbClr val="000000"/>
              </a:solidFill>
              <a:round/>
            </a:ln>
          </p:spPr>
          <p:txBody>
            <a:bodyPr wrap="none"/>
            <a:lstStyle/>
            <a:p>
              <a:endParaRPr lang="zh-CN" altLang="en-US"/>
            </a:p>
          </p:txBody>
        </p:sp>
        <p:sp>
          <p:nvSpPr>
            <p:cNvPr id="14542" name="Freeform 204"/>
            <p:cNvSpPr>
              <a:spLocks noChangeArrowheads="1"/>
            </p:cNvSpPr>
            <p:nvPr/>
          </p:nvSpPr>
          <p:spPr bwMode="auto">
            <a:xfrm>
              <a:off x="4873" y="2526"/>
              <a:ext cx="55" cy="113"/>
            </a:xfrm>
            <a:custGeom>
              <a:avLst/>
              <a:gdLst>
                <a:gd name="T0" fmla="*/ 3 w 65"/>
                <a:gd name="T1" fmla="*/ 0 h 124"/>
                <a:gd name="T2" fmla="*/ 3 w 65"/>
                <a:gd name="T3" fmla="*/ 4 h 124"/>
                <a:gd name="T4" fmla="*/ 3 w 65"/>
                <a:gd name="T5" fmla="*/ 5 h 124"/>
                <a:gd name="T6" fmla="*/ 3 w 65"/>
                <a:gd name="T7" fmla="*/ 5 h 124"/>
                <a:gd name="T8" fmla="*/ 3 w 65"/>
                <a:gd name="T9" fmla="*/ 5 h 124"/>
                <a:gd name="T10" fmla="*/ 3 w 65"/>
                <a:gd name="T11" fmla="*/ 5 h 124"/>
                <a:gd name="T12" fmla="*/ 3 w 65"/>
                <a:gd name="T13" fmla="*/ 5 h 124"/>
                <a:gd name="T14" fmla="*/ 3 w 65"/>
                <a:gd name="T15" fmla="*/ 5 h 124"/>
                <a:gd name="T16" fmla="*/ 3 w 65"/>
                <a:gd name="T17" fmla="*/ 8 h 124"/>
                <a:gd name="T18" fmla="*/ 3 w 65"/>
                <a:gd name="T19" fmla="*/ 9 h 124"/>
                <a:gd name="T20" fmla="*/ 3 w 65"/>
                <a:gd name="T21" fmla="*/ 9 h 124"/>
                <a:gd name="T22" fmla="*/ 3 w 65"/>
                <a:gd name="T23" fmla="*/ 0 h 1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24"/>
                <a:gd name="T38" fmla="*/ 65 w 65"/>
                <a:gd name="T39" fmla="*/ 124 h 1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24">
                  <a:moveTo>
                    <a:pt x="35" y="0"/>
                  </a:moveTo>
                  <a:cubicBezTo>
                    <a:pt x="35" y="0"/>
                    <a:pt x="42" y="3"/>
                    <a:pt x="43" y="4"/>
                  </a:cubicBezTo>
                  <a:cubicBezTo>
                    <a:pt x="45" y="7"/>
                    <a:pt x="47" y="15"/>
                    <a:pt x="48" y="17"/>
                  </a:cubicBezTo>
                  <a:cubicBezTo>
                    <a:pt x="50" y="20"/>
                    <a:pt x="58" y="23"/>
                    <a:pt x="58" y="24"/>
                  </a:cubicBezTo>
                  <a:cubicBezTo>
                    <a:pt x="59" y="25"/>
                    <a:pt x="58" y="37"/>
                    <a:pt x="61" y="39"/>
                  </a:cubicBezTo>
                  <a:cubicBezTo>
                    <a:pt x="59" y="42"/>
                    <a:pt x="65" y="48"/>
                    <a:pt x="64" y="50"/>
                  </a:cubicBezTo>
                  <a:cubicBezTo>
                    <a:pt x="63" y="51"/>
                    <a:pt x="64" y="58"/>
                    <a:pt x="64" y="60"/>
                  </a:cubicBezTo>
                  <a:cubicBezTo>
                    <a:pt x="62" y="68"/>
                    <a:pt x="56" y="76"/>
                    <a:pt x="56" y="84"/>
                  </a:cubicBezTo>
                  <a:cubicBezTo>
                    <a:pt x="55" y="90"/>
                    <a:pt x="56" y="103"/>
                    <a:pt x="53" y="108"/>
                  </a:cubicBezTo>
                  <a:cubicBezTo>
                    <a:pt x="51" y="113"/>
                    <a:pt x="43" y="122"/>
                    <a:pt x="38" y="123"/>
                  </a:cubicBezTo>
                  <a:cubicBezTo>
                    <a:pt x="35" y="124"/>
                    <a:pt x="28" y="123"/>
                    <a:pt x="28" y="123"/>
                  </a:cubicBezTo>
                  <a:cubicBezTo>
                    <a:pt x="0" y="90"/>
                    <a:pt x="15" y="16"/>
                    <a:pt x="35" y="0"/>
                  </a:cubicBezTo>
                  <a:close/>
                </a:path>
              </a:pathLst>
            </a:custGeom>
            <a:solidFill>
              <a:srgbClr val="642460"/>
            </a:solidFill>
            <a:ln w="25400">
              <a:solidFill>
                <a:srgbClr val="000000"/>
              </a:solidFill>
              <a:round/>
            </a:ln>
          </p:spPr>
          <p:txBody>
            <a:bodyPr wrap="none"/>
            <a:lstStyle/>
            <a:p>
              <a:endParaRPr lang="zh-CN" altLang="en-US"/>
            </a:p>
          </p:txBody>
        </p:sp>
        <p:sp>
          <p:nvSpPr>
            <p:cNvPr id="14543" name="Freeform 205"/>
            <p:cNvSpPr>
              <a:spLocks noChangeArrowheads="1"/>
            </p:cNvSpPr>
            <p:nvPr/>
          </p:nvSpPr>
          <p:spPr bwMode="auto">
            <a:xfrm>
              <a:off x="4709" y="2675"/>
              <a:ext cx="183" cy="62"/>
            </a:xfrm>
            <a:custGeom>
              <a:avLst/>
              <a:gdLst>
                <a:gd name="T0" fmla="*/ 3 w 214"/>
                <a:gd name="T1" fmla="*/ 4 h 69"/>
                <a:gd name="T2" fmla="*/ 3 w 214"/>
                <a:gd name="T3" fmla="*/ 4 h 69"/>
                <a:gd name="T4" fmla="*/ 3 w 214"/>
                <a:gd name="T5" fmla="*/ 4 h 69"/>
                <a:gd name="T6" fmla="*/ 3 w 214"/>
                <a:gd name="T7" fmla="*/ 4 h 69"/>
                <a:gd name="T8" fmla="*/ 3 w 214"/>
                <a:gd name="T9" fmla="*/ 4 h 69"/>
                <a:gd name="T10" fmla="*/ 3 w 214"/>
                <a:gd name="T11" fmla="*/ 4 h 69"/>
                <a:gd name="T12" fmla="*/ 3 w 214"/>
                <a:gd name="T13" fmla="*/ 4 h 69"/>
                <a:gd name="T14" fmla="*/ 3 w 214"/>
                <a:gd name="T15" fmla="*/ 4 h 69"/>
                <a:gd name="T16" fmla="*/ 3 w 214"/>
                <a:gd name="T17" fmla="*/ 4 h 69"/>
                <a:gd name="T18" fmla="*/ 3 w 214"/>
                <a:gd name="T19" fmla="*/ 4 h 69"/>
                <a:gd name="T20" fmla="*/ 3 w 214"/>
                <a:gd name="T21" fmla="*/ 4 h 69"/>
                <a:gd name="T22" fmla="*/ 0 w 214"/>
                <a:gd name="T23" fmla="*/ 4 h 69"/>
                <a:gd name="T24" fmla="*/ 0 w 214"/>
                <a:gd name="T25" fmla="*/ 4 h 69"/>
                <a:gd name="T26" fmla="*/ 3 w 214"/>
                <a:gd name="T27" fmla="*/ 4 h 69"/>
                <a:gd name="T28" fmla="*/ 3 w 214"/>
                <a:gd name="T29" fmla="*/ 0 h 69"/>
                <a:gd name="T30" fmla="*/ 3 w 214"/>
                <a:gd name="T31" fmla="*/ 4 h 69"/>
                <a:gd name="T32" fmla="*/ 3 w 214"/>
                <a:gd name="T33" fmla="*/ 4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
                <a:gd name="T52" fmla="*/ 0 h 69"/>
                <a:gd name="T53" fmla="*/ 214 w 214"/>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 h="69">
                  <a:moveTo>
                    <a:pt x="214" y="47"/>
                  </a:moveTo>
                  <a:lnTo>
                    <a:pt x="204" y="64"/>
                  </a:lnTo>
                  <a:lnTo>
                    <a:pt x="184" y="65"/>
                  </a:lnTo>
                  <a:lnTo>
                    <a:pt x="179" y="69"/>
                  </a:lnTo>
                  <a:lnTo>
                    <a:pt x="160" y="69"/>
                  </a:lnTo>
                  <a:lnTo>
                    <a:pt x="133" y="65"/>
                  </a:lnTo>
                  <a:lnTo>
                    <a:pt x="124" y="68"/>
                  </a:lnTo>
                  <a:lnTo>
                    <a:pt x="81" y="55"/>
                  </a:lnTo>
                  <a:lnTo>
                    <a:pt x="60" y="48"/>
                  </a:lnTo>
                  <a:lnTo>
                    <a:pt x="38" y="44"/>
                  </a:lnTo>
                  <a:lnTo>
                    <a:pt x="17" y="36"/>
                  </a:lnTo>
                  <a:lnTo>
                    <a:pt x="0" y="22"/>
                  </a:lnTo>
                  <a:lnTo>
                    <a:pt x="0" y="15"/>
                  </a:lnTo>
                  <a:lnTo>
                    <a:pt x="9" y="10"/>
                  </a:lnTo>
                  <a:lnTo>
                    <a:pt x="36" y="0"/>
                  </a:lnTo>
                  <a:lnTo>
                    <a:pt x="214" y="34"/>
                  </a:lnTo>
                  <a:lnTo>
                    <a:pt x="212" y="40"/>
                  </a:lnTo>
                  <a:lnTo>
                    <a:pt x="214" y="47"/>
                  </a:lnTo>
                  <a:close/>
                </a:path>
              </a:pathLst>
            </a:custGeom>
            <a:solidFill>
              <a:srgbClr val="DCDCD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44" name="Freeform 206"/>
            <p:cNvSpPr>
              <a:spLocks noChangeArrowheads="1"/>
            </p:cNvSpPr>
            <p:nvPr/>
          </p:nvSpPr>
          <p:spPr bwMode="auto">
            <a:xfrm>
              <a:off x="4728" y="2658"/>
              <a:ext cx="165" cy="61"/>
            </a:xfrm>
            <a:custGeom>
              <a:avLst/>
              <a:gdLst>
                <a:gd name="T0" fmla="*/ 3 w 193"/>
                <a:gd name="T1" fmla="*/ 5 h 67"/>
                <a:gd name="T2" fmla="*/ 3 w 193"/>
                <a:gd name="T3" fmla="*/ 5 h 67"/>
                <a:gd name="T4" fmla="*/ 3 w 193"/>
                <a:gd name="T5" fmla="*/ 5 h 67"/>
                <a:gd name="T6" fmla="*/ 3 w 193"/>
                <a:gd name="T7" fmla="*/ 5 h 67"/>
                <a:gd name="T8" fmla="*/ 3 w 193"/>
                <a:gd name="T9" fmla="*/ 5 h 67"/>
                <a:gd name="T10" fmla="*/ 3 w 193"/>
                <a:gd name="T11" fmla="*/ 5 h 67"/>
                <a:gd name="T12" fmla="*/ 3 w 193"/>
                <a:gd name="T13" fmla="*/ 5 h 67"/>
                <a:gd name="T14" fmla="*/ 3 w 193"/>
                <a:gd name="T15" fmla="*/ 5 h 67"/>
                <a:gd name="T16" fmla="*/ 3 w 193"/>
                <a:gd name="T17" fmla="*/ 5 h 67"/>
                <a:gd name="T18" fmla="*/ 3 w 193"/>
                <a:gd name="T19" fmla="*/ 5 h 67"/>
                <a:gd name="T20" fmla="*/ 3 w 193"/>
                <a:gd name="T21" fmla="*/ 5 h 67"/>
                <a:gd name="T22" fmla="*/ 0 w 193"/>
                <a:gd name="T23" fmla="*/ 5 h 67"/>
                <a:gd name="T24" fmla="*/ 3 w 193"/>
                <a:gd name="T25" fmla="*/ 5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3"/>
                <a:gd name="T40" fmla="*/ 0 h 67"/>
                <a:gd name="T41" fmla="*/ 193 w 193"/>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3" h="67">
                  <a:moveTo>
                    <a:pt x="185" y="40"/>
                  </a:moveTo>
                  <a:cubicBezTo>
                    <a:pt x="185" y="40"/>
                    <a:pt x="193" y="52"/>
                    <a:pt x="193" y="55"/>
                  </a:cubicBezTo>
                  <a:cubicBezTo>
                    <a:pt x="192" y="59"/>
                    <a:pt x="182" y="63"/>
                    <a:pt x="178" y="65"/>
                  </a:cubicBezTo>
                  <a:cubicBezTo>
                    <a:pt x="172" y="67"/>
                    <a:pt x="159" y="65"/>
                    <a:pt x="153" y="65"/>
                  </a:cubicBezTo>
                  <a:cubicBezTo>
                    <a:pt x="146" y="65"/>
                    <a:pt x="132" y="66"/>
                    <a:pt x="126" y="65"/>
                  </a:cubicBezTo>
                  <a:cubicBezTo>
                    <a:pt x="121" y="65"/>
                    <a:pt x="112" y="61"/>
                    <a:pt x="108" y="60"/>
                  </a:cubicBezTo>
                  <a:cubicBezTo>
                    <a:pt x="103" y="59"/>
                    <a:pt x="92" y="59"/>
                    <a:pt x="86" y="58"/>
                  </a:cubicBezTo>
                  <a:cubicBezTo>
                    <a:pt x="81" y="56"/>
                    <a:pt x="72" y="54"/>
                    <a:pt x="67" y="53"/>
                  </a:cubicBezTo>
                  <a:cubicBezTo>
                    <a:pt x="60" y="52"/>
                    <a:pt x="48" y="49"/>
                    <a:pt x="41" y="47"/>
                  </a:cubicBezTo>
                  <a:cubicBezTo>
                    <a:pt x="36" y="46"/>
                    <a:pt x="25" y="41"/>
                    <a:pt x="19" y="40"/>
                  </a:cubicBezTo>
                  <a:cubicBezTo>
                    <a:pt x="18" y="40"/>
                    <a:pt x="16" y="40"/>
                    <a:pt x="14" y="40"/>
                  </a:cubicBezTo>
                  <a:cubicBezTo>
                    <a:pt x="10" y="38"/>
                    <a:pt x="0" y="25"/>
                    <a:pt x="0" y="25"/>
                  </a:cubicBezTo>
                  <a:cubicBezTo>
                    <a:pt x="9" y="0"/>
                    <a:pt x="147" y="15"/>
                    <a:pt x="185" y="40"/>
                  </a:cubicBezTo>
                  <a:close/>
                </a:path>
              </a:pathLst>
            </a:custGeom>
            <a:solidFill>
              <a:srgbClr val="642460"/>
            </a:solidFill>
            <a:ln w="25400">
              <a:solidFill>
                <a:srgbClr val="000000"/>
              </a:solidFill>
              <a:round/>
            </a:ln>
          </p:spPr>
          <p:txBody>
            <a:bodyPr wrap="none"/>
            <a:lstStyle/>
            <a:p>
              <a:endParaRPr lang="zh-CN" altLang="en-US"/>
            </a:p>
          </p:txBody>
        </p:sp>
        <p:sp>
          <p:nvSpPr>
            <p:cNvPr id="14545" name="Freeform 207"/>
            <p:cNvSpPr>
              <a:spLocks noChangeArrowheads="1"/>
            </p:cNvSpPr>
            <p:nvPr/>
          </p:nvSpPr>
          <p:spPr bwMode="auto">
            <a:xfrm>
              <a:off x="4657" y="2474"/>
              <a:ext cx="248" cy="275"/>
            </a:xfrm>
            <a:custGeom>
              <a:avLst/>
              <a:gdLst>
                <a:gd name="T0" fmla="*/ 3 w 289"/>
                <a:gd name="T1" fmla="*/ 5 h 302"/>
                <a:gd name="T2" fmla="*/ 3 w 289"/>
                <a:gd name="T3" fmla="*/ 5 h 302"/>
                <a:gd name="T4" fmla="*/ 3 w 289"/>
                <a:gd name="T5" fmla="*/ 5 h 302"/>
                <a:gd name="T6" fmla="*/ 3 w 289"/>
                <a:gd name="T7" fmla="*/ 5 h 302"/>
                <a:gd name="T8" fmla="*/ 3 w 289"/>
                <a:gd name="T9" fmla="*/ 6 h 302"/>
                <a:gd name="T10" fmla="*/ 3 w 289"/>
                <a:gd name="T11" fmla="*/ 9 h 302"/>
                <a:gd name="T12" fmla="*/ 3 w 289"/>
                <a:gd name="T13" fmla="*/ 11 h 302"/>
                <a:gd name="T14" fmla="*/ 3 w 289"/>
                <a:gd name="T15" fmla="*/ 12 h 302"/>
                <a:gd name="T16" fmla="*/ 3 w 289"/>
                <a:gd name="T17" fmla="*/ 13 h 302"/>
                <a:gd name="T18" fmla="*/ 3 w 289"/>
                <a:gd name="T19" fmla="*/ 13 h 302"/>
                <a:gd name="T20" fmla="*/ 3 w 289"/>
                <a:gd name="T21" fmla="*/ 15 h 302"/>
                <a:gd name="T22" fmla="*/ 3 w 289"/>
                <a:gd name="T23" fmla="*/ 16 h 302"/>
                <a:gd name="T24" fmla="*/ 3 w 289"/>
                <a:gd name="T25" fmla="*/ 16 h 302"/>
                <a:gd name="T26" fmla="*/ 3 w 289"/>
                <a:gd name="T27" fmla="*/ 16 h 302"/>
                <a:gd name="T28" fmla="*/ 3 w 289"/>
                <a:gd name="T29" fmla="*/ 16 h 302"/>
                <a:gd name="T30" fmla="*/ 3 w 289"/>
                <a:gd name="T31" fmla="*/ 15 h 302"/>
                <a:gd name="T32" fmla="*/ 3 w 289"/>
                <a:gd name="T33" fmla="*/ 15 h 302"/>
                <a:gd name="T34" fmla="*/ 3 w 289"/>
                <a:gd name="T35" fmla="*/ 16 h 302"/>
                <a:gd name="T36" fmla="*/ 3 w 289"/>
                <a:gd name="T37" fmla="*/ 16 h 302"/>
                <a:gd name="T38" fmla="*/ 3 w 289"/>
                <a:gd name="T39" fmla="*/ 16 h 302"/>
                <a:gd name="T40" fmla="*/ 3 w 289"/>
                <a:gd name="T41" fmla="*/ 16 h 302"/>
                <a:gd name="T42" fmla="*/ 3 w 289"/>
                <a:gd name="T43" fmla="*/ 16 h 302"/>
                <a:gd name="T44" fmla="*/ 3 w 289"/>
                <a:gd name="T45" fmla="*/ 18 h 302"/>
                <a:gd name="T46" fmla="*/ 3 w 289"/>
                <a:gd name="T47" fmla="*/ 20 h 302"/>
                <a:gd name="T48" fmla="*/ 3 w 289"/>
                <a:gd name="T49" fmla="*/ 22 h 302"/>
                <a:gd name="T50" fmla="*/ 3 w 289"/>
                <a:gd name="T51" fmla="*/ 22 h 302"/>
                <a:gd name="T52" fmla="*/ 0 w 289"/>
                <a:gd name="T53" fmla="*/ 14 h 302"/>
                <a:gd name="T54" fmla="*/ 3 w 289"/>
                <a:gd name="T55" fmla="*/ 13 h 302"/>
                <a:gd name="T56" fmla="*/ 3 w 289"/>
                <a:gd name="T57" fmla="*/ 13 h 302"/>
                <a:gd name="T58" fmla="*/ 3 w 289"/>
                <a:gd name="T59" fmla="*/ 14 h 302"/>
                <a:gd name="T60" fmla="*/ 3 w 289"/>
                <a:gd name="T61" fmla="*/ 13 h 302"/>
                <a:gd name="T62" fmla="*/ 3 w 289"/>
                <a:gd name="T63" fmla="*/ 13 h 302"/>
                <a:gd name="T64" fmla="*/ 3 w 289"/>
                <a:gd name="T65" fmla="*/ 11 h 302"/>
                <a:gd name="T66" fmla="*/ 3 w 289"/>
                <a:gd name="T67" fmla="*/ 8 h 302"/>
                <a:gd name="T68" fmla="*/ 3 w 289"/>
                <a:gd name="T69" fmla="*/ 5 h 302"/>
                <a:gd name="T70" fmla="*/ 3 w 289"/>
                <a:gd name="T71" fmla="*/ 5 h 302"/>
                <a:gd name="T72" fmla="*/ 3 w 289"/>
                <a:gd name="T73" fmla="*/ 5 h 302"/>
                <a:gd name="T74" fmla="*/ 3 w 289"/>
                <a:gd name="T75" fmla="*/ 5 h 302"/>
                <a:gd name="T76" fmla="*/ 3 w 289"/>
                <a:gd name="T77" fmla="*/ 5 h 302"/>
                <a:gd name="T78" fmla="*/ 3 w 289"/>
                <a:gd name="T79" fmla="*/ 5 h 302"/>
                <a:gd name="T80" fmla="*/ 3 w 289"/>
                <a:gd name="T81" fmla="*/ 5 h 302"/>
                <a:gd name="T82" fmla="*/ 3 w 289"/>
                <a:gd name="T83" fmla="*/ 0 h 302"/>
                <a:gd name="T84" fmla="*/ 3 w 289"/>
                <a:gd name="T85" fmla="*/ 0 h 3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9"/>
                <a:gd name="T130" fmla="*/ 0 h 302"/>
                <a:gd name="T131" fmla="*/ 289 w 289"/>
                <a:gd name="T132" fmla="*/ 302 h 3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9" h="302">
                  <a:moveTo>
                    <a:pt x="282" y="9"/>
                  </a:moveTo>
                  <a:lnTo>
                    <a:pt x="286" y="19"/>
                  </a:lnTo>
                  <a:lnTo>
                    <a:pt x="289" y="48"/>
                  </a:lnTo>
                  <a:lnTo>
                    <a:pt x="286" y="61"/>
                  </a:lnTo>
                  <a:lnTo>
                    <a:pt x="284" y="90"/>
                  </a:lnTo>
                  <a:lnTo>
                    <a:pt x="286" y="120"/>
                  </a:lnTo>
                  <a:lnTo>
                    <a:pt x="286" y="148"/>
                  </a:lnTo>
                  <a:lnTo>
                    <a:pt x="280" y="162"/>
                  </a:lnTo>
                  <a:lnTo>
                    <a:pt x="276" y="173"/>
                  </a:lnTo>
                  <a:lnTo>
                    <a:pt x="277" y="179"/>
                  </a:lnTo>
                  <a:lnTo>
                    <a:pt x="279" y="201"/>
                  </a:lnTo>
                  <a:lnTo>
                    <a:pt x="264" y="232"/>
                  </a:lnTo>
                  <a:lnTo>
                    <a:pt x="251" y="230"/>
                  </a:lnTo>
                  <a:lnTo>
                    <a:pt x="240" y="220"/>
                  </a:lnTo>
                  <a:lnTo>
                    <a:pt x="211" y="225"/>
                  </a:lnTo>
                  <a:lnTo>
                    <a:pt x="182" y="213"/>
                  </a:lnTo>
                  <a:lnTo>
                    <a:pt x="150" y="206"/>
                  </a:lnTo>
                  <a:lnTo>
                    <a:pt x="126" y="228"/>
                  </a:lnTo>
                  <a:lnTo>
                    <a:pt x="96" y="225"/>
                  </a:lnTo>
                  <a:lnTo>
                    <a:pt x="71" y="229"/>
                  </a:lnTo>
                  <a:lnTo>
                    <a:pt x="51" y="225"/>
                  </a:lnTo>
                  <a:lnTo>
                    <a:pt x="37" y="230"/>
                  </a:lnTo>
                  <a:lnTo>
                    <a:pt x="34" y="240"/>
                  </a:lnTo>
                  <a:lnTo>
                    <a:pt x="37" y="278"/>
                  </a:lnTo>
                  <a:lnTo>
                    <a:pt x="34" y="288"/>
                  </a:lnTo>
                  <a:lnTo>
                    <a:pt x="30" y="302"/>
                  </a:lnTo>
                  <a:lnTo>
                    <a:pt x="0" y="191"/>
                  </a:lnTo>
                  <a:lnTo>
                    <a:pt x="18" y="168"/>
                  </a:lnTo>
                  <a:lnTo>
                    <a:pt x="35" y="165"/>
                  </a:lnTo>
                  <a:lnTo>
                    <a:pt x="119" y="182"/>
                  </a:lnTo>
                  <a:lnTo>
                    <a:pt x="116" y="177"/>
                  </a:lnTo>
                  <a:lnTo>
                    <a:pt x="117" y="170"/>
                  </a:lnTo>
                  <a:lnTo>
                    <a:pt x="115" y="141"/>
                  </a:lnTo>
                  <a:lnTo>
                    <a:pt x="128" y="108"/>
                  </a:lnTo>
                  <a:lnTo>
                    <a:pt x="117" y="66"/>
                  </a:lnTo>
                  <a:lnTo>
                    <a:pt x="156" y="65"/>
                  </a:lnTo>
                  <a:lnTo>
                    <a:pt x="174" y="55"/>
                  </a:lnTo>
                  <a:lnTo>
                    <a:pt x="186" y="53"/>
                  </a:lnTo>
                  <a:lnTo>
                    <a:pt x="182" y="35"/>
                  </a:lnTo>
                  <a:lnTo>
                    <a:pt x="214" y="33"/>
                  </a:lnTo>
                  <a:lnTo>
                    <a:pt x="239" y="21"/>
                  </a:lnTo>
                  <a:lnTo>
                    <a:pt x="256" y="0"/>
                  </a:lnTo>
                  <a:lnTo>
                    <a:pt x="267" y="0"/>
                  </a:lnTo>
                  <a:lnTo>
                    <a:pt x="282" y="9"/>
                  </a:lnTo>
                  <a:close/>
                </a:path>
              </a:pathLst>
            </a:custGeom>
            <a:solidFill>
              <a:srgbClr val="FFFFFF"/>
            </a:solidFill>
            <a:ln w="25400">
              <a:solidFill>
                <a:srgbClr val="FFFFFF"/>
              </a:solidFill>
              <a:round/>
            </a:ln>
          </p:spPr>
          <p:txBody>
            <a:bodyPr wrap="none"/>
            <a:lstStyle/>
            <a:p>
              <a:endParaRPr lang="zh-CN" altLang="en-US"/>
            </a:p>
          </p:txBody>
        </p:sp>
        <p:sp>
          <p:nvSpPr>
            <p:cNvPr id="14546" name="Freeform 208"/>
            <p:cNvSpPr>
              <a:spLocks noChangeArrowheads="1"/>
            </p:cNvSpPr>
            <p:nvPr/>
          </p:nvSpPr>
          <p:spPr bwMode="auto">
            <a:xfrm>
              <a:off x="4566" y="2624"/>
              <a:ext cx="314" cy="219"/>
            </a:xfrm>
            <a:custGeom>
              <a:avLst/>
              <a:gdLst>
                <a:gd name="T0" fmla="*/ 4 w 365"/>
                <a:gd name="T1" fmla="*/ 5 h 240"/>
                <a:gd name="T2" fmla="*/ 5 w 365"/>
                <a:gd name="T3" fmla="*/ 5 h 240"/>
                <a:gd name="T4" fmla="*/ 6 w 365"/>
                <a:gd name="T5" fmla="*/ 5 h 240"/>
                <a:gd name="T6" fmla="*/ 5 w 365"/>
                <a:gd name="T7" fmla="*/ 6 h 240"/>
                <a:gd name="T8" fmla="*/ 3 w 365"/>
                <a:gd name="T9" fmla="*/ 5 h 240"/>
                <a:gd name="T10" fmla="*/ 3 w 365"/>
                <a:gd name="T11" fmla="*/ 5 h 240"/>
                <a:gd name="T12" fmla="*/ 3 w 365"/>
                <a:gd name="T13" fmla="*/ 5 h 240"/>
                <a:gd name="T14" fmla="*/ 3 w 365"/>
                <a:gd name="T15" fmla="*/ 5 h 240"/>
                <a:gd name="T16" fmla="*/ 3 w 365"/>
                <a:gd name="T17" fmla="*/ 5 h 240"/>
                <a:gd name="T18" fmla="*/ 3 w 365"/>
                <a:gd name="T19" fmla="*/ 9 h 240"/>
                <a:gd name="T20" fmla="*/ 3 w 365"/>
                <a:gd name="T21" fmla="*/ 10 h 240"/>
                <a:gd name="T22" fmla="*/ 3 w 365"/>
                <a:gd name="T23" fmla="*/ 11 h 240"/>
                <a:gd name="T24" fmla="*/ 3 w 365"/>
                <a:gd name="T25" fmla="*/ 13 h 240"/>
                <a:gd name="T26" fmla="*/ 3 w 365"/>
                <a:gd name="T27" fmla="*/ 14 h 240"/>
                <a:gd name="T28" fmla="*/ 3 w 365"/>
                <a:gd name="T29" fmla="*/ 15 h 240"/>
                <a:gd name="T30" fmla="*/ 3 w 365"/>
                <a:gd name="T31" fmla="*/ 16 h 240"/>
                <a:gd name="T32" fmla="*/ 3 w 365"/>
                <a:gd name="T33" fmla="*/ 16 h 240"/>
                <a:gd name="T34" fmla="*/ 3 w 365"/>
                <a:gd name="T35" fmla="*/ 17 h 240"/>
                <a:gd name="T36" fmla="*/ 3 w 365"/>
                <a:gd name="T37" fmla="*/ 17 h 240"/>
                <a:gd name="T38" fmla="*/ 3 w 365"/>
                <a:gd name="T39" fmla="*/ 17 h 240"/>
                <a:gd name="T40" fmla="*/ 3 w 365"/>
                <a:gd name="T41" fmla="*/ 17 h 240"/>
                <a:gd name="T42" fmla="*/ 3 w 365"/>
                <a:gd name="T43" fmla="*/ 17 h 240"/>
                <a:gd name="T44" fmla="*/ 3 w 365"/>
                <a:gd name="T45" fmla="*/ 18 h 240"/>
                <a:gd name="T46" fmla="*/ 3 w 365"/>
                <a:gd name="T47" fmla="*/ 18 h 240"/>
                <a:gd name="T48" fmla="*/ 3 w 365"/>
                <a:gd name="T49" fmla="*/ 18 h 240"/>
                <a:gd name="T50" fmla="*/ 3 w 365"/>
                <a:gd name="T51" fmla="*/ 19 h 240"/>
                <a:gd name="T52" fmla="*/ 0 w 365"/>
                <a:gd name="T53" fmla="*/ 19 h 240"/>
                <a:gd name="T54" fmla="*/ 3 w 365"/>
                <a:gd name="T55" fmla="*/ 17 h 240"/>
                <a:gd name="T56" fmla="*/ 3 w 365"/>
                <a:gd name="T57" fmla="*/ 17 h 240"/>
                <a:gd name="T58" fmla="*/ 3 w 365"/>
                <a:gd name="T59" fmla="*/ 16 h 240"/>
                <a:gd name="T60" fmla="*/ 3 w 365"/>
                <a:gd name="T61" fmla="*/ 16 h 240"/>
                <a:gd name="T62" fmla="*/ 3 w 365"/>
                <a:gd name="T63" fmla="*/ 16 h 240"/>
                <a:gd name="T64" fmla="*/ 3 w 365"/>
                <a:gd name="T65" fmla="*/ 16 h 240"/>
                <a:gd name="T66" fmla="*/ 3 w 365"/>
                <a:gd name="T67" fmla="*/ 15 h 240"/>
                <a:gd name="T68" fmla="*/ 3 w 365"/>
                <a:gd name="T69" fmla="*/ 14 h 240"/>
                <a:gd name="T70" fmla="*/ 3 w 365"/>
                <a:gd name="T71" fmla="*/ 14 h 240"/>
                <a:gd name="T72" fmla="*/ 3 w 365"/>
                <a:gd name="T73" fmla="*/ 14 h 240"/>
                <a:gd name="T74" fmla="*/ 3 w 365"/>
                <a:gd name="T75" fmla="*/ 14 h 240"/>
                <a:gd name="T76" fmla="*/ 3 w 365"/>
                <a:gd name="T77" fmla="*/ 14 h 240"/>
                <a:gd name="T78" fmla="*/ 3 w 365"/>
                <a:gd name="T79" fmla="*/ 14 h 240"/>
                <a:gd name="T80" fmla="*/ 3 w 365"/>
                <a:gd name="T81" fmla="*/ 15 h 240"/>
                <a:gd name="T82" fmla="*/ 3 w 365"/>
                <a:gd name="T83" fmla="*/ 15 h 240"/>
                <a:gd name="T84" fmla="*/ 3 w 365"/>
                <a:gd name="T85" fmla="*/ 15 h 240"/>
                <a:gd name="T86" fmla="*/ 3 w 365"/>
                <a:gd name="T87" fmla="*/ 15 h 240"/>
                <a:gd name="T88" fmla="*/ 3 w 365"/>
                <a:gd name="T89" fmla="*/ 14 h 240"/>
                <a:gd name="T90" fmla="*/ 3 w 365"/>
                <a:gd name="T91" fmla="*/ 14 h 240"/>
                <a:gd name="T92" fmla="*/ 3 w 365"/>
                <a:gd name="T93" fmla="*/ 12 h 240"/>
                <a:gd name="T94" fmla="*/ 3 w 365"/>
                <a:gd name="T95" fmla="*/ 11 h 240"/>
                <a:gd name="T96" fmla="*/ 3 w 365"/>
                <a:gd name="T97" fmla="*/ 10 h 240"/>
                <a:gd name="T98" fmla="*/ 3 w 365"/>
                <a:gd name="T99" fmla="*/ 6 h 240"/>
                <a:gd name="T100" fmla="*/ 3 w 365"/>
                <a:gd name="T101" fmla="*/ 6 h 240"/>
                <a:gd name="T102" fmla="*/ 3 w 365"/>
                <a:gd name="T103" fmla="*/ 5 h 240"/>
                <a:gd name="T104" fmla="*/ 3 w 365"/>
                <a:gd name="T105" fmla="*/ 5 h 240"/>
                <a:gd name="T106" fmla="*/ 3 w 365"/>
                <a:gd name="T107" fmla="*/ 1 h 240"/>
                <a:gd name="T108" fmla="*/ 3 w 365"/>
                <a:gd name="T109" fmla="*/ 0 h 240"/>
                <a:gd name="T110" fmla="*/ 3 w 365"/>
                <a:gd name="T111" fmla="*/ 3 h 240"/>
                <a:gd name="T112" fmla="*/ 3 w 365"/>
                <a:gd name="T113" fmla="*/ 4 h 240"/>
                <a:gd name="T114" fmla="*/ 3 w 365"/>
                <a:gd name="T115" fmla="*/ 5 h 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65"/>
                <a:gd name="T175" fmla="*/ 0 h 240"/>
                <a:gd name="T176" fmla="*/ 365 w 365"/>
                <a:gd name="T177" fmla="*/ 240 h 2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65" h="240">
                  <a:moveTo>
                    <a:pt x="300" y="52"/>
                  </a:moveTo>
                  <a:lnTo>
                    <a:pt x="348" y="65"/>
                  </a:lnTo>
                  <a:lnTo>
                    <a:pt x="365" y="69"/>
                  </a:lnTo>
                  <a:lnTo>
                    <a:pt x="317" y="84"/>
                  </a:lnTo>
                  <a:lnTo>
                    <a:pt x="251" y="65"/>
                  </a:lnTo>
                  <a:lnTo>
                    <a:pt x="178" y="64"/>
                  </a:lnTo>
                  <a:lnTo>
                    <a:pt x="157" y="60"/>
                  </a:lnTo>
                  <a:lnTo>
                    <a:pt x="144" y="65"/>
                  </a:lnTo>
                  <a:lnTo>
                    <a:pt x="143" y="75"/>
                  </a:lnTo>
                  <a:lnTo>
                    <a:pt x="145" y="113"/>
                  </a:lnTo>
                  <a:lnTo>
                    <a:pt x="141" y="123"/>
                  </a:lnTo>
                  <a:lnTo>
                    <a:pt x="145" y="137"/>
                  </a:lnTo>
                  <a:lnTo>
                    <a:pt x="146" y="157"/>
                  </a:lnTo>
                  <a:lnTo>
                    <a:pt x="125" y="165"/>
                  </a:lnTo>
                  <a:lnTo>
                    <a:pt x="153" y="192"/>
                  </a:lnTo>
                  <a:lnTo>
                    <a:pt x="153" y="199"/>
                  </a:lnTo>
                  <a:lnTo>
                    <a:pt x="172" y="213"/>
                  </a:lnTo>
                  <a:lnTo>
                    <a:pt x="173" y="218"/>
                  </a:lnTo>
                  <a:lnTo>
                    <a:pt x="167" y="227"/>
                  </a:lnTo>
                  <a:lnTo>
                    <a:pt x="154" y="225"/>
                  </a:lnTo>
                  <a:lnTo>
                    <a:pt x="132" y="220"/>
                  </a:lnTo>
                  <a:lnTo>
                    <a:pt x="101" y="224"/>
                  </a:lnTo>
                  <a:lnTo>
                    <a:pt x="61" y="233"/>
                  </a:lnTo>
                  <a:lnTo>
                    <a:pt x="45" y="231"/>
                  </a:lnTo>
                  <a:lnTo>
                    <a:pt x="18" y="236"/>
                  </a:lnTo>
                  <a:lnTo>
                    <a:pt x="9" y="240"/>
                  </a:lnTo>
                  <a:lnTo>
                    <a:pt x="0" y="238"/>
                  </a:lnTo>
                  <a:lnTo>
                    <a:pt x="4" y="230"/>
                  </a:lnTo>
                  <a:lnTo>
                    <a:pt x="18" y="218"/>
                  </a:lnTo>
                  <a:lnTo>
                    <a:pt x="32" y="215"/>
                  </a:lnTo>
                  <a:lnTo>
                    <a:pt x="58" y="211"/>
                  </a:lnTo>
                  <a:lnTo>
                    <a:pt x="70" y="201"/>
                  </a:lnTo>
                  <a:lnTo>
                    <a:pt x="85" y="199"/>
                  </a:lnTo>
                  <a:lnTo>
                    <a:pt x="99" y="188"/>
                  </a:lnTo>
                  <a:lnTo>
                    <a:pt x="100" y="174"/>
                  </a:lnTo>
                  <a:lnTo>
                    <a:pt x="100" y="167"/>
                  </a:lnTo>
                  <a:lnTo>
                    <a:pt x="100" y="166"/>
                  </a:lnTo>
                  <a:lnTo>
                    <a:pt x="88" y="166"/>
                  </a:lnTo>
                  <a:lnTo>
                    <a:pt x="86" y="170"/>
                  </a:lnTo>
                  <a:lnTo>
                    <a:pt x="60" y="180"/>
                  </a:lnTo>
                  <a:lnTo>
                    <a:pt x="40" y="183"/>
                  </a:lnTo>
                  <a:lnTo>
                    <a:pt x="13" y="196"/>
                  </a:lnTo>
                  <a:lnTo>
                    <a:pt x="4" y="196"/>
                  </a:lnTo>
                  <a:lnTo>
                    <a:pt x="4" y="190"/>
                  </a:lnTo>
                  <a:lnTo>
                    <a:pt x="23" y="180"/>
                  </a:lnTo>
                  <a:lnTo>
                    <a:pt x="32" y="167"/>
                  </a:lnTo>
                  <a:lnTo>
                    <a:pt x="59" y="149"/>
                  </a:lnTo>
                  <a:lnTo>
                    <a:pt x="72" y="135"/>
                  </a:lnTo>
                  <a:lnTo>
                    <a:pt x="82" y="123"/>
                  </a:lnTo>
                  <a:lnTo>
                    <a:pt x="86" y="84"/>
                  </a:lnTo>
                  <a:lnTo>
                    <a:pt x="90" y="80"/>
                  </a:lnTo>
                  <a:lnTo>
                    <a:pt x="96" y="64"/>
                  </a:lnTo>
                  <a:lnTo>
                    <a:pt x="104" y="23"/>
                  </a:lnTo>
                  <a:lnTo>
                    <a:pt x="124" y="1"/>
                  </a:lnTo>
                  <a:lnTo>
                    <a:pt x="141" y="0"/>
                  </a:lnTo>
                  <a:lnTo>
                    <a:pt x="163" y="3"/>
                  </a:lnTo>
                  <a:lnTo>
                    <a:pt x="223" y="4"/>
                  </a:lnTo>
                  <a:lnTo>
                    <a:pt x="258" y="33"/>
                  </a:lnTo>
                  <a:lnTo>
                    <a:pt x="300" y="52"/>
                  </a:lnTo>
                  <a:close/>
                </a:path>
              </a:pathLst>
            </a:custGeom>
            <a:solidFill>
              <a:srgbClr val="00549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47" name="Freeform 209"/>
            <p:cNvSpPr>
              <a:spLocks noChangeArrowheads="1"/>
            </p:cNvSpPr>
            <p:nvPr/>
          </p:nvSpPr>
          <p:spPr bwMode="auto">
            <a:xfrm>
              <a:off x="4646" y="2647"/>
              <a:ext cx="233" cy="90"/>
            </a:xfrm>
            <a:custGeom>
              <a:avLst/>
              <a:gdLst>
                <a:gd name="T0" fmla="*/ 3 w 271"/>
                <a:gd name="T1" fmla="*/ 6 h 98"/>
                <a:gd name="T2" fmla="*/ 3 w 271"/>
                <a:gd name="T3" fmla="*/ 6 h 98"/>
                <a:gd name="T4" fmla="*/ 3 w 271"/>
                <a:gd name="T5" fmla="*/ 6 h 98"/>
                <a:gd name="T6" fmla="*/ 3 w 271"/>
                <a:gd name="T7" fmla="*/ 6 h 98"/>
                <a:gd name="T8" fmla="*/ 3 w 271"/>
                <a:gd name="T9" fmla="*/ 6 h 98"/>
                <a:gd name="T10" fmla="*/ 3 w 271"/>
                <a:gd name="T11" fmla="*/ 6 h 98"/>
                <a:gd name="T12" fmla="*/ 3 w 271"/>
                <a:gd name="T13" fmla="*/ 6 h 98"/>
                <a:gd name="T14" fmla="*/ 3 w 271"/>
                <a:gd name="T15" fmla="*/ 6 h 98"/>
                <a:gd name="T16" fmla="*/ 3 w 271"/>
                <a:gd name="T17" fmla="*/ 6 h 98"/>
                <a:gd name="T18" fmla="*/ 3 w 271"/>
                <a:gd name="T19" fmla="*/ 9 h 98"/>
                <a:gd name="T20" fmla="*/ 0 w 271"/>
                <a:gd name="T21" fmla="*/ 10 h 98"/>
                <a:gd name="T22" fmla="*/ 3 w 271"/>
                <a:gd name="T23" fmla="*/ 6 h 98"/>
                <a:gd name="T24" fmla="*/ 3 w 271"/>
                <a:gd name="T25" fmla="*/ 6 h 98"/>
                <a:gd name="T26" fmla="*/ 3 w 271"/>
                <a:gd name="T27" fmla="*/ 5 h 98"/>
                <a:gd name="T28" fmla="*/ 3 w 271"/>
                <a:gd name="T29" fmla="*/ 0 h 98"/>
                <a:gd name="T30" fmla="*/ 3 w 271"/>
                <a:gd name="T31" fmla="*/ 0 h 98"/>
                <a:gd name="T32" fmla="*/ 3 w 271"/>
                <a:gd name="T33" fmla="*/ 5 h 98"/>
                <a:gd name="T34" fmla="*/ 3 w 271"/>
                <a:gd name="T35" fmla="*/ 6 h 98"/>
                <a:gd name="T36" fmla="*/ 3 w 271"/>
                <a:gd name="T37" fmla="*/ 6 h 98"/>
                <a:gd name="T38" fmla="*/ 3 w 271"/>
                <a:gd name="T39" fmla="*/ 6 h 98"/>
                <a:gd name="T40" fmla="*/ 3 w 271"/>
                <a:gd name="T41" fmla="*/ 6 h 98"/>
                <a:gd name="T42" fmla="*/ 3 w 271"/>
                <a:gd name="T43" fmla="*/ 6 h 98"/>
                <a:gd name="T44" fmla="*/ 3 w 271"/>
                <a:gd name="T45" fmla="*/ 6 h 98"/>
                <a:gd name="T46" fmla="*/ 3 w 271"/>
                <a:gd name="T47" fmla="*/ 6 h 98"/>
                <a:gd name="T48" fmla="*/ 3 w 271"/>
                <a:gd name="T49" fmla="*/ 6 h 98"/>
                <a:gd name="T50" fmla="*/ 3 w 271"/>
                <a:gd name="T51" fmla="*/ 6 h 9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1"/>
                <a:gd name="T79" fmla="*/ 0 h 98"/>
                <a:gd name="T80" fmla="*/ 271 w 271"/>
                <a:gd name="T81" fmla="*/ 98 h 9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1" h="98">
                  <a:moveTo>
                    <a:pt x="250" y="50"/>
                  </a:moveTo>
                  <a:lnTo>
                    <a:pt x="219" y="58"/>
                  </a:lnTo>
                  <a:lnTo>
                    <a:pt x="158" y="40"/>
                  </a:lnTo>
                  <a:lnTo>
                    <a:pt x="101" y="18"/>
                  </a:lnTo>
                  <a:lnTo>
                    <a:pt x="59" y="7"/>
                  </a:lnTo>
                  <a:lnTo>
                    <a:pt x="40" y="7"/>
                  </a:lnTo>
                  <a:lnTo>
                    <a:pt x="18" y="22"/>
                  </a:lnTo>
                  <a:lnTo>
                    <a:pt x="14" y="47"/>
                  </a:lnTo>
                  <a:lnTo>
                    <a:pt x="12" y="70"/>
                  </a:lnTo>
                  <a:lnTo>
                    <a:pt x="12" y="94"/>
                  </a:lnTo>
                  <a:lnTo>
                    <a:pt x="0" y="98"/>
                  </a:lnTo>
                  <a:lnTo>
                    <a:pt x="4" y="50"/>
                  </a:lnTo>
                  <a:lnTo>
                    <a:pt x="16" y="13"/>
                  </a:lnTo>
                  <a:lnTo>
                    <a:pt x="31" y="5"/>
                  </a:lnTo>
                  <a:lnTo>
                    <a:pt x="46" y="0"/>
                  </a:lnTo>
                  <a:lnTo>
                    <a:pt x="56" y="0"/>
                  </a:lnTo>
                  <a:lnTo>
                    <a:pt x="79" y="5"/>
                  </a:lnTo>
                  <a:lnTo>
                    <a:pt x="122" y="16"/>
                  </a:lnTo>
                  <a:lnTo>
                    <a:pt x="158" y="28"/>
                  </a:lnTo>
                  <a:lnTo>
                    <a:pt x="175" y="30"/>
                  </a:lnTo>
                  <a:lnTo>
                    <a:pt x="207" y="32"/>
                  </a:lnTo>
                  <a:lnTo>
                    <a:pt x="217" y="32"/>
                  </a:lnTo>
                  <a:lnTo>
                    <a:pt x="231" y="32"/>
                  </a:lnTo>
                  <a:lnTo>
                    <a:pt x="259" y="41"/>
                  </a:lnTo>
                  <a:lnTo>
                    <a:pt x="269" y="43"/>
                  </a:lnTo>
                  <a:lnTo>
                    <a:pt x="271" y="41"/>
                  </a:lnTo>
                  <a:lnTo>
                    <a:pt x="250" y="50"/>
                  </a:lnTo>
                  <a:close/>
                </a:path>
              </a:pathLst>
            </a:custGeom>
            <a:solidFill>
              <a:srgbClr val="002C7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48" name="Freeform 210"/>
            <p:cNvSpPr>
              <a:spLocks noChangeArrowheads="1"/>
            </p:cNvSpPr>
            <p:nvPr/>
          </p:nvSpPr>
          <p:spPr bwMode="auto">
            <a:xfrm>
              <a:off x="4573" y="2819"/>
              <a:ext cx="145" cy="24"/>
            </a:xfrm>
            <a:custGeom>
              <a:avLst/>
              <a:gdLst>
                <a:gd name="T0" fmla="*/ 3 w 169"/>
                <a:gd name="T1" fmla="*/ 4 h 27"/>
                <a:gd name="T2" fmla="*/ 3 w 169"/>
                <a:gd name="T3" fmla="*/ 4 h 27"/>
                <a:gd name="T4" fmla="*/ 3 w 169"/>
                <a:gd name="T5" fmla="*/ 4 h 27"/>
                <a:gd name="T6" fmla="*/ 3 w 169"/>
                <a:gd name="T7" fmla="*/ 4 h 27"/>
                <a:gd name="T8" fmla="*/ 3 w 169"/>
                <a:gd name="T9" fmla="*/ 4 h 27"/>
                <a:gd name="T10" fmla="*/ 0 w 169"/>
                <a:gd name="T11" fmla="*/ 4 h 27"/>
                <a:gd name="T12" fmla="*/ 3 w 169"/>
                <a:gd name="T13" fmla="*/ 4 h 27"/>
                <a:gd name="T14" fmla="*/ 3 w 169"/>
                <a:gd name="T15" fmla="*/ 4 h 27"/>
                <a:gd name="T16" fmla="*/ 3 w 169"/>
                <a:gd name="T17" fmla="*/ 0 h 27"/>
                <a:gd name="T18" fmla="*/ 3 w 169"/>
                <a:gd name="T19" fmla="*/ 4 h 27"/>
                <a:gd name="T20" fmla="*/ 3 w 169"/>
                <a:gd name="T21" fmla="*/ 4 h 27"/>
                <a:gd name="T22" fmla="*/ 3 w 169"/>
                <a:gd name="T23" fmla="*/ 4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9"/>
                <a:gd name="T37" fmla="*/ 0 h 27"/>
                <a:gd name="T38" fmla="*/ 169 w 169"/>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9" h="27">
                  <a:moveTo>
                    <a:pt x="151" y="19"/>
                  </a:moveTo>
                  <a:lnTo>
                    <a:pt x="117" y="15"/>
                  </a:lnTo>
                  <a:lnTo>
                    <a:pt x="89" y="19"/>
                  </a:lnTo>
                  <a:lnTo>
                    <a:pt x="64" y="25"/>
                  </a:lnTo>
                  <a:lnTo>
                    <a:pt x="28" y="25"/>
                  </a:lnTo>
                  <a:lnTo>
                    <a:pt x="0" y="27"/>
                  </a:lnTo>
                  <a:lnTo>
                    <a:pt x="52" y="4"/>
                  </a:lnTo>
                  <a:lnTo>
                    <a:pt x="62" y="4"/>
                  </a:lnTo>
                  <a:lnTo>
                    <a:pt x="143" y="0"/>
                  </a:lnTo>
                  <a:lnTo>
                    <a:pt x="169" y="14"/>
                  </a:lnTo>
                  <a:lnTo>
                    <a:pt x="151" y="19"/>
                  </a:lnTo>
                  <a:lnTo>
                    <a:pt x="152" y="19"/>
                  </a:lnTo>
                  <a:lnTo>
                    <a:pt x="151" y="19"/>
                  </a:lnTo>
                  <a:close/>
                </a:path>
              </a:pathLst>
            </a:custGeom>
            <a:solidFill>
              <a:srgbClr val="C0C0C0"/>
            </a:solidFill>
            <a:ln w="25400">
              <a:solidFill>
                <a:srgbClr val="C0C0C0"/>
              </a:solidFill>
              <a:round/>
            </a:ln>
          </p:spPr>
          <p:txBody>
            <a:bodyPr wrap="none"/>
            <a:lstStyle/>
            <a:p>
              <a:endParaRPr lang="zh-CN" altLang="en-US"/>
            </a:p>
          </p:txBody>
        </p:sp>
        <p:sp>
          <p:nvSpPr>
            <p:cNvPr id="14549" name="Freeform 211"/>
            <p:cNvSpPr>
              <a:spLocks noChangeArrowheads="1"/>
            </p:cNvSpPr>
            <p:nvPr/>
          </p:nvSpPr>
          <p:spPr bwMode="auto">
            <a:xfrm>
              <a:off x="4698" y="2827"/>
              <a:ext cx="218" cy="52"/>
            </a:xfrm>
            <a:custGeom>
              <a:avLst/>
              <a:gdLst>
                <a:gd name="T0" fmla="*/ 3 w 253"/>
                <a:gd name="T1" fmla="*/ 5 h 57"/>
                <a:gd name="T2" fmla="*/ 3 w 253"/>
                <a:gd name="T3" fmla="*/ 5 h 57"/>
                <a:gd name="T4" fmla="*/ 4 w 253"/>
                <a:gd name="T5" fmla="*/ 5 h 57"/>
                <a:gd name="T6" fmla="*/ 3 w 253"/>
                <a:gd name="T7" fmla="*/ 5 h 57"/>
                <a:gd name="T8" fmla="*/ 3 w 253"/>
                <a:gd name="T9" fmla="*/ 5 h 57"/>
                <a:gd name="T10" fmla="*/ 3 w 253"/>
                <a:gd name="T11" fmla="*/ 5 h 57"/>
                <a:gd name="T12" fmla="*/ 3 w 253"/>
                <a:gd name="T13" fmla="*/ 5 h 57"/>
                <a:gd name="T14" fmla="*/ 3 w 253"/>
                <a:gd name="T15" fmla="*/ 5 h 57"/>
                <a:gd name="T16" fmla="*/ 3 w 253"/>
                <a:gd name="T17" fmla="*/ 5 h 57"/>
                <a:gd name="T18" fmla="*/ 3 w 253"/>
                <a:gd name="T19" fmla="*/ 5 h 57"/>
                <a:gd name="T20" fmla="*/ 3 w 253"/>
                <a:gd name="T21" fmla="*/ 5 h 57"/>
                <a:gd name="T22" fmla="*/ 3 w 253"/>
                <a:gd name="T23" fmla="*/ 5 h 57"/>
                <a:gd name="T24" fmla="*/ 0 w 253"/>
                <a:gd name="T25" fmla="*/ 5 h 57"/>
                <a:gd name="T26" fmla="*/ 3 w 253"/>
                <a:gd name="T27" fmla="*/ 0 h 57"/>
                <a:gd name="T28" fmla="*/ 3 w 253"/>
                <a:gd name="T29" fmla="*/ 5 h 57"/>
                <a:gd name="T30" fmla="*/ 3 w 253"/>
                <a:gd name="T31" fmla="*/ 5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3"/>
                <a:gd name="T49" fmla="*/ 0 h 57"/>
                <a:gd name="T50" fmla="*/ 253 w 253"/>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3" h="57">
                  <a:moveTo>
                    <a:pt x="230" y="43"/>
                  </a:moveTo>
                  <a:lnTo>
                    <a:pt x="250" y="48"/>
                  </a:lnTo>
                  <a:lnTo>
                    <a:pt x="253" y="53"/>
                  </a:lnTo>
                  <a:lnTo>
                    <a:pt x="248" y="57"/>
                  </a:lnTo>
                  <a:lnTo>
                    <a:pt x="213" y="57"/>
                  </a:lnTo>
                  <a:lnTo>
                    <a:pt x="186" y="52"/>
                  </a:lnTo>
                  <a:lnTo>
                    <a:pt x="134" y="24"/>
                  </a:lnTo>
                  <a:lnTo>
                    <a:pt x="107" y="18"/>
                  </a:lnTo>
                  <a:lnTo>
                    <a:pt x="90" y="23"/>
                  </a:lnTo>
                  <a:lnTo>
                    <a:pt x="59" y="27"/>
                  </a:lnTo>
                  <a:lnTo>
                    <a:pt x="41" y="30"/>
                  </a:lnTo>
                  <a:lnTo>
                    <a:pt x="6" y="32"/>
                  </a:lnTo>
                  <a:lnTo>
                    <a:pt x="0" y="31"/>
                  </a:lnTo>
                  <a:lnTo>
                    <a:pt x="103" y="0"/>
                  </a:lnTo>
                  <a:lnTo>
                    <a:pt x="208" y="33"/>
                  </a:lnTo>
                  <a:lnTo>
                    <a:pt x="216" y="38"/>
                  </a:lnTo>
                  <a:lnTo>
                    <a:pt x="230" y="43"/>
                  </a:lnTo>
                  <a:close/>
                </a:path>
              </a:pathLst>
            </a:custGeom>
            <a:solidFill>
              <a:srgbClr val="C0C0C0"/>
            </a:solidFill>
            <a:ln w="25400">
              <a:solidFill>
                <a:srgbClr val="C0C0C0"/>
              </a:solidFill>
              <a:round/>
            </a:ln>
          </p:spPr>
          <p:txBody>
            <a:bodyPr wrap="none"/>
            <a:lstStyle/>
            <a:p>
              <a:endParaRPr lang="zh-CN" altLang="en-US"/>
            </a:p>
          </p:txBody>
        </p:sp>
        <p:sp>
          <p:nvSpPr>
            <p:cNvPr id="14550" name="Freeform 212"/>
            <p:cNvSpPr>
              <a:spLocks noChangeArrowheads="1"/>
            </p:cNvSpPr>
            <p:nvPr/>
          </p:nvSpPr>
          <p:spPr bwMode="auto">
            <a:xfrm>
              <a:off x="4852" y="2816"/>
              <a:ext cx="69" cy="15"/>
            </a:xfrm>
            <a:custGeom>
              <a:avLst/>
              <a:gdLst>
                <a:gd name="T0" fmla="*/ 0 w 80"/>
                <a:gd name="T1" fmla="*/ 4 h 17"/>
                <a:gd name="T2" fmla="*/ 3 w 80"/>
                <a:gd name="T3" fmla="*/ 4 h 17"/>
                <a:gd name="T4" fmla="*/ 3 w 80"/>
                <a:gd name="T5" fmla="*/ 4 h 17"/>
                <a:gd name="T6" fmla="*/ 3 w 80"/>
                <a:gd name="T7" fmla="*/ 4 h 17"/>
                <a:gd name="T8" fmla="*/ 3 w 80"/>
                <a:gd name="T9" fmla="*/ 4 h 17"/>
                <a:gd name="T10" fmla="*/ 3 w 80"/>
                <a:gd name="T11" fmla="*/ 2 h 17"/>
                <a:gd name="T12" fmla="*/ 3 w 80"/>
                <a:gd name="T13" fmla="*/ 0 h 17"/>
                <a:gd name="T14" fmla="*/ 0 w 80"/>
                <a:gd name="T15" fmla="*/ 4 h 1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7"/>
                <a:gd name="T26" fmla="*/ 80 w 80"/>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7">
                  <a:moveTo>
                    <a:pt x="0" y="17"/>
                  </a:moveTo>
                  <a:lnTo>
                    <a:pt x="55" y="17"/>
                  </a:lnTo>
                  <a:lnTo>
                    <a:pt x="78" y="17"/>
                  </a:lnTo>
                  <a:lnTo>
                    <a:pt x="80" y="12"/>
                  </a:lnTo>
                  <a:lnTo>
                    <a:pt x="77" y="7"/>
                  </a:lnTo>
                  <a:lnTo>
                    <a:pt x="62" y="2"/>
                  </a:lnTo>
                  <a:lnTo>
                    <a:pt x="40" y="0"/>
                  </a:lnTo>
                  <a:lnTo>
                    <a:pt x="0" y="17"/>
                  </a:lnTo>
                  <a:close/>
                </a:path>
              </a:pathLst>
            </a:custGeom>
            <a:solidFill>
              <a:srgbClr val="C0C0C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51" name="Freeform 213"/>
            <p:cNvSpPr>
              <a:spLocks noChangeArrowheads="1"/>
            </p:cNvSpPr>
            <p:nvPr/>
          </p:nvSpPr>
          <p:spPr bwMode="auto">
            <a:xfrm>
              <a:off x="4792" y="2789"/>
              <a:ext cx="94" cy="43"/>
            </a:xfrm>
            <a:custGeom>
              <a:avLst/>
              <a:gdLst>
                <a:gd name="T0" fmla="*/ 1 w 110"/>
                <a:gd name="T1" fmla="*/ 5 h 47"/>
                <a:gd name="T2" fmla="*/ 3 w 110"/>
                <a:gd name="T3" fmla="*/ 0 h 47"/>
                <a:gd name="T4" fmla="*/ 3 w 110"/>
                <a:gd name="T5" fmla="*/ 5 h 47"/>
                <a:gd name="T6" fmla="*/ 3 w 110"/>
                <a:gd name="T7" fmla="*/ 5 h 47"/>
                <a:gd name="T8" fmla="*/ 3 w 110"/>
                <a:gd name="T9" fmla="*/ 5 h 47"/>
                <a:gd name="T10" fmla="*/ 1 w 110"/>
                <a:gd name="T11" fmla="*/ 5 h 47"/>
                <a:gd name="T12" fmla="*/ 0 60000 65536"/>
                <a:gd name="T13" fmla="*/ 0 60000 65536"/>
                <a:gd name="T14" fmla="*/ 0 60000 65536"/>
                <a:gd name="T15" fmla="*/ 0 60000 65536"/>
                <a:gd name="T16" fmla="*/ 0 60000 65536"/>
                <a:gd name="T17" fmla="*/ 0 60000 65536"/>
                <a:gd name="T18" fmla="*/ 0 w 110"/>
                <a:gd name="T19" fmla="*/ 0 h 47"/>
                <a:gd name="T20" fmla="*/ 110 w 11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10" h="47">
                  <a:moveTo>
                    <a:pt x="1" y="7"/>
                  </a:moveTo>
                  <a:cubicBezTo>
                    <a:pt x="1" y="7"/>
                    <a:pt x="30" y="0"/>
                    <a:pt x="36" y="0"/>
                  </a:cubicBezTo>
                  <a:cubicBezTo>
                    <a:pt x="49" y="1"/>
                    <a:pt x="67" y="11"/>
                    <a:pt x="88" y="15"/>
                  </a:cubicBezTo>
                  <a:cubicBezTo>
                    <a:pt x="94" y="17"/>
                    <a:pt x="110" y="23"/>
                    <a:pt x="110" y="28"/>
                  </a:cubicBezTo>
                  <a:cubicBezTo>
                    <a:pt x="110" y="34"/>
                    <a:pt x="68" y="47"/>
                    <a:pt x="68" y="47"/>
                  </a:cubicBezTo>
                  <a:cubicBezTo>
                    <a:pt x="49" y="46"/>
                    <a:pt x="0" y="20"/>
                    <a:pt x="1" y="7"/>
                  </a:cubicBezTo>
                  <a:close/>
                </a:path>
              </a:pathLst>
            </a:custGeom>
            <a:solidFill>
              <a:srgbClr val="DCDCDC"/>
            </a:solidFill>
            <a:ln w="25400">
              <a:solidFill>
                <a:srgbClr val="000000"/>
              </a:solidFill>
              <a:round/>
            </a:ln>
          </p:spPr>
          <p:txBody>
            <a:bodyPr wrap="none"/>
            <a:lstStyle/>
            <a:p>
              <a:endParaRPr lang="zh-CN" altLang="en-US"/>
            </a:p>
          </p:txBody>
        </p:sp>
        <p:sp>
          <p:nvSpPr>
            <p:cNvPr id="14552" name="Freeform 214"/>
            <p:cNvSpPr>
              <a:spLocks noChangeArrowheads="1"/>
            </p:cNvSpPr>
            <p:nvPr/>
          </p:nvSpPr>
          <p:spPr bwMode="auto">
            <a:xfrm>
              <a:off x="4767" y="2371"/>
              <a:ext cx="140" cy="127"/>
            </a:xfrm>
            <a:custGeom>
              <a:avLst/>
              <a:gdLst>
                <a:gd name="T0" fmla="*/ 3 w 163"/>
                <a:gd name="T1" fmla="*/ 5 h 139"/>
                <a:gd name="T2" fmla="*/ 3 w 163"/>
                <a:gd name="T3" fmla="*/ 5 h 139"/>
                <a:gd name="T4" fmla="*/ 3 w 163"/>
                <a:gd name="T5" fmla="*/ 5 h 139"/>
                <a:gd name="T6" fmla="*/ 3 w 163"/>
                <a:gd name="T7" fmla="*/ 5 h 139"/>
                <a:gd name="T8" fmla="*/ 3 w 163"/>
                <a:gd name="T9" fmla="*/ 5 h 139"/>
                <a:gd name="T10" fmla="*/ 3 w 163"/>
                <a:gd name="T11" fmla="*/ 5 h 139"/>
                <a:gd name="T12" fmla="*/ 0 w 163"/>
                <a:gd name="T13" fmla="*/ 5 h 139"/>
                <a:gd name="T14" fmla="*/ 0 w 163"/>
                <a:gd name="T15" fmla="*/ 5 h 139"/>
                <a:gd name="T16" fmla="*/ 3 w 163"/>
                <a:gd name="T17" fmla="*/ 5 h 139"/>
                <a:gd name="T18" fmla="*/ 3 w 163"/>
                <a:gd name="T19" fmla="*/ 5 h 139"/>
                <a:gd name="T20" fmla="*/ 3 w 163"/>
                <a:gd name="T21" fmla="*/ 5 h 139"/>
                <a:gd name="T22" fmla="*/ 3 w 163"/>
                <a:gd name="T23" fmla="*/ 5 h 139"/>
                <a:gd name="T24" fmla="*/ 3 w 163"/>
                <a:gd name="T25" fmla="*/ 5 h 139"/>
                <a:gd name="T26" fmla="*/ 3 w 163"/>
                <a:gd name="T27" fmla="*/ 5 h 139"/>
                <a:gd name="T28" fmla="*/ 3 w 163"/>
                <a:gd name="T29" fmla="*/ 7 h 139"/>
                <a:gd name="T30" fmla="*/ 3 w 163"/>
                <a:gd name="T31" fmla="*/ 8 h 139"/>
                <a:gd name="T32" fmla="*/ 3 w 163"/>
                <a:gd name="T33" fmla="*/ 10 h 139"/>
                <a:gd name="T34" fmla="*/ 3 w 163"/>
                <a:gd name="T35" fmla="*/ 12 h 139"/>
                <a:gd name="T36" fmla="*/ 3 w 163"/>
                <a:gd name="T37" fmla="*/ 11 h 139"/>
                <a:gd name="T38" fmla="*/ 3 w 163"/>
                <a:gd name="T39" fmla="*/ 10 h 139"/>
                <a:gd name="T40" fmla="*/ 3 w 163"/>
                <a:gd name="T41" fmla="*/ 9 h 139"/>
                <a:gd name="T42" fmla="*/ 3 w 163"/>
                <a:gd name="T43" fmla="*/ 9 h 139"/>
                <a:gd name="T44" fmla="*/ 3 w 163"/>
                <a:gd name="T45" fmla="*/ 8 h 139"/>
                <a:gd name="T46" fmla="*/ 3 w 163"/>
                <a:gd name="T47" fmla="*/ 8 h 139"/>
                <a:gd name="T48" fmla="*/ 3 w 163"/>
                <a:gd name="T49" fmla="*/ 8 h 139"/>
                <a:gd name="T50" fmla="*/ 3 w 163"/>
                <a:gd name="T51" fmla="*/ 7 h 139"/>
                <a:gd name="T52" fmla="*/ 3 w 163"/>
                <a:gd name="T53" fmla="*/ 6 h 139"/>
                <a:gd name="T54" fmla="*/ 3 w 163"/>
                <a:gd name="T55" fmla="*/ 5 h 139"/>
                <a:gd name="T56" fmla="*/ 3 w 163"/>
                <a:gd name="T57" fmla="*/ 5 h 139"/>
                <a:gd name="T58" fmla="*/ 3 w 163"/>
                <a:gd name="T59" fmla="*/ 5 h 139"/>
                <a:gd name="T60" fmla="*/ 3 w 163"/>
                <a:gd name="T61" fmla="*/ 5 h 139"/>
                <a:gd name="T62" fmla="*/ 3 w 163"/>
                <a:gd name="T63" fmla="*/ 5 h 139"/>
                <a:gd name="T64" fmla="*/ 3 w 163"/>
                <a:gd name="T65" fmla="*/ 5 h 139"/>
                <a:gd name="T66" fmla="*/ 3 w 163"/>
                <a:gd name="T67" fmla="*/ 5 h 139"/>
                <a:gd name="T68" fmla="*/ 3 w 163"/>
                <a:gd name="T69" fmla="*/ 5 h 139"/>
                <a:gd name="T70" fmla="*/ 3 w 163"/>
                <a:gd name="T71" fmla="*/ 0 h 1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3"/>
                <a:gd name="T109" fmla="*/ 0 h 139"/>
                <a:gd name="T110" fmla="*/ 163 w 163"/>
                <a:gd name="T111" fmla="*/ 139 h 1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3" h="139">
                  <a:moveTo>
                    <a:pt x="64" y="5"/>
                  </a:moveTo>
                  <a:lnTo>
                    <a:pt x="42" y="8"/>
                  </a:lnTo>
                  <a:lnTo>
                    <a:pt x="34" y="8"/>
                  </a:lnTo>
                  <a:lnTo>
                    <a:pt x="24" y="8"/>
                  </a:lnTo>
                  <a:lnTo>
                    <a:pt x="17" y="13"/>
                  </a:lnTo>
                  <a:lnTo>
                    <a:pt x="8" y="13"/>
                  </a:lnTo>
                  <a:lnTo>
                    <a:pt x="0" y="17"/>
                  </a:lnTo>
                  <a:lnTo>
                    <a:pt x="0" y="23"/>
                  </a:lnTo>
                  <a:lnTo>
                    <a:pt x="6" y="33"/>
                  </a:lnTo>
                  <a:lnTo>
                    <a:pt x="16" y="35"/>
                  </a:lnTo>
                  <a:lnTo>
                    <a:pt x="29" y="33"/>
                  </a:lnTo>
                  <a:lnTo>
                    <a:pt x="32" y="39"/>
                  </a:lnTo>
                  <a:lnTo>
                    <a:pt x="32" y="56"/>
                  </a:lnTo>
                  <a:lnTo>
                    <a:pt x="30" y="68"/>
                  </a:lnTo>
                  <a:lnTo>
                    <a:pt x="38" y="89"/>
                  </a:lnTo>
                  <a:lnTo>
                    <a:pt x="38" y="104"/>
                  </a:lnTo>
                  <a:lnTo>
                    <a:pt x="45" y="123"/>
                  </a:lnTo>
                  <a:lnTo>
                    <a:pt x="68" y="139"/>
                  </a:lnTo>
                  <a:lnTo>
                    <a:pt x="101" y="132"/>
                  </a:lnTo>
                  <a:lnTo>
                    <a:pt x="109" y="120"/>
                  </a:lnTo>
                  <a:lnTo>
                    <a:pt x="133" y="112"/>
                  </a:lnTo>
                  <a:lnTo>
                    <a:pt x="135" y="105"/>
                  </a:lnTo>
                  <a:lnTo>
                    <a:pt x="139" y="100"/>
                  </a:lnTo>
                  <a:lnTo>
                    <a:pt x="144" y="103"/>
                  </a:lnTo>
                  <a:lnTo>
                    <a:pt x="156" y="97"/>
                  </a:lnTo>
                  <a:lnTo>
                    <a:pt x="162" y="91"/>
                  </a:lnTo>
                  <a:lnTo>
                    <a:pt x="163" y="81"/>
                  </a:lnTo>
                  <a:lnTo>
                    <a:pt x="158" y="72"/>
                  </a:lnTo>
                  <a:lnTo>
                    <a:pt x="150" y="68"/>
                  </a:lnTo>
                  <a:lnTo>
                    <a:pt x="139" y="75"/>
                  </a:lnTo>
                  <a:lnTo>
                    <a:pt x="127" y="58"/>
                  </a:lnTo>
                  <a:lnTo>
                    <a:pt x="125" y="48"/>
                  </a:lnTo>
                  <a:lnTo>
                    <a:pt x="139" y="33"/>
                  </a:lnTo>
                  <a:lnTo>
                    <a:pt x="131" y="22"/>
                  </a:lnTo>
                  <a:lnTo>
                    <a:pt x="116" y="8"/>
                  </a:lnTo>
                  <a:lnTo>
                    <a:pt x="97" y="0"/>
                  </a:lnTo>
                  <a:lnTo>
                    <a:pt x="64" y="5"/>
                  </a:lnTo>
                  <a:close/>
                </a:path>
              </a:pathLst>
            </a:custGeom>
            <a:solidFill>
              <a:srgbClr val="F0C599"/>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53" name="Freeform 215"/>
            <p:cNvSpPr>
              <a:spLocks noChangeArrowheads="1"/>
            </p:cNvSpPr>
            <p:nvPr/>
          </p:nvSpPr>
          <p:spPr bwMode="auto">
            <a:xfrm>
              <a:off x="4850" y="2358"/>
              <a:ext cx="96" cy="94"/>
            </a:xfrm>
            <a:custGeom>
              <a:avLst/>
              <a:gdLst>
                <a:gd name="T0" fmla="*/ 3 w 112"/>
                <a:gd name="T1" fmla="*/ 5 h 103"/>
                <a:gd name="T2" fmla="*/ 3 w 112"/>
                <a:gd name="T3" fmla="*/ 5 h 103"/>
                <a:gd name="T4" fmla="*/ 3 w 112"/>
                <a:gd name="T5" fmla="*/ 5 h 103"/>
                <a:gd name="T6" fmla="*/ 3 w 112"/>
                <a:gd name="T7" fmla="*/ 5 h 103"/>
                <a:gd name="T8" fmla="*/ 3 w 112"/>
                <a:gd name="T9" fmla="*/ 5 h 103"/>
                <a:gd name="T10" fmla="*/ 3 w 112"/>
                <a:gd name="T11" fmla="*/ 5 h 103"/>
                <a:gd name="T12" fmla="*/ 3 w 112"/>
                <a:gd name="T13" fmla="*/ 0 h 103"/>
                <a:gd name="T14" fmla="*/ 0 w 112"/>
                <a:gd name="T15" fmla="*/ 5 h 103"/>
                <a:gd name="T16" fmla="*/ 2 w 112"/>
                <a:gd name="T17" fmla="*/ 5 h 103"/>
                <a:gd name="T18" fmla="*/ 3 w 112"/>
                <a:gd name="T19" fmla="*/ 5 h 103"/>
                <a:gd name="T20" fmla="*/ 3 w 112"/>
                <a:gd name="T21" fmla="*/ 5 h 103"/>
                <a:gd name="T22" fmla="*/ 3 w 112"/>
                <a:gd name="T23" fmla="*/ 5 h 103"/>
                <a:gd name="T24" fmla="*/ 3 w 112"/>
                <a:gd name="T25" fmla="*/ 5 h 103"/>
                <a:gd name="T26" fmla="*/ 3 w 112"/>
                <a:gd name="T27" fmla="*/ 5 h 103"/>
                <a:gd name="T28" fmla="*/ 3 w 112"/>
                <a:gd name="T29" fmla="*/ 5 h 103"/>
                <a:gd name="T30" fmla="*/ 3 w 112"/>
                <a:gd name="T31" fmla="*/ 7 h 103"/>
                <a:gd name="T32" fmla="*/ 3 w 112"/>
                <a:gd name="T33" fmla="*/ 6 h 103"/>
                <a:gd name="T34" fmla="*/ 3 w 112"/>
                <a:gd name="T35" fmla="*/ 6 h 103"/>
                <a:gd name="T36" fmla="*/ 3 w 112"/>
                <a:gd name="T37" fmla="*/ 7 h 103"/>
                <a:gd name="T38" fmla="*/ 3 w 112"/>
                <a:gd name="T39" fmla="*/ 8 h 103"/>
                <a:gd name="T40" fmla="*/ 3 w 112"/>
                <a:gd name="T41" fmla="*/ 8 h 103"/>
                <a:gd name="T42" fmla="*/ 3 w 112"/>
                <a:gd name="T43" fmla="*/ 7 h 103"/>
                <a:gd name="T44" fmla="*/ 3 w 112"/>
                <a:gd name="T45" fmla="*/ 5 h 103"/>
                <a:gd name="T46" fmla="*/ 3 w 112"/>
                <a:gd name="T47" fmla="*/ 5 h 103"/>
                <a:gd name="T48" fmla="*/ 3 w 112"/>
                <a:gd name="T49" fmla="*/ 5 h 103"/>
                <a:gd name="T50" fmla="*/ 3 w 112"/>
                <a:gd name="T51" fmla="*/ 5 h 103"/>
                <a:gd name="T52" fmla="*/ 3 w 112"/>
                <a:gd name="T53" fmla="*/ 5 h 103"/>
                <a:gd name="T54" fmla="*/ 3 w 112"/>
                <a:gd name="T55" fmla="*/ 5 h 103"/>
                <a:gd name="T56" fmla="*/ 3 w 112"/>
                <a:gd name="T57" fmla="*/ 5 h 1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03"/>
                <a:gd name="T89" fmla="*/ 112 w 112"/>
                <a:gd name="T90" fmla="*/ 103 h 10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03">
                  <a:moveTo>
                    <a:pt x="101" y="28"/>
                  </a:moveTo>
                  <a:lnTo>
                    <a:pt x="88" y="15"/>
                  </a:lnTo>
                  <a:lnTo>
                    <a:pt x="81" y="13"/>
                  </a:lnTo>
                  <a:lnTo>
                    <a:pt x="52" y="27"/>
                  </a:lnTo>
                  <a:lnTo>
                    <a:pt x="39" y="17"/>
                  </a:lnTo>
                  <a:lnTo>
                    <a:pt x="29" y="6"/>
                  </a:lnTo>
                  <a:lnTo>
                    <a:pt x="23" y="0"/>
                  </a:lnTo>
                  <a:lnTo>
                    <a:pt x="0" y="13"/>
                  </a:lnTo>
                  <a:lnTo>
                    <a:pt x="2" y="17"/>
                  </a:lnTo>
                  <a:lnTo>
                    <a:pt x="11" y="21"/>
                  </a:lnTo>
                  <a:lnTo>
                    <a:pt x="21" y="27"/>
                  </a:lnTo>
                  <a:lnTo>
                    <a:pt x="40" y="44"/>
                  </a:lnTo>
                  <a:lnTo>
                    <a:pt x="38" y="51"/>
                  </a:lnTo>
                  <a:lnTo>
                    <a:pt x="28" y="63"/>
                  </a:lnTo>
                  <a:lnTo>
                    <a:pt x="31" y="74"/>
                  </a:lnTo>
                  <a:lnTo>
                    <a:pt x="42" y="90"/>
                  </a:lnTo>
                  <a:lnTo>
                    <a:pt x="54" y="84"/>
                  </a:lnTo>
                  <a:lnTo>
                    <a:pt x="62" y="87"/>
                  </a:lnTo>
                  <a:lnTo>
                    <a:pt x="66" y="94"/>
                  </a:lnTo>
                  <a:lnTo>
                    <a:pt x="66" y="103"/>
                  </a:lnTo>
                  <a:lnTo>
                    <a:pt x="76" y="101"/>
                  </a:lnTo>
                  <a:lnTo>
                    <a:pt x="87" y="95"/>
                  </a:lnTo>
                  <a:lnTo>
                    <a:pt x="92" y="79"/>
                  </a:lnTo>
                  <a:lnTo>
                    <a:pt x="89" y="67"/>
                  </a:lnTo>
                  <a:lnTo>
                    <a:pt x="82" y="59"/>
                  </a:lnTo>
                  <a:lnTo>
                    <a:pt x="81" y="52"/>
                  </a:lnTo>
                  <a:lnTo>
                    <a:pt x="97" y="42"/>
                  </a:lnTo>
                  <a:lnTo>
                    <a:pt x="108" y="38"/>
                  </a:lnTo>
                  <a:lnTo>
                    <a:pt x="112" y="33"/>
                  </a:lnTo>
                  <a:lnTo>
                    <a:pt x="101" y="28"/>
                  </a:lnTo>
                  <a:close/>
                </a:path>
              </a:pathLst>
            </a:custGeom>
            <a:solidFill>
              <a:srgbClr val="B3580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54" name="Freeform 216"/>
            <p:cNvSpPr/>
            <p:nvPr/>
          </p:nvSpPr>
          <p:spPr bwMode="auto">
            <a:xfrm>
              <a:off x="4850" y="2358"/>
              <a:ext cx="94" cy="30"/>
            </a:xfrm>
            <a:custGeom>
              <a:avLst/>
              <a:gdLst>
                <a:gd name="T0" fmla="*/ 3 w 109"/>
                <a:gd name="T1" fmla="*/ 5 h 33"/>
                <a:gd name="T2" fmla="*/ 3 w 109"/>
                <a:gd name="T3" fmla="*/ 5 h 33"/>
                <a:gd name="T4" fmla="*/ 3 w 109"/>
                <a:gd name="T5" fmla="*/ 5 h 33"/>
                <a:gd name="T6" fmla="*/ 3 w 109"/>
                <a:gd name="T7" fmla="*/ 1 h 33"/>
                <a:gd name="T8" fmla="*/ 0 w 109"/>
                <a:gd name="T9" fmla="*/ 5 h 33"/>
                <a:gd name="T10" fmla="*/ 0 60000 65536"/>
                <a:gd name="T11" fmla="*/ 0 60000 65536"/>
                <a:gd name="T12" fmla="*/ 0 60000 65536"/>
                <a:gd name="T13" fmla="*/ 0 60000 65536"/>
                <a:gd name="T14" fmla="*/ 0 60000 65536"/>
                <a:gd name="T15" fmla="*/ 0 w 109"/>
                <a:gd name="T16" fmla="*/ 0 h 33"/>
                <a:gd name="T17" fmla="*/ 109 w 109"/>
                <a:gd name="T18" fmla="*/ 33 h 33"/>
              </a:gdLst>
              <a:ahLst/>
              <a:cxnLst>
                <a:cxn ang="T10">
                  <a:pos x="T0" y="T1"/>
                </a:cxn>
                <a:cxn ang="T11">
                  <a:pos x="T2" y="T3"/>
                </a:cxn>
                <a:cxn ang="T12">
                  <a:pos x="T4" y="T5"/>
                </a:cxn>
                <a:cxn ang="T13">
                  <a:pos x="T6" y="T7"/>
                </a:cxn>
                <a:cxn ang="T14">
                  <a:pos x="T8" y="T9"/>
                </a:cxn>
              </a:cxnLst>
              <a:rect l="T15" t="T16" r="T17" b="T18"/>
              <a:pathLst>
                <a:path w="109" h="33">
                  <a:moveTo>
                    <a:pt x="109" y="33"/>
                  </a:moveTo>
                  <a:cubicBezTo>
                    <a:pt x="101" y="31"/>
                    <a:pt x="92" y="14"/>
                    <a:pt x="84" y="13"/>
                  </a:cubicBezTo>
                  <a:cubicBezTo>
                    <a:pt x="76" y="12"/>
                    <a:pt x="59" y="30"/>
                    <a:pt x="50" y="28"/>
                  </a:cubicBezTo>
                  <a:cubicBezTo>
                    <a:pt x="40" y="26"/>
                    <a:pt x="31" y="2"/>
                    <a:pt x="23" y="1"/>
                  </a:cubicBezTo>
                  <a:cubicBezTo>
                    <a:pt x="16" y="0"/>
                    <a:pt x="6" y="11"/>
                    <a:pt x="0" y="1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55" name="Freeform 217"/>
            <p:cNvSpPr/>
            <p:nvPr/>
          </p:nvSpPr>
          <p:spPr bwMode="auto">
            <a:xfrm>
              <a:off x="4905" y="2397"/>
              <a:ext cx="29" cy="57"/>
            </a:xfrm>
            <a:custGeom>
              <a:avLst/>
              <a:gdLst>
                <a:gd name="T0" fmla="*/ 0 w 33"/>
                <a:gd name="T1" fmla="*/ 6 h 62"/>
                <a:gd name="T2" fmla="*/ 4 w 33"/>
                <a:gd name="T3" fmla="*/ 6 h 62"/>
                <a:gd name="T4" fmla="*/ 4 w 33"/>
                <a:gd name="T5" fmla="*/ 6 h 62"/>
                <a:gd name="T6" fmla="*/ 4 w 33"/>
                <a:gd name="T7" fmla="*/ 6 h 62"/>
                <a:gd name="T8" fmla="*/ 4 w 33"/>
                <a:gd name="T9" fmla="*/ 6 h 62"/>
                <a:gd name="T10" fmla="*/ 4 w 33"/>
                <a:gd name="T11" fmla="*/ 0 h 62"/>
                <a:gd name="T12" fmla="*/ 0 60000 65536"/>
                <a:gd name="T13" fmla="*/ 0 60000 65536"/>
                <a:gd name="T14" fmla="*/ 0 60000 65536"/>
                <a:gd name="T15" fmla="*/ 0 60000 65536"/>
                <a:gd name="T16" fmla="*/ 0 60000 65536"/>
                <a:gd name="T17" fmla="*/ 0 60000 65536"/>
                <a:gd name="T18" fmla="*/ 0 w 33"/>
                <a:gd name="T19" fmla="*/ 0 h 62"/>
                <a:gd name="T20" fmla="*/ 33 w 33"/>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33" h="62">
                  <a:moveTo>
                    <a:pt x="0" y="59"/>
                  </a:moveTo>
                  <a:cubicBezTo>
                    <a:pt x="5" y="62"/>
                    <a:pt x="18" y="55"/>
                    <a:pt x="23" y="51"/>
                  </a:cubicBezTo>
                  <a:cubicBezTo>
                    <a:pt x="26" y="49"/>
                    <a:pt x="28" y="39"/>
                    <a:pt x="28" y="35"/>
                  </a:cubicBezTo>
                  <a:cubicBezTo>
                    <a:pt x="27" y="29"/>
                    <a:pt x="22" y="19"/>
                    <a:pt x="18" y="17"/>
                  </a:cubicBezTo>
                  <a:cubicBezTo>
                    <a:pt x="18" y="16"/>
                    <a:pt x="17" y="9"/>
                    <a:pt x="18" y="9"/>
                  </a:cubicBezTo>
                  <a:cubicBezTo>
                    <a:pt x="17" y="7"/>
                    <a:pt x="33" y="0"/>
                    <a:pt x="33"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56" name="Freeform 218"/>
            <p:cNvSpPr/>
            <p:nvPr/>
          </p:nvSpPr>
          <p:spPr bwMode="auto">
            <a:xfrm>
              <a:off x="4866" y="2381"/>
              <a:ext cx="20" cy="58"/>
            </a:xfrm>
            <a:custGeom>
              <a:avLst/>
              <a:gdLst>
                <a:gd name="T0" fmla="*/ 0 w 24"/>
                <a:gd name="T1" fmla="*/ 0 h 64"/>
                <a:gd name="T2" fmla="*/ 3 w 24"/>
                <a:gd name="T3" fmla="*/ 5 h 64"/>
                <a:gd name="T4" fmla="*/ 3 w 24"/>
                <a:gd name="T5" fmla="*/ 5 h 64"/>
                <a:gd name="T6" fmla="*/ 3 w 24"/>
                <a:gd name="T7" fmla="*/ 5 h 64"/>
                <a:gd name="T8" fmla="*/ 3 w 24"/>
                <a:gd name="T9" fmla="*/ 5 h 64"/>
                <a:gd name="T10" fmla="*/ 3 w 24"/>
                <a:gd name="T11" fmla="*/ 5 h 64"/>
                <a:gd name="T12" fmla="*/ 0 60000 65536"/>
                <a:gd name="T13" fmla="*/ 0 60000 65536"/>
                <a:gd name="T14" fmla="*/ 0 60000 65536"/>
                <a:gd name="T15" fmla="*/ 0 60000 65536"/>
                <a:gd name="T16" fmla="*/ 0 60000 65536"/>
                <a:gd name="T17" fmla="*/ 0 60000 65536"/>
                <a:gd name="T18" fmla="*/ 0 w 24"/>
                <a:gd name="T19" fmla="*/ 0 h 64"/>
                <a:gd name="T20" fmla="*/ 24 w 24"/>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24" h="64">
                  <a:moveTo>
                    <a:pt x="0" y="0"/>
                  </a:moveTo>
                  <a:cubicBezTo>
                    <a:pt x="0" y="0"/>
                    <a:pt x="21" y="13"/>
                    <a:pt x="22" y="20"/>
                  </a:cubicBezTo>
                  <a:cubicBezTo>
                    <a:pt x="23" y="24"/>
                    <a:pt x="17" y="30"/>
                    <a:pt x="15" y="32"/>
                  </a:cubicBezTo>
                  <a:cubicBezTo>
                    <a:pt x="13" y="34"/>
                    <a:pt x="10" y="36"/>
                    <a:pt x="10" y="38"/>
                  </a:cubicBezTo>
                  <a:cubicBezTo>
                    <a:pt x="9" y="42"/>
                    <a:pt x="15" y="51"/>
                    <a:pt x="18" y="55"/>
                  </a:cubicBezTo>
                  <a:cubicBezTo>
                    <a:pt x="19" y="57"/>
                    <a:pt x="22" y="64"/>
                    <a:pt x="24" y="64"/>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57" name="Freeform 219"/>
            <p:cNvSpPr/>
            <p:nvPr/>
          </p:nvSpPr>
          <p:spPr bwMode="auto">
            <a:xfrm>
              <a:off x="4766" y="2375"/>
              <a:ext cx="57" cy="32"/>
            </a:xfrm>
            <a:custGeom>
              <a:avLst/>
              <a:gdLst>
                <a:gd name="T0" fmla="*/ 3 w 66"/>
                <a:gd name="T1" fmla="*/ 0 h 36"/>
                <a:gd name="T2" fmla="*/ 3 w 66"/>
                <a:gd name="T3" fmla="*/ 4 h 36"/>
                <a:gd name="T4" fmla="*/ 3 w 66"/>
                <a:gd name="T5" fmla="*/ 4 h 36"/>
                <a:gd name="T6" fmla="*/ 3 w 66"/>
                <a:gd name="T7" fmla="*/ 4 h 36"/>
                <a:gd name="T8" fmla="*/ 1 w 66"/>
                <a:gd name="T9" fmla="*/ 4 h 36"/>
                <a:gd name="T10" fmla="*/ 1 w 66"/>
                <a:gd name="T11" fmla="*/ 4 h 36"/>
                <a:gd name="T12" fmla="*/ 3 w 66"/>
                <a:gd name="T13" fmla="*/ 4 h 36"/>
                <a:gd name="T14" fmla="*/ 3 w 66"/>
                <a:gd name="T15" fmla="*/ 4 h 36"/>
                <a:gd name="T16" fmla="*/ 3 w 66"/>
                <a:gd name="T17" fmla="*/ 4 h 36"/>
                <a:gd name="T18" fmla="*/ 3 w 66"/>
                <a:gd name="T19" fmla="*/ 4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36"/>
                <a:gd name="T32" fmla="*/ 66 w 66"/>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36">
                  <a:moveTo>
                    <a:pt x="66" y="0"/>
                  </a:moveTo>
                  <a:cubicBezTo>
                    <a:pt x="66" y="0"/>
                    <a:pt x="49" y="4"/>
                    <a:pt x="44" y="5"/>
                  </a:cubicBezTo>
                  <a:cubicBezTo>
                    <a:pt x="38" y="5"/>
                    <a:pt x="27" y="3"/>
                    <a:pt x="22" y="5"/>
                  </a:cubicBezTo>
                  <a:cubicBezTo>
                    <a:pt x="20" y="5"/>
                    <a:pt x="18" y="9"/>
                    <a:pt x="17" y="10"/>
                  </a:cubicBezTo>
                  <a:cubicBezTo>
                    <a:pt x="13" y="12"/>
                    <a:pt x="12" y="6"/>
                    <a:pt x="1" y="13"/>
                  </a:cubicBezTo>
                  <a:cubicBezTo>
                    <a:pt x="1" y="13"/>
                    <a:pt x="0" y="19"/>
                    <a:pt x="1" y="20"/>
                  </a:cubicBezTo>
                  <a:cubicBezTo>
                    <a:pt x="0" y="21"/>
                    <a:pt x="7" y="29"/>
                    <a:pt x="8" y="29"/>
                  </a:cubicBezTo>
                  <a:cubicBezTo>
                    <a:pt x="17" y="29"/>
                    <a:pt x="28" y="32"/>
                    <a:pt x="29" y="29"/>
                  </a:cubicBezTo>
                  <a:cubicBezTo>
                    <a:pt x="29" y="31"/>
                    <a:pt x="36" y="34"/>
                    <a:pt x="39" y="34"/>
                  </a:cubicBezTo>
                  <a:cubicBezTo>
                    <a:pt x="44" y="36"/>
                    <a:pt x="60" y="32"/>
                    <a:pt x="60" y="3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58" name="Freeform 220"/>
            <p:cNvSpPr/>
            <p:nvPr/>
          </p:nvSpPr>
          <p:spPr bwMode="auto">
            <a:xfrm>
              <a:off x="4793" y="2403"/>
              <a:ext cx="8" cy="62"/>
            </a:xfrm>
            <a:custGeom>
              <a:avLst/>
              <a:gdLst>
                <a:gd name="T0" fmla="*/ 1 w 10"/>
                <a:gd name="T1" fmla="*/ 0 h 68"/>
                <a:gd name="T2" fmla="*/ 2 w 10"/>
                <a:gd name="T3" fmla="*/ 5 h 68"/>
                <a:gd name="T4" fmla="*/ 0 w 10"/>
                <a:gd name="T5" fmla="*/ 5 h 68"/>
                <a:gd name="T6" fmla="*/ 2 w 10"/>
                <a:gd name="T7" fmla="*/ 5 h 68"/>
                <a:gd name="T8" fmla="*/ 2 w 10"/>
                <a:gd name="T9" fmla="*/ 5 h 68"/>
                <a:gd name="T10" fmla="*/ 0 60000 65536"/>
                <a:gd name="T11" fmla="*/ 0 60000 65536"/>
                <a:gd name="T12" fmla="*/ 0 60000 65536"/>
                <a:gd name="T13" fmla="*/ 0 60000 65536"/>
                <a:gd name="T14" fmla="*/ 0 60000 65536"/>
                <a:gd name="T15" fmla="*/ 0 w 10"/>
                <a:gd name="T16" fmla="*/ 0 h 68"/>
                <a:gd name="T17" fmla="*/ 10 w 10"/>
                <a:gd name="T18" fmla="*/ 68 h 68"/>
              </a:gdLst>
              <a:ahLst/>
              <a:cxnLst>
                <a:cxn ang="T10">
                  <a:pos x="T0" y="T1"/>
                </a:cxn>
                <a:cxn ang="T11">
                  <a:pos x="T2" y="T3"/>
                </a:cxn>
                <a:cxn ang="T12">
                  <a:pos x="T4" y="T5"/>
                </a:cxn>
                <a:cxn ang="T13">
                  <a:pos x="T6" y="T7"/>
                </a:cxn>
                <a:cxn ang="T14">
                  <a:pos x="T8" y="T9"/>
                </a:cxn>
              </a:cxnLst>
              <a:rect l="T15" t="T16" r="T17" b="T18"/>
              <a:pathLst>
                <a:path w="10" h="68">
                  <a:moveTo>
                    <a:pt x="1" y="0"/>
                  </a:moveTo>
                  <a:cubicBezTo>
                    <a:pt x="1" y="0"/>
                    <a:pt x="5" y="18"/>
                    <a:pt x="5" y="21"/>
                  </a:cubicBezTo>
                  <a:cubicBezTo>
                    <a:pt x="5" y="24"/>
                    <a:pt x="0" y="30"/>
                    <a:pt x="0" y="33"/>
                  </a:cubicBezTo>
                  <a:cubicBezTo>
                    <a:pt x="0" y="39"/>
                    <a:pt x="10" y="51"/>
                    <a:pt x="8" y="56"/>
                  </a:cubicBezTo>
                  <a:cubicBezTo>
                    <a:pt x="10" y="57"/>
                    <a:pt x="8" y="68"/>
                    <a:pt x="8" y="6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59" name="Freeform 221"/>
            <p:cNvSpPr/>
            <p:nvPr/>
          </p:nvSpPr>
          <p:spPr bwMode="auto">
            <a:xfrm>
              <a:off x="4840" y="2422"/>
              <a:ext cx="15" cy="5"/>
            </a:xfrm>
            <a:custGeom>
              <a:avLst/>
              <a:gdLst>
                <a:gd name="T0" fmla="*/ 0 w 17"/>
                <a:gd name="T1" fmla="*/ 2 h 5"/>
                <a:gd name="T2" fmla="*/ 4 w 17"/>
                <a:gd name="T3" fmla="*/ 5 h 5"/>
                <a:gd name="T4" fmla="*/ 4 w 17"/>
                <a:gd name="T5" fmla="*/ 0 h 5"/>
                <a:gd name="T6" fmla="*/ 0 60000 65536"/>
                <a:gd name="T7" fmla="*/ 0 60000 65536"/>
                <a:gd name="T8" fmla="*/ 0 60000 65536"/>
                <a:gd name="T9" fmla="*/ 0 w 17"/>
                <a:gd name="T10" fmla="*/ 0 h 5"/>
                <a:gd name="T11" fmla="*/ 17 w 17"/>
                <a:gd name="T12" fmla="*/ 5 h 5"/>
              </a:gdLst>
              <a:ahLst/>
              <a:cxnLst>
                <a:cxn ang="T6">
                  <a:pos x="T0" y="T1"/>
                </a:cxn>
                <a:cxn ang="T7">
                  <a:pos x="T2" y="T3"/>
                </a:cxn>
                <a:cxn ang="T8">
                  <a:pos x="T4" y="T5"/>
                </a:cxn>
              </a:cxnLst>
              <a:rect l="T9" t="T10" r="T11" b="T12"/>
              <a:pathLst>
                <a:path w="17" h="5">
                  <a:moveTo>
                    <a:pt x="0" y="2"/>
                  </a:moveTo>
                  <a:cubicBezTo>
                    <a:pt x="0" y="2"/>
                    <a:pt x="3" y="5"/>
                    <a:pt x="5" y="5"/>
                  </a:cubicBezTo>
                  <a:cubicBezTo>
                    <a:pt x="8" y="5"/>
                    <a:pt x="17" y="0"/>
                    <a:pt x="17"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0" name="Freeform 222"/>
            <p:cNvSpPr/>
            <p:nvPr/>
          </p:nvSpPr>
          <p:spPr bwMode="auto">
            <a:xfrm>
              <a:off x="4852" y="2416"/>
              <a:ext cx="11" cy="11"/>
            </a:xfrm>
            <a:custGeom>
              <a:avLst/>
              <a:gdLst>
                <a:gd name="T0" fmla="*/ 0 w 13"/>
                <a:gd name="T1" fmla="*/ 0 h 12"/>
                <a:gd name="T2" fmla="*/ 3 w 13"/>
                <a:gd name="T3" fmla="*/ 6 h 12"/>
                <a:gd name="T4" fmla="*/ 3 w 13"/>
                <a:gd name="T5" fmla="*/ 6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0" y="0"/>
                  </a:moveTo>
                  <a:cubicBezTo>
                    <a:pt x="0" y="0"/>
                    <a:pt x="1" y="3"/>
                    <a:pt x="4" y="6"/>
                  </a:cubicBezTo>
                  <a:cubicBezTo>
                    <a:pt x="8" y="9"/>
                    <a:pt x="13" y="12"/>
                    <a:pt x="13" y="1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1" name="Freeform 223"/>
            <p:cNvSpPr/>
            <p:nvPr/>
          </p:nvSpPr>
          <p:spPr bwMode="auto">
            <a:xfrm>
              <a:off x="4827" y="2433"/>
              <a:ext cx="80" cy="64"/>
            </a:xfrm>
            <a:custGeom>
              <a:avLst/>
              <a:gdLst>
                <a:gd name="T0" fmla="*/ 3 w 93"/>
                <a:gd name="T1" fmla="*/ 5 h 70"/>
                <a:gd name="T2" fmla="*/ 3 w 93"/>
                <a:gd name="T3" fmla="*/ 2 h 70"/>
                <a:gd name="T4" fmla="*/ 3 w 93"/>
                <a:gd name="T5" fmla="*/ 5 h 70"/>
                <a:gd name="T6" fmla="*/ 3 w 93"/>
                <a:gd name="T7" fmla="*/ 5 h 70"/>
                <a:gd name="T8" fmla="*/ 3 w 93"/>
                <a:gd name="T9" fmla="*/ 5 h 70"/>
                <a:gd name="T10" fmla="*/ 3 w 93"/>
                <a:gd name="T11" fmla="*/ 5 h 70"/>
                <a:gd name="T12" fmla="*/ 3 w 93"/>
                <a:gd name="T13" fmla="*/ 5 h 70"/>
                <a:gd name="T14" fmla="*/ 3 w 93"/>
                <a:gd name="T15" fmla="*/ 5 h 70"/>
                <a:gd name="T16" fmla="*/ 3 w 93"/>
                <a:gd name="T17" fmla="*/ 5 h 70"/>
                <a:gd name="T18" fmla="*/ 3 w 93"/>
                <a:gd name="T19" fmla="*/ 5 h 70"/>
                <a:gd name="T20" fmla="*/ 0 w 93"/>
                <a:gd name="T21" fmla="*/ 5 h 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70"/>
                <a:gd name="T35" fmla="*/ 93 w 93"/>
                <a:gd name="T36" fmla="*/ 70 h 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70">
                  <a:moveTo>
                    <a:pt x="64" y="15"/>
                  </a:moveTo>
                  <a:cubicBezTo>
                    <a:pt x="64" y="15"/>
                    <a:pt x="73" y="0"/>
                    <a:pt x="82" y="2"/>
                  </a:cubicBezTo>
                  <a:cubicBezTo>
                    <a:pt x="85" y="2"/>
                    <a:pt x="93" y="7"/>
                    <a:pt x="93" y="12"/>
                  </a:cubicBezTo>
                  <a:cubicBezTo>
                    <a:pt x="93" y="15"/>
                    <a:pt x="90" y="22"/>
                    <a:pt x="88" y="26"/>
                  </a:cubicBezTo>
                  <a:cubicBezTo>
                    <a:pt x="85" y="29"/>
                    <a:pt x="79" y="35"/>
                    <a:pt x="74" y="35"/>
                  </a:cubicBezTo>
                  <a:cubicBezTo>
                    <a:pt x="73" y="35"/>
                    <a:pt x="71" y="32"/>
                    <a:pt x="69" y="32"/>
                  </a:cubicBezTo>
                  <a:cubicBezTo>
                    <a:pt x="68" y="32"/>
                    <a:pt x="65" y="36"/>
                    <a:pt x="64" y="37"/>
                  </a:cubicBezTo>
                  <a:cubicBezTo>
                    <a:pt x="63" y="39"/>
                    <a:pt x="65" y="42"/>
                    <a:pt x="64" y="44"/>
                  </a:cubicBezTo>
                  <a:cubicBezTo>
                    <a:pt x="60" y="48"/>
                    <a:pt x="44" y="50"/>
                    <a:pt x="40" y="52"/>
                  </a:cubicBezTo>
                  <a:cubicBezTo>
                    <a:pt x="38" y="54"/>
                    <a:pt x="33" y="63"/>
                    <a:pt x="31" y="64"/>
                  </a:cubicBezTo>
                  <a:cubicBezTo>
                    <a:pt x="24" y="68"/>
                    <a:pt x="0" y="70"/>
                    <a:pt x="0" y="7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2" name="Freeform 224"/>
            <p:cNvSpPr/>
            <p:nvPr/>
          </p:nvSpPr>
          <p:spPr bwMode="auto">
            <a:xfrm>
              <a:off x="4758" y="2523"/>
              <a:ext cx="127" cy="50"/>
            </a:xfrm>
            <a:custGeom>
              <a:avLst/>
              <a:gdLst>
                <a:gd name="T0" fmla="*/ 3 w 148"/>
                <a:gd name="T1" fmla="*/ 3 h 55"/>
                <a:gd name="T2" fmla="*/ 3 w 148"/>
                <a:gd name="T3" fmla="*/ 5 h 55"/>
                <a:gd name="T4" fmla="*/ 3 w 148"/>
                <a:gd name="T5" fmla="*/ 5 h 55"/>
                <a:gd name="T6" fmla="*/ 3 w 148"/>
                <a:gd name="T7" fmla="*/ 5 h 55"/>
                <a:gd name="T8" fmla="*/ 3 w 148"/>
                <a:gd name="T9" fmla="*/ 5 h 55"/>
                <a:gd name="T10" fmla="*/ 3 w 148"/>
                <a:gd name="T11" fmla="*/ 5 h 55"/>
                <a:gd name="T12" fmla="*/ 3 w 148"/>
                <a:gd name="T13" fmla="*/ 5 h 55"/>
                <a:gd name="T14" fmla="*/ 3 w 148"/>
                <a:gd name="T15" fmla="*/ 5 h 55"/>
                <a:gd name="T16" fmla="*/ 3 w 148"/>
                <a:gd name="T17" fmla="*/ 5 h 55"/>
                <a:gd name="T18" fmla="*/ 3 w 148"/>
                <a:gd name="T19" fmla="*/ 5 h 55"/>
                <a:gd name="T20" fmla="*/ 3 w 148"/>
                <a:gd name="T21" fmla="*/ 5 h 55"/>
                <a:gd name="T22" fmla="*/ 0 w 148"/>
                <a:gd name="T23" fmla="*/ 5 h 55"/>
                <a:gd name="T24" fmla="*/ 3 w 148"/>
                <a:gd name="T25" fmla="*/ 5 h 55"/>
                <a:gd name="T26" fmla="*/ 3 w 148"/>
                <a:gd name="T27" fmla="*/ 0 h 55"/>
                <a:gd name="T28" fmla="*/ 3 w 148"/>
                <a:gd name="T29" fmla="*/ 0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8"/>
                <a:gd name="T46" fmla="*/ 0 h 55"/>
                <a:gd name="T47" fmla="*/ 148 w 148"/>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8" h="55">
                  <a:moveTo>
                    <a:pt x="143" y="3"/>
                  </a:moveTo>
                  <a:cubicBezTo>
                    <a:pt x="143" y="3"/>
                    <a:pt x="148" y="10"/>
                    <a:pt x="148" y="13"/>
                  </a:cubicBezTo>
                  <a:cubicBezTo>
                    <a:pt x="146" y="19"/>
                    <a:pt x="132" y="26"/>
                    <a:pt x="125" y="28"/>
                  </a:cubicBezTo>
                  <a:cubicBezTo>
                    <a:pt x="126" y="30"/>
                    <a:pt x="124" y="35"/>
                    <a:pt x="125" y="37"/>
                  </a:cubicBezTo>
                  <a:cubicBezTo>
                    <a:pt x="124" y="39"/>
                    <a:pt x="123" y="46"/>
                    <a:pt x="121" y="47"/>
                  </a:cubicBezTo>
                  <a:cubicBezTo>
                    <a:pt x="115" y="51"/>
                    <a:pt x="100" y="46"/>
                    <a:pt x="93" y="47"/>
                  </a:cubicBezTo>
                  <a:cubicBezTo>
                    <a:pt x="89" y="48"/>
                    <a:pt x="78" y="55"/>
                    <a:pt x="73" y="55"/>
                  </a:cubicBezTo>
                  <a:cubicBezTo>
                    <a:pt x="67" y="54"/>
                    <a:pt x="55" y="44"/>
                    <a:pt x="49" y="45"/>
                  </a:cubicBezTo>
                  <a:cubicBezTo>
                    <a:pt x="46" y="45"/>
                    <a:pt x="44" y="52"/>
                    <a:pt x="41" y="52"/>
                  </a:cubicBezTo>
                  <a:cubicBezTo>
                    <a:pt x="39" y="52"/>
                    <a:pt x="37" y="45"/>
                    <a:pt x="34" y="45"/>
                  </a:cubicBezTo>
                  <a:cubicBezTo>
                    <a:pt x="25" y="44"/>
                    <a:pt x="24" y="49"/>
                    <a:pt x="16" y="52"/>
                  </a:cubicBezTo>
                  <a:cubicBezTo>
                    <a:pt x="3" y="54"/>
                    <a:pt x="0" y="8"/>
                    <a:pt x="0" y="10"/>
                  </a:cubicBezTo>
                  <a:cubicBezTo>
                    <a:pt x="0" y="7"/>
                    <a:pt x="35" y="6"/>
                    <a:pt x="37" y="10"/>
                  </a:cubicBezTo>
                  <a:cubicBezTo>
                    <a:pt x="36" y="7"/>
                    <a:pt x="56" y="2"/>
                    <a:pt x="56" y="0"/>
                  </a:cubicBezTo>
                  <a:cubicBezTo>
                    <a:pt x="56" y="2"/>
                    <a:pt x="70" y="0"/>
                    <a:pt x="7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3" name="Freeform 225"/>
            <p:cNvSpPr/>
            <p:nvPr/>
          </p:nvSpPr>
          <p:spPr bwMode="auto">
            <a:xfrm>
              <a:off x="4708" y="2695"/>
              <a:ext cx="185" cy="43"/>
            </a:xfrm>
            <a:custGeom>
              <a:avLst/>
              <a:gdLst>
                <a:gd name="T0" fmla="*/ 0 w 216"/>
                <a:gd name="T1" fmla="*/ 0 h 48"/>
                <a:gd name="T2" fmla="*/ 3 w 216"/>
                <a:gd name="T3" fmla="*/ 4 h 48"/>
                <a:gd name="T4" fmla="*/ 3 w 216"/>
                <a:gd name="T5" fmla="*/ 4 h 48"/>
                <a:gd name="T6" fmla="*/ 3 w 216"/>
                <a:gd name="T7" fmla="*/ 4 h 48"/>
                <a:gd name="T8" fmla="*/ 3 w 216"/>
                <a:gd name="T9" fmla="*/ 4 h 48"/>
                <a:gd name="T10" fmla="*/ 3 w 216"/>
                <a:gd name="T11" fmla="*/ 4 h 48"/>
                <a:gd name="T12" fmla="*/ 3 w 216"/>
                <a:gd name="T13" fmla="*/ 4 h 48"/>
                <a:gd name="T14" fmla="*/ 3 w 216"/>
                <a:gd name="T15" fmla="*/ 4 h 48"/>
                <a:gd name="T16" fmla="*/ 3 w 216"/>
                <a:gd name="T17" fmla="*/ 4 h 48"/>
                <a:gd name="T18" fmla="*/ 3 w 216"/>
                <a:gd name="T19" fmla="*/ 4 h 48"/>
                <a:gd name="T20" fmla="*/ 3 w 216"/>
                <a:gd name="T21" fmla="*/ 4 h 48"/>
                <a:gd name="T22" fmla="*/ 3 w 216"/>
                <a:gd name="T23" fmla="*/ 4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
                <a:gd name="T37" fmla="*/ 0 h 48"/>
                <a:gd name="T38" fmla="*/ 216 w 216"/>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 h="48">
                  <a:moveTo>
                    <a:pt x="0" y="0"/>
                  </a:moveTo>
                  <a:cubicBezTo>
                    <a:pt x="0" y="0"/>
                    <a:pt x="13" y="11"/>
                    <a:pt x="18" y="13"/>
                  </a:cubicBezTo>
                  <a:cubicBezTo>
                    <a:pt x="23" y="15"/>
                    <a:pt x="40" y="20"/>
                    <a:pt x="40" y="23"/>
                  </a:cubicBezTo>
                  <a:cubicBezTo>
                    <a:pt x="40" y="20"/>
                    <a:pt x="66" y="30"/>
                    <a:pt x="60" y="28"/>
                  </a:cubicBezTo>
                  <a:cubicBezTo>
                    <a:pt x="56" y="27"/>
                    <a:pt x="92" y="38"/>
                    <a:pt x="102" y="40"/>
                  </a:cubicBezTo>
                  <a:cubicBezTo>
                    <a:pt x="107" y="42"/>
                    <a:pt x="119" y="47"/>
                    <a:pt x="123" y="45"/>
                  </a:cubicBezTo>
                  <a:cubicBezTo>
                    <a:pt x="126" y="44"/>
                    <a:pt x="133" y="43"/>
                    <a:pt x="135" y="43"/>
                  </a:cubicBezTo>
                  <a:cubicBezTo>
                    <a:pt x="143" y="44"/>
                    <a:pt x="156" y="47"/>
                    <a:pt x="161" y="47"/>
                  </a:cubicBezTo>
                  <a:cubicBezTo>
                    <a:pt x="162" y="47"/>
                    <a:pt x="171" y="48"/>
                    <a:pt x="176" y="47"/>
                  </a:cubicBezTo>
                  <a:cubicBezTo>
                    <a:pt x="177" y="47"/>
                    <a:pt x="190" y="44"/>
                    <a:pt x="190" y="43"/>
                  </a:cubicBezTo>
                  <a:cubicBezTo>
                    <a:pt x="190" y="45"/>
                    <a:pt x="203" y="42"/>
                    <a:pt x="208" y="38"/>
                  </a:cubicBezTo>
                  <a:cubicBezTo>
                    <a:pt x="211" y="34"/>
                    <a:pt x="216" y="25"/>
                    <a:pt x="216" y="2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4" name="Freeform 226"/>
            <p:cNvSpPr/>
            <p:nvPr/>
          </p:nvSpPr>
          <p:spPr bwMode="auto">
            <a:xfrm>
              <a:off x="4747" y="2566"/>
              <a:ext cx="18" cy="61"/>
            </a:xfrm>
            <a:custGeom>
              <a:avLst/>
              <a:gdLst>
                <a:gd name="T0" fmla="*/ 2 w 22"/>
                <a:gd name="T1" fmla="*/ 0 h 67"/>
                <a:gd name="T2" fmla="*/ 2 w 22"/>
                <a:gd name="T3" fmla="*/ 5 h 67"/>
                <a:gd name="T4" fmla="*/ 2 w 22"/>
                <a:gd name="T5" fmla="*/ 5 h 67"/>
                <a:gd name="T6" fmla="*/ 2 w 22"/>
                <a:gd name="T7" fmla="*/ 5 h 67"/>
                <a:gd name="T8" fmla="*/ 0 60000 65536"/>
                <a:gd name="T9" fmla="*/ 0 60000 65536"/>
                <a:gd name="T10" fmla="*/ 0 60000 65536"/>
                <a:gd name="T11" fmla="*/ 0 60000 65536"/>
                <a:gd name="T12" fmla="*/ 0 w 22"/>
                <a:gd name="T13" fmla="*/ 0 h 67"/>
                <a:gd name="T14" fmla="*/ 22 w 22"/>
                <a:gd name="T15" fmla="*/ 67 h 67"/>
              </a:gdLst>
              <a:ahLst/>
              <a:cxnLst>
                <a:cxn ang="T8">
                  <a:pos x="T0" y="T1"/>
                </a:cxn>
                <a:cxn ang="T9">
                  <a:pos x="T2" y="T3"/>
                </a:cxn>
                <a:cxn ang="T10">
                  <a:pos x="T4" y="T5"/>
                </a:cxn>
                <a:cxn ang="T11">
                  <a:pos x="T6" y="T7"/>
                </a:cxn>
              </a:cxnLst>
              <a:rect l="T12" t="T13" r="T14" b="T15"/>
              <a:pathLst>
                <a:path w="22" h="67">
                  <a:moveTo>
                    <a:pt x="22" y="0"/>
                  </a:moveTo>
                  <a:cubicBezTo>
                    <a:pt x="22" y="0"/>
                    <a:pt x="10" y="31"/>
                    <a:pt x="7" y="38"/>
                  </a:cubicBezTo>
                  <a:cubicBezTo>
                    <a:pt x="3" y="45"/>
                    <a:pt x="0" y="53"/>
                    <a:pt x="2" y="61"/>
                  </a:cubicBezTo>
                  <a:cubicBezTo>
                    <a:pt x="3" y="65"/>
                    <a:pt x="13" y="67"/>
                    <a:pt x="13" y="6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5" name="Freeform 227"/>
            <p:cNvSpPr>
              <a:spLocks noChangeArrowheads="1"/>
            </p:cNvSpPr>
            <p:nvPr/>
          </p:nvSpPr>
          <p:spPr bwMode="auto">
            <a:xfrm>
              <a:off x="4695" y="2727"/>
              <a:ext cx="191" cy="147"/>
            </a:xfrm>
            <a:custGeom>
              <a:avLst/>
              <a:gdLst>
                <a:gd name="T0" fmla="*/ 3 w 223"/>
                <a:gd name="T1" fmla="*/ 5 h 162"/>
                <a:gd name="T2" fmla="*/ 3 w 223"/>
                <a:gd name="T3" fmla="*/ 5 h 162"/>
                <a:gd name="T4" fmla="*/ 3 w 223"/>
                <a:gd name="T5" fmla="*/ 5 h 162"/>
                <a:gd name="T6" fmla="*/ 3 w 223"/>
                <a:gd name="T7" fmla="*/ 7 h 162"/>
                <a:gd name="T8" fmla="*/ 3 w 223"/>
                <a:gd name="T9" fmla="*/ 10 h 162"/>
                <a:gd name="T10" fmla="*/ 3 w 223"/>
                <a:gd name="T11" fmla="*/ 11 h 162"/>
                <a:gd name="T12" fmla="*/ 3 w 223"/>
                <a:gd name="T13" fmla="*/ 11 h 162"/>
                <a:gd name="T14" fmla="*/ 3 w 223"/>
                <a:gd name="T15" fmla="*/ 9 h 162"/>
                <a:gd name="T16" fmla="*/ 3 w 223"/>
                <a:gd name="T17" fmla="*/ 9 h 162"/>
                <a:gd name="T18" fmla="*/ 3 w 223"/>
                <a:gd name="T19" fmla="*/ 9 h 162"/>
                <a:gd name="T20" fmla="*/ 3 w 223"/>
                <a:gd name="T21" fmla="*/ 9 h 162"/>
                <a:gd name="T22" fmla="*/ 3 w 223"/>
                <a:gd name="T23" fmla="*/ 9 h 162"/>
                <a:gd name="T24" fmla="*/ 3 w 223"/>
                <a:gd name="T25" fmla="*/ 10 h 162"/>
                <a:gd name="T26" fmla="*/ 2 w 223"/>
                <a:gd name="T27" fmla="*/ 10 h 162"/>
                <a:gd name="T28" fmla="*/ 3 w 223"/>
                <a:gd name="T29" fmla="*/ 8 h 162"/>
                <a:gd name="T30" fmla="*/ 3 w 223"/>
                <a:gd name="T31" fmla="*/ 7 h 162"/>
                <a:gd name="T32" fmla="*/ 3 w 223"/>
                <a:gd name="T33" fmla="*/ 6 h 162"/>
                <a:gd name="T34" fmla="*/ 3 w 223"/>
                <a:gd name="T35" fmla="*/ 5 h 162"/>
                <a:gd name="T36" fmla="*/ 3 w 223"/>
                <a:gd name="T37" fmla="*/ 5 h 162"/>
                <a:gd name="T38" fmla="*/ 3 w 223"/>
                <a:gd name="T39" fmla="*/ 5 h 162"/>
                <a:gd name="T40" fmla="*/ 3 w 223"/>
                <a:gd name="T41" fmla="*/ 0 h 162"/>
                <a:gd name="T42" fmla="*/ 3 w 223"/>
                <a:gd name="T43" fmla="*/ 5 h 1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3"/>
                <a:gd name="T67" fmla="*/ 0 h 162"/>
                <a:gd name="T68" fmla="*/ 223 w 223"/>
                <a:gd name="T69" fmla="*/ 162 h 16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3" h="162">
                  <a:moveTo>
                    <a:pt x="119" y="7"/>
                  </a:moveTo>
                  <a:cubicBezTo>
                    <a:pt x="119" y="7"/>
                    <a:pt x="118" y="33"/>
                    <a:pt x="117" y="40"/>
                  </a:cubicBezTo>
                  <a:cubicBezTo>
                    <a:pt x="116" y="49"/>
                    <a:pt x="108" y="68"/>
                    <a:pt x="112" y="77"/>
                  </a:cubicBezTo>
                  <a:cubicBezTo>
                    <a:pt x="120" y="92"/>
                    <a:pt x="158" y="101"/>
                    <a:pt x="174" y="108"/>
                  </a:cubicBezTo>
                  <a:cubicBezTo>
                    <a:pt x="183" y="113"/>
                    <a:pt x="199" y="132"/>
                    <a:pt x="209" y="136"/>
                  </a:cubicBezTo>
                  <a:cubicBezTo>
                    <a:pt x="217" y="141"/>
                    <a:pt x="223" y="154"/>
                    <a:pt x="221" y="158"/>
                  </a:cubicBezTo>
                  <a:cubicBezTo>
                    <a:pt x="218" y="162"/>
                    <a:pt x="206" y="159"/>
                    <a:pt x="201" y="158"/>
                  </a:cubicBezTo>
                  <a:cubicBezTo>
                    <a:pt x="189" y="156"/>
                    <a:pt x="167" y="136"/>
                    <a:pt x="156" y="134"/>
                  </a:cubicBezTo>
                  <a:cubicBezTo>
                    <a:pt x="147" y="133"/>
                    <a:pt x="129" y="126"/>
                    <a:pt x="119" y="124"/>
                  </a:cubicBezTo>
                  <a:cubicBezTo>
                    <a:pt x="115" y="123"/>
                    <a:pt x="106" y="123"/>
                    <a:pt x="102" y="124"/>
                  </a:cubicBezTo>
                  <a:cubicBezTo>
                    <a:pt x="94" y="124"/>
                    <a:pt x="78" y="130"/>
                    <a:pt x="70" y="132"/>
                  </a:cubicBezTo>
                  <a:cubicBezTo>
                    <a:pt x="66" y="132"/>
                    <a:pt x="60" y="130"/>
                    <a:pt x="57" y="132"/>
                  </a:cubicBezTo>
                  <a:cubicBezTo>
                    <a:pt x="50" y="132"/>
                    <a:pt x="37" y="138"/>
                    <a:pt x="30" y="138"/>
                  </a:cubicBezTo>
                  <a:cubicBezTo>
                    <a:pt x="23" y="140"/>
                    <a:pt x="6" y="143"/>
                    <a:pt x="2" y="138"/>
                  </a:cubicBezTo>
                  <a:cubicBezTo>
                    <a:pt x="0" y="135"/>
                    <a:pt x="6" y="125"/>
                    <a:pt x="7" y="121"/>
                  </a:cubicBezTo>
                  <a:cubicBezTo>
                    <a:pt x="11" y="117"/>
                    <a:pt x="21" y="110"/>
                    <a:pt x="25" y="106"/>
                  </a:cubicBezTo>
                  <a:cubicBezTo>
                    <a:pt x="30" y="103"/>
                    <a:pt x="44" y="97"/>
                    <a:pt x="50" y="94"/>
                  </a:cubicBezTo>
                  <a:cubicBezTo>
                    <a:pt x="56" y="92"/>
                    <a:pt x="69" y="89"/>
                    <a:pt x="74" y="87"/>
                  </a:cubicBezTo>
                  <a:cubicBezTo>
                    <a:pt x="79" y="85"/>
                    <a:pt x="94" y="84"/>
                    <a:pt x="95" y="79"/>
                  </a:cubicBezTo>
                  <a:cubicBezTo>
                    <a:pt x="97" y="69"/>
                    <a:pt x="99" y="45"/>
                    <a:pt x="102" y="38"/>
                  </a:cubicBezTo>
                  <a:cubicBezTo>
                    <a:pt x="105" y="30"/>
                    <a:pt x="101" y="0"/>
                    <a:pt x="101" y="0"/>
                  </a:cubicBezTo>
                  <a:cubicBezTo>
                    <a:pt x="101" y="1"/>
                    <a:pt x="117" y="3"/>
                    <a:pt x="119" y="7"/>
                  </a:cubicBezTo>
                  <a:close/>
                </a:path>
              </a:pathLst>
            </a:custGeom>
            <a:solidFill>
              <a:srgbClr val="C0C0C0"/>
            </a:solidFill>
            <a:ln w="25400">
              <a:solidFill>
                <a:srgbClr val="000000"/>
              </a:solidFill>
              <a:round/>
            </a:ln>
          </p:spPr>
          <p:txBody>
            <a:bodyPr wrap="none"/>
            <a:lstStyle/>
            <a:p>
              <a:endParaRPr lang="zh-CN" altLang="en-US"/>
            </a:p>
          </p:txBody>
        </p:sp>
        <p:sp>
          <p:nvSpPr>
            <p:cNvPr id="14566" name="Freeform 228"/>
            <p:cNvSpPr>
              <a:spLocks noChangeArrowheads="1"/>
            </p:cNvSpPr>
            <p:nvPr/>
          </p:nvSpPr>
          <p:spPr bwMode="auto">
            <a:xfrm>
              <a:off x="4775" y="2793"/>
              <a:ext cx="106" cy="78"/>
            </a:xfrm>
            <a:custGeom>
              <a:avLst/>
              <a:gdLst>
                <a:gd name="T0" fmla="*/ 3 w 124"/>
                <a:gd name="T1" fmla="*/ 5 h 86"/>
                <a:gd name="T2" fmla="*/ 3 w 124"/>
                <a:gd name="T3" fmla="*/ 5 h 86"/>
                <a:gd name="T4" fmla="*/ 3 w 124"/>
                <a:gd name="T5" fmla="*/ 5 h 86"/>
                <a:gd name="T6" fmla="*/ 3 w 124"/>
                <a:gd name="T7" fmla="*/ 5 h 86"/>
                <a:gd name="T8" fmla="*/ 3 w 124"/>
                <a:gd name="T9" fmla="*/ 5 h 86"/>
                <a:gd name="T10" fmla="*/ 3 w 124"/>
                <a:gd name="T11" fmla="*/ 5 h 86"/>
                <a:gd name="T12" fmla="*/ 3 w 124"/>
                <a:gd name="T13" fmla="*/ 5 h 86"/>
                <a:gd name="T14" fmla="*/ 3 w 124"/>
                <a:gd name="T15" fmla="*/ 0 h 86"/>
                <a:gd name="T16" fmla="*/ 0 w 124"/>
                <a:gd name="T17" fmla="*/ 5 h 86"/>
                <a:gd name="T18" fmla="*/ 3 w 124"/>
                <a:gd name="T19" fmla="*/ 5 h 86"/>
                <a:gd name="T20" fmla="*/ 3 w 124"/>
                <a:gd name="T21" fmla="*/ 5 h 86"/>
                <a:gd name="T22" fmla="*/ 3 w 124"/>
                <a:gd name="T23" fmla="*/ 5 h 86"/>
                <a:gd name="T24" fmla="*/ 3 w 124"/>
                <a:gd name="T25" fmla="*/ 5 h 86"/>
                <a:gd name="T26" fmla="*/ 3 w 124"/>
                <a:gd name="T27" fmla="*/ 5 h 86"/>
                <a:gd name="T28" fmla="*/ 3 w 124"/>
                <a:gd name="T29" fmla="*/ 5 h 86"/>
                <a:gd name="T30" fmla="*/ 3 w 124"/>
                <a:gd name="T31" fmla="*/ 5 h 86"/>
                <a:gd name="T32" fmla="*/ 3 w 124"/>
                <a:gd name="T33" fmla="*/ 5 h 86"/>
                <a:gd name="T34" fmla="*/ 3 w 124"/>
                <a:gd name="T35" fmla="*/ 5 h 86"/>
                <a:gd name="T36" fmla="*/ 3 w 124"/>
                <a:gd name="T37" fmla="*/ 5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86"/>
                <a:gd name="T59" fmla="*/ 124 w 124"/>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86">
                  <a:moveTo>
                    <a:pt x="121" y="77"/>
                  </a:moveTo>
                  <a:lnTo>
                    <a:pt x="105" y="67"/>
                  </a:lnTo>
                  <a:lnTo>
                    <a:pt x="87" y="51"/>
                  </a:lnTo>
                  <a:lnTo>
                    <a:pt x="67" y="39"/>
                  </a:lnTo>
                  <a:lnTo>
                    <a:pt x="33" y="26"/>
                  </a:lnTo>
                  <a:lnTo>
                    <a:pt x="15" y="16"/>
                  </a:lnTo>
                  <a:lnTo>
                    <a:pt x="9" y="10"/>
                  </a:lnTo>
                  <a:lnTo>
                    <a:pt x="4" y="0"/>
                  </a:lnTo>
                  <a:lnTo>
                    <a:pt x="0" y="10"/>
                  </a:lnTo>
                  <a:lnTo>
                    <a:pt x="5" y="19"/>
                  </a:lnTo>
                  <a:lnTo>
                    <a:pt x="13" y="40"/>
                  </a:lnTo>
                  <a:lnTo>
                    <a:pt x="15" y="49"/>
                  </a:lnTo>
                  <a:lnTo>
                    <a:pt x="26" y="50"/>
                  </a:lnTo>
                  <a:lnTo>
                    <a:pt x="50" y="57"/>
                  </a:lnTo>
                  <a:lnTo>
                    <a:pt x="69" y="61"/>
                  </a:lnTo>
                  <a:lnTo>
                    <a:pt x="89" y="74"/>
                  </a:lnTo>
                  <a:lnTo>
                    <a:pt x="104" y="83"/>
                  </a:lnTo>
                  <a:lnTo>
                    <a:pt x="124" y="86"/>
                  </a:lnTo>
                  <a:lnTo>
                    <a:pt x="124" y="85"/>
                  </a:lnTo>
                  <a:lnTo>
                    <a:pt x="121" y="77"/>
                  </a:lnTo>
                  <a:close/>
                </a:path>
              </a:pathLst>
            </a:custGeom>
            <a:solidFill>
              <a:srgbClr val="808080"/>
            </a:solidFill>
            <a:ln w="25400">
              <a:solidFill>
                <a:srgbClr val="808080"/>
              </a:solidFill>
              <a:round/>
            </a:ln>
          </p:spPr>
          <p:txBody>
            <a:bodyPr wrap="none"/>
            <a:lstStyle/>
            <a:p>
              <a:endParaRPr lang="zh-CN" altLang="en-US"/>
            </a:p>
          </p:txBody>
        </p:sp>
        <p:sp>
          <p:nvSpPr>
            <p:cNvPr id="14567" name="Oval 229"/>
            <p:cNvSpPr>
              <a:spLocks noChangeArrowheads="1"/>
            </p:cNvSpPr>
            <p:nvPr/>
          </p:nvSpPr>
          <p:spPr bwMode="auto">
            <a:xfrm>
              <a:off x="4834" y="2387"/>
              <a:ext cx="11" cy="10"/>
            </a:xfrm>
            <a:prstGeom prst="ellipse">
              <a:avLst/>
            </a:pr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568" name="Freeform 230"/>
            <p:cNvSpPr/>
            <p:nvPr/>
          </p:nvSpPr>
          <p:spPr bwMode="auto">
            <a:xfrm>
              <a:off x="4569" y="2624"/>
              <a:ext cx="311" cy="181"/>
            </a:xfrm>
            <a:custGeom>
              <a:avLst/>
              <a:gdLst>
                <a:gd name="T0" fmla="*/ 3 w 362"/>
                <a:gd name="T1" fmla="*/ 0 h 198"/>
                <a:gd name="T2" fmla="*/ 3 w 362"/>
                <a:gd name="T3" fmla="*/ 5 h 198"/>
                <a:gd name="T4" fmla="*/ 3 w 362"/>
                <a:gd name="T5" fmla="*/ 0 h 198"/>
                <a:gd name="T6" fmla="*/ 3 w 362"/>
                <a:gd name="T7" fmla="*/ 5 h 198"/>
                <a:gd name="T8" fmla="*/ 3 w 362"/>
                <a:gd name="T9" fmla="*/ 5 h 198"/>
                <a:gd name="T10" fmla="*/ 3 w 362"/>
                <a:gd name="T11" fmla="*/ 5 h 198"/>
                <a:gd name="T12" fmla="*/ 3 w 362"/>
                <a:gd name="T13" fmla="*/ 5 h 198"/>
                <a:gd name="T14" fmla="*/ 3 w 362"/>
                <a:gd name="T15" fmla="*/ 5 h 198"/>
                <a:gd name="T16" fmla="*/ 3 w 362"/>
                <a:gd name="T17" fmla="*/ 6 h 198"/>
                <a:gd name="T18" fmla="*/ 3 w 362"/>
                <a:gd name="T19" fmla="*/ 11 h 198"/>
                <a:gd name="T20" fmla="*/ 3 w 362"/>
                <a:gd name="T21" fmla="*/ 12 h 198"/>
                <a:gd name="T22" fmla="*/ 3 w 362"/>
                <a:gd name="T23" fmla="*/ 13 h 198"/>
                <a:gd name="T24" fmla="*/ 3 w 362"/>
                <a:gd name="T25" fmla="*/ 13 h 198"/>
                <a:gd name="T26" fmla="*/ 3 w 362"/>
                <a:gd name="T27" fmla="*/ 13 h 198"/>
                <a:gd name="T28" fmla="*/ 3 w 362"/>
                <a:gd name="T29" fmla="*/ 14 h 198"/>
                <a:gd name="T30" fmla="*/ 3 w 362"/>
                <a:gd name="T31" fmla="*/ 15 h 198"/>
                <a:gd name="T32" fmla="*/ 1 w 362"/>
                <a:gd name="T33" fmla="*/ 15 h 198"/>
                <a:gd name="T34" fmla="*/ 3 w 362"/>
                <a:gd name="T35" fmla="*/ 16 h 198"/>
                <a:gd name="T36" fmla="*/ 3 w 362"/>
                <a:gd name="T37" fmla="*/ 15 h 198"/>
                <a:gd name="T38" fmla="*/ 3 w 362"/>
                <a:gd name="T39" fmla="*/ 15 h 198"/>
                <a:gd name="T40" fmla="*/ 3 w 362"/>
                <a:gd name="T41" fmla="*/ 14 h 198"/>
                <a:gd name="T42" fmla="*/ 3 w 362"/>
                <a:gd name="T43" fmla="*/ 14 h 198"/>
                <a:gd name="T44" fmla="*/ 3 w 362"/>
                <a:gd name="T45" fmla="*/ 12 h 198"/>
                <a:gd name="T46" fmla="*/ 3 w 362"/>
                <a:gd name="T47" fmla="*/ 10 h 198"/>
                <a:gd name="T48" fmla="*/ 3 w 362"/>
                <a:gd name="T49" fmla="*/ 8 h 198"/>
                <a:gd name="T50" fmla="*/ 3 w 362"/>
                <a:gd name="T51" fmla="*/ 6 h 198"/>
                <a:gd name="T52" fmla="*/ 3 w 362"/>
                <a:gd name="T53" fmla="*/ 5 h 198"/>
                <a:gd name="T54" fmla="*/ 3 w 362"/>
                <a:gd name="T55" fmla="*/ 5 h 198"/>
                <a:gd name="T56" fmla="*/ 3 w 362"/>
                <a:gd name="T57" fmla="*/ 5 h 198"/>
                <a:gd name="T58" fmla="*/ 3 w 362"/>
                <a:gd name="T59" fmla="*/ 5 h 198"/>
                <a:gd name="T60" fmla="*/ 3 w 362"/>
                <a:gd name="T61" fmla="*/ 5 h 198"/>
                <a:gd name="T62" fmla="*/ 3 w 362"/>
                <a:gd name="T63" fmla="*/ 5 h 198"/>
                <a:gd name="T64" fmla="*/ 3 w 362"/>
                <a:gd name="T65" fmla="*/ 5 h 198"/>
                <a:gd name="T66" fmla="*/ 4 w 362"/>
                <a:gd name="T67" fmla="*/ 6 h 198"/>
                <a:gd name="T68" fmla="*/ 5 w 362"/>
                <a:gd name="T69" fmla="*/ 5 h 1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2"/>
                <a:gd name="T106" fmla="*/ 0 h 198"/>
                <a:gd name="T107" fmla="*/ 362 w 362"/>
                <a:gd name="T108" fmla="*/ 198 h 1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2" h="198">
                  <a:moveTo>
                    <a:pt x="220" y="0"/>
                  </a:moveTo>
                  <a:cubicBezTo>
                    <a:pt x="220" y="0"/>
                    <a:pt x="186" y="8"/>
                    <a:pt x="175" y="6"/>
                  </a:cubicBezTo>
                  <a:cubicBezTo>
                    <a:pt x="164" y="4"/>
                    <a:pt x="143" y="0"/>
                    <a:pt x="132" y="0"/>
                  </a:cubicBezTo>
                  <a:cubicBezTo>
                    <a:pt x="129" y="1"/>
                    <a:pt x="121" y="3"/>
                    <a:pt x="117" y="6"/>
                  </a:cubicBezTo>
                  <a:cubicBezTo>
                    <a:pt x="112" y="9"/>
                    <a:pt x="105" y="22"/>
                    <a:pt x="102" y="28"/>
                  </a:cubicBezTo>
                  <a:cubicBezTo>
                    <a:pt x="100" y="33"/>
                    <a:pt x="99" y="45"/>
                    <a:pt x="98" y="51"/>
                  </a:cubicBezTo>
                  <a:cubicBezTo>
                    <a:pt x="97" y="53"/>
                    <a:pt x="96" y="62"/>
                    <a:pt x="92" y="65"/>
                  </a:cubicBezTo>
                  <a:cubicBezTo>
                    <a:pt x="95" y="68"/>
                    <a:pt x="89" y="71"/>
                    <a:pt x="89" y="75"/>
                  </a:cubicBezTo>
                  <a:cubicBezTo>
                    <a:pt x="87" y="75"/>
                    <a:pt x="87" y="83"/>
                    <a:pt x="85" y="84"/>
                  </a:cubicBezTo>
                  <a:cubicBezTo>
                    <a:pt x="79" y="92"/>
                    <a:pt x="85" y="115"/>
                    <a:pt x="81" y="124"/>
                  </a:cubicBezTo>
                  <a:cubicBezTo>
                    <a:pt x="77" y="131"/>
                    <a:pt x="63" y="138"/>
                    <a:pt x="58" y="145"/>
                  </a:cubicBezTo>
                  <a:cubicBezTo>
                    <a:pt x="57" y="145"/>
                    <a:pt x="57" y="148"/>
                    <a:pt x="56" y="150"/>
                  </a:cubicBezTo>
                  <a:cubicBezTo>
                    <a:pt x="54" y="150"/>
                    <a:pt x="50" y="153"/>
                    <a:pt x="49" y="155"/>
                  </a:cubicBezTo>
                  <a:cubicBezTo>
                    <a:pt x="47" y="155"/>
                    <a:pt x="45" y="158"/>
                    <a:pt x="43" y="159"/>
                  </a:cubicBezTo>
                  <a:cubicBezTo>
                    <a:pt x="39" y="161"/>
                    <a:pt x="31" y="166"/>
                    <a:pt x="28" y="169"/>
                  </a:cubicBezTo>
                  <a:cubicBezTo>
                    <a:pt x="26" y="171"/>
                    <a:pt x="21" y="178"/>
                    <a:pt x="18" y="180"/>
                  </a:cubicBezTo>
                  <a:cubicBezTo>
                    <a:pt x="14" y="185"/>
                    <a:pt x="0" y="185"/>
                    <a:pt x="1" y="193"/>
                  </a:cubicBezTo>
                  <a:cubicBezTo>
                    <a:pt x="1" y="195"/>
                    <a:pt x="3" y="198"/>
                    <a:pt x="11" y="196"/>
                  </a:cubicBezTo>
                  <a:cubicBezTo>
                    <a:pt x="11" y="196"/>
                    <a:pt x="29" y="186"/>
                    <a:pt x="36" y="183"/>
                  </a:cubicBezTo>
                  <a:cubicBezTo>
                    <a:pt x="41" y="182"/>
                    <a:pt x="52" y="180"/>
                    <a:pt x="58" y="179"/>
                  </a:cubicBezTo>
                  <a:cubicBezTo>
                    <a:pt x="65" y="177"/>
                    <a:pt x="85" y="169"/>
                    <a:pt x="85" y="167"/>
                  </a:cubicBezTo>
                  <a:cubicBezTo>
                    <a:pt x="85" y="167"/>
                    <a:pt x="96" y="164"/>
                    <a:pt x="98" y="167"/>
                  </a:cubicBezTo>
                  <a:cubicBezTo>
                    <a:pt x="93" y="161"/>
                    <a:pt x="100" y="146"/>
                    <a:pt x="100" y="140"/>
                  </a:cubicBezTo>
                  <a:cubicBezTo>
                    <a:pt x="100" y="135"/>
                    <a:pt x="106" y="123"/>
                    <a:pt x="102" y="120"/>
                  </a:cubicBezTo>
                  <a:cubicBezTo>
                    <a:pt x="106" y="117"/>
                    <a:pt x="99" y="102"/>
                    <a:pt x="102" y="100"/>
                  </a:cubicBezTo>
                  <a:cubicBezTo>
                    <a:pt x="100" y="96"/>
                    <a:pt x="104" y="83"/>
                    <a:pt x="105" y="79"/>
                  </a:cubicBezTo>
                  <a:cubicBezTo>
                    <a:pt x="107" y="71"/>
                    <a:pt x="105" y="47"/>
                    <a:pt x="111" y="45"/>
                  </a:cubicBezTo>
                  <a:cubicBezTo>
                    <a:pt x="109" y="41"/>
                    <a:pt x="121" y="33"/>
                    <a:pt x="128" y="30"/>
                  </a:cubicBezTo>
                  <a:cubicBezTo>
                    <a:pt x="129" y="30"/>
                    <a:pt x="140" y="31"/>
                    <a:pt x="140" y="30"/>
                  </a:cubicBezTo>
                  <a:cubicBezTo>
                    <a:pt x="140" y="32"/>
                    <a:pt x="154" y="35"/>
                    <a:pt x="160" y="35"/>
                  </a:cubicBezTo>
                  <a:cubicBezTo>
                    <a:pt x="164" y="36"/>
                    <a:pt x="173" y="37"/>
                    <a:pt x="177" y="38"/>
                  </a:cubicBezTo>
                  <a:cubicBezTo>
                    <a:pt x="189" y="41"/>
                    <a:pt x="217" y="51"/>
                    <a:pt x="226" y="56"/>
                  </a:cubicBezTo>
                  <a:cubicBezTo>
                    <a:pt x="226" y="56"/>
                    <a:pt x="227" y="57"/>
                    <a:pt x="236" y="60"/>
                  </a:cubicBezTo>
                  <a:cubicBezTo>
                    <a:pt x="239" y="60"/>
                    <a:pt x="299" y="79"/>
                    <a:pt x="305" y="81"/>
                  </a:cubicBezTo>
                  <a:cubicBezTo>
                    <a:pt x="312" y="84"/>
                    <a:pt x="362" y="70"/>
                    <a:pt x="362" y="7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69" name="Freeform 231"/>
            <p:cNvSpPr/>
            <p:nvPr/>
          </p:nvSpPr>
          <p:spPr bwMode="auto">
            <a:xfrm>
              <a:off x="4570" y="2775"/>
              <a:ext cx="84" cy="60"/>
            </a:xfrm>
            <a:custGeom>
              <a:avLst/>
              <a:gdLst>
                <a:gd name="T0" fmla="*/ 0 w 98"/>
                <a:gd name="T1" fmla="*/ 5 h 66"/>
                <a:gd name="T2" fmla="*/ 3 w 98"/>
                <a:gd name="T3" fmla="*/ 5 h 66"/>
                <a:gd name="T4" fmla="*/ 3 w 98"/>
                <a:gd name="T5" fmla="*/ 5 h 66"/>
                <a:gd name="T6" fmla="*/ 3 w 98"/>
                <a:gd name="T7" fmla="*/ 5 h 66"/>
                <a:gd name="T8" fmla="*/ 3 w 98"/>
                <a:gd name="T9" fmla="*/ 5 h 66"/>
                <a:gd name="T10" fmla="*/ 3 w 98"/>
                <a:gd name="T11" fmla="*/ 5 h 66"/>
                <a:gd name="T12" fmla="*/ 3 w 98"/>
                <a:gd name="T13" fmla="*/ 0 h 66"/>
                <a:gd name="T14" fmla="*/ 0 60000 65536"/>
                <a:gd name="T15" fmla="*/ 0 60000 65536"/>
                <a:gd name="T16" fmla="*/ 0 60000 65536"/>
                <a:gd name="T17" fmla="*/ 0 60000 65536"/>
                <a:gd name="T18" fmla="*/ 0 60000 65536"/>
                <a:gd name="T19" fmla="*/ 0 60000 65536"/>
                <a:gd name="T20" fmla="*/ 0 60000 65536"/>
                <a:gd name="T21" fmla="*/ 0 w 98"/>
                <a:gd name="T22" fmla="*/ 0 h 66"/>
                <a:gd name="T23" fmla="*/ 98 w 98"/>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66">
                  <a:moveTo>
                    <a:pt x="0" y="66"/>
                  </a:moveTo>
                  <a:cubicBezTo>
                    <a:pt x="0" y="66"/>
                    <a:pt x="12" y="53"/>
                    <a:pt x="17" y="50"/>
                  </a:cubicBezTo>
                  <a:cubicBezTo>
                    <a:pt x="25" y="47"/>
                    <a:pt x="44" y="49"/>
                    <a:pt x="52" y="46"/>
                  </a:cubicBezTo>
                  <a:cubicBezTo>
                    <a:pt x="56" y="45"/>
                    <a:pt x="61" y="38"/>
                    <a:pt x="65" y="36"/>
                  </a:cubicBezTo>
                  <a:cubicBezTo>
                    <a:pt x="70" y="34"/>
                    <a:pt x="82" y="34"/>
                    <a:pt x="86" y="31"/>
                  </a:cubicBezTo>
                  <a:cubicBezTo>
                    <a:pt x="92" y="27"/>
                    <a:pt x="98" y="15"/>
                    <a:pt x="96" y="11"/>
                  </a:cubicBezTo>
                  <a:cubicBezTo>
                    <a:pt x="96" y="10"/>
                    <a:pt x="96" y="0"/>
                    <a:pt x="96"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70" name="Freeform 232"/>
            <p:cNvSpPr/>
            <p:nvPr/>
          </p:nvSpPr>
          <p:spPr bwMode="auto">
            <a:xfrm>
              <a:off x="4583" y="2679"/>
              <a:ext cx="200" cy="161"/>
            </a:xfrm>
            <a:custGeom>
              <a:avLst/>
              <a:gdLst>
                <a:gd name="T0" fmla="*/ 3 w 233"/>
                <a:gd name="T1" fmla="*/ 5 h 176"/>
                <a:gd name="T2" fmla="*/ 3 w 233"/>
                <a:gd name="T3" fmla="*/ 3 h 176"/>
                <a:gd name="T4" fmla="*/ 3 w 233"/>
                <a:gd name="T5" fmla="*/ 5 h 176"/>
                <a:gd name="T6" fmla="*/ 3 w 233"/>
                <a:gd name="T7" fmla="*/ 0 h 176"/>
                <a:gd name="T8" fmla="*/ 3 w 233"/>
                <a:gd name="T9" fmla="*/ 5 h 176"/>
                <a:gd name="T10" fmla="*/ 3 w 233"/>
                <a:gd name="T11" fmla="*/ 5 h 176"/>
                <a:gd name="T12" fmla="*/ 3 w 233"/>
                <a:gd name="T13" fmla="*/ 5 h 176"/>
                <a:gd name="T14" fmla="*/ 3 w 233"/>
                <a:gd name="T15" fmla="*/ 8 h 176"/>
                <a:gd name="T16" fmla="*/ 3 w 233"/>
                <a:gd name="T17" fmla="*/ 9 h 176"/>
                <a:gd name="T18" fmla="*/ 3 w 233"/>
                <a:gd name="T19" fmla="*/ 12 h 176"/>
                <a:gd name="T20" fmla="*/ 3 w 233"/>
                <a:gd name="T21" fmla="*/ 14 h 176"/>
                <a:gd name="T22" fmla="*/ 3 w 233"/>
                <a:gd name="T23" fmla="*/ 14 h 176"/>
                <a:gd name="T24" fmla="*/ 3 w 233"/>
                <a:gd name="T25" fmla="*/ 14 h 176"/>
                <a:gd name="T26" fmla="*/ 3 w 233"/>
                <a:gd name="T27" fmla="*/ 14 h 176"/>
                <a:gd name="T28" fmla="*/ 3 w 233"/>
                <a:gd name="T29" fmla="*/ 15 h 176"/>
                <a:gd name="T30" fmla="*/ 3 w 233"/>
                <a:gd name="T31" fmla="*/ 15 h 176"/>
                <a:gd name="T32" fmla="*/ 0 w 233"/>
                <a:gd name="T33" fmla="*/ 15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3"/>
                <a:gd name="T52" fmla="*/ 0 h 176"/>
                <a:gd name="T53" fmla="*/ 233 w 233"/>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3" h="176">
                  <a:moveTo>
                    <a:pt x="233" y="5"/>
                  </a:moveTo>
                  <a:cubicBezTo>
                    <a:pt x="233" y="5"/>
                    <a:pt x="194" y="2"/>
                    <a:pt x="181" y="3"/>
                  </a:cubicBezTo>
                  <a:cubicBezTo>
                    <a:pt x="175" y="3"/>
                    <a:pt x="162" y="5"/>
                    <a:pt x="156" y="5"/>
                  </a:cubicBezTo>
                  <a:cubicBezTo>
                    <a:pt x="152" y="5"/>
                    <a:pt x="143" y="0"/>
                    <a:pt x="138" y="0"/>
                  </a:cubicBezTo>
                  <a:cubicBezTo>
                    <a:pt x="135" y="0"/>
                    <a:pt x="126" y="2"/>
                    <a:pt x="124" y="5"/>
                  </a:cubicBezTo>
                  <a:cubicBezTo>
                    <a:pt x="116" y="15"/>
                    <a:pt x="129" y="45"/>
                    <a:pt x="124" y="57"/>
                  </a:cubicBezTo>
                  <a:cubicBezTo>
                    <a:pt x="124" y="59"/>
                    <a:pt x="125" y="67"/>
                    <a:pt x="125" y="68"/>
                  </a:cubicBezTo>
                  <a:cubicBezTo>
                    <a:pt x="122" y="85"/>
                    <a:pt x="125" y="95"/>
                    <a:pt x="132" y="97"/>
                  </a:cubicBezTo>
                  <a:cubicBezTo>
                    <a:pt x="131" y="99"/>
                    <a:pt x="98" y="105"/>
                    <a:pt x="98" y="107"/>
                  </a:cubicBezTo>
                  <a:cubicBezTo>
                    <a:pt x="98" y="107"/>
                    <a:pt x="133" y="136"/>
                    <a:pt x="133" y="136"/>
                  </a:cubicBezTo>
                  <a:cubicBezTo>
                    <a:pt x="132" y="141"/>
                    <a:pt x="157" y="150"/>
                    <a:pt x="157" y="158"/>
                  </a:cubicBezTo>
                  <a:cubicBezTo>
                    <a:pt x="157" y="160"/>
                    <a:pt x="147" y="165"/>
                    <a:pt x="144" y="165"/>
                  </a:cubicBezTo>
                  <a:cubicBezTo>
                    <a:pt x="136" y="167"/>
                    <a:pt x="125" y="160"/>
                    <a:pt x="116" y="160"/>
                  </a:cubicBezTo>
                  <a:cubicBezTo>
                    <a:pt x="108" y="160"/>
                    <a:pt x="92" y="162"/>
                    <a:pt x="84" y="163"/>
                  </a:cubicBezTo>
                  <a:cubicBezTo>
                    <a:pt x="74" y="165"/>
                    <a:pt x="53" y="173"/>
                    <a:pt x="42" y="173"/>
                  </a:cubicBezTo>
                  <a:cubicBezTo>
                    <a:pt x="38" y="174"/>
                    <a:pt x="29" y="171"/>
                    <a:pt x="25" y="171"/>
                  </a:cubicBezTo>
                  <a:cubicBezTo>
                    <a:pt x="18" y="171"/>
                    <a:pt x="0" y="176"/>
                    <a:pt x="0" y="17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71" name="Freeform 233"/>
            <p:cNvSpPr/>
            <p:nvPr/>
          </p:nvSpPr>
          <p:spPr bwMode="auto">
            <a:xfrm>
              <a:off x="4757" y="2473"/>
              <a:ext cx="150" cy="215"/>
            </a:xfrm>
            <a:custGeom>
              <a:avLst/>
              <a:gdLst>
                <a:gd name="T0" fmla="*/ 3 w 175"/>
                <a:gd name="T1" fmla="*/ 0 h 236"/>
                <a:gd name="T2" fmla="*/ 3 w 175"/>
                <a:gd name="T3" fmla="*/ 5 h 236"/>
                <a:gd name="T4" fmla="*/ 3 w 175"/>
                <a:gd name="T5" fmla="*/ 5 h 236"/>
                <a:gd name="T6" fmla="*/ 3 w 175"/>
                <a:gd name="T7" fmla="*/ 5 h 236"/>
                <a:gd name="T8" fmla="*/ 3 w 175"/>
                <a:gd name="T9" fmla="*/ 13 h 236"/>
                <a:gd name="T10" fmla="*/ 3 w 175"/>
                <a:gd name="T11" fmla="*/ 13 h 236"/>
                <a:gd name="T12" fmla="*/ 3 w 175"/>
                <a:gd name="T13" fmla="*/ 15 h 236"/>
                <a:gd name="T14" fmla="*/ 3 w 175"/>
                <a:gd name="T15" fmla="*/ 16 h 236"/>
                <a:gd name="T16" fmla="*/ 3 w 175"/>
                <a:gd name="T17" fmla="*/ 16 h 236"/>
                <a:gd name="T18" fmla="*/ 3 w 175"/>
                <a:gd name="T19" fmla="*/ 16 h 236"/>
                <a:gd name="T20" fmla="*/ 3 w 175"/>
                <a:gd name="T21" fmla="*/ 15 h 236"/>
                <a:gd name="T22" fmla="*/ 3 w 175"/>
                <a:gd name="T23" fmla="*/ 15 h 236"/>
                <a:gd name="T24" fmla="*/ 3 w 175"/>
                <a:gd name="T25" fmla="*/ 14 h 236"/>
                <a:gd name="T26" fmla="*/ 1 w 175"/>
                <a:gd name="T27" fmla="*/ 13 h 236"/>
                <a:gd name="T28" fmla="*/ 3 w 175"/>
                <a:gd name="T29" fmla="*/ 13 h 236"/>
                <a:gd name="T30" fmla="*/ 3 w 175"/>
                <a:gd name="T31" fmla="*/ 12 h 236"/>
                <a:gd name="T32" fmla="*/ 3 w 175"/>
                <a:gd name="T33" fmla="*/ 12 h 236"/>
                <a:gd name="T34" fmla="*/ 3 w 175"/>
                <a:gd name="T35" fmla="*/ 11 h 236"/>
                <a:gd name="T36" fmla="*/ 3 w 175"/>
                <a:gd name="T37" fmla="*/ 9 h 236"/>
                <a:gd name="T38" fmla="*/ 3 w 175"/>
                <a:gd name="T39" fmla="*/ 8 h 236"/>
                <a:gd name="T40" fmla="*/ 3 w 175"/>
                <a:gd name="T41" fmla="*/ 8 h 2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
                <a:gd name="T64" fmla="*/ 0 h 236"/>
                <a:gd name="T65" fmla="*/ 175 w 175"/>
                <a:gd name="T66" fmla="*/ 236 h 2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 h="236">
                  <a:moveTo>
                    <a:pt x="152" y="0"/>
                  </a:moveTo>
                  <a:cubicBezTo>
                    <a:pt x="152" y="0"/>
                    <a:pt x="166" y="8"/>
                    <a:pt x="169" y="12"/>
                  </a:cubicBezTo>
                  <a:cubicBezTo>
                    <a:pt x="173" y="18"/>
                    <a:pt x="174" y="36"/>
                    <a:pt x="173" y="43"/>
                  </a:cubicBezTo>
                  <a:cubicBezTo>
                    <a:pt x="173" y="50"/>
                    <a:pt x="172" y="63"/>
                    <a:pt x="171" y="70"/>
                  </a:cubicBezTo>
                  <a:cubicBezTo>
                    <a:pt x="168" y="94"/>
                    <a:pt x="175" y="143"/>
                    <a:pt x="169" y="166"/>
                  </a:cubicBezTo>
                  <a:cubicBezTo>
                    <a:pt x="168" y="169"/>
                    <a:pt x="164" y="172"/>
                    <a:pt x="163" y="174"/>
                  </a:cubicBezTo>
                  <a:cubicBezTo>
                    <a:pt x="162" y="181"/>
                    <a:pt x="165" y="195"/>
                    <a:pt x="163" y="201"/>
                  </a:cubicBezTo>
                  <a:cubicBezTo>
                    <a:pt x="162" y="210"/>
                    <a:pt x="145" y="222"/>
                    <a:pt x="144" y="231"/>
                  </a:cubicBezTo>
                  <a:cubicBezTo>
                    <a:pt x="143" y="236"/>
                    <a:pt x="128" y="226"/>
                    <a:pt x="119" y="226"/>
                  </a:cubicBezTo>
                  <a:cubicBezTo>
                    <a:pt x="107" y="224"/>
                    <a:pt x="92" y="229"/>
                    <a:pt x="83" y="221"/>
                  </a:cubicBezTo>
                  <a:cubicBezTo>
                    <a:pt x="80" y="218"/>
                    <a:pt x="63" y="215"/>
                    <a:pt x="60" y="211"/>
                  </a:cubicBezTo>
                  <a:cubicBezTo>
                    <a:pt x="54" y="207"/>
                    <a:pt x="38" y="203"/>
                    <a:pt x="31" y="200"/>
                  </a:cubicBezTo>
                  <a:cubicBezTo>
                    <a:pt x="25" y="196"/>
                    <a:pt x="26" y="196"/>
                    <a:pt x="22" y="190"/>
                  </a:cubicBezTo>
                  <a:cubicBezTo>
                    <a:pt x="18" y="186"/>
                    <a:pt x="0" y="174"/>
                    <a:pt x="1" y="169"/>
                  </a:cubicBezTo>
                  <a:cubicBezTo>
                    <a:pt x="1" y="166"/>
                    <a:pt x="4" y="166"/>
                    <a:pt x="6" y="164"/>
                  </a:cubicBezTo>
                  <a:cubicBezTo>
                    <a:pt x="6" y="163"/>
                    <a:pt x="9" y="158"/>
                    <a:pt x="10" y="156"/>
                  </a:cubicBezTo>
                  <a:cubicBezTo>
                    <a:pt x="10" y="155"/>
                    <a:pt x="12" y="151"/>
                    <a:pt x="12" y="149"/>
                  </a:cubicBezTo>
                  <a:cubicBezTo>
                    <a:pt x="14" y="146"/>
                    <a:pt x="22" y="140"/>
                    <a:pt x="20" y="137"/>
                  </a:cubicBezTo>
                  <a:cubicBezTo>
                    <a:pt x="23" y="135"/>
                    <a:pt x="28" y="121"/>
                    <a:pt x="30" y="119"/>
                  </a:cubicBezTo>
                  <a:cubicBezTo>
                    <a:pt x="29" y="118"/>
                    <a:pt x="31" y="113"/>
                    <a:pt x="33" y="110"/>
                  </a:cubicBezTo>
                  <a:cubicBezTo>
                    <a:pt x="33" y="108"/>
                    <a:pt x="30" y="105"/>
                    <a:pt x="30" y="10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72" name="Freeform 234"/>
            <p:cNvSpPr>
              <a:spLocks noChangeArrowheads="1"/>
            </p:cNvSpPr>
            <p:nvPr/>
          </p:nvSpPr>
          <p:spPr bwMode="auto">
            <a:xfrm>
              <a:off x="4566" y="2733"/>
              <a:ext cx="149" cy="110"/>
            </a:xfrm>
            <a:custGeom>
              <a:avLst/>
              <a:gdLst>
                <a:gd name="T0" fmla="*/ 3 w 173"/>
                <a:gd name="T1" fmla="*/ 5 h 121"/>
                <a:gd name="T2" fmla="*/ 3 w 173"/>
                <a:gd name="T3" fmla="*/ 5 h 121"/>
                <a:gd name="T4" fmla="*/ 3 w 173"/>
                <a:gd name="T5" fmla="*/ 5 h 121"/>
                <a:gd name="T6" fmla="*/ 3 w 173"/>
                <a:gd name="T7" fmla="*/ 5 h 121"/>
                <a:gd name="T8" fmla="*/ 3 w 173"/>
                <a:gd name="T9" fmla="*/ 5 h 121"/>
                <a:gd name="T10" fmla="*/ 3 w 173"/>
                <a:gd name="T11" fmla="*/ 6 h 121"/>
                <a:gd name="T12" fmla="*/ 3 w 173"/>
                <a:gd name="T13" fmla="*/ 7 h 121"/>
                <a:gd name="T14" fmla="*/ 3 w 173"/>
                <a:gd name="T15" fmla="*/ 7 h 121"/>
                <a:gd name="T16" fmla="*/ 3 w 173"/>
                <a:gd name="T17" fmla="*/ 7 h 121"/>
                <a:gd name="T18" fmla="*/ 3 w 173"/>
                <a:gd name="T19" fmla="*/ 7 h 121"/>
                <a:gd name="T20" fmla="*/ 3 w 173"/>
                <a:gd name="T21" fmla="*/ 7 h 121"/>
                <a:gd name="T22" fmla="*/ 3 w 173"/>
                <a:gd name="T23" fmla="*/ 8 h 121"/>
                <a:gd name="T24" fmla="*/ 3 w 173"/>
                <a:gd name="T25" fmla="*/ 8 h 121"/>
                <a:gd name="T26" fmla="*/ 3 w 173"/>
                <a:gd name="T27" fmla="*/ 8 h 121"/>
                <a:gd name="T28" fmla="*/ 3 w 173"/>
                <a:gd name="T29" fmla="*/ 9 h 121"/>
                <a:gd name="T30" fmla="*/ 0 w 173"/>
                <a:gd name="T31" fmla="*/ 8 h 121"/>
                <a:gd name="T32" fmla="*/ 3 w 173"/>
                <a:gd name="T33" fmla="*/ 8 h 121"/>
                <a:gd name="T34" fmla="*/ 3 w 173"/>
                <a:gd name="T35" fmla="*/ 7 h 121"/>
                <a:gd name="T36" fmla="*/ 3 w 173"/>
                <a:gd name="T37" fmla="*/ 6 h 121"/>
                <a:gd name="T38" fmla="*/ 3 w 173"/>
                <a:gd name="T39" fmla="*/ 5 h 121"/>
                <a:gd name="T40" fmla="*/ 3 w 173"/>
                <a:gd name="T41" fmla="*/ 5 h 121"/>
                <a:gd name="T42" fmla="*/ 3 w 173"/>
                <a:gd name="T43" fmla="*/ 5 h 121"/>
                <a:gd name="T44" fmla="*/ 3 w 173"/>
                <a:gd name="T45" fmla="*/ 5 h 121"/>
                <a:gd name="T46" fmla="*/ 3 w 173"/>
                <a:gd name="T47" fmla="*/ 5 h 121"/>
                <a:gd name="T48" fmla="*/ 3 w 173"/>
                <a:gd name="T49" fmla="*/ 5 h 121"/>
                <a:gd name="T50" fmla="*/ 3 w 173"/>
                <a:gd name="T51" fmla="*/ 5 h 121"/>
                <a:gd name="T52" fmla="*/ 3 w 173"/>
                <a:gd name="T53" fmla="*/ 5 h 121"/>
                <a:gd name="T54" fmla="*/ 3 w 173"/>
                <a:gd name="T55" fmla="*/ 5 h 121"/>
                <a:gd name="T56" fmla="*/ 3 w 173"/>
                <a:gd name="T57" fmla="*/ 5 h 121"/>
                <a:gd name="T58" fmla="*/ 3 w 173"/>
                <a:gd name="T59" fmla="*/ 5 h 121"/>
                <a:gd name="T60" fmla="*/ 3 w 173"/>
                <a:gd name="T61" fmla="*/ 5 h 121"/>
                <a:gd name="T62" fmla="*/ 3 w 173"/>
                <a:gd name="T63" fmla="*/ 5 h 121"/>
                <a:gd name="T64" fmla="*/ 3 w 173"/>
                <a:gd name="T65" fmla="*/ 5 h 121"/>
                <a:gd name="T66" fmla="*/ 3 w 173"/>
                <a:gd name="T67" fmla="*/ 5 h 121"/>
                <a:gd name="T68" fmla="*/ 3 w 173"/>
                <a:gd name="T69" fmla="*/ 5 h 121"/>
                <a:gd name="T70" fmla="*/ 3 w 173"/>
                <a:gd name="T71" fmla="*/ 5 h 121"/>
                <a:gd name="T72" fmla="*/ 3 w 173"/>
                <a:gd name="T73" fmla="*/ 5 h 121"/>
                <a:gd name="T74" fmla="*/ 3 w 173"/>
                <a:gd name="T75" fmla="*/ 4 h 121"/>
                <a:gd name="T76" fmla="*/ 3 w 173"/>
                <a:gd name="T77" fmla="*/ 0 h 1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3"/>
                <a:gd name="T118" fmla="*/ 0 h 121"/>
                <a:gd name="T119" fmla="*/ 173 w 173"/>
                <a:gd name="T120" fmla="*/ 121 h 1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3" h="121">
                  <a:moveTo>
                    <a:pt x="104" y="43"/>
                  </a:moveTo>
                  <a:lnTo>
                    <a:pt x="135" y="46"/>
                  </a:lnTo>
                  <a:lnTo>
                    <a:pt x="138" y="63"/>
                  </a:lnTo>
                  <a:lnTo>
                    <a:pt x="153" y="73"/>
                  </a:lnTo>
                  <a:lnTo>
                    <a:pt x="153" y="80"/>
                  </a:lnTo>
                  <a:lnTo>
                    <a:pt x="172" y="94"/>
                  </a:lnTo>
                  <a:lnTo>
                    <a:pt x="173" y="99"/>
                  </a:lnTo>
                  <a:lnTo>
                    <a:pt x="167" y="108"/>
                  </a:lnTo>
                  <a:lnTo>
                    <a:pt x="154" y="106"/>
                  </a:lnTo>
                  <a:lnTo>
                    <a:pt x="132" y="101"/>
                  </a:lnTo>
                  <a:lnTo>
                    <a:pt x="101" y="105"/>
                  </a:lnTo>
                  <a:lnTo>
                    <a:pt x="61" y="114"/>
                  </a:lnTo>
                  <a:lnTo>
                    <a:pt x="45" y="112"/>
                  </a:lnTo>
                  <a:lnTo>
                    <a:pt x="18" y="117"/>
                  </a:lnTo>
                  <a:lnTo>
                    <a:pt x="9" y="121"/>
                  </a:lnTo>
                  <a:lnTo>
                    <a:pt x="0" y="119"/>
                  </a:lnTo>
                  <a:lnTo>
                    <a:pt x="4" y="111"/>
                  </a:lnTo>
                  <a:lnTo>
                    <a:pt x="18" y="99"/>
                  </a:lnTo>
                  <a:lnTo>
                    <a:pt x="32" y="96"/>
                  </a:lnTo>
                  <a:lnTo>
                    <a:pt x="58" y="87"/>
                  </a:lnTo>
                  <a:lnTo>
                    <a:pt x="70" y="82"/>
                  </a:lnTo>
                  <a:lnTo>
                    <a:pt x="85" y="80"/>
                  </a:lnTo>
                  <a:lnTo>
                    <a:pt x="99" y="69"/>
                  </a:lnTo>
                  <a:lnTo>
                    <a:pt x="100" y="55"/>
                  </a:lnTo>
                  <a:lnTo>
                    <a:pt x="100" y="48"/>
                  </a:lnTo>
                  <a:lnTo>
                    <a:pt x="100" y="47"/>
                  </a:lnTo>
                  <a:lnTo>
                    <a:pt x="88" y="47"/>
                  </a:lnTo>
                  <a:lnTo>
                    <a:pt x="86" y="51"/>
                  </a:lnTo>
                  <a:lnTo>
                    <a:pt x="60" y="61"/>
                  </a:lnTo>
                  <a:lnTo>
                    <a:pt x="40" y="64"/>
                  </a:lnTo>
                  <a:lnTo>
                    <a:pt x="13" y="77"/>
                  </a:lnTo>
                  <a:lnTo>
                    <a:pt x="4" y="77"/>
                  </a:lnTo>
                  <a:lnTo>
                    <a:pt x="4" y="71"/>
                  </a:lnTo>
                  <a:lnTo>
                    <a:pt x="23" y="61"/>
                  </a:lnTo>
                  <a:lnTo>
                    <a:pt x="32" y="48"/>
                  </a:lnTo>
                  <a:lnTo>
                    <a:pt x="55" y="30"/>
                  </a:lnTo>
                  <a:lnTo>
                    <a:pt x="72" y="16"/>
                  </a:lnTo>
                  <a:lnTo>
                    <a:pt x="82" y="4"/>
                  </a:lnTo>
                  <a:lnTo>
                    <a:pt x="107" y="0"/>
                  </a:lnTo>
                  <a:lnTo>
                    <a:pt x="104" y="43"/>
                  </a:lnTo>
                  <a:close/>
                </a:path>
              </a:pathLst>
            </a:cu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73" name="Freeform 235"/>
            <p:cNvSpPr>
              <a:spLocks noChangeArrowheads="1"/>
            </p:cNvSpPr>
            <p:nvPr/>
          </p:nvSpPr>
          <p:spPr bwMode="auto">
            <a:xfrm>
              <a:off x="4819" y="2463"/>
              <a:ext cx="74" cy="48"/>
            </a:xfrm>
            <a:custGeom>
              <a:avLst/>
              <a:gdLst>
                <a:gd name="T0" fmla="*/ 3 w 86"/>
                <a:gd name="T1" fmla="*/ 6 h 52"/>
                <a:gd name="T2" fmla="*/ 3 w 86"/>
                <a:gd name="T3" fmla="*/ 6 h 52"/>
                <a:gd name="T4" fmla="*/ 3 w 86"/>
                <a:gd name="T5" fmla="*/ 6 h 52"/>
                <a:gd name="T6" fmla="*/ 3 w 86"/>
                <a:gd name="T7" fmla="*/ 6 h 52"/>
                <a:gd name="T8" fmla="*/ 3 w 86"/>
                <a:gd name="T9" fmla="*/ 6 h 52"/>
                <a:gd name="T10" fmla="*/ 3 w 86"/>
                <a:gd name="T11" fmla="*/ 6 h 52"/>
                <a:gd name="T12" fmla="*/ 3 w 86"/>
                <a:gd name="T13" fmla="*/ 6 h 52"/>
                <a:gd name="T14" fmla="*/ 3 w 86"/>
                <a:gd name="T15" fmla="*/ 6 h 52"/>
                <a:gd name="T16" fmla="*/ 0 w 86"/>
                <a:gd name="T17" fmla="*/ 6 h 52"/>
                <a:gd name="T18" fmla="*/ 3 w 86"/>
                <a:gd name="T19" fmla="*/ 6 h 52"/>
                <a:gd name="T20" fmla="*/ 3 w 86"/>
                <a:gd name="T21" fmla="*/ 6 h 52"/>
                <a:gd name="T22" fmla="*/ 3 w 86"/>
                <a:gd name="T23" fmla="*/ 6 h 52"/>
                <a:gd name="T24" fmla="*/ 3 w 86"/>
                <a:gd name="T25" fmla="*/ 6 h 52"/>
                <a:gd name="T26" fmla="*/ 3 w 86"/>
                <a:gd name="T27" fmla="*/ 6 h 52"/>
                <a:gd name="T28" fmla="*/ 3 w 86"/>
                <a:gd name="T29" fmla="*/ 3 h 52"/>
                <a:gd name="T30" fmla="*/ 3 w 86"/>
                <a:gd name="T31" fmla="*/ 0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
                <a:gd name="T49" fmla="*/ 0 h 52"/>
                <a:gd name="T50" fmla="*/ 86 w 86"/>
                <a:gd name="T51" fmla="*/ 52 h 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 h="52">
                  <a:moveTo>
                    <a:pt x="82" y="6"/>
                  </a:moveTo>
                  <a:lnTo>
                    <a:pt x="86" y="16"/>
                  </a:lnTo>
                  <a:lnTo>
                    <a:pt x="72" y="28"/>
                  </a:lnTo>
                  <a:lnTo>
                    <a:pt x="59" y="37"/>
                  </a:lnTo>
                  <a:lnTo>
                    <a:pt x="41" y="46"/>
                  </a:lnTo>
                  <a:lnTo>
                    <a:pt x="19" y="49"/>
                  </a:lnTo>
                  <a:lnTo>
                    <a:pt x="8" y="52"/>
                  </a:lnTo>
                  <a:lnTo>
                    <a:pt x="8" y="43"/>
                  </a:lnTo>
                  <a:lnTo>
                    <a:pt x="0" y="28"/>
                  </a:lnTo>
                  <a:lnTo>
                    <a:pt x="22" y="31"/>
                  </a:lnTo>
                  <a:lnTo>
                    <a:pt x="38" y="27"/>
                  </a:lnTo>
                  <a:lnTo>
                    <a:pt x="43" y="22"/>
                  </a:lnTo>
                  <a:lnTo>
                    <a:pt x="57" y="14"/>
                  </a:lnTo>
                  <a:lnTo>
                    <a:pt x="72" y="6"/>
                  </a:lnTo>
                  <a:lnTo>
                    <a:pt x="72" y="3"/>
                  </a:lnTo>
                  <a:lnTo>
                    <a:pt x="74" y="0"/>
                  </a:lnTo>
                  <a:lnTo>
                    <a:pt x="82" y="6"/>
                  </a:lnTo>
                  <a:close/>
                </a:path>
              </a:pathLst>
            </a:custGeom>
            <a:solidFill>
              <a:srgbClr val="FFFFFF"/>
            </a:solidFill>
            <a:ln w="25400">
              <a:solidFill>
                <a:srgbClr val="000000"/>
              </a:solidFill>
              <a:round/>
            </a:ln>
          </p:spPr>
          <p:txBody>
            <a:bodyPr wrap="none"/>
            <a:lstStyle/>
            <a:p>
              <a:endParaRPr lang="zh-CN" altLang="en-US"/>
            </a:p>
          </p:txBody>
        </p:sp>
        <p:sp>
          <p:nvSpPr>
            <p:cNvPr id="14574" name="Freeform 236"/>
            <p:cNvSpPr>
              <a:spLocks noChangeArrowheads="1"/>
            </p:cNvSpPr>
            <p:nvPr/>
          </p:nvSpPr>
          <p:spPr bwMode="auto">
            <a:xfrm>
              <a:off x="4764" y="2564"/>
              <a:ext cx="43" cy="61"/>
            </a:xfrm>
            <a:custGeom>
              <a:avLst/>
              <a:gdLst>
                <a:gd name="T0" fmla="*/ 3 w 50"/>
                <a:gd name="T1" fmla="*/ 5 h 67"/>
                <a:gd name="T2" fmla="*/ 0 w 50"/>
                <a:gd name="T3" fmla="*/ 5 h 67"/>
                <a:gd name="T4" fmla="*/ 0 w 50"/>
                <a:gd name="T5" fmla="*/ 5 h 67"/>
                <a:gd name="T6" fmla="*/ 3 w 50"/>
                <a:gd name="T7" fmla="*/ 5 h 67"/>
                <a:gd name="T8" fmla="*/ 3 w 50"/>
                <a:gd name="T9" fmla="*/ 5 h 67"/>
                <a:gd name="T10" fmla="*/ 3 w 50"/>
                <a:gd name="T11" fmla="*/ 5 h 67"/>
                <a:gd name="T12" fmla="*/ 3 w 50"/>
                <a:gd name="T13" fmla="*/ 0 h 67"/>
                <a:gd name="T14" fmla="*/ 3 w 50"/>
                <a:gd name="T15" fmla="*/ 5 h 67"/>
                <a:gd name="T16" fmla="*/ 3 w 50"/>
                <a:gd name="T17" fmla="*/ 0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67"/>
                <a:gd name="T29" fmla="*/ 50 w 5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67">
                  <a:moveTo>
                    <a:pt x="14" y="14"/>
                  </a:moveTo>
                  <a:lnTo>
                    <a:pt x="0" y="51"/>
                  </a:lnTo>
                  <a:lnTo>
                    <a:pt x="0" y="67"/>
                  </a:lnTo>
                  <a:lnTo>
                    <a:pt x="27" y="58"/>
                  </a:lnTo>
                  <a:lnTo>
                    <a:pt x="42" y="26"/>
                  </a:lnTo>
                  <a:lnTo>
                    <a:pt x="50" y="5"/>
                  </a:lnTo>
                  <a:lnTo>
                    <a:pt x="42" y="0"/>
                  </a:lnTo>
                  <a:lnTo>
                    <a:pt x="33" y="5"/>
                  </a:lnTo>
                  <a:lnTo>
                    <a:pt x="23" y="0"/>
                  </a:lnTo>
                  <a:lnTo>
                    <a:pt x="14" y="14"/>
                  </a:lnTo>
                  <a:close/>
                </a:path>
              </a:pathLst>
            </a:custGeom>
            <a:solidFill>
              <a:srgbClr val="BF2063"/>
            </a:solidFill>
            <a:ln w="25400">
              <a:solidFill>
                <a:srgbClr val="000000"/>
              </a:solidFill>
              <a:round/>
            </a:ln>
          </p:spPr>
          <p:txBody>
            <a:bodyPr wrap="none"/>
            <a:lstStyle/>
            <a:p>
              <a:endParaRPr lang="zh-CN" altLang="en-US"/>
            </a:p>
          </p:txBody>
        </p:sp>
        <p:sp>
          <p:nvSpPr>
            <p:cNvPr id="14575" name="Freeform 237"/>
            <p:cNvSpPr>
              <a:spLocks noChangeArrowheads="1"/>
            </p:cNvSpPr>
            <p:nvPr/>
          </p:nvSpPr>
          <p:spPr bwMode="auto">
            <a:xfrm>
              <a:off x="4549" y="2506"/>
              <a:ext cx="155" cy="46"/>
            </a:xfrm>
            <a:custGeom>
              <a:avLst/>
              <a:gdLst>
                <a:gd name="T0" fmla="*/ 3 w 181"/>
                <a:gd name="T1" fmla="*/ 4 h 50"/>
                <a:gd name="T2" fmla="*/ 3 w 181"/>
                <a:gd name="T3" fmla="*/ 6 h 50"/>
                <a:gd name="T4" fmla="*/ 3 w 181"/>
                <a:gd name="T5" fmla="*/ 6 h 50"/>
                <a:gd name="T6" fmla="*/ 3 w 181"/>
                <a:gd name="T7" fmla="*/ 6 h 50"/>
                <a:gd name="T8" fmla="*/ 3 w 181"/>
                <a:gd name="T9" fmla="*/ 6 h 50"/>
                <a:gd name="T10" fmla="*/ 3 w 181"/>
                <a:gd name="T11" fmla="*/ 6 h 50"/>
                <a:gd name="T12" fmla="*/ 3 w 181"/>
                <a:gd name="T13" fmla="*/ 6 h 50"/>
                <a:gd name="T14" fmla="*/ 0 w 181"/>
                <a:gd name="T15" fmla="*/ 6 h 50"/>
                <a:gd name="T16" fmla="*/ 3 w 181"/>
                <a:gd name="T17" fmla="*/ 6 h 50"/>
                <a:gd name="T18" fmla="*/ 3 w 181"/>
                <a:gd name="T19" fmla="*/ 6 h 50"/>
                <a:gd name="T20" fmla="*/ 3 w 181"/>
                <a:gd name="T21" fmla="*/ 6 h 50"/>
                <a:gd name="T22" fmla="*/ 3 w 181"/>
                <a:gd name="T23" fmla="*/ 6 h 50"/>
                <a:gd name="T24" fmla="*/ 3 w 181"/>
                <a:gd name="T25" fmla="*/ 6 h 50"/>
                <a:gd name="T26" fmla="*/ 3 w 181"/>
                <a:gd name="T27" fmla="*/ 6 h 50"/>
                <a:gd name="T28" fmla="*/ 3 w 181"/>
                <a:gd name="T29" fmla="*/ 6 h 50"/>
                <a:gd name="T30" fmla="*/ 3 w 181"/>
                <a:gd name="T31" fmla="*/ 5 h 50"/>
                <a:gd name="T32" fmla="*/ 3 w 181"/>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1"/>
                <a:gd name="T52" fmla="*/ 0 h 50"/>
                <a:gd name="T53" fmla="*/ 181 w 181"/>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1" h="50">
                  <a:moveTo>
                    <a:pt x="166" y="4"/>
                  </a:moveTo>
                  <a:lnTo>
                    <a:pt x="148" y="8"/>
                  </a:lnTo>
                  <a:lnTo>
                    <a:pt x="126" y="13"/>
                  </a:lnTo>
                  <a:lnTo>
                    <a:pt x="108" y="16"/>
                  </a:lnTo>
                  <a:lnTo>
                    <a:pt x="86" y="23"/>
                  </a:lnTo>
                  <a:lnTo>
                    <a:pt x="49" y="28"/>
                  </a:lnTo>
                  <a:lnTo>
                    <a:pt x="19" y="38"/>
                  </a:lnTo>
                  <a:lnTo>
                    <a:pt x="0" y="40"/>
                  </a:lnTo>
                  <a:lnTo>
                    <a:pt x="6" y="45"/>
                  </a:lnTo>
                  <a:lnTo>
                    <a:pt x="8" y="50"/>
                  </a:lnTo>
                  <a:lnTo>
                    <a:pt x="40" y="40"/>
                  </a:lnTo>
                  <a:lnTo>
                    <a:pt x="75" y="32"/>
                  </a:lnTo>
                  <a:lnTo>
                    <a:pt x="97" y="26"/>
                  </a:lnTo>
                  <a:lnTo>
                    <a:pt x="134" y="21"/>
                  </a:lnTo>
                  <a:lnTo>
                    <a:pt x="143" y="19"/>
                  </a:lnTo>
                  <a:lnTo>
                    <a:pt x="177" y="5"/>
                  </a:lnTo>
                  <a:lnTo>
                    <a:pt x="181" y="0"/>
                  </a:lnTo>
                  <a:lnTo>
                    <a:pt x="166" y="4"/>
                  </a:lnTo>
                  <a:close/>
                </a:path>
              </a:pathLst>
            </a:custGeom>
            <a:solidFill>
              <a:srgbClr val="F0F0F0"/>
            </a:solidFill>
            <a:ln w="25400">
              <a:solidFill>
                <a:srgbClr val="000000"/>
              </a:solidFill>
              <a:round/>
            </a:ln>
          </p:spPr>
          <p:txBody>
            <a:bodyPr wrap="none"/>
            <a:lstStyle/>
            <a:p>
              <a:endParaRPr lang="zh-CN" altLang="en-US"/>
            </a:p>
          </p:txBody>
        </p:sp>
        <p:sp>
          <p:nvSpPr>
            <p:cNvPr id="14576" name="Freeform 238"/>
            <p:cNvSpPr>
              <a:spLocks noChangeArrowheads="1"/>
            </p:cNvSpPr>
            <p:nvPr/>
          </p:nvSpPr>
          <p:spPr bwMode="auto">
            <a:xfrm>
              <a:off x="4549" y="2527"/>
              <a:ext cx="160" cy="77"/>
            </a:xfrm>
            <a:custGeom>
              <a:avLst/>
              <a:gdLst>
                <a:gd name="T0" fmla="*/ 3 w 186"/>
                <a:gd name="T1" fmla="*/ 5 h 85"/>
                <a:gd name="T2" fmla="*/ 3 w 186"/>
                <a:gd name="T3" fmla="*/ 5 h 85"/>
                <a:gd name="T4" fmla="*/ 3 w 186"/>
                <a:gd name="T5" fmla="*/ 5 h 85"/>
                <a:gd name="T6" fmla="*/ 3 w 186"/>
                <a:gd name="T7" fmla="*/ 5 h 85"/>
                <a:gd name="T8" fmla="*/ 3 w 186"/>
                <a:gd name="T9" fmla="*/ 5 h 85"/>
                <a:gd name="T10" fmla="*/ 3 w 186"/>
                <a:gd name="T11" fmla="*/ 5 h 85"/>
                <a:gd name="T12" fmla="*/ 3 w 186"/>
                <a:gd name="T13" fmla="*/ 5 h 85"/>
                <a:gd name="T14" fmla="*/ 3 w 186"/>
                <a:gd name="T15" fmla="*/ 5 h 85"/>
                <a:gd name="T16" fmla="*/ 3 w 186"/>
                <a:gd name="T17" fmla="*/ 5 h 85"/>
                <a:gd name="T18" fmla="*/ 3 w 186"/>
                <a:gd name="T19" fmla="*/ 5 h 85"/>
                <a:gd name="T20" fmla="*/ 0 w 186"/>
                <a:gd name="T21" fmla="*/ 5 h 85"/>
                <a:gd name="T22" fmla="*/ 0 w 186"/>
                <a:gd name="T23" fmla="*/ 5 h 85"/>
                <a:gd name="T24" fmla="*/ 3 w 186"/>
                <a:gd name="T25" fmla="*/ 5 h 85"/>
                <a:gd name="T26" fmla="*/ 3 w 186"/>
                <a:gd name="T27" fmla="*/ 5 h 85"/>
                <a:gd name="T28" fmla="*/ 3 w 186"/>
                <a:gd name="T29" fmla="*/ 5 h 85"/>
                <a:gd name="T30" fmla="*/ 3 w 186"/>
                <a:gd name="T31" fmla="*/ 5 h 85"/>
                <a:gd name="T32" fmla="*/ 3 w 186"/>
                <a:gd name="T33" fmla="*/ 5 h 85"/>
                <a:gd name="T34" fmla="*/ 3 w 186"/>
                <a:gd name="T35" fmla="*/ 3 h 85"/>
                <a:gd name="T36" fmla="*/ 3 w 186"/>
                <a:gd name="T37" fmla="*/ 2 h 85"/>
                <a:gd name="T38" fmla="*/ 3 w 186"/>
                <a:gd name="T39" fmla="*/ 0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6"/>
                <a:gd name="T61" fmla="*/ 0 h 85"/>
                <a:gd name="T62" fmla="*/ 186 w 186"/>
                <a:gd name="T63" fmla="*/ 85 h 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6" h="85">
                  <a:moveTo>
                    <a:pt x="165" y="8"/>
                  </a:moveTo>
                  <a:lnTo>
                    <a:pt x="172" y="15"/>
                  </a:lnTo>
                  <a:lnTo>
                    <a:pt x="186" y="25"/>
                  </a:lnTo>
                  <a:lnTo>
                    <a:pt x="108" y="61"/>
                  </a:lnTo>
                  <a:lnTo>
                    <a:pt x="78" y="68"/>
                  </a:lnTo>
                  <a:lnTo>
                    <a:pt x="51" y="76"/>
                  </a:lnTo>
                  <a:lnTo>
                    <a:pt x="32" y="84"/>
                  </a:lnTo>
                  <a:lnTo>
                    <a:pt x="28" y="85"/>
                  </a:lnTo>
                  <a:lnTo>
                    <a:pt x="21" y="70"/>
                  </a:lnTo>
                  <a:lnTo>
                    <a:pt x="8" y="57"/>
                  </a:lnTo>
                  <a:lnTo>
                    <a:pt x="0" y="49"/>
                  </a:lnTo>
                  <a:lnTo>
                    <a:pt x="0" y="42"/>
                  </a:lnTo>
                  <a:lnTo>
                    <a:pt x="40" y="36"/>
                  </a:lnTo>
                  <a:lnTo>
                    <a:pt x="72" y="27"/>
                  </a:lnTo>
                  <a:lnTo>
                    <a:pt x="110" y="21"/>
                  </a:lnTo>
                  <a:lnTo>
                    <a:pt x="127" y="13"/>
                  </a:lnTo>
                  <a:lnTo>
                    <a:pt x="134" y="12"/>
                  </a:lnTo>
                  <a:lnTo>
                    <a:pt x="148" y="3"/>
                  </a:lnTo>
                  <a:lnTo>
                    <a:pt x="158" y="2"/>
                  </a:lnTo>
                  <a:lnTo>
                    <a:pt x="153" y="0"/>
                  </a:lnTo>
                  <a:lnTo>
                    <a:pt x="165" y="8"/>
                  </a:lnTo>
                  <a:close/>
                </a:path>
              </a:pathLst>
            </a:custGeom>
            <a:solidFill>
              <a:srgbClr val="E6E6E6"/>
            </a:solidFill>
            <a:ln w="25400">
              <a:solidFill>
                <a:srgbClr val="000000"/>
              </a:solidFill>
              <a:round/>
            </a:ln>
          </p:spPr>
          <p:txBody>
            <a:bodyPr wrap="none"/>
            <a:lstStyle/>
            <a:p>
              <a:endParaRPr lang="zh-CN" altLang="en-US"/>
            </a:p>
          </p:txBody>
        </p:sp>
        <p:sp>
          <p:nvSpPr>
            <p:cNvPr id="14577" name="Freeform 239"/>
            <p:cNvSpPr>
              <a:spLocks noChangeArrowheads="1"/>
            </p:cNvSpPr>
            <p:nvPr/>
          </p:nvSpPr>
          <p:spPr bwMode="auto">
            <a:xfrm>
              <a:off x="4632" y="2530"/>
              <a:ext cx="133" cy="41"/>
            </a:xfrm>
            <a:custGeom>
              <a:avLst/>
              <a:gdLst>
                <a:gd name="T0" fmla="*/ 3 w 156"/>
                <a:gd name="T1" fmla="*/ 5 h 45"/>
                <a:gd name="T2" fmla="*/ 3 w 156"/>
                <a:gd name="T3" fmla="*/ 5 h 45"/>
                <a:gd name="T4" fmla="*/ 3 w 156"/>
                <a:gd name="T5" fmla="*/ 1 h 45"/>
                <a:gd name="T6" fmla="*/ 3 w 156"/>
                <a:gd name="T7" fmla="*/ 1 h 45"/>
                <a:gd name="T8" fmla="*/ 0 w 156"/>
                <a:gd name="T9" fmla="*/ 5 h 45"/>
                <a:gd name="T10" fmla="*/ 3 w 156"/>
                <a:gd name="T11" fmla="*/ 5 h 45"/>
                <a:gd name="T12" fmla="*/ 3 w 156"/>
                <a:gd name="T13" fmla="*/ 5 h 45"/>
                <a:gd name="T14" fmla="*/ 3 w 156"/>
                <a:gd name="T15" fmla="*/ 5 h 45"/>
                <a:gd name="T16" fmla="*/ 3 w 156"/>
                <a:gd name="T17" fmla="*/ 5 h 45"/>
                <a:gd name="T18" fmla="*/ 3 w 156"/>
                <a:gd name="T19" fmla="*/ 5 h 45"/>
                <a:gd name="T20" fmla="*/ 3 w 156"/>
                <a:gd name="T21" fmla="*/ 5 h 45"/>
                <a:gd name="T22" fmla="*/ 3 w 156"/>
                <a:gd name="T23" fmla="*/ 5 h 45"/>
                <a:gd name="T24" fmla="*/ 3 w 156"/>
                <a:gd name="T25" fmla="*/ 5 h 45"/>
                <a:gd name="T26" fmla="*/ 3 w 156"/>
                <a:gd name="T27" fmla="*/ 5 h 45"/>
                <a:gd name="T28" fmla="*/ 3 w 156"/>
                <a:gd name="T29" fmla="*/ 5 h 45"/>
                <a:gd name="T30" fmla="*/ 3 w 156"/>
                <a:gd name="T31" fmla="*/ 5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6"/>
                <a:gd name="T49" fmla="*/ 0 h 45"/>
                <a:gd name="T50" fmla="*/ 156 w 156"/>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6" h="45">
                  <a:moveTo>
                    <a:pt x="146" y="6"/>
                  </a:moveTo>
                  <a:cubicBezTo>
                    <a:pt x="146" y="6"/>
                    <a:pt x="97" y="16"/>
                    <a:pt x="78" y="14"/>
                  </a:cubicBezTo>
                  <a:cubicBezTo>
                    <a:pt x="72" y="14"/>
                    <a:pt x="49" y="2"/>
                    <a:pt x="43" y="1"/>
                  </a:cubicBezTo>
                  <a:cubicBezTo>
                    <a:pt x="38" y="1"/>
                    <a:pt x="25" y="0"/>
                    <a:pt x="19" y="1"/>
                  </a:cubicBezTo>
                  <a:cubicBezTo>
                    <a:pt x="14" y="2"/>
                    <a:pt x="0" y="5"/>
                    <a:pt x="0" y="9"/>
                  </a:cubicBezTo>
                  <a:cubicBezTo>
                    <a:pt x="0" y="9"/>
                    <a:pt x="5" y="11"/>
                    <a:pt x="5" y="11"/>
                  </a:cubicBezTo>
                  <a:cubicBezTo>
                    <a:pt x="5" y="11"/>
                    <a:pt x="7" y="11"/>
                    <a:pt x="8" y="11"/>
                  </a:cubicBezTo>
                  <a:cubicBezTo>
                    <a:pt x="12" y="11"/>
                    <a:pt x="22" y="11"/>
                    <a:pt x="27" y="11"/>
                  </a:cubicBezTo>
                  <a:cubicBezTo>
                    <a:pt x="27" y="11"/>
                    <a:pt x="30" y="11"/>
                    <a:pt x="31" y="11"/>
                  </a:cubicBezTo>
                  <a:cubicBezTo>
                    <a:pt x="31" y="14"/>
                    <a:pt x="28" y="20"/>
                    <a:pt x="28" y="24"/>
                  </a:cubicBezTo>
                  <a:cubicBezTo>
                    <a:pt x="28" y="26"/>
                    <a:pt x="30" y="35"/>
                    <a:pt x="31" y="35"/>
                  </a:cubicBezTo>
                  <a:cubicBezTo>
                    <a:pt x="31" y="38"/>
                    <a:pt x="61" y="45"/>
                    <a:pt x="67" y="43"/>
                  </a:cubicBezTo>
                  <a:cubicBezTo>
                    <a:pt x="69" y="42"/>
                    <a:pt x="72" y="45"/>
                    <a:pt x="76" y="45"/>
                  </a:cubicBezTo>
                  <a:cubicBezTo>
                    <a:pt x="80" y="44"/>
                    <a:pt x="87" y="38"/>
                    <a:pt x="91" y="38"/>
                  </a:cubicBezTo>
                  <a:cubicBezTo>
                    <a:pt x="108" y="33"/>
                    <a:pt x="153" y="35"/>
                    <a:pt x="153" y="35"/>
                  </a:cubicBezTo>
                  <a:cubicBezTo>
                    <a:pt x="156" y="29"/>
                    <a:pt x="153" y="10"/>
                    <a:pt x="146" y="6"/>
                  </a:cubicBezTo>
                  <a:close/>
                </a:path>
              </a:pathLst>
            </a:custGeom>
            <a:solidFill>
              <a:srgbClr val="FFC17D"/>
            </a:solidFill>
            <a:ln w="25400">
              <a:solidFill>
                <a:srgbClr val="000000"/>
              </a:solidFill>
              <a:round/>
            </a:ln>
          </p:spPr>
          <p:txBody>
            <a:bodyPr wrap="none"/>
            <a:lstStyle/>
            <a:p>
              <a:endParaRPr lang="zh-CN" altLang="en-US"/>
            </a:p>
          </p:txBody>
        </p:sp>
        <p:sp>
          <p:nvSpPr>
            <p:cNvPr id="14578" name="Freeform 240"/>
            <p:cNvSpPr/>
            <p:nvPr/>
          </p:nvSpPr>
          <p:spPr bwMode="auto">
            <a:xfrm>
              <a:off x="4678" y="2416"/>
              <a:ext cx="116" cy="17"/>
            </a:xfrm>
            <a:custGeom>
              <a:avLst/>
              <a:gdLst>
                <a:gd name="T0" fmla="*/ 3 w 135"/>
                <a:gd name="T1" fmla="*/ 0 h 19"/>
                <a:gd name="T2" fmla="*/ 3 w 135"/>
                <a:gd name="T3" fmla="*/ 4 h 19"/>
                <a:gd name="T4" fmla="*/ 3 w 135"/>
                <a:gd name="T5" fmla="*/ 4 h 19"/>
                <a:gd name="T6" fmla="*/ 3 w 135"/>
                <a:gd name="T7" fmla="*/ 4 h 19"/>
                <a:gd name="T8" fmla="*/ 3 w 135"/>
                <a:gd name="T9" fmla="*/ 4 h 19"/>
                <a:gd name="T10" fmla="*/ 3 w 135"/>
                <a:gd name="T11" fmla="*/ 4 h 19"/>
                <a:gd name="T12" fmla="*/ 0 w 135"/>
                <a:gd name="T13" fmla="*/ 4 h 19"/>
                <a:gd name="T14" fmla="*/ 0 60000 65536"/>
                <a:gd name="T15" fmla="*/ 0 60000 65536"/>
                <a:gd name="T16" fmla="*/ 0 60000 65536"/>
                <a:gd name="T17" fmla="*/ 0 60000 65536"/>
                <a:gd name="T18" fmla="*/ 0 60000 65536"/>
                <a:gd name="T19" fmla="*/ 0 60000 65536"/>
                <a:gd name="T20" fmla="*/ 0 60000 65536"/>
                <a:gd name="T21" fmla="*/ 0 w 135"/>
                <a:gd name="T22" fmla="*/ 0 h 19"/>
                <a:gd name="T23" fmla="*/ 135 w 135"/>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19">
                  <a:moveTo>
                    <a:pt x="135" y="0"/>
                  </a:moveTo>
                  <a:lnTo>
                    <a:pt x="112" y="5"/>
                  </a:lnTo>
                  <a:lnTo>
                    <a:pt x="99" y="6"/>
                  </a:lnTo>
                  <a:lnTo>
                    <a:pt x="72" y="11"/>
                  </a:lnTo>
                  <a:lnTo>
                    <a:pt x="36" y="15"/>
                  </a:lnTo>
                  <a:lnTo>
                    <a:pt x="14" y="19"/>
                  </a:lnTo>
                  <a:lnTo>
                    <a:pt x="0" y="19"/>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79" name="Freeform 241"/>
            <p:cNvSpPr/>
            <p:nvPr/>
          </p:nvSpPr>
          <p:spPr bwMode="auto">
            <a:xfrm>
              <a:off x="4367" y="2476"/>
              <a:ext cx="28" cy="4"/>
            </a:xfrm>
            <a:custGeom>
              <a:avLst/>
              <a:gdLst>
                <a:gd name="T0" fmla="*/ 4 w 32"/>
                <a:gd name="T1" fmla="*/ 0 h 5"/>
                <a:gd name="T2" fmla="*/ 4 w 32"/>
                <a:gd name="T3" fmla="*/ 0 h 5"/>
                <a:gd name="T4" fmla="*/ 4 w 32"/>
                <a:gd name="T5" fmla="*/ 2 h 5"/>
                <a:gd name="T6" fmla="*/ 0 w 32"/>
                <a:gd name="T7" fmla="*/ 2 h 5"/>
                <a:gd name="T8" fmla="*/ 0 60000 65536"/>
                <a:gd name="T9" fmla="*/ 0 60000 65536"/>
                <a:gd name="T10" fmla="*/ 0 60000 65536"/>
                <a:gd name="T11" fmla="*/ 0 60000 65536"/>
                <a:gd name="T12" fmla="*/ 0 w 32"/>
                <a:gd name="T13" fmla="*/ 0 h 5"/>
                <a:gd name="T14" fmla="*/ 32 w 32"/>
                <a:gd name="T15" fmla="*/ 5 h 5"/>
              </a:gdLst>
              <a:ahLst/>
              <a:cxnLst>
                <a:cxn ang="T8">
                  <a:pos x="T0" y="T1"/>
                </a:cxn>
                <a:cxn ang="T9">
                  <a:pos x="T2" y="T3"/>
                </a:cxn>
                <a:cxn ang="T10">
                  <a:pos x="T4" y="T5"/>
                </a:cxn>
                <a:cxn ang="T11">
                  <a:pos x="T6" y="T7"/>
                </a:cxn>
              </a:cxnLst>
              <a:rect l="T12" t="T13" r="T14" b="T15"/>
              <a:pathLst>
                <a:path w="32" h="5">
                  <a:moveTo>
                    <a:pt x="32" y="0"/>
                  </a:moveTo>
                  <a:lnTo>
                    <a:pt x="23" y="0"/>
                  </a:lnTo>
                  <a:lnTo>
                    <a:pt x="9" y="5"/>
                  </a:lnTo>
                  <a:lnTo>
                    <a:pt x="0" y="3"/>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80" name="Freeform 242"/>
            <p:cNvSpPr>
              <a:spLocks noChangeArrowheads="1"/>
            </p:cNvSpPr>
            <p:nvPr/>
          </p:nvSpPr>
          <p:spPr bwMode="auto">
            <a:xfrm>
              <a:off x="4777" y="2488"/>
              <a:ext cx="34" cy="46"/>
            </a:xfrm>
            <a:custGeom>
              <a:avLst/>
              <a:gdLst>
                <a:gd name="T0" fmla="*/ 3 w 40"/>
                <a:gd name="T1" fmla="*/ 5 h 51"/>
                <a:gd name="T2" fmla="*/ 3 w 40"/>
                <a:gd name="T3" fmla="*/ 5 h 51"/>
                <a:gd name="T4" fmla="*/ 0 w 40"/>
                <a:gd name="T5" fmla="*/ 5 h 51"/>
                <a:gd name="T6" fmla="*/ 3 w 40"/>
                <a:gd name="T7" fmla="*/ 5 h 51"/>
                <a:gd name="T8" fmla="*/ 3 w 40"/>
                <a:gd name="T9" fmla="*/ 5 h 51"/>
                <a:gd name="T10" fmla="*/ 3 w 40"/>
                <a:gd name="T11" fmla="*/ 0 h 51"/>
                <a:gd name="T12" fmla="*/ 0 60000 65536"/>
                <a:gd name="T13" fmla="*/ 0 60000 65536"/>
                <a:gd name="T14" fmla="*/ 0 60000 65536"/>
                <a:gd name="T15" fmla="*/ 0 60000 65536"/>
                <a:gd name="T16" fmla="*/ 0 60000 65536"/>
                <a:gd name="T17" fmla="*/ 0 60000 65536"/>
                <a:gd name="T18" fmla="*/ 0 w 40"/>
                <a:gd name="T19" fmla="*/ 0 h 51"/>
                <a:gd name="T20" fmla="*/ 40 w 40"/>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40" h="51">
                  <a:moveTo>
                    <a:pt x="13" y="21"/>
                  </a:moveTo>
                  <a:lnTo>
                    <a:pt x="3" y="32"/>
                  </a:lnTo>
                  <a:lnTo>
                    <a:pt x="0" y="46"/>
                  </a:lnTo>
                  <a:lnTo>
                    <a:pt x="15" y="51"/>
                  </a:lnTo>
                  <a:lnTo>
                    <a:pt x="40" y="12"/>
                  </a:lnTo>
                  <a:lnTo>
                    <a:pt x="29" y="0"/>
                  </a:lnTo>
                  <a:lnTo>
                    <a:pt x="13" y="21"/>
                  </a:lnTo>
                  <a:close/>
                </a:path>
              </a:pathLst>
            </a:cu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81" name="Freeform 243"/>
            <p:cNvSpPr>
              <a:spLocks noChangeArrowheads="1"/>
            </p:cNvSpPr>
            <p:nvPr/>
          </p:nvSpPr>
          <p:spPr bwMode="auto">
            <a:xfrm>
              <a:off x="4803" y="2486"/>
              <a:ext cx="23" cy="25"/>
            </a:xfrm>
            <a:custGeom>
              <a:avLst/>
              <a:gdLst>
                <a:gd name="T0" fmla="*/ 3 w 27"/>
                <a:gd name="T1" fmla="*/ 6 h 27"/>
                <a:gd name="T2" fmla="*/ 3 w 27"/>
                <a:gd name="T3" fmla="*/ 6 h 27"/>
                <a:gd name="T4" fmla="*/ 3 w 27"/>
                <a:gd name="T5" fmla="*/ 6 h 27"/>
                <a:gd name="T6" fmla="*/ 3 w 27"/>
                <a:gd name="T7" fmla="*/ 6 h 27"/>
                <a:gd name="T8" fmla="*/ 0 w 27"/>
                <a:gd name="T9" fmla="*/ 6 h 27"/>
                <a:gd name="T10" fmla="*/ 0 w 27"/>
                <a:gd name="T11" fmla="*/ 2 h 27"/>
                <a:gd name="T12" fmla="*/ 3 w 27"/>
                <a:gd name="T13" fmla="*/ 0 h 27"/>
                <a:gd name="T14" fmla="*/ 3 w 27"/>
                <a:gd name="T15" fmla="*/ 2 h 27"/>
                <a:gd name="T16" fmla="*/ 3 w 27"/>
                <a:gd name="T17" fmla="*/ 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22" y="15"/>
                  </a:moveTo>
                  <a:lnTo>
                    <a:pt x="27" y="19"/>
                  </a:lnTo>
                  <a:lnTo>
                    <a:pt x="24" y="22"/>
                  </a:lnTo>
                  <a:lnTo>
                    <a:pt x="17" y="27"/>
                  </a:lnTo>
                  <a:lnTo>
                    <a:pt x="0" y="15"/>
                  </a:lnTo>
                  <a:lnTo>
                    <a:pt x="0" y="2"/>
                  </a:lnTo>
                  <a:lnTo>
                    <a:pt x="8" y="0"/>
                  </a:lnTo>
                  <a:lnTo>
                    <a:pt x="17" y="2"/>
                  </a:lnTo>
                  <a:lnTo>
                    <a:pt x="21" y="6"/>
                  </a:lnTo>
                  <a:lnTo>
                    <a:pt x="22" y="15"/>
                  </a:lnTo>
                  <a:close/>
                </a:path>
              </a:pathLst>
            </a:custGeom>
            <a:solidFill>
              <a:srgbClr val="BF2063"/>
            </a:solidFill>
            <a:ln w="25400">
              <a:solidFill>
                <a:srgbClr val="000000"/>
              </a:solidFill>
              <a:round/>
            </a:ln>
          </p:spPr>
          <p:txBody>
            <a:bodyPr wrap="none"/>
            <a:lstStyle/>
            <a:p>
              <a:endParaRPr lang="zh-CN" altLang="en-US"/>
            </a:p>
          </p:txBody>
        </p:sp>
        <p:sp>
          <p:nvSpPr>
            <p:cNvPr id="14582" name="Freeform 244"/>
            <p:cNvSpPr>
              <a:spLocks noChangeArrowheads="1"/>
            </p:cNvSpPr>
            <p:nvPr/>
          </p:nvSpPr>
          <p:spPr bwMode="auto">
            <a:xfrm>
              <a:off x="4787" y="2502"/>
              <a:ext cx="31" cy="32"/>
            </a:xfrm>
            <a:custGeom>
              <a:avLst/>
              <a:gdLst>
                <a:gd name="T0" fmla="*/ 3 w 36"/>
                <a:gd name="T1" fmla="*/ 5 h 35"/>
                <a:gd name="T2" fmla="*/ 0 w 36"/>
                <a:gd name="T3" fmla="*/ 5 h 35"/>
                <a:gd name="T4" fmla="*/ 3 w 36"/>
                <a:gd name="T5" fmla="*/ 5 h 35"/>
                <a:gd name="T6" fmla="*/ 3 w 36"/>
                <a:gd name="T7" fmla="*/ 5 h 35"/>
                <a:gd name="T8" fmla="*/ 3 w 36"/>
                <a:gd name="T9" fmla="*/ 5 h 35"/>
                <a:gd name="T10" fmla="*/ 3 w 36"/>
                <a:gd name="T11" fmla="*/ 0 h 35"/>
                <a:gd name="T12" fmla="*/ 0 60000 65536"/>
                <a:gd name="T13" fmla="*/ 0 60000 65536"/>
                <a:gd name="T14" fmla="*/ 0 60000 65536"/>
                <a:gd name="T15" fmla="*/ 0 60000 65536"/>
                <a:gd name="T16" fmla="*/ 0 60000 65536"/>
                <a:gd name="T17" fmla="*/ 0 60000 65536"/>
                <a:gd name="T18" fmla="*/ 0 w 36"/>
                <a:gd name="T19" fmla="*/ 0 h 35"/>
                <a:gd name="T20" fmla="*/ 36 w 3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6" h="35">
                  <a:moveTo>
                    <a:pt x="11" y="16"/>
                  </a:moveTo>
                  <a:lnTo>
                    <a:pt x="0" y="35"/>
                  </a:lnTo>
                  <a:lnTo>
                    <a:pt x="19" y="24"/>
                  </a:lnTo>
                  <a:lnTo>
                    <a:pt x="36" y="24"/>
                  </a:lnTo>
                  <a:lnTo>
                    <a:pt x="36" y="6"/>
                  </a:lnTo>
                  <a:lnTo>
                    <a:pt x="20" y="0"/>
                  </a:lnTo>
                  <a:lnTo>
                    <a:pt x="11" y="16"/>
                  </a:lnTo>
                  <a:close/>
                </a:path>
              </a:pathLst>
            </a:custGeom>
            <a:solidFill>
              <a:srgbClr val="BF2063"/>
            </a:solidFill>
            <a:ln w="25400">
              <a:solidFill>
                <a:srgbClr val="000000"/>
              </a:solidFill>
              <a:round/>
            </a:ln>
          </p:spPr>
          <p:txBody>
            <a:bodyPr wrap="none"/>
            <a:lstStyle/>
            <a:p>
              <a:endParaRPr lang="zh-CN" altLang="en-US"/>
            </a:p>
          </p:txBody>
        </p:sp>
        <p:sp>
          <p:nvSpPr>
            <p:cNvPr id="14583" name="Freeform 245"/>
            <p:cNvSpPr>
              <a:spLocks noChangeArrowheads="1"/>
            </p:cNvSpPr>
            <p:nvPr/>
          </p:nvSpPr>
          <p:spPr bwMode="auto">
            <a:xfrm>
              <a:off x="4697" y="2445"/>
              <a:ext cx="31" cy="24"/>
            </a:xfrm>
            <a:custGeom>
              <a:avLst/>
              <a:gdLst>
                <a:gd name="T0" fmla="*/ 3 w 36"/>
                <a:gd name="T1" fmla="*/ 0 h 27"/>
                <a:gd name="T2" fmla="*/ 3 w 36"/>
                <a:gd name="T3" fmla="*/ 2 h 27"/>
                <a:gd name="T4" fmla="*/ 0 w 36"/>
                <a:gd name="T5" fmla="*/ 4 h 27"/>
                <a:gd name="T6" fmla="*/ 2 w 36"/>
                <a:gd name="T7" fmla="*/ 4 h 27"/>
                <a:gd name="T8" fmla="*/ 3 w 36"/>
                <a:gd name="T9" fmla="*/ 4 h 27"/>
                <a:gd name="T10" fmla="*/ 3 w 36"/>
                <a:gd name="T11" fmla="*/ 4 h 27"/>
                <a:gd name="T12" fmla="*/ 3 w 36"/>
                <a:gd name="T13" fmla="*/ 4 h 27"/>
                <a:gd name="T14" fmla="*/ 3 w 36"/>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12" y="0"/>
                  </a:moveTo>
                  <a:lnTo>
                    <a:pt x="4" y="2"/>
                  </a:lnTo>
                  <a:lnTo>
                    <a:pt x="0" y="8"/>
                  </a:lnTo>
                  <a:lnTo>
                    <a:pt x="2" y="16"/>
                  </a:lnTo>
                  <a:lnTo>
                    <a:pt x="13" y="27"/>
                  </a:lnTo>
                  <a:lnTo>
                    <a:pt x="34" y="27"/>
                  </a:lnTo>
                  <a:lnTo>
                    <a:pt x="36" y="9"/>
                  </a:lnTo>
                  <a:lnTo>
                    <a:pt x="16" y="0"/>
                  </a:lnTo>
                  <a:lnTo>
                    <a:pt x="12" y="0"/>
                  </a:lnTo>
                  <a:close/>
                </a:path>
              </a:pathLst>
            </a:custGeom>
            <a:solidFill>
              <a:srgbClr val="F0F0F0"/>
            </a:solidFill>
            <a:ln w="25400">
              <a:solidFill>
                <a:srgbClr val="000000"/>
              </a:solidFill>
              <a:round/>
            </a:ln>
          </p:spPr>
          <p:txBody>
            <a:bodyPr wrap="none"/>
            <a:lstStyle/>
            <a:p>
              <a:endParaRPr lang="zh-CN" altLang="en-US"/>
            </a:p>
          </p:txBody>
        </p:sp>
        <p:sp>
          <p:nvSpPr>
            <p:cNvPr id="14584" name="Freeform 246"/>
            <p:cNvSpPr>
              <a:spLocks noChangeArrowheads="1"/>
            </p:cNvSpPr>
            <p:nvPr/>
          </p:nvSpPr>
          <p:spPr bwMode="auto">
            <a:xfrm>
              <a:off x="4696" y="2449"/>
              <a:ext cx="28" cy="30"/>
            </a:xfrm>
            <a:custGeom>
              <a:avLst/>
              <a:gdLst>
                <a:gd name="T0" fmla="*/ 0 w 33"/>
                <a:gd name="T1" fmla="*/ 5 h 33"/>
                <a:gd name="T2" fmla="*/ 0 w 33"/>
                <a:gd name="T3" fmla="*/ 5 h 33"/>
                <a:gd name="T4" fmla="*/ 3 w 33"/>
                <a:gd name="T5" fmla="*/ 5 h 33"/>
                <a:gd name="T6" fmla="*/ 3 w 33"/>
                <a:gd name="T7" fmla="*/ 5 h 33"/>
                <a:gd name="T8" fmla="*/ 3 w 33"/>
                <a:gd name="T9" fmla="*/ 5 h 33"/>
                <a:gd name="T10" fmla="*/ 2 w 33"/>
                <a:gd name="T11" fmla="*/ 0 h 33"/>
                <a:gd name="T12" fmla="*/ 0 60000 65536"/>
                <a:gd name="T13" fmla="*/ 0 60000 65536"/>
                <a:gd name="T14" fmla="*/ 0 60000 65536"/>
                <a:gd name="T15" fmla="*/ 0 60000 65536"/>
                <a:gd name="T16" fmla="*/ 0 60000 65536"/>
                <a:gd name="T17" fmla="*/ 0 60000 65536"/>
                <a:gd name="T18" fmla="*/ 0 w 33"/>
                <a:gd name="T19" fmla="*/ 0 h 33"/>
                <a:gd name="T20" fmla="*/ 33 w 33"/>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3" h="33">
                  <a:moveTo>
                    <a:pt x="0" y="7"/>
                  </a:moveTo>
                  <a:lnTo>
                    <a:pt x="0" y="17"/>
                  </a:lnTo>
                  <a:lnTo>
                    <a:pt x="8" y="25"/>
                  </a:lnTo>
                  <a:lnTo>
                    <a:pt x="17" y="33"/>
                  </a:lnTo>
                  <a:lnTo>
                    <a:pt x="33" y="23"/>
                  </a:lnTo>
                  <a:lnTo>
                    <a:pt x="2" y="0"/>
                  </a:lnTo>
                  <a:lnTo>
                    <a:pt x="0" y="7"/>
                  </a:lnTo>
                  <a:close/>
                </a:path>
              </a:pathLst>
            </a:custGeom>
            <a:solidFill>
              <a:srgbClr val="D2D2D2"/>
            </a:solidFill>
            <a:ln w="25400">
              <a:solidFill>
                <a:srgbClr val="000000"/>
              </a:solidFill>
              <a:round/>
            </a:ln>
          </p:spPr>
          <p:txBody>
            <a:bodyPr wrap="none"/>
            <a:lstStyle/>
            <a:p>
              <a:endParaRPr lang="zh-CN" altLang="en-US"/>
            </a:p>
          </p:txBody>
        </p:sp>
        <p:sp>
          <p:nvSpPr>
            <p:cNvPr id="14585" name="Freeform 247"/>
            <p:cNvSpPr>
              <a:spLocks noChangeArrowheads="1"/>
            </p:cNvSpPr>
            <p:nvPr/>
          </p:nvSpPr>
          <p:spPr bwMode="auto">
            <a:xfrm>
              <a:off x="4703" y="2450"/>
              <a:ext cx="73" cy="43"/>
            </a:xfrm>
            <a:custGeom>
              <a:avLst/>
              <a:gdLst>
                <a:gd name="T0" fmla="*/ 3 w 85"/>
                <a:gd name="T1" fmla="*/ 5 h 47"/>
                <a:gd name="T2" fmla="*/ 3 w 85"/>
                <a:gd name="T3" fmla="*/ 0 h 47"/>
                <a:gd name="T4" fmla="*/ 3 w 85"/>
                <a:gd name="T5" fmla="*/ 0 h 47"/>
                <a:gd name="T6" fmla="*/ 3 w 85"/>
                <a:gd name="T7" fmla="*/ 5 h 47"/>
                <a:gd name="T8" fmla="*/ 1 w 85"/>
                <a:gd name="T9" fmla="*/ 3 h 47"/>
                <a:gd name="T10" fmla="*/ 0 w 85"/>
                <a:gd name="T11" fmla="*/ 5 h 47"/>
                <a:gd name="T12" fmla="*/ 3 w 85"/>
                <a:gd name="T13" fmla="*/ 5 h 47"/>
                <a:gd name="T14" fmla="*/ 3 w 85"/>
                <a:gd name="T15" fmla="*/ 5 h 47"/>
                <a:gd name="T16" fmla="*/ 3 w 85"/>
                <a:gd name="T17" fmla="*/ 5 h 47"/>
                <a:gd name="T18" fmla="*/ 3 w 85"/>
                <a:gd name="T19" fmla="*/ 5 h 47"/>
                <a:gd name="T20" fmla="*/ 3 w 85"/>
                <a:gd name="T21" fmla="*/ 5 h 47"/>
                <a:gd name="T22" fmla="*/ 3 w 85"/>
                <a:gd name="T23" fmla="*/ 5 h 47"/>
                <a:gd name="T24" fmla="*/ 3 w 85"/>
                <a:gd name="T25" fmla="*/ 5 h 47"/>
                <a:gd name="T26" fmla="*/ 3 w 85"/>
                <a:gd name="T27" fmla="*/ 5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47"/>
                <a:gd name="T44" fmla="*/ 85 w 85"/>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47">
                  <a:moveTo>
                    <a:pt x="46" y="15"/>
                  </a:moveTo>
                  <a:lnTo>
                    <a:pt x="29" y="0"/>
                  </a:lnTo>
                  <a:lnTo>
                    <a:pt x="12" y="0"/>
                  </a:lnTo>
                  <a:lnTo>
                    <a:pt x="16" y="7"/>
                  </a:lnTo>
                  <a:lnTo>
                    <a:pt x="1" y="3"/>
                  </a:lnTo>
                  <a:lnTo>
                    <a:pt x="0" y="5"/>
                  </a:lnTo>
                  <a:lnTo>
                    <a:pt x="12" y="13"/>
                  </a:lnTo>
                  <a:lnTo>
                    <a:pt x="21" y="23"/>
                  </a:lnTo>
                  <a:lnTo>
                    <a:pt x="6" y="18"/>
                  </a:lnTo>
                  <a:lnTo>
                    <a:pt x="8" y="26"/>
                  </a:lnTo>
                  <a:lnTo>
                    <a:pt x="21" y="35"/>
                  </a:lnTo>
                  <a:lnTo>
                    <a:pt x="40" y="37"/>
                  </a:lnTo>
                  <a:lnTo>
                    <a:pt x="82" y="47"/>
                  </a:lnTo>
                  <a:lnTo>
                    <a:pt x="85" y="19"/>
                  </a:lnTo>
                  <a:lnTo>
                    <a:pt x="46" y="15"/>
                  </a:lnTo>
                  <a:close/>
                </a:path>
              </a:pathLst>
            </a:custGeom>
            <a:solidFill>
              <a:srgbClr val="FFC17D"/>
            </a:solidFill>
            <a:ln w="25400">
              <a:solidFill>
                <a:srgbClr val="000000"/>
              </a:solidFill>
              <a:round/>
            </a:ln>
          </p:spPr>
          <p:txBody>
            <a:bodyPr wrap="none"/>
            <a:lstStyle/>
            <a:p>
              <a:endParaRPr lang="zh-CN" altLang="en-US"/>
            </a:p>
          </p:txBody>
        </p:sp>
        <p:sp>
          <p:nvSpPr>
            <p:cNvPr id="14586" name="Freeform 248"/>
            <p:cNvSpPr/>
            <p:nvPr/>
          </p:nvSpPr>
          <p:spPr bwMode="auto">
            <a:xfrm>
              <a:off x="4674" y="2436"/>
              <a:ext cx="26" cy="9"/>
            </a:xfrm>
            <a:custGeom>
              <a:avLst/>
              <a:gdLst>
                <a:gd name="T0" fmla="*/ 3 w 30"/>
                <a:gd name="T1" fmla="*/ 5 h 10"/>
                <a:gd name="T2" fmla="*/ 3 w 30"/>
                <a:gd name="T3" fmla="*/ 4 h 10"/>
                <a:gd name="T4" fmla="*/ 3 w 30"/>
                <a:gd name="T5" fmla="*/ 4 h 10"/>
                <a:gd name="T6" fmla="*/ 3 w 30"/>
                <a:gd name="T7" fmla="*/ 0 h 10"/>
                <a:gd name="T8" fmla="*/ 3 w 30"/>
                <a:gd name="T9" fmla="*/ 0 h 10"/>
                <a:gd name="T10" fmla="*/ 2 w 30"/>
                <a:gd name="T11" fmla="*/ 0 h 10"/>
                <a:gd name="T12" fmla="*/ 0 w 30"/>
                <a:gd name="T13" fmla="*/ 0 h 10"/>
                <a:gd name="T14" fmla="*/ 0 60000 65536"/>
                <a:gd name="T15" fmla="*/ 0 60000 65536"/>
                <a:gd name="T16" fmla="*/ 0 60000 65536"/>
                <a:gd name="T17" fmla="*/ 0 60000 65536"/>
                <a:gd name="T18" fmla="*/ 0 60000 65536"/>
                <a:gd name="T19" fmla="*/ 0 60000 65536"/>
                <a:gd name="T20" fmla="*/ 0 60000 65536"/>
                <a:gd name="T21" fmla="*/ 0 w 30"/>
                <a:gd name="T22" fmla="*/ 0 h 10"/>
                <a:gd name="T23" fmla="*/ 30 w 3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0">
                  <a:moveTo>
                    <a:pt x="30" y="10"/>
                  </a:moveTo>
                  <a:cubicBezTo>
                    <a:pt x="30" y="10"/>
                    <a:pt x="25" y="5"/>
                    <a:pt x="25" y="4"/>
                  </a:cubicBezTo>
                  <a:cubicBezTo>
                    <a:pt x="25" y="5"/>
                    <a:pt x="20" y="4"/>
                    <a:pt x="20" y="4"/>
                  </a:cubicBezTo>
                  <a:cubicBezTo>
                    <a:pt x="20" y="4"/>
                    <a:pt x="14" y="1"/>
                    <a:pt x="14" y="0"/>
                  </a:cubicBezTo>
                  <a:cubicBezTo>
                    <a:pt x="14" y="1"/>
                    <a:pt x="10" y="0"/>
                    <a:pt x="9" y="0"/>
                  </a:cubicBezTo>
                  <a:cubicBezTo>
                    <a:pt x="7" y="0"/>
                    <a:pt x="4" y="0"/>
                    <a:pt x="2" y="0"/>
                  </a:cubicBezTo>
                  <a:cubicBezTo>
                    <a:pt x="2" y="0"/>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587" name="Text Box 249"/>
            <p:cNvSpPr txBox="1">
              <a:spLocks noChangeArrowheads="1"/>
            </p:cNvSpPr>
            <p:nvPr/>
          </p:nvSpPr>
          <p:spPr bwMode="auto">
            <a:xfrm>
              <a:off x="4310" y="2883"/>
              <a:ext cx="7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en-US" altLang="zh-CN" sz="1300">
                  <a:solidFill>
                    <a:srgbClr val="000000"/>
                  </a:solidFill>
                  <a:latin typeface="Arial" panose="020B0604020202020204" pitchFamily="34" charset="0"/>
                </a:rPr>
                <a:t>DBClient (User)</a:t>
              </a:r>
            </a:p>
          </p:txBody>
        </p:sp>
        <p:sp>
          <p:nvSpPr>
            <p:cNvPr id="14588" name="Freeform 250"/>
            <p:cNvSpPr>
              <a:spLocks noChangeArrowheads="1"/>
            </p:cNvSpPr>
            <p:nvPr/>
          </p:nvSpPr>
          <p:spPr bwMode="auto">
            <a:xfrm>
              <a:off x="4470" y="3274"/>
              <a:ext cx="469" cy="275"/>
            </a:xfrm>
            <a:custGeom>
              <a:avLst/>
              <a:gdLst>
                <a:gd name="T0" fmla="*/ 0 w 546"/>
                <a:gd name="T1" fmla="*/ 5 h 301"/>
                <a:gd name="T2" fmla="*/ 3 w 546"/>
                <a:gd name="T3" fmla="*/ 9 h 301"/>
                <a:gd name="T4" fmla="*/ 3 w 546"/>
                <a:gd name="T5" fmla="*/ 10 h 301"/>
                <a:gd name="T6" fmla="*/ 3 w 546"/>
                <a:gd name="T7" fmla="*/ 11 h 301"/>
                <a:gd name="T8" fmla="*/ 3 w 546"/>
                <a:gd name="T9" fmla="*/ 13 h 301"/>
                <a:gd name="T10" fmla="*/ 3 w 546"/>
                <a:gd name="T11" fmla="*/ 14 h 301"/>
                <a:gd name="T12" fmla="*/ 3 w 546"/>
                <a:gd name="T13" fmla="*/ 15 h 301"/>
                <a:gd name="T14" fmla="*/ 3 w 546"/>
                <a:gd name="T15" fmla="*/ 16 h 301"/>
                <a:gd name="T16" fmla="*/ 3 w 546"/>
                <a:gd name="T17" fmla="*/ 18 h 301"/>
                <a:gd name="T18" fmla="*/ 3 w 546"/>
                <a:gd name="T19" fmla="*/ 20 h 301"/>
                <a:gd name="T20" fmla="*/ 3 w 546"/>
                <a:gd name="T21" fmla="*/ 22 h 301"/>
                <a:gd name="T22" fmla="*/ 3 w 546"/>
                <a:gd name="T23" fmla="*/ 24 h 301"/>
                <a:gd name="T24" fmla="*/ 8 w 546"/>
                <a:gd name="T25" fmla="*/ 12 h 301"/>
                <a:gd name="T26" fmla="*/ 7 w 546"/>
                <a:gd name="T27" fmla="*/ 5 h 301"/>
                <a:gd name="T28" fmla="*/ 7 w 546"/>
                <a:gd name="T29" fmla="*/ 0 h 301"/>
                <a:gd name="T30" fmla="*/ 6 w 546"/>
                <a:gd name="T31" fmla="*/ 5 h 301"/>
                <a:gd name="T32" fmla="*/ 6 w 546"/>
                <a:gd name="T33" fmla="*/ 5 h 301"/>
                <a:gd name="T34" fmla="*/ 5 w 546"/>
                <a:gd name="T35" fmla="*/ 5 h 301"/>
                <a:gd name="T36" fmla="*/ 4 w 546"/>
                <a:gd name="T37" fmla="*/ 5 h 301"/>
                <a:gd name="T38" fmla="*/ 3 w 546"/>
                <a:gd name="T39" fmla="*/ 5 h 3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46"/>
                <a:gd name="T61" fmla="*/ 0 h 301"/>
                <a:gd name="T62" fmla="*/ 546 w 546"/>
                <a:gd name="T63" fmla="*/ 301 h 3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46" h="301">
                  <a:moveTo>
                    <a:pt x="0" y="76"/>
                  </a:moveTo>
                  <a:lnTo>
                    <a:pt x="10" y="112"/>
                  </a:lnTo>
                  <a:lnTo>
                    <a:pt x="14" y="121"/>
                  </a:lnTo>
                  <a:lnTo>
                    <a:pt x="5" y="135"/>
                  </a:lnTo>
                  <a:lnTo>
                    <a:pt x="14" y="152"/>
                  </a:lnTo>
                  <a:lnTo>
                    <a:pt x="5" y="180"/>
                  </a:lnTo>
                  <a:lnTo>
                    <a:pt x="18" y="194"/>
                  </a:lnTo>
                  <a:lnTo>
                    <a:pt x="10" y="212"/>
                  </a:lnTo>
                  <a:lnTo>
                    <a:pt x="23" y="229"/>
                  </a:lnTo>
                  <a:lnTo>
                    <a:pt x="10" y="256"/>
                  </a:lnTo>
                  <a:lnTo>
                    <a:pt x="23" y="266"/>
                  </a:lnTo>
                  <a:lnTo>
                    <a:pt x="14" y="301"/>
                  </a:lnTo>
                  <a:lnTo>
                    <a:pt x="546" y="140"/>
                  </a:lnTo>
                  <a:lnTo>
                    <a:pt x="519" y="5"/>
                  </a:lnTo>
                  <a:lnTo>
                    <a:pt x="478" y="0"/>
                  </a:lnTo>
                  <a:lnTo>
                    <a:pt x="455" y="5"/>
                  </a:lnTo>
                  <a:lnTo>
                    <a:pt x="415" y="13"/>
                  </a:lnTo>
                  <a:lnTo>
                    <a:pt x="383" y="23"/>
                  </a:lnTo>
                  <a:lnTo>
                    <a:pt x="338" y="18"/>
                  </a:lnTo>
                  <a:lnTo>
                    <a:pt x="41" y="61"/>
                  </a:lnTo>
                  <a:lnTo>
                    <a:pt x="0" y="76"/>
                  </a:lnTo>
                  <a:close/>
                </a:path>
              </a:pathLst>
            </a:custGeom>
            <a:solidFill>
              <a:srgbClr val="FFDEB1"/>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589" name="Freeform 251"/>
            <p:cNvSpPr>
              <a:spLocks noChangeArrowheads="1"/>
            </p:cNvSpPr>
            <p:nvPr/>
          </p:nvSpPr>
          <p:spPr bwMode="auto">
            <a:xfrm>
              <a:off x="4477" y="3418"/>
              <a:ext cx="403" cy="148"/>
            </a:xfrm>
            <a:custGeom>
              <a:avLst/>
              <a:gdLst>
                <a:gd name="T0" fmla="*/ 7 w 469"/>
                <a:gd name="T1" fmla="*/ 0 h 163"/>
                <a:gd name="T2" fmla="*/ 7 w 469"/>
                <a:gd name="T3" fmla="*/ 5 h 163"/>
                <a:gd name="T4" fmla="*/ 0 w 469"/>
                <a:gd name="T5" fmla="*/ 12 h 163"/>
                <a:gd name="T6" fmla="*/ 3 w 469"/>
                <a:gd name="T7" fmla="*/ 10 h 163"/>
                <a:gd name="T8" fmla="*/ 0 60000 65536"/>
                <a:gd name="T9" fmla="*/ 0 60000 65536"/>
                <a:gd name="T10" fmla="*/ 0 60000 65536"/>
                <a:gd name="T11" fmla="*/ 0 60000 65536"/>
                <a:gd name="T12" fmla="*/ 0 w 469"/>
                <a:gd name="T13" fmla="*/ 0 h 163"/>
                <a:gd name="T14" fmla="*/ 469 w 469"/>
                <a:gd name="T15" fmla="*/ 163 h 163"/>
              </a:gdLst>
              <a:ahLst/>
              <a:cxnLst>
                <a:cxn ang="T8">
                  <a:pos x="T0" y="T1"/>
                </a:cxn>
                <a:cxn ang="T9">
                  <a:pos x="T2" y="T3"/>
                </a:cxn>
                <a:cxn ang="T10">
                  <a:pos x="T4" y="T5"/>
                </a:cxn>
                <a:cxn ang="T11">
                  <a:pos x="T6" y="T7"/>
                </a:cxn>
              </a:cxnLst>
              <a:rect l="T12" t="T13" r="T14" b="T15"/>
              <a:pathLst>
                <a:path w="469" h="163">
                  <a:moveTo>
                    <a:pt x="469" y="0"/>
                  </a:moveTo>
                  <a:lnTo>
                    <a:pt x="469" y="18"/>
                  </a:lnTo>
                  <a:lnTo>
                    <a:pt x="0" y="163"/>
                  </a:lnTo>
                  <a:lnTo>
                    <a:pt x="5" y="144"/>
                  </a:lnTo>
                  <a:lnTo>
                    <a:pt x="469" y="0"/>
                  </a:lnTo>
                  <a:close/>
                </a:path>
              </a:pathLst>
            </a:custGeom>
            <a:solidFill>
              <a:srgbClr val="EADC8E"/>
            </a:solidFill>
            <a:ln w="25400">
              <a:solidFill>
                <a:srgbClr val="000000"/>
              </a:solidFill>
              <a:round/>
            </a:ln>
          </p:spPr>
          <p:txBody>
            <a:bodyPr wrap="none"/>
            <a:lstStyle/>
            <a:p>
              <a:endParaRPr lang="zh-CN" altLang="en-US"/>
            </a:p>
          </p:txBody>
        </p:sp>
        <p:sp>
          <p:nvSpPr>
            <p:cNvPr id="14590" name="Freeform 252"/>
            <p:cNvSpPr>
              <a:spLocks noChangeArrowheads="1"/>
            </p:cNvSpPr>
            <p:nvPr/>
          </p:nvSpPr>
          <p:spPr bwMode="auto">
            <a:xfrm>
              <a:off x="4541" y="3171"/>
              <a:ext cx="84" cy="37"/>
            </a:xfrm>
            <a:custGeom>
              <a:avLst/>
              <a:gdLst>
                <a:gd name="T0" fmla="*/ 3 w 98"/>
                <a:gd name="T1" fmla="*/ 2 h 40"/>
                <a:gd name="T2" fmla="*/ 3 w 98"/>
                <a:gd name="T3" fmla="*/ 0 h 40"/>
                <a:gd name="T4" fmla="*/ 3 w 98"/>
                <a:gd name="T5" fmla="*/ 2 h 40"/>
                <a:gd name="T6" fmla="*/ 3 w 98"/>
                <a:gd name="T7" fmla="*/ 1 h 40"/>
                <a:gd name="T8" fmla="*/ 3 w 98"/>
                <a:gd name="T9" fmla="*/ 6 h 40"/>
                <a:gd name="T10" fmla="*/ 3 w 98"/>
                <a:gd name="T11" fmla="*/ 6 h 40"/>
                <a:gd name="T12" fmla="*/ 0 w 98"/>
                <a:gd name="T13" fmla="*/ 2 h 40"/>
                <a:gd name="T14" fmla="*/ 0 60000 65536"/>
                <a:gd name="T15" fmla="*/ 0 60000 65536"/>
                <a:gd name="T16" fmla="*/ 0 60000 65536"/>
                <a:gd name="T17" fmla="*/ 0 60000 65536"/>
                <a:gd name="T18" fmla="*/ 0 60000 65536"/>
                <a:gd name="T19" fmla="*/ 0 60000 65536"/>
                <a:gd name="T20" fmla="*/ 0 60000 65536"/>
                <a:gd name="T21" fmla="*/ 0 w 98"/>
                <a:gd name="T22" fmla="*/ 0 h 40"/>
                <a:gd name="T23" fmla="*/ 98 w 98"/>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40">
                  <a:moveTo>
                    <a:pt x="24" y="2"/>
                  </a:moveTo>
                  <a:lnTo>
                    <a:pt x="37" y="0"/>
                  </a:lnTo>
                  <a:lnTo>
                    <a:pt x="49" y="2"/>
                  </a:lnTo>
                  <a:lnTo>
                    <a:pt x="60" y="1"/>
                  </a:lnTo>
                  <a:lnTo>
                    <a:pt x="98" y="24"/>
                  </a:lnTo>
                  <a:lnTo>
                    <a:pt x="34" y="40"/>
                  </a:lnTo>
                  <a:lnTo>
                    <a:pt x="0" y="2"/>
                  </a:lnTo>
                  <a:lnTo>
                    <a:pt x="24" y="2"/>
                  </a:lnTo>
                  <a:close/>
                </a:path>
              </a:pathLst>
            </a:custGeom>
            <a:solidFill>
              <a:srgbClr val="F0F0F0"/>
            </a:solidFill>
            <a:ln w="25400">
              <a:solidFill>
                <a:srgbClr val="000000"/>
              </a:solidFill>
              <a:round/>
            </a:ln>
          </p:spPr>
          <p:txBody>
            <a:bodyPr wrap="none"/>
            <a:lstStyle/>
            <a:p>
              <a:endParaRPr lang="zh-CN" altLang="en-US"/>
            </a:p>
          </p:txBody>
        </p:sp>
        <p:sp>
          <p:nvSpPr>
            <p:cNvPr id="14591" name="Freeform 253"/>
            <p:cNvSpPr>
              <a:spLocks noChangeArrowheads="1"/>
            </p:cNvSpPr>
            <p:nvPr/>
          </p:nvSpPr>
          <p:spPr bwMode="auto">
            <a:xfrm>
              <a:off x="4874" y="3323"/>
              <a:ext cx="97" cy="51"/>
            </a:xfrm>
            <a:custGeom>
              <a:avLst/>
              <a:gdLst>
                <a:gd name="T0" fmla="*/ 3 w 113"/>
                <a:gd name="T1" fmla="*/ 2 h 56"/>
                <a:gd name="T2" fmla="*/ 3 w 113"/>
                <a:gd name="T3" fmla="*/ 0 h 56"/>
                <a:gd name="T4" fmla="*/ 2 w 113"/>
                <a:gd name="T5" fmla="*/ 5 h 56"/>
                <a:gd name="T6" fmla="*/ 0 w 113"/>
                <a:gd name="T7" fmla="*/ 5 h 56"/>
                <a:gd name="T8" fmla="*/ 3 w 113"/>
                <a:gd name="T9" fmla="*/ 5 h 56"/>
                <a:gd name="T10" fmla="*/ 3 w 113"/>
                <a:gd name="T11" fmla="*/ 5 h 56"/>
                <a:gd name="T12" fmla="*/ 3 w 113"/>
                <a:gd name="T13" fmla="*/ 5 h 56"/>
                <a:gd name="T14" fmla="*/ 3 w 113"/>
                <a:gd name="T15" fmla="*/ 5 h 56"/>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56"/>
                <a:gd name="T26" fmla="*/ 113 w 113"/>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56">
                  <a:moveTo>
                    <a:pt x="30" y="2"/>
                  </a:moveTo>
                  <a:lnTo>
                    <a:pt x="6" y="0"/>
                  </a:lnTo>
                  <a:lnTo>
                    <a:pt x="2" y="24"/>
                  </a:lnTo>
                  <a:lnTo>
                    <a:pt x="0" y="36"/>
                  </a:lnTo>
                  <a:lnTo>
                    <a:pt x="17" y="44"/>
                  </a:lnTo>
                  <a:lnTo>
                    <a:pt x="46" y="56"/>
                  </a:lnTo>
                  <a:lnTo>
                    <a:pt x="113" y="49"/>
                  </a:lnTo>
                  <a:lnTo>
                    <a:pt x="69" y="13"/>
                  </a:lnTo>
                  <a:lnTo>
                    <a:pt x="30" y="2"/>
                  </a:lnTo>
                  <a:close/>
                </a:path>
              </a:pathLst>
            </a:custGeom>
            <a:solidFill>
              <a:srgbClr val="FFFFFF"/>
            </a:solidFill>
            <a:ln w="25400">
              <a:solidFill>
                <a:srgbClr val="000000"/>
              </a:solidFill>
              <a:round/>
            </a:ln>
          </p:spPr>
          <p:txBody>
            <a:bodyPr wrap="none"/>
            <a:lstStyle/>
            <a:p>
              <a:endParaRPr lang="zh-CN" altLang="en-US"/>
            </a:p>
          </p:txBody>
        </p:sp>
        <p:sp>
          <p:nvSpPr>
            <p:cNvPr id="14592" name="Freeform 254"/>
            <p:cNvSpPr>
              <a:spLocks noChangeArrowheads="1"/>
            </p:cNvSpPr>
            <p:nvPr/>
          </p:nvSpPr>
          <p:spPr bwMode="auto">
            <a:xfrm>
              <a:off x="4499" y="3311"/>
              <a:ext cx="127" cy="122"/>
            </a:xfrm>
            <a:custGeom>
              <a:avLst/>
              <a:gdLst>
                <a:gd name="T0" fmla="*/ 3 w 148"/>
                <a:gd name="T1" fmla="*/ 9 h 134"/>
                <a:gd name="T2" fmla="*/ 3 w 148"/>
                <a:gd name="T3" fmla="*/ 9 h 134"/>
                <a:gd name="T4" fmla="*/ 3 w 148"/>
                <a:gd name="T5" fmla="*/ 8 h 134"/>
                <a:gd name="T6" fmla="*/ 3 w 148"/>
                <a:gd name="T7" fmla="*/ 7 h 134"/>
                <a:gd name="T8" fmla="*/ 3 w 148"/>
                <a:gd name="T9" fmla="*/ 7 h 134"/>
                <a:gd name="T10" fmla="*/ 3 w 148"/>
                <a:gd name="T11" fmla="*/ 6 h 134"/>
                <a:gd name="T12" fmla="*/ 3 w 148"/>
                <a:gd name="T13" fmla="*/ 5 h 134"/>
                <a:gd name="T14" fmla="*/ 3 w 148"/>
                <a:gd name="T15" fmla="*/ 5 h 134"/>
                <a:gd name="T16" fmla="*/ 3 w 148"/>
                <a:gd name="T17" fmla="*/ 5 h 134"/>
                <a:gd name="T18" fmla="*/ 3 w 148"/>
                <a:gd name="T19" fmla="*/ 5 h 134"/>
                <a:gd name="T20" fmla="*/ 3 w 148"/>
                <a:gd name="T21" fmla="*/ 5 h 134"/>
                <a:gd name="T22" fmla="*/ 3 w 148"/>
                <a:gd name="T23" fmla="*/ 5 h 134"/>
                <a:gd name="T24" fmla="*/ 3 w 148"/>
                <a:gd name="T25" fmla="*/ 5 h 134"/>
                <a:gd name="T26" fmla="*/ 0 w 148"/>
                <a:gd name="T27" fmla="*/ 5 h 134"/>
                <a:gd name="T28" fmla="*/ 0 w 148"/>
                <a:gd name="T29" fmla="*/ 5 h 134"/>
                <a:gd name="T30" fmla="*/ 0 w 148"/>
                <a:gd name="T31" fmla="*/ 5 h 134"/>
                <a:gd name="T32" fmla="*/ 0 w 148"/>
                <a:gd name="T33" fmla="*/ 5 h 134"/>
                <a:gd name="T34" fmla="*/ 2 w 148"/>
                <a:gd name="T35" fmla="*/ 5 h 134"/>
                <a:gd name="T36" fmla="*/ 2 w 148"/>
                <a:gd name="T37" fmla="*/ 0 h 134"/>
                <a:gd name="T38" fmla="*/ 3 w 148"/>
                <a:gd name="T39" fmla="*/ 0 h 134"/>
                <a:gd name="T40" fmla="*/ 3 w 148"/>
                <a:gd name="T41" fmla="*/ 6 h 134"/>
                <a:gd name="T42" fmla="*/ 3 w 148"/>
                <a:gd name="T43" fmla="*/ 1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8"/>
                <a:gd name="T67" fmla="*/ 0 h 134"/>
                <a:gd name="T68" fmla="*/ 148 w 148"/>
                <a:gd name="T69" fmla="*/ 134 h 1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8" h="134">
                  <a:moveTo>
                    <a:pt x="101" y="122"/>
                  </a:moveTo>
                  <a:lnTo>
                    <a:pt x="90" y="118"/>
                  </a:lnTo>
                  <a:lnTo>
                    <a:pt x="77" y="106"/>
                  </a:lnTo>
                  <a:lnTo>
                    <a:pt x="73" y="103"/>
                  </a:lnTo>
                  <a:lnTo>
                    <a:pt x="59" y="96"/>
                  </a:lnTo>
                  <a:lnTo>
                    <a:pt x="55" y="89"/>
                  </a:lnTo>
                  <a:lnTo>
                    <a:pt x="45" y="85"/>
                  </a:lnTo>
                  <a:lnTo>
                    <a:pt x="37" y="79"/>
                  </a:lnTo>
                  <a:lnTo>
                    <a:pt x="31" y="72"/>
                  </a:lnTo>
                  <a:lnTo>
                    <a:pt x="26" y="71"/>
                  </a:lnTo>
                  <a:lnTo>
                    <a:pt x="23" y="65"/>
                  </a:lnTo>
                  <a:lnTo>
                    <a:pt x="11" y="57"/>
                  </a:lnTo>
                  <a:lnTo>
                    <a:pt x="7" y="49"/>
                  </a:lnTo>
                  <a:lnTo>
                    <a:pt x="0" y="45"/>
                  </a:lnTo>
                  <a:lnTo>
                    <a:pt x="0" y="34"/>
                  </a:lnTo>
                  <a:lnTo>
                    <a:pt x="0" y="28"/>
                  </a:lnTo>
                  <a:lnTo>
                    <a:pt x="0" y="19"/>
                  </a:lnTo>
                  <a:lnTo>
                    <a:pt x="2" y="9"/>
                  </a:lnTo>
                  <a:lnTo>
                    <a:pt x="2" y="0"/>
                  </a:lnTo>
                  <a:lnTo>
                    <a:pt x="38" y="0"/>
                  </a:lnTo>
                  <a:lnTo>
                    <a:pt x="148" y="87"/>
                  </a:lnTo>
                  <a:lnTo>
                    <a:pt x="117" y="134"/>
                  </a:lnTo>
                  <a:lnTo>
                    <a:pt x="101" y="122"/>
                  </a:lnTo>
                  <a:close/>
                </a:path>
              </a:pathLst>
            </a:custGeom>
            <a:solidFill>
              <a:srgbClr val="C0C0C0"/>
            </a:solidFill>
            <a:ln w="25400">
              <a:solidFill>
                <a:srgbClr val="000000"/>
              </a:solidFill>
              <a:round/>
            </a:ln>
          </p:spPr>
          <p:txBody>
            <a:bodyPr wrap="none"/>
            <a:lstStyle/>
            <a:p>
              <a:endParaRPr lang="zh-CN" altLang="en-US"/>
            </a:p>
          </p:txBody>
        </p:sp>
        <p:sp>
          <p:nvSpPr>
            <p:cNvPr id="14593" name="Freeform 255"/>
            <p:cNvSpPr>
              <a:spLocks noChangeArrowheads="1"/>
            </p:cNvSpPr>
            <p:nvPr/>
          </p:nvSpPr>
          <p:spPr bwMode="auto">
            <a:xfrm>
              <a:off x="4501" y="3304"/>
              <a:ext cx="306" cy="84"/>
            </a:xfrm>
            <a:custGeom>
              <a:avLst/>
              <a:gdLst>
                <a:gd name="T0" fmla="*/ 5 w 356"/>
                <a:gd name="T1" fmla="*/ 5 h 92"/>
                <a:gd name="T2" fmla="*/ 4 w 356"/>
                <a:gd name="T3" fmla="*/ 5 h 92"/>
                <a:gd name="T4" fmla="*/ 4 w 356"/>
                <a:gd name="T5" fmla="*/ 5 h 92"/>
                <a:gd name="T6" fmla="*/ 4 w 356"/>
                <a:gd name="T7" fmla="*/ 5 h 92"/>
                <a:gd name="T8" fmla="*/ 3 w 356"/>
                <a:gd name="T9" fmla="*/ 0 h 92"/>
                <a:gd name="T10" fmla="*/ 3 w 356"/>
                <a:gd name="T11" fmla="*/ 0 h 92"/>
                <a:gd name="T12" fmla="*/ 3 w 356"/>
                <a:gd name="T13" fmla="*/ 3 h 92"/>
                <a:gd name="T14" fmla="*/ 0 w 356"/>
                <a:gd name="T15" fmla="*/ 5 h 92"/>
                <a:gd name="T16" fmla="*/ 3 w 356"/>
                <a:gd name="T17" fmla="*/ 5 h 92"/>
                <a:gd name="T18" fmla="*/ 3 w 356"/>
                <a:gd name="T19" fmla="*/ 5 h 92"/>
                <a:gd name="T20" fmla="*/ 3 w 356"/>
                <a:gd name="T21" fmla="*/ 5 h 92"/>
                <a:gd name="T22" fmla="*/ 3 w 356"/>
                <a:gd name="T23" fmla="*/ 5 h 92"/>
                <a:gd name="T24" fmla="*/ 3 w 356"/>
                <a:gd name="T25" fmla="*/ 5 h 92"/>
                <a:gd name="T26" fmla="*/ 3 w 356"/>
                <a:gd name="T27" fmla="*/ 5 h 92"/>
                <a:gd name="T28" fmla="*/ 3 w 356"/>
                <a:gd name="T29" fmla="*/ 5 h 92"/>
                <a:gd name="T30" fmla="*/ 3 w 356"/>
                <a:gd name="T31" fmla="*/ 5 h 92"/>
                <a:gd name="T32" fmla="*/ 3 w 356"/>
                <a:gd name="T33" fmla="*/ 6 h 92"/>
                <a:gd name="T34" fmla="*/ 3 w 356"/>
                <a:gd name="T35" fmla="*/ 6 h 92"/>
                <a:gd name="T36" fmla="*/ 3 w 356"/>
                <a:gd name="T37" fmla="*/ 7 h 92"/>
                <a:gd name="T38" fmla="*/ 5 w 356"/>
                <a:gd name="T39" fmla="*/ 5 h 92"/>
                <a:gd name="T40" fmla="*/ 5 w 356"/>
                <a:gd name="T41" fmla="*/ 5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6"/>
                <a:gd name="T64" fmla="*/ 0 h 92"/>
                <a:gd name="T65" fmla="*/ 356 w 356"/>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6" h="92">
                  <a:moveTo>
                    <a:pt x="356" y="33"/>
                  </a:moveTo>
                  <a:lnTo>
                    <a:pt x="336" y="28"/>
                  </a:lnTo>
                  <a:lnTo>
                    <a:pt x="326" y="28"/>
                  </a:lnTo>
                  <a:lnTo>
                    <a:pt x="309" y="23"/>
                  </a:lnTo>
                  <a:lnTo>
                    <a:pt x="49" y="0"/>
                  </a:lnTo>
                  <a:lnTo>
                    <a:pt x="32" y="0"/>
                  </a:lnTo>
                  <a:lnTo>
                    <a:pt x="22" y="3"/>
                  </a:lnTo>
                  <a:lnTo>
                    <a:pt x="0" y="7"/>
                  </a:lnTo>
                  <a:lnTo>
                    <a:pt x="27" y="20"/>
                  </a:lnTo>
                  <a:lnTo>
                    <a:pt x="35" y="30"/>
                  </a:lnTo>
                  <a:lnTo>
                    <a:pt x="54" y="36"/>
                  </a:lnTo>
                  <a:lnTo>
                    <a:pt x="64" y="44"/>
                  </a:lnTo>
                  <a:lnTo>
                    <a:pt x="78" y="52"/>
                  </a:lnTo>
                  <a:lnTo>
                    <a:pt x="88" y="59"/>
                  </a:lnTo>
                  <a:lnTo>
                    <a:pt x="99" y="66"/>
                  </a:lnTo>
                  <a:lnTo>
                    <a:pt x="104" y="72"/>
                  </a:lnTo>
                  <a:lnTo>
                    <a:pt x="113" y="81"/>
                  </a:lnTo>
                  <a:lnTo>
                    <a:pt x="115" y="81"/>
                  </a:lnTo>
                  <a:lnTo>
                    <a:pt x="154" y="92"/>
                  </a:lnTo>
                  <a:lnTo>
                    <a:pt x="341" y="64"/>
                  </a:lnTo>
                  <a:lnTo>
                    <a:pt x="356" y="31"/>
                  </a:lnTo>
                  <a:lnTo>
                    <a:pt x="356" y="33"/>
                  </a:lnTo>
                  <a:close/>
                </a:path>
              </a:pathLst>
            </a:custGeom>
            <a:solidFill>
              <a:srgbClr val="F0F0F0"/>
            </a:solidFill>
            <a:ln w="25400">
              <a:solidFill>
                <a:srgbClr val="000000"/>
              </a:solidFill>
              <a:round/>
            </a:ln>
          </p:spPr>
          <p:txBody>
            <a:bodyPr wrap="none"/>
            <a:lstStyle/>
            <a:p>
              <a:endParaRPr lang="zh-CN" altLang="en-US"/>
            </a:p>
          </p:txBody>
        </p:sp>
        <p:sp>
          <p:nvSpPr>
            <p:cNvPr id="14594" name="Freeform 256"/>
            <p:cNvSpPr>
              <a:spLocks noChangeArrowheads="1"/>
            </p:cNvSpPr>
            <p:nvPr/>
          </p:nvSpPr>
          <p:spPr bwMode="auto">
            <a:xfrm>
              <a:off x="4598" y="3335"/>
              <a:ext cx="210" cy="98"/>
            </a:xfrm>
            <a:custGeom>
              <a:avLst/>
              <a:gdLst>
                <a:gd name="T0" fmla="*/ 3 w 245"/>
                <a:gd name="T1" fmla="*/ 5 h 108"/>
                <a:gd name="T2" fmla="*/ 3 w 245"/>
                <a:gd name="T3" fmla="*/ 5 h 108"/>
                <a:gd name="T4" fmla="*/ 3 w 245"/>
                <a:gd name="T5" fmla="*/ 5 h 108"/>
                <a:gd name="T6" fmla="*/ 3 w 245"/>
                <a:gd name="T7" fmla="*/ 5 h 108"/>
                <a:gd name="T8" fmla="*/ 3 w 245"/>
                <a:gd name="T9" fmla="*/ 5 h 108"/>
                <a:gd name="T10" fmla="*/ 3 w 245"/>
                <a:gd name="T11" fmla="*/ 5 h 108"/>
                <a:gd name="T12" fmla="*/ 3 w 245"/>
                <a:gd name="T13" fmla="*/ 5 h 108"/>
                <a:gd name="T14" fmla="*/ 3 w 245"/>
                <a:gd name="T15" fmla="*/ 5 h 108"/>
                <a:gd name="T16" fmla="*/ 3 w 245"/>
                <a:gd name="T17" fmla="*/ 5 h 108"/>
                <a:gd name="T18" fmla="*/ 3 w 245"/>
                <a:gd name="T19" fmla="*/ 5 h 108"/>
                <a:gd name="T20" fmla="*/ 3 w 245"/>
                <a:gd name="T21" fmla="*/ 5 h 108"/>
                <a:gd name="T22" fmla="*/ 3 w 245"/>
                <a:gd name="T23" fmla="*/ 5 h 108"/>
                <a:gd name="T24" fmla="*/ 3 w 245"/>
                <a:gd name="T25" fmla="*/ 5 h 108"/>
                <a:gd name="T26" fmla="*/ 3 w 245"/>
                <a:gd name="T27" fmla="*/ 5 h 108"/>
                <a:gd name="T28" fmla="*/ 0 w 245"/>
                <a:gd name="T29" fmla="*/ 5 h 108"/>
                <a:gd name="T30" fmla="*/ 2 w 245"/>
                <a:gd name="T31" fmla="*/ 5 h 108"/>
                <a:gd name="T32" fmla="*/ 3 w 245"/>
                <a:gd name="T33" fmla="*/ 5 h 108"/>
                <a:gd name="T34" fmla="*/ 0 w 245"/>
                <a:gd name="T35" fmla="*/ 5 h 108"/>
                <a:gd name="T36" fmla="*/ 0 w 245"/>
                <a:gd name="T37" fmla="*/ 6 h 108"/>
                <a:gd name="T38" fmla="*/ 3 w 245"/>
                <a:gd name="T39" fmla="*/ 7 h 108"/>
                <a:gd name="T40" fmla="*/ 0 w 245"/>
                <a:gd name="T41" fmla="*/ 7 h 108"/>
                <a:gd name="T42" fmla="*/ 3 w 245"/>
                <a:gd name="T43" fmla="*/ 6 h 108"/>
                <a:gd name="T44" fmla="*/ 3 w 245"/>
                <a:gd name="T45" fmla="*/ 6 h 108"/>
                <a:gd name="T46" fmla="*/ 3 w 245"/>
                <a:gd name="T47" fmla="*/ 5 h 108"/>
                <a:gd name="T48" fmla="*/ 3 w 245"/>
                <a:gd name="T49" fmla="*/ 5 h 108"/>
                <a:gd name="T50" fmla="*/ 3 w 245"/>
                <a:gd name="T51" fmla="*/ 5 h 108"/>
                <a:gd name="T52" fmla="*/ 3 w 245"/>
                <a:gd name="T53" fmla="*/ 5 h 108"/>
                <a:gd name="T54" fmla="*/ 3 w 245"/>
                <a:gd name="T55" fmla="*/ 5 h 108"/>
                <a:gd name="T56" fmla="*/ 3 w 245"/>
                <a:gd name="T57" fmla="*/ 5 h 108"/>
                <a:gd name="T58" fmla="*/ 3 w 245"/>
                <a:gd name="T59" fmla="*/ 5 h 108"/>
                <a:gd name="T60" fmla="*/ 3 w 245"/>
                <a:gd name="T61" fmla="*/ 5 h 108"/>
                <a:gd name="T62" fmla="*/ 3 w 245"/>
                <a:gd name="T63" fmla="*/ 5 h 108"/>
                <a:gd name="T64" fmla="*/ 3 w 245"/>
                <a:gd name="T65" fmla="*/ 5 h 108"/>
                <a:gd name="T66" fmla="*/ 3 w 245"/>
                <a:gd name="T67" fmla="*/ 5 h 108"/>
                <a:gd name="T68" fmla="*/ 3 w 245"/>
                <a:gd name="T69" fmla="*/ 5 h 108"/>
                <a:gd name="T70" fmla="*/ 3 w 245"/>
                <a:gd name="T71" fmla="*/ 5 h 108"/>
                <a:gd name="T72" fmla="*/ 3 w 245"/>
                <a:gd name="T73" fmla="*/ 5 h 108"/>
                <a:gd name="T74" fmla="*/ 3 w 245"/>
                <a:gd name="T75" fmla="*/ 5 h 108"/>
                <a:gd name="T76" fmla="*/ 3 w 245"/>
                <a:gd name="T77" fmla="*/ 5 h 108"/>
                <a:gd name="T78" fmla="*/ 3 w 245"/>
                <a:gd name="T79" fmla="*/ 5 h 108"/>
                <a:gd name="T80" fmla="*/ 3 w 245"/>
                <a:gd name="T81" fmla="*/ 5 h 108"/>
                <a:gd name="T82" fmla="*/ 3 w 245"/>
                <a:gd name="T83" fmla="*/ 5 h 108"/>
                <a:gd name="T84" fmla="*/ 3 w 245"/>
                <a:gd name="T85" fmla="*/ 2 h 108"/>
                <a:gd name="T86" fmla="*/ 3 w 245"/>
                <a:gd name="T87" fmla="*/ 0 h 108"/>
                <a:gd name="T88" fmla="*/ 3 w 245"/>
                <a:gd name="T89" fmla="*/ 3 h 1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5"/>
                <a:gd name="T136" fmla="*/ 0 h 108"/>
                <a:gd name="T137" fmla="*/ 245 w 245"/>
                <a:gd name="T138" fmla="*/ 108 h 1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5" h="108">
                  <a:moveTo>
                    <a:pt x="224" y="7"/>
                  </a:moveTo>
                  <a:lnTo>
                    <a:pt x="210" y="11"/>
                  </a:lnTo>
                  <a:lnTo>
                    <a:pt x="194" y="11"/>
                  </a:lnTo>
                  <a:lnTo>
                    <a:pt x="182" y="16"/>
                  </a:lnTo>
                  <a:lnTo>
                    <a:pt x="160" y="20"/>
                  </a:lnTo>
                  <a:lnTo>
                    <a:pt x="139" y="23"/>
                  </a:lnTo>
                  <a:lnTo>
                    <a:pt x="128" y="23"/>
                  </a:lnTo>
                  <a:lnTo>
                    <a:pt x="110" y="29"/>
                  </a:lnTo>
                  <a:lnTo>
                    <a:pt x="95" y="31"/>
                  </a:lnTo>
                  <a:lnTo>
                    <a:pt x="71" y="37"/>
                  </a:lnTo>
                  <a:lnTo>
                    <a:pt x="50" y="38"/>
                  </a:lnTo>
                  <a:lnTo>
                    <a:pt x="35" y="43"/>
                  </a:lnTo>
                  <a:lnTo>
                    <a:pt x="15" y="45"/>
                  </a:lnTo>
                  <a:lnTo>
                    <a:pt x="7" y="48"/>
                  </a:lnTo>
                  <a:lnTo>
                    <a:pt x="0" y="48"/>
                  </a:lnTo>
                  <a:lnTo>
                    <a:pt x="2" y="66"/>
                  </a:lnTo>
                  <a:lnTo>
                    <a:pt x="3" y="72"/>
                  </a:lnTo>
                  <a:lnTo>
                    <a:pt x="0" y="82"/>
                  </a:lnTo>
                  <a:lnTo>
                    <a:pt x="0" y="94"/>
                  </a:lnTo>
                  <a:lnTo>
                    <a:pt x="3" y="102"/>
                  </a:lnTo>
                  <a:lnTo>
                    <a:pt x="0" y="108"/>
                  </a:lnTo>
                  <a:lnTo>
                    <a:pt x="43" y="98"/>
                  </a:lnTo>
                  <a:lnTo>
                    <a:pt x="48" y="98"/>
                  </a:lnTo>
                  <a:lnTo>
                    <a:pt x="61" y="92"/>
                  </a:lnTo>
                  <a:lnTo>
                    <a:pt x="82" y="88"/>
                  </a:lnTo>
                  <a:lnTo>
                    <a:pt x="101" y="88"/>
                  </a:lnTo>
                  <a:lnTo>
                    <a:pt x="109" y="84"/>
                  </a:lnTo>
                  <a:lnTo>
                    <a:pt x="127" y="82"/>
                  </a:lnTo>
                  <a:lnTo>
                    <a:pt x="139" y="74"/>
                  </a:lnTo>
                  <a:lnTo>
                    <a:pt x="149" y="76"/>
                  </a:lnTo>
                  <a:lnTo>
                    <a:pt x="157" y="70"/>
                  </a:lnTo>
                  <a:lnTo>
                    <a:pt x="163" y="70"/>
                  </a:lnTo>
                  <a:lnTo>
                    <a:pt x="205" y="59"/>
                  </a:lnTo>
                  <a:lnTo>
                    <a:pt x="211" y="56"/>
                  </a:lnTo>
                  <a:lnTo>
                    <a:pt x="221" y="56"/>
                  </a:lnTo>
                  <a:lnTo>
                    <a:pt x="229" y="54"/>
                  </a:lnTo>
                  <a:lnTo>
                    <a:pt x="237" y="54"/>
                  </a:lnTo>
                  <a:lnTo>
                    <a:pt x="241" y="49"/>
                  </a:lnTo>
                  <a:lnTo>
                    <a:pt x="245" y="48"/>
                  </a:lnTo>
                  <a:lnTo>
                    <a:pt x="245" y="31"/>
                  </a:lnTo>
                  <a:lnTo>
                    <a:pt x="243" y="20"/>
                  </a:lnTo>
                  <a:lnTo>
                    <a:pt x="245" y="14"/>
                  </a:lnTo>
                  <a:lnTo>
                    <a:pt x="243" y="2"/>
                  </a:lnTo>
                  <a:lnTo>
                    <a:pt x="242" y="0"/>
                  </a:lnTo>
                  <a:lnTo>
                    <a:pt x="235" y="3"/>
                  </a:lnTo>
                  <a:lnTo>
                    <a:pt x="224" y="7"/>
                  </a:lnTo>
                  <a:close/>
                </a:path>
              </a:pathLst>
            </a:custGeom>
            <a:solidFill>
              <a:srgbClr val="DCDCDC"/>
            </a:solidFill>
            <a:ln w="25400">
              <a:solidFill>
                <a:srgbClr val="000000"/>
              </a:solidFill>
              <a:round/>
            </a:ln>
          </p:spPr>
          <p:txBody>
            <a:bodyPr wrap="none"/>
            <a:lstStyle/>
            <a:p>
              <a:endParaRPr lang="zh-CN" altLang="en-US"/>
            </a:p>
          </p:txBody>
        </p:sp>
        <p:sp>
          <p:nvSpPr>
            <p:cNvPr id="14595" name="Freeform 257"/>
            <p:cNvSpPr>
              <a:spLocks noChangeArrowheads="1"/>
            </p:cNvSpPr>
            <p:nvPr/>
          </p:nvSpPr>
          <p:spPr bwMode="auto">
            <a:xfrm>
              <a:off x="4538" y="3174"/>
              <a:ext cx="54" cy="162"/>
            </a:xfrm>
            <a:custGeom>
              <a:avLst/>
              <a:gdLst>
                <a:gd name="T0" fmla="*/ 3 w 63"/>
                <a:gd name="T1" fmla="*/ 5 h 178"/>
                <a:gd name="T2" fmla="*/ 3 w 63"/>
                <a:gd name="T3" fmla="*/ 5 h 178"/>
                <a:gd name="T4" fmla="*/ 3 w 63"/>
                <a:gd name="T5" fmla="*/ 4 h 178"/>
                <a:gd name="T6" fmla="*/ 3 w 63"/>
                <a:gd name="T7" fmla="*/ 5 h 178"/>
                <a:gd name="T8" fmla="*/ 3 w 63"/>
                <a:gd name="T9" fmla="*/ 0 h 178"/>
                <a:gd name="T10" fmla="*/ 2 w 63"/>
                <a:gd name="T11" fmla="*/ 5 h 178"/>
                <a:gd name="T12" fmla="*/ 3 w 63"/>
                <a:gd name="T13" fmla="*/ 5 h 178"/>
                <a:gd name="T14" fmla="*/ 1 w 63"/>
                <a:gd name="T15" fmla="*/ 5 h 178"/>
                <a:gd name="T16" fmla="*/ 3 w 63"/>
                <a:gd name="T17" fmla="*/ 5 h 178"/>
                <a:gd name="T18" fmla="*/ 2 w 63"/>
                <a:gd name="T19" fmla="*/ 5 h 178"/>
                <a:gd name="T20" fmla="*/ 2 w 63"/>
                <a:gd name="T21" fmla="*/ 6 h 178"/>
                <a:gd name="T22" fmla="*/ 0 w 63"/>
                <a:gd name="T23" fmla="*/ 7 h 178"/>
                <a:gd name="T24" fmla="*/ 2 w 63"/>
                <a:gd name="T25" fmla="*/ 9 h 178"/>
                <a:gd name="T26" fmla="*/ 0 w 63"/>
                <a:gd name="T27" fmla="*/ 10 h 178"/>
                <a:gd name="T28" fmla="*/ 2 w 63"/>
                <a:gd name="T29" fmla="*/ 11 h 178"/>
                <a:gd name="T30" fmla="*/ 0 w 63"/>
                <a:gd name="T31" fmla="*/ 11 h 178"/>
                <a:gd name="T32" fmla="*/ 3 w 63"/>
                <a:gd name="T33" fmla="*/ 12 h 178"/>
                <a:gd name="T34" fmla="*/ 3 w 63"/>
                <a:gd name="T35" fmla="*/ 12 h 178"/>
                <a:gd name="T36" fmla="*/ 3 w 63"/>
                <a:gd name="T37" fmla="*/ 12 h 178"/>
                <a:gd name="T38" fmla="*/ 3 w 63"/>
                <a:gd name="T39" fmla="*/ 13 h 178"/>
                <a:gd name="T40" fmla="*/ 3 w 63"/>
                <a:gd name="T41" fmla="*/ 13 h 178"/>
                <a:gd name="T42" fmla="*/ 3 w 63"/>
                <a:gd name="T43" fmla="*/ 13 h 178"/>
                <a:gd name="T44" fmla="*/ 3 w 63"/>
                <a:gd name="T45" fmla="*/ 13 h 178"/>
                <a:gd name="T46" fmla="*/ 3 w 63"/>
                <a:gd name="T47" fmla="*/ 5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178"/>
                <a:gd name="T74" fmla="*/ 63 w 63"/>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178">
                  <a:moveTo>
                    <a:pt x="48" y="11"/>
                  </a:moveTo>
                  <a:lnTo>
                    <a:pt x="32" y="7"/>
                  </a:lnTo>
                  <a:lnTo>
                    <a:pt x="25" y="4"/>
                  </a:lnTo>
                  <a:lnTo>
                    <a:pt x="14" y="6"/>
                  </a:lnTo>
                  <a:lnTo>
                    <a:pt x="5" y="0"/>
                  </a:lnTo>
                  <a:lnTo>
                    <a:pt x="2" y="24"/>
                  </a:lnTo>
                  <a:lnTo>
                    <a:pt x="5" y="32"/>
                  </a:lnTo>
                  <a:lnTo>
                    <a:pt x="1" y="47"/>
                  </a:lnTo>
                  <a:lnTo>
                    <a:pt x="3" y="60"/>
                  </a:lnTo>
                  <a:lnTo>
                    <a:pt x="2" y="79"/>
                  </a:lnTo>
                  <a:lnTo>
                    <a:pt x="2" y="90"/>
                  </a:lnTo>
                  <a:lnTo>
                    <a:pt x="0" y="104"/>
                  </a:lnTo>
                  <a:lnTo>
                    <a:pt x="2" y="117"/>
                  </a:lnTo>
                  <a:lnTo>
                    <a:pt x="0" y="128"/>
                  </a:lnTo>
                  <a:lnTo>
                    <a:pt x="2" y="139"/>
                  </a:lnTo>
                  <a:lnTo>
                    <a:pt x="0" y="147"/>
                  </a:lnTo>
                  <a:lnTo>
                    <a:pt x="17" y="155"/>
                  </a:lnTo>
                  <a:lnTo>
                    <a:pt x="22" y="156"/>
                  </a:lnTo>
                  <a:lnTo>
                    <a:pt x="30" y="163"/>
                  </a:lnTo>
                  <a:lnTo>
                    <a:pt x="45" y="168"/>
                  </a:lnTo>
                  <a:lnTo>
                    <a:pt x="49" y="173"/>
                  </a:lnTo>
                  <a:lnTo>
                    <a:pt x="56" y="173"/>
                  </a:lnTo>
                  <a:lnTo>
                    <a:pt x="61" y="178"/>
                  </a:lnTo>
                  <a:lnTo>
                    <a:pt x="63" y="13"/>
                  </a:lnTo>
                  <a:lnTo>
                    <a:pt x="48" y="11"/>
                  </a:lnTo>
                  <a:close/>
                </a:path>
              </a:pathLst>
            </a:custGeom>
            <a:solidFill>
              <a:srgbClr val="B4B4B4"/>
            </a:solidFill>
            <a:ln w="25400">
              <a:solidFill>
                <a:srgbClr val="000000"/>
              </a:solidFill>
              <a:round/>
            </a:ln>
          </p:spPr>
          <p:txBody>
            <a:bodyPr wrap="none"/>
            <a:lstStyle/>
            <a:p>
              <a:endParaRPr lang="zh-CN" altLang="en-US"/>
            </a:p>
          </p:txBody>
        </p:sp>
        <p:sp>
          <p:nvSpPr>
            <p:cNvPr id="14596" name="Freeform 258"/>
            <p:cNvSpPr>
              <a:spLocks noChangeArrowheads="1"/>
            </p:cNvSpPr>
            <p:nvPr/>
          </p:nvSpPr>
          <p:spPr bwMode="auto">
            <a:xfrm>
              <a:off x="4590" y="3166"/>
              <a:ext cx="191" cy="51"/>
            </a:xfrm>
            <a:custGeom>
              <a:avLst/>
              <a:gdLst>
                <a:gd name="T0" fmla="*/ 3 w 222"/>
                <a:gd name="T1" fmla="*/ 1 h 56"/>
                <a:gd name="T2" fmla="*/ 3 w 222"/>
                <a:gd name="T3" fmla="*/ 1 h 56"/>
                <a:gd name="T4" fmla="*/ 3 w 222"/>
                <a:gd name="T5" fmla="*/ 0 h 56"/>
                <a:gd name="T6" fmla="*/ 3 w 222"/>
                <a:gd name="T7" fmla="*/ 0 h 56"/>
                <a:gd name="T8" fmla="*/ 3 w 222"/>
                <a:gd name="T9" fmla="*/ 3 h 56"/>
                <a:gd name="T10" fmla="*/ 3 w 222"/>
                <a:gd name="T11" fmla="*/ 3 h 56"/>
                <a:gd name="T12" fmla="*/ 3 w 222"/>
                <a:gd name="T13" fmla="*/ 3 h 56"/>
                <a:gd name="T14" fmla="*/ 3 w 222"/>
                <a:gd name="T15" fmla="*/ 4 h 56"/>
                <a:gd name="T16" fmla="*/ 3 w 222"/>
                <a:gd name="T17" fmla="*/ 4 h 56"/>
                <a:gd name="T18" fmla="*/ 3 w 222"/>
                <a:gd name="T19" fmla="*/ 5 h 56"/>
                <a:gd name="T20" fmla="*/ 3 w 222"/>
                <a:gd name="T21" fmla="*/ 5 h 56"/>
                <a:gd name="T22" fmla="*/ 0 w 222"/>
                <a:gd name="T23" fmla="*/ 5 h 56"/>
                <a:gd name="T24" fmla="*/ 3 w 222"/>
                <a:gd name="T25" fmla="*/ 5 h 56"/>
                <a:gd name="T26" fmla="*/ 3 w 222"/>
                <a:gd name="T27" fmla="*/ 5 h 56"/>
                <a:gd name="T28" fmla="*/ 3 w 222"/>
                <a:gd name="T29" fmla="*/ 5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2"/>
                <a:gd name="T46" fmla="*/ 0 h 56"/>
                <a:gd name="T47" fmla="*/ 222 w 222"/>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2" h="56">
                  <a:moveTo>
                    <a:pt x="176" y="1"/>
                  </a:moveTo>
                  <a:lnTo>
                    <a:pt x="171" y="1"/>
                  </a:lnTo>
                  <a:lnTo>
                    <a:pt x="155" y="0"/>
                  </a:lnTo>
                  <a:lnTo>
                    <a:pt x="141" y="0"/>
                  </a:lnTo>
                  <a:lnTo>
                    <a:pt x="118" y="3"/>
                  </a:lnTo>
                  <a:lnTo>
                    <a:pt x="97" y="3"/>
                  </a:lnTo>
                  <a:lnTo>
                    <a:pt x="87" y="3"/>
                  </a:lnTo>
                  <a:lnTo>
                    <a:pt x="64" y="4"/>
                  </a:lnTo>
                  <a:lnTo>
                    <a:pt x="54" y="4"/>
                  </a:lnTo>
                  <a:lnTo>
                    <a:pt x="28" y="6"/>
                  </a:lnTo>
                  <a:lnTo>
                    <a:pt x="14" y="7"/>
                  </a:lnTo>
                  <a:lnTo>
                    <a:pt x="0" y="8"/>
                  </a:lnTo>
                  <a:lnTo>
                    <a:pt x="14" y="56"/>
                  </a:lnTo>
                  <a:lnTo>
                    <a:pt x="213" y="25"/>
                  </a:lnTo>
                  <a:lnTo>
                    <a:pt x="222" y="7"/>
                  </a:lnTo>
                  <a:lnTo>
                    <a:pt x="176" y="1"/>
                  </a:lnTo>
                  <a:close/>
                </a:path>
              </a:pathLst>
            </a:custGeom>
            <a:solidFill>
              <a:srgbClr val="F0F0F0"/>
            </a:solidFill>
            <a:ln w="25400">
              <a:solidFill>
                <a:srgbClr val="000000"/>
              </a:solidFill>
              <a:round/>
            </a:ln>
          </p:spPr>
          <p:txBody>
            <a:bodyPr wrap="none"/>
            <a:lstStyle/>
            <a:p>
              <a:endParaRPr lang="zh-CN" altLang="en-US"/>
            </a:p>
          </p:txBody>
        </p:sp>
        <p:sp>
          <p:nvSpPr>
            <p:cNvPr id="14597" name="Freeform 259"/>
            <p:cNvSpPr>
              <a:spLocks noChangeArrowheads="1"/>
            </p:cNvSpPr>
            <p:nvPr/>
          </p:nvSpPr>
          <p:spPr bwMode="auto">
            <a:xfrm>
              <a:off x="4587" y="3174"/>
              <a:ext cx="38" cy="184"/>
            </a:xfrm>
            <a:custGeom>
              <a:avLst/>
              <a:gdLst>
                <a:gd name="T0" fmla="*/ 3 w 44"/>
                <a:gd name="T1" fmla="*/ 4 h 202"/>
                <a:gd name="T2" fmla="*/ 3 w 44"/>
                <a:gd name="T3" fmla="*/ 0 h 202"/>
                <a:gd name="T4" fmla="*/ 3 w 44"/>
                <a:gd name="T5" fmla="*/ 5 h 202"/>
                <a:gd name="T6" fmla="*/ 3 w 44"/>
                <a:gd name="T7" fmla="*/ 5 h 202"/>
                <a:gd name="T8" fmla="*/ 2 w 44"/>
                <a:gd name="T9" fmla="*/ 5 h 202"/>
                <a:gd name="T10" fmla="*/ 3 w 44"/>
                <a:gd name="T11" fmla="*/ 5 h 202"/>
                <a:gd name="T12" fmla="*/ 1 w 44"/>
                <a:gd name="T13" fmla="*/ 5 h 202"/>
                <a:gd name="T14" fmla="*/ 1 w 44"/>
                <a:gd name="T15" fmla="*/ 6 h 202"/>
                <a:gd name="T16" fmla="*/ 1 w 44"/>
                <a:gd name="T17" fmla="*/ 8 h 202"/>
                <a:gd name="T18" fmla="*/ 3 w 44"/>
                <a:gd name="T19" fmla="*/ 9 h 202"/>
                <a:gd name="T20" fmla="*/ 0 w 44"/>
                <a:gd name="T21" fmla="*/ 11 h 202"/>
                <a:gd name="T22" fmla="*/ 1 w 44"/>
                <a:gd name="T23" fmla="*/ 12 h 202"/>
                <a:gd name="T24" fmla="*/ 0 w 44"/>
                <a:gd name="T25" fmla="*/ 13 h 202"/>
                <a:gd name="T26" fmla="*/ 0 w 44"/>
                <a:gd name="T27" fmla="*/ 14 h 202"/>
                <a:gd name="T28" fmla="*/ 0 w 44"/>
                <a:gd name="T29" fmla="*/ 14 h 202"/>
                <a:gd name="T30" fmla="*/ 3 w 44"/>
                <a:gd name="T31" fmla="*/ 15 h 202"/>
                <a:gd name="T32" fmla="*/ 3 w 44"/>
                <a:gd name="T33" fmla="*/ 15 h 202"/>
                <a:gd name="T34" fmla="*/ 3 w 44"/>
                <a:gd name="T35" fmla="*/ 15 h 202"/>
                <a:gd name="T36" fmla="*/ 3 w 44"/>
                <a:gd name="T37" fmla="*/ 9 h 202"/>
                <a:gd name="T38" fmla="*/ 3 w 44"/>
                <a:gd name="T39" fmla="*/ 5 h 202"/>
                <a:gd name="T40" fmla="*/ 3 w 44"/>
                <a:gd name="T41" fmla="*/ 5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02"/>
                <a:gd name="T65" fmla="*/ 44 w 44"/>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02">
                  <a:moveTo>
                    <a:pt x="9" y="4"/>
                  </a:moveTo>
                  <a:lnTo>
                    <a:pt x="4" y="0"/>
                  </a:lnTo>
                  <a:lnTo>
                    <a:pt x="4" y="26"/>
                  </a:lnTo>
                  <a:lnTo>
                    <a:pt x="4" y="33"/>
                  </a:lnTo>
                  <a:lnTo>
                    <a:pt x="2" y="55"/>
                  </a:lnTo>
                  <a:lnTo>
                    <a:pt x="4" y="63"/>
                  </a:lnTo>
                  <a:lnTo>
                    <a:pt x="1" y="80"/>
                  </a:lnTo>
                  <a:lnTo>
                    <a:pt x="1" y="87"/>
                  </a:lnTo>
                  <a:lnTo>
                    <a:pt x="1" y="111"/>
                  </a:lnTo>
                  <a:lnTo>
                    <a:pt x="4" y="122"/>
                  </a:lnTo>
                  <a:lnTo>
                    <a:pt x="0" y="143"/>
                  </a:lnTo>
                  <a:lnTo>
                    <a:pt x="1" y="159"/>
                  </a:lnTo>
                  <a:lnTo>
                    <a:pt x="0" y="176"/>
                  </a:lnTo>
                  <a:lnTo>
                    <a:pt x="0" y="184"/>
                  </a:lnTo>
                  <a:lnTo>
                    <a:pt x="0" y="187"/>
                  </a:lnTo>
                  <a:lnTo>
                    <a:pt x="19" y="198"/>
                  </a:lnTo>
                  <a:lnTo>
                    <a:pt x="25" y="199"/>
                  </a:lnTo>
                  <a:lnTo>
                    <a:pt x="29" y="202"/>
                  </a:lnTo>
                  <a:lnTo>
                    <a:pt x="44" y="115"/>
                  </a:lnTo>
                  <a:lnTo>
                    <a:pt x="35" y="23"/>
                  </a:lnTo>
                  <a:lnTo>
                    <a:pt x="28" y="10"/>
                  </a:lnTo>
                  <a:lnTo>
                    <a:pt x="9" y="4"/>
                  </a:lnTo>
                  <a:close/>
                </a:path>
              </a:pathLst>
            </a:custGeom>
            <a:solidFill>
              <a:srgbClr val="B4B4B4"/>
            </a:solidFill>
            <a:ln w="25400">
              <a:solidFill>
                <a:srgbClr val="000000"/>
              </a:solidFill>
              <a:round/>
            </a:ln>
          </p:spPr>
          <p:txBody>
            <a:bodyPr wrap="none"/>
            <a:lstStyle/>
            <a:p>
              <a:endParaRPr lang="zh-CN" altLang="en-US"/>
            </a:p>
          </p:txBody>
        </p:sp>
        <p:sp>
          <p:nvSpPr>
            <p:cNvPr id="14598" name="Freeform 260"/>
            <p:cNvSpPr>
              <a:spLocks noChangeArrowheads="1"/>
            </p:cNvSpPr>
            <p:nvPr/>
          </p:nvSpPr>
          <p:spPr bwMode="auto">
            <a:xfrm>
              <a:off x="4611" y="3171"/>
              <a:ext cx="170" cy="187"/>
            </a:xfrm>
            <a:custGeom>
              <a:avLst/>
              <a:gdLst>
                <a:gd name="T0" fmla="*/ 3 w 198"/>
                <a:gd name="T1" fmla="*/ 3 h 205"/>
                <a:gd name="T2" fmla="*/ 3 w 198"/>
                <a:gd name="T3" fmla="*/ 0 h 205"/>
                <a:gd name="T4" fmla="*/ 3 w 198"/>
                <a:gd name="T5" fmla="*/ 3 h 205"/>
                <a:gd name="T6" fmla="*/ 3 w 198"/>
                <a:gd name="T7" fmla="*/ 3 h 205"/>
                <a:gd name="T8" fmla="*/ 3 w 198"/>
                <a:gd name="T9" fmla="*/ 3 h 205"/>
                <a:gd name="T10" fmla="*/ 3 w 198"/>
                <a:gd name="T11" fmla="*/ 5 h 205"/>
                <a:gd name="T12" fmla="*/ 3 w 198"/>
                <a:gd name="T13" fmla="*/ 3 h 205"/>
                <a:gd name="T14" fmla="*/ 3 w 198"/>
                <a:gd name="T15" fmla="*/ 5 h 205"/>
                <a:gd name="T16" fmla="*/ 3 w 198"/>
                <a:gd name="T17" fmla="*/ 5 h 205"/>
                <a:gd name="T18" fmla="*/ 3 w 198"/>
                <a:gd name="T19" fmla="*/ 5 h 205"/>
                <a:gd name="T20" fmla="*/ 3 w 198"/>
                <a:gd name="T21" fmla="*/ 5 h 205"/>
                <a:gd name="T22" fmla="*/ 3 w 198"/>
                <a:gd name="T23" fmla="*/ 5 h 205"/>
                <a:gd name="T24" fmla="*/ 3 w 198"/>
                <a:gd name="T25" fmla="*/ 5 h 205"/>
                <a:gd name="T26" fmla="*/ 3 w 198"/>
                <a:gd name="T27" fmla="*/ 5 h 205"/>
                <a:gd name="T28" fmla="*/ 0 w 198"/>
                <a:gd name="T29" fmla="*/ 5 h 205"/>
                <a:gd name="T30" fmla="*/ 1 w 198"/>
                <a:gd name="T31" fmla="*/ 5 h 205"/>
                <a:gd name="T32" fmla="*/ 0 w 198"/>
                <a:gd name="T33" fmla="*/ 5 h 205"/>
                <a:gd name="T34" fmla="*/ 2 w 198"/>
                <a:gd name="T35" fmla="*/ 5 h 205"/>
                <a:gd name="T36" fmla="*/ 2 w 198"/>
                <a:gd name="T37" fmla="*/ 5 h 205"/>
                <a:gd name="T38" fmla="*/ 0 w 198"/>
                <a:gd name="T39" fmla="*/ 5 h 205"/>
                <a:gd name="T40" fmla="*/ 2 w 198"/>
                <a:gd name="T41" fmla="*/ 7 h 205"/>
                <a:gd name="T42" fmla="*/ 2 w 198"/>
                <a:gd name="T43" fmla="*/ 8 h 205"/>
                <a:gd name="T44" fmla="*/ 1 w 198"/>
                <a:gd name="T45" fmla="*/ 10 h 205"/>
                <a:gd name="T46" fmla="*/ 1 w 198"/>
                <a:gd name="T47" fmla="*/ 11 h 205"/>
                <a:gd name="T48" fmla="*/ 3 w 198"/>
                <a:gd name="T49" fmla="*/ 13 h 205"/>
                <a:gd name="T50" fmla="*/ 1 w 198"/>
                <a:gd name="T51" fmla="*/ 14 h 205"/>
                <a:gd name="T52" fmla="*/ 1 w 198"/>
                <a:gd name="T53" fmla="*/ 15 h 205"/>
                <a:gd name="T54" fmla="*/ 1 w 198"/>
                <a:gd name="T55" fmla="*/ 16 h 205"/>
                <a:gd name="T56" fmla="*/ 3 w 198"/>
                <a:gd name="T57" fmla="*/ 16 h 205"/>
                <a:gd name="T58" fmla="*/ 3 w 198"/>
                <a:gd name="T59" fmla="*/ 16 h 205"/>
                <a:gd name="T60" fmla="*/ 3 w 198"/>
                <a:gd name="T61" fmla="*/ 16 h 205"/>
                <a:gd name="T62" fmla="*/ 3 w 198"/>
                <a:gd name="T63" fmla="*/ 16 h 205"/>
                <a:gd name="T64" fmla="*/ 3 w 198"/>
                <a:gd name="T65" fmla="*/ 15 h 205"/>
                <a:gd name="T66" fmla="*/ 3 w 198"/>
                <a:gd name="T67" fmla="*/ 15 h 205"/>
                <a:gd name="T68" fmla="*/ 3 w 198"/>
                <a:gd name="T69" fmla="*/ 15 h 205"/>
                <a:gd name="T70" fmla="*/ 3 w 198"/>
                <a:gd name="T71" fmla="*/ 15 h 205"/>
                <a:gd name="T72" fmla="*/ 3 w 198"/>
                <a:gd name="T73" fmla="*/ 15 h 205"/>
                <a:gd name="T74" fmla="*/ 3 w 198"/>
                <a:gd name="T75" fmla="*/ 15 h 205"/>
                <a:gd name="T76" fmla="*/ 3 w 198"/>
                <a:gd name="T77" fmla="*/ 15 h 205"/>
                <a:gd name="T78" fmla="*/ 3 w 198"/>
                <a:gd name="T79" fmla="*/ 15 h 205"/>
                <a:gd name="T80" fmla="*/ 3 w 198"/>
                <a:gd name="T81" fmla="*/ 15 h 205"/>
                <a:gd name="T82" fmla="*/ 3 w 198"/>
                <a:gd name="T83" fmla="*/ 14 h 205"/>
                <a:gd name="T84" fmla="*/ 3 w 198"/>
                <a:gd name="T85" fmla="*/ 14 h 205"/>
                <a:gd name="T86" fmla="*/ 3 w 198"/>
                <a:gd name="T87" fmla="*/ 14 h 205"/>
                <a:gd name="T88" fmla="*/ 3 w 198"/>
                <a:gd name="T89" fmla="*/ 13 h 205"/>
                <a:gd name="T90" fmla="*/ 3 w 198"/>
                <a:gd name="T91" fmla="*/ 12 h 205"/>
                <a:gd name="T92" fmla="*/ 3 w 198"/>
                <a:gd name="T93" fmla="*/ 11 h 205"/>
                <a:gd name="T94" fmla="*/ 3 w 198"/>
                <a:gd name="T95" fmla="*/ 9 h 205"/>
                <a:gd name="T96" fmla="*/ 3 w 198"/>
                <a:gd name="T97" fmla="*/ 8 h 205"/>
                <a:gd name="T98" fmla="*/ 3 w 198"/>
                <a:gd name="T99" fmla="*/ 7 h 205"/>
                <a:gd name="T100" fmla="*/ 3 w 198"/>
                <a:gd name="T101" fmla="*/ 6 h 205"/>
                <a:gd name="T102" fmla="*/ 3 w 198"/>
                <a:gd name="T103" fmla="*/ 5 h 205"/>
                <a:gd name="T104" fmla="*/ 3 w 198"/>
                <a:gd name="T105" fmla="*/ 5 h 205"/>
                <a:gd name="T106" fmla="*/ 3 w 198"/>
                <a:gd name="T107" fmla="*/ 5 h 205"/>
                <a:gd name="T108" fmla="*/ 3 w 198"/>
                <a:gd name="T109" fmla="*/ 5 h 205"/>
                <a:gd name="T110" fmla="*/ 3 w 198"/>
                <a:gd name="T111" fmla="*/ 5 h 205"/>
                <a:gd name="T112" fmla="*/ 3 w 198"/>
                <a:gd name="T113" fmla="*/ 3 h 205"/>
                <a:gd name="T114" fmla="*/ 3 w 198"/>
                <a:gd name="T115" fmla="*/ 0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8"/>
                <a:gd name="T175" fmla="*/ 0 h 205"/>
                <a:gd name="T176" fmla="*/ 198 w 198"/>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8" h="205">
                  <a:moveTo>
                    <a:pt x="184" y="3"/>
                  </a:moveTo>
                  <a:lnTo>
                    <a:pt x="169" y="0"/>
                  </a:lnTo>
                  <a:lnTo>
                    <a:pt x="163" y="3"/>
                  </a:lnTo>
                  <a:lnTo>
                    <a:pt x="155" y="3"/>
                  </a:lnTo>
                  <a:lnTo>
                    <a:pt x="147" y="3"/>
                  </a:lnTo>
                  <a:lnTo>
                    <a:pt x="144" y="5"/>
                  </a:lnTo>
                  <a:lnTo>
                    <a:pt x="123" y="3"/>
                  </a:lnTo>
                  <a:lnTo>
                    <a:pt x="102" y="6"/>
                  </a:lnTo>
                  <a:lnTo>
                    <a:pt x="85" y="6"/>
                  </a:lnTo>
                  <a:lnTo>
                    <a:pt x="73" y="7"/>
                  </a:lnTo>
                  <a:lnTo>
                    <a:pt x="51" y="7"/>
                  </a:lnTo>
                  <a:lnTo>
                    <a:pt x="38" y="12"/>
                  </a:lnTo>
                  <a:lnTo>
                    <a:pt x="20" y="10"/>
                  </a:lnTo>
                  <a:lnTo>
                    <a:pt x="8" y="12"/>
                  </a:lnTo>
                  <a:lnTo>
                    <a:pt x="0" y="13"/>
                  </a:lnTo>
                  <a:lnTo>
                    <a:pt x="1" y="33"/>
                  </a:lnTo>
                  <a:lnTo>
                    <a:pt x="0" y="39"/>
                  </a:lnTo>
                  <a:lnTo>
                    <a:pt x="2" y="52"/>
                  </a:lnTo>
                  <a:lnTo>
                    <a:pt x="2" y="58"/>
                  </a:lnTo>
                  <a:lnTo>
                    <a:pt x="0" y="74"/>
                  </a:lnTo>
                  <a:lnTo>
                    <a:pt x="2" y="89"/>
                  </a:lnTo>
                  <a:lnTo>
                    <a:pt x="2" y="104"/>
                  </a:lnTo>
                  <a:lnTo>
                    <a:pt x="1" y="118"/>
                  </a:lnTo>
                  <a:lnTo>
                    <a:pt x="1" y="134"/>
                  </a:lnTo>
                  <a:lnTo>
                    <a:pt x="4" y="162"/>
                  </a:lnTo>
                  <a:lnTo>
                    <a:pt x="1" y="180"/>
                  </a:lnTo>
                  <a:lnTo>
                    <a:pt x="1" y="195"/>
                  </a:lnTo>
                  <a:lnTo>
                    <a:pt x="1" y="205"/>
                  </a:lnTo>
                  <a:lnTo>
                    <a:pt x="18" y="204"/>
                  </a:lnTo>
                  <a:lnTo>
                    <a:pt x="28" y="204"/>
                  </a:lnTo>
                  <a:lnTo>
                    <a:pt x="48" y="198"/>
                  </a:lnTo>
                  <a:lnTo>
                    <a:pt x="55" y="198"/>
                  </a:lnTo>
                  <a:lnTo>
                    <a:pt x="68" y="194"/>
                  </a:lnTo>
                  <a:lnTo>
                    <a:pt x="75" y="194"/>
                  </a:lnTo>
                  <a:lnTo>
                    <a:pt x="85" y="194"/>
                  </a:lnTo>
                  <a:lnTo>
                    <a:pt x="100" y="189"/>
                  </a:lnTo>
                  <a:lnTo>
                    <a:pt x="115" y="189"/>
                  </a:lnTo>
                  <a:lnTo>
                    <a:pt x="121" y="187"/>
                  </a:lnTo>
                  <a:lnTo>
                    <a:pt x="134" y="184"/>
                  </a:lnTo>
                  <a:lnTo>
                    <a:pt x="145" y="181"/>
                  </a:lnTo>
                  <a:lnTo>
                    <a:pt x="155" y="181"/>
                  </a:lnTo>
                  <a:lnTo>
                    <a:pt x="172" y="179"/>
                  </a:lnTo>
                  <a:lnTo>
                    <a:pt x="184" y="174"/>
                  </a:lnTo>
                  <a:lnTo>
                    <a:pt x="196" y="174"/>
                  </a:lnTo>
                  <a:lnTo>
                    <a:pt x="193" y="158"/>
                  </a:lnTo>
                  <a:lnTo>
                    <a:pt x="195" y="141"/>
                  </a:lnTo>
                  <a:lnTo>
                    <a:pt x="195" y="127"/>
                  </a:lnTo>
                  <a:lnTo>
                    <a:pt x="193" y="110"/>
                  </a:lnTo>
                  <a:lnTo>
                    <a:pt x="193" y="104"/>
                  </a:lnTo>
                  <a:lnTo>
                    <a:pt x="193" y="95"/>
                  </a:lnTo>
                  <a:lnTo>
                    <a:pt x="193" y="83"/>
                  </a:lnTo>
                  <a:lnTo>
                    <a:pt x="195" y="71"/>
                  </a:lnTo>
                  <a:lnTo>
                    <a:pt x="196" y="55"/>
                  </a:lnTo>
                  <a:lnTo>
                    <a:pt x="195" y="38"/>
                  </a:lnTo>
                  <a:lnTo>
                    <a:pt x="195" y="29"/>
                  </a:lnTo>
                  <a:lnTo>
                    <a:pt x="198" y="15"/>
                  </a:lnTo>
                  <a:lnTo>
                    <a:pt x="198" y="3"/>
                  </a:lnTo>
                  <a:lnTo>
                    <a:pt x="196" y="0"/>
                  </a:lnTo>
                  <a:lnTo>
                    <a:pt x="184" y="3"/>
                  </a:lnTo>
                  <a:close/>
                </a:path>
              </a:pathLst>
            </a:custGeom>
            <a:solidFill>
              <a:srgbClr val="DCDCDC"/>
            </a:solidFill>
            <a:ln w="25400">
              <a:solidFill>
                <a:srgbClr val="000000"/>
              </a:solidFill>
              <a:round/>
            </a:ln>
          </p:spPr>
          <p:txBody>
            <a:bodyPr wrap="none"/>
            <a:lstStyle/>
            <a:p>
              <a:endParaRPr lang="zh-CN" altLang="en-US"/>
            </a:p>
          </p:txBody>
        </p:sp>
        <p:sp>
          <p:nvSpPr>
            <p:cNvPr id="14599" name="Freeform 261"/>
            <p:cNvSpPr>
              <a:spLocks noChangeArrowheads="1"/>
            </p:cNvSpPr>
            <p:nvPr/>
          </p:nvSpPr>
          <p:spPr bwMode="auto">
            <a:xfrm>
              <a:off x="4602" y="3408"/>
              <a:ext cx="55" cy="71"/>
            </a:xfrm>
            <a:custGeom>
              <a:avLst/>
              <a:gdLst>
                <a:gd name="T0" fmla="*/ 0 w 64"/>
                <a:gd name="T1" fmla="*/ 5 h 78"/>
                <a:gd name="T2" fmla="*/ 2 w 64"/>
                <a:gd name="T3" fmla="*/ 5 h 78"/>
                <a:gd name="T4" fmla="*/ 2 w 64"/>
                <a:gd name="T5" fmla="*/ 5 h 78"/>
                <a:gd name="T6" fmla="*/ 3 w 64"/>
                <a:gd name="T7" fmla="*/ 5 h 78"/>
                <a:gd name="T8" fmla="*/ 3 w 64"/>
                <a:gd name="T9" fmla="*/ 5 h 78"/>
                <a:gd name="T10" fmla="*/ 3 w 64"/>
                <a:gd name="T11" fmla="*/ 5 h 78"/>
                <a:gd name="T12" fmla="*/ 3 w 64"/>
                <a:gd name="T13" fmla="*/ 5 h 78"/>
                <a:gd name="T14" fmla="*/ 3 w 64"/>
                <a:gd name="T15" fmla="*/ 5 h 78"/>
                <a:gd name="T16" fmla="*/ 3 w 64"/>
                <a:gd name="T17" fmla="*/ 5 h 78"/>
                <a:gd name="T18" fmla="*/ 3 w 64"/>
                <a:gd name="T19" fmla="*/ 5 h 78"/>
                <a:gd name="T20" fmla="*/ 3 w 64"/>
                <a:gd name="T21" fmla="*/ 5 h 78"/>
                <a:gd name="T22" fmla="*/ 3 w 64"/>
                <a:gd name="T23" fmla="*/ 4 h 78"/>
                <a:gd name="T24" fmla="*/ 0 w 64"/>
                <a:gd name="T25" fmla="*/ 0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8"/>
                <a:gd name="T41" fmla="*/ 64 w 64"/>
                <a:gd name="T42" fmla="*/ 78 h 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8">
                  <a:moveTo>
                    <a:pt x="0" y="15"/>
                  </a:moveTo>
                  <a:lnTo>
                    <a:pt x="2" y="27"/>
                  </a:lnTo>
                  <a:lnTo>
                    <a:pt x="2" y="30"/>
                  </a:lnTo>
                  <a:lnTo>
                    <a:pt x="16" y="42"/>
                  </a:lnTo>
                  <a:lnTo>
                    <a:pt x="34" y="49"/>
                  </a:lnTo>
                  <a:lnTo>
                    <a:pt x="38" y="61"/>
                  </a:lnTo>
                  <a:lnTo>
                    <a:pt x="50" y="66"/>
                  </a:lnTo>
                  <a:lnTo>
                    <a:pt x="55" y="75"/>
                  </a:lnTo>
                  <a:lnTo>
                    <a:pt x="63" y="78"/>
                  </a:lnTo>
                  <a:lnTo>
                    <a:pt x="63" y="74"/>
                  </a:lnTo>
                  <a:lnTo>
                    <a:pt x="64" y="30"/>
                  </a:lnTo>
                  <a:lnTo>
                    <a:pt x="19" y="4"/>
                  </a:lnTo>
                  <a:lnTo>
                    <a:pt x="0" y="0"/>
                  </a:lnTo>
                  <a:lnTo>
                    <a:pt x="0" y="15"/>
                  </a:lnTo>
                  <a:close/>
                </a:path>
              </a:pathLst>
            </a:custGeom>
            <a:solidFill>
              <a:srgbClr val="C0C0C0"/>
            </a:solidFill>
            <a:ln w="25400">
              <a:solidFill>
                <a:srgbClr val="000000"/>
              </a:solidFill>
              <a:round/>
            </a:ln>
          </p:spPr>
          <p:txBody>
            <a:bodyPr wrap="none"/>
            <a:lstStyle/>
            <a:p>
              <a:endParaRPr lang="zh-CN" altLang="en-US"/>
            </a:p>
          </p:txBody>
        </p:sp>
        <p:sp>
          <p:nvSpPr>
            <p:cNvPr id="14600" name="Freeform 262"/>
            <p:cNvSpPr>
              <a:spLocks noChangeArrowheads="1"/>
            </p:cNvSpPr>
            <p:nvPr/>
          </p:nvSpPr>
          <p:spPr bwMode="auto">
            <a:xfrm>
              <a:off x="4632" y="3191"/>
              <a:ext cx="130" cy="134"/>
            </a:xfrm>
            <a:custGeom>
              <a:avLst/>
              <a:gdLst>
                <a:gd name="T0" fmla="*/ 3 w 152"/>
                <a:gd name="T1" fmla="*/ 2 h 147"/>
                <a:gd name="T2" fmla="*/ 3 w 152"/>
                <a:gd name="T3" fmla="*/ 4 h 147"/>
                <a:gd name="T4" fmla="*/ 3 w 152"/>
                <a:gd name="T5" fmla="*/ 4 h 147"/>
                <a:gd name="T6" fmla="*/ 3 w 152"/>
                <a:gd name="T7" fmla="*/ 4 h 147"/>
                <a:gd name="T8" fmla="*/ 3 w 152"/>
                <a:gd name="T9" fmla="*/ 5 h 147"/>
                <a:gd name="T10" fmla="*/ 3 w 152"/>
                <a:gd name="T11" fmla="*/ 5 h 147"/>
                <a:gd name="T12" fmla="*/ 3 w 152"/>
                <a:gd name="T13" fmla="*/ 5 h 147"/>
                <a:gd name="T14" fmla="*/ 3 w 152"/>
                <a:gd name="T15" fmla="*/ 5 h 147"/>
                <a:gd name="T16" fmla="*/ 1 w 152"/>
                <a:gd name="T17" fmla="*/ 5 h 147"/>
                <a:gd name="T18" fmla="*/ 1 w 152"/>
                <a:gd name="T19" fmla="*/ 5 h 147"/>
                <a:gd name="T20" fmla="*/ 1 w 152"/>
                <a:gd name="T21" fmla="*/ 5 h 147"/>
                <a:gd name="T22" fmla="*/ 3 w 152"/>
                <a:gd name="T23" fmla="*/ 5 h 147"/>
                <a:gd name="T24" fmla="*/ 3 w 152"/>
                <a:gd name="T25" fmla="*/ 5 h 147"/>
                <a:gd name="T26" fmla="*/ 0 w 152"/>
                <a:gd name="T27" fmla="*/ 5 h 147"/>
                <a:gd name="T28" fmla="*/ 3 w 152"/>
                <a:gd name="T29" fmla="*/ 7 h 147"/>
                <a:gd name="T30" fmla="*/ 3 w 152"/>
                <a:gd name="T31" fmla="*/ 10 h 147"/>
                <a:gd name="T32" fmla="*/ 3 w 152"/>
                <a:gd name="T33" fmla="*/ 11 h 147"/>
                <a:gd name="T34" fmla="*/ 3 w 152"/>
                <a:gd name="T35" fmla="*/ 11 h 147"/>
                <a:gd name="T36" fmla="*/ 3 w 152"/>
                <a:gd name="T37" fmla="*/ 11 h 147"/>
                <a:gd name="T38" fmla="*/ 3 w 152"/>
                <a:gd name="T39" fmla="*/ 11 h 147"/>
                <a:gd name="T40" fmla="*/ 3 w 152"/>
                <a:gd name="T41" fmla="*/ 11 h 147"/>
                <a:gd name="T42" fmla="*/ 3 w 152"/>
                <a:gd name="T43" fmla="*/ 11 h 147"/>
                <a:gd name="T44" fmla="*/ 3 w 152"/>
                <a:gd name="T45" fmla="*/ 11 h 147"/>
                <a:gd name="T46" fmla="*/ 3 w 152"/>
                <a:gd name="T47" fmla="*/ 11 h 147"/>
                <a:gd name="T48" fmla="*/ 3 w 152"/>
                <a:gd name="T49" fmla="*/ 10 h 147"/>
                <a:gd name="T50" fmla="*/ 3 w 152"/>
                <a:gd name="T51" fmla="*/ 10 h 147"/>
                <a:gd name="T52" fmla="*/ 3 w 152"/>
                <a:gd name="T53" fmla="*/ 10 h 147"/>
                <a:gd name="T54" fmla="*/ 3 w 152"/>
                <a:gd name="T55" fmla="*/ 10 h 147"/>
                <a:gd name="T56" fmla="*/ 3 w 152"/>
                <a:gd name="T57" fmla="*/ 10 h 147"/>
                <a:gd name="T58" fmla="*/ 3 w 152"/>
                <a:gd name="T59" fmla="*/ 9 h 147"/>
                <a:gd name="T60" fmla="*/ 3 w 152"/>
                <a:gd name="T61" fmla="*/ 7 h 147"/>
                <a:gd name="T62" fmla="*/ 3 w 152"/>
                <a:gd name="T63" fmla="*/ 5 h 147"/>
                <a:gd name="T64" fmla="*/ 3 w 152"/>
                <a:gd name="T65" fmla="*/ 5 h 147"/>
                <a:gd name="T66" fmla="*/ 3 w 152"/>
                <a:gd name="T67" fmla="*/ 5 h 147"/>
                <a:gd name="T68" fmla="*/ 3 w 152"/>
                <a:gd name="T69" fmla="*/ 5 h 147"/>
                <a:gd name="T70" fmla="*/ 3 w 152"/>
                <a:gd name="T71" fmla="*/ 0 h 147"/>
                <a:gd name="T72" fmla="*/ 3 w 152"/>
                <a:gd name="T73" fmla="*/ 0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2"/>
                <a:gd name="T112" fmla="*/ 0 h 147"/>
                <a:gd name="T113" fmla="*/ 152 w 152"/>
                <a:gd name="T114" fmla="*/ 147 h 1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2" h="147">
                  <a:moveTo>
                    <a:pt x="128" y="2"/>
                  </a:moveTo>
                  <a:lnTo>
                    <a:pt x="121" y="4"/>
                  </a:lnTo>
                  <a:lnTo>
                    <a:pt x="99" y="4"/>
                  </a:lnTo>
                  <a:lnTo>
                    <a:pt x="84" y="4"/>
                  </a:lnTo>
                  <a:lnTo>
                    <a:pt x="62" y="7"/>
                  </a:lnTo>
                  <a:lnTo>
                    <a:pt x="40" y="7"/>
                  </a:lnTo>
                  <a:lnTo>
                    <a:pt x="19" y="11"/>
                  </a:lnTo>
                  <a:lnTo>
                    <a:pt x="7" y="10"/>
                  </a:lnTo>
                  <a:lnTo>
                    <a:pt x="1" y="11"/>
                  </a:lnTo>
                  <a:lnTo>
                    <a:pt x="1" y="28"/>
                  </a:lnTo>
                  <a:lnTo>
                    <a:pt x="1" y="47"/>
                  </a:lnTo>
                  <a:lnTo>
                    <a:pt x="3" y="56"/>
                  </a:lnTo>
                  <a:lnTo>
                    <a:pt x="3" y="68"/>
                  </a:lnTo>
                  <a:lnTo>
                    <a:pt x="0" y="75"/>
                  </a:lnTo>
                  <a:lnTo>
                    <a:pt x="4" y="100"/>
                  </a:lnTo>
                  <a:lnTo>
                    <a:pt x="4" y="125"/>
                  </a:lnTo>
                  <a:lnTo>
                    <a:pt x="3" y="140"/>
                  </a:lnTo>
                  <a:lnTo>
                    <a:pt x="3" y="147"/>
                  </a:lnTo>
                  <a:lnTo>
                    <a:pt x="19" y="144"/>
                  </a:lnTo>
                  <a:lnTo>
                    <a:pt x="31" y="144"/>
                  </a:lnTo>
                  <a:lnTo>
                    <a:pt x="57" y="140"/>
                  </a:lnTo>
                  <a:lnTo>
                    <a:pt x="62" y="140"/>
                  </a:lnTo>
                  <a:lnTo>
                    <a:pt x="80" y="136"/>
                  </a:lnTo>
                  <a:lnTo>
                    <a:pt x="91" y="136"/>
                  </a:lnTo>
                  <a:lnTo>
                    <a:pt x="99" y="134"/>
                  </a:lnTo>
                  <a:lnTo>
                    <a:pt x="118" y="134"/>
                  </a:lnTo>
                  <a:lnTo>
                    <a:pt x="123" y="134"/>
                  </a:lnTo>
                  <a:lnTo>
                    <a:pt x="140" y="129"/>
                  </a:lnTo>
                  <a:lnTo>
                    <a:pt x="148" y="129"/>
                  </a:lnTo>
                  <a:lnTo>
                    <a:pt x="150" y="115"/>
                  </a:lnTo>
                  <a:lnTo>
                    <a:pt x="148" y="98"/>
                  </a:lnTo>
                  <a:lnTo>
                    <a:pt x="150" y="82"/>
                  </a:lnTo>
                  <a:lnTo>
                    <a:pt x="150" y="56"/>
                  </a:lnTo>
                  <a:lnTo>
                    <a:pt x="150" y="44"/>
                  </a:lnTo>
                  <a:lnTo>
                    <a:pt x="148" y="20"/>
                  </a:lnTo>
                  <a:lnTo>
                    <a:pt x="152" y="0"/>
                  </a:lnTo>
                  <a:lnTo>
                    <a:pt x="150" y="0"/>
                  </a:lnTo>
                  <a:lnTo>
                    <a:pt x="128" y="2"/>
                  </a:lnTo>
                  <a:close/>
                </a:path>
              </a:pathLst>
            </a:custGeom>
            <a:gradFill rotWithShape="0">
              <a:gsLst>
                <a:gs pos="0">
                  <a:srgbClr val="280078"/>
                </a:gs>
                <a:gs pos="100000">
                  <a:srgbClr val="0000FF"/>
                </a:gs>
              </a:gsLst>
              <a:lin ang="5400000" scaled="1"/>
            </a:gradFill>
            <a:ln w="25400">
              <a:solidFill>
                <a:srgbClr val="000000"/>
              </a:solidFill>
              <a:round/>
            </a:ln>
          </p:spPr>
          <p:txBody>
            <a:bodyPr wrap="none"/>
            <a:lstStyle/>
            <a:p>
              <a:endParaRPr lang="zh-CN" altLang="en-US"/>
            </a:p>
          </p:txBody>
        </p:sp>
        <p:sp>
          <p:nvSpPr>
            <p:cNvPr id="14601" name="Freeform 263"/>
            <p:cNvSpPr>
              <a:spLocks noChangeArrowheads="1"/>
            </p:cNvSpPr>
            <p:nvPr/>
          </p:nvSpPr>
          <p:spPr bwMode="auto">
            <a:xfrm>
              <a:off x="4602" y="3356"/>
              <a:ext cx="257" cy="120"/>
            </a:xfrm>
            <a:custGeom>
              <a:avLst/>
              <a:gdLst>
                <a:gd name="T0" fmla="*/ 3 w 299"/>
                <a:gd name="T1" fmla="*/ 5 h 132"/>
                <a:gd name="T2" fmla="*/ 3 w 299"/>
                <a:gd name="T3" fmla="*/ 5 h 132"/>
                <a:gd name="T4" fmla="*/ 3 w 299"/>
                <a:gd name="T5" fmla="*/ 5 h 132"/>
                <a:gd name="T6" fmla="*/ 3 w 299"/>
                <a:gd name="T7" fmla="*/ 5 h 132"/>
                <a:gd name="T8" fmla="*/ 3 w 299"/>
                <a:gd name="T9" fmla="*/ 5 h 132"/>
                <a:gd name="T10" fmla="*/ 4 w 299"/>
                <a:gd name="T11" fmla="*/ 5 h 132"/>
                <a:gd name="T12" fmla="*/ 3 w 299"/>
                <a:gd name="T13" fmla="*/ 5 h 132"/>
                <a:gd name="T14" fmla="*/ 3 w 299"/>
                <a:gd name="T15" fmla="*/ 5 h 132"/>
                <a:gd name="T16" fmla="*/ 3 w 299"/>
                <a:gd name="T17" fmla="*/ 5 h 132"/>
                <a:gd name="T18" fmla="*/ 3 w 299"/>
                <a:gd name="T19" fmla="*/ 5 h 132"/>
                <a:gd name="T20" fmla="*/ 3 w 299"/>
                <a:gd name="T21" fmla="*/ 6 h 132"/>
                <a:gd name="T22" fmla="*/ 3 w 299"/>
                <a:gd name="T23" fmla="*/ 7 h 132"/>
                <a:gd name="T24" fmla="*/ 3 w 299"/>
                <a:gd name="T25" fmla="*/ 8 h 132"/>
                <a:gd name="T26" fmla="*/ 3 w 299"/>
                <a:gd name="T27" fmla="*/ 8 h 132"/>
                <a:gd name="T28" fmla="*/ 3 w 299"/>
                <a:gd name="T29" fmla="*/ 9 h 132"/>
                <a:gd name="T30" fmla="*/ 3 w 299"/>
                <a:gd name="T31" fmla="*/ 9 h 132"/>
                <a:gd name="T32" fmla="*/ 3 w 299"/>
                <a:gd name="T33" fmla="*/ 10 h 132"/>
                <a:gd name="T34" fmla="*/ 3 w 299"/>
                <a:gd name="T35" fmla="*/ 8 h 132"/>
                <a:gd name="T36" fmla="*/ 3 w 299"/>
                <a:gd name="T37" fmla="*/ 7 h 132"/>
                <a:gd name="T38" fmla="*/ 3 w 299"/>
                <a:gd name="T39" fmla="*/ 6 h 132"/>
                <a:gd name="T40" fmla="*/ 3 w 299"/>
                <a:gd name="T41" fmla="*/ 5 h 132"/>
                <a:gd name="T42" fmla="*/ 3 w 299"/>
                <a:gd name="T43" fmla="*/ 5 h 132"/>
                <a:gd name="T44" fmla="*/ 2 w 299"/>
                <a:gd name="T45" fmla="*/ 5 h 132"/>
                <a:gd name="T46" fmla="*/ 0 w 299"/>
                <a:gd name="T47" fmla="*/ 5 h 132"/>
                <a:gd name="T48" fmla="*/ 3 w 299"/>
                <a:gd name="T49" fmla="*/ 5 h 132"/>
                <a:gd name="T50" fmla="*/ 3 w 299"/>
                <a:gd name="T51" fmla="*/ 5 h 132"/>
                <a:gd name="T52" fmla="*/ 3 w 299"/>
                <a:gd name="T53" fmla="*/ 5 h 132"/>
                <a:gd name="T54" fmla="*/ 3 w 299"/>
                <a:gd name="T55" fmla="*/ 5 h 132"/>
                <a:gd name="T56" fmla="*/ 3 w 299"/>
                <a:gd name="T57" fmla="*/ 5 h 132"/>
                <a:gd name="T58" fmla="*/ 3 w 299"/>
                <a:gd name="T59" fmla="*/ 5 h 132"/>
                <a:gd name="T60" fmla="*/ 3 w 299"/>
                <a:gd name="T61" fmla="*/ 5 h 132"/>
                <a:gd name="T62" fmla="*/ 3 w 299"/>
                <a:gd name="T63" fmla="*/ 5 h 132"/>
                <a:gd name="T64" fmla="*/ 3 w 299"/>
                <a:gd name="T65" fmla="*/ 5 h 132"/>
                <a:gd name="T66" fmla="*/ 3 w 299"/>
                <a:gd name="T67" fmla="*/ 5 h 132"/>
                <a:gd name="T68" fmla="*/ 3 w 299"/>
                <a:gd name="T69" fmla="*/ 5 h 132"/>
                <a:gd name="T70" fmla="*/ 3 w 299"/>
                <a:gd name="T71" fmla="*/ 5 h 132"/>
                <a:gd name="T72" fmla="*/ 3 w 299"/>
                <a:gd name="T73" fmla="*/ 5 h 132"/>
                <a:gd name="T74" fmla="*/ 3 w 299"/>
                <a:gd name="T75" fmla="*/ 5 h 132"/>
                <a:gd name="T76" fmla="*/ 3 w 299"/>
                <a:gd name="T77" fmla="*/ 0 h 132"/>
                <a:gd name="T78" fmla="*/ 3 w 299"/>
                <a:gd name="T79" fmla="*/ 4 h 1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9"/>
                <a:gd name="T121" fmla="*/ 0 h 132"/>
                <a:gd name="T122" fmla="*/ 299 w 299"/>
                <a:gd name="T123" fmla="*/ 132 h 1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9" h="132">
                  <a:moveTo>
                    <a:pt x="253" y="13"/>
                  </a:moveTo>
                  <a:lnTo>
                    <a:pt x="268" y="22"/>
                  </a:lnTo>
                  <a:lnTo>
                    <a:pt x="274" y="28"/>
                  </a:lnTo>
                  <a:lnTo>
                    <a:pt x="282" y="34"/>
                  </a:lnTo>
                  <a:lnTo>
                    <a:pt x="289" y="40"/>
                  </a:lnTo>
                  <a:lnTo>
                    <a:pt x="299" y="47"/>
                  </a:lnTo>
                  <a:lnTo>
                    <a:pt x="270" y="59"/>
                  </a:lnTo>
                  <a:lnTo>
                    <a:pt x="261" y="68"/>
                  </a:lnTo>
                  <a:lnTo>
                    <a:pt x="235" y="79"/>
                  </a:lnTo>
                  <a:lnTo>
                    <a:pt x="221" y="87"/>
                  </a:lnTo>
                  <a:lnTo>
                    <a:pt x="198" y="93"/>
                  </a:lnTo>
                  <a:lnTo>
                    <a:pt x="156" y="102"/>
                  </a:lnTo>
                  <a:lnTo>
                    <a:pt x="149" y="110"/>
                  </a:lnTo>
                  <a:lnTo>
                    <a:pt x="126" y="116"/>
                  </a:lnTo>
                  <a:lnTo>
                    <a:pt x="85" y="121"/>
                  </a:lnTo>
                  <a:lnTo>
                    <a:pt x="72" y="129"/>
                  </a:lnTo>
                  <a:lnTo>
                    <a:pt x="61" y="132"/>
                  </a:lnTo>
                  <a:lnTo>
                    <a:pt x="52" y="114"/>
                  </a:lnTo>
                  <a:lnTo>
                    <a:pt x="42" y="102"/>
                  </a:lnTo>
                  <a:lnTo>
                    <a:pt x="42" y="91"/>
                  </a:lnTo>
                  <a:lnTo>
                    <a:pt x="21" y="78"/>
                  </a:lnTo>
                  <a:lnTo>
                    <a:pt x="11" y="66"/>
                  </a:lnTo>
                  <a:lnTo>
                    <a:pt x="2" y="61"/>
                  </a:lnTo>
                  <a:lnTo>
                    <a:pt x="0" y="55"/>
                  </a:lnTo>
                  <a:lnTo>
                    <a:pt x="38" y="47"/>
                  </a:lnTo>
                  <a:lnTo>
                    <a:pt x="57" y="42"/>
                  </a:lnTo>
                  <a:lnTo>
                    <a:pt x="70" y="42"/>
                  </a:lnTo>
                  <a:lnTo>
                    <a:pt x="91" y="34"/>
                  </a:lnTo>
                  <a:lnTo>
                    <a:pt x="101" y="34"/>
                  </a:lnTo>
                  <a:lnTo>
                    <a:pt x="122" y="28"/>
                  </a:lnTo>
                  <a:lnTo>
                    <a:pt x="137" y="28"/>
                  </a:lnTo>
                  <a:lnTo>
                    <a:pt x="152" y="23"/>
                  </a:lnTo>
                  <a:lnTo>
                    <a:pt x="171" y="19"/>
                  </a:lnTo>
                  <a:lnTo>
                    <a:pt x="181" y="19"/>
                  </a:lnTo>
                  <a:lnTo>
                    <a:pt x="194" y="13"/>
                  </a:lnTo>
                  <a:lnTo>
                    <a:pt x="203" y="13"/>
                  </a:lnTo>
                  <a:lnTo>
                    <a:pt x="213" y="8"/>
                  </a:lnTo>
                  <a:lnTo>
                    <a:pt x="228" y="8"/>
                  </a:lnTo>
                  <a:lnTo>
                    <a:pt x="242" y="0"/>
                  </a:lnTo>
                  <a:lnTo>
                    <a:pt x="240" y="4"/>
                  </a:lnTo>
                  <a:lnTo>
                    <a:pt x="253" y="13"/>
                  </a:lnTo>
                  <a:close/>
                </a:path>
              </a:pathLst>
            </a:custGeom>
            <a:solidFill>
              <a:srgbClr val="E6E6E6"/>
            </a:solidFill>
            <a:ln w="25400">
              <a:solidFill>
                <a:srgbClr val="000000"/>
              </a:solidFill>
              <a:round/>
            </a:ln>
          </p:spPr>
          <p:txBody>
            <a:bodyPr wrap="none"/>
            <a:lstStyle/>
            <a:p>
              <a:endParaRPr lang="zh-CN" altLang="en-US"/>
            </a:p>
          </p:txBody>
        </p:sp>
        <p:sp>
          <p:nvSpPr>
            <p:cNvPr id="14602" name="Freeform 264"/>
            <p:cNvSpPr>
              <a:spLocks noChangeArrowheads="1"/>
            </p:cNvSpPr>
            <p:nvPr/>
          </p:nvSpPr>
          <p:spPr bwMode="auto">
            <a:xfrm>
              <a:off x="4983" y="3386"/>
              <a:ext cx="63" cy="113"/>
            </a:xfrm>
            <a:custGeom>
              <a:avLst/>
              <a:gdLst>
                <a:gd name="T0" fmla="*/ 3 w 73"/>
                <a:gd name="T1" fmla="*/ 0 h 124"/>
                <a:gd name="T2" fmla="*/ 3 w 73"/>
                <a:gd name="T3" fmla="*/ 5 h 124"/>
                <a:gd name="T4" fmla="*/ 3 w 73"/>
                <a:gd name="T5" fmla="*/ 5 h 124"/>
                <a:gd name="T6" fmla="*/ 3 w 73"/>
                <a:gd name="T7" fmla="*/ 5 h 124"/>
                <a:gd name="T8" fmla="*/ 3 w 73"/>
                <a:gd name="T9" fmla="*/ 7 h 124"/>
                <a:gd name="T10" fmla="*/ 3 w 73"/>
                <a:gd name="T11" fmla="*/ 9 h 124"/>
                <a:gd name="T12" fmla="*/ 3 w 73"/>
                <a:gd name="T13" fmla="*/ 9 h 124"/>
                <a:gd name="T14" fmla="*/ 3 w 73"/>
                <a:gd name="T15" fmla="*/ 9 h 124"/>
                <a:gd name="T16" fmla="*/ 3 w 73"/>
                <a:gd name="T17" fmla="*/ 0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24"/>
                <a:gd name="T29" fmla="*/ 73 w 73"/>
                <a:gd name="T30" fmla="*/ 124 h 1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24">
                  <a:moveTo>
                    <a:pt x="41" y="0"/>
                  </a:moveTo>
                  <a:cubicBezTo>
                    <a:pt x="41" y="0"/>
                    <a:pt x="55" y="11"/>
                    <a:pt x="58" y="16"/>
                  </a:cubicBezTo>
                  <a:cubicBezTo>
                    <a:pt x="65" y="24"/>
                    <a:pt x="72" y="45"/>
                    <a:pt x="73" y="55"/>
                  </a:cubicBezTo>
                  <a:cubicBezTo>
                    <a:pt x="73" y="61"/>
                    <a:pt x="69" y="74"/>
                    <a:pt x="68" y="80"/>
                  </a:cubicBezTo>
                  <a:cubicBezTo>
                    <a:pt x="67" y="85"/>
                    <a:pt x="65" y="95"/>
                    <a:pt x="63" y="99"/>
                  </a:cubicBezTo>
                  <a:cubicBezTo>
                    <a:pt x="60" y="105"/>
                    <a:pt x="49" y="115"/>
                    <a:pt x="43" y="114"/>
                  </a:cubicBezTo>
                  <a:cubicBezTo>
                    <a:pt x="42" y="114"/>
                    <a:pt x="30" y="124"/>
                    <a:pt x="29" y="123"/>
                  </a:cubicBezTo>
                  <a:cubicBezTo>
                    <a:pt x="23" y="121"/>
                    <a:pt x="18" y="121"/>
                    <a:pt x="18" y="121"/>
                  </a:cubicBezTo>
                  <a:cubicBezTo>
                    <a:pt x="0" y="97"/>
                    <a:pt x="15" y="10"/>
                    <a:pt x="41" y="0"/>
                  </a:cubicBezTo>
                  <a:close/>
                </a:path>
              </a:pathLst>
            </a:custGeom>
            <a:solidFill>
              <a:srgbClr val="DCDCDC"/>
            </a:solidFill>
            <a:ln w="25400">
              <a:solidFill>
                <a:srgbClr val="000000"/>
              </a:solidFill>
              <a:round/>
            </a:ln>
          </p:spPr>
          <p:txBody>
            <a:bodyPr wrap="none"/>
            <a:lstStyle/>
            <a:p>
              <a:endParaRPr lang="zh-CN" altLang="en-US"/>
            </a:p>
          </p:txBody>
        </p:sp>
        <p:sp>
          <p:nvSpPr>
            <p:cNvPr id="14603" name="Freeform 265"/>
            <p:cNvSpPr>
              <a:spLocks noChangeArrowheads="1"/>
            </p:cNvSpPr>
            <p:nvPr/>
          </p:nvSpPr>
          <p:spPr bwMode="auto">
            <a:xfrm>
              <a:off x="4975" y="3384"/>
              <a:ext cx="56" cy="113"/>
            </a:xfrm>
            <a:custGeom>
              <a:avLst/>
              <a:gdLst>
                <a:gd name="T0" fmla="*/ 3 w 65"/>
                <a:gd name="T1" fmla="*/ 0 h 124"/>
                <a:gd name="T2" fmla="*/ 3 w 65"/>
                <a:gd name="T3" fmla="*/ 5 h 124"/>
                <a:gd name="T4" fmla="*/ 3 w 65"/>
                <a:gd name="T5" fmla="*/ 5 h 124"/>
                <a:gd name="T6" fmla="*/ 3 w 65"/>
                <a:gd name="T7" fmla="*/ 5 h 124"/>
                <a:gd name="T8" fmla="*/ 3 w 65"/>
                <a:gd name="T9" fmla="*/ 5 h 124"/>
                <a:gd name="T10" fmla="*/ 3 w 65"/>
                <a:gd name="T11" fmla="*/ 5 h 124"/>
                <a:gd name="T12" fmla="*/ 3 w 65"/>
                <a:gd name="T13" fmla="*/ 5 h 124"/>
                <a:gd name="T14" fmla="*/ 3 w 65"/>
                <a:gd name="T15" fmla="*/ 5 h 124"/>
                <a:gd name="T16" fmla="*/ 3 w 65"/>
                <a:gd name="T17" fmla="*/ 8 h 124"/>
                <a:gd name="T18" fmla="*/ 3 w 65"/>
                <a:gd name="T19" fmla="*/ 9 h 124"/>
                <a:gd name="T20" fmla="*/ 3 w 65"/>
                <a:gd name="T21" fmla="*/ 9 h 124"/>
                <a:gd name="T22" fmla="*/ 3 w 65"/>
                <a:gd name="T23" fmla="*/ 0 h 1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24"/>
                <a:gd name="T38" fmla="*/ 65 w 65"/>
                <a:gd name="T39" fmla="*/ 124 h 1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24">
                  <a:moveTo>
                    <a:pt x="35" y="0"/>
                  </a:moveTo>
                  <a:cubicBezTo>
                    <a:pt x="35" y="0"/>
                    <a:pt x="42" y="4"/>
                    <a:pt x="43" y="5"/>
                  </a:cubicBezTo>
                  <a:cubicBezTo>
                    <a:pt x="45" y="7"/>
                    <a:pt x="46" y="15"/>
                    <a:pt x="48" y="18"/>
                  </a:cubicBezTo>
                  <a:cubicBezTo>
                    <a:pt x="50" y="20"/>
                    <a:pt x="57" y="23"/>
                    <a:pt x="57" y="24"/>
                  </a:cubicBezTo>
                  <a:cubicBezTo>
                    <a:pt x="59" y="25"/>
                    <a:pt x="57" y="38"/>
                    <a:pt x="61" y="40"/>
                  </a:cubicBezTo>
                  <a:cubicBezTo>
                    <a:pt x="59" y="42"/>
                    <a:pt x="65" y="48"/>
                    <a:pt x="64" y="51"/>
                  </a:cubicBezTo>
                  <a:cubicBezTo>
                    <a:pt x="62" y="52"/>
                    <a:pt x="64" y="59"/>
                    <a:pt x="64" y="60"/>
                  </a:cubicBezTo>
                  <a:cubicBezTo>
                    <a:pt x="62" y="68"/>
                    <a:pt x="56" y="76"/>
                    <a:pt x="56" y="84"/>
                  </a:cubicBezTo>
                  <a:cubicBezTo>
                    <a:pt x="55" y="91"/>
                    <a:pt x="56" y="104"/>
                    <a:pt x="53" y="109"/>
                  </a:cubicBezTo>
                  <a:cubicBezTo>
                    <a:pt x="51" y="114"/>
                    <a:pt x="43" y="122"/>
                    <a:pt x="38" y="123"/>
                  </a:cubicBezTo>
                  <a:cubicBezTo>
                    <a:pt x="35" y="124"/>
                    <a:pt x="28" y="123"/>
                    <a:pt x="28" y="123"/>
                  </a:cubicBezTo>
                  <a:cubicBezTo>
                    <a:pt x="0" y="90"/>
                    <a:pt x="14" y="16"/>
                    <a:pt x="35" y="0"/>
                  </a:cubicBezTo>
                  <a:close/>
                </a:path>
              </a:pathLst>
            </a:custGeom>
            <a:solidFill>
              <a:srgbClr val="642460"/>
            </a:solidFill>
            <a:ln w="25400">
              <a:solidFill>
                <a:srgbClr val="000000"/>
              </a:solidFill>
              <a:round/>
            </a:ln>
          </p:spPr>
          <p:txBody>
            <a:bodyPr wrap="none"/>
            <a:lstStyle/>
            <a:p>
              <a:endParaRPr lang="zh-CN" altLang="en-US"/>
            </a:p>
          </p:txBody>
        </p:sp>
        <p:sp>
          <p:nvSpPr>
            <p:cNvPr id="14604" name="Freeform 266"/>
            <p:cNvSpPr>
              <a:spLocks noChangeArrowheads="1"/>
            </p:cNvSpPr>
            <p:nvPr/>
          </p:nvSpPr>
          <p:spPr bwMode="auto">
            <a:xfrm>
              <a:off x="4811" y="3532"/>
              <a:ext cx="183" cy="63"/>
            </a:xfrm>
            <a:custGeom>
              <a:avLst/>
              <a:gdLst>
                <a:gd name="T0" fmla="*/ 3 w 213"/>
                <a:gd name="T1" fmla="*/ 5 h 69"/>
                <a:gd name="T2" fmla="*/ 3 w 213"/>
                <a:gd name="T3" fmla="*/ 5 h 69"/>
                <a:gd name="T4" fmla="*/ 3 w 213"/>
                <a:gd name="T5" fmla="*/ 5 h 69"/>
                <a:gd name="T6" fmla="*/ 3 w 213"/>
                <a:gd name="T7" fmla="*/ 5 h 69"/>
                <a:gd name="T8" fmla="*/ 3 w 213"/>
                <a:gd name="T9" fmla="*/ 5 h 69"/>
                <a:gd name="T10" fmla="*/ 3 w 213"/>
                <a:gd name="T11" fmla="*/ 5 h 69"/>
                <a:gd name="T12" fmla="*/ 3 w 213"/>
                <a:gd name="T13" fmla="*/ 5 h 69"/>
                <a:gd name="T14" fmla="*/ 3 w 213"/>
                <a:gd name="T15" fmla="*/ 5 h 69"/>
                <a:gd name="T16" fmla="*/ 3 w 213"/>
                <a:gd name="T17" fmla="*/ 5 h 69"/>
                <a:gd name="T18" fmla="*/ 3 w 213"/>
                <a:gd name="T19" fmla="*/ 5 h 69"/>
                <a:gd name="T20" fmla="*/ 3 w 213"/>
                <a:gd name="T21" fmla="*/ 5 h 69"/>
                <a:gd name="T22" fmla="*/ 0 w 213"/>
                <a:gd name="T23" fmla="*/ 5 h 69"/>
                <a:gd name="T24" fmla="*/ 0 w 213"/>
                <a:gd name="T25" fmla="*/ 5 h 69"/>
                <a:gd name="T26" fmla="*/ 3 w 213"/>
                <a:gd name="T27" fmla="*/ 5 h 69"/>
                <a:gd name="T28" fmla="*/ 3 w 213"/>
                <a:gd name="T29" fmla="*/ 0 h 69"/>
                <a:gd name="T30" fmla="*/ 3 w 213"/>
                <a:gd name="T31" fmla="*/ 5 h 69"/>
                <a:gd name="T32" fmla="*/ 3 w 213"/>
                <a:gd name="T33" fmla="*/ 5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3"/>
                <a:gd name="T52" fmla="*/ 0 h 69"/>
                <a:gd name="T53" fmla="*/ 213 w 213"/>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3" h="69">
                  <a:moveTo>
                    <a:pt x="213" y="48"/>
                  </a:moveTo>
                  <a:lnTo>
                    <a:pt x="203" y="64"/>
                  </a:lnTo>
                  <a:lnTo>
                    <a:pt x="184" y="66"/>
                  </a:lnTo>
                  <a:lnTo>
                    <a:pt x="179" y="69"/>
                  </a:lnTo>
                  <a:lnTo>
                    <a:pt x="160" y="69"/>
                  </a:lnTo>
                  <a:lnTo>
                    <a:pt x="133" y="66"/>
                  </a:lnTo>
                  <a:lnTo>
                    <a:pt x="123" y="68"/>
                  </a:lnTo>
                  <a:lnTo>
                    <a:pt x="81" y="55"/>
                  </a:lnTo>
                  <a:lnTo>
                    <a:pt x="59" y="48"/>
                  </a:lnTo>
                  <a:lnTo>
                    <a:pt x="37" y="45"/>
                  </a:lnTo>
                  <a:lnTo>
                    <a:pt x="16" y="37"/>
                  </a:lnTo>
                  <a:lnTo>
                    <a:pt x="0" y="23"/>
                  </a:lnTo>
                  <a:lnTo>
                    <a:pt x="0" y="15"/>
                  </a:lnTo>
                  <a:lnTo>
                    <a:pt x="9" y="11"/>
                  </a:lnTo>
                  <a:lnTo>
                    <a:pt x="35" y="0"/>
                  </a:lnTo>
                  <a:lnTo>
                    <a:pt x="213" y="35"/>
                  </a:lnTo>
                  <a:lnTo>
                    <a:pt x="212" y="40"/>
                  </a:lnTo>
                  <a:lnTo>
                    <a:pt x="213" y="48"/>
                  </a:lnTo>
                  <a:close/>
                </a:path>
              </a:pathLst>
            </a:custGeom>
            <a:solidFill>
              <a:srgbClr val="DCDCD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05" name="Freeform 267"/>
            <p:cNvSpPr>
              <a:spLocks noChangeArrowheads="1"/>
            </p:cNvSpPr>
            <p:nvPr/>
          </p:nvSpPr>
          <p:spPr bwMode="auto">
            <a:xfrm>
              <a:off x="4829" y="3517"/>
              <a:ext cx="166" cy="61"/>
            </a:xfrm>
            <a:custGeom>
              <a:avLst/>
              <a:gdLst>
                <a:gd name="T0" fmla="*/ 3 w 194"/>
                <a:gd name="T1" fmla="*/ 5 h 67"/>
                <a:gd name="T2" fmla="*/ 3 w 194"/>
                <a:gd name="T3" fmla="*/ 5 h 67"/>
                <a:gd name="T4" fmla="*/ 3 w 194"/>
                <a:gd name="T5" fmla="*/ 5 h 67"/>
                <a:gd name="T6" fmla="*/ 3 w 194"/>
                <a:gd name="T7" fmla="*/ 5 h 67"/>
                <a:gd name="T8" fmla="*/ 3 w 194"/>
                <a:gd name="T9" fmla="*/ 5 h 67"/>
                <a:gd name="T10" fmla="*/ 3 w 194"/>
                <a:gd name="T11" fmla="*/ 5 h 67"/>
                <a:gd name="T12" fmla="*/ 3 w 194"/>
                <a:gd name="T13" fmla="*/ 5 h 67"/>
                <a:gd name="T14" fmla="*/ 3 w 194"/>
                <a:gd name="T15" fmla="*/ 5 h 67"/>
                <a:gd name="T16" fmla="*/ 3 w 194"/>
                <a:gd name="T17" fmla="*/ 5 h 67"/>
                <a:gd name="T18" fmla="*/ 3 w 194"/>
                <a:gd name="T19" fmla="*/ 5 h 67"/>
                <a:gd name="T20" fmla="*/ 3 w 194"/>
                <a:gd name="T21" fmla="*/ 5 h 67"/>
                <a:gd name="T22" fmla="*/ 0 w 194"/>
                <a:gd name="T23" fmla="*/ 5 h 67"/>
                <a:gd name="T24" fmla="*/ 3 w 194"/>
                <a:gd name="T25" fmla="*/ 5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4"/>
                <a:gd name="T40" fmla="*/ 0 h 67"/>
                <a:gd name="T41" fmla="*/ 194 w 194"/>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4" h="67">
                  <a:moveTo>
                    <a:pt x="186" y="40"/>
                  </a:moveTo>
                  <a:cubicBezTo>
                    <a:pt x="186" y="40"/>
                    <a:pt x="194" y="51"/>
                    <a:pt x="194" y="55"/>
                  </a:cubicBezTo>
                  <a:cubicBezTo>
                    <a:pt x="192" y="59"/>
                    <a:pt x="182" y="63"/>
                    <a:pt x="179" y="65"/>
                  </a:cubicBezTo>
                  <a:cubicBezTo>
                    <a:pt x="173" y="67"/>
                    <a:pt x="160" y="65"/>
                    <a:pt x="154" y="65"/>
                  </a:cubicBezTo>
                  <a:cubicBezTo>
                    <a:pt x="147" y="65"/>
                    <a:pt x="133" y="65"/>
                    <a:pt x="127" y="65"/>
                  </a:cubicBezTo>
                  <a:cubicBezTo>
                    <a:pt x="122" y="64"/>
                    <a:pt x="113" y="61"/>
                    <a:pt x="109" y="60"/>
                  </a:cubicBezTo>
                  <a:cubicBezTo>
                    <a:pt x="104" y="58"/>
                    <a:pt x="93" y="58"/>
                    <a:pt x="86" y="57"/>
                  </a:cubicBezTo>
                  <a:cubicBezTo>
                    <a:pt x="82" y="56"/>
                    <a:pt x="72" y="54"/>
                    <a:pt x="67" y="53"/>
                  </a:cubicBezTo>
                  <a:cubicBezTo>
                    <a:pt x="61" y="51"/>
                    <a:pt x="48" y="49"/>
                    <a:pt x="42" y="47"/>
                  </a:cubicBezTo>
                  <a:cubicBezTo>
                    <a:pt x="37" y="46"/>
                    <a:pt x="26" y="41"/>
                    <a:pt x="20" y="40"/>
                  </a:cubicBezTo>
                  <a:cubicBezTo>
                    <a:pt x="19" y="40"/>
                    <a:pt x="16" y="40"/>
                    <a:pt x="15" y="40"/>
                  </a:cubicBezTo>
                  <a:cubicBezTo>
                    <a:pt x="11" y="38"/>
                    <a:pt x="0" y="25"/>
                    <a:pt x="0" y="25"/>
                  </a:cubicBezTo>
                  <a:cubicBezTo>
                    <a:pt x="10" y="0"/>
                    <a:pt x="147" y="14"/>
                    <a:pt x="186" y="40"/>
                  </a:cubicBezTo>
                  <a:close/>
                </a:path>
              </a:pathLst>
            </a:custGeom>
            <a:solidFill>
              <a:srgbClr val="642460"/>
            </a:solidFill>
            <a:ln w="25400">
              <a:solidFill>
                <a:srgbClr val="000000"/>
              </a:solidFill>
              <a:round/>
            </a:ln>
          </p:spPr>
          <p:txBody>
            <a:bodyPr wrap="none"/>
            <a:lstStyle/>
            <a:p>
              <a:endParaRPr lang="zh-CN" altLang="en-US"/>
            </a:p>
          </p:txBody>
        </p:sp>
        <p:sp>
          <p:nvSpPr>
            <p:cNvPr id="14606" name="Freeform 268"/>
            <p:cNvSpPr>
              <a:spLocks noChangeArrowheads="1"/>
            </p:cNvSpPr>
            <p:nvPr/>
          </p:nvSpPr>
          <p:spPr bwMode="auto">
            <a:xfrm>
              <a:off x="4759" y="3333"/>
              <a:ext cx="248" cy="274"/>
            </a:xfrm>
            <a:custGeom>
              <a:avLst/>
              <a:gdLst>
                <a:gd name="T0" fmla="*/ 3 w 289"/>
                <a:gd name="T1" fmla="*/ 5 h 301"/>
                <a:gd name="T2" fmla="*/ 3 w 289"/>
                <a:gd name="T3" fmla="*/ 5 h 301"/>
                <a:gd name="T4" fmla="*/ 3 w 289"/>
                <a:gd name="T5" fmla="*/ 5 h 301"/>
                <a:gd name="T6" fmla="*/ 3 w 289"/>
                <a:gd name="T7" fmla="*/ 5 h 301"/>
                <a:gd name="T8" fmla="*/ 3 w 289"/>
                <a:gd name="T9" fmla="*/ 6 h 301"/>
                <a:gd name="T10" fmla="*/ 3 w 289"/>
                <a:gd name="T11" fmla="*/ 9 h 301"/>
                <a:gd name="T12" fmla="*/ 3 w 289"/>
                <a:gd name="T13" fmla="*/ 11 h 301"/>
                <a:gd name="T14" fmla="*/ 3 w 289"/>
                <a:gd name="T15" fmla="*/ 12 h 301"/>
                <a:gd name="T16" fmla="*/ 3 w 289"/>
                <a:gd name="T17" fmla="*/ 13 h 301"/>
                <a:gd name="T18" fmla="*/ 3 w 289"/>
                <a:gd name="T19" fmla="*/ 13 h 301"/>
                <a:gd name="T20" fmla="*/ 3 w 289"/>
                <a:gd name="T21" fmla="*/ 15 h 301"/>
                <a:gd name="T22" fmla="*/ 3 w 289"/>
                <a:gd name="T23" fmla="*/ 16 h 301"/>
                <a:gd name="T24" fmla="*/ 3 w 289"/>
                <a:gd name="T25" fmla="*/ 16 h 301"/>
                <a:gd name="T26" fmla="*/ 3 w 289"/>
                <a:gd name="T27" fmla="*/ 15 h 301"/>
                <a:gd name="T28" fmla="*/ 3 w 289"/>
                <a:gd name="T29" fmla="*/ 16 h 301"/>
                <a:gd name="T30" fmla="*/ 3 w 289"/>
                <a:gd name="T31" fmla="*/ 15 h 301"/>
                <a:gd name="T32" fmla="*/ 3 w 289"/>
                <a:gd name="T33" fmla="*/ 15 h 301"/>
                <a:gd name="T34" fmla="*/ 3 w 289"/>
                <a:gd name="T35" fmla="*/ 16 h 301"/>
                <a:gd name="T36" fmla="*/ 3 w 289"/>
                <a:gd name="T37" fmla="*/ 16 h 301"/>
                <a:gd name="T38" fmla="*/ 3 w 289"/>
                <a:gd name="T39" fmla="*/ 16 h 301"/>
                <a:gd name="T40" fmla="*/ 3 w 289"/>
                <a:gd name="T41" fmla="*/ 16 h 301"/>
                <a:gd name="T42" fmla="*/ 3 w 289"/>
                <a:gd name="T43" fmla="*/ 16 h 301"/>
                <a:gd name="T44" fmla="*/ 3 w 289"/>
                <a:gd name="T45" fmla="*/ 17 h 301"/>
                <a:gd name="T46" fmla="*/ 3 w 289"/>
                <a:gd name="T47" fmla="*/ 20 h 301"/>
                <a:gd name="T48" fmla="*/ 3 w 289"/>
                <a:gd name="T49" fmla="*/ 21 h 301"/>
                <a:gd name="T50" fmla="*/ 3 w 289"/>
                <a:gd name="T51" fmla="*/ 22 h 301"/>
                <a:gd name="T52" fmla="*/ 0 w 289"/>
                <a:gd name="T53" fmla="*/ 14 h 301"/>
                <a:gd name="T54" fmla="*/ 3 w 289"/>
                <a:gd name="T55" fmla="*/ 13 h 301"/>
                <a:gd name="T56" fmla="*/ 3 w 289"/>
                <a:gd name="T57" fmla="*/ 12 h 301"/>
                <a:gd name="T58" fmla="*/ 3 w 289"/>
                <a:gd name="T59" fmla="*/ 13 h 301"/>
                <a:gd name="T60" fmla="*/ 3 w 289"/>
                <a:gd name="T61" fmla="*/ 13 h 301"/>
                <a:gd name="T62" fmla="*/ 3 w 289"/>
                <a:gd name="T63" fmla="*/ 13 h 301"/>
                <a:gd name="T64" fmla="*/ 3 w 289"/>
                <a:gd name="T65" fmla="*/ 11 h 301"/>
                <a:gd name="T66" fmla="*/ 3 w 289"/>
                <a:gd name="T67" fmla="*/ 8 h 301"/>
                <a:gd name="T68" fmla="*/ 3 w 289"/>
                <a:gd name="T69" fmla="*/ 5 h 301"/>
                <a:gd name="T70" fmla="*/ 3 w 289"/>
                <a:gd name="T71" fmla="*/ 5 h 301"/>
                <a:gd name="T72" fmla="*/ 3 w 289"/>
                <a:gd name="T73" fmla="*/ 5 h 301"/>
                <a:gd name="T74" fmla="*/ 3 w 289"/>
                <a:gd name="T75" fmla="*/ 5 h 301"/>
                <a:gd name="T76" fmla="*/ 3 w 289"/>
                <a:gd name="T77" fmla="*/ 5 h 301"/>
                <a:gd name="T78" fmla="*/ 3 w 289"/>
                <a:gd name="T79" fmla="*/ 5 h 301"/>
                <a:gd name="T80" fmla="*/ 3 w 289"/>
                <a:gd name="T81" fmla="*/ 5 h 301"/>
                <a:gd name="T82" fmla="*/ 3 w 289"/>
                <a:gd name="T83" fmla="*/ 0 h 301"/>
                <a:gd name="T84" fmla="*/ 3 w 289"/>
                <a:gd name="T85" fmla="*/ 0 h 3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9"/>
                <a:gd name="T130" fmla="*/ 0 h 301"/>
                <a:gd name="T131" fmla="*/ 289 w 289"/>
                <a:gd name="T132" fmla="*/ 301 h 3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9" h="301">
                  <a:moveTo>
                    <a:pt x="281" y="9"/>
                  </a:moveTo>
                  <a:lnTo>
                    <a:pt x="286" y="18"/>
                  </a:lnTo>
                  <a:lnTo>
                    <a:pt x="289" y="47"/>
                  </a:lnTo>
                  <a:lnTo>
                    <a:pt x="286" y="60"/>
                  </a:lnTo>
                  <a:lnTo>
                    <a:pt x="284" y="89"/>
                  </a:lnTo>
                  <a:lnTo>
                    <a:pt x="286" y="120"/>
                  </a:lnTo>
                  <a:lnTo>
                    <a:pt x="286" y="148"/>
                  </a:lnTo>
                  <a:lnTo>
                    <a:pt x="280" y="162"/>
                  </a:lnTo>
                  <a:lnTo>
                    <a:pt x="276" y="172"/>
                  </a:lnTo>
                  <a:lnTo>
                    <a:pt x="276" y="178"/>
                  </a:lnTo>
                  <a:lnTo>
                    <a:pt x="279" y="201"/>
                  </a:lnTo>
                  <a:lnTo>
                    <a:pt x="263" y="232"/>
                  </a:lnTo>
                  <a:lnTo>
                    <a:pt x="251" y="229"/>
                  </a:lnTo>
                  <a:lnTo>
                    <a:pt x="240" y="219"/>
                  </a:lnTo>
                  <a:lnTo>
                    <a:pt x="211" y="224"/>
                  </a:lnTo>
                  <a:lnTo>
                    <a:pt x="182" y="212"/>
                  </a:lnTo>
                  <a:lnTo>
                    <a:pt x="150" y="205"/>
                  </a:lnTo>
                  <a:lnTo>
                    <a:pt x="126" y="227"/>
                  </a:lnTo>
                  <a:lnTo>
                    <a:pt x="96" y="225"/>
                  </a:lnTo>
                  <a:lnTo>
                    <a:pt x="71" y="229"/>
                  </a:lnTo>
                  <a:lnTo>
                    <a:pt x="51" y="225"/>
                  </a:lnTo>
                  <a:lnTo>
                    <a:pt x="37" y="229"/>
                  </a:lnTo>
                  <a:lnTo>
                    <a:pt x="33" y="240"/>
                  </a:lnTo>
                  <a:lnTo>
                    <a:pt x="36" y="277"/>
                  </a:lnTo>
                  <a:lnTo>
                    <a:pt x="33" y="288"/>
                  </a:lnTo>
                  <a:lnTo>
                    <a:pt x="30" y="301"/>
                  </a:lnTo>
                  <a:lnTo>
                    <a:pt x="0" y="191"/>
                  </a:lnTo>
                  <a:lnTo>
                    <a:pt x="18" y="168"/>
                  </a:lnTo>
                  <a:lnTo>
                    <a:pt x="35" y="164"/>
                  </a:lnTo>
                  <a:lnTo>
                    <a:pt x="119" y="182"/>
                  </a:lnTo>
                  <a:lnTo>
                    <a:pt x="116" y="177"/>
                  </a:lnTo>
                  <a:lnTo>
                    <a:pt x="117" y="170"/>
                  </a:lnTo>
                  <a:lnTo>
                    <a:pt x="115" y="141"/>
                  </a:lnTo>
                  <a:lnTo>
                    <a:pt x="127" y="108"/>
                  </a:lnTo>
                  <a:lnTo>
                    <a:pt x="116" y="65"/>
                  </a:lnTo>
                  <a:lnTo>
                    <a:pt x="156" y="64"/>
                  </a:lnTo>
                  <a:lnTo>
                    <a:pt x="174" y="55"/>
                  </a:lnTo>
                  <a:lnTo>
                    <a:pt x="185" y="53"/>
                  </a:lnTo>
                  <a:lnTo>
                    <a:pt x="182" y="35"/>
                  </a:lnTo>
                  <a:lnTo>
                    <a:pt x="214" y="33"/>
                  </a:lnTo>
                  <a:lnTo>
                    <a:pt x="239" y="21"/>
                  </a:lnTo>
                  <a:lnTo>
                    <a:pt x="256" y="0"/>
                  </a:lnTo>
                  <a:lnTo>
                    <a:pt x="267" y="0"/>
                  </a:lnTo>
                  <a:lnTo>
                    <a:pt x="281" y="9"/>
                  </a:lnTo>
                  <a:close/>
                </a:path>
              </a:pathLst>
            </a:custGeom>
            <a:solidFill>
              <a:srgbClr val="FFFFFF"/>
            </a:solidFill>
            <a:ln w="25400">
              <a:solidFill>
                <a:srgbClr val="FFFFFF"/>
              </a:solidFill>
              <a:round/>
            </a:ln>
          </p:spPr>
          <p:txBody>
            <a:bodyPr wrap="none"/>
            <a:lstStyle/>
            <a:p>
              <a:endParaRPr lang="zh-CN" altLang="en-US"/>
            </a:p>
          </p:txBody>
        </p:sp>
        <p:sp>
          <p:nvSpPr>
            <p:cNvPr id="14607" name="Freeform 269"/>
            <p:cNvSpPr>
              <a:spLocks noChangeArrowheads="1"/>
            </p:cNvSpPr>
            <p:nvPr/>
          </p:nvSpPr>
          <p:spPr bwMode="auto">
            <a:xfrm>
              <a:off x="4668" y="3482"/>
              <a:ext cx="314" cy="220"/>
            </a:xfrm>
            <a:custGeom>
              <a:avLst/>
              <a:gdLst>
                <a:gd name="T0" fmla="*/ 4 w 365"/>
                <a:gd name="T1" fmla="*/ 5 h 241"/>
                <a:gd name="T2" fmla="*/ 5 w 365"/>
                <a:gd name="T3" fmla="*/ 5 h 241"/>
                <a:gd name="T4" fmla="*/ 6 w 365"/>
                <a:gd name="T5" fmla="*/ 5 h 241"/>
                <a:gd name="T6" fmla="*/ 5 w 365"/>
                <a:gd name="T7" fmla="*/ 6 h 241"/>
                <a:gd name="T8" fmla="*/ 3 w 365"/>
                <a:gd name="T9" fmla="*/ 5 h 241"/>
                <a:gd name="T10" fmla="*/ 3 w 365"/>
                <a:gd name="T11" fmla="*/ 5 h 241"/>
                <a:gd name="T12" fmla="*/ 3 w 365"/>
                <a:gd name="T13" fmla="*/ 5 h 241"/>
                <a:gd name="T14" fmla="*/ 3 w 365"/>
                <a:gd name="T15" fmla="*/ 5 h 241"/>
                <a:gd name="T16" fmla="*/ 3 w 365"/>
                <a:gd name="T17" fmla="*/ 5 h 241"/>
                <a:gd name="T18" fmla="*/ 3 w 365"/>
                <a:gd name="T19" fmla="*/ 9 h 241"/>
                <a:gd name="T20" fmla="*/ 3 w 365"/>
                <a:gd name="T21" fmla="*/ 10 h 241"/>
                <a:gd name="T22" fmla="*/ 3 w 365"/>
                <a:gd name="T23" fmla="*/ 11 h 241"/>
                <a:gd name="T24" fmla="*/ 3 w 365"/>
                <a:gd name="T25" fmla="*/ 13 h 241"/>
                <a:gd name="T26" fmla="*/ 3 w 365"/>
                <a:gd name="T27" fmla="*/ 14 h 241"/>
                <a:gd name="T28" fmla="*/ 3 w 365"/>
                <a:gd name="T29" fmla="*/ 15 h 241"/>
                <a:gd name="T30" fmla="*/ 3 w 365"/>
                <a:gd name="T31" fmla="*/ 16 h 241"/>
                <a:gd name="T32" fmla="*/ 3 w 365"/>
                <a:gd name="T33" fmla="*/ 16 h 241"/>
                <a:gd name="T34" fmla="*/ 3 w 365"/>
                <a:gd name="T35" fmla="*/ 17 h 241"/>
                <a:gd name="T36" fmla="*/ 3 w 365"/>
                <a:gd name="T37" fmla="*/ 18 h 241"/>
                <a:gd name="T38" fmla="*/ 3 w 365"/>
                <a:gd name="T39" fmla="*/ 18 h 241"/>
                <a:gd name="T40" fmla="*/ 3 w 365"/>
                <a:gd name="T41" fmla="*/ 17 h 241"/>
                <a:gd name="T42" fmla="*/ 3 w 365"/>
                <a:gd name="T43" fmla="*/ 18 h 241"/>
                <a:gd name="T44" fmla="*/ 3 w 365"/>
                <a:gd name="T45" fmla="*/ 18 h 241"/>
                <a:gd name="T46" fmla="*/ 3 w 365"/>
                <a:gd name="T47" fmla="*/ 18 h 241"/>
                <a:gd name="T48" fmla="*/ 3 w 365"/>
                <a:gd name="T49" fmla="*/ 18 h 241"/>
                <a:gd name="T50" fmla="*/ 3 w 365"/>
                <a:gd name="T51" fmla="*/ 19 h 241"/>
                <a:gd name="T52" fmla="*/ 0 w 365"/>
                <a:gd name="T53" fmla="*/ 19 h 241"/>
                <a:gd name="T54" fmla="*/ 3 w 365"/>
                <a:gd name="T55" fmla="*/ 18 h 241"/>
                <a:gd name="T56" fmla="*/ 3 w 365"/>
                <a:gd name="T57" fmla="*/ 17 h 241"/>
                <a:gd name="T58" fmla="*/ 3 w 365"/>
                <a:gd name="T59" fmla="*/ 16 h 241"/>
                <a:gd name="T60" fmla="*/ 3 w 365"/>
                <a:gd name="T61" fmla="*/ 16 h 241"/>
                <a:gd name="T62" fmla="*/ 3 w 365"/>
                <a:gd name="T63" fmla="*/ 16 h 241"/>
                <a:gd name="T64" fmla="*/ 3 w 365"/>
                <a:gd name="T65" fmla="*/ 16 h 241"/>
                <a:gd name="T66" fmla="*/ 3 w 365"/>
                <a:gd name="T67" fmla="*/ 15 h 241"/>
                <a:gd name="T68" fmla="*/ 3 w 365"/>
                <a:gd name="T69" fmla="*/ 14 h 241"/>
                <a:gd name="T70" fmla="*/ 3 w 365"/>
                <a:gd name="T71" fmla="*/ 14 h 241"/>
                <a:gd name="T72" fmla="*/ 3 w 365"/>
                <a:gd name="T73" fmla="*/ 14 h 241"/>
                <a:gd name="T74" fmla="*/ 3 w 365"/>
                <a:gd name="T75" fmla="*/ 14 h 241"/>
                <a:gd name="T76" fmla="*/ 3 w 365"/>
                <a:gd name="T77" fmla="*/ 14 h 241"/>
                <a:gd name="T78" fmla="*/ 3 w 365"/>
                <a:gd name="T79" fmla="*/ 14 h 241"/>
                <a:gd name="T80" fmla="*/ 3 w 365"/>
                <a:gd name="T81" fmla="*/ 15 h 241"/>
                <a:gd name="T82" fmla="*/ 3 w 365"/>
                <a:gd name="T83" fmla="*/ 15 h 241"/>
                <a:gd name="T84" fmla="*/ 3 w 365"/>
                <a:gd name="T85" fmla="*/ 15 h 241"/>
                <a:gd name="T86" fmla="*/ 3 w 365"/>
                <a:gd name="T87" fmla="*/ 15 h 241"/>
                <a:gd name="T88" fmla="*/ 3 w 365"/>
                <a:gd name="T89" fmla="*/ 14 h 241"/>
                <a:gd name="T90" fmla="*/ 3 w 365"/>
                <a:gd name="T91" fmla="*/ 14 h 241"/>
                <a:gd name="T92" fmla="*/ 3 w 365"/>
                <a:gd name="T93" fmla="*/ 12 h 241"/>
                <a:gd name="T94" fmla="*/ 3 w 365"/>
                <a:gd name="T95" fmla="*/ 11 h 241"/>
                <a:gd name="T96" fmla="*/ 3 w 365"/>
                <a:gd name="T97" fmla="*/ 10 h 241"/>
                <a:gd name="T98" fmla="*/ 3 w 365"/>
                <a:gd name="T99" fmla="*/ 6 h 241"/>
                <a:gd name="T100" fmla="*/ 3 w 365"/>
                <a:gd name="T101" fmla="*/ 6 h 241"/>
                <a:gd name="T102" fmla="*/ 3 w 365"/>
                <a:gd name="T103" fmla="*/ 5 h 241"/>
                <a:gd name="T104" fmla="*/ 3 w 365"/>
                <a:gd name="T105" fmla="*/ 5 h 241"/>
                <a:gd name="T106" fmla="*/ 3 w 365"/>
                <a:gd name="T107" fmla="*/ 2 h 241"/>
                <a:gd name="T108" fmla="*/ 3 w 365"/>
                <a:gd name="T109" fmla="*/ 0 h 241"/>
                <a:gd name="T110" fmla="*/ 3 w 365"/>
                <a:gd name="T111" fmla="*/ 4 h 241"/>
                <a:gd name="T112" fmla="*/ 3 w 365"/>
                <a:gd name="T113" fmla="*/ 4 h 241"/>
                <a:gd name="T114" fmla="*/ 3 w 365"/>
                <a:gd name="T115" fmla="*/ 5 h 2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65"/>
                <a:gd name="T175" fmla="*/ 0 h 241"/>
                <a:gd name="T176" fmla="*/ 365 w 365"/>
                <a:gd name="T177" fmla="*/ 241 h 24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65" h="241">
                  <a:moveTo>
                    <a:pt x="300" y="53"/>
                  </a:moveTo>
                  <a:lnTo>
                    <a:pt x="348" y="65"/>
                  </a:lnTo>
                  <a:lnTo>
                    <a:pt x="365" y="70"/>
                  </a:lnTo>
                  <a:lnTo>
                    <a:pt x="317" y="84"/>
                  </a:lnTo>
                  <a:lnTo>
                    <a:pt x="251" y="65"/>
                  </a:lnTo>
                  <a:lnTo>
                    <a:pt x="177" y="65"/>
                  </a:lnTo>
                  <a:lnTo>
                    <a:pt x="157" y="61"/>
                  </a:lnTo>
                  <a:lnTo>
                    <a:pt x="144" y="65"/>
                  </a:lnTo>
                  <a:lnTo>
                    <a:pt x="142" y="75"/>
                  </a:lnTo>
                  <a:lnTo>
                    <a:pt x="145" y="113"/>
                  </a:lnTo>
                  <a:lnTo>
                    <a:pt x="141" y="124"/>
                  </a:lnTo>
                  <a:lnTo>
                    <a:pt x="145" y="137"/>
                  </a:lnTo>
                  <a:lnTo>
                    <a:pt x="145" y="158"/>
                  </a:lnTo>
                  <a:lnTo>
                    <a:pt x="125" y="166"/>
                  </a:lnTo>
                  <a:lnTo>
                    <a:pt x="153" y="193"/>
                  </a:lnTo>
                  <a:lnTo>
                    <a:pt x="153" y="199"/>
                  </a:lnTo>
                  <a:lnTo>
                    <a:pt x="172" y="214"/>
                  </a:lnTo>
                  <a:lnTo>
                    <a:pt x="173" y="218"/>
                  </a:lnTo>
                  <a:lnTo>
                    <a:pt x="166" y="227"/>
                  </a:lnTo>
                  <a:lnTo>
                    <a:pt x="153" y="226"/>
                  </a:lnTo>
                  <a:lnTo>
                    <a:pt x="132" y="221"/>
                  </a:lnTo>
                  <a:lnTo>
                    <a:pt x="101" y="225"/>
                  </a:lnTo>
                  <a:lnTo>
                    <a:pt x="61" y="233"/>
                  </a:lnTo>
                  <a:lnTo>
                    <a:pt x="45" y="232"/>
                  </a:lnTo>
                  <a:lnTo>
                    <a:pt x="17" y="237"/>
                  </a:lnTo>
                  <a:lnTo>
                    <a:pt x="9" y="241"/>
                  </a:lnTo>
                  <a:lnTo>
                    <a:pt x="0" y="238"/>
                  </a:lnTo>
                  <a:lnTo>
                    <a:pt x="4" y="231"/>
                  </a:lnTo>
                  <a:lnTo>
                    <a:pt x="17" y="218"/>
                  </a:lnTo>
                  <a:lnTo>
                    <a:pt x="32" y="215"/>
                  </a:lnTo>
                  <a:lnTo>
                    <a:pt x="57" y="211"/>
                  </a:lnTo>
                  <a:lnTo>
                    <a:pt x="70" y="202"/>
                  </a:lnTo>
                  <a:lnTo>
                    <a:pt x="85" y="199"/>
                  </a:lnTo>
                  <a:lnTo>
                    <a:pt x="99" y="188"/>
                  </a:lnTo>
                  <a:lnTo>
                    <a:pt x="100" y="175"/>
                  </a:lnTo>
                  <a:lnTo>
                    <a:pt x="100" y="168"/>
                  </a:lnTo>
                  <a:lnTo>
                    <a:pt x="100" y="167"/>
                  </a:lnTo>
                  <a:lnTo>
                    <a:pt x="88" y="167"/>
                  </a:lnTo>
                  <a:lnTo>
                    <a:pt x="86" y="170"/>
                  </a:lnTo>
                  <a:lnTo>
                    <a:pt x="59" y="180"/>
                  </a:lnTo>
                  <a:lnTo>
                    <a:pt x="40" y="183"/>
                  </a:lnTo>
                  <a:lnTo>
                    <a:pt x="13" y="197"/>
                  </a:lnTo>
                  <a:lnTo>
                    <a:pt x="4" y="197"/>
                  </a:lnTo>
                  <a:lnTo>
                    <a:pt x="4" y="191"/>
                  </a:lnTo>
                  <a:lnTo>
                    <a:pt x="22" y="180"/>
                  </a:lnTo>
                  <a:lnTo>
                    <a:pt x="32" y="168"/>
                  </a:lnTo>
                  <a:lnTo>
                    <a:pt x="59" y="150"/>
                  </a:lnTo>
                  <a:lnTo>
                    <a:pt x="72" y="136"/>
                  </a:lnTo>
                  <a:lnTo>
                    <a:pt x="81" y="123"/>
                  </a:lnTo>
                  <a:lnTo>
                    <a:pt x="86" y="84"/>
                  </a:lnTo>
                  <a:lnTo>
                    <a:pt x="89" y="81"/>
                  </a:lnTo>
                  <a:lnTo>
                    <a:pt x="96" y="65"/>
                  </a:lnTo>
                  <a:lnTo>
                    <a:pt x="104" y="23"/>
                  </a:lnTo>
                  <a:lnTo>
                    <a:pt x="124" y="2"/>
                  </a:lnTo>
                  <a:lnTo>
                    <a:pt x="141" y="0"/>
                  </a:lnTo>
                  <a:lnTo>
                    <a:pt x="163" y="4"/>
                  </a:lnTo>
                  <a:lnTo>
                    <a:pt x="222" y="4"/>
                  </a:lnTo>
                  <a:lnTo>
                    <a:pt x="257" y="34"/>
                  </a:lnTo>
                  <a:lnTo>
                    <a:pt x="300" y="53"/>
                  </a:lnTo>
                  <a:close/>
                </a:path>
              </a:pathLst>
            </a:custGeom>
            <a:solidFill>
              <a:srgbClr val="00549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08" name="Freeform 270"/>
            <p:cNvSpPr>
              <a:spLocks noChangeArrowheads="1"/>
            </p:cNvSpPr>
            <p:nvPr/>
          </p:nvSpPr>
          <p:spPr bwMode="auto">
            <a:xfrm>
              <a:off x="4748" y="3505"/>
              <a:ext cx="232" cy="90"/>
            </a:xfrm>
            <a:custGeom>
              <a:avLst/>
              <a:gdLst>
                <a:gd name="T0" fmla="*/ 3 w 270"/>
                <a:gd name="T1" fmla="*/ 5 h 99"/>
                <a:gd name="T2" fmla="*/ 3 w 270"/>
                <a:gd name="T3" fmla="*/ 5 h 99"/>
                <a:gd name="T4" fmla="*/ 3 w 270"/>
                <a:gd name="T5" fmla="*/ 5 h 99"/>
                <a:gd name="T6" fmla="*/ 3 w 270"/>
                <a:gd name="T7" fmla="*/ 5 h 99"/>
                <a:gd name="T8" fmla="*/ 3 w 270"/>
                <a:gd name="T9" fmla="*/ 5 h 99"/>
                <a:gd name="T10" fmla="*/ 3 w 270"/>
                <a:gd name="T11" fmla="*/ 5 h 99"/>
                <a:gd name="T12" fmla="*/ 3 w 270"/>
                <a:gd name="T13" fmla="*/ 5 h 99"/>
                <a:gd name="T14" fmla="*/ 3 w 270"/>
                <a:gd name="T15" fmla="*/ 5 h 99"/>
                <a:gd name="T16" fmla="*/ 3 w 270"/>
                <a:gd name="T17" fmla="*/ 5 h 99"/>
                <a:gd name="T18" fmla="*/ 3 w 270"/>
                <a:gd name="T19" fmla="*/ 6 h 99"/>
                <a:gd name="T20" fmla="*/ 0 w 270"/>
                <a:gd name="T21" fmla="*/ 7 h 99"/>
                <a:gd name="T22" fmla="*/ 3 w 270"/>
                <a:gd name="T23" fmla="*/ 5 h 99"/>
                <a:gd name="T24" fmla="*/ 3 w 270"/>
                <a:gd name="T25" fmla="*/ 5 h 99"/>
                <a:gd name="T26" fmla="*/ 3 w 270"/>
                <a:gd name="T27" fmla="*/ 5 h 99"/>
                <a:gd name="T28" fmla="*/ 3 w 270"/>
                <a:gd name="T29" fmla="*/ 0 h 99"/>
                <a:gd name="T30" fmla="*/ 3 w 270"/>
                <a:gd name="T31" fmla="*/ 0 h 99"/>
                <a:gd name="T32" fmla="*/ 3 w 270"/>
                <a:gd name="T33" fmla="*/ 5 h 99"/>
                <a:gd name="T34" fmla="*/ 3 w 270"/>
                <a:gd name="T35" fmla="*/ 5 h 99"/>
                <a:gd name="T36" fmla="*/ 3 w 270"/>
                <a:gd name="T37" fmla="*/ 5 h 99"/>
                <a:gd name="T38" fmla="*/ 3 w 270"/>
                <a:gd name="T39" fmla="*/ 5 h 99"/>
                <a:gd name="T40" fmla="*/ 3 w 270"/>
                <a:gd name="T41" fmla="*/ 5 h 99"/>
                <a:gd name="T42" fmla="*/ 3 w 270"/>
                <a:gd name="T43" fmla="*/ 5 h 99"/>
                <a:gd name="T44" fmla="*/ 3 w 270"/>
                <a:gd name="T45" fmla="*/ 5 h 99"/>
                <a:gd name="T46" fmla="*/ 3 w 270"/>
                <a:gd name="T47" fmla="*/ 5 h 99"/>
                <a:gd name="T48" fmla="*/ 3 w 270"/>
                <a:gd name="T49" fmla="*/ 5 h 99"/>
                <a:gd name="T50" fmla="*/ 3 w 270"/>
                <a:gd name="T51" fmla="*/ 5 h 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0"/>
                <a:gd name="T79" fmla="*/ 0 h 99"/>
                <a:gd name="T80" fmla="*/ 270 w 270"/>
                <a:gd name="T81" fmla="*/ 99 h 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0" h="99">
                  <a:moveTo>
                    <a:pt x="249" y="51"/>
                  </a:moveTo>
                  <a:lnTo>
                    <a:pt x="219" y="59"/>
                  </a:lnTo>
                  <a:lnTo>
                    <a:pt x="158" y="40"/>
                  </a:lnTo>
                  <a:lnTo>
                    <a:pt x="101" y="19"/>
                  </a:lnTo>
                  <a:lnTo>
                    <a:pt x="59" y="8"/>
                  </a:lnTo>
                  <a:lnTo>
                    <a:pt x="40" y="8"/>
                  </a:lnTo>
                  <a:lnTo>
                    <a:pt x="17" y="22"/>
                  </a:lnTo>
                  <a:lnTo>
                    <a:pt x="14" y="48"/>
                  </a:lnTo>
                  <a:lnTo>
                    <a:pt x="12" y="70"/>
                  </a:lnTo>
                  <a:lnTo>
                    <a:pt x="12" y="94"/>
                  </a:lnTo>
                  <a:lnTo>
                    <a:pt x="0" y="99"/>
                  </a:lnTo>
                  <a:lnTo>
                    <a:pt x="4" y="51"/>
                  </a:lnTo>
                  <a:lnTo>
                    <a:pt x="16" y="13"/>
                  </a:lnTo>
                  <a:lnTo>
                    <a:pt x="30" y="6"/>
                  </a:lnTo>
                  <a:lnTo>
                    <a:pt x="46" y="0"/>
                  </a:lnTo>
                  <a:lnTo>
                    <a:pt x="56" y="0"/>
                  </a:lnTo>
                  <a:lnTo>
                    <a:pt x="78" y="6"/>
                  </a:lnTo>
                  <a:lnTo>
                    <a:pt x="122" y="17"/>
                  </a:lnTo>
                  <a:lnTo>
                    <a:pt x="158" y="29"/>
                  </a:lnTo>
                  <a:lnTo>
                    <a:pt x="175" y="30"/>
                  </a:lnTo>
                  <a:lnTo>
                    <a:pt x="207" y="32"/>
                  </a:lnTo>
                  <a:lnTo>
                    <a:pt x="217" y="32"/>
                  </a:lnTo>
                  <a:lnTo>
                    <a:pt x="230" y="32"/>
                  </a:lnTo>
                  <a:lnTo>
                    <a:pt x="259" y="42"/>
                  </a:lnTo>
                  <a:lnTo>
                    <a:pt x="268" y="43"/>
                  </a:lnTo>
                  <a:lnTo>
                    <a:pt x="270" y="42"/>
                  </a:lnTo>
                  <a:lnTo>
                    <a:pt x="249" y="51"/>
                  </a:lnTo>
                  <a:close/>
                </a:path>
              </a:pathLst>
            </a:custGeom>
            <a:solidFill>
              <a:srgbClr val="002C7C"/>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09" name="Freeform 271"/>
            <p:cNvSpPr>
              <a:spLocks noChangeArrowheads="1"/>
            </p:cNvSpPr>
            <p:nvPr/>
          </p:nvSpPr>
          <p:spPr bwMode="auto">
            <a:xfrm>
              <a:off x="4675" y="3677"/>
              <a:ext cx="145" cy="25"/>
            </a:xfrm>
            <a:custGeom>
              <a:avLst/>
              <a:gdLst>
                <a:gd name="T0" fmla="*/ 3 w 169"/>
                <a:gd name="T1" fmla="*/ 6 h 27"/>
                <a:gd name="T2" fmla="*/ 3 w 169"/>
                <a:gd name="T3" fmla="*/ 6 h 27"/>
                <a:gd name="T4" fmla="*/ 3 w 169"/>
                <a:gd name="T5" fmla="*/ 6 h 27"/>
                <a:gd name="T6" fmla="*/ 3 w 169"/>
                <a:gd name="T7" fmla="*/ 6 h 27"/>
                <a:gd name="T8" fmla="*/ 3 w 169"/>
                <a:gd name="T9" fmla="*/ 6 h 27"/>
                <a:gd name="T10" fmla="*/ 0 w 169"/>
                <a:gd name="T11" fmla="*/ 6 h 27"/>
                <a:gd name="T12" fmla="*/ 3 w 169"/>
                <a:gd name="T13" fmla="*/ 3 h 27"/>
                <a:gd name="T14" fmla="*/ 3 w 169"/>
                <a:gd name="T15" fmla="*/ 3 h 27"/>
                <a:gd name="T16" fmla="*/ 3 w 169"/>
                <a:gd name="T17" fmla="*/ 0 h 27"/>
                <a:gd name="T18" fmla="*/ 3 w 169"/>
                <a:gd name="T19" fmla="*/ 6 h 27"/>
                <a:gd name="T20" fmla="*/ 3 w 169"/>
                <a:gd name="T21" fmla="*/ 6 h 27"/>
                <a:gd name="T22" fmla="*/ 3 w 169"/>
                <a:gd name="T23" fmla="*/ 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9"/>
                <a:gd name="T37" fmla="*/ 0 h 27"/>
                <a:gd name="T38" fmla="*/ 169 w 169"/>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9" h="27">
                  <a:moveTo>
                    <a:pt x="151" y="19"/>
                  </a:moveTo>
                  <a:lnTo>
                    <a:pt x="117" y="14"/>
                  </a:lnTo>
                  <a:lnTo>
                    <a:pt x="89" y="19"/>
                  </a:lnTo>
                  <a:lnTo>
                    <a:pt x="64" y="25"/>
                  </a:lnTo>
                  <a:lnTo>
                    <a:pt x="28" y="25"/>
                  </a:lnTo>
                  <a:lnTo>
                    <a:pt x="0" y="27"/>
                  </a:lnTo>
                  <a:lnTo>
                    <a:pt x="52" y="3"/>
                  </a:lnTo>
                  <a:lnTo>
                    <a:pt x="62" y="3"/>
                  </a:lnTo>
                  <a:lnTo>
                    <a:pt x="143" y="0"/>
                  </a:lnTo>
                  <a:lnTo>
                    <a:pt x="169" y="14"/>
                  </a:lnTo>
                  <a:lnTo>
                    <a:pt x="151" y="19"/>
                  </a:lnTo>
                  <a:lnTo>
                    <a:pt x="152" y="19"/>
                  </a:lnTo>
                  <a:lnTo>
                    <a:pt x="151" y="19"/>
                  </a:lnTo>
                  <a:close/>
                </a:path>
              </a:pathLst>
            </a:custGeom>
            <a:solidFill>
              <a:srgbClr val="C0C0C0"/>
            </a:solidFill>
            <a:ln w="25400">
              <a:solidFill>
                <a:srgbClr val="C0C0C0"/>
              </a:solidFill>
              <a:round/>
            </a:ln>
          </p:spPr>
          <p:txBody>
            <a:bodyPr wrap="none"/>
            <a:lstStyle/>
            <a:p>
              <a:endParaRPr lang="zh-CN" altLang="en-US"/>
            </a:p>
          </p:txBody>
        </p:sp>
        <p:sp>
          <p:nvSpPr>
            <p:cNvPr id="14610" name="Freeform 272"/>
            <p:cNvSpPr>
              <a:spLocks noChangeArrowheads="1"/>
            </p:cNvSpPr>
            <p:nvPr/>
          </p:nvSpPr>
          <p:spPr bwMode="auto">
            <a:xfrm>
              <a:off x="4801" y="3686"/>
              <a:ext cx="216" cy="51"/>
            </a:xfrm>
            <a:custGeom>
              <a:avLst/>
              <a:gdLst>
                <a:gd name="T0" fmla="*/ 3 w 252"/>
                <a:gd name="T1" fmla="*/ 4 h 57"/>
                <a:gd name="T2" fmla="*/ 3 w 252"/>
                <a:gd name="T3" fmla="*/ 4 h 57"/>
                <a:gd name="T4" fmla="*/ 3 w 252"/>
                <a:gd name="T5" fmla="*/ 4 h 57"/>
                <a:gd name="T6" fmla="*/ 3 w 252"/>
                <a:gd name="T7" fmla="*/ 4 h 57"/>
                <a:gd name="T8" fmla="*/ 3 w 252"/>
                <a:gd name="T9" fmla="*/ 4 h 57"/>
                <a:gd name="T10" fmla="*/ 3 w 252"/>
                <a:gd name="T11" fmla="*/ 4 h 57"/>
                <a:gd name="T12" fmla="*/ 3 w 252"/>
                <a:gd name="T13" fmla="*/ 4 h 57"/>
                <a:gd name="T14" fmla="*/ 3 w 252"/>
                <a:gd name="T15" fmla="*/ 4 h 57"/>
                <a:gd name="T16" fmla="*/ 3 w 252"/>
                <a:gd name="T17" fmla="*/ 4 h 57"/>
                <a:gd name="T18" fmla="*/ 3 w 252"/>
                <a:gd name="T19" fmla="*/ 4 h 57"/>
                <a:gd name="T20" fmla="*/ 3 w 252"/>
                <a:gd name="T21" fmla="*/ 4 h 57"/>
                <a:gd name="T22" fmla="*/ 3 w 252"/>
                <a:gd name="T23" fmla="*/ 4 h 57"/>
                <a:gd name="T24" fmla="*/ 0 w 252"/>
                <a:gd name="T25" fmla="*/ 4 h 57"/>
                <a:gd name="T26" fmla="*/ 3 w 252"/>
                <a:gd name="T27" fmla="*/ 0 h 57"/>
                <a:gd name="T28" fmla="*/ 3 w 252"/>
                <a:gd name="T29" fmla="*/ 4 h 57"/>
                <a:gd name="T30" fmla="*/ 3 w 252"/>
                <a:gd name="T31" fmla="*/ 4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2"/>
                <a:gd name="T49" fmla="*/ 0 h 57"/>
                <a:gd name="T50" fmla="*/ 252 w 252"/>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2" h="57">
                  <a:moveTo>
                    <a:pt x="230" y="42"/>
                  </a:moveTo>
                  <a:lnTo>
                    <a:pt x="250" y="48"/>
                  </a:lnTo>
                  <a:lnTo>
                    <a:pt x="252" y="53"/>
                  </a:lnTo>
                  <a:lnTo>
                    <a:pt x="248" y="56"/>
                  </a:lnTo>
                  <a:lnTo>
                    <a:pt x="213" y="57"/>
                  </a:lnTo>
                  <a:lnTo>
                    <a:pt x="186" y="51"/>
                  </a:lnTo>
                  <a:lnTo>
                    <a:pt x="134" y="24"/>
                  </a:lnTo>
                  <a:lnTo>
                    <a:pt x="107" y="18"/>
                  </a:lnTo>
                  <a:lnTo>
                    <a:pt x="89" y="22"/>
                  </a:lnTo>
                  <a:lnTo>
                    <a:pt x="59" y="27"/>
                  </a:lnTo>
                  <a:lnTo>
                    <a:pt x="41" y="30"/>
                  </a:lnTo>
                  <a:lnTo>
                    <a:pt x="6" y="32"/>
                  </a:lnTo>
                  <a:lnTo>
                    <a:pt x="0" y="30"/>
                  </a:lnTo>
                  <a:lnTo>
                    <a:pt x="103" y="0"/>
                  </a:lnTo>
                  <a:lnTo>
                    <a:pt x="208" y="33"/>
                  </a:lnTo>
                  <a:lnTo>
                    <a:pt x="215" y="38"/>
                  </a:lnTo>
                  <a:lnTo>
                    <a:pt x="230" y="42"/>
                  </a:lnTo>
                  <a:close/>
                </a:path>
              </a:pathLst>
            </a:custGeom>
            <a:solidFill>
              <a:srgbClr val="C0C0C0"/>
            </a:solidFill>
            <a:ln w="25400">
              <a:solidFill>
                <a:srgbClr val="C0C0C0"/>
              </a:solidFill>
              <a:round/>
            </a:ln>
          </p:spPr>
          <p:txBody>
            <a:bodyPr wrap="none"/>
            <a:lstStyle/>
            <a:p>
              <a:endParaRPr lang="zh-CN" altLang="en-US"/>
            </a:p>
          </p:txBody>
        </p:sp>
        <p:sp>
          <p:nvSpPr>
            <p:cNvPr id="14611" name="Freeform 273"/>
            <p:cNvSpPr>
              <a:spLocks noChangeArrowheads="1"/>
            </p:cNvSpPr>
            <p:nvPr/>
          </p:nvSpPr>
          <p:spPr bwMode="auto">
            <a:xfrm>
              <a:off x="4954" y="3674"/>
              <a:ext cx="69" cy="16"/>
            </a:xfrm>
            <a:custGeom>
              <a:avLst/>
              <a:gdLst>
                <a:gd name="T0" fmla="*/ 0 w 80"/>
                <a:gd name="T1" fmla="*/ 4 h 18"/>
                <a:gd name="T2" fmla="*/ 3 w 80"/>
                <a:gd name="T3" fmla="*/ 4 h 18"/>
                <a:gd name="T4" fmla="*/ 3 w 80"/>
                <a:gd name="T5" fmla="*/ 4 h 18"/>
                <a:gd name="T6" fmla="*/ 3 w 80"/>
                <a:gd name="T7" fmla="*/ 4 h 18"/>
                <a:gd name="T8" fmla="*/ 3 w 80"/>
                <a:gd name="T9" fmla="*/ 4 h 18"/>
                <a:gd name="T10" fmla="*/ 3 w 80"/>
                <a:gd name="T11" fmla="*/ 3 h 18"/>
                <a:gd name="T12" fmla="*/ 3 w 80"/>
                <a:gd name="T13" fmla="*/ 0 h 18"/>
                <a:gd name="T14" fmla="*/ 0 w 80"/>
                <a:gd name="T15" fmla="*/ 4 h 18"/>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8"/>
                <a:gd name="T26" fmla="*/ 80 w 8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8">
                  <a:moveTo>
                    <a:pt x="0" y="18"/>
                  </a:moveTo>
                  <a:lnTo>
                    <a:pt x="54" y="18"/>
                  </a:lnTo>
                  <a:lnTo>
                    <a:pt x="78" y="18"/>
                  </a:lnTo>
                  <a:lnTo>
                    <a:pt x="80" y="13"/>
                  </a:lnTo>
                  <a:lnTo>
                    <a:pt x="76" y="8"/>
                  </a:lnTo>
                  <a:lnTo>
                    <a:pt x="62" y="3"/>
                  </a:lnTo>
                  <a:lnTo>
                    <a:pt x="40" y="0"/>
                  </a:lnTo>
                  <a:lnTo>
                    <a:pt x="0" y="18"/>
                  </a:lnTo>
                  <a:close/>
                </a:path>
              </a:pathLst>
            </a:custGeom>
            <a:solidFill>
              <a:srgbClr val="C0C0C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12" name="Freeform 274"/>
            <p:cNvSpPr>
              <a:spLocks noChangeArrowheads="1"/>
            </p:cNvSpPr>
            <p:nvPr/>
          </p:nvSpPr>
          <p:spPr bwMode="auto">
            <a:xfrm>
              <a:off x="4893" y="3648"/>
              <a:ext cx="96" cy="42"/>
            </a:xfrm>
            <a:custGeom>
              <a:avLst/>
              <a:gdLst>
                <a:gd name="T0" fmla="*/ 2 w 111"/>
                <a:gd name="T1" fmla="*/ 5 h 46"/>
                <a:gd name="T2" fmla="*/ 3 w 111"/>
                <a:gd name="T3" fmla="*/ 0 h 46"/>
                <a:gd name="T4" fmla="*/ 3 w 111"/>
                <a:gd name="T5" fmla="*/ 5 h 46"/>
                <a:gd name="T6" fmla="*/ 3 w 111"/>
                <a:gd name="T7" fmla="*/ 5 h 46"/>
                <a:gd name="T8" fmla="*/ 3 w 111"/>
                <a:gd name="T9" fmla="*/ 5 h 46"/>
                <a:gd name="T10" fmla="*/ 2 w 111"/>
                <a:gd name="T11" fmla="*/ 5 h 46"/>
                <a:gd name="T12" fmla="*/ 0 60000 65536"/>
                <a:gd name="T13" fmla="*/ 0 60000 65536"/>
                <a:gd name="T14" fmla="*/ 0 60000 65536"/>
                <a:gd name="T15" fmla="*/ 0 60000 65536"/>
                <a:gd name="T16" fmla="*/ 0 60000 65536"/>
                <a:gd name="T17" fmla="*/ 0 60000 65536"/>
                <a:gd name="T18" fmla="*/ 0 w 111"/>
                <a:gd name="T19" fmla="*/ 0 h 46"/>
                <a:gd name="T20" fmla="*/ 111 w 111"/>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11" h="46">
                  <a:moveTo>
                    <a:pt x="2" y="7"/>
                  </a:moveTo>
                  <a:cubicBezTo>
                    <a:pt x="2" y="7"/>
                    <a:pt x="31" y="0"/>
                    <a:pt x="37" y="0"/>
                  </a:cubicBezTo>
                  <a:cubicBezTo>
                    <a:pt x="50" y="0"/>
                    <a:pt x="67" y="11"/>
                    <a:pt x="89" y="15"/>
                  </a:cubicBezTo>
                  <a:cubicBezTo>
                    <a:pt x="95" y="16"/>
                    <a:pt x="111" y="22"/>
                    <a:pt x="111" y="27"/>
                  </a:cubicBezTo>
                  <a:cubicBezTo>
                    <a:pt x="111" y="33"/>
                    <a:pt x="69" y="46"/>
                    <a:pt x="69" y="46"/>
                  </a:cubicBezTo>
                  <a:cubicBezTo>
                    <a:pt x="50" y="46"/>
                    <a:pt x="0" y="20"/>
                    <a:pt x="2" y="7"/>
                  </a:cubicBezTo>
                  <a:close/>
                </a:path>
              </a:pathLst>
            </a:custGeom>
            <a:solidFill>
              <a:srgbClr val="DCDCDC"/>
            </a:solidFill>
            <a:ln w="25400">
              <a:solidFill>
                <a:srgbClr val="000000"/>
              </a:solidFill>
              <a:round/>
            </a:ln>
          </p:spPr>
          <p:txBody>
            <a:bodyPr wrap="none"/>
            <a:lstStyle/>
            <a:p>
              <a:endParaRPr lang="zh-CN" altLang="en-US"/>
            </a:p>
          </p:txBody>
        </p:sp>
        <p:sp>
          <p:nvSpPr>
            <p:cNvPr id="14613" name="Freeform 275"/>
            <p:cNvSpPr>
              <a:spLocks noChangeArrowheads="1"/>
            </p:cNvSpPr>
            <p:nvPr/>
          </p:nvSpPr>
          <p:spPr bwMode="auto">
            <a:xfrm>
              <a:off x="4868" y="3229"/>
              <a:ext cx="141" cy="127"/>
            </a:xfrm>
            <a:custGeom>
              <a:avLst/>
              <a:gdLst>
                <a:gd name="T0" fmla="*/ 3 w 164"/>
                <a:gd name="T1" fmla="*/ 5 h 139"/>
                <a:gd name="T2" fmla="*/ 3 w 164"/>
                <a:gd name="T3" fmla="*/ 5 h 139"/>
                <a:gd name="T4" fmla="*/ 3 w 164"/>
                <a:gd name="T5" fmla="*/ 5 h 139"/>
                <a:gd name="T6" fmla="*/ 3 w 164"/>
                <a:gd name="T7" fmla="*/ 5 h 139"/>
                <a:gd name="T8" fmla="*/ 3 w 164"/>
                <a:gd name="T9" fmla="*/ 5 h 139"/>
                <a:gd name="T10" fmla="*/ 3 w 164"/>
                <a:gd name="T11" fmla="*/ 5 h 139"/>
                <a:gd name="T12" fmla="*/ 0 w 164"/>
                <a:gd name="T13" fmla="*/ 5 h 139"/>
                <a:gd name="T14" fmla="*/ 0 w 164"/>
                <a:gd name="T15" fmla="*/ 5 h 139"/>
                <a:gd name="T16" fmla="*/ 3 w 164"/>
                <a:gd name="T17" fmla="*/ 5 h 139"/>
                <a:gd name="T18" fmla="*/ 3 w 164"/>
                <a:gd name="T19" fmla="*/ 5 h 139"/>
                <a:gd name="T20" fmla="*/ 3 w 164"/>
                <a:gd name="T21" fmla="*/ 5 h 139"/>
                <a:gd name="T22" fmla="*/ 3 w 164"/>
                <a:gd name="T23" fmla="*/ 5 h 139"/>
                <a:gd name="T24" fmla="*/ 3 w 164"/>
                <a:gd name="T25" fmla="*/ 5 h 139"/>
                <a:gd name="T26" fmla="*/ 3 w 164"/>
                <a:gd name="T27" fmla="*/ 5 h 139"/>
                <a:gd name="T28" fmla="*/ 3 w 164"/>
                <a:gd name="T29" fmla="*/ 7 h 139"/>
                <a:gd name="T30" fmla="*/ 3 w 164"/>
                <a:gd name="T31" fmla="*/ 8 h 139"/>
                <a:gd name="T32" fmla="*/ 3 w 164"/>
                <a:gd name="T33" fmla="*/ 10 h 139"/>
                <a:gd name="T34" fmla="*/ 3 w 164"/>
                <a:gd name="T35" fmla="*/ 12 h 139"/>
                <a:gd name="T36" fmla="*/ 3 w 164"/>
                <a:gd name="T37" fmla="*/ 11 h 139"/>
                <a:gd name="T38" fmla="*/ 3 w 164"/>
                <a:gd name="T39" fmla="*/ 10 h 139"/>
                <a:gd name="T40" fmla="*/ 3 w 164"/>
                <a:gd name="T41" fmla="*/ 9 h 139"/>
                <a:gd name="T42" fmla="*/ 3 w 164"/>
                <a:gd name="T43" fmla="*/ 9 h 139"/>
                <a:gd name="T44" fmla="*/ 3 w 164"/>
                <a:gd name="T45" fmla="*/ 8 h 139"/>
                <a:gd name="T46" fmla="*/ 3 w 164"/>
                <a:gd name="T47" fmla="*/ 8 h 139"/>
                <a:gd name="T48" fmla="*/ 3 w 164"/>
                <a:gd name="T49" fmla="*/ 8 h 139"/>
                <a:gd name="T50" fmla="*/ 3 w 164"/>
                <a:gd name="T51" fmla="*/ 7 h 139"/>
                <a:gd name="T52" fmla="*/ 3 w 164"/>
                <a:gd name="T53" fmla="*/ 6 h 139"/>
                <a:gd name="T54" fmla="*/ 3 w 164"/>
                <a:gd name="T55" fmla="*/ 5 h 139"/>
                <a:gd name="T56" fmla="*/ 3 w 164"/>
                <a:gd name="T57" fmla="*/ 5 h 139"/>
                <a:gd name="T58" fmla="*/ 3 w 164"/>
                <a:gd name="T59" fmla="*/ 5 h 139"/>
                <a:gd name="T60" fmla="*/ 3 w 164"/>
                <a:gd name="T61" fmla="*/ 5 h 139"/>
                <a:gd name="T62" fmla="*/ 3 w 164"/>
                <a:gd name="T63" fmla="*/ 5 h 139"/>
                <a:gd name="T64" fmla="*/ 3 w 164"/>
                <a:gd name="T65" fmla="*/ 5 h 139"/>
                <a:gd name="T66" fmla="*/ 3 w 164"/>
                <a:gd name="T67" fmla="*/ 5 h 139"/>
                <a:gd name="T68" fmla="*/ 3 w 164"/>
                <a:gd name="T69" fmla="*/ 5 h 139"/>
                <a:gd name="T70" fmla="*/ 3 w 164"/>
                <a:gd name="T71" fmla="*/ 0 h 1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4"/>
                <a:gd name="T109" fmla="*/ 0 h 139"/>
                <a:gd name="T110" fmla="*/ 164 w 164"/>
                <a:gd name="T111" fmla="*/ 139 h 1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4" h="139">
                  <a:moveTo>
                    <a:pt x="65" y="5"/>
                  </a:moveTo>
                  <a:lnTo>
                    <a:pt x="43" y="9"/>
                  </a:lnTo>
                  <a:lnTo>
                    <a:pt x="34" y="9"/>
                  </a:lnTo>
                  <a:lnTo>
                    <a:pt x="25" y="8"/>
                  </a:lnTo>
                  <a:lnTo>
                    <a:pt x="18" y="14"/>
                  </a:lnTo>
                  <a:lnTo>
                    <a:pt x="8" y="14"/>
                  </a:lnTo>
                  <a:lnTo>
                    <a:pt x="0" y="17"/>
                  </a:lnTo>
                  <a:lnTo>
                    <a:pt x="0" y="24"/>
                  </a:lnTo>
                  <a:lnTo>
                    <a:pt x="7" y="33"/>
                  </a:lnTo>
                  <a:lnTo>
                    <a:pt x="17" y="35"/>
                  </a:lnTo>
                  <a:lnTo>
                    <a:pt x="29" y="34"/>
                  </a:lnTo>
                  <a:lnTo>
                    <a:pt x="33" y="40"/>
                  </a:lnTo>
                  <a:lnTo>
                    <a:pt x="32" y="56"/>
                  </a:lnTo>
                  <a:lnTo>
                    <a:pt x="31" y="69"/>
                  </a:lnTo>
                  <a:lnTo>
                    <a:pt x="39" y="90"/>
                  </a:lnTo>
                  <a:lnTo>
                    <a:pt x="39" y="104"/>
                  </a:lnTo>
                  <a:lnTo>
                    <a:pt x="45" y="124"/>
                  </a:lnTo>
                  <a:lnTo>
                    <a:pt x="69" y="139"/>
                  </a:lnTo>
                  <a:lnTo>
                    <a:pt x="102" y="132"/>
                  </a:lnTo>
                  <a:lnTo>
                    <a:pt x="109" y="121"/>
                  </a:lnTo>
                  <a:lnTo>
                    <a:pt x="133" y="113"/>
                  </a:lnTo>
                  <a:lnTo>
                    <a:pt x="136" y="106"/>
                  </a:lnTo>
                  <a:lnTo>
                    <a:pt x="140" y="100"/>
                  </a:lnTo>
                  <a:lnTo>
                    <a:pt x="145" y="103"/>
                  </a:lnTo>
                  <a:lnTo>
                    <a:pt x="157" y="98"/>
                  </a:lnTo>
                  <a:lnTo>
                    <a:pt x="163" y="91"/>
                  </a:lnTo>
                  <a:lnTo>
                    <a:pt x="164" y="81"/>
                  </a:lnTo>
                  <a:lnTo>
                    <a:pt x="159" y="73"/>
                  </a:lnTo>
                  <a:lnTo>
                    <a:pt x="151" y="69"/>
                  </a:lnTo>
                  <a:lnTo>
                    <a:pt x="140" y="76"/>
                  </a:lnTo>
                  <a:lnTo>
                    <a:pt x="128" y="59"/>
                  </a:lnTo>
                  <a:lnTo>
                    <a:pt x="126" y="49"/>
                  </a:lnTo>
                  <a:lnTo>
                    <a:pt x="140" y="33"/>
                  </a:lnTo>
                  <a:lnTo>
                    <a:pt x="132" y="23"/>
                  </a:lnTo>
                  <a:lnTo>
                    <a:pt x="117" y="8"/>
                  </a:lnTo>
                  <a:lnTo>
                    <a:pt x="98" y="0"/>
                  </a:lnTo>
                  <a:lnTo>
                    <a:pt x="65" y="5"/>
                  </a:lnTo>
                  <a:close/>
                </a:path>
              </a:pathLst>
            </a:custGeom>
            <a:solidFill>
              <a:srgbClr val="F0C599"/>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14" name="Freeform 276"/>
            <p:cNvSpPr>
              <a:spLocks noChangeArrowheads="1"/>
            </p:cNvSpPr>
            <p:nvPr/>
          </p:nvSpPr>
          <p:spPr bwMode="auto">
            <a:xfrm>
              <a:off x="4952" y="3217"/>
              <a:ext cx="97" cy="93"/>
            </a:xfrm>
            <a:custGeom>
              <a:avLst/>
              <a:gdLst>
                <a:gd name="T0" fmla="*/ 3 w 112"/>
                <a:gd name="T1" fmla="*/ 5 h 102"/>
                <a:gd name="T2" fmla="*/ 3 w 112"/>
                <a:gd name="T3" fmla="*/ 5 h 102"/>
                <a:gd name="T4" fmla="*/ 3 w 112"/>
                <a:gd name="T5" fmla="*/ 5 h 102"/>
                <a:gd name="T6" fmla="*/ 3 w 112"/>
                <a:gd name="T7" fmla="*/ 5 h 102"/>
                <a:gd name="T8" fmla="*/ 3 w 112"/>
                <a:gd name="T9" fmla="*/ 5 h 102"/>
                <a:gd name="T10" fmla="*/ 3 w 112"/>
                <a:gd name="T11" fmla="*/ 5 h 102"/>
                <a:gd name="T12" fmla="*/ 3 w 112"/>
                <a:gd name="T13" fmla="*/ 0 h 102"/>
                <a:gd name="T14" fmla="*/ 0 w 112"/>
                <a:gd name="T15" fmla="*/ 5 h 102"/>
                <a:gd name="T16" fmla="*/ 2 w 112"/>
                <a:gd name="T17" fmla="*/ 5 h 102"/>
                <a:gd name="T18" fmla="*/ 3 w 112"/>
                <a:gd name="T19" fmla="*/ 5 h 102"/>
                <a:gd name="T20" fmla="*/ 3 w 112"/>
                <a:gd name="T21" fmla="*/ 5 h 102"/>
                <a:gd name="T22" fmla="*/ 3 w 112"/>
                <a:gd name="T23" fmla="*/ 5 h 102"/>
                <a:gd name="T24" fmla="*/ 3 w 112"/>
                <a:gd name="T25" fmla="*/ 5 h 102"/>
                <a:gd name="T26" fmla="*/ 3 w 112"/>
                <a:gd name="T27" fmla="*/ 5 h 102"/>
                <a:gd name="T28" fmla="*/ 3 w 112"/>
                <a:gd name="T29" fmla="*/ 5 h 102"/>
                <a:gd name="T30" fmla="*/ 3 w 112"/>
                <a:gd name="T31" fmla="*/ 7 h 102"/>
                <a:gd name="T32" fmla="*/ 3 w 112"/>
                <a:gd name="T33" fmla="*/ 6 h 102"/>
                <a:gd name="T34" fmla="*/ 3 w 112"/>
                <a:gd name="T35" fmla="*/ 6 h 102"/>
                <a:gd name="T36" fmla="*/ 3 w 112"/>
                <a:gd name="T37" fmla="*/ 7 h 102"/>
                <a:gd name="T38" fmla="*/ 3 w 112"/>
                <a:gd name="T39" fmla="*/ 8 h 102"/>
                <a:gd name="T40" fmla="*/ 3 w 112"/>
                <a:gd name="T41" fmla="*/ 8 h 102"/>
                <a:gd name="T42" fmla="*/ 3 w 112"/>
                <a:gd name="T43" fmla="*/ 7 h 102"/>
                <a:gd name="T44" fmla="*/ 3 w 112"/>
                <a:gd name="T45" fmla="*/ 5 h 102"/>
                <a:gd name="T46" fmla="*/ 3 w 112"/>
                <a:gd name="T47" fmla="*/ 5 h 102"/>
                <a:gd name="T48" fmla="*/ 3 w 112"/>
                <a:gd name="T49" fmla="*/ 5 h 102"/>
                <a:gd name="T50" fmla="*/ 3 w 112"/>
                <a:gd name="T51" fmla="*/ 5 h 102"/>
                <a:gd name="T52" fmla="*/ 3 w 112"/>
                <a:gd name="T53" fmla="*/ 5 h 102"/>
                <a:gd name="T54" fmla="*/ 3 w 112"/>
                <a:gd name="T55" fmla="*/ 5 h 102"/>
                <a:gd name="T56" fmla="*/ 3 w 112"/>
                <a:gd name="T57" fmla="*/ 5 h 1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02"/>
                <a:gd name="T89" fmla="*/ 112 w 112"/>
                <a:gd name="T90" fmla="*/ 102 h 1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02">
                  <a:moveTo>
                    <a:pt x="101" y="28"/>
                  </a:moveTo>
                  <a:lnTo>
                    <a:pt x="88" y="14"/>
                  </a:lnTo>
                  <a:lnTo>
                    <a:pt x="80" y="13"/>
                  </a:lnTo>
                  <a:lnTo>
                    <a:pt x="51" y="27"/>
                  </a:lnTo>
                  <a:lnTo>
                    <a:pt x="39" y="16"/>
                  </a:lnTo>
                  <a:lnTo>
                    <a:pt x="29" y="5"/>
                  </a:lnTo>
                  <a:lnTo>
                    <a:pt x="23" y="0"/>
                  </a:lnTo>
                  <a:lnTo>
                    <a:pt x="0" y="13"/>
                  </a:lnTo>
                  <a:lnTo>
                    <a:pt x="2" y="16"/>
                  </a:lnTo>
                  <a:lnTo>
                    <a:pt x="11" y="21"/>
                  </a:lnTo>
                  <a:lnTo>
                    <a:pt x="21" y="27"/>
                  </a:lnTo>
                  <a:lnTo>
                    <a:pt x="40" y="44"/>
                  </a:lnTo>
                  <a:lnTo>
                    <a:pt x="38" y="50"/>
                  </a:lnTo>
                  <a:lnTo>
                    <a:pt x="28" y="62"/>
                  </a:lnTo>
                  <a:lnTo>
                    <a:pt x="30" y="73"/>
                  </a:lnTo>
                  <a:lnTo>
                    <a:pt x="42" y="89"/>
                  </a:lnTo>
                  <a:lnTo>
                    <a:pt x="54" y="83"/>
                  </a:lnTo>
                  <a:lnTo>
                    <a:pt x="62" y="86"/>
                  </a:lnTo>
                  <a:lnTo>
                    <a:pt x="66" y="94"/>
                  </a:lnTo>
                  <a:lnTo>
                    <a:pt x="66" y="102"/>
                  </a:lnTo>
                  <a:lnTo>
                    <a:pt x="75" y="100"/>
                  </a:lnTo>
                  <a:lnTo>
                    <a:pt x="87" y="94"/>
                  </a:lnTo>
                  <a:lnTo>
                    <a:pt x="92" y="78"/>
                  </a:lnTo>
                  <a:lnTo>
                    <a:pt x="88" y="67"/>
                  </a:lnTo>
                  <a:lnTo>
                    <a:pt x="82" y="58"/>
                  </a:lnTo>
                  <a:lnTo>
                    <a:pt x="81" y="52"/>
                  </a:lnTo>
                  <a:lnTo>
                    <a:pt x="97" y="41"/>
                  </a:lnTo>
                  <a:lnTo>
                    <a:pt x="108" y="37"/>
                  </a:lnTo>
                  <a:lnTo>
                    <a:pt x="112" y="32"/>
                  </a:lnTo>
                  <a:lnTo>
                    <a:pt x="101" y="28"/>
                  </a:lnTo>
                  <a:close/>
                </a:path>
              </a:pathLst>
            </a:custGeom>
            <a:solidFill>
              <a:srgbClr val="B3580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15" name="Freeform 277"/>
            <p:cNvSpPr/>
            <p:nvPr/>
          </p:nvSpPr>
          <p:spPr bwMode="auto">
            <a:xfrm>
              <a:off x="4952" y="3217"/>
              <a:ext cx="94" cy="29"/>
            </a:xfrm>
            <a:custGeom>
              <a:avLst/>
              <a:gdLst>
                <a:gd name="T0" fmla="*/ 3 w 109"/>
                <a:gd name="T1" fmla="*/ 5 h 32"/>
                <a:gd name="T2" fmla="*/ 3 w 109"/>
                <a:gd name="T3" fmla="*/ 5 h 32"/>
                <a:gd name="T4" fmla="*/ 3 w 109"/>
                <a:gd name="T5" fmla="*/ 5 h 32"/>
                <a:gd name="T6" fmla="*/ 3 w 109"/>
                <a:gd name="T7" fmla="*/ 0 h 32"/>
                <a:gd name="T8" fmla="*/ 0 w 109"/>
                <a:gd name="T9" fmla="*/ 5 h 32"/>
                <a:gd name="T10" fmla="*/ 0 60000 65536"/>
                <a:gd name="T11" fmla="*/ 0 60000 65536"/>
                <a:gd name="T12" fmla="*/ 0 60000 65536"/>
                <a:gd name="T13" fmla="*/ 0 60000 65536"/>
                <a:gd name="T14" fmla="*/ 0 60000 65536"/>
                <a:gd name="T15" fmla="*/ 0 w 109"/>
                <a:gd name="T16" fmla="*/ 0 h 32"/>
                <a:gd name="T17" fmla="*/ 109 w 109"/>
                <a:gd name="T18" fmla="*/ 32 h 32"/>
              </a:gdLst>
              <a:ahLst/>
              <a:cxnLst>
                <a:cxn ang="T10">
                  <a:pos x="T0" y="T1"/>
                </a:cxn>
                <a:cxn ang="T11">
                  <a:pos x="T2" y="T3"/>
                </a:cxn>
                <a:cxn ang="T12">
                  <a:pos x="T4" y="T5"/>
                </a:cxn>
                <a:cxn ang="T13">
                  <a:pos x="T6" y="T7"/>
                </a:cxn>
                <a:cxn ang="T14">
                  <a:pos x="T8" y="T9"/>
                </a:cxn>
              </a:cxnLst>
              <a:rect l="T15" t="T16" r="T17" b="T18"/>
              <a:pathLst>
                <a:path w="109" h="32">
                  <a:moveTo>
                    <a:pt x="109" y="32"/>
                  </a:moveTo>
                  <a:cubicBezTo>
                    <a:pt x="101" y="31"/>
                    <a:pt x="92" y="14"/>
                    <a:pt x="84" y="13"/>
                  </a:cubicBezTo>
                  <a:cubicBezTo>
                    <a:pt x="75" y="11"/>
                    <a:pt x="59" y="29"/>
                    <a:pt x="50" y="27"/>
                  </a:cubicBezTo>
                  <a:cubicBezTo>
                    <a:pt x="40" y="25"/>
                    <a:pt x="31" y="1"/>
                    <a:pt x="22" y="0"/>
                  </a:cubicBezTo>
                  <a:cubicBezTo>
                    <a:pt x="16" y="0"/>
                    <a:pt x="6" y="10"/>
                    <a:pt x="0" y="1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16" name="Freeform 278"/>
            <p:cNvSpPr/>
            <p:nvPr/>
          </p:nvSpPr>
          <p:spPr bwMode="auto">
            <a:xfrm>
              <a:off x="5007" y="3255"/>
              <a:ext cx="28" cy="57"/>
            </a:xfrm>
            <a:custGeom>
              <a:avLst/>
              <a:gdLst>
                <a:gd name="T0" fmla="*/ 0 w 32"/>
                <a:gd name="T1" fmla="*/ 6 h 62"/>
                <a:gd name="T2" fmla="*/ 4 w 32"/>
                <a:gd name="T3" fmla="*/ 6 h 62"/>
                <a:gd name="T4" fmla="*/ 4 w 32"/>
                <a:gd name="T5" fmla="*/ 6 h 62"/>
                <a:gd name="T6" fmla="*/ 4 w 32"/>
                <a:gd name="T7" fmla="*/ 6 h 62"/>
                <a:gd name="T8" fmla="*/ 4 w 32"/>
                <a:gd name="T9" fmla="*/ 6 h 62"/>
                <a:gd name="T10" fmla="*/ 4 w 32"/>
                <a:gd name="T11" fmla="*/ 0 h 62"/>
                <a:gd name="T12" fmla="*/ 0 60000 65536"/>
                <a:gd name="T13" fmla="*/ 0 60000 65536"/>
                <a:gd name="T14" fmla="*/ 0 60000 65536"/>
                <a:gd name="T15" fmla="*/ 0 60000 65536"/>
                <a:gd name="T16" fmla="*/ 0 60000 65536"/>
                <a:gd name="T17" fmla="*/ 0 60000 65536"/>
                <a:gd name="T18" fmla="*/ 0 w 32"/>
                <a:gd name="T19" fmla="*/ 0 h 62"/>
                <a:gd name="T20" fmla="*/ 32 w 32"/>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32" h="62">
                  <a:moveTo>
                    <a:pt x="0" y="59"/>
                  </a:moveTo>
                  <a:cubicBezTo>
                    <a:pt x="5" y="62"/>
                    <a:pt x="18" y="56"/>
                    <a:pt x="23" y="52"/>
                  </a:cubicBezTo>
                  <a:cubicBezTo>
                    <a:pt x="26" y="49"/>
                    <a:pt x="28" y="39"/>
                    <a:pt x="27" y="35"/>
                  </a:cubicBezTo>
                  <a:cubicBezTo>
                    <a:pt x="27" y="30"/>
                    <a:pt x="22" y="20"/>
                    <a:pt x="18" y="17"/>
                  </a:cubicBezTo>
                  <a:cubicBezTo>
                    <a:pt x="18" y="16"/>
                    <a:pt x="16" y="10"/>
                    <a:pt x="18" y="10"/>
                  </a:cubicBezTo>
                  <a:cubicBezTo>
                    <a:pt x="17" y="7"/>
                    <a:pt x="32" y="0"/>
                    <a:pt x="32"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17" name="Freeform 279"/>
            <p:cNvSpPr/>
            <p:nvPr/>
          </p:nvSpPr>
          <p:spPr bwMode="auto">
            <a:xfrm>
              <a:off x="4968" y="3239"/>
              <a:ext cx="21" cy="59"/>
            </a:xfrm>
            <a:custGeom>
              <a:avLst/>
              <a:gdLst>
                <a:gd name="T0" fmla="*/ 0 w 24"/>
                <a:gd name="T1" fmla="*/ 0 h 65"/>
                <a:gd name="T2" fmla="*/ 4 w 24"/>
                <a:gd name="T3" fmla="*/ 5 h 65"/>
                <a:gd name="T4" fmla="*/ 4 w 24"/>
                <a:gd name="T5" fmla="*/ 5 h 65"/>
                <a:gd name="T6" fmla="*/ 4 w 24"/>
                <a:gd name="T7" fmla="*/ 5 h 65"/>
                <a:gd name="T8" fmla="*/ 4 w 24"/>
                <a:gd name="T9" fmla="*/ 5 h 65"/>
                <a:gd name="T10" fmla="*/ 4 w 24"/>
                <a:gd name="T11" fmla="*/ 5 h 65"/>
                <a:gd name="T12" fmla="*/ 0 60000 65536"/>
                <a:gd name="T13" fmla="*/ 0 60000 65536"/>
                <a:gd name="T14" fmla="*/ 0 60000 65536"/>
                <a:gd name="T15" fmla="*/ 0 60000 65536"/>
                <a:gd name="T16" fmla="*/ 0 60000 65536"/>
                <a:gd name="T17" fmla="*/ 0 60000 65536"/>
                <a:gd name="T18" fmla="*/ 0 w 24"/>
                <a:gd name="T19" fmla="*/ 0 h 65"/>
                <a:gd name="T20" fmla="*/ 24 w 24"/>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24" h="65">
                  <a:moveTo>
                    <a:pt x="0" y="0"/>
                  </a:moveTo>
                  <a:cubicBezTo>
                    <a:pt x="0" y="0"/>
                    <a:pt x="20" y="13"/>
                    <a:pt x="22" y="21"/>
                  </a:cubicBezTo>
                  <a:cubicBezTo>
                    <a:pt x="22" y="24"/>
                    <a:pt x="17" y="30"/>
                    <a:pt x="15" y="33"/>
                  </a:cubicBezTo>
                  <a:cubicBezTo>
                    <a:pt x="13" y="34"/>
                    <a:pt x="10" y="36"/>
                    <a:pt x="10" y="38"/>
                  </a:cubicBezTo>
                  <a:cubicBezTo>
                    <a:pt x="9" y="43"/>
                    <a:pt x="15" y="51"/>
                    <a:pt x="17" y="56"/>
                  </a:cubicBezTo>
                  <a:cubicBezTo>
                    <a:pt x="19" y="58"/>
                    <a:pt x="22" y="65"/>
                    <a:pt x="24" y="6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18" name="Freeform 280"/>
            <p:cNvSpPr/>
            <p:nvPr/>
          </p:nvSpPr>
          <p:spPr bwMode="auto">
            <a:xfrm>
              <a:off x="4868" y="3232"/>
              <a:ext cx="57" cy="33"/>
            </a:xfrm>
            <a:custGeom>
              <a:avLst/>
              <a:gdLst>
                <a:gd name="T0" fmla="*/ 3 w 66"/>
                <a:gd name="T1" fmla="*/ 0 h 36"/>
                <a:gd name="T2" fmla="*/ 3 w 66"/>
                <a:gd name="T3" fmla="*/ 5 h 36"/>
                <a:gd name="T4" fmla="*/ 3 w 66"/>
                <a:gd name="T5" fmla="*/ 5 h 36"/>
                <a:gd name="T6" fmla="*/ 3 w 66"/>
                <a:gd name="T7" fmla="*/ 5 h 36"/>
                <a:gd name="T8" fmla="*/ 1 w 66"/>
                <a:gd name="T9" fmla="*/ 5 h 36"/>
                <a:gd name="T10" fmla="*/ 1 w 66"/>
                <a:gd name="T11" fmla="*/ 6 h 36"/>
                <a:gd name="T12" fmla="*/ 3 w 66"/>
                <a:gd name="T13" fmla="*/ 6 h 36"/>
                <a:gd name="T14" fmla="*/ 3 w 66"/>
                <a:gd name="T15" fmla="*/ 6 h 36"/>
                <a:gd name="T16" fmla="*/ 3 w 66"/>
                <a:gd name="T17" fmla="*/ 6 h 36"/>
                <a:gd name="T18" fmla="*/ 3 w 66"/>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36"/>
                <a:gd name="T32" fmla="*/ 66 w 66"/>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36">
                  <a:moveTo>
                    <a:pt x="66" y="0"/>
                  </a:moveTo>
                  <a:cubicBezTo>
                    <a:pt x="66" y="0"/>
                    <a:pt x="49" y="5"/>
                    <a:pt x="44" y="5"/>
                  </a:cubicBezTo>
                  <a:cubicBezTo>
                    <a:pt x="38" y="6"/>
                    <a:pt x="26" y="4"/>
                    <a:pt x="21" y="5"/>
                  </a:cubicBezTo>
                  <a:cubicBezTo>
                    <a:pt x="20" y="6"/>
                    <a:pt x="18" y="10"/>
                    <a:pt x="16" y="10"/>
                  </a:cubicBezTo>
                  <a:cubicBezTo>
                    <a:pt x="13" y="12"/>
                    <a:pt x="12" y="7"/>
                    <a:pt x="1" y="13"/>
                  </a:cubicBezTo>
                  <a:cubicBezTo>
                    <a:pt x="0" y="13"/>
                    <a:pt x="0" y="20"/>
                    <a:pt x="1" y="20"/>
                  </a:cubicBezTo>
                  <a:cubicBezTo>
                    <a:pt x="0" y="22"/>
                    <a:pt x="7" y="29"/>
                    <a:pt x="8" y="29"/>
                  </a:cubicBezTo>
                  <a:cubicBezTo>
                    <a:pt x="16" y="30"/>
                    <a:pt x="28" y="32"/>
                    <a:pt x="29" y="30"/>
                  </a:cubicBezTo>
                  <a:cubicBezTo>
                    <a:pt x="29" y="31"/>
                    <a:pt x="36" y="35"/>
                    <a:pt x="39" y="35"/>
                  </a:cubicBezTo>
                  <a:cubicBezTo>
                    <a:pt x="44" y="36"/>
                    <a:pt x="60" y="32"/>
                    <a:pt x="60" y="3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19" name="Freeform 281"/>
            <p:cNvSpPr/>
            <p:nvPr/>
          </p:nvSpPr>
          <p:spPr bwMode="auto">
            <a:xfrm>
              <a:off x="4895" y="3262"/>
              <a:ext cx="9" cy="61"/>
            </a:xfrm>
            <a:custGeom>
              <a:avLst/>
              <a:gdLst>
                <a:gd name="T0" fmla="*/ 1 w 10"/>
                <a:gd name="T1" fmla="*/ 0 h 67"/>
                <a:gd name="T2" fmla="*/ 5 w 10"/>
                <a:gd name="T3" fmla="*/ 5 h 67"/>
                <a:gd name="T4" fmla="*/ 0 w 10"/>
                <a:gd name="T5" fmla="*/ 5 h 67"/>
                <a:gd name="T6" fmla="*/ 5 w 10"/>
                <a:gd name="T7" fmla="*/ 5 h 67"/>
                <a:gd name="T8" fmla="*/ 5 w 10"/>
                <a:gd name="T9" fmla="*/ 5 h 67"/>
                <a:gd name="T10" fmla="*/ 0 60000 65536"/>
                <a:gd name="T11" fmla="*/ 0 60000 65536"/>
                <a:gd name="T12" fmla="*/ 0 60000 65536"/>
                <a:gd name="T13" fmla="*/ 0 60000 65536"/>
                <a:gd name="T14" fmla="*/ 0 60000 65536"/>
                <a:gd name="T15" fmla="*/ 0 w 10"/>
                <a:gd name="T16" fmla="*/ 0 h 67"/>
                <a:gd name="T17" fmla="*/ 10 w 10"/>
                <a:gd name="T18" fmla="*/ 67 h 67"/>
              </a:gdLst>
              <a:ahLst/>
              <a:cxnLst>
                <a:cxn ang="T10">
                  <a:pos x="T0" y="T1"/>
                </a:cxn>
                <a:cxn ang="T11">
                  <a:pos x="T2" y="T3"/>
                </a:cxn>
                <a:cxn ang="T12">
                  <a:pos x="T4" y="T5"/>
                </a:cxn>
                <a:cxn ang="T13">
                  <a:pos x="T6" y="T7"/>
                </a:cxn>
                <a:cxn ang="T14">
                  <a:pos x="T8" y="T9"/>
                </a:cxn>
              </a:cxnLst>
              <a:rect l="T15" t="T16" r="T17" b="T18"/>
              <a:pathLst>
                <a:path w="10" h="67">
                  <a:moveTo>
                    <a:pt x="1" y="0"/>
                  </a:moveTo>
                  <a:cubicBezTo>
                    <a:pt x="1" y="0"/>
                    <a:pt x="5" y="18"/>
                    <a:pt x="5" y="20"/>
                  </a:cubicBezTo>
                  <a:cubicBezTo>
                    <a:pt x="5" y="23"/>
                    <a:pt x="0" y="30"/>
                    <a:pt x="0" y="33"/>
                  </a:cubicBezTo>
                  <a:cubicBezTo>
                    <a:pt x="0" y="39"/>
                    <a:pt x="10" y="50"/>
                    <a:pt x="8" y="55"/>
                  </a:cubicBezTo>
                  <a:cubicBezTo>
                    <a:pt x="9" y="57"/>
                    <a:pt x="8" y="67"/>
                    <a:pt x="8" y="6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0" name="Freeform 282"/>
            <p:cNvSpPr/>
            <p:nvPr/>
          </p:nvSpPr>
          <p:spPr bwMode="auto">
            <a:xfrm>
              <a:off x="4941" y="3280"/>
              <a:ext cx="16" cy="5"/>
            </a:xfrm>
            <a:custGeom>
              <a:avLst/>
              <a:gdLst>
                <a:gd name="T0" fmla="*/ 0 w 18"/>
                <a:gd name="T1" fmla="*/ 3 h 6"/>
                <a:gd name="T2" fmla="*/ 4 w 18"/>
                <a:gd name="T3" fmla="*/ 3 h 6"/>
                <a:gd name="T4" fmla="*/ 4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3"/>
                  </a:moveTo>
                  <a:cubicBezTo>
                    <a:pt x="0" y="3"/>
                    <a:pt x="4" y="6"/>
                    <a:pt x="5" y="6"/>
                  </a:cubicBezTo>
                  <a:cubicBezTo>
                    <a:pt x="8" y="6"/>
                    <a:pt x="18" y="0"/>
                    <a:pt x="18"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1" name="Freeform 283"/>
            <p:cNvSpPr/>
            <p:nvPr/>
          </p:nvSpPr>
          <p:spPr bwMode="auto">
            <a:xfrm>
              <a:off x="4954" y="3274"/>
              <a:ext cx="11" cy="11"/>
            </a:xfrm>
            <a:custGeom>
              <a:avLst/>
              <a:gdLst>
                <a:gd name="T0" fmla="*/ 0 w 13"/>
                <a:gd name="T1" fmla="*/ 0 h 13"/>
                <a:gd name="T2" fmla="*/ 3 w 13"/>
                <a:gd name="T3" fmla="*/ 3 h 13"/>
                <a:gd name="T4" fmla="*/ 3 w 13"/>
                <a:gd name="T5" fmla="*/ 3 h 13"/>
                <a:gd name="T6" fmla="*/ 0 60000 65536"/>
                <a:gd name="T7" fmla="*/ 0 60000 65536"/>
                <a:gd name="T8" fmla="*/ 0 60000 65536"/>
                <a:gd name="T9" fmla="*/ 0 w 13"/>
                <a:gd name="T10" fmla="*/ 0 h 13"/>
                <a:gd name="T11" fmla="*/ 13 w 13"/>
                <a:gd name="T12" fmla="*/ 13 h 13"/>
              </a:gdLst>
              <a:ahLst/>
              <a:cxnLst>
                <a:cxn ang="T6">
                  <a:pos x="T0" y="T1"/>
                </a:cxn>
                <a:cxn ang="T7">
                  <a:pos x="T2" y="T3"/>
                </a:cxn>
                <a:cxn ang="T8">
                  <a:pos x="T4" y="T5"/>
                </a:cxn>
              </a:cxnLst>
              <a:rect l="T9" t="T10" r="T11" b="T12"/>
              <a:pathLst>
                <a:path w="13" h="13">
                  <a:moveTo>
                    <a:pt x="0" y="0"/>
                  </a:moveTo>
                  <a:cubicBezTo>
                    <a:pt x="0" y="0"/>
                    <a:pt x="1" y="3"/>
                    <a:pt x="4" y="6"/>
                  </a:cubicBezTo>
                  <a:cubicBezTo>
                    <a:pt x="8" y="10"/>
                    <a:pt x="13" y="13"/>
                    <a:pt x="13" y="1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2" name="Freeform 284"/>
            <p:cNvSpPr/>
            <p:nvPr/>
          </p:nvSpPr>
          <p:spPr bwMode="auto">
            <a:xfrm>
              <a:off x="4929" y="3292"/>
              <a:ext cx="80" cy="64"/>
            </a:xfrm>
            <a:custGeom>
              <a:avLst/>
              <a:gdLst>
                <a:gd name="T0" fmla="*/ 3 w 93"/>
                <a:gd name="T1" fmla="*/ 5 h 70"/>
                <a:gd name="T2" fmla="*/ 3 w 93"/>
                <a:gd name="T3" fmla="*/ 1 h 70"/>
                <a:gd name="T4" fmla="*/ 3 w 93"/>
                <a:gd name="T5" fmla="*/ 5 h 70"/>
                <a:gd name="T6" fmla="*/ 3 w 93"/>
                <a:gd name="T7" fmla="*/ 5 h 70"/>
                <a:gd name="T8" fmla="*/ 3 w 93"/>
                <a:gd name="T9" fmla="*/ 5 h 70"/>
                <a:gd name="T10" fmla="*/ 3 w 93"/>
                <a:gd name="T11" fmla="*/ 5 h 70"/>
                <a:gd name="T12" fmla="*/ 3 w 93"/>
                <a:gd name="T13" fmla="*/ 5 h 70"/>
                <a:gd name="T14" fmla="*/ 3 w 93"/>
                <a:gd name="T15" fmla="*/ 5 h 70"/>
                <a:gd name="T16" fmla="*/ 3 w 93"/>
                <a:gd name="T17" fmla="*/ 5 h 70"/>
                <a:gd name="T18" fmla="*/ 3 w 93"/>
                <a:gd name="T19" fmla="*/ 5 h 70"/>
                <a:gd name="T20" fmla="*/ 0 w 93"/>
                <a:gd name="T21" fmla="*/ 5 h 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70"/>
                <a:gd name="T35" fmla="*/ 93 w 93"/>
                <a:gd name="T36" fmla="*/ 70 h 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70">
                  <a:moveTo>
                    <a:pt x="64" y="15"/>
                  </a:moveTo>
                  <a:cubicBezTo>
                    <a:pt x="64" y="15"/>
                    <a:pt x="73" y="0"/>
                    <a:pt x="81" y="1"/>
                  </a:cubicBezTo>
                  <a:cubicBezTo>
                    <a:pt x="85" y="2"/>
                    <a:pt x="93" y="7"/>
                    <a:pt x="93" y="12"/>
                  </a:cubicBezTo>
                  <a:cubicBezTo>
                    <a:pt x="93" y="15"/>
                    <a:pt x="89" y="22"/>
                    <a:pt x="88" y="26"/>
                  </a:cubicBezTo>
                  <a:cubicBezTo>
                    <a:pt x="85" y="29"/>
                    <a:pt x="78" y="34"/>
                    <a:pt x="74" y="34"/>
                  </a:cubicBezTo>
                  <a:cubicBezTo>
                    <a:pt x="73" y="34"/>
                    <a:pt x="70" y="32"/>
                    <a:pt x="69" y="32"/>
                  </a:cubicBezTo>
                  <a:cubicBezTo>
                    <a:pt x="67" y="32"/>
                    <a:pt x="65" y="35"/>
                    <a:pt x="64" y="37"/>
                  </a:cubicBezTo>
                  <a:cubicBezTo>
                    <a:pt x="63" y="39"/>
                    <a:pt x="65" y="42"/>
                    <a:pt x="64" y="44"/>
                  </a:cubicBezTo>
                  <a:cubicBezTo>
                    <a:pt x="59" y="47"/>
                    <a:pt x="44" y="49"/>
                    <a:pt x="40" y="52"/>
                  </a:cubicBezTo>
                  <a:cubicBezTo>
                    <a:pt x="38" y="54"/>
                    <a:pt x="33" y="62"/>
                    <a:pt x="31" y="63"/>
                  </a:cubicBezTo>
                  <a:cubicBezTo>
                    <a:pt x="24" y="67"/>
                    <a:pt x="0" y="70"/>
                    <a:pt x="0" y="7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3" name="Freeform 285"/>
            <p:cNvSpPr/>
            <p:nvPr/>
          </p:nvSpPr>
          <p:spPr bwMode="auto">
            <a:xfrm>
              <a:off x="4859" y="3381"/>
              <a:ext cx="128" cy="50"/>
            </a:xfrm>
            <a:custGeom>
              <a:avLst/>
              <a:gdLst>
                <a:gd name="T0" fmla="*/ 3 w 149"/>
                <a:gd name="T1" fmla="*/ 3 h 55"/>
                <a:gd name="T2" fmla="*/ 3 w 149"/>
                <a:gd name="T3" fmla="*/ 5 h 55"/>
                <a:gd name="T4" fmla="*/ 3 w 149"/>
                <a:gd name="T5" fmla="*/ 5 h 55"/>
                <a:gd name="T6" fmla="*/ 3 w 149"/>
                <a:gd name="T7" fmla="*/ 5 h 55"/>
                <a:gd name="T8" fmla="*/ 3 w 149"/>
                <a:gd name="T9" fmla="*/ 5 h 55"/>
                <a:gd name="T10" fmla="*/ 3 w 149"/>
                <a:gd name="T11" fmla="*/ 5 h 55"/>
                <a:gd name="T12" fmla="*/ 3 w 149"/>
                <a:gd name="T13" fmla="*/ 5 h 55"/>
                <a:gd name="T14" fmla="*/ 3 w 149"/>
                <a:gd name="T15" fmla="*/ 5 h 55"/>
                <a:gd name="T16" fmla="*/ 3 w 149"/>
                <a:gd name="T17" fmla="*/ 5 h 55"/>
                <a:gd name="T18" fmla="*/ 3 w 149"/>
                <a:gd name="T19" fmla="*/ 5 h 55"/>
                <a:gd name="T20" fmla="*/ 3 w 149"/>
                <a:gd name="T21" fmla="*/ 5 h 55"/>
                <a:gd name="T22" fmla="*/ 0 w 149"/>
                <a:gd name="T23" fmla="*/ 5 h 55"/>
                <a:gd name="T24" fmla="*/ 3 w 149"/>
                <a:gd name="T25" fmla="*/ 5 h 55"/>
                <a:gd name="T26" fmla="*/ 3 w 149"/>
                <a:gd name="T27" fmla="*/ 0 h 55"/>
                <a:gd name="T28" fmla="*/ 3 w 149"/>
                <a:gd name="T29" fmla="*/ 0 h 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55"/>
                <a:gd name="T47" fmla="*/ 149 w 149"/>
                <a:gd name="T48" fmla="*/ 55 h 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55">
                  <a:moveTo>
                    <a:pt x="144" y="3"/>
                  </a:moveTo>
                  <a:cubicBezTo>
                    <a:pt x="144" y="3"/>
                    <a:pt x="149" y="10"/>
                    <a:pt x="149" y="13"/>
                  </a:cubicBezTo>
                  <a:cubicBezTo>
                    <a:pt x="147" y="19"/>
                    <a:pt x="133" y="26"/>
                    <a:pt x="126" y="28"/>
                  </a:cubicBezTo>
                  <a:cubicBezTo>
                    <a:pt x="127" y="31"/>
                    <a:pt x="125" y="35"/>
                    <a:pt x="126" y="38"/>
                  </a:cubicBezTo>
                  <a:cubicBezTo>
                    <a:pt x="125" y="39"/>
                    <a:pt x="123" y="47"/>
                    <a:pt x="122" y="47"/>
                  </a:cubicBezTo>
                  <a:cubicBezTo>
                    <a:pt x="115" y="51"/>
                    <a:pt x="101" y="47"/>
                    <a:pt x="94" y="47"/>
                  </a:cubicBezTo>
                  <a:cubicBezTo>
                    <a:pt x="90" y="49"/>
                    <a:pt x="79" y="55"/>
                    <a:pt x="74" y="55"/>
                  </a:cubicBezTo>
                  <a:cubicBezTo>
                    <a:pt x="68" y="55"/>
                    <a:pt x="56" y="44"/>
                    <a:pt x="50" y="45"/>
                  </a:cubicBezTo>
                  <a:cubicBezTo>
                    <a:pt x="47" y="46"/>
                    <a:pt x="45" y="52"/>
                    <a:pt x="42" y="52"/>
                  </a:cubicBezTo>
                  <a:cubicBezTo>
                    <a:pt x="40" y="52"/>
                    <a:pt x="37" y="46"/>
                    <a:pt x="35" y="45"/>
                  </a:cubicBezTo>
                  <a:cubicBezTo>
                    <a:pt x="26" y="44"/>
                    <a:pt x="25" y="50"/>
                    <a:pt x="16" y="52"/>
                  </a:cubicBezTo>
                  <a:cubicBezTo>
                    <a:pt x="4" y="55"/>
                    <a:pt x="0" y="9"/>
                    <a:pt x="0" y="10"/>
                  </a:cubicBezTo>
                  <a:cubicBezTo>
                    <a:pt x="0" y="8"/>
                    <a:pt x="36" y="7"/>
                    <a:pt x="37" y="10"/>
                  </a:cubicBezTo>
                  <a:cubicBezTo>
                    <a:pt x="37" y="8"/>
                    <a:pt x="57" y="3"/>
                    <a:pt x="57" y="0"/>
                  </a:cubicBezTo>
                  <a:cubicBezTo>
                    <a:pt x="57" y="3"/>
                    <a:pt x="71" y="0"/>
                    <a:pt x="71"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4" name="Freeform 286"/>
            <p:cNvSpPr/>
            <p:nvPr/>
          </p:nvSpPr>
          <p:spPr bwMode="auto">
            <a:xfrm>
              <a:off x="4810" y="3553"/>
              <a:ext cx="185" cy="44"/>
            </a:xfrm>
            <a:custGeom>
              <a:avLst/>
              <a:gdLst>
                <a:gd name="T0" fmla="*/ 0 w 216"/>
                <a:gd name="T1" fmla="*/ 0 h 48"/>
                <a:gd name="T2" fmla="*/ 3 w 216"/>
                <a:gd name="T3" fmla="*/ 6 h 48"/>
                <a:gd name="T4" fmla="*/ 3 w 216"/>
                <a:gd name="T5" fmla="*/ 6 h 48"/>
                <a:gd name="T6" fmla="*/ 3 w 216"/>
                <a:gd name="T7" fmla="*/ 6 h 48"/>
                <a:gd name="T8" fmla="*/ 3 w 216"/>
                <a:gd name="T9" fmla="*/ 6 h 48"/>
                <a:gd name="T10" fmla="*/ 3 w 216"/>
                <a:gd name="T11" fmla="*/ 6 h 48"/>
                <a:gd name="T12" fmla="*/ 3 w 216"/>
                <a:gd name="T13" fmla="*/ 6 h 48"/>
                <a:gd name="T14" fmla="*/ 3 w 216"/>
                <a:gd name="T15" fmla="*/ 6 h 48"/>
                <a:gd name="T16" fmla="*/ 3 w 216"/>
                <a:gd name="T17" fmla="*/ 6 h 48"/>
                <a:gd name="T18" fmla="*/ 3 w 216"/>
                <a:gd name="T19" fmla="*/ 6 h 48"/>
                <a:gd name="T20" fmla="*/ 3 w 216"/>
                <a:gd name="T21" fmla="*/ 6 h 48"/>
                <a:gd name="T22" fmla="*/ 3 w 216"/>
                <a:gd name="T23" fmla="*/ 6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
                <a:gd name="T37" fmla="*/ 0 h 48"/>
                <a:gd name="T38" fmla="*/ 216 w 216"/>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 h="48">
                  <a:moveTo>
                    <a:pt x="0" y="0"/>
                  </a:moveTo>
                  <a:cubicBezTo>
                    <a:pt x="0" y="0"/>
                    <a:pt x="12" y="10"/>
                    <a:pt x="17" y="13"/>
                  </a:cubicBezTo>
                  <a:cubicBezTo>
                    <a:pt x="22" y="15"/>
                    <a:pt x="40" y="20"/>
                    <a:pt x="40" y="22"/>
                  </a:cubicBezTo>
                  <a:cubicBezTo>
                    <a:pt x="40" y="20"/>
                    <a:pt x="65" y="29"/>
                    <a:pt x="60" y="27"/>
                  </a:cubicBezTo>
                  <a:cubicBezTo>
                    <a:pt x="56" y="26"/>
                    <a:pt x="92" y="37"/>
                    <a:pt x="102" y="40"/>
                  </a:cubicBezTo>
                  <a:cubicBezTo>
                    <a:pt x="107" y="41"/>
                    <a:pt x="118" y="46"/>
                    <a:pt x="123" y="44"/>
                  </a:cubicBezTo>
                  <a:cubicBezTo>
                    <a:pt x="126" y="44"/>
                    <a:pt x="133" y="43"/>
                    <a:pt x="135" y="43"/>
                  </a:cubicBezTo>
                  <a:cubicBezTo>
                    <a:pt x="143" y="43"/>
                    <a:pt x="156" y="46"/>
                    <a:pt x="161" y="47"/>
                  </a:cubicBezTo>
                  <a:cubicBezTo>
                    <a:pt x="161" y="47"/>
                    <a:pt x="171" y="48"/>
                    <a:pt x="176" y="47"/>
                  </a:cubicBezTo>
                  <a:cubicBezTo>
                    <a:pt x="177" y="46"/>
                    <a:pt x="190" y="44"/>
                    <a:pt x="190" y="43"/>
                  </a:cubicBezTo>
                  <a:cubicBezTo>
                    <a:pt x="190" y="44"/>
                    <a:pt x="203" y="41"/>
                    <a:pt x="208" y="37"/>
                  </a:cubicBezTo>
                  <a:cubicBezTo>
                    <a:pt x="211" y="33"/>
                    <a:pt x="216" y="25"/>
                    <a:pt x="216" y="2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5" name="Freeform 287"/>
            <p:cNvSpPr/>
            <p:nvPr/>
          </p:nvSpPr>
          <p:spPr bwMode="auto">
            <a:xfrm>
              <a:off x="4848" y="3424"/>
              <a:ext cx="20" cy="61"/>
            </a:xfrm>
            <a:custGeom>
              <a:avLst/>
              <a:gdLst>
                <a:gd name="T0" fmla="*/ 3 w 23"/>
                <a:gd name="T1" fmla="*/ 0 h 67"/>
                <a:gd name="T2" fmla="*/ 3 w 23"/>
                <a:gd name="T3" fmla="*/ 5 h 67"/>
                <a:gd name="T4" fmla="*/ 3 w 23"/>
                <a:gd name="T5" fmla="*/ 5 h 67"/>
                <a:gd name="T6" fmla="*/ 3 w 23"/>
                <a:gd name="T7" fmla="*/ 5 h 67"/>
                <a:gd name="T8" fmla="*/ 0 60000 65536"/>
                <a:gd name="T9" fmla="*/ 0 60000 65536"/>
                <a:gd name="T10" fmla="*/ 0 60000 65536"/>
                <a:gd name="T11" fmla="*/ 0 60000 65536"/>
                <a:gd name="T12" fmla="*/ 0 w 23"/>
                <a:gd name="T13" fmla="*/ 0 h 67"/>
                <a:gd name="T14" fmla="*/ 23 w 23"/>
                <a:gd name="T15" fmla="*/ 67 h 67"/>
              </a:gdLst>
              <a:ahLst/>
              <a:cxnLst>
                <a:cxn ang="T8">
                  <a:pos x="T0" y="T1"/>
                </a:cxn>
                <a:cxn ang="T9">
                  <a:pos x="T2" y="T3"/>
                </a:cxn>
                <a:cxn ang="T10">
                  <a:pos x="T4" y="T5"/>
                </a:cxn>
                <a:cxn ang="T11">
                  <a:pos x="T6" y="T7"/>
                </a:cxn>
              </a:cxnLst>
              <a:rect l="T12" t="T13" r="T14" b="T15"/>
              <a:pathLst>
                <a:path w="23" h="67">
                  <a:moveTo>
                    <a:pt x="23" y="0"/>
                  </a:moveTo>
                  <a:cubicBezTo>
                    <a:pt x="23" y="0"/>
                    <a:pt x="11" y="32"/>
                    <a:pt x="8" y="38"/>
                  </a:cubicBezTo>
                  <a:cubicBezTo>
                    <a:pt x="4" y="45"/>
                    <a:pt x="0" y="54"/>
                    <a:pt x="3" y="61"/>
                  </a:cubicBezTo>
                  <a:cubicBezTo>
                    <a:pt x="4" y="65"/>
                    <a:pt x="13" y="67"/>
                    <a:pt x="13" y="67"/>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26" name="Freeform 288"/>
            <p:cNvSpPr>
              <a:spLocks noChangeArrowheads="1"/>
            </p:cNvSpPr>
            <p:nvPr/>
          </p:nvSpPr>
          <p:spPr bwMode="auto">
            <a:xfrm>
              <a:off x="4797" y="3585"/>
              <a:ext cx="192" cy="147"/>
            </a:xfrm>
            <a:custGeom>
              <a:avLst/>
              <a:gdLst>
                <a:gd name="T0" fmla="*/ 3 w 223"/>
                <a:gd name="T1" fmla="*/ 5 h 161"/>
                <a:gd name="T2" fmla="*/ 3 w 223"/>
                <a:gd name="T3" fmla="*/ 5 h 161"/>
                <a:gd name="T4" fmla="*/ 3 w 223"/>
                <a:gd name="T5" fmla="*/ 5 h 161"/>
                <a:gd name="T6" fmla="*/ 3 w 223"/>
                <a:gd name="T7" fmla="*/ 9 h 161"/>
                <a:gd name="T8" fmla="*/ 3 w 223"/>
                <a:gd name="T9" fmla="*/ 11 h 161"/>
                <a:gd name="T10" fmla="*/ 3 w 223"/>
                <a:gd name="T11" fmla="*/ 13 h 161"/>
                <a:gd name="T12" fmla="*/ 3 w 223"/>
                <a:gd name="T13" fmla="*/ 13 h 161"/>
                <a:gd name="T14" fmla="*/ 3 w 223"/>
                <a:gd name="T15" fmla="*/ 11 h 161"/>
                <a:gd name="T16" fmla="*/ 3 w 223"/>
                <a:gd name="T17" fmla="*/ 10 h 161"/>
                <a:gd name="T18" fmla="*/ 3 w 223"/>
                <a:gd name="T19" fmla="*/ 10 h 161"/>
                <a:gd name="T20" fmla="*/ 3 w 223"/>
                <a:gd name="T21" fmla="*/ 11 h 161"/>
                <a:gd name="T22" fmla="*/ 3 w 223"/>
                <a:gd name="T23" fmla="*/ 11 h 161"/>
                <a:gd name="T24" fmla="*/ 3 w 223"/>
                <a:gd name="T25" fmla="*/ 12 h 161"/>
                <a:gd name="T26" fmla="*/ 2 w 223"/>
                <a:gd name="T27" fmla="*/ 12 h 161"/>
                <a:gd name="T28" fmla="*/ 3 w 223"/>
                <a:gd name="T29" fmla="*/ 10 h 161"/>
                <a:gd name="T30" fmla="*/ 3 w 223"/>
                <a:gd name="T31" fmla="*/ 9 h 161"/>
                <a:gd name="T32" fmla="*/ 3 w 223"/>
                <a:gd name="T33" fmla="*/ 7 h 161"/>
                <a:gd name="T34" fmla="*/ 3 w 223"/>
                <a:gd name="T35" fmla="*/ 6 h 161"/>
                <a:gd name="T36" fmla="*/ 3 w 223"/>
                <a:gd name="T37" fmla="*/ 5 h 161"/>
                <a:gd name="T38" fmla="*/ 3 w 223"/>
                <a:gd name="T39" fmla="*/ 5 h 161"/>
                <a:gd name="T40" fmla="*/ 3 w 223"/>
                <a:gd name="T41" fmla="*/ 0 h 161"/>
                <a:gd name="T42" fmla="*/ 3 w 223"/>
                <a:gd name="T43" fmla="*/ 5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3"/>
                <a:gd name="T67" fmla="*/ 0 h 161"/>
                <a:gd name="T68" fmla="*/ 223 w 223"/>
                <a:gd name="T69" fmla="*/ 161 h 1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3" h="161">
                  <a:moveTo>
                    <a:pt x="119" y="6"/>
                  </a:moveTo>
                  <a:cubicBezTo>
                    <a:pt x="119" y="6"/>
                    <a:pt x="117" y="32"/>
                    <a:pt x="117" y="40"/>
                  </a:cubicBezTo>
                  <a:cubicBezTo>
                    <a:pt x="115" y="48"/>
                    <a:pt x="107" y="68"/>
                    <a:pt x="112" y="77"/>
                  </a:cubicBezTo>
                  <a:cubicBezTo>
                    <a:pt x="120" y="91"/>
                    <a:pt x="157" y="101"/>
                    <a:pt x="173" y="108"/>
                  </a:cubicBezTo>
                  <a:cubicBezTo>
                    <a:pt x="183" y="113"/>
                    <a:pt x="199" y="131"/>
                    <a:pt x="208" y="136"/>
                  </a:cubicBezTo>
                  <a:cubicBezTo>
                    <a:pt x="217" y="140"/>
                    <a:pt x="223" y="153"/>
                    <a:pt x="221" y="158"/>
                  </a:cubicBezTo>
                  <a:cubicBezTo>
                    <a:pt x="218" y="161"/>
                    <a:pt x="205" y="159"/>
                    <a:pt x="201" y="158"/>
                  </a:cubicBezTo>
                  <a:cubicBezTo>
                    <a:pt x="189" y="155"/>
                    <a:pt x="167" y="136"/>
                    <a:pt x="155" y="134"/>
                  </a:cubicBezTo>
                  <a:cubicBezTo>
                    <a:pt x="147" y="132"/>
                    <a:pt x="128" y="125"/>
                    <a:pt x="119" y="124"/>
                  </a:cubicBezTo>
                  <a:cubicBezTo>
                    <a:pt x="115" y="123"/>
                    <a:pt x="106" y="123"/>
                    <a:pt x="102" y="124"/>
                  </a:cubicBezTo>
                  <a:cubicBezTo>
                    <a:pt x="93" y="124"/>
                    <a:pt x="77" y="130"/>
                    <a:pt x="69" y="131"/>
                  </a:cubicBezTo>
                  <a:cubicBezTo>
                    <a:pt x="66" y="131"/>
                    <a:pt x="59" y="130"/>
                    <a:pt x="57" y="131"/>
                  </a:cubicBezTo>
                  <a:cubicBezTo>
                    <a:pt x="50" y="131"/>
                    <a:pt x="37" y="137"/>
                    <a:pt x="30" y="138"/>
                  </a:cubicBezTo>
                  <a:cubicBezTo>
                    <a:pt x="23" y="139"/>
                    <a:pt x="6" y="143"/>
                    <a:pt x="2" y="138"/>
                  </a:cubicBezTo>
                  <a:cubicBezTo>
                    <a:pt x="0" y="135"/>
                    <a:pt x="5" y="124"/>
                    <a:pt x="7" y="121"/>
                  </a:cubicBezTo>
                  <a:cubicBezTo>
                    <a:pt x="11" y="116"/>
                    <a:pt x="21" y="109"/>
                    <a:pt x="25" y="105"/>
                  </a:cubicBezTo>
                  <a:cubicBezTo>
                    <a:pt x="30" y="102"/>
                    <a:pt x="43" y="96"/>
                    <a:pt x="50" y="94"/>
                  </a:cubicBezTo>
                  <a:cubicBezTo>
                    <a:pt x="56" y="91"/>
                    <a:pt x="69" y="88"/>
                    <a:pt x="74" y="86"/>
                  </a:cubicBezTo>
                  <a:cubicBezTo>
                    <a:pt x="79" y="85"/>
                    <a:pt x="93" y="84"/>
                    <a:pt x="95" y="78"/>
                  </a:cubicBezTo>
                  <a:cubicBezTo>
                    <a:pt x="96" y="69"/>
                    <a:pt x="99" y="45"/>
                    <a:pt x="102" y="37"/>
                  </a:cubicBezTo>
                  <a:cubicBezTo>
                    <a:pt x="104" y="30"/>
                    <a:pt x="101" y="0"/>
                    <a:pt x="101" y="0"/>
                  </a:cubicBezTo>
                  <a:cubicBezTo>
                    <a:pt x="101" y="1"/>
                    <a:pt x="117" y="2"/>
                    <a:pt x="119" y="6"/>
                  </a:cubicBezTo>
                  <a:close/>
                </a:path>
              </a:pathLst>
            </a:custGeom>
            <a:solidFill>
              <a:srgbClr val="C0C0C0"/>
            </a:solidFill>
            <a:ln w="25400">
              <a:solidFill>
                <a:srgbClr val="000000"/>
              </a:solidFill>
              <a:round/>
            </a:ln>
          </p:spPr>
          <p:txBody>
            <a:bodyPr wrap="none"/>
            <a:lstStyle/>
            <a:p>
              <a:endParaRPr lang="zh-CN" altLang="en-US"/>
            </a:p>
          </p:txBody>
        </p:sp>
        <p:sp>
          <p:nvSpPr>
            <p:cNvPr id="14627" name="Freeform 289"/>
            <p:cNvSpPr>
              <a:spLocks noChangeArrowheads="1"/>
            </p:cNvSpPr>
            <p:nvPr/>
          </p:nvSpPr>
          <p:spPr bwMode="auto">
            <a:xfrm>
              <a:off x="4877" y="3651"/>
              <a:ext cx="106" cy="79"/>
            </a:xfrm>
            <a:custGeom>
              <a:avLst/>
              <a:gdLst>
                <a:gd name="T0" fmla="*/ 3 w 124"/>
                <a:gd name="T1" fmla="*/ 5 h 87"/>
                <a:gd name="T2" fmla="*/ 3 w 124"/>
                <a:gd name="T3" fmla="*/ 5 h 87"/>
                <a:gd name="T4" fmla="*/ 3 w 124"/>
                <a:gd name="T5" fmla="*/ 5 h 87"/>
                <a:gd name="T6" fmla="*/ 3 w 124"/>
                <a:gd name="T7" fmla="*/ 5 h 87"/>
                <a:gd name="T8" fmla="*/ 3 w 124"/>
                <a:gd name="T9" fmla="*/ 5 h 87"/>
                <a:gd name="T10" fmla="*/ 3 w 124"/>
                <a:gd name="T11" fmla="*/ 5 h 87"/>
                <a:gd name="T12" fmla="*/ 3 w 124"/>
                <a:gd name="T13" fmla="*/ 5 h 87"/>
                <a:gd name="T14" fmla="*/ 3 w 124"/>
                <a:gd name="T15" fmla="*/ 0 h 87"/>
                <a:gd name="T16" fmla="*/ 0 w 124"/>
                <a:gd name="T17" fmla="*/ 5 h 87"/>
                <a:gd name="T18" fmla="*/ 3 w 124"/>
                <a:gd name="T19" fmla="*/ 5 h 87"/>
                <a:gd name="T20" fmla="*/ 3 w 124"/>
                <a:gd name="T21" fmla="*/ 5 h 87"/>
                <a:gd name="T22" fmla="*/ 3 w 124"/>
                <a:gd name="T23" fmla="*/ 5 h 87"/>
                <a:gd name="T24" fmla="*/ 3 w 124"/>
                <a:gd name="T25" fmla="*/ 5 h 87"/>
                <a:gd name="T26" fmla="*/ 3 w 124"/>
                <a:gd name="T27" fmla="*/ 5 h 87"/>
                <a:gd name="T28" fmla="*/ 3 w 124"/>
                <a:gd name="T29" fmla="*/ 5 h 87"/>
                <a:gd name="T30" fmla="*/ 3 w 124"/>
                <a:gd name="T31" fmla="*/ 5 h 87"/>
                <a:gd name="T32" fmla="*/ 3 w 124"/>
                <a:gd name="T33" fmla="*/ 5 h 87"/>
                <a:gd name="T34" fmla="*/ 3 w 124"/>
                <a:gd name="T35" fmla="*/ 5 h 87"/>
                <a:gd name="T36" fmla="*/ 3 w 124"/>
                <a:gd name="T37" fmla="*/ 5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87"/>
                <a:gd name="T59" fmla="*/ 124 w 124"/>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87">
                  <a:moveTo>
                    <a:pt x="120" y="78"/>
                  </a:moveTo>
                  <a:lnTo>
                    <a:pt x="105" y="67"/>
                  </a:lnTo>
                  <a:lnTo>
                    <a:pt x="87" y="51"/>
                  </a:lnTo>
                  <a:lnTo>
                    <a:pt x="67" y="40"/>
                  </a:lnTo>
                  <a:lnTo>
                    <a:pt x="32" y="26"/>
                  </a:lnTo>
                  <a:lnTo>
                    <a:pt x="15" y="17"/>
                  </a:lnTo>
                  <a:lnTo>
                    <a:pt x="9" y="11"/>
                  </a:lnTo>
                  <a:lnTo>
                    <a:pt x="4" y="0"/>
                  </a:lnTo>
                  <a:lnTo>
                    <a:pt x="0" y="11"/>
                  </a:lnTo>
                  <a:lnTo>
                    <a:pt x="5" y="19"/>
                  </a:lnTo>
                  <a:lnTo>
                    <a:pt x="13" y="40"/>
                  </a:lnTo>
                  <a:lnTo>
                    <a:pt x="15" y="49"/>
                  </a:lnTo>
                  <a:lnTo>
                    <a:pt x="26" y="50"/>
                  </a:lnTo>
                  <a:lnTo>
                    <a:pt x="50" y="57"/>
                  </a:lnTo>
                  <a:lnTo>
                    <a:pt x="69" y="62"/>
                  </a:lnTo>
                  <a:lnTo>
                    <a:pt x="89" y="75"/>
                  </a:lnTo>
                  <a:lnTo>
                    <a:pt x="104" y="83"/>
                  </a:lnTo>
                  <a:lnTo>
                    <a:pt x="124" y="87"/>
                  </a:lnTo>
                  <a:lnTo>
                    <a:pt x="124" y="85"/>
                  </a:lnTo>
                  <a:lnTo>
                    <a:pt x="120" y="78"/>
                  </a:lnTo>
                  <a:close/>
                </a:path>
              </a:pathLst>
            </a:custGeom>
            <a:solidFill>
              <a:srgbClr val="808080"/>
            </a:solidFill>
            <a:ln w="25400">
              <a:solidFill>
                <a:srgbClr val="808080"/>
              </a:solidFill>
              <a:round/>
            </a:ln>
          </p:spPr>
          <p:txBody>
            <a:bodyPr wrap="none"/>
            <a:lstStyle/>
            <a:p>
              <a:endParaRPr lang="zh-CN" altLang="en-US"/>
            </a:p>
          </p:txBody>
        </p:sp>
        <p:sp>
          <p:nvSpPr>
            <p:cNvPr id="14628" name="Oval 290"/>
            <p:cNvSpPr>
              <a:spLocks noChangeArrowheads="1"/>
            </p:cNvSpPr>
            <p:nvPr/>
          </p:nvSpPr>
          <p:spPr bwMode="auto">
            <a:xfrm>
              <a:off x="4936" y="3244"/>
              <a:ext cx="11" cy="12"/>
            </a:xfrm>
            <a:prstGeom prst="ellipse">
              <a:avLst/>
            </a:pr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wrap="none"/>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4629" name="Freeform 291"/>
            <p:cNvSpPr/>
            <p:nvPr/>
          </p:nvSpPr>
          <p:spPr bwMode="auto">
            <a:xfrm>
              <a:off x="4671" y="3482"/>
              <a:ext cx="311" cy="181"/>
            </a:xfrm>
            <a:custGeom>
              <a:avLst/>
              <a:gdLst>
                <a:gd name="T0" fmla="*/ 3 w 362"/>
                <a:gd name="T1" fmla="*/ 1 h 198"/>
                <a:gd name="T2" fmla="*/ 3 w 362"/>
                <a:gd name="T3" fmla="*/ 5 h 198"/>
                <a:gd name="T4" fmla="*/ 3 w 362"/>
                <a:gd name="T5" fmla="*/ 1 h 198"/>
                <a:gd name="T6" fmla="*/ 3 w 362"/>
                <a:gd name="T7" fmla="*/ 5 h 198"/>
                <a:gd name="T8" fmla="*/ 3 w 362"/>
                <a:gd name="T9" fmla="*/ 5 h 198"/>
                <a:gd name="T10" fmla="*/ 3 w 362"/>
                <a:gd name="T11" fmla="*/ 5 h 198"/>
                <a:gd name="T12" fmla="*/ 3 w 362"/>
                <a:gd name="T13" fmla="*/ 5 h 198"/>
                <a:gd name="T14" fmla="*/ 3 w 362"/>
                <a:gd name="T15" fmla="*/ 5 h 198"/>
                <a:gd name="T16" fmla="*/ 3 w 362"/>
                <a:gd name="T17" fmla="*/ 6 h 198"/>
                <a:gd name="T18" fmla="*/ 3 w 362"/>
                <a:gd name="T19" fmla="*/ 11 h 198"/>
                <a:gd name="T20" fmla="*/ 3 w 362"/>
                <a:gd name="T21" fmla="*/ 12 h 198"/>
                <a:gd name="T22" fmla="*/ 3 w 362"/>
                <a:gd name="T23" fmla="*/ 13 h 198"/>
                <a:gd name="T24" fmla="*/ 3 w 362"/>
                <a:gd name="T25" fmla="*/ 13 h 198"/>
                <a:gd name="T26" fmla="*/ 3 w 362"/>
                <a:gd name="T27" fmla="*/ 13 h 198"/>
                <a:gd name="T28" fmla="*/ 3 w 362"/>
                <a:gd name="T29" fmla="*/ 14 h 198"/>
                <a:gd name="T30" fmla="*/ 3 w 362"/>
                <a:gd name="T31" fmla="*/ 15 h 198"/>
                <a:gd name="T32" fmla="*/ 0 w 362"/>
                <a:gd name="T33" fmla="*/ 15 h 198"/>
                <a:gd name="T34" fmla="*/ 3 w 362"/>
                <a:gd name="T35" fmla="*/ 16 h 198"/>
                <a:gd name="T36" fmla="*/ 3 w 362"/>
                <a:gd name="T37" fmla="*/ 15 h 198"/>
                <a:gd name="T38" fmla="*/ 3 w 362"/>
                <a:gd name="T39" fmla="*/ 15 h 198"/>
                <a:gd name="T40" fmla="*/ 3 w 362"/>
                <a:gd name="T41" fmla="*/ 14 h 198"/>
                <a:gd name="T42" fmla="*/ 3 w 362"/>
                <a:gd name="T43" fmla="*/ 14 h 198"/>
                <a:gd name="T44" fmla="*/ 3 w 362"/>
                <a:gd name="T45" fmla="*/ 12 h 198"/>
                <a:gd name="T46" fmla="*/ 3 w 362"/>
                <a:gd name="T47" fmla="*/ 10 h 198"/>
                <a:gd name="T48" fmla="*/ 3 w 362"/>
                <a:gd name="T49" fmla="*/ 8 h 198"/>
                <a:gd name="T50" fmla="*/ 3 w 362"/>
                <a:gd name="T51" fmla="*/ 6 h 198"/>
                <a:gd name="T52" fmla="*/ 3 w 362"/>
                <a:gd name="T53" fmla="*/ 5 h 198"/>
                <a:gd name="T54" fmla="*/ 3 w 362"/>
                <a:gd name="T55" fmla="*/ 5 h 198"/>
                <a:gd name="T56" fmla="*/ 3 w 362"/>
                <a:gd name="T57" fmla="*/ 5 h 198"/>
                <a:gd name="T58" fmla="*/ 3 w 362"/>
                <a:gd name="T59" fmla="*/ 5 h 198"/>
                <a:gd name="T60" fmla="*/ 3 w 362"/>
                <a:gd name="T61" fmla="*/ 5 h 198"/>
                <a:gd name="T62" fmla="*/ 3 w 362"/>
                <a:gd name="T63" fmla="*/ 5 h 198"/>
                <a:gd name="T64" fmla="*/ 3 w 362"/>
                <a:gd name="T65" fmla="*/ 5 h 198"/>
                <a:gd name="T66" fmla="*/ 4 w 362"/>
                <a:gd name="T67" fmla="*/ 6 h 198"/>
                <a:gd name="T68" fmla="*/ 5 w 362"/>
                <a:gd name="T69" fmla="*/ 5 h 1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2"/>
                <a:gd name="T106" fmla="*/ 0 h 198"/>
                <a:gd name="T107" fmla="*/ 362 w 362"/>
                <a:gd name="T108" fmla="*/ 198 h 1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2" h="198">
                  <a:moveTo>
                    <a:pt x="219" y="1"/>
                  </a:moveTo>
                  <a:cubicBezTo>
                    <a:pt x="219" y="1"/>
                    <a:pt x="186" y="8"/>
                    <a:pt x="174" y="6"/>
                  </a:cubicBezTo>
                  <a:cubicBezTo>
                    <a:pt x="164" y="4"/>
                    <a:pt x="142" y="0"/>
                    <a:pt x="132" y="1"/>
                  </a:cubicBezTo>
                  <a:cubicBezTo>
                    <a:pt x="128" y="1"/>
                    <a:pt x="120" y="4"/>
                    <a:pt x="117" y="6"/>
                  </a:cubicBezTo>
                  <a:cubicBezTo>
                    <a:pt x="112" y="10"/>
                    <a:pt x="105" y="23"/>
                    <a:pt x="102" y="28"/>
                  </a:cubicBezTo>
                  <a:cubicBezTo>
                    <a:pt x="100" y="33"/>
                    <a:pt x="99" y="46"/>
                    <a:pt x="98" y="51"/>
                  </a:cubicBezTo>
                  <a:cubicBezTo>
                    <a:pt x="97" y="54"/>
                    <a:pt x="96" y="63"/>
                    <a:pt x="92" y="66"/>
                  </a:cubicBezTo>
                  <a:cubicBezTo>
                    <a:pt x="94" y="68"/>
                    <a:pt x="88" y="71"/>
                    <a:pt x="89" y="76"/>
                  </a:cubicBezTo>
                  <a:cubicBezTo>
                    <a:pt x="87" y="76"/>
                    <a:pt x="86" y="84"/>
                    <a:pt x="85" y="85"/>
                  </a:cubicBezTo>
                  <a:cubicBezTo>
                    <a:pt x="79" y="93"/>
                    <a:pt x="85" y="116"/>
                    <a:pt x="80" y="125"/>
                  </a:cubicBezTo>
                  <a:cubicBezTo>
                    <a:pt x="77" y="131"/>
                    <a:pt x="62" y="138"/>
                    <a:pt x="58" y="145"/>
                  </a:cubicBezTo>
                  <a:cubicBezTo>
                    <a:pt x="57" y="146"/>
                    <a:pt x="56" y="149"/>
                    <a:pt x="56" y="150"/>
                  </a:cubicBezTo>
                  <a:cubicBezTo>
                    <a:pt x="54" y="151"/>
                    <a:pt x="50" y="153"/>
                    <a:pt x="48" y="155"/>
                  </a:cubicBezTo>
                  <a:cubicBezTo>
                    <a:pt x="47" y="156"/>
                    <a:pt x="45" y="158"/>
                    <a:pt x="43" y="159"/>
                  </a:cubicBezTo>
                  <a:cubicBezTo>
                    <a:pt x="39" y="162"/>
                    <a:pt x="31" y="166"/>
                    <a:pt x="28" y="169"/>
                  </a:cubicBezTo>
                  <a:cubicBezTo>
                    <a:pt x="26" y="172"/>
                    <a:pt x="21" y="178"/>
                    <a:pt x="18" y="181"/>
                  </a:cubicBezTo>
                  <a:cubicBezTo>
                    <a:pt x="14" y="186"/>
                    <a:pt x="0" y="186"/>
                    <a:pt x="0" y="194"/>
                  </a:cubicBezTo>
                  <a:cubicBezTo>
                    <a:pt x="0" y="196"/>
                    <a:pt x="3" y="198"/>
                    <a:pt x="11" y="197"/>
                  </a:cubicBezTo>
                  <a:cubicBezTo>
                    <a:pt x="11" y="197"/>
                    <a:pt x="29" y="186"/>
                    <a:pt x="35" y="184"/>
                  </a:cubicBezTo>
                  <a:cubicBezTo>
                    <a:pt x="40" y="183"/>
                    <a:pt x="52" y="181"/>
                    <a:pt x="58" y="179"/>
                  </a:cubicBezTo>
                  <a:cubicBezTo>
                    <a:pt x="65" y="177"/>
                    <a:pt x="85" y="170"/>
                    <a:pt x="85" y="167"/>
                  </a:cubicBezTo>
                  <a:cubicBezTo>
                    <a:pt x="85" y="168"/>
                    <a:pt x="96" y="164"/>
                    <a:pt x="98" y="167"/>
                  </a:cubicBezTo>
                  <a:cubicBezTo>
                    <a:pt x="93" y="162"/>
                    <a:pt x="99" y="146"/>
                    <a:pt x="99" y="140"/>
                  </a:cubicBezTo>
                  <a:cubicBezTo>
                    <a:pt x="100" y="135"/>
                    <a:pt x="106" y="124"/>
                    <a:pt x="102" y="120"/>
                  </a:cubicBezTo>
                  <a:cubicBezTo>
                    <a:pt x="106" y="118"/>
                    <a:pt x="99" y="103"/>
                    <a:pt x="102" y="100"/>
                  </a:cubicBezTo>
                  <a:cubicBezTo>
                    <a:pt x="99" y="96"/>
                    <a:pt x="104" y="84"/>
                    <a:pt x="105" y="79"/>
                  </a:cubicBezTo>
                  <a:cubicBezTo>
                    <a:pt x="107" y="71"/>
                    <a:pt x="104" y="47"/>
                    <a:pt x="110" y="46"/>
                  </a:cubicBezTo>
                  <a:cubicBezTo>
                    <a:pt x="109" y="42"/>
                    <a:pt x="120" y="33"/>
                    <a:pt x="128" y="31"/>
                  </a:cubicBezTo>
                  <a:cubicBezTo>
                    <a:pt x="129" y="30"/>
                    <a:pt x="139" y="31"/>
                    <a:pt x="139" y="31"/>
                  </a:cubicBezTo>
                  <a:cubicBezTo>
                    <a:pt x="139" y="32"/>
                    <a:pt x="154" y="35"/>
                    <a:pt x="160" y="36"/>
                  </a:cubicBezTo>
                  <a:cubicBezTo>
                    <a:pt x="163" y="36"/>
                    <a:pt x="173" y="38"/>
                    <a:pt x="177" y="38"/>
                  </a:cubicBezTo>
                  <a:cubicBezTo>
                    <a:pt x="189" y="41"/>
                    <a:pt x="217" y="52"/>
                    <a:pt x="226" y="56"/>
                  </a:cubicBezTo>
                  <a:cubicBezTo>
                    <a:pt x="226" y="56"/>
                    <a:pt x="227" y="57"/>
                    <a:pt x="236" y="61"/>
                  </a:cubicBezTo>
                  <a:cubicBezTo>
                    <a:pt x="238" y="61"/>
                    <a:pt x="299" y="79"/>
                    <a:pt x="304" y="82"/>
                  </a:cubicBezTo>
                  <a:cubicBezTo>
                    <a:pt x="312" y="84"/>
                    <a:pt x="362" y="71"/>
                    <a:pt x="362" y="7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30" name="Freeform 292"/>
            <p:cNvSpPr/>
            <p:nvPr/>
          </p:nvSpPr>
          <p:spPr bwMode="auto">
            <a:xfrm>
              <a:off x="4672" y="3634"/>
              <a:ext cx="84" cy="60"/>
            </a:xfrm>
            <a:custGeom>
              <a:avLst/>
              <a:gdLst>
                <a:gd name="T0" fmla="*/ 0 w 98"/>
                <a:gd name="T1" fmla="*/ 5 h 66"/>
                <a:gd name="T2" fmla="*/ 3 w 98"/>
                <a:gd name="T3" fmla="*/ 5 h 66"/>
                <a:gd name="T4" fmla="*/ 3 w 98"/>
                <a:gd name="T5" fmla="*/ 5 h 66"/>
                <a:gd name="T6" fmla="*/ 3 w 98"/>
                <a:gd name="T7" fmla="*/ 5 h 66"/>
                <a:gd name="T8" fmla="*/ 3 w 98"/>
                <a:gd name="T9" fmla="*/ 5 h 66"/>
                <a:gd name="T10" fmla="*/ 3 w 98"/>
                <a:gd name="T11" fmla="*/ 5 h 66"/>
                <a:gd name="T12" fmla="*/ 3 w 98"/>
                <a:gd name="T13" fmla="*/ 0 h 66"/>
                <a:gd name="T14" fmla="*/ 0 60000 65536"/>
                <a:gd name="T15" fmla="*/ 0 60000 65536"/>
                <a:gd name="T16" fmla="*/ 0 60000 65536"/>
                <a:gd name="T17" fmla="*/ 0 60000 65536"/>
                <a:gd name="T18" fmla="*/ 0 60000 65536"/>
                <a:gd name="T19" fmla="*/ 0 60000 65536"/>
                <a:gd name="T20" fmla="*/ 0 60000 65536"/>
                <a:gd name="T21" fmla="*/ 0 w 98"/>
                <a:gd name="T22" fmla="*/ 0 h 66"/>
                <a:gd name="T23" fmla="*/ 98 w 98"/>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66">
                  <a:moveTo>
                    <a:pt x="0" y="66"/>
                  </a:moveTo>
                  <a:cubicBezTo>
                    <a:pt x="0" y="66"/>
                    <a:pt x="12" y="52"/>
                    <a:pt x="17" y="50"/>
                  </a:cubicBezTo>
                  <a:cubicBezTo>
                    <a:pt x="25" y="47"/>
                    <a:pt x="44" y="49"/>
                    <a:pt x="52" y="45"/>
                  </a:cubicBezTo>
                  <a:cubicBezTo>
                    <a:pt x="56" y="44"/>
                    <a:pt x="61" y="38"/>
                    <a:pt x="65" y="36"/>
                  </a:cubicBezTo>
                  <a:cubicBezTo>
                    <a:pt x="69" y="33"/>
                    <a:pt x="82" y="34"/>
                    <a:pt x="86" y="31"/>
                  </a:cubicBezTo>
                  <a:cubicBezTo>
                    <a:pt x="92" y="27"/>
                    <a:pt x="98" y="15"/>
                    <a:pt x="95" y="11"/>
                  </a:cubicBezTo>
                  <a:cubicBezTo>
                    <a:pt x="96" y="10"/>
                    <a:pt x="96" y="0"/>
                    <a:pt x="96"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31" name="Freeform 293"/>
            <p:cNvSpPr/>
            <p:nvPr/>
          </p:nvSpPr>
          <p:spPr bwMode="auto">
            <a:xfrm>
              <a:off x="4685" y="3538"/>
              <a:ext cx="200" cy="160"/>
            </a:xfrm>
            <a:custGeom>
              <a:avLst/>
              <a:gdLst>
                <a:gd name="T0" fmla="*/ 3 w 233"/>
                <a:gd name="T1" fmla="*/ 5 h 176"/>
                <a:gd name="T2" fmla="*/ 3 w 233"/>
                <a:gd name="T3" fmla="*/ 2 h 176"/>
                <a:gd name="T4" fmla="*/ 3 w 233"/>
                <a:gd name="T5" fmla="*/ 5 h 176"/>
                <a:gd name="T6" fmla="*/ 3 w 233"/>
                <a:gd name="T7" fmla="*/ 0 h 176"/>
                <a:gd name="T8" fmla="*/ 3 w 233"/>
                <a:gd name="T9" fmla="*/ 5 h 176"/>
                <a:gd name="T10" fmla="*/ 3 w 233"/>
                <a:gd name="T11" fmla="*/ 5 h 176"/>
                <a:gd name="T12" fmla="*/ 3 w 233"/>
                <a:gd name="T13" fmla="*/ 5 h 176"/>
                <a:gd name="T14" fmla="*/ 3 w 233"/>
                <a:gd name="T15" fmla="*/ 6 h 176"/>
                <a:gd name="T16" fmla="*/ 3 w 233"/>
                <a:gd name="T17" fmla="*/ 7 h 176"/>
                <a:gd name="T18" fmla="*/ 3 w 233"/>
                <a:gd name="T19" fmla="*/ 10 h 176"/>
                <a:gd name="T20" fmla="*/ 3 w 233"/>
                <a:gd name="T21" fmla="*/ 11 h 176"/>
                <a:gd name="T22" fmla="*/ 3 w 233"/>
                <a:gd name="T23" fmla="*/ 12 h 176"/>
                <a:gd name="T24" fmla="*/ 3 w 233"/>
                <a:gd name="T25" fmla="*/ 12 h 176"/>
                <a:gd name="T26" fmla="*/ 3 w 233"/>
                <a:gd name="T27" fmla="*/ 12 h 176"/>
                <a:gd name="T28" fmla="*/ 3 w 233"/>
                <a:gd name="T29" fmla="*/ 12 h 176"/>
                <a:gd name="T30" fmla="*/ 3 w 233"/>
                <a:gd name="T31" fmla="*/ 12 h 176"/>
                <a:gd name="T32" fmla="*/ 0 w 233"/>
                <a:gd name="T33" fmla="*/ 13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3"/>
                <a:gd name="T52" fmla="*/ 0 h 176"/>
                <a:gd name="T53" fmla="*/ 233 w 233"/>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3" h="176">
                  <a:moveTo>
                    <a:pt x="233" y="5"/>
                  </a:moveTo>
                  <a:cubicBezTo>
                    <a:pt x="233" y="5"/>
                    <a:pt x="194" y="2"/>
                    <a:pt x="181" y="2"/>
                  </a:cubicBezTo>
                  <a:cubicBezTo>
                    <a:pt x="174" y="2"/>
                    <a:pt x="162" y="5"/>
                    <a:pt x="156" y="5"/>
                  </a:cubicBezTo>
                  <a:cubicBezTo>
                    <a:pt x="152" y="4"/>
                    <a:pt x="143" y="0"/>
                    <a:pt x="138" y="0"/>
                  </a:cubicBezTo>
                  <a:cubicBezTo>
                    <a:pt x="134" y="0"/>
                    <a:pt x="126" y="2"/>
                    <a:pt x="123" y="5"/>
                  </a:cubicBezTo>
                  <a:cubicBezTo>
                    <a:pt x="116" y="15"/>
                    <a:pt x="129" y="44"/>
                    <a:pt x="123" y="57"/>
                  </a:cubicBezTo>
                  <a:cubicBezTo>
                    <a:pt x="123" y="58"/>
                    <a:pt x="125" y="67"/>
                    <a:pt x="125" y="68"/>
                  </a:cubicBezTo>
                  <a:cubicBezTo>
                    <a:pt x="122" y="84"/>
                    <a:pt x="125" y="95"/>
                    <a:pt x="132" y="97"/>
                  </a:cubicBezTo>
                  <a:cubicBezTo>
                    <a:pt x="131" y="98"/>
                    <a:pt x="98" y="105"/>
                    <a:pt x="98" y="107"/>
                  </a:cubicBezTo>
                  <a:cubicBezTo>
                    <a:pt x="98" y="107"/>
                    <a:pt x="133" y="136"/>
                    <a:pt x="133" y="136"/>
                  </a:cubicBezTo>
                  <a:cubicBezTo>
                    <a:pt x="131" y="141"/>
                    <a:pt x="157" y="149"/>
                    <a:pt x="157" y="157"/>
                  </a:cubicBezTo>
                  <a:cubicBezTo>
                    <a:pt x="157" y="160"/>
                    <a:pt x="147" y="164"/>
                    <a:pt x="144" y="164"/>
                  </a:cubicBezTo>
                  <a:cubicBezTo>
                    <a:pt x="136" y="167"/>
                    <a:pt x="125" y="160"/>
                    <a:pt x="116" y="160"/>
                  </a:cubicBezTo>
                  <a:cubicBezTo>
                    <a:pt x="108" y="160"/>
                    <a:pt x="92" y="162"/>
                    <a:pt x="83" y="163"/>
                  </a:cubicBezTo>
                  <a:cubicBezTo>
                    <a:pt x="74" y="164"/>
                    <a:pt x="53" y="172"/>
                    <a:pt x="42" y="173"/>
                  </a:cubicBezTo>
                  <a:cubicBezTo>
                    <a:pt x="38" y="173"/>
                    <a:pt x="29" y="170"/>
                    <a:pt x="24" y="171"/>
                  </a:cubicBezTo>
                  <a:cubicBezTo>
                    <a:pt x="18" y="171"/>
                    <a:pt x="0" y="176"/>
                    <a:pt x="0" y="17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32" name="Freeform 294"/>
            <p:cNvSpPr/>
            <p:nvPr/>
          </p:nvSpPr>
          <p:spPr bwMode="auto">
            <a:xfrm>
              <a:off x="4859" y="3331"/>
              <a:ext cx="150" cy="215"/>
            </a:xfrm>
            <a:custGeom>
              <a:avLst/>
              <a:gdLst>
                <a:gd name="T0" fmla="*/ 3 w 175"/>
                <a:gd name="T1" fmla="*/ 0 h 236"/>
                <a:gd name="T2" fmla="*/ 3 w 175"/>
                <a:gd name="T3" fmla="*/ 5 h 236"/>
                <a:gd name="T4" fmla="*/ 3 w 175"/>
                <a:gd name="T5" fmla="*/ 5 h 236"/>
                <a:gd name="T6" fmla="*/ 3 w 175"/>
                <a:gd name="T7" fmla="*/ 5 h 236"/>
                <a:gd name="T8" fmla="*/ 3 w 175"/>
                <a:gd name="T9" fmla="*/ 13 h 236"/>
                <a:gd name="T10" fmla="*/ 3 w 175"/>
                <a:gd name="T11" fmla="*/ 13 h 236"/>
                <a:gd name="T12" fmla="*/ 3 w 175"/>
                <a:gd name="T13" fmla="*/ 15 h 236"/>
                <a:gd name="T14" fmla="*/ 3 w 175"/>
                <a:gd name="T15" fmla="*/ 16 h 236"/>
                <a:gd name="T16" fmla="*/ 3 w 175"/>
                <a:gd name="T17" fmla="*/ 16 h 236"/>
                <a:gd name="T18" fmla="*/ 3 w 175"/>
                <a:gd name="T19" fmla="*/ 16 h 236"/>
                <a:gd name="T20" fmla="*/ 3 w 175"/>
                <a:gd name="T21" fmla="*/ 15 h 236"/>
                <a:gd name="T22" fmla="*/ 3 w 175"/>
                <a:gd name="T23" fmla="*/ 15 h 236"/>
                <a:gd name="T24" fmla="*/ 3 w 175"/>
                <a:gd name="T25" fmla="*/ 14 h 236"/>
                <a:gd name="T26" fmla="*/ 0 w 175"/>
                <a:gd name="T27" fmla="*/ 13 h 236"/>
                <a:gd name="T28" fmla="*/ 3 w 175"/>
                <a:gd name="T29" fmla="*/ 13 h 236"/>
                <a:gd name="T30" fmla="*/ 3 w 175"/>
                <a:gd name="T31" fmla="*/ 12 h 236"/>
                <a:gd name="T32" fmla="*/ 3 w 175"/>
                <a:gd name="T33" fmla="*/ 12 h 236"/>
                <a:gd name="T34" fmla="*/ 3 w 175"/>
                <a:gd name="T35" fmla="*/ 11 h 236"/>
                <a:gd name="T36" fmla="*/ 3 w 175"/>
                <a:gd name="T37" fmla="*/ 9 h 236"/>
                <a:gd name="T38" fmla="*/ 3 w 175"/>
                <a:gd name="T39" fmla="*/ 8 h 236"/>
                <a:gd name="T40" fmla="*/ 3 w 175"/>
                <a:gd name="T41" fmla="*/ 8 h 2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
                <a:gd name="T64" fmla="*/ 0 h 236"/>
                <a:gd name="T65" fmla="*/ 175 w 175"/>
                <a:gd name="T66" fmla="*/ 236 h 2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 h="236">
                  <a:moveTo>
                    <a:pt x="152" y="0"/>
                  </a:moveTo>
                  <a:cubicBezTo>
                    <a:pt x="152" y="0"/>
                    <a:pt x="166" y="8"/>
                    <a:pt x="169" y="13"/>
                  </a:cubicBezTo>
                  <a:cubicBezTo>
                    <a:pt x="173" y="19"/>
                    <a:pt x="173" y="37"/>
                    <a:pt x="173" y="44"/>
                  </a:cubicBezTo>
                  <a:cubicBezTo>
                    <a:pt x="173" y="50"/>
                    <a:pt x="172" y="64"/>
                    <a:pt x="171" y="71"/>
                  </a:cubicBezTo>
                  <a:cubicBezTo>
                    <a:pt x="168" y="94"/>
                    <a:pt x="175" y="144"/>
                    <a:pt x="168" y="167"/>
                  </a:cubicBezTo>
                  <a:cubicBezTo>
                    <a:pt x="168" y="169"/>
                    <a:pt x="164" y="173"/>
                    <a:pt x="163" y="174"/>
                  </a:cubicBezTo>
                  <a:cubicBezTo>
                    <a:pt x="162" y="181"/>
                    <a:pt x="165" y="196"/>
                    <a:pt x="163" y="202"/>
                  </a:cubicBezTo>
                  <a:cubicBezTo>
                    <a:pt x="162" y="210"/>
                    <a:pt x="145" y="223"/>
                    <a:pt x="144" y="232"/>
                  </a:cubicBezTo>
                  <a:cubicBezTo>
                    <a:pt x="143" y="236"/>
                    <a:pt x="128" y="227"/>
                    <a:pt x="119" y="226"/>
                  </a:cubicBezTo>
                  <a:cubicBezTo>
                    <a:pt x="107" y="225"/>
                    <a:pt x="92" y="229"/>
                    <a:pt x="83" y="221"/>
                  </a:cubicBezTo>
                  <a:cubicBezTo>
                    <a:pt x="80" y="218"/>
                    <a:pt x="63" y="215"/>
                    <a:pt x="59" y="212"/>
                  </a:cubicBezTo>
                  <a:cubicBezTo>
                    <a:pt x="54" y="207"/>
                    <a:pt x="38" y="204"/>
                    <a:pt x="31" y="201"/>
                  </a:cubicBezTo>
                  <a:cubicBezTo>
                    <a:pt x="25" y="197"/>
                    <a:pt x="26" y="196"/>
                    <a:pt x="21" y="190"/>
                  </a:cubicBezTo>
                  <a:cubicBezTo>
                    <a:pt x="18" y="186"/>
                    <a:pt x="0" y="174"/>
                    <a:pt x="0" y="169"/>
                  </a:cubicBezTo>
                  <a:cubicBezTo>
                    <a:pt x="0" y="166"/>
                    <a:pt x="3" y="167"/>
                    <a:pt x="5" y="165"/>
                  </a:cubicBezTo>
                  <a:cubicBezTo>
                    <a:pt x="5" y="164"/>
                    <a:pt x="9" y="159"/>
                    <a:pt x="10" y="157"/>
                  </a:cubicBezTo>
                  <a:cubicBezTo>
                    <a:pt x="10" y="155"/>
                    <a:pt x="11" y="151"/>
                    <a:pt x="12" y="150"/>
                  </a:cubicBezTo>
                  <a:cubicBezTo>
                    <a:pt x="14" y="146"/>
                    <a:pt x="21" y="140"/>
                    <a:pt x="19" y="138"/>
                  </a:cubicBezTo>
                  <a:cubicBezTo>
                    <a:pt x="23" y="135"/>
                    <a:pt x="27" y="121"/>
                    <a:pt x="30" y="120"/>
                  </a:cubicBezTo>
                  <a:cubicBezTo>
                    <a:pt x="29" y="118"/>
                    <a:pt x="31" y="113"/>
                    <a:pt x="32" y="110"/>
                  </a:cubicBezTo>
                  <a:cubicBezTo>
                    <a:pt x="32" y="109"/>
                    <a:pt x="30" y="105"/>
                    <a:pt x="30" y="105"/>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33" name="Freeform 295"/>
            <p:cNvSpPr>
              <a:spLocks noChangeArrowheads="1"/>
            </p:cNvSpPr>
            <p:nvPr/>
          </p:nvSpPr>
          <p:spPr bwMode="auto">
            <a:xfrm>
              <a:off x="4668" y="3591"/>
              <a:ext cx="149" cy="111"/>
            </a:xfrm>
            <a:custGeom>
              <a:avLst/>
              <a:gdLst>
                <a:gd name="T0" fmla="*/ 3 w 173"/>
                <a:gd name="T1" fmla="*/ 5 h 122"/>
                <a:gd name="T2" fmla="*/ 3 w 173"/>
                <a:gd name="T3" fmla="*/ 5 h 122"/>
                <a:gd name="T4" fmla="*/ 3 w 173"/>
                <a:gd name="T5" fmla="*/ 5 h 122"/>
                <a:gd name="T6" fmla="*/ 3 w 173"/>
                <a:gd name="T7" fmla="*/ 5 h 122"/>
                <a:gd name="T8" fmla="*/ 3 w 173"/>
                <a:gd name="T9" fmla="*/ 5 h 122"/>
                <a:gd name="T10" fmla="*/ 3 w 173"/>
                <a:gd name="T11" fmla="*/ 6 h 122"/>
                <a:gd name="T12" fmla="*/ 3 w 173"/>
                <a:gd name="T13" fmla="*/ 7 h 122"/>
                <a:gd name="T14" fmla="*/ 3 w 173"/>
                <a:gd name="T15" fmla="*/ 8 h 122"/>
                <a:gd name="T16" fmla="*/ 3 w 173"/>
                <a:gd name="T17" fmla="*/ 7 h 122"/>
                <a:gd name="T18" fmla="*/ 3 w 173"/>
                <a:gd name="T19" fmla="*/ 7 h 122"/>
                <a:gd name="T20" fmla="*/ 3 w 173"/>
                <a:gd name="T21" fmla="*/ 7 h 122"/>
                <a:gd name="T22" fmla="*/ 3 w 173"/>
                <a:gd name="T23" fmla="*/ 8 h 122"/>
                <a:gd name="T24" fmla="*/ 3 w 173"/>
                <a:gd name="T25" fmla="*/ 8 h 122"/>
                <a:gd name="T26" fmla="*/ 3 w 173"/>
                <a:gd name="T27" fmla="*/ 8 h 122"/>
                <a:gd name="T28" fmla="*/ 3 w 173"/>
                <a:gd name="T29" fmla="*/ 9 h 122"/>
                <a:gd name="T30" fmla="*/ 0 w 173"/>
                <a:gd name="T31" fmla="*/ 9 h 122"/>
                <a:gd name="T32" fmla="*/ 3 w 173"/>
                <a:gd name="T33" fmla="*/ 8 h 122"/>
                <a:gd name="T34" fmla="*/ 3 w 173"/>
                <a:gd name="T35" fmla="*/ 7 h 122"/>
                <a:gd name="T36" fmla="*/ 3 w 173"/>
                <a:gd name="T37" fmla="*/ 6 h 122"/>
                <a:gd name="T38" fmla="*/ 3 w 173"/>
                <a:gd name="T39" fmla="*/ 5 h 122"/>
                <a:gd name="T40" fmla="*/ 3 w 173"/>
                <a:gd name="T41" fmla="*/ 5 h 122"/>
                <a:gd name="T42" fmla="*/ 3 w 173"/>
                <a:gd name="T43" fmla="*/ 5 h 122"/>
                <a:gd name="T44" fmla="*/ 3 w 173"/>
                <a:gd name="T45" fmla="*/ 5 h 122"/>
                <a:gd name="T46" fmla="*/ 3 w 173"/>
                <a:gd name="T47" fmla="*/ 5 h 122"/>
                <a:gd name="T48" fmla="*/ 3 w 173"/>
                <a:gd name="T49" fmla="*/ 5 h 122"/>
                <a:gd name="T50" fmla="*/ 3 w 173"/>
                <a:gd name="T51" fmla="*/ 5 h 122"/>
                <a:gd name="T52" fmla="*/ 3 w 173"/>
                <a:gd name="T53" fmla="*/ 5 h 122"/>
                <a:gd name="T54" fmla="*/ 3 w 173"/>
                <a:gd name="T55" fmla="*/ 5 h 122"/>
                <a:gd name="T56" fmla="*/ 3 w 173"/>
                <a:gd name="T57" fmla="*/ 5 h 122"/>
                <a:gd name="T58" fmla="*/ 3 w 173"/>
                <a:gd name="T59" fmla="*/ 5 h 122"/>
                <a:gd name="T60" fmla="*/ 3 w 173"/>
                <a:gd name="T61" fmla="*/ 5 h 122"/>
                <a:gd name="T62" fmla="*/ 3 w 173"/>
                <a:gd name="T63" fmla="*/ 5 h 122"/>
                <a:gd name="T64" fmla="*/ 3 w 173"/>
                <a:gd name="T65" fmla="*/ 5 h 122"/>
                <a:gd name="T66" fmla="*/ 3 w 173"/>
                <a:gd name="T67" fmla="*/ 5 h 122"/>
                <a:gd name="T68" fmla="*/ 3 w 173"/>
                <a:gd name="T69" fmla="*/ 5 h 122"/>
                <a:gd name="T70" fmla="*/ 3 w 173"/>
                <a:gd name="T71" fmla="*/ 5 h 122"/>
                <a:gd name="T72" fmla="*/ 3 w 173"/>
                <a:gd name="T73" fmla="*/ 5 h 122"/>
                <a:gd name="T74" fmla="*/ 3 w 173"/>
                <a:gd name="T75" fmla="*/ 4 h 122"/>
                <a:gd name="T76" fmla="*/ 3 w 173"/>
                <a:gd name="T77" fmla="*/ 0 h 12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3"/>
                <a:gd name="T118" fmla="*/ 0 h 122"/>
                <a:gd name="T119" fmla="*/ 173 w 173"/>
                <a:gd name="T120" fmla="*/ 122 h 12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3" h="122">
                  <a:moveTo>
                    <a:pt x="104" y="43"/>
                  </a:moveTo>
                  <a:lnTo>
                    <a:pt x="135" y="47"/>
                  </a:lnTo>
                  <a:lnTo>
                    <a:pt x="137" y="63"/>
                  </a:lnTo>
                  <a:lnTo>
                    <a:pt x="153" y="74"/>
                  </a:lnTo>
                  <a:lnTo>
                    <a:pt x="153" y="80"/>
                  </a:lnTo>
                  <a:lnTo>
                    <a:pt x="172" y="95"/>
                  </a:lnTo>
                  <a:lnTo>
                    <a:pt x="173" y="99"/>
                  </a:lnTo>
                  <a:lnTo>
                    <a:pt x="166" y="108"/>
                  </a:lnTo>
                  <a:lnTo>
                    <a:pt x="153" y="107"/>
                  </a:lnTo>
                  <a:lnTo>
                    <a:pt x="132" y="102"/>
                  </a:lnTo>
                  <a:lnTo>
                    <a:pt x="101" y="106"/>
                  </a:lnTo>
                  <a:lnTo>
                    <a:pt x="61" y="114"/>
                  </a:lnTo>
                  <a:lnTo>
                    <a:pt x="45" y="113"/>
                  </a:lnTo>
                  <a:lnTo>
                    <a:pt x="17" y="118"/>
                  </a:lnTo>
                  <a:lnTo>
                    <a:pt x="9" y="122"/>
                  </a:lnTo>
                  <a:lnTo>
                    <a:pt x="0" y="119"/>
                  </a:lnTo>
                  <a:lnTo>
                    <a:pt x="4" y="112"/>
                  </a:lnTo>
                  <a:lnTo>
                    <a:pt x="17" y="99"/>
                  </a:lnTo>
                  <a:lnTo>
                    <a:pt x="32" y="96"/>
                  </a:lnTo>
                  <a:lnTo>
                    <a:pt x="57" y="88"/>
                  </a:lnTo>
                  <a:lnTo>
                    <a:pt x="70" y="83"/>
                  </a:lnTo>
                  <a:lnTo>
                    <a:pt x="85" y="80"/>
                  </a:lnTo>
                  <a:lnTo>
                    <a:pt x="99" y="69"/>
                  </a:lnTo>
                  <a:lnTo>
                    <a:pt x="100" y="56"/>
                  </a:lnTo>
                  <a:lnTo>
                    <a:pt x="100" y="49"/>
                  </a:lnTo>
                  <a:lnTo>
                    <a:pt x="100" y="48"/>
                  </a:lnTo>
                  <a:lnTo>
                    <a:pt x="88" y="48"/>
                  </a:lnTo>
                  <a:lnTo>
                    <a:pt x="86" y="51"/>
                  </a:lnTo>
                  <a:lnTo>
                    <a:pt x="59" y="61"/>
                  </a:lnTo>
                  <a:lnTo>
                    <a:pt x="40" y="64"/>
                  </a:lnTo>
                  <a:lnTo>
                    <a:pt x="13" y="78"/>
                  </a:lnTo>
                  <a:lnTo>
                    <a:pt x="4" y="78"/>
                  </a:lnTo>
                  <a:lnTo>
                    <a:pt x="4" y="72"/>
                  </a:lnTo>
                  <a:lnTo>
                    <a:pt x="22" y="61"/>
                  </a:lnTo>
                  <a:lnTo>
                    <a:pt x="32" y="49"/>
                  </a:lnTo>
                  <a:lnTo>
                    <a:pt x="55" y="31"/>
                  </a:lnTo>
                  <a:lnTo>
                    <a:pt x="72" y="17"/>
                  </a:lnTo>
                  <a:lnTo>
                    <a:pt x="81" y="4"/>
                  </a:lnTo>
                  <a:lnTo>
                    <a:pt x="107" y="0"/>
                  </a:lnTo>
                  <a:lnTo>
                    <a:pt x="104" y="43"/>
                  </a:lnTo>
                  <a:close/>
                </a:path>
              </a:pathLst>
            </a:cu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34" name="Freeform 296"/>
            <p:cNvSpPr>
              <a:spLocks noChangeArrowheads="1"/>
            </p:cNvSpPr>
            <p:nvPr/>
          </p:nvSpPr>
          <p:spPr bwMode="auto">
            <a:xfrm>
              <a:off x="4921" y="3322"/>
              <a:ext cx="74" cy="46"/>
            </a:xfrm>
            <a:custGeom>
              <a:avLst/>
              <a:gdLst>
                <a:gd name="T0" fmla="*/ 3 w 87"/>
                <a:gd name="T1" fmla="*/ 5 h 51"/>
                <a:gd name="T2" fmla="*/ 3 w 87"/>
                <a:gd name="T3" fmla="*/ 5 h 51"/>
                <a:gd name="T4" fmla="*/ 3 w 87"/>
                <a:gd name="T5" fmla="*/ 5 h 51"/>
                <a:gd name="T6" fmla="*/ 3 w 87"/>
                <a:gd name="T7" fmla="*/ 5 h 51"/>
                <a:gd name="T8" fmla="*/ 3 w 87"/>
                <a:gd name="T9" fmla="*/ 5 h 51"/>
                <a:gd name="T10" fmla="*/ 3 w 87"/>
                <a:gd name="T11" fmla="*/ 5 h 51"/>
                <a:gd name="T12" fmla="*/ 3 w 87"/>
                <a:gd name="T13" fmla="*/ 5 h 51"/>
                <a:gd name="T14" fmla="*/ 3 w 87"/>
                <a:gd name="T15" fmla="*/ 5 h 51"/>
                <a:gd name="T16" fmla="*/ 0 w 87"/>
                <a:gd name="T17" fmla="*/ 5 h 51"/>
                <a:gd name="T18" fmla="*/ 3 w 87"/>
                <a:gd name="T19" fmla="*/ 5 h 51"/>
                <a:gd name="T20" fmla="*/ 3 w 87"/>
                <a:gd name="T21" fmla="*/ 5 h 51"/>
                <a:gd name="T22" fmla="*/ 3 w 87"/>
                <a:gd name="T23" fmla="*/ 5 h 51"/>
                <a:gd name="T24" fmla="*/ 3 w 87"/>
                <a:gd name="T25" fmla="*/ 5 h 51"/>
                <a:gd name="T26" fmla="*/ 3 w 87"/>
                <a:gd name="T27" fmla="*/ 5 h 51"/>
                <a:gd name="T28" fmla="*/ 3 w 87"/>
                <a:gd name="T29" fmla="*/ 2 h 51"/>
                <a:gd name="T30" fmla="*/ 3 w 87"/>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51"/>
                <a:gd name="T50" fmla="*/ 87 w 87"/>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51">
                  <a:moveTo>
                    <a:pt x="83" y="6"/>
                  </a:moveTo>
                  <a:lnTo>
                    <a:pt x="87" y="16"/>
                  </a:lnTo>
                  <a:lnTo>
                    <a:pt x="73" y="28"/>
                  </a:lnTo>
                  <a:lnTo>
                    <a:pt x="60" y="37"/>
                  </a:lnTo>
                  <a:lnTo>
                    <a:pt x="42" y="46"/>
                  </a:lnTo>
                  <a:lnTo>
                    <a:pt x="20" y="49"/>
                  </a:lnTo>
                  <a:lnTo>
                    <a:pt x="8" y="51"/>
                  </a:lnTo>
                  <a:lnTo>
                    <a:pt x="8" y="42"/>
                  </a:lnTo>
                  <a:lnTo>
                    <a:pt x="0" y="28"/>
                  </a:lnTo>
                  <a:lnTo>
                    <a:pt x="23" y="30"/>
                  </a:lnTo>
                  <a:lnTo>
                    <a:pt x="39" y="27"/>
                  </a:lnTo>
                  <a:lnTo>
                    <a:pt x="44" y="21"/>
                  </a:lnTo>
                  <a:lnTo>
                    <a:pt x="58" y="14"/>
                  </a:lnTo>
                  <a:lnTo>
                    <a:pt x="73" y="6"/>
                  </a:lnTo>
                  <a:lnTo>
                    <a:pt x="73" y="2"/>
                  </a:lnTo>
                  <a:lnTo>
                    <a:pt x="75" y="0"/>
                  </a:lnTo>
                  <a:lnTo>
                    <a:pt x="83" y="6"/>
                  </a:lnTo>
                  <a:close/>
                </a:path>
              </a:pathLst>
            </a:custGeom>
            <a:solidFill>
              <a:srgbClr val="FFFFFF"/>
            </a:solidFill>
            <a:ln w="25400">
              <a:solidFill>
                <a:srgbClr val="000000"/>
              </a:solidFill>
              <a:round/>
            </a:ln>
          </p:spPr>
          <p:txBody>
            <a:bodyPr wrap="none"/>
            <a:lstStyle/>
            <a:p>
              <a:endParaRPr lang="zh-CN" altLang="en-US"/>
            </a:p>
          </p:txBody>
        </p:sp>
        <p:sp>
          <p:nvSpPr>
            <p:cNvPr id="14635" name="Freeform 297"/>
            <p:cNvSpPr>
              <a:spLocks noChangeArrowheads="1"/>
            </p:cNvSpPr>
            <p:nvPr/>
          </p:nvSpPr>
          <p:spPr bwMode="auto">
            <a:xfrm>
              <a:off x="4866" y="3422"/>
              <a:ext cx="43" cy="62"/>
            </a:xfrm>
            <a:custGeom>
              <a:avLst/>
              <a:gdLst>
                <a:gd name="T0" fmla="*/ 3 w 50"/>
                <a:gd name="T1" fmla="*/ 5 h 68"/>
                <a:gd name="T2" fmla="*/ 0 w 50"/>
                <a:gd name="T3" fmla="*/ 5 h 68"/>
                <a:gd name="T4" fmla="*/ 0 w 50"/>
                <a:gd name="T5" fmla="*/ 5 h 68"/>
                <a:gd name="T6" fmla="*/ 3 w 50"/>
                <a:gd name="T7" fmla="*/ 5 h 68"/>
                <a:gd name="T8" fmla="*/ 3 w 50"/>
                <a:gd name="T9" fmla="*/ 5 h 68"/>
                <a:gd name="T10" fmla="*/ 3 w 50"/>
                <a:gd name="T11" fmla="*/ 5 h 68"/>
                <a:gd name="T12" fmla="*/ 3 w 50"/>
                <a:gd name="T13" fmla="*/ 0 h 68"/>
                <a:gd name="T14" fmla="*/ 3 w 50"/>
                <a:gd name="T15" fmla="*/ 5 h 68"/>
                <a:gd name="T16" fmla="*/ 3 w 50"/>
                <a:gd name="T17" fmla="*/ 0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68"/>
                <a:gd name="T29" fmla="*/ 50 w 50"/>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68">
                  <a:moveTo>
                    <a:pt x="14" y="14"/>
                  </a:moveTo>
                  <a:lnTo>
                    <a:pt x="0" y="51"/>
                  </a:lnTo>
                  <a:lnTo>
                    <a:pt x="0" y="68"/>
                  </a:lnTo>
                  <a:lnTo>
                    <a:pt x="27" y="59"/>
                  </a:lnTo>
                  <a:lnTo>
                    <a:pt x="42" y="27"/>
                  </a:lnTo>
                  <a:lnTo>
                    <a:pt x="50" y="6"/>
                  </a:lnTo>
                  <a:lnTo>
                    <a:pt x="42" y="0"/>
                  </a:lnTo>
                  <a:lnTo>
                    <a:pt x="32" y="6"/>
                  </a:lnTo>
                  <a:lnTo>
                    <a:pt x="23" y="0"/>
                  </a:lnTo>
                  <a:lnTo>
                    <a:pt x="14" y="14"/>
                  </a:lnTo>
                  <a:close/>
                </a:path>
              </a:pathLst>
            </a:custGeom>
            <a:solidFill>
              <a:srgbClr val="BF2063"/>
            </a:solidFill>
            <a:ln w="25400">
              <a:solidFill>
                <a:srgbClr val="000000"/>
              </a:solidFill>
              <a:round/>
            </a:ln>
          </p:spPr>
          <p:txBody>
            <a:bodyPr wrap="none"/>
            <a:lstStyle/>
            <a:p>
              <a:endParaRPr lang="zh-CN" altLang="en-US"/>
            </a:p>
          </p:txBody>
        </p:sp>
        <p:sp>
          <p:nvSpPr>
            <p:cNvPr id="14636" name="Freeform 298"/>
            <p:cNvSpPr>
              <a:spLocks noChangeArrowheads="1"/>
            </p:cNvSpPr>
            <p:nvPr/>
          </p:nvSpPr>
          <p:spPr bwMode="auto">
            <a:xfrm>
              <a:off x="4651" y="3365"/>
              <a:ext cx="156" cy="44"/>
            </a:xfrm>
            <a:custGeom>
              <a:avLst/>
              <a:gdLst>
                <a:gd name="T0" fmla="*/ 3 w 181"/>
                <a:gd name="T1" fmla="*/ 3 h 49"/>
                <a:gd name="T2" fmla="*/ 3 w 181"/>
                <a:gd name="T3" fmla="*/ 4 h 49"/>
                <a:gd name="T4" fmla="*/ 3 w 181"/>
                <a:gd name="T5" fmla="*/ 4 h 49"/>
                <a:gd name="T6" fmla="*/ 3 w 181"/>
                <a:gd name="T7" fmla="*/ 4 h 49"/>
                <a:gd name="T8" fmla="*/ 3 w 181"/>
                <a:gd name="T9" fmla="*/ 4 h 49"/>
                <a:gd name="T10" fmla="*/ 3 w 181"/>
                <a:gd name="T11" fmla="*/ 4 h 49"/>
                <a:gd name="T12" fmla="*/ 3 w 181"/>
                <a:gd name="T13" fmla="*/ 4 h 49"/>
                <a:gd name="T14" fmla="*/ 0 w 181"/>
                <a:gd name="T15" fmla="*/ 4 h 49"/>
                <a:gd name="T16" fmla="*/ 3 w 181"/>
                <a:gd name="T17" fmla="*/ 4 h 49"/>
                <a:gd name="T18" fmla="*/ 3 w 181"/>
                <a:gd name="T19" fmla="*/ 4 h 49"/>
                <a:gd name="T20" fmla="*/ 3 w 181"/>
                <a:gd name="T21" fmla="*/ 4 h 49"/>
                <a:gd name="T22" fmla="*/ 3 w 181"/>
                <a:gd name="T23" fmla="*/ 4 h 49"/>
                <a:gd name="T24" fmla="*/ 3 w 181"/>
                <a:gd name="T25" fmla="*/ 4 h 49"/>
                <a:gd name="T26" fmla="*/ 3 w 181"/>
                <a:gd name="T27" fmla="*/ 4 h 49"/>
                <a:gd name="T28" fmla="*/ 3 w 181"/>
                <a:gd name="T29" fmla="*/ 4 h 49"/>
                <a:gd name="T30" fmla="*/ 3 w 181"/>
                <a:gd name="T31" fmla="*/ 4 h 49"/>
                <a:gd name="T32" fmla="*/ 3 w 181"/>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1"/>
                <a:gd name="T52" fmla="*/ 0 h 49"/>
                <a:gd name="T53" fmla="*/ 181 w 181"/>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1" h="49">
                  <a:moveTo>
                    <a:pt x="165" y="3"/>
                  </a:moveTo>
                  <a:lnTo>
                    <a:pt x="148" y="7"/>
                  </a:lnTo>
                  <a:lnTo>
                    <a:pt x="125" y="13"/>
                  </a:lnTo>
                  <a:lnTo>
                    <a:pt x="108" y="16"/>
                  </a:lnTo>
                  <a:lnTo>
                    <a:pt x="85" y="22"/>
                  </a:lnTo>
                  <a:lnTo>
                    <a:pt x="49" y="28"/>
                  </a:lnTo>
                  <a:lnTo>
                    <a:pt x="19" y="37"/>
                  </a:lnTo>
                  <a:lnTo>
                    <a:pt x="0" y="39"/>
                  </a:lnTo>
                  <a:lnTo>
                    <a:pt x="6" y="45"/>
                  </a:lnTo>
                  <a:lnTo>
                    <a:pt x="7" y="49"/>
                  </a:lnTo>
                  <a:lnTo>
                    <a:pt x="40" y="39"/>
                  </a:lnTo>
                  <a:lnTo>
                    <a:pt x="74" y="32"/>
                  </a:lnTo>
                  <a:lnTo>
                    <a:pt x="97" y="26"/>
                  </a:lnTo>
                  <a:lnTo>
                    <a:pt x="133" y="21"/>
                  </a:lnTo>
                  <a:lnTo>
                    <a:pt x="143" y="18"/>
                  </a:lnTo>
                  <a:lnTo>
                    <a:pt x="177" y="5"/>
                  </a:lnTo>
                  <a:lnTo>
                    <a:pt x="181" y="0"/>
                  </a:lnTo>
                  <a:lnTo>
                    <a:pt x="165" y="3"/>
                  </a:lnTo>
                  <a:close/>
                </a:path>
              </a:pathLst>
            </a:custGeom>
            <a:solidFill>
              <a:srgbClr val="F0F0F0"/>
            </a:solidFill>
            <a:ln w="25400">
              <a:solidFill>
                <a:srgbClr val="000000"/>
              </a:solidFill>
              <a:round/>
            </a:ln>
          </p:spPr>
          <p:txBody>
            <a:bodyPr wrap="none"/>
            <a:lstStyle/>
            <a:p>
              <a:endParaRPr lang="zh-CN" altLang="en-US"/>
            </a:p>
          </p:txBody>
        </p:sp>
        <p:sp>
          <p:nvSpPr>
            <p:cNvPr id="14637" name="Freeform 299"/>
            <p:cNvSpPr>
              <a:spLocks noChangeArrowheads="1"/>
            </p:cNvSpPr>
            <p:nvPr/>
          </p:nvSpPr>
          <p:spPr bwMode="auto">
            <a:xfrm>
              <a:off x="4650" y="3386"/>
              <a:ext cx="161" cy="77"/>
            </a:xfrm>
            <a:custGeom>
              <a:avLst/>
              <a:gdLst>
                <a:gd name="T0" fmla="*/ 3 w 187"/>
                <a:gd name="T1" fmla="*/ 5 h 85"/>
                <a:gd name="T2" fmla="*/ 3 w 187"/>
                <a:gd name="T3" fmla="*/ 5 h 85"/>
                <a:gd name="T4" fmla="*/ 3 w 187"/>
                <a:gd name="T5" fmla="*/ 5 h 85"/>
                <a:gd name="T6" fmla="*/ 3 w 187"/>
                <a:gd name="T7" fmla="*/ 5 h 85"/>
                <a:gd name="T8" fmla="*/ 3 w 187"/>
                <a:gd name="T9" fmla="*/ 5 h 85"/>
                <a:gd name="T10" fmla="*/ 3 w 187"/>
                <a:gd name="T11" fmla="*/ 5 h 85"/>
                <a:gd name="T12" fmla="*/ 3 w 187"/>
                <a:gd name="T13" fmla="*/ 5 h 85"/>
                <a:gd name="T14" fmla="*/ 3 w 187"/>
                <a:gd name="T15" fmla="*/ 5 h 85"/>
                <a:gd name="T16" fmla="*/ 3 w 187"/>
                <a:gd name="T17" fmla="*/ 5 h 85"/>
                <a:gd name="T18" fmla="*/ 3 w 187"/>
                <a:gd name="T19" fmla="*/ 5 h 85"/>
                <a:gd name="T20" fmla="*/ 0 w 187"/>
                <a:gd name="T21" fmla="*/ 5 h 85"/>
                <a:gd name="T22" fmla="*/ 0 w 187"/>
                <a:gd name="T23" fmla="*/ 5 h 85"/>
                <a:gd name="T24" fmla="*/ 3 w 187"/>
                <a:gd name="T25" fmla="*/ 5 h 85"/>
                <a:gd name="T26" fmla="*/ 3 w 187"/>
                <a:gd name="T27" fmla="*/ 5 h 85"/>
                <a:gd name="T28" fmla="*/ 3 w 187"/>
                <a:gd name="T29" fmla="*/ 5 h 85"/>
                <a:gd name="T30" fmla="*/ 3 w 187"/>
                <a:gd name="T31" fmla="*/ 5 h 85"/>
                <a:gd name="T32" fmla="*/ 3 w 187"/>
                <a:gd name="T33" fmla="*/ 5 h 85"/>
                <a:gd name="T34" fmla="*/ 3 w 187"/>
                <a:gd name="T35" fmla="*/ 3 h 85"/>
                <a:gd name="T36" fmla="*/ 3 w 187"/>
                <a:gd name="T37" fmla="*/ 2 h 85"/>
                <a:gd name="T38" fmla="*/ 3 w 187"/>
                <a:gd name="T39" fmla="*/ 0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7"/>
                <a:gd name="T61" fmla="*/ 0 h 85"/>
                <a:gd name="T62" fmla="*/ 187 w 187"/>
                <a:gd name="T63" fmla="*/ 85 h 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7" h="85">
                  <a:moveTo>
                    <a:pt x="166" y="7"/>
                  </a:moveTo>
                  <a:lnTo>
                    <a:pt x="173" y="14"/>
                  </a:lnTo>
                  <a:lnTo>
                    <a:pt x="187" y="24"/>
                  </a:lnTo>
                  <a:lnTo>
                    <a:pt x="109" y="61"/>
                  </a:lnTo>
                  <a:lnTo>
                    <a:pt x="78" y="68"/>
                  </a:lnTo>
                  <a:lnTo>
                    <a:pt x="52" y="75"/>
                  </a:lnTo>
                  <a:lnTo>
                    <a:pt x="32" y="83"/>
                  </a:lnTo>
                  <a:lnTo>
                    <a:pt x="29" y="85"/>
                  </a:lnTo>
                  <a:lnTo>
                    <a:pt x="22" y="70"/>
                  </a:lnTo>
                  <a:lnTo>
                    <a:pt x="8" y="56"/>
                  </a:lnTo>
                  <a:lnTo>
                    <a:pt x="0" y="49"/>
                  </a:lnTo>
                  <a:lnTo>
                    <a:pt x="0" y="42"/>
                  </a:lnTo>
                  <a:lnTo>
                    <a:pt x="40" y="35"/>
                  </a:lnTo>
                  <a:lnTo>
                    <a:pt x="73" y="26"/>
                  </a:lnTo>
                  <a:lnTo>
                    <a:pt x="111" y="21"/>
                  </a:lnTo>
                  <a:lnTo>
                    <a:pt x="128" y="13"/>
                  </a:lnTo>
                  <a:lnTo>
                    <a:pt x="135" y="11"/>
                  </a:lnTo>
                  <a:lnTo>
                    <a:pt x="149" y="3"/>
                  </a:lnTo>
                  <a:lnTo>
                    <a:pt x="158" y="2"/>
                  </a:lnTo>
                  <a:lnTo>
                    <a:pt x="154" y="0"/>
                  </a:lnTo>
                  <a:lnTo>
                    <a:pt x="166" y="7"/>
                  </a:lnTo>
                  <a:close/>
                </a:path>
              </a:pathLst>
            </a:custGeom>
            <a:solidFill>
              <a:srgbClr val="E6E6E6"/>
            </a:solidFill>
            <a:ln w="25400">
              <a:solidFill>
                <a:srgbClr val="000000"/>
              </a:solidFill>
              <a:round/>
            </a:ln>
          </p:spPr>
          <p:txBody>
            <a:bodyPr wrap="none"/>
            <a:lstStyle/>
            <a:p>
              <a:endParaRPr lang="zh-CN" altLang="en-US"/>
            </a:p>
          </p:txBody>
        </p:sp>
        <p:sp>
          <p:nvSpPr>
            <p:cNvPr id="14638" name="Freeform 300"/>
            <p:cNvSpPr>
              <a:spLocks noChangeArrowheads="1"/>
            </p:cNvSpPr>
            <p:nvPr/>
          </p:nvSpPr>
          <p:spPr bwMode="auto">
            <a:xfrm>
              <a:off x="4734" y="3388"/>
              <a:ext cx="134" cy="40"/>
            </a:xfrm>
            <a:custGeom>
              <a:avLst/>
              <a:gdLst>
                <a:gd name="T0" fmla="*/ 3 w 156"/>
                <a:gd name="T1" fmla="*/ 5 h 44"/>
                <a:gd name="T2" fmla="*/ 3 w 156"/>
                <a:gd name="T3" fmla="*/ 5 h 44"/>
                <a:gd name="T4" fmla="*/ 3 w 156"/>
                <a:gd name="T5" fmla="*/ 1 h 44"/>
                <a:gd name="T6" fmla="*/ 3 w 156"/>
                <a:gd name="T7" fmla="*/ 1 h 44"/>
                <a:gd name="T8" fmla="*/ 0 w 156"/>
                <a:gd name="T9" fmla="*/ 5 h 44"/>
                <a:gd name="T10" fmla="*/ 3 w 156"/>
                <a:gd name="T11" fmla="*/ 5 h 44"/>
                <a:gd name="T12" fmla="*/ 3 w 156"/>
                <a:gd name="T13" fmla="*/ 5 h 44"/>
                <a:gd name="T14" fmla="*/ 3 w 156"/>
                <a:gd name="T15" fmla="*/ 5 h 44"/>
                <a:gd name="T16" fmla="*/ 3 w 156"/>
                <a:gd name="T17" fmla="*/ 5 h 44"/>
                <a:gd name="T18" fmla="*/ 3 w 156"/>
                <a:gd name="T19" fmla="*/ 5 h 44"/>
                <a:gd name="T20" fmla="*/ 3 w 156"/>
                <a:gd name="T21" fmla="*/ 5 h 44"/>
                <a:gd name="T22" fmla="*/ 3 w 156"/>
                <a:gd name="T23" fmla="*/ 5 h 44"/>
                <a:gd name="T24" fmla="*/ 3 w 156"/>
                <a:gd name="T25" fmla="*/ 5 h 44"/>
                <a:gd name="T26" fmla="*/ 3 w 156"/>
                <a:gd name="T27" fmla="*/ 5 h 44"/>
                <a:gd name="T28" fmla="*/ 3 w 156"/>
                <a:gd name="T29" fmla="*/ 5 h 44"/>
                <a:gd name="T30" fmla="*/ 3 w 156"/>
                <a:gd name="T31" fmla="*/ 5 h 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6"/>
                <a:gd name="T49" fmla="*/ 0 h 44"/>
                <a:gd name="T50" fmla="*/ 156 w 156"/>
                <a:gd name="T51" fmla="*/ 44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6" h="44">
                  <a:moveTo>
                    <a:pt x="146" y="6"/>
                  </a:moveTo>
                  <a:cubicBezTo>
                    <a:pt x="146" y="6"/>
                    <a:pt x="97" y="16"/>
                    <a:pt x="78" y="14"/>
                  </a:cubicBezTo>
                  <a:cubicBezTo>
                    <a:pt x="71" y="13"/>
                    <a:pt x="49" y="2"/>
                    <a:pt x="42" y="1"/>
                  </a:cubicBezTo>
                  <a:cubicBezTo>
                    <a:pt x="37" y="0"/>
                    <a:pt x="25" y="0"/>
                    <a:pt x="19" y="1"/>
                  </a:cubicBezTo>
                  <a:cubicBezTo>
                    <a:pt x="14" y="2"/>
                    <a:pt x="0" y="4"/>
                    <a:pt x="0" y="8"/>
                  </a:cubicBezTo>
                  <a:cubicBezTo>
                    <a:pt x="0" y="9"/>
                    <a:pt x="5" y="11"/>
                    <a:pt x="5" y="11"/>
                  </a:cubicBezTo>
                  <a:cubicBezTo>
                    <a:pt x="5" y="11"/>
                    <a:pt x="7" y="11"/>
                    <a:pt x="7" y="11"/>
                  </a:cubicBezTo>
                  <a:cubicBezTo>
                    <a:pt x="12" y="11"/>
                    <a:pt x="21" y="11"/>
                    <a:pt x="26" y="11"/>
                  </a:cubicBezTo>
                  <a:cubicBezTo>
                    <a:pt x="26" y="11"/>
                    <a:pt x="30" y="11"/>
                    <a:pt x="31" y="11"/>
                  </a:cubicBezTo>
                  <a:cubicBezTo>
                    <a:pt x="31" y="13"/>
                    <a:pt x="28" y="19"/>
                    <a:pt x="28" y="23"/>
                  </a:cubicBezTo>
                  <a:cubicBezTo>
                    <a:pt x="28" y="26"/>
                    <a:pt x="30" y="34"/>
                    <a:pt x="31" y="35"/>
                  </a:cubicBezTo>
                  <a:cubicBezTo>
                    <a:pt x="31" y="37"/>
                    <a:pt x="61" y="44"/>
                    <a:pt x="66" y="42"/>
                  </a:cubicBezTo>
                  <a:cubicBezTo>
                    <a:pt x="69" y="42"/>
                    <a:pt x="71" y="44"/>
                    <a:pt x="76" y="44"/>
                  </a:cubicBezTo>
                  <a:cubicBezTo>
                    <a:pt x="80" y="43"/>
                    <a:pt x="87" y="38"/>
                    <a:pt x="91" y="37"/>
                  </a:cubicBezTo>
                  <a:cubicBezTo>
                    <a:pt x="108" y="32"/>
                    <a:pt x="153" y="35"/>
                    <a:pt x="153" y="35"/>
                  </a:cubicBezTo>
                  <a:cubicBezTo>
                    <a:pt x="156" y="28"/>
                    <a:pt x="153" y="10"/>
                    <a:pt x="146" y="6"/>
                  </a:cubicBezTo>
                  <a:close/>
                </a:path>
              </a:pathLst>
            </a:custGeom>
            <a:solidFill>
              <a:srgbClr val="FFC17D"/>
            </a:solidFill>
            <a:ln w="25400">
              <a:solidFill>
                <a:srgbClr val="000000"/>
              </a:solidFill>
              <a:round/>
            </a:ln>
          </p:spPr>
          <p:txBody>
            <a:bodyPr wrap="none"/>
            <a:lstStyle/>
            <a:p>
              <a:endParaRPr lang="zh-CN" altLang="en-US"/>
            </a:p>
          </p:txBody>
        </p:sp>
        <p:sp>
          <p:nvSpPr>
            <p:cNvPr id="14639" name="Freeform 301"/>
            <p:cNvSpPr/>
            <p:nvPr/>
          </p:nvSpPr>
          <p:spPr bwMode="auto">
            <a:xfrm>
              <a:off x="4779" y="3274"/>
              <a:ext cx="117" cy="17"/>
            </a:xfrm>
            <a:custGeom>
              <a:avLst/>
              <a:gdLst>
                <a:gd name="T0" fmla="*/ 3 w 136"/>
                <a:gd name="T1" fmla="*/ 0 h 18"/>
                <a:gd name="T2" fmla="*/ 3 w 136"/>
                <a:gd name="T3" fmla="*/ 5 h 18"/>
                <a:gd name="T4" fmla="*/ 3 w 136"/>
                <a:gd name="T5" fmla="*/ 5 h 18"/>
                <a:gd name="T6" fmla="*/ 3 w 136"/>
                <a:gd name="T7" fmla="*/ 9 h 18"/>
                <a:gd name="T8" fmla="*/ 3 w 136"/>
                <a:gd name="T9" fmla="*/ 9 h 18"/>
                <a:gd name="T10" fmla="*/ 3 w 136"/>
                <a:gd name="T11" fmla="*/ 9 h 18"/>
                <a:gd name="T12" fmla="*/ 0 w 136"/>
                <a:gd name="T13" fmla="*/ 9 h 18"/>
                <a:gd name="T14" fmla="*/ 0 60000 65536"/>
                <a:gd name="T15" fmla="*/ 0 60000 65536"/>
                <a:gd name="T16" fmla="*/ 0 60000 65536"/>
                <a:gd name="T17" fmla="*/ 0 60000 65536"/>
                <a:gd name="T18" fmla="*/ 0 60000 65536"/>
                <a:gd name="T19" fmla="*/ 0 60000 65536"/>
                <a:gd name="T20" fmla="*/ 0 60000 65536"/>
                <a:gd name="T21" fmla="*/ 0 w 136"/>
                <a:gd name="T22" fmla="*/ 0 h 18"/>
                <a:gd name="T23" fmla="*/ 136 w 13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8">
                  <a:moveTo>
                    <a:pt x="136" y="0"/>
                  </a:moveTo>
                  <a:lnTo>
                    <a:pt x="113" y="5"/>
                  </a:lnTo>
                  <a:lnTo>
                    <a:pt x="100" y="5"/>
                  </a:lnTo>
                  <a:lnTo>
                    <a:pt x="72" y="11"/>
                  </a:lnTo>
                  <a:lnTo>
                    <a:pt x="37" y="15"/>
                  </a:lnTo>
                  <a:lnTo>
                    <a:pt x="15" y="18"/>
                  </a:lnTo>
                  <a:lnTo>
                    <a:pt x="0" y="18"/>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40" name="Freeform 302"/>
            <p:cNvSpPr/>
            <p:nvPr/>
          </p:nvSpPr>
          <p:spPr bwMode="auto">
            <a:xfrm>
              <a:off x="4469" y="3335"/>
              <a:ext cx="28" cy="4"/>
            </a:xfrm>
            <a:custGeom>
              <a:avLst/>
              <a:gdLst>
                <a:gd name="T0" fmla="*/ 4 w 32"/>
                <a:gd name="T1" fmla="*/ 0 h 5"/>
                <a:gd name="T2" fmla="*/ 4 w 32"/>
                <a:gd name="T3" fmla="*/ 0 h 5"/>
                <a:gd name="T4" fmla="*/ 4 w 32"/>
                <a:gd name="T5" fmla="*/ 2 h 5"/>
                <a:gd name="T6" fmla="*/ 0 w 32"/>
                <a:gd name="T7" fmla="*/ 2 h 5"/>
                <a:gd name="T8" fmla="*/ 0 60000 65536"/>
                <a:gd name="T9" fmla="*/ 0 60000 65536"/>
                <a:gd name="T10" fmla="*/ 0 60000 65536"/>
                <a:gd name="T11" fmla="*/ 0 60000 65536"/>
                <a:gd name="T12" fmla="*/ 0 w 32"/>
                <a:gd name="T13" fmla="*/ 0 h 5"/>
                <a:gd name="T14" fmla="*/ 32 w 32"/>
                <a:gd name="T15" fmla="*/ 5 h 5"/>
              </a:gdLst>
              <a:ahLst/>
              <a:cxnLst>
                <a:cxn ang="T8">
                  <a:pos x="T0" y="T1"/>
                </a:cxn>
                <a:cxn ang="T9">
                  <a:pos x="T2" y="T3"/>
                </a:cxn>
                <a:cxn ang="T10">
                  <a:pos x="T4" y="T5"/>
                </a:cxn>
                <a:cxn ang="T11">
                  <a:pos x="T6" y="T7"/>
                </a:cxn>
              </a:cxnLst>
              <a:rect l="T12" t="T13" r="T14" b="T15"/>
              <a:pathLst>
                <a:path w="32" h="5">
                  <a:moveTo>
                    <a:pt x="32" y="0"/>
                  </a:moveTo>
                  <a:lnTo>
                    <a:pt x="22" y="0"/>
                  </a:lnTo>
                  <a:lnTo>
                    <a:pt x="9" y="5"/>
                  </a:lnTo>
                  <a:lnTo>
                    <a:pt x="0" y="2"/>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41" name="Freeform 303"/>
            <p:cNvSpPr>
              <a:spLocks noChangeArrowheads="1"/>
            </p:cNvSpPr>
            <p:nvPr/>
          </p:nvSpPr>
          <p:spPr bwMode="auto">
            <a:xfrm>
              <a:off x="4879" y="3346"/>
              <a:ext cx="34" cy="46"/>
            </a:xfrm>
            <a:custGeom>
              <a:avLst/>
              <a:gdLst>
                <a:gd name="T0" fmla="*/ 3 w 40"/>
                <a:gd name="T1" fmla="*/ 6 h 50"/>
                <a:gd name="T2" fmla="*/ 3 w 40"/>
                <a:gd name="T3" fmla="*/ 6 h 50"/>
                <a:gd name="T4" fmla="*/ 0 w 40"/>
                <a:gd name="T5" fmla="*/ 6 h 50"/>
                <a:gd name="T6" fmla="*/ 3 w 40"/>
                <a:gd name="T7" fmla="*/ 6 h 50"/>
                <a:gd name="T8" fmla="*/ 3 w 40"/>
                <a:gd name="T9" fmla="*/ 6 h 50"/>
                <a:gd name="T10" fmla="*/ 3 w 40"/>
                <a:gd name="T11" fmla="*/ 0 h 50"/>
                <a:gd name="T12" fmla="*/ 0 60000 65536"/>
                <a:gd name="T13" fmla="*/ 0 60000 65536"/>
                <a:gd name="T14" fmla="*/ 0 60000 65536"/>
                <a:gd name="T15" fmla="*/ 0 60000 65536"/>
                <a:gd name="T16" fmla="*/ 0 60000 65536"/>
                <a:gd name="T17" fmla="*/ 0 60000 65536"/>
                <a:gd name="T18" fmla="*/ 0 w 40"/>
                <a:gd name="T19" fmla="*/ 0 h 50"/>
                <a:gd name="T20" fmla="*/ 40 w 4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0" h="50">
                  <a:moveTo>
                    <a:pt x="12" y="21"/>
                  </a:moveTo>
                  <a:lnTo>
                    <a:pt x="3" y="32"/>
                  </a:lnTo>
                  <a:lnTo>
                    <a:pt x="0" y="45"/>
                  </a:lnTo>
                  <a:lnTo>
                    <a:pt x="14" y="50"/>
                  </a:lnTo>
                  <a:lnTo>
                    <a:pt x="40" y="12"/>
                  </a:lnTo>
                  <a:lnTo>
                    <a:pt x="29" y="0"/>
                  </a:lnTo>
                  <a:lnTo>
                    <a:pt x="12" y="21"/>
                  </a:lnTo>
                  <a:close/>
                </a:path>
              </a:pathLst>
            </a:cu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42" name="Freeform 304"/>
            <p:cNvSpPr>
              <a:spLocks noChangeArrowheads="1"/>
            </p:cNvSpPr>
            <p:nvPr/>
          </p:nvSpPr>
          <p:spPr bwMode="auto">
            <a:xfrm>
              <a:off x="4905" y="3344"/>
              <a:ext cx="23" cy="24"/>
            </a:xfrm>
            <a:custGeom>
              <a:avLst/>
              <a:gdLst>
                <a:gd name="T0" fmla="*/ 4 w 26"/>
                <a:gd name="T1" fmla="*/ 4 h 27"/>
                <a:gd name="T2" fmla="*/ 4 w 26"/>
                <a:gd name="T3" fmla="*/ 4 h 27"/>
                <a:gd name="T4" fmla="*/ 4 w 26"/>
                <a:gd name="T5" fmla="*/ 4 h 27"/>
                <a:gd name="T6" fmla="*/ 4 w 26"/>
                <a:gd name="T7" fmla="*/ 4 h 27"/>
                <a:gd name="T8" fmla="*/ 0 w 26"/>
                <a:gd name="T9" fmla="*/ 4 h 27"/>
                <a:gd name="T10" fmla="*/ 0 w 26"/>
                <a:gd name="T11" fmla="*/ 3 h 27"/>
                <a:gd name="T12" fmla="*/ 4 w 26"/>
                <a:gd name="T13" fmla="*/ 0 h 27"/>
                <a:gd name="T14" fmla="*/ 4 w 26"/>
                <a:gd name="T15" fmla="*/ 3 h 27"/>
                <a:gd name="T16" fmla="*/ 4 w 26"/>
                <a:gd name="T17" fmla="*/ 4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27"/>
                <a:gd name="T29" fmla="*/ 26 w 26"/>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27">
                  <a:moveTo>
                    <a:pt x="22" y="16"/>
                  </a:moveTo>
                  <a:lnTo>
                    <a:pt x="26" y="20"/>
                  </a:lnTo>
                  <a:lnTo>
                    <a:pt x="24" y="23"/>
                  </a:lnTo>
                  <a:lnTo>
                    <a:pt x="17" y="27"/>
                  </a:lnTo>
                  <a:lnTo>
                    <a:pt x="0" y="16"/>
                  </a:lnTo>
                  <a:lnTo>
                    <a:pt x="0" y="3"/>
                  </a:lnTo>
                  <a:lnTo>
                    <a:pt x="7" y="0"/>
                  </a:lnTo>
                  <a:lnTo>
                    <a:pt x="17" y="3"/>
                  </a:lnTo>
                  <a:lnTo>
                    <a:pt x="21" y="6"/>
                  </a:lnTo>
                  <a:lnTo>
                    <a:pt x="22" y="16"/>
                  </a:lnTo>
                  <a:close/>
                </a:path>
              </a:pathLst>
            </a:custGeom>
            <a:solidFill>
              <a:srgbClr val="BF2063"/>
            </a:solidFill>
            <a:ln w="25400">
              <a:solidFill>
                <a:srgbClr val="000000"/>
              </a:solidFill>
              <a:round/>
            </a:ln>
          </p:spPr>
          <p:txBody>
            <a:bodyPr wrap="none"/>
            <a:lstStyle/>
            <a:p>
              <a:endParaRPr lang="zh-CN" altLang="en-US"/>
            </a:p>
          </p:txBody>
        </p:sp>
        <p:sp>
          <p:nvSpPr>
            <p:cNvPr id="14643" name="Freeform 305"/>
            <p:cNvSpPr>
              <a:spLocks noChangeArrowheads="1"/>
            </p:cNvSpPr>
            <p:nvPr/>
          </p:nvSpPr>
          <p:spPr bwMode="auto">
            <a:xfrm>
              <a:off x="4889" y="3360"/>
              <a:ext cx="31" cy="32"/>
            </a:xfrm>
            <a:custGeom>
              <a:avLst/>
              <a:gdLst>
                <a:gd name="T0" fmla="*/ 3 w 36"/>
                <a:gd name="T1" fmla="*/ 5 h 35"/>
                <a:gd name="T2" fmla="*/ 0 w 36"/>
                <a:gd name="T3" fmla="*/ 5 h 35"/>
                <a:gd name="T4" fmla="*/ 3 w 36"/>
                <a:gd name="T5" fmla="*/ 5 h 35"/>
                <a:gd name="T6" fmla="*/ 3 w 36"/>
                <a:gd name="T7" fmla="*/ 5 h 35"/>
                <a:gd name="T8" fmla="*/ 3 w 36"/>
                <a:gd name="T9" fmla="*/ 5 h 35"/>
                <a:gd name="T10" fmla="*/ 3 w 36"/>
                <a:gd name="T11" fmla="*/ 0 h 35"/>
                <a:gd name="T12" fmla="*/ 0 60000 65536"/>
                <a:gd name="T13" fmla="*/ 0 60000 65536"/>
                <a:gd name="T14" fmla="*/ 0 60000 65536"/>
                <a:gd name="T15" fmla="*/ 0 60000 65536"/>
                <a:gd name="T16" fmla="*/ 0 60000 65536"/>
                <a:gd name="T17" fmla="*/ 0 60000 65536"/>
                <a:gd name="T18" fmla="*/ 0 w 36"/>
                <a:gd name="T19" fmla="*/ 0 h 35"/>
                <a:gd name="T20" fmla="*/ 36 w 3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6" h="35">
                  <a:moveTo>
                    <a:pt x="11" y="17"/>
                  </a:moveTo>
                  <a:lnTo>
                    <a:pt x="0" y="35"/>
                  </a:lnTo>
                  <a:lnTo>
                    <a:pt x="19" y="25"/>
                  </a:lnTo>
                  <a:lnTo>
                    <a:pt x="36" y="25"/>
                  </a:lnTo>
                  <a:lnTo>
                    <a:pt x="36" y="7"/>
                  </a:lnTo>
                  <a:lnTo>
                    <a:pt x="20" y="0"/>
                  </a:lnTo>
                  <a:lnTo>
                    <a:pt x="11" y="17"/>
                  </a:lnTo>
                  <a:close/>
                </a:path>
              </a:pathLst>
            </a:custGeom>
            <a:solidFill>
              <a:srgbClr val="BF2063"/>
            </a:solidFill>
            <a:ln w="25400">
              <a:solidFill>
                <a:srgbClr val="000000"/>
              </a:solidFill>
              <a:round/>
            </a:ln>
          </p:spPr>
          <p:txBody>
            <a:bodyPr wrap="none"/>
            <a:lstStyle/>
            <a:p>
              <a:endParaRPr lang="zh-CN" altLang="en-US"/>
            </a:p>
          </p:txBody>
        </p:sp>
        <p:sp>
          <p:nvSpPr>
            <p:cNvPr id="14644" name="Freeform 306"/>
            <p:cNvSpPr>
              <a:spLocks noChangeArrowheads="1"/>
            </p:cNvSpPr>
            <p:nvPr/>
          </p:nvSpPr>
          <p:spPr bwMode="auto">
            <a:xfrm>
              <a:off x="4799" y="3303"/>
              <a:ext cx="30" cy="25"/>
            </a:xfrm>
            <a:custGeom>
              <a:avLst/>
              <a:gdLst>
                <a:gd name="T0" fmla="*/ 3 w 35"/>
                <a:gd name="T1" fmla="*/ 0 h 28"/>
                <a:gd name="T2" fmla="*/ 3 w 35"/>
                <a:gd name="T3" fmla="*/ 2 h 28"/>
                <a:gd name="T4" fmla="*/ 0 w 35"/>
                <a:gd name="T5" fmla="*/ 4 h 28"/>
                <a:gd name="T6" fmla="*/ 2 w 35"/>
                <a:gd name="T7" fmla="*/ 4 h 28"/>
                <a:gd name="T8" fmla="*/ 3 w 35"/>
                <a:gd name="T9" fmla="*/ 4 h 28"/>
                <a:gd name="T10" fmla="*/ 3 w 35"/>
                <a:gd name="T11" fmla="*/ 4 h 28"/>
                <a:gd name="T12" fmla="*/ 3 w 35"/>
                <a:gd name="T13" fmla="*/ 4 h 28"/>
                <a:gd name="T14" fmla="*/ 3 w 35"/>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28"/>
                <a:gd name="T26" fmla="*/ 35 w 3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28">
                  <a:moveTo>
                    <a:pt x="12" y="0"/>
                  </a:moveTo>
                  <a:lnTo>
                    <a:pt x="3" y="2"/>
                  </a:lnTo>
                  <a:lnTo>
                    <a:pt x="0" y="9"/>
                  </a:lnTo>
                  <a:lnTo>
                    <a:pt x="2" y="16"/>
                  </a:lnTo>
                  <a:lnTo>
                    <a:pt x="13" y="28"/>
                  </a:lnTo>
                  <a:lnTo>
                    <a:pt x="34" y="28"/>
                  </a:lnTo>
                  <a:lnTo>
                    <a:pt x="35" y="10"/>
                  </a:lnTo>
                  <a:lnTo>
                    <a:pt x="16" y="0"/>
                  </a:lnTo>
                  <a:lnTo>
                    <a:pt x="12" y="0"/>
                  </a:lnTo>
                  <a:close/>
                </a:path>
              </a:pathLst>
            </a:custGeom>
            <a:solidFill>
              <a:srgbClr val="F0F0F0"/>
            </a:solidFill>
            <a:ln w="25400">
              <a:solidFill>
                <a:srgbClr val="000000"/>
              </a:solidFill>
              <a:round/>
            </a:ln>
          </p:spPr>
          <p:txBody>
            <a:bodyPr wrap="none"/>
            <a:lstStyle/>
            <a:p>
              <a:endParaRPr lang="zh-CN" altLang="en-US"/>
            </a:p>
          </p:txBody>
        </p:sp>
        <p:sp>
          <p:nvSpPr>
            <p:cNvPr id="14645" name="Freeform 307"/>
            <p:cNvSpPr>
              <a:spLocks noChangeArrowheads="1"/>
            </p:cNvSpPr>
            <p:nvPr/>
          </p:nvSpPr>
          <p:spPr bwMode="auto">
            <a:xfrm>
              <a:off x="4798" y="3307"/>
              <a:ext cx="28" cy="29"/>
            </a:xfrm>
            <a:custGeom>
              <a:avLst/>
              <a:gdLst>
                <a:gd name="T0" fmla="*/ 0 w 33"/>
                <a:gd name="T1" fmla="*/ 5 h 32"/>
                <a:gd name="T2" fmla="*/ 0 w 33"/>
                <a:gd name="T3" fmla="*/ 5 h 32"/>
                <a:gd name="T4" fmla="*/ 3 w 33"/>
                <a:gd name="T5" fmla="*/ 5 h 32"/>
                <a:gd name="T6" fmla="*/ 3 w 33"/>
                <a:gd name="T7" fmla="*/ 5 h 32"/>
                <a:gd name="T8" fmla="*/ 3 w 33"/>
                <a:gd name="T9" fmla="*/ 5 h 32"/>
                <a:gd name="T10" fmla="*/ 2 w 33"/>
                <a:gd name="T11" fmla="*/ 0 h 32"/>
                <a:gd name="T12" fmla="*/ 0 60000 65536"/>
                <a:gd name="T13" fmla="*/ 0 60000 65536"/>
                <a:gd name="T14" fmla="*/ 0 60000 65536"/>
                <a:gd name="T15" fmla="*/ 0 60000 65536"/>
                <a:gd name="T16" fmla="*/ 0 60000 65536"/>
                <a:gd name="T17" fmla="*/ 0 60000 65536"/>
                <a:gd name="T18" fmla="*/ 0 w 33"/>
                <a:gd name="T19" fmla="*/ 0 h 32"/>
                <a:gd name="T20" fmla="*/ 33 w 3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3" h="32">
                  <a:moveTo>
                    <a:pt x="0" y="7"/>
                  </a:moveTo>
                  <a:lnTo>
                    <a:pt x="0" y="17"/>
                  </a:lnTo>
                  <a:lnTo>
                    <a:pt x="7" y="24"/>
                  </a:lnTo>
                  <a:lnTo>
                    <a:pt x="17" y="32"/>
                  </a:lnTo>
                  <a:lnTo>
                    <a:pt x="33" y="23"/>
                  </a:lnTo>
                  <a:lnTo>
                    <a:pt x="2" y="0"/>
                  </a:lnTo>
                  <a:lnTo>
                    <a:pt x="0" y="7"/>
                  </a:lnTo>
                  <a:close/>
                </a:path>
              </a:pathLst>
            </a:custGeom>
            <a:solidFill>
              <a:srgbClr val="D2D2D2"/>
            </a:solidFill>
            <a:ln w="25400">
              <a:solidFill>
                <a:srgbClr val="000000"/>
              </a:solidFill>
              <a:round/>
            </a:ln>
          </p:spPr>
          <p:txBody>
            <a:bodyPr wrap="none"/>
            <a:lstStyle/>
            <a:p>
              <a:endParaRPr lang="zh-CN" altLang="en-US"/>
            </a:p>
          </p:txBody>
        </p:sp>
        <p:sp>
          <p:nvSpPr>
            <p:cNvPr id="14646" name="Freeform 308"/>
            <p:cNvSpPr>
              <a:spLocks noChangeArrowheads="1"/>
            </p:cNvSpPr>
            <p:nvPr/>
          </p:nvSpPr>
          <p:spPr bwMode="auto">
            <a:xfrm>
              <a:off x="4804" y="3308"/>
              <a:ext cx="74" cy="43"/>
            </a:xfrm>
            <a:custGeom>
              <a:avLst/>
              <a:gdLst>
                <a:gd name="T0" fmla="*/ 3 w 86"/>
                <a:gd name="T1" fmla="*/ 5 h 47"/>
                <a:gd name="T2" fmla="*/ 3 w 86"/>
                <a:gd name="T3" fmla="*/ 0 h 47"/>
                <a:gd name="T4" fmla="*/ 3 w 86"/>
                <a:gd name="T5" fmla="*/ 0 h 47"/>
                <a:gd name="T6" fmla="*/ 3 w 86"/>
                <a:gd name="T7" fmla="*/ 5 h 47"/>
                <a:gd name="T8" fmla="*/ 2 w 86"/>
                <a:gd name="T9" fmla="*/ 4 h 47"/>
                <a:gd name="T10" fmla="*/ 0 w 86"/>
                <a:gd name="T11" fmla="*/ 5 h 47"/>
                <a:gd name="T12" fmla="*/ 3 w 86"/>
                <a:gd name="T13" fmla="*/ 5 h 47"/>
                <a:gd name="T14" fmla="*/ 3 w 86"/>
                <a:gd name="T15" fmla="*/ 5 h 47"/>
                <a:gd name="T16" fmla="*/ 3 w 86"/>
                <a:gd name="T17" fmla="*/ 5 h 47"/>
                <a:gd name="T18" fmla="*/ 3 w 86"/>
                <a:gd name="T19" fmla="*/ 5 h 47"/>
                <a:gd name="T20" fmla="*/ 3 w 86"/>
                <a:gd name="T21" fmla="*/ 5 h 47"/>
                <a:gd name="T22" fmla="*/ 3 w 86"/>
                <a:gd name="T23" fmla="*/ 5 h 47"/>
                <a:gd name="T24" fmla="*/ 3 w 86"/>
                <a:gd name="T25" fmla="*/ 5 h 47"/>
                <a:gd name="T26" fmla="*/ 3 w 86"/>
                <a:gd name="T27" fmla="*/ 5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47"/>
                <a:gd name="T44" fmla="*/ 86 w 86"/>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47">
                  <a:moveTo>
                    <a:pt x="47" y="16"/>
                  </a:moveTo>
                  <a:lnTo>
                    <a:pt x="29" y="0"/>
                  </a:lnTo>
                  <a:lnTo>
                    <a:pt x="13" y="0"/>
                  </a:lnTo>
                  <a:lnTo>
                    <a:pt x="17" y="7"/>
                  </a:lnTo>
                  <a:lnTo>
                    <a:pt x="2" y="4"/>
                  </a:lnTo>
                  <a:lnTo>
                    <a:pt x="0" y="6"/>
                  </a:lnTo>
                  <a:lnTo>
                    <a:pt x="13" y="13"/>
                  </a:lnTo>
                  <a:lnTo>
                    <a:pt x="21" y="24"/>
                  </a:lnTo>
                  <a:lnTo>
                    <a:pt x="7" y="19"/>
                  </a:lnTo>
                  <a:lnTo>
                    <a:pt x="9" y="26"/>
                  </a:lnTo>
                  <a:lnTo>
                    <a:pt x="22" y="36"/>
                  </a:lnTo>
                  <a:lnTo>
                    <a:pt x="40" y="37"/>
                  </a:lnTo>
                  <a:lnTo>
                    <a:pt x="83" y="47"/>
                  </a:lnTo>
                  <a:lnTo>
                    <a:pt x="86" y="20"/>
                  </a:lnTo>
                  <a:lnTo>
                    <a:pt x="47" y="16"/>
                  </a:lnTo>
                  <a:close/>
                </a:path>
              </a:pathLst>
            </a:custGeom>
            <a:solidFill>
              <a:srgbClr val="FFC17D"/>
            </a:solidFill>
            <a:ln w="25400">
              <a:solidFill>
                <a:srgbClr val="000000"/>
              </a:solidFill>
              <a:round/>
            </a:ln>
          </p:spPr>
          <p:txBody>
            <a:bodyPr wrap="none"/>
            <a:lstStyle/>
            <a:p>
              <a:endParaRPr lang="zh-CN" altLang="en-US"/>
            </a:p>
          </p:txBody>
        </p:sp>
        <p:sp>
          <p:nvSpPr>
            <p:cNvPr id="14647" name="Freeform 309"/>
            <p:cNvSpPr/>
            <p:nvPr/>
          </p:nvSpPr>
          <p:spPr bwMode="auto">
            <a:xfrm>
              <a:off x="4777" y="3294"/>
              <a:ext cx="25" cy="9"/>
            </a:xfrm>
            <a:custGeom>
              <a:avLst/>
              <a:gdLst>
                <a:gd name="T0" fmla="*/ 3 w 30"/>
                <a:gd name="T1" fmla="*/ 5 h 10"/>
                <a:gd name="T2" fmla="*/ 3 w 30"/>
                <a:gd name="T3" fmla="*/ 5 h 10"/>
                <a:gd name="T4" fmla="*/ 3 w 30"/>
                <a:gd name="T5" fmla="*/ 5 h 10"/>
                <a:gd name="T6" fmla="*/ 3 w 30"/>
                <a:gd name="T7" fmla="*/ 0 h 10"/>
                <a:gd name="T8" fmla="*/ 3 w 30"/>
                <a:gd name="T9" fmla="*/ 0 h 10"/>
                <a:gd name="T10" fmla="*/ 2 w 30"/>
                <a:gd name="T11" fmla="*/ 0 h 10"/>
                <a:gd name="T12" fmla="*/ 0 w 30"/>
                <a:gd name="T13" fmla="*/ 0 h 10"/>
                <a:gd name="T14" fmla="*/ 0 60000 65536"/>
                <a:gd name="T15" fmla="*/ 0 60000 65536"/>
                <a:gd name="T16" fmla="*/ 0 60000 65536"/>
                <a:gd name="T17" fmla="*/ 0 60000 65536"/>
                <a:gd name="T18" fmla="*/ 0 60000 65536"/>
                <a:gd name="T19" fmla="*/ 0 60000 65536"/>
                <a:gd name="T20" fmla="*/ 0 60000 65536"/>
                <a:gd name="T21" fmla="*/ 0 w 30"/>
                <a:gd name="T22" fmla="*/ 0 h 10"/>
                <a:gd name="T23" fmla="*/ 30 w 3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0">
                  <a:moveTo>
                    <a:pt x="30" y="10"/>
                  </a:moveTo>
                  <a:cubicBezTo>
                    <a:pt x="30" y="10"/>
                    <a:pt x="24" y="5"/>
                    <a:pt x="25" y="5"/>
                  </a:cubicBezTo>
                  <a:cubicBezTo>
                    <a:pt x="24" y="5"/>
                    <a:pt x="19" y="5"/>
                    <a:pt x="19" y="5"/>
                  </a:cubicBezTo>
                  <a:cubicBezTo>
                    <a:pt x="20" y="5"/>
                    <a:pt x="14" y="2"/>
                    <a:pt x="14" y="0"/>
                  </a:cubicBezTo>
                  <a:cubicBezTo>
                    <a:pt x="14" y="2"/>
                    <a:pt x="10" y="0"/>
                    <a:pt x="9" y="0"/>
                  </a:cubicBezTo>
                  <a:cubicBezTo>
                    <a:pt x="7" y="0"/>
                    <a:pt x="4" y="0"/>
                    <a:pt x="2" y="0"/>
                  </a:cubicBezTo>
                  <a:cubicBezTo>
                    <a:pt x="2" y="0"/>
                    <a:pt x="0" y="0"/>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648" name="Text Box 310"/>
            <p:cNvSpPr txBox="1">
              <a:spLocks noChangeArrowheads="1"/>
            </p:cNvSpPr>
            <p:nvPr/>
          </p:nvSpPr>
          <p:spPr bwMode="auto">
            <a:xfrm>
              <a:off x="4412" y="3741"/>
              <a:ext cx="7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en-US" altLang="zh-CN" sz="1300">
                  <a:solidFill>
                    <a:srgbClr val="000000"/>
                  </a:solidFill>
                  <a:latin typeface="Arial" panose="020B0604020202020204" pitchFamily="34" charset="0"/>
                </a:rPr>
                <a:t>DBClient (User)</a:t>
              </a:r>
            </a:p>
          </p:txBody>
        </p:sp>
        <p:sp>
          <p:nvSpPr>
            <p:cNvPr id="14649" name="Line 311"/>
            <p:cNvSpPr>
              <a:spLocks noChangeShapeType="1"/>
            </p:cNvSpPr>
            <p:nvPr/>
          </p:nvSpPr>
          <p:spPr bwMode="auto">
            <a:xfrm>
              <a:off x="1669" y="3614"/>
              <a:ext cx="2641"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650" name="Line 312"/>
            <p:cNvSpPr>
              <a:spLocks noChangeShapeType="1"/>
            </p:cNvSpPr>
            <p:nvPr/>
          </p:nvSpPr>
          <p:spPr bwMode="auto">
            <a:xfrm>
              <a:off x="3997" y="2400"/>
              <a:ext cx="0" cy="120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651" name="Line 313"/>
            <p:cNvSpPr>
              <a:spLocks noChangeShapeType="1"/>
            </p:cNvSpPr>
            <p:nvPr/>
          </p:nvSpPr>
          <p:spPr bwMode="auto">
            <a:xfrm>
              <a:off x="4007" y="2559"/>
              <a:ext cx="389"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652" name="Freeform 367"/>
            <p:cNvSpPr>
              <a:spLocks noChangeArrowheads="1"/>
            </p:cNvSpPr>
            <p:nvPr/>
          </p:nvSpPr>
          <p:spPr bwMode="auto">
            <a:xfrm>
              <a:off x="3256" y="2499"/>
              <a:ext cx="34" cy="45"/>
            </a:xfrm>
            <a:custGeom>
              <a:avLst/>
              <a:gdLst>
                <a:gd name="T0" fmla="*/ 3 w 40"/>
                <a:gd name="T1" fmla="*/ 5 h 50"/>
                <a:gd name="T2" fmla="*/ 3 w 40"/>
                <a:gd name="T3" fmla="*/ 5 h 50"/>
                <a:gd name="T4" fmla="*/ 0 w 40"/>
                <a:gd name="T5" fmla="*/ 5 h 50"/>
                <a:gd name="T6" fmla="*/ 3 w 40"/>
                <a:gd name="T7" fmla="*/ 5 h 50"/>
                <a:gd name="T8" fmla="*/ 3 w 40"/>
                <a:gd name="T9" fmla="*/ 5 h 50"/>
                <a:gd name="T10" fmla="*/ 3 w 40"/>
                <a:gd name="T11" fmla="*/ 0 h 50"/>
                <a:gd name="T12" fmla="*/ 0 60000 65536"/>
                <a:gd name="T13" fmla="*/ 0 60000 65536"/>
                <a:gd name="T14" fmla="*/ 0 60000 65536"/>
                <a:gd name="T15" fmla="*/ 0 60000 65536"/>
                <a:gd name="T16" fmla="*/ 0 60000 65536"/>
                <a:gd name="T17" fmla="*/ 0 60000 65536"/>
                <a:gd name="T18" fmla="*/ 0 w 40"/>
                <a:gd name="T19" fmla="*/ 0 h 50"/>
                <a:gd name="T20" fmla="*/ 40 w 4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0" h="50">
                  <a:moveTo>
                    <a:pt x="13" y="21"/>
                  </a:moveTo>
                  <a:lnTo>
                    <a:pt x="3" y="32"/>
                  </a:lnTo>
                  <a:lnTo>
                    <a:pt x="0" y="45"/>
                  </a:lnTo>
                  <a:lnTo>
                    <a:pt x="14" y="50"/>
                  </a:lnTo>
                  <a:lnTo>
                    <a:pt x="40" y="12"/>
                  </a:lnTo>
                  <a:lnTo>
                    <a:pt x="29" y="0"/>
                  </a:lnTo>
                  <a:lnTo>
                    <a:pt x="13" y="21"/>
                  </a:lnTo>
                  <a:close/>
                </a:path>
              </a:pathLst>
            </a:cu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wrap="none"/>
            <a:lstStyle/>
            <a:p>
              <a:endParaRPr lang="zh-CN" altLang="en-US"/>
            </a:p>
          </p:txBody>
        </p:sp>
        <p:sp>
          <p:nvSpPr>
            <p:cNvPr id="14653" name="Line 376"/>
            <p:cNvSpPr>
              <a:spLocks noChangeShapeType="1"/>
            </p:cNvSpPr>
            <p:nvPr/>
          </p:nvSpPr>
          <p:spPr bwMode="auto">
            <a:xfrm>
              <a:off x="2357" y="3110"/>
              <a:ext cx="0" cy="51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654" name="Text Box 377"/>
            <p:cNvSpPr txBox="1">
              <a:spLocks noChangeArrowheads="1"/>
            </p:cNvSpPr>
            <p:nvPr/>
          </p:nvSpPr>
          <p:spPr bwMode="auto">
            <a:xfrm>
              <a:off x="2780" y="3658"/>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en-US" altLang="zh-CN" sz="1600">
                  <a:solidFill>
                    <a:srgbClr val="000000"/>
                  </a:solidFill>
                  <a:latin typeface="Arial" panose="020B0604020202020204" pitchFamily="34" charset="0"/>
                </a:rPr>
                <a:t>TCP/IP</a:t>
              </a:r>
            </a:p>
          </p:txBody>
        </p:sp>
      </p:grpSp>
      <p:sp>
        <p:nvSpPr>
          <p:cNvPr id="14341" name="Rectangle 379"/>
          <p:cNvSpPr>
            <a:spLocks noGrp="1" noChangeArrowheads="1"/>
          </p:cNvSpPr>
          <p:nvPr>
            <p:ph idx="1"/>
          </p:nvPr>
        </p:nvSpPr>
        <p:spPr>
          <a:xfrm>
            <a:off x="173830" y="1093081"/>
            <a:ext cx="8159750" cy="1049337"/>
          </a:xfrm>
        </p:spPr>
        <p:txBody>
          <a:bodyPr/>
          <a:lstStyle/>
          <a:p>
            <a:pPr eaLnBrk="1" hangingPunct="1">
              <a:buSzPct val="150000"/>
              <a:buBlip>
                <a:blip r:embed="rId5"/>
              </a:buBlip>
            </a:pP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通常通过两层结构来访问数据库，称之为</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Client/Server </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结构；</a:t>
            </a:r>
          </a:p>
        </p:txBody>
      </p:sp>
      <p:sp>
        <p:nvSpPr>
          <p:cNvPr id="324"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25"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-DBMS</a:t>
            </a:r>
            <a:r>
              <a:rPr lang="zh-CN" altLang="en-US" sz="2800" b="1" dirty="0">
                <a:solidFill>
                  <a:srgbClr val="0067B4"/>
                </a:solidFill>
                <a:latin typeface="Times New Roman" panose="02020603050405020304" pitchFamily="18" charset="0"/>
              </a:rPr>
              <a:t>的结构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barn(inVertical)">
                                      <p:cBhvr>
                                        <p:cTn id="7" dur="500"/>
                                        <p:tgtEl>
                                          <p:spTgt spid="3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24"/>
                                        </p:tgtEl>
                                        <p:attrNameLst>
                                          <p:attrName>style.visibility</p:attrName>
                                        </p:attrNameLst>
                                      </p:cBhvr>
                                      <p:to>
                                        <p:strVal val="visible"/>
                                      </p:to>
                                    </p:set>
                                    <p:animEffect transition="in" filter="barn(inVertical)">
                                      <p:cBhvr>
                                        <p:cTn id="11" dur="500"/>
                                        <p:tgtEl>
                                          <p:spTgt spid="32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25"/>
                                        </p:tgtEl>
                                        <p:attrNameLst>
                                          <p:attrName>style.visibility</p:attrName>
                                        </p:attrNameLst>
                                      </p:cBhvr>
                                      <p:to>
                                        <p:strVal val="visible"/>
                                      </p:to>
                                    </p:set>
                                    <p:animEffect transition="in" filter="barn(inVertical)">
                                      <p:cBhvr>
                                        <p:cTn id="15" dur="500"/>
                                        <p:tgtEl>
                                          <p:spTgt spid="32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341">
                                            <p:txEl>
                                              <p:pRg st="0" end="0"/>
                                            </p:txEl>
                                          </p:spTgt>
                                        </p:tgtEl>
                                        <p:attrNameLst>
                                          <p:attrName>style.visibility</p:attrName>
                                        </p:attrNameLst>
                                      </p:cBhvr>
                                      <p:to>
                                        <p:strVal val="visible"/>
                                      </p:to>
                                    </p:set>
                                    <p:anim calcmode="lin" valueType="num">
                                      <p:cBhvr additive="base">
                                        <p:cTn id="20" dur="5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3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339"/>
                                        </p:tgtEl>
                                        <p:attrNameLst>
                                          <p:attrName>style.visibility</p:attrName>
                                        </p:attrNameLst>
                                      </p:cBhvr>
                                      <p:to>
                                        <p:strVal val="visible"/>
                                      </p:to>
                                    </p:set>
                                    <p:anim calcmode="lin" valueType="num">
                                      <p:cBhvr additive="base">
                                        <p:cTn id="26" dur="500" fill="hold"/>
                                        <p:tgtEl>
                                          <p:spTgt spid="14339"/>
                                        </p:tgtEl>
                                        <p:attrNameLst>
                                          <p:attrName>ppt_x</p:attrName>
                                        </p:attrNameLst>
                                      </p:cBhvr>
                                      <p:tavLst>
                                        <p:tav tm="0">
                                          <p:val>
                                            <p:strVal val="#ppt_x"/>
                                          </p:val>
                                        </p:tav>
                                        <p:tav tm="100000">
                                          <p:val>
                                            <p:strVal val="#ppt_x"/>
                                          </p:val>
                                        </p:tav>
                                      </p:tavLst>
                                    </p:anim>
                                    <p:anim calcmode="lin" valueType="num">
                                      <p:cBhvr additive="base">
                                        <p:cTn id="27"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P spid="324" grpId="0" bldLvl="0" animBg="1"/>
      <p:bldP spid="325"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606244"/>
            <a:chOff x="964" y="2950"/>
            <a:chExt cx="9707" cy="8624"/>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08" y="3630"/>
              <a:ext cx="9162" cy="7944"/>
            </a:xfrm>
            <a:prstGeom prst="rect">
              <a:avLst/>
            </a:prstGeom>
            <a:noFill/>
            <a:ln>
              <a:noFill/>
            </a:ln>
            <a:effectLst/>
            <a:scene3d>
              <a:camera prst="obliqueTopLeft"/>
              <a:lightRig rig="threePt" dir="t"/>
            </a:scene3d>
          </p:spPr>
          <p:txBody>
            <a:bodyPr wrap="square" rtlCol="0">
              <a:spAutoFit/>
            </a:bodyPr>
            <a:lstStyle/>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page import="</a:t>
              </a:r>
              <a:r>
                <a:rPr lang="en-US" altLang="zh-CN" sz="1800" kern="0" dirty="0" err="1">
                  <a:effectLst/>
                  <a:latin typeface="Times New Roman" panose="02020603050405020304" pitchFamily="18" charset="0"/>
                  <a:cs typeface="Times New Roman" panose="02020603050405020304" pitchFamily="18" charset="0"/>
                  <a:sym typeface="+mn-ea"/>
                </a:rPr>
                <a:t>java.sql</a:t>
              </a:r>
              <a:r>
                <a:rPr lang="en-US" altLang="zh-CN" sz="1800" kern="0" dirty="0">
                  <a:effectLst/>
                  <a:latin typeface="Times New Roman" panose="02020603050405020304" pitchFamily="18" charset="0"/>
                  <a:cs typeface="Times New Roman" panose="02020603050405020304" pitchFamily="18" charset="0"/>
                  <a:sym typeface="+mn-ea"/>
                </a:rPr>
                <a:t>.*" %&gt;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page </a:t>
              </a:r>
              <a:r>
                <a:rPr lang="en-US" altLang="zh-CN" sz="1800" kern="0" dirty="0" err="1">
                  <a:effectLst/>
                  <a:latin typeface="Times New Roman" panose="02020603050405020304" pitchFamily="18" charset="0"/>
                  <a:cs typeface="Times New Roman" panose="02020603050405020304" pitchFamily="18" charset="0"/>
                  <a:sym typeface="+mn-ea"/>
                </a:rPr>
                <a: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 %&gt;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&lt;HTML&gt;&lt;body </a:t>
              </a:r>
              <a:r>
                <a:rPr lang="en-US" altLang="zh-CN" sz="1800" kern="0" dirty="0" err="1">
                  <a:effectLst/>
                  <a:latin typeface="Times New Roman" panose="02020603050405020304" pitchFamily="18" charset="0"/>
                  <a:cs typeface="Times New Roman" panose="02020603050405020304" pitchFamily="18" charset="0"/>
                  <a:sym typeface="+mn-ea"/>
                </a:rPr>
                <a:t>bgcolor</a:t>
              </a:r>
              <a:r>
                <a:rPr lang="en-US" altLang="zh-CN" sz="1800" kern="0" dirty="0">
                  <a:effectLst/>
                  <a:latin typeface="Times New Roman" panose="02020603050405020304" pitchFamily="18" charset="0"/>
                  <a:cs typeface="Times New Roman" panose="02020603050405020304" pitchFamily="18" charset="0"/>
                  <a:sym typeface="+mn-ea"/>
                </a:rPr>
                <a:t>=AAEF9E&gt;&lt;font size=2&gt;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Connection con=null;</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Statement </a:t>
              </a:r>
              <a:r>
                <a:rPr lang="en-US" altLang="zh-CN" sz="1800" kern="0" dirty="0" err="1">
                  <a:effectLst/>
                  <a:latin typeface="Times New Roman" panose="02020603050405020304" pitchFamily="18" charset="0"/>
                  <a:cs typeface="Times New Roman" panose="02020603050405020304" pitchFamily="18" charset="0"/>
                  <a:sym typeface="+mn-ea"/>
                </a:rPr>
                <a:t>sql</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ResultSet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Class.forName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com.mysql.jdbc.Driver</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endParaRPr lang="en-US" altLang="zh-CN" sz="1800" kern="0" dirty="0">
                <a:solidFill>
                  <a:srgbClr val="FF0000"/>
                </a:solidFill>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 </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a:t>
              </a:r>
              <a:r>
                <a:rPr lang="en-US" altLang="zh-CN" sz="1800" kern="0" dirty="0" err="1">
                  <a:effectLst/>
                  <a:latin typeface="Times New Roman" panose="02020603050405020304" pitchFamily="18" charset="0"/>
                  <a:cs typeface="Times New Roman" panose="02020603050405020304" pitchFamily="18" charset="0"/>
                  <a:sym typeface="+mn-ea"/>
                </a:rPr>
                <a:t>ClassNotFoundException</a:t>
              </a:r>
              <a:r>
                <a:rPr lang="en-US" altLang="zh-CN" sz="1800" kern="0" dirty="0">
                  <a:effectLst/>
                  <a:latin typeface="Times New Roman" panose="02020603050405020304" pitchFamily="18" charset="0"/>
                  <a:cs typeface="Times New Roman" panose="02020603050405020304" pitchFamily="18" charset="0"/>
                  <a:sym typeface="+mn-ea"/>
                </a:rPr>
                <a:t> e){}</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int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n=50;</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uri</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jdbc:mysql</a:t>
              </a:r>
              <a:r>
                <a:rPr lang="en-US" altLang="zh-CN" sz="1800" kern="0" dirty="0">
                  <a:effectLst/>
                  <a:latin typeface="Times New Roman" panose="02020603050405020304" pitchFamily="18" charset="0"/>
                  <a:cs typeface="Times New Roman" panose="02020603050405020304" pitchFamily="18" charset="0"/>
                  <a:sym typeface="+mn-ea"/>
                </a:rPr>
                <a:t>://127.0.0.1/bank?"+</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"user=</a:t>
              </a:r>
              <a:r>
                <a:rPr lang="en-US" altLang="zh-CN" sz="1800" kern="0" dirty="0" err="1">
                  <a:effectLst/>
                  <a:latin typeface="Times New Roman" panose="02020603050405020304" pitchFamily="18" charset="0"/>
                  <a:cs typeface="Times New Roman" panose="02020603050405020304" pitchFamily="18" charset="0"/>
                  <a:sym typeface="+mn-ea"/>
                </a:rPr>
                <a:t>root&amp;password</a:t>
              </a:r>
              <a:r>
                <a:rPr lang="en-US" altLang="zh-CN" sz="1800" kern="0" dirty="0">
                  <a:effectLst/>
                  <a:latin typeface="Times New Roman" panose="02020603050405020304" pitchFamily="18" charset="0"/>
                  <a:cs typeface="Times New Roman" panose="02020603050405020304" pitchFamily="18" charset="0"/>
                  <a:sym typeface="+mn-ea"/>
                </a:rPr>
                <a:t>=&amp;</a:t>
              </a:r>
              <a:r>
                <a:rPr lang="en-US" altLang="zh-CN" sz="1800" kern="0" dirty="0" err="1">
                  <a:effectLst/>
                  <a:latin typeface="Times New Roman" panose="02020603050405020304" pitchFamily="18" charset="0"/>
                  <a:cs typeface="Times New Roman" panose="02020603050405020304" pitchFamily="18" charset="0"/>
                  <a:sym typeface="+mn-ea"/>
                </a:rPr>
                <a:t>characterEncoding</a:t>
              </a:r>
              <a:r>
                <a:rPr lang="en-US" altLang="zh-CN" sz="1800" kern="0" dirty="0">
                  <a:effectLst/>
                  <a:latin typeface="Times New Roman" panose="02020603050405020304" pitchFamily="18" charset="0"/>
                  <a:cs typeface="Times New Roman" panose="02020603050405020304" pitchFamily="18" charset="0"/>
                  <a:sym typeface="+mn-ea"/>
                </a:rPr>
                <a:t>=gb2312";</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con=</a:t>
              </a:r>
              <a:r>
                <a:rPr lang="en-US" altLang="zh-CN" sz="1800" kern="0" dirty="0" err="1">
                  <a:effectLst/>
                  <a:latin typeface="Times New Roman" panose="02020603050405020304" pitchFamily="18" charset="0"/>
                  <a:cs typeface="Times New Roman" panose="02020603050405020304" pitchFamily="18" charset="0"/>
                  <a:sym typeface="+mn-ea"/>
                </a:rPr>
                <a:t>DriverManager.getConnection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uri</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con.setAutoCommit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(false);       //</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关闭自动提交模式</a:t>
              </a:r>
              <a:endParaRPr lang="zh-CN" altLang="en-US" sz="1800" kern="0" dirty="0">
                <a:solidFill>
                  <a:srgbClr val="DF3621"/>
                </a:solidFill>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con.createStatement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("SELECT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userMoney</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FROM user WHERE name='</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geng</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rs.next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double </a:t>
              </a:r>
              <a:r>
                <a:rPr lang="en-US" altLang="zh-CN" sz="1800" kern="0" dirty="0" err="1">
                  <a:effectLst/>
                  <a:latin typeface="Times New Roman" panose="02020603050405020304" pitchFamily="18" charset="0"/>
                  <a:cs typeface="Times New Roman" panose="02020603050405020304" pitchFamily="18" charset="0"/>
                  <a:sym typeface="+mn-ea"/>
                </a:rPr>
                <a:t>gengMoney</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rs.getDouble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userMoney</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("SELECT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userMoney</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FROM user WHERE name='</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zhang</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rs.next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186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Example9_7.jsp</a:t>
              </a:r>
            </a:p>
          </p:txBody>
        </p:sp>
      </p:gr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9.8 </a:t>
            </a:r>
            <a:r>
              <a:rPr lang="zh-CN" altLang="en-US" sz="2800" b="1" dirty="0">
                <a:solidFill>
                  <a:srgbClr val="0067B4"/>
                </a:solidFill>
                <a:latin typeface="Times New Roman" panose="02020603050405020304" pitchFamily="18" charset="0"/>
              </a:rPr>
              <a:t>事务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802741"/>
            <a:ext cx="7582928" cy="6768641"/>
            <a:chOff x="964" y="2981"/>
            <a:chExt cx="9899" cy="8836"/>
          </a:xfrm>
        </p:grpSpPr>
        <p:sp>
          <p:nvSpPr>
            <p:cNvPr id="17" name="圆角矩形 16"/>
            <p:cNvSpPr/>
            <p:nvPr/>
          </p:nvSpPr>
          <p:spPr>
            <a:xfrm>
              <a:off x="967" y="3630"/>
              <a:ext cx="9704" cy="7169"/>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effectLst/>
              </a:endParaRPr>
            </a:p>
          </p:txBody>
        </p:sp>
        <p:sp>
          <p:nvSpPr>
            <p:cNvPr id="26" name="文本框 25"/>
            <p:cNvSpPr txBox="1"/>
            <p:nvPr/>
          </p:nvSpPr>
          <p:spPr>
            <a:xfrm>
              <a:off x="1683" y="3571"/>
              <a:ext cx="9180" cy="8246"/>
            </a:xfrm>
            <a:prstGeom prst="rect">
              <a:avLst/>
            </a:prstGeom>
            <a:noFill/>
            <a:ln>
              <a:noFill/>
            </a:ln>
            <a:effectLst/>
            <a:scene3d>
              <a:camera prst="obliqueTopLeft"/>
              <a:lightRig rig="threePt" dir="t"/>
            </a:scene3d>
          </p:spPr>
          <p:txBody>
            <a:bodyPr wrap="square" rtlCol="0">
              <a:spAutoFit/>
            </a:bodyPr>
            <a:lstStyle/>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double </a:t>
              </a:r>
              <a:r>
                <a:rPr lang="en-US" altLang="zh-CN" sz="1600" kern="0" dirty="0" err="1">
                  <a:effectLst/>
                  <a:latin typeface="Times New Roman" panose="02020603050405020304" pitchFamily="18" charset="0"/>
                  <a:cs typeface="Times New Roman" panose="02020603050405020304" pitchFamily="18" charset="0"/>
                  <a:sym typeface="+mn-ea"/>
                </a:rPr>
                <a:t>zhangMoney</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rs.getDouble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userMoney</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a:t>
              </a:r>
              <a:r>
                <a:rPr lang="zh-CN" altLang="en-US" sz="1600" kern="0" dirty="0">
                  <a:effectLst/>
                  <a:latin typeface="Times New Roman" panose="02020603050405020304" pitchFamily="18" charset="0"/>
                  <a:cs typeface="Times New Roman" panose="02020603050405020304" pitchFamily="18" charset="0"/>
                  <a:sym typeface="+mn-ea"/>
                </a:rPr>
                <a:t>转账前</a:t>
              </a:r>
              <a:r>
                <a:rPr lang="en-US" altLang="zh-CN" sz="1600" kern="0" dirty="0" err="1">
                  <a:effectLst/>
                  <a:latin typeface="Times New Roman" panose="02020603050405020304" pitchFamily="18" charset="0"/>
                  <a:cs typeface="Times New Roman" panose="02020603050405020304" pitchFamily="18" charset="0"/>
                  <a:sym typeface="+mn-ea"/>
                </a:rPr>
                <a:t>geng</a:t>
              </a:r>
              <a:r>
                <a:rPr lang="zh-CN" altLang="en-US" sz="1600" kern="0" dirty="0">
                  <a:effectLst/>
                  <a:latin typeface="Times New Roman" panose="02020603050405020304" pitchFamily="18" charset="0"/>
                  <a:cs typeface="Times New Roman" panose="02020603050405020304" pitchFamily="18" charset="0"/>
                  <a:sym typeface="+mn-ea"/>
                </a:rPr>
                <a:t>的</a:t>
              </a:r>
              <a:r>
                <a:rPr lang="en-US" altLang="zh-CN" sz="1600" kern="0" dirty="0" err="1">
                  <a:effectLst/>
                  <a:latin typeface="Times New Roman" panose="02020603050405020304" pitchFamily="18" charset="0"/>
                  <a:cs typeface="Times New Roman" panose="02020603050405020304" pitchFamily="18" charset="0"/>
                  <a:sym typeface="+mn-ea"/>
                </a:rPr>
                <a:t>userMoney</a:t>
              </a:r>
              <a:r>
                <a:rPr lang="zh-CN" altLang="en-US" sz="1600" kern="0" dirty="0">
                  <a:effectLst/>
                  <a:latin typeface="Times New Roman" panose="02020603050405020304" pitchFamily="18" charset="0"/>
                  <a:cs typeface="Times New Roman" panose="02020603050405020304" pitchFamily="18" charset="0"/>
                  <a:sym typeface="+mn-ea"/>
                </a:rPr>
                <a:t>的值是</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gengMoney</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br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a:t>
              </a:r>
              <a:r>
                <a:rPr lang="zh-CN" altLang="en-US" sz="1600" kern="0" dirty="0">
                  <a:effectLst/>
                  <a:latin typeface="Times New Roman" panose="02020603050405020304" pitchFamily="18" charset="0"/>
                  <a:cs typeface="Times New Roman" panose="02020603050405020304" pitchFamily="18" charset="0"/>
                  <a:sym typeface="+mn-ea"/>
                </a:rPr>
                <a:t>转账前</a:t>
              </a:r>
              <a:r>
                <a:rPr lang="en-US" altLang="zh-CN" sz="1600" kern="0" dirty="0" err="1">
                  <a:effectLst/>
                  <a:latin typeface="Times New Roman" panose="02020603050405020304" pitchFamily="18" charset="0"/>
                  <a:cs typeface="Times New Roman" panose="02020603050405020304" pitchFamily="18" charset="0"/>
                  <a:sym typeface="+mn-ea"/>
                </a:rPr>
                <a:t>zhang</a:t>
              </a:r>
              <a:r>
                <a:rPr lang="zh-CN" altLang="en-US" sz="1600" kern="0" dirty="0">
                  <a:effectLst/>
                  <a:latin typeface="Times New Roman" panose="02020603050405020304" pitchFamily="18" charset="0"/>
                  <a:cs typeface="Times New Roman" panose="02020603050405020304" pitchFamily="18" charset="0"/>
                  <a:sym typeface="+mn-ea"/>
                </a:rPr>
                <a:t>的</a:t>
              </a:r>
              <a:r>
                <a:rPr lang="en-US" altLang="zh-CN" sz="1600" kern="0" dirty="0" err="1">
                  <a:effectLst/>
                  <a:latin typeface="Times New Roman" panose="02020603050405020304" pitchFamily="18" charset="0"/>
                  <a:cs typeface="Times New Roman" panose="02020603050405020304" pitchFamily="18" charset="0"/>
                  <a:sym typeface="+mn-ea"/>
                </a:rPr>
                <a:t>userMoney</a:t>
              </a:r>
              <a:r>
                <a:rPr lang="zh-CN" altLang="en-US" sz="1600" kern="0" dirty="0">
                  <a:effectLst/>
                  <a:latin typeface="Times New Roman" panose="02020603050405020304" pitchFamily="18" charset="0"/>
                  <a:cs typeface="Times New Roman" panose="02020603050405020304" pitchFamily="18" charset="0"/>
                  <a:sym typeface="+mn-ea"/>
                </a:rPr>
                <a:t>的值是</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zhangMoney</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br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gengMoney</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gengMoney</a:t>
              </a:r>
              <a:r>
                <a:rPr lang="en-US" altLang="zh-CN" sz="1600" kern="0" dirty="0">
                  <a:effectLst/>
                  <a:latin typeface="Times New Roman" panose="02020603050405020304" pitchFamily="18" charset="0"/>
                  <a:cs typeface="Times New Roman" panose="02020603050405020304" pitchFamily="18" charset="0"/>
                  <a:sym typeface="+mn-ea"/>
                </a:rPr>
                <a:t>-n;</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if(</a:t>
              </a:r>
              <a:r>
                <a:rPr lang="en-US" altLang="zh-CN" sz="1600" kern="0" dirty="0" err="1">
                  <a:effectLst/>
                  <a:latin typeface="Times New Roman" panose="02020603050405020304" pitchFamily="18" charset="0"/>
                  <a:cs typeface="Times New Roman" panose="02020603050405020304" pitchFamily="18" charset="0"/>
                  <a:sym typeface="+mn-ea"/>
                </a:rPr>
                <a:t>gengMoney</a:t>
              </a:r>
              <a:r>
                <a:rPr lang="en-US" altLang="zh-CN" sz="1600" kern="0" dirty="0">
                  <a:effectLst/>
                  <a:latin typeface="Times New Roman" panose="02020603050405020304" pitchFamily="18" charset="0"/>
                  <a:cs typeface="Times New Roman" panose="02020603050405020304" pitchFamily="18" charset="0"/>
                  <a:sym typeface="+mn-ea"/>
                </a:rPr>
                <a:t>&gt;=0) {</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zhangMoney</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zhangMoney+n</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err="1">
                  <a:effectLst/>
                  <a:latin typeface="Times New Roman" panose="02020603050405020304" pitchFamily="18" charset="0"/>
                  <a:cs typeface="Times New Roman" panose="02020603050405020304" pitchFamily="18" charset="0"/>
                  <a:sym typeface="+mn-ea"/>
                </a:rPr>
                <a:t>sql.executeUpdate</a:t>
              </a:r>
              <a:r>
                <a:rPr lang="en-US" altLang="zh-CN" sz="1600" kern="0" dirty="0">
                  <a:effectLst/>
                  <a:latin typeface="Times New Roman" panose="02020603050405020304" pitchFamily="18" charset="0"/>
                  <a:cs typeface="Times New Roman" panose="02020603050405020304" pitchFamily="18" charset="0"/>
                  <a:sym typeface="+mn-ea"/>
                </a:rPr>
                <a:t>("UPDATE user SET </a:t>
              </a:r>
              <a:r>
                <a:rPr lang="en-US" altLang="zh-CN" sz="1600" kern="0" dirty="0" err="1">
                  <a:effectLst/>
                  <a:latin typeface="Times New Roman" panose="02020603050405020304" pitchFamily="18" charset="0"/>
                  <a:cs typeface="Times New Roman" panose="02020603050405020304" pitchFamily="18" charset="0"/>
                  <a:sym typeface="+mn-ea"/>
                </a:rPr>
                <a:t>userMoney</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gengMoney</a:t>
              </a:r>
              <a:r>
                <a:rPr lang="en-US" altLang="zh-CN" sz="1600" kern="0" dirty="0">
                  <a:effectLst/>
                  <a:latin typeface="Times New Roman" panose="02020603050405020304" pitchFamily="18" charset="0"/>
                  <a:cs typeface="Times New Roman" panose="02020603050405020304" pitchFamily="18" charset="0"/>
                  <a:sym typeface="+mn-ea"/>
                </a:rPr>
                <a:t>+" WHERE name='</a:t>
              </a:r>
              <a:r>
                <a:rPr lang="en-US" altLang="zh-CN" sz="1600" kern="0" dirty="0" err="1">
                  <a:effectLst/>
                  <a:latin typeface="Times New Roman" panose="02020603050405020304" pitchFamily="18" charset="0"/>
                  <a:cs typeface="Times New Roman" panose="02020603050405020304" pitchFamily="18" charset="0"/>
                  <a:sym typeface="+mn-ea"/>
                </a:rPr>
                <a:t>geng</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err="1">
                  <a:effectLst/>
                  <a:latin typeface="Times New Roman" panose="02020603050405020304" pitchFamily="18" charset="0"/>
                  <a:cs typeface="Times New Roman" panose="02020603050405020304" pitchFamily="18" charset="0"/>
                  <a:sym typeface="+mn-ea"/>
                </a:rPr>
                <a:t>sql.executeUpdate</a:t>
              </a:r>
              <a:r>
                <a:rPr lang="en-US" altLang="zh-CN" sz="1600" kern="0" dirty="0">
                  <a:effectLst/>
                  <a:latin typeface="Times New Roman" panose="02020603050405020304" pitchFamily="18" charset="0"/>
                  <a:cs typeface="Times New Roman" panose="02020603050405020304" pitchFamily="18" charset="0"/>
                  <a:sym typeface="+mn-ea"/>
                </a:rPr>
                <a:t>("UPDATE user SET </a:t>
              </a:r>
              <a:r>
                <a:rPr lang="en-US" altLang="zh-CN" sz="1600" kern="0" dirty="0" err="1">
                  <a:effectLst/>
                  <a:latin typeface="Times New Roman" panose="02020603050405020304" pitchFamily="18" charset="0"/>
                  <a:cs typeface="Times New Roman" panose="02020603050405020304" pitchFamily="18" charset="0"/>
                  <a:sym typeface="+mn-ea"/>
                </a:rPr>
                <a:t>userMoney</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zhangMoney</a:t>
              </a:r>
              <a:r>
                <a:rPr lang="en-US" altLang="zh-CN" sz="1600" kern="0" dirty="0">
                  <a:effectLst/>
                  <a:latin typeface="Times New Roman" panose="02020603050405020304" pitchFamily="18" charset="0"/>
                  <a:cs typeface="Times New Roman" panose="02020603050405020304" pitchFamily="18" charset="0"/>
                  <a:sym typeface="+mn-ea"/>
                </a:rPr>
                <a:t>+" WHERE name='</a:t>
              </a:r>
              <a:r>
                <a:rPr lang="en-US" altLang="zh-CN" sz="1600" kern="0" dirty="0" err="1">
                  <a:effectLst/>
                  <a:latin typeface="Times New Roman" panose="02020603050405020304" pitchFamily="18" charset="0"/>
                  <a:cs typeface="Times New Roman" panose="02020603050405020304" pitchFamily="18" charset="0"/>
                  <a:sym typeface="+mn-ea"/>
                </a:rPr>
                <a:t>zhang</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con.commit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开始事务处理</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("SELECT * FROM user WHERE name='</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zhang</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'||name='</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geng</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out.println</a:t>
              </a:r>
              <a:r>
                <a:rPr lang="en-US" altLang="zh-CN" sz="1600" kern="0" dirty="0">
                  <a:effectLst/>
                  <a:latin typeface="Times New Roman" panose="02020603050405020304" pitchFamily="18" charset="0"/>
                  <a:cs typeface="Times New Roman" panose="02020603050405020304" pitchFamily="18" charset="0"/>
                  <a:sym typeface="+mn-ea"/>
                </a:rPr>
                <a:t>("&lt;b&gt;</a:t>
              </a:r>
              <a:r>
                <a:rPr lang="zh-CN" altLang="en-US" sz="1600" kern="0" dirty="0">
                  <a:effectLst/>
                  <a:latin typeface="Times New Roman" panose="02020603050405020304" pitchFamily="18" charset="0"/>
                  <a:cs typeface="Times New Roman" panose="02020603050405020304" pitchFamily="18" charset="0"/>
                  <a:sym typeface="+mn-ea"/>
                </a:rPr>
                <a:t>转账后的情况如下</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br</a:t>
              </a:r>
              <a:r>
                <a:rPr lang="en-US" altLang="zh-CN" sz="1600" kern="0" dirty="0">
                  <a:effectLst/>
                  <a:latin typeface="Times New Roman" panose="02020603050405020304" pitchFamily="18" charset="0"/>
                  <a:cs typeface="Times New Roman" panose="02020603050405020304" pitchFamily="18" charset="0"/>
                  <a:sym typeface="+mn-ea"/>
                </a:rPr>
                <a:t>&gt;"); </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while(</a:t>
              </a:r>
              <a:r>
                <a:rPr lang="en-US" altLang="zh-CN" sz="1600" kern="0" dirty="0" err="1">
                  <a:effectLst/>
                  <a:latin typeface="Times New Roman" panose="02020603050405020304" pitchFamily="18" charset="0"/>
                  <a:cs typeface="Times New Roman" panose="02020603050405020304" pitchFamily="18" charset="0"/>
                  <a:sym typeface="+mn-ea"/>
                </a:rPr>
                <a:t>rs.next</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(1)+"	");</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(2)); </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br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con.close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SQLException</a:t>
              </a:r>
              <a:r>
                <a:rPr lang="en-US" altLang="zh-CN" sz="1600" kern="0" dirty="0">
                  <a:effectLst/>
                  <a:latin typeface="Times New Roman" panose="02020603050405020304" pitchFamily="18" charset="0"/>
                  <a:cs typeface="Times New Roman" panose="02020603050405020304" pitchFamily="18" charset="0"/>
                  <a:sym typeface="+mn-ea"/>
                </a:rPr>
                <a:t> e){</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try{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con.rollback</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撤消事务所做的操作</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SQLException</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exp</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out.println</a:t>
              </a:r>
              <a:r>
                <a:rPr lang="en-US" altLang="zh-CN" sz="1600" kern="0" dirty="0">
                  <a:effectLst/>
                  <a:latin typeface="Times New Roman" panose="02020603050405020304" pitchFamily="18" charset="0"/>
                  <a:cs typeface="Times New Roman" panose="02020603050405020304" pitchFamily="18" charset="0"/>
                  <a:sym typeface="+mn-ea"/>
                </a:rPr>
                <a:t>(e);}</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&lt;/font&gt;&lt;/body&gt;&lt;/HTML&gt;</a:t>
              </a:r>
              <a:endParaRPr lang="en-US" altLang="zh-CN" sz="1600" kern="0" dirty="0">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endParaRPr lang="en-US" altLang="zh-CN" sz="1600" kern="0" dirty="0">
                <a:solidFill>
                  <a:srgbClr val="FF0000"/>
                </a:solidFill>
                <a:effectLst/>
                <a:latin typeface="Times New Roman" panose="02020603050405020304" pitchFamily="18" charset="0"/>
                <a:cs typeface="Times New Roman" panose="02020603050405020304" pitchFamily="18" charset="0"/>
              </a:endParaRPr>
            </a:p>
            <a:p>
              <a:pPr>
                <a:lnSpc>
                  <a:spcPts val="172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effectLst/>
              </a:endParaRPr>
            </a:p>
          </p:txBody>
        </p:sp>
      </p:grpSp>
      <p:sp>
        <p:nvSpPr>
          <p:cNvPr id="4" name="文本框 3"/>
          <p:cNvSpPr txBox="1"/>
          <p:nvPr/>
        </p:nvSpPr>
        <p:spPr>
          <a:xfrm>
            <a:off x="1063705" y="778994"/>
            <a:ext cx="3023519" cy="398780"/>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Example9_7.jsp</a:t>
            </a: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9.8 </a:t>
            </a:r>
            <a:r>
              <a:rPr lang="zh-CN" altLang="en-US" sz="2800" b="1" dirty="0">
                <a:solidFill>
                  <a:srgbClr val="0067B4"/>
                </a:solidFill>
                <a:latin typeface="Times New Roman" panose="02020603050405020304" pitchFamily="18" charset="0"/>
              </a:rPr>
              <a:t>事务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215265" y="1052830"/>
            <a:ext cx="8863965" cy="5328920"/>
          </a:xfrm>
        </p:spPr>
        <p:txBody>
          <a:bodyPr/>
          <a:lstStyle/>
          <a:p>
            <a:pPr algn="just" eaLnBrk="1" hangingPunct="1">
              <a:lnSpc>
                <a:spcPct val="125000"/>
              </a:lnSpc>
              <a:buFontTx/>
              <a:buNone/>
            </a:pPr>
            <a:r>
              <a:rPr lang="en-US" altLang="zh-CN"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）一种使用纯</a:t>
            </a:r>
            <a:r>
              <a:rPr lang="en-US" altLang="zh-CN"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Java</a:t>
            </a:r>
            <a:r>
              <a:rPr lang="zh-CN" altLang="en-US"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数据库驱动程序加载MySQL驱动程序代码如下：</a:t>
            </a:r>
            <a:endParaRPr lang="zh-CN" altLang="en-US" sz="2400" b="1" dirty="0">
              <a:solidFill>
                <a:srgbClr val="0070C0"/>
              </a:solidFill>
              <a:effectLst/>
              <a:latin typeface="Times New Roman" panose="02020603050405020304" pitchFamily="18" charset="0"/>
              <a:cs typeface="Times New Roman" panose="02020603050405020304" pitchFamily="18" charset="0"/>
            </a:endParaRPr>
          </a:p>
          <a:p>
            <a:pPr algn="just" eaLnBrk="1" hangingPunct="1">
              <a:lnSpc>
                <a:spcPct val="125000"/>
              </a:lnSpc>
              <a:buFontTx/>
              <a:buNone/>
            </a:pPr>
            <a:r>
              <a:rPr lang="en-US" altLang="zh-CN" sz="2400" dirty="0">
                <a:effectLst/>
                <a:latin typeface="Times New Roman" panose="02020603050405020304" pitchFamily="18" charset="0"/>
                <a:cs typeface="Times New Roman" panose="02020603050405020304" pitchFamily="18" charset="0"/>
              </a:rPr>
              <a:t>  </a:t>
            </a:r>
            <a:r>
              <a:rPr lang="en-US" altLang="zh-CN" sz="2400" dirty="0">
                <a:solidFill>
                  <a:srgbClr val="DF3621"/>
                </a:solidFill>
                <a:effectLst/>
                <a:latin typeface="Times New Roman" panose="02020603050405020304" pitchFamily="18" charset="0"/>
                <a:cs typeface="Times New Roman" panose="02020603050405020304" pitchFamily="18" charset="0"/>
              </a:rPr>
              <a:t>   </a:t>
            </a:r>
            <a:r>
              <a:rPr lang="en-US" altLang="zh-CN" sz="2000" dirty="0">
                <a:solidFill>
                  <a:srgbClr val="DF3621"/>
                </a:solidFill>
                <a:effectLst/>
                <a:latin typeface="Times New Roman" panose="02020603050405020304" pitchFamily="18" charset="0"/>
                <a:cs typeface="Times New Roman" panose="02020603050405020304" pitchFamily="18" charset="0"/>
              </a:rPr>
              <a:t>  </a:t>
            </a:r>
            <a:r>
              <a:rPr lang="en-US" altLang="zh-CN" sz="2000" dirty="0" err="1">
                <a:solidFill>
                  <a:srgbClr val="DF3621"/>
                </a:solidFill>
                <a:effectLst/>
                <a:latin typeface="Times New Roman" panose="02020603050405020304" pitchFamily="18" charset="0"/>
                <a:cs typeface="Times New Roman" panose="02020603050405020304" pitchFamily="18" charset="0"/>
              </a:rPr>
              <a:t>Class.forName</a:t>
            </a:r>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com.mysql.jdbc.Driver</a:t>
            </a:r>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a:effectLst/>
                <a:latin typeface="Times New Roman" panose="02020603050405020304" pitchFamily="18" charset="0"/>
                <a:cs typeface="Times New Roman" panose="02020603050405020304" pitchFamily="18" charset="0"/>
              </a:rPr>
              <a:t> </a:t>
            </a:r>
            <a:r>
              <a:rPr lang="en-US" altLang="zh-CN" sz="2400" dirty="0">
                <a:effectLst/>
                <a:latin typeface="Times New Roman" panose="02020603050405020304" pitchFamily="18" charset="0"/>
                <a:cs typeface="Times New Roman" panose="02020603050405020304" pitchFamily="18" charset="0"/>
              </a:rPr>
              <a:t> </a:t>
            </a:r>
          </a:p>
          <a:p>
            <a:pPr algn="just" eaLnBrk="1" hangingPunct="1">
              <a:lnSpc>
                <a:spcPct val="125000"/>
              </a:lnSpc>
              <a:buFontTx/>
              <a:buNone/>
            </a:pPr>
            <a:r>
              <a:rPr lang="en-US" altLang="zh-CN"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）一种是建立起一个</a:t>
            </a:r>
            <a:r>
              <a:rPr lang="en-US" altLang="zh-CN"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JDBC-ODBC</a:t>
            </a:r>
            <a:r>
              <a:rPr lang="zh-CN" altLang="en-US"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桥接器</a:t>
            </a:r>
            <a:r>
              <a:rPr lang="en-US" altLang="zh-CN" sz="2400" b="1" dirty="0">
                <a:solidFill>
                  <a:srgbClr val="0070C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2400" b="1" dirty="0">
              <a:solidFill>
                <a:srgbClr val="0070C0"/>
              </a:solidFill>
              <a:effectLst/>
              <a:latin typeface="Times New Roman" panose="02020603050405020304" pitchFamily="18" charset="0"/>
              <a:cs typeface="Times New Roman" panose="02020603050405020304" pitchFamily="18" charset="0"/>
            </a:endParaRPr>
          </a:p>
          <a:p>
            <a:pPr algn="just" eaLnBrk="1" hangingPunct="1">
              <a:lnSpc>
                <a:spcPct val="125000"/>
              </a:lnSpc>
              <a:buFontTx/>
              <a:buNone/>
            </a:pPr>
            <a:r>
              <a:rPr lang="en-US" altLang="zh-CN" sz="2400" dirty="0">
                <a:effectLst/>
                <a:latin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cs typeface="Times New Roman" panose="02020603050405020304" pitchFamily="18" charset="0"/>
              </a:rPr>
              <a:t>   </a:t>
            </a:r>
            <a:r>
              <a:rPr lang="en-US" altLang="zh-CN" sz="2000" dirty="0">
                <a:solidFill>
                  <a:srgbClr val="000000"/>
                </a:solidFill>
                <a:effectLst/>
                <a:latin typeface="Times New Roman" panose="02020603050405020304" pitchFamily="18" charset="0"/>
                <a:cs typeface="Times New Roman" panose="02020603050405020304" pitchFamily="18" charset="0"/>
              </a:rPr>
              <a:t>   </a:t>
            </a:r>
            <a:r>
              <a:rPr lang="en-US" altLang="zh-CN" sz="2000" dirty="0" err="1">
                <a:solidFill>
                  <a:srgbClr val="DF3621"/>
                </a:solidFill>
                <a:effectLst/>
                <a:latin typeface="Times New Roman" panose="02020603050405020304" pitchFamily="18" charset="0"/>
                <a:cs typeface="Times New Roman" panose="02020603050405020304" pitchFamily="18" charset="0"/>
              </a:rPr>
              <a:t>Class.forName</a:t>
            </a:r>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sun.jdbc.odbc.JdbcOdbcDriver</a:t>
            </a:r>
            <a:r>
              <a:rPr lang="en-US" altLang="zh-CN" sz="2000" dirty="0">
                <a:solidFill>
                  <a:srgbClr val="DF3621"/>
                </a:solidFill>
                <a:effectLst/>
                <a:latin typeface="Times New Roman" panose="02020603050405020304" pitchFamily="18" charset="0"/>
                <a:cs typeface="Times New Roman" panose="02020603050405020304" pitchFamily="18" charset="0"/>
              </a:rPr>
              <a:t>"); </a:t>
            </a:r>
            <a:endParaRPr lang="en-US" altLang="zh-CN" sz="2400" dirty="0">
              <a:effectLst/>
              <a:latin typeface="Times New Roman" panose="02020603050405020304" pitchFamily="18" charset="0"/>
              <a:cs typeface="Times New Roman" panose="02020603050405020304" pitchFamily="18" charset="0"/>
            </a:endParaRPr>
          </a:p>
          <a:p>
            <a:pPr algn="just" eaLnBrk="1" hangingPunct="1">
              <a:lnSpc>
                <a:spcPct val="125000"/>
              </a:lnSpc>
              <a:buFontTx/>
              <a:buNone/>
            </a:pPr>
            <a:r>
              <a:rPr lang="en-US" altLang="zh-CN" sz="2400" dirty="0">
                <a:effectLst/>
                <a:latin typeface="Times New Roman" panose="02020603050405020304" pitchFamily="18" charset="0"/>
                <a:cs typeface="Times New Roman" panose="02020603050405020304" pitchFamily="18" charset="0"/>
              </a:rPr>
              <a:t>  </a:t>
            </a:r>
          </a:p>
          <a:p>
            <a:pPr eaLnBrk="1" hangingPunct="1">
              <a:lnSpc>
                <a:spcPct val="100000"/>
              </a:lnSpc>
              <a:buFontTx/>
              <a:buNone/>
            </a:pPr>
            <a:r>
              <a:rPr lang="en-US" altLang="zh-CN" sz="2400" dirty="0">
                <a:effectLst/>
                <a:latin typeface="Times New Roman" panose="02020603050405020304" pitchFamily="18" charset="0"/>
                <a:cs typeface="Times New Roman" panose="02020603050405020304" pitchFamily="18" charset="0"/>
              </a:rPr>
              <a:t>       </a:t>
            </a:r>
          </a:p>
        </p:txBody>
      </p:sp>
      <p:pic>
        <p:nvPicPr>
          <p:cNvPr id="8"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5714">
                                            <p:txEl>
                                              <p:pRg st="0" end="0"/>
                                            </p:txEl>
                                          </p:spTgt>
                                        </p:tgtEl>
                                        <p:attrNameLst>
                                          <p:attrName>style.visibility</p:attrName>
                                        </p:attrNameLst>
                                      </p:cBhvr>
                                      <p:to>
                                        <p:strVal val="visible"/>
                                      </p:to>
                                    </p:set>
                                    <p:anim calcmode="lin" valueType="num">
                                      <p:cBhvr additive="base">
                                        <p:cTn id="20" dur="500" fill="hold"/>
                                        <p:tgtEl>
                                          <p:spTgt spid="11571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5714">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5714">
                                            <p:txEl>
                                              <p:pRg st="1" end="1"/>
                                            </p:txEl>
                                          </p:spTgt>
                                        </p:tgtEl>
                                        <p:attrNameLst>
                                          <p:attrName>style.visibility</p:attrName>
                                        </p:attrNameLst>
                                      </p:cBhvr>
                                      <p:to>
                                        <p:strVal val="visible"/>
                                      </p:to>
                                    </p:set>
                                    <p:anim calcmode="lin" valueType="num">
                                      <p:cBhvr additive="base">
                                        <p:cTn id="24" dur="500" fill="hold"/>
                                        <p:tgtEl>
                                          <p:spTgt spid="11571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57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5714">
                                            <p:txEl>
                                              <p:pRg st="2" end="2"/>
                                            </p:txEl>
                                          </p:spTgt>
                                        </p:tgtEl>
                                        <p:attrNameLst>
                                          <p:attrName>style.visibility</p:attrName>
                                        </p:attrNameLst>
                                      </p:cBhvr>
                                      <p:to>
                                        <p:strVal val="visible"/>
                                      </p:to>
                                    </p:set>
                                    <p:anim calcmode="lin" valueType="num">
                                      <p:cBhvr additive="base">
                                        <p:cTn id="30" dur="500" fill="hold"/>
                                        <p:tgtEl>
                                          <p:spTgt spid="11571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57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5714">
                                            <p:txEl>
                                              <p:pRg st="3" end="3"/>
                                            </p:txEl>
                                          </p:spTgt>
                                        </p:tgtEl>
                                        <p:attrNameLst>
                                          <p:attrName>style.visibility</p:attrName>
                                        </p:attrNameLst>
                                      </p:cBhvr>
                                      <p:to>
                                        <p:strVal val="visible"/>
                                      </p:to>
                                    </p:set>
                                    <p:anim calcmode="lin" valueType="num">
                                      <p:cBhvr additive="base">
                                        <p:cTn id="36" dur="500" fill="hold"/>
                                        <p:tgtEl>
                                          <p:spTgt spid="115714">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57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117762" name="Text Box 3"/>
          <p:cNvSpPr txBox="1">
            <a:spLocks noChangeArrowheads="1"/>
          </p:cNvSpPr>
          <p:nvPr/>
        </p:nvSpPr>
        <p:spPr bwMode="auto">
          <a:xfrm>
            <a:off x="395536" y="1381125"/>
            <a:ext cx="851192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spcBef>
                <a:spcPct val="20000"/>
              </a:spcBef>
              <a:buBlip>
                <a:blip r:embed="rId4"/>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5"/>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10000"/>
              </a:spcBef>
              <a:buSzPct val="150000"/>
              <a:buBlip>
                <a:blip r:embed="rId6"/>
              </a:buBlip>
            </a:pPr>
            <a:r>
              <a:rPr lang="zh-CN" altLang="en-US" sz="2400" dirty="0">
                <a:solidFill>
                  <a:srgbClr val="0070C0"/>
                </a:solidFill>
                <a:latin typeface="宋体" panose="02010600030101010101" pitchFamily="2" charset="-122"/>
              </a:rPr>
              <a:t>用</a:t>
            </a:r>
            <a:r>
              <a:rPr lang="en-US" altLang="zh-CN" sz="2400" dirty="0">
                <a:solidFill>
                  <a:srgbClr val="0070C0"/>
                </a:solidFill>
                <a:latin typeface="Times New Roman" panose="02020603050405020304" pitchFamily="18" charset="0"/>
              </a:rPr>
              <a:t>Java</a:t>
            </a:r>
            <a:r>
              <a:rPr lang="zh-CN" altLang="en-US" sz="2400" dirty="0">
                <a:solidFill>
                  <a:srgbClr val="0070C0"/>
                </a:solidFill>
                <a:latin typeface="宋体" panose="02010600030101010101" pitchFamily="2" charset="-122"/>
              </a:rPr>
              <a:t>语言编写的数据库驱动程序称作</a:t>
            </a:r>
            <a:r>
              <a:rPr lang="en-US" altLang="zh-CN" sz="2400" dirty="0">
                <a:solidFill>
                  <a:srgbClr val="0070C0"/>
                </a:solidFill>
                <a:latin typeface="Times New Roman" panose="02020603050405020304" pitchFamily="18" charset="0"/>
              </a:rPr>
              <a:t>Java</a:t>
            </a:r>
            <a:r>
              <a:rPr lang="zh-CN" altLang="en-US" sz="2400" dirty="0">
                <a:solidFill>
                  <a:srgbClr val="0070C0"/>
                </a:solidFill>
                <a:latin typeface="宋体" panose="02010600030101010101" pitchFamily="2" charset="-122"/>
              </a:rPr>
              <a:t>数据库驱动程序。</a:t>
            </a:r>
          </a:p>
        </p:txBody>
      </p:sp>
      <p:sp>
        <p:nvSpPr>
          <p:cNvPr id="36"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7"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grpSp>
        <p:nvGrpSpPr>
          <p:cNvPr id="10" name="组合 9"/>
          <p:cNvGrpSpPr/>
          <p:nvPr/>
        </p:nvGrpSpPr>
        <p:grpSpPr>
          <a:xfrm>
            <a:off x="495300" y="2752090"/>
            <a:ext cx="8238490" cy="2739390"/>
            <a:chOff x="780" y="4334"/>
            <a:chExt cx="12974" cy="4314"/>
          </a:xfrm>
        </p:grpSpPr>
        <p:grpSp>
          <p:nvGrpSpPr>
            <p:cNvPr id="9" name="组合 8"/>
            <p:cNvGrpSpPr/>
            <p:nvPr/>
          </p:nvGrpSpPr>
          <p:grpSpPr>
            <a:xfrm>
              <a:off x="780" y="4334"/>
              <a:ext cx="12974" cy="4314"/>
              <a:chOff x="780" y="4334"/>
              <a:chExt cx="12974" cy="4314"/>
            </a:xfrm>
          </p:grpSpPr>
          <p:grpSp>
            <p:nvGrpSpPr>
              <p:cNvPr id="46" name="组合 45"/>
              <p:cNvGrpSpPr/>
              <p:nvPr/>
            </p:nvGrpSpPr>
            <p:grpSpPr>
              <a:xfrm>
                <a:off x="780" y="4334"/>
                <a:ext cx="12975" cy="4315"/>
                <a:chOff x="195" y="5308"/>
                <a:chExt cx="14031" cy="4667"/>
              </a:xfrm>
            </p:grpSpPr>
            <p:grpSp>
              <p:nvGrpSpPr>
                <p:cNvPr id="43" name="组合 42"/>
                <p:cNvGrpSpPr/>
                <p:nvPr/>
              </p:nvGrpSpPr>
              <p:grpSpPr>
                <a:xfrm>
                  <a:off x="195" y="5308"/>
                  <a:ext cx="14031" cy="4667"/>
                  <a:chOff x="195" y="5308"/>
                  <a:chExt cx="14031" cy="4667"/>
                </a:xfrm>
              </p:grpSpPr>
              <p:grpSp>
                <p:nvGrpSpPr>
                  <p:cNvPr id="42" name="组合 41"/>
                  <p:cNvGrpSpPr/>
                  <p:nvPr/>
                </p:nvGrpSpPr>
                <p:grpSpPr>
                  <a:xfrm>
                    <a:off x="195" y="5308"/>
                    <a:ext cx="10092" cy="4667"/>
                    <a:chOff x="195" y="5286"/>
                    <a:chExt cx="10092" cy="4667"/>
                  </a:xfrm>
                </p:grpSpPr>
                <p:sp>
                  <p:nvSpPr>
                    <p:cNvPr id="2" name="矩形 1"/>
                    <p:cNvSpPr/>
                    <p:nvPr/>
                  </p:nvSpPr>
                  <p:spPr>
                    <a:xfrm>
                      <a:off x="195" y="5286"/>
                      <a:ext cx="10092" cy="4667"/>
                    </a:xfrm>
                    <a:prstGeom prst="rect">
                      <a:avLst/>
                    </a:prstGeom>
                    <a:solidFill>
                      <a:srgbClr val="9DC3E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p:cNvSpPr txBox="1"/>
                    <p:nvPr/>
                  </p:nvSpPr>
                  <p:spPr>
                    <a:xfrm>
                      <a:off x="1677" y="5286"/>
                      <a:ext cx="7808" cy="679"/>
                    </a:xfrm>
                    <a:prstGeom prst="rect">
                      <a:avLst/>
                    </a:prstGeom>
                    <a:noFill/>
                  </p:spPr>
                  <p:txBody>
                    <a:bodyPr wrap="square" rtlCol="0">
                      <a:spAutoFit/>
                    </a:bodyPr>
                    <a:lstStyle/>
                    <a:p>
                      <a:r>
                        <a:rPr lang="zh-CN" altLang="en-US" sz="2000" b="1" dirty="0">
                          <a:solidFill>
                            <a:schemeClr val="bg1"/>
                          </a:solidFill>
                          <a:latin typeface="+mn-ea"/>
                          <a:ea typeface="+mn-ea"/>
                          <a:cs typeface="+mn-ea"/>
                        </a:rPr>
                        <a:t>使用</a:t>
                      </a:r>
                      <a:r>
                        <a:rPr lang="en-US" altLang="zh-CN" sz="2000" b="1" dirty="0">
                          <a:solidFill>
                            <a:schemeClr val="bg1"/>
                          </a:solidFill>
                          <a:latin typeface="+mn-ea"/>
                          <a:ea typeface="+mn-ea"/>
                          <a:cs typeface="+mn-ea"/>
                        </a:rPr>
                        <a:t>JDBC</a:t>
                      </a:r>
                      <a:r>
                        <a:rPr lang="zh-CN" altLang="en-US" sz="2000" b="1" dirty="0">
                          <a:solidFill>
                            <a:schemeClr val="bg1"/>
                          </a:solidFill>
                          <a:latin typeface="+mn-ea"/>
                          <a:ea typeface="+mn-ea"/>
                          <a:cs typeface="+mn-ea"/>
                        </a:rPr>
                        <a:t>之应用程序所驻留的计算机</a:t>
                      </a:r>
                    </a:p>
                  </p:txBody>
                </p:sp>
              </p:grpSp>
              <p:sp>
                <p:nvSpPr>
                  <p:cNvPr id="8" name="圆柱体 7"/>
                  <p:cNvSpPr/>
                  <p:nvPr/>
                </p:nvSpPr>
                <p:spPr>
                  <a:xfrm>
                    <a:off x="10942" y="6064"/>
                    <a:ext cx="3284"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rPr>
                      <a:t>Oracle</a:t>
                    </a:r>
                    <a:r>
                      <a:rPr lang="zh-CN" altLang="en-US" sz="1600" dirty="0">
                        <a:solidFill>
                          <a:schemeClr val="tx2"/>
                        </a:solidFill>
                      </a:rPr>
                      <a:t>数据库</a:t>
                    </a:r>
                  </a:p>
                </p:txBody>
              </p:sp>
              <p:sp>
                <p:nvSpPr>
                  <p:cNvPr id="4" name="圆柱体 16"/>
                  <p:cNvSpPr/>
                  <p:nvPr/>
                </p:nvSpPr>
                <p:spPr>
                  <a:xfrm>
                    <a:off x="10942" y="7304"/>
                    <a:ext cx="3262"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rPr>
                      <a:t>SQL Server</a:t>
                    </a:r>
                    <a:r>
                      <a:rPr lang="zh-CN" altLang="en-US" sz="1600" dirty="0">
                        <a:solidFill>
                          <a:schemeClr val="tx2"/>
                        </a:solidFill>
                      </a:rPr>
                      <a:t>数据库</a:t>
                    </a:r>
                  </a:p>
                </p:txBody>
              </p:sp>
              <p:sp>
                <p:nvSpPr>
                  <p:cNvPr id="5" name="圆柱体 17"/>
                  <p:cNvSpPr/>
                  <p:nvPr/>
                </p:nvSpPr>
                <p:spPr>
                  <a:xfrm>
                    <a:off x="10942" y="8526"/>
                    <a:ext cx="3262"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rPr>
                      <a:t>MySQL</a:t>
                    </a:r>
                    <a:r>
                      <a:rPr lang="zh-CN" altLang="en-US" sz="1600" dirty="0">
                        <a:solidFill>
                          <a:schemeClr val="tx2"/>
                        </a:solidFill>
                      </a:rPr>
                      <a:t>数据库</a:t>
                    </a:r>
                  </a:p>
                </p:txBody>
              </p:sp>
            </p:grpSp>
            <p:grpSp>
              <p:nvGrpSpPr>
                <p:cNvPr id="28" name="组合 27"/>
                <p:cNvGrpSpPr/>
                <p:nvPr/>
              </p:nvGrpSpPr>
              <p:grpSpPr>
                <a:xfrm>
                  <a:off x="210" y="7114"/>
                  <a:ext cx="1618" cy="1107"/>
                  <a:chOff x="210" y="7184"/>
                  <a:chExt cx="1618" cy="1107"/>
                </a:xfrm>
              </p:grpSpPr>
              <p:sp>
                <p:nvSpPr>
                  <p:cNvPr id="6" name="椭圆 5"/>
                  <p:cNvSpPr/>
                  <p:nvPr/>
                </p:nvSpPr>
                <p:spPr>
                  <a:xfrm>
                    <a:off x="210" y="7184"/>
                    <a:ext cx="1618" cy="11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1" y="7450"/>
                    <a:ext cx="1566" cy="522"/>
                  </a:xfrm>
                  <a:prstGeom prst="rect">
                    <a:avLst/>
                  </a:prstGeom>
                  <a:noFill/>
                  <a:ln>
                    <a:noFill/>
                  </a:ln>
                </p:spPr>
                <p:txBody>
                  <a:bodyPr wrap="square" rtlCol="0">
                    <a:spAutoFit/>
                  </a:bodyPr>
                  <a:lstStyle/>
                  <a:p>
                    <a:r>
                      <a:rPr lang="zh-CN" altLang="en-US" sz="1400" b="1">
                        <a:solidFill>
                          <a:schemeClr val="tx1">
                            <a:lumMod val="85000"/>
                            <a:lumOff val="15000"/>
                          </a:schemeClr>
                        </a:solidFill>
                      </a:rPr>
                      <a:t>应用程序</a:t>
                    </a:r>
                  </a:p>
                </p:txBody>
              </p:sp>
            </p:grpSp>
            <p:grpSp>
              <p:nvGrpSpPr>
                <p:cNvPr id="45" name="组合 44"/>
                <p:cNvGrpSpPr/>
                <p:nvPr/>
              </p:nvGrpSpPr>
              <p:grpSpPr>
                <a:xfrm>
                  <a:off x="2539" y="6166"/>
                  <a:ext cx="8403" cy="3108"/>
                  <a:chOff x="2539" y="6166"/>
                  <a:chExt cx="8403" cy="3108"/>
                </a:xfrm>
              </p:grpSpPr>
              <p:cxnSp>
                <p:nvCxnSpPr>
                  <p:cNvPr id="27" name="连接符: 肘形 25"/>
                  <p:cNvCxnSpPr/>
                  <p:nvPr/>
                </p:nvCxnSpPr>
                <p:spPr>
                  <a:xfrm rot="10800000" flipH="1" flipV="1">
                    <a:off x="5014" y="6449"/>
                    <a:ext cx="43" cy="2457"/>
                  </a:xfrm>
                  <a:prstGeom prst="bentConnector3">
                    <a:avLst>
                      <a:gd name="adj1" fmla="val -842485"/>
                    </a:avLst>
                  </a:prstGeom>
                  <a:ln>
                    <a:solidFill>
                      <a:schemeClr val="tx1">
                        <a:lumMod val="85000"/>
                        <a:lumOff val="1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4154" y="7681"/>
                    <a:ext cx="854" cy="1"/>
                  </a:xfrm>
                  <a:prstGeom prst="straightConnector1">
                    <a:avLst/>
                  </a:prstGeom>
                  <a:ln>
                    <a:solidFill>
                      <a:schemeClr val="tx1">
                        <a:lumMod val="85000"/>
                        <a:lumOff val="15000"/>
                      </a:schemeClr>
                    </a:solidFill>
                    <a:tailEnd type="triangle" w="lg" len="lg"/>
                  </a:ln>
                </p:spPr>
                <p:style>
                  <a:lnRef idx="1">
                    <a:schemeClr val="dk1"/>
                  </a:lnRef>
                  <a:fillRef idx="0">
                    <a:schemeClr val="dk1"/>
                  </a:fillRef>
                  <a:effectRef idx="0">
                    <a:schemeClr val="dk1"/>
                  </a:effectRef>
                  <a:fontRef idx="minor">
                    <a:schemeClr val="tx1"/>
                  </a:fontRef>
                </p:style>
              </p:cxnSp>
              <p:cxnSp>
                <p:nvCxnSpPr>
                  <p:cNvPr id="51" name="直接箭头连接符 50"/>
                  <p:cNvCxnSpPr>
                    <a:endCxn id="8" idx="2"/>
                  </p:cNvCxnSpPr>
                  <p:nvPr/>
                </p:nvCxnSpPr>
                <p:spPr>
                  <a:xfrm>
                    <a:off x="9949" y="6471"/>
                    <a:ext cx="993" cy="5"/>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4" idx="2"/>
                  </p:cNvCxnSpPr>
                  <p:nvPr/>
                </p:nvCxnSpPr>
                <p:spPr>
                  <a:xfrm>
                    <a:off x="9949" y="7703"/>
                    <a:ext cx="993" cy="13"/>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5" idx="2"/>
                  </p:cNvCxnSpPr>
                  <p:nvPr/>
                </p:nvCxnSpPr>
                <p:spPr>
                  <a:xfrm>
                    <a:off x="9997" y="8928"/>
                    <a:ext cx="945" cy="10"/>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39" y="7114"/>
                    <a:ext cx="1755" cy="1107"/>
                    <a:chOff x="2286" y="7944"/>
                    <a:chExt cx="1755" cy="1107"/>
                  </a:xfrm>
                </p:grpSpPr>
                <p:sp>
                  <p:nvSpPr>
                    <p:cNvPr id="30" name="椭圆 29"/>
                    <p:cNvSpPr/>
                    <p:nvPr/>
                  </p:nvSpPr>
                  <p:spPr>
                    <a:xfrm>
                      <a:off x="2286" y="7944"/>
                      <a:ext cx="1618" cy="11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2541" y="8210"/>
                      <a:ext cx="1500" cy="522"/>
                    </a:xfrm>
                    <a:prstGeom prst="rect">
                      <a:avLst/>
                    </a:prstGeom>
                    <a:noFill/>
                    <a:ln>
                      <a:noFill/>
                    </a:ln>
                  </p:spPr>
                  <p:txBody>
                    <a:bodyPr wrap="square" rtlCol="0">
                      <a:spAutoFit/>
                    </a:bodyPr>
                    <a:lstStyle/>
                    <a:p>
                      <a:r>
                        <a:rPr lang="en-US" altLang="zh-CN" sz="1400" b="1">
                          <a:solidFill>
                            <a:schemeClr val="tx1">
                              <a:lumMod val="85000"/>
                              <a:lumOff val="15000"/>
                            </a:schemeClr>
                          </a:solidFill>
                        </a:rPr>
                        <a:t>JDBC</a:t>
                      </a:r>
                    </a:p>
                  </p:txBody>
                </p:sp>
              </p:grpSp>
              <p:grpSp>
                <p:nvGrpSpPr>
                  <p:cNvPr id="38" name="组合 37"/>
                  <p:cNvGrpSpPr/>
                  <p:nvPr/>
                </p:nvGrpSpPr>
                <p:grpSpPr>
                  <a:xfrm>
                    <a:off x="5055" y="6166"/>
                    <a:ext cx="4894" cy="637"/>
                    <a:chOff x="5055" y="6866"/>
                    <a:chExt cx="4894" cy="637"/>
                  </a:xfrm>
                </p:grpSpPr>
                <p:sp>
                  <p:nvSpPr>
                    <p:cNvPr id="39" name="圆角矩形 38"/>
                    <p:cNvSpPr/>
                    <p:nvPr/>
                  </p:nvSpPr>
                  <p:spPr>
                    <a:xfrm>
                      <a:off x="5055" y="6866"/>
                      <a:ext cx="4894" cy="63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5437" y="6942"/>
                      <a:ext cx="4505" cy="522"/>
                    </a:xfrm>
                    <a:prstGeom prst="rect">
                      <a:avLst/>
                    </a:prstGeom>
                    <a:noFill/>
                    <a:ln>
                      <a:noFill/>
                    </a:ln>
                  </p:spPr>
                  <p:txBody>
                    <a:bodyPr wrap="square" rtlCol="0">
                      <a:spAutoFit/>
                    </a:bodyPr>
                    <a:lstStyle/>
                    <a:p>
                      <a:r>
                        <a:rPr lang="en-US" altLang="zh-CN" sz="1400" b="1" dirty="0">
                          <a:solidFill>
                            <a:schemeClr val="tx1">
                              <a:lumMod val="85000"/>
                              <a:lumOff val="15000"/>
                            </a:schemeClr>
                          </a:solidFill>
                          <a:latin typeface="+mn-ea"/>
                          <a:ea typeface="+mn-ea"/>
                          <a:cs typeface="+mn-ea"/>
                          <a:sym typeface="+mn-ea"/>
                        </a:rPr>
                        <a:t>JDBC-Oracle </a:t>
                      </a:r>
                      <a:r>
                        <a:rPr lang="zh-CN" altLang="en-US" sz="1400" b="1" dirty="0">
                          <a:solidFill>
                            <a:schemeClr val="tx1">
                              <a:lumMod val="85000"/>
                              <a:lumOff val="15000"/>
                            </a:schemeClr>
                          </a:solidFill>
                          <a:latin typeface="+mn-ea"/>
                          <a:ea typeface="+mn-ea"/>
                          <a:cs typeface="+mn-ea"/>
                          <a:sym typeface="+mn-ea"/>
                        </a:rPr>
                        <a:t>驱动程序</a:t>
                      </a:r>
                      <a:endParaRPr lang="en-US" altLang="zh-CN" sz="1400" b="1">
                        <a:solidFill>
                          <a:schemeClr val="tx1">
                            <a:lumMod val="85000"/>
                            <a:lumOff val="15000"/>
                          </a:schemeClr>
                        </a:solidFill>
                      </a:endParaRPr>
                    </a:p>
                  </p:txBody>
                </p:sp>
              </p:grpSp>
              <p:grpSp>
                <p:nvGrpSpPr>
                  <p:cNvPr id="41" name="组合 40"/>
                  <p:cNvGrpSpPr/>
                  <p:nvPr/>
                </p:nvGrpSpPr>
                <p:grpSpPr>
                  <a:xfrm>
                    <a:off x="5045" y="7346"/>
                    <a:ext cx="5261" cy="637"/>
                    <a:chOff x="5055" y="6866"/>
                    <a:chExt cx="5261" cy="637"/>
                  </a:xfrm>
                </p:grpSpPr>
                <p:sp>
                  <p:nvSpPr>
                    <p:cNvPr id="44" name="圆角矩形 43"/>
                    <p:cNvSpPr/>
                    <p:nvPr/>
                  </p:nvSpPr>
                  <p:spPr>
                    <a:xfrm>
                      <a:off x="5055" y="6866"/>
                      <a:ext cx="4894" cy="63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5366" y="6942"/>
                      <a:ext cx="4950" cy="303"/>
                    </a:xfrm>
                    <a:prstGeom prst="rect">
                      <a:avLst/>
                    </a:prstGeom>
                    <a:noFill/>
                    <a:ln>
                      <a:noFill/>
                    </a:ln>
                  </p:spPr>
                  <p:txBody>
                    <a:bodyPr wrap="square" rtlCol="0">
                      <a:spAutoFit/>
                    </a:bodyPr>
                    <a:lstStyle/>
                    <a:p>
                      <a:r>
                        <a:rPr lang="en-US" altLang="zh-CN" sz="1400" b="1" dirty="0">
                          <a:solidFill>
                            <a:schemeClr val="tx1">
                              <a:lumMod val="85000"/>
                              <a:lumOff val="15000"/>
                            </a:schemeClr>
                          </a:solidFill>
                          <a:latin typeface="+mn-ea"/>
                          <a:ea typeface="+mn-ea"/>
                          <a:cs typeface="+mn-ea"/>
                          <a:sym typeface="+mn-ea"/>
                        </a:rPr>
                        <a:t>JDBC-SQL Server 驱</a:t>
                      </a:r>
                      <a:r>
                        <a:rPr lang="zh-CN" altLang="en-US" sz="1400" b="1" dirty="0">
                          <a:solidFill>
                            <a:schemeClr val="tx1">
                              <a:lumMod val="85000"/>
                              <a:lumOff val="15000"/>
                            </a:schemeClr>
                          </a:solidFill>
                          <a:latin typeface="+mn-ea"/>
                          <a:ea typeface="+mn-ea"/>
                          <a:cs typeface="+mn-ea"/>
                          <a:sym typeface="+mn-ea"/>
                        </a:rPr>
                        <a:t>动程序</a:t>
                      </a:r>
                      <a:endParaRPr lang="en-US" altLang="zh-CN" sz="1400" b="1">
                        <a:solidFill>
                          <a:schemeClr val="tx1">
                            <a:lumMod val="85000"/>
                            <a:lumOff val="15000"/>
                          </a:schemeClr>
                        </a:solidFill>
                      </a:endParaRPr>
                    </a:p>
                  </p:txBody>
                </p:sp>
              </p:grpSp>
              <p:grpSp>
                <p:nvGrpSpPr>
                  <p:cNvPr id="48" name="组合 47"/>
                  <p:cNvGrpSpPr/>
                  <p:nvPr/>
                </p:nvGrpSpPr>
                <p:grpSpPr>
                  <a:xfrm>
                    <a:off x="5090" y="8637"/>
                    <a:ext cx="5198" cy="637"/>
                    <a:chOff x="5193" y="8626"/>
                    <a:chExt cx="5198" cy="637"/>
                  </a:xfrm>
                </p:grpSpPr>
                <p:sp>
                  <p:nvSpPr>
                    <p:cNvPr id="49" name="圆角矩形 48"/>
                    <p:cNvSpPr/>
                    <p:nvPr/>
                  </p:nvSpPr>
                  <p:spPr>
                    <a:xfrm>
                      <a:off x="5193" y="8626"/>
                      <a:ext cx="4850" cy="63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441" y="8731"/>
                      <a:ext cx="4950" cy="507"/>
                    </a:xfrm>
                    <a:prstGeom prst="rect">
                      <a:avLst/>
                    </a:prstGeom>
                    <a:noFill/>
                    <a:ln>
                      <a:noFill/>
                    </a:ln>
                  </p:spPr>
                  <p:txBody>
                    <a:bodyPr wrap="square" rtlCol="0">
                      <a:spAutoFit/>
                    </a:bodyPr>
                    <a:lstStyle/>
                    <a:p>
                      <a:r>
                        <a:rPr lang="en-US" altLang="zh-CN" sz="1400" b="1" dirty="0">
                          <a:solidFill>
                            <a:schemeClr val="tx1">
                              <a:lumMod val="85000"/>
                              <a:lumOff val="15000"/>
                            </a:schemeClr>
                          </a:solidFill>
                          <a:latin typeface="+mn-ea"/>
                          <a:ea typeface="+mn-ea"/>
                          <a:cs typeface="+mn-ea"/>
                          <a:sym typeface="+mn-ea"/>
                        </a:rPr>
                        <a:t>JDBC-MySQL 驱</a:t>
                      </a:r>
                      <a:r>
                        <a:rPr lang="zh-CN" altLang="en-US" sz="1400" b="1" dirty="0">
                          <a:solidFill>
                            <a:schemeClr val="tx1">
                              <a:lumMod val="85000"/>
                              <a:lumOff val="15000"/>
                            </a:schemeClr>
                          </a:solidFill>
                          <a:latin typeface="+mn-ea"/>
                          <a:ea typeface="+mn-ea"/>
                          <a:cs typeface="+mn-ea"/>
                          <a:sym typeface="+mn-ea"/>
                        </a:rPr>
                        <a:t>动程序</a:t>
                      </a:r>
                      <a:endParaRPr lang="en-US" altLang="zh-CN" sz="1400" b="1">
                        <a:solidFill>
                          <a:schemeClr val="tx1">
                            <a:lumMod val="85000"/>
                            <a:lumOff val="15000"/>
                          </a:schemeClr>
                        </a:solidFill>
                      </a:endParaRPr>
                    </a:p>
                  </p:txBody>
                </p:sp>
              </p:grpSp>
            </p:grpSp>
          </p:grpSp>
          <p:cxnSp>
            <p:nvCxnSpPr>
              <p:cNvPr id="52" name="直接箭头连接符 51"/>
              <p:cNvCxnSpPr/>
              <p:nvPr/>
            </p:nvCxnSpPr>
            <p:spPr>
              <a:xfrm flipV="1">
                <a:off x="2311" y="6518"/>
                <a:ext cx="630" cy="18"/>
              </a:xfrm>
              <a:prstGeom prst="straightConnector1">
                <a:avLst/>
              </a:prstGeom>
              <a:ln>
                <a:solidFill>
                  <a:schemeClr val="tx1">
                    <a:lumMod val="85000"/>
                    <a:lumOff val="15000"/>
                  </a:schemeClr>
                </a:solidFill>
                <a:tailEnd type="triangle" w="lg" len="lg"/>
              </a:ln>
            </p:spPr>
            <p:style>
              <a:lnRef idx="1">
                <a:schemeClr val="dk1"/>
              </a:lnRef>
              <a:fillRef idx="0">
                <a:schemeClr val="dk1"/>
              </a:fillRef>
              <a:effectRef idx="0">
                <a:schemeClr val="dk1"/>
              </a:effectRef>
              <a:fontRef idx="minor">
                <a:schemeClr val="tx1"/>
              </a:fontRef>
            </p:style>
          </p:cxnSp>
        </p:grpSp>
        <p:sp>
          <p:nvSpPr>
            <p:cNvPr id="54" name="文本框 53"/>
            <p:cNvSpPr txBox="1"/>
            <p:nvPr/>
          </p:nvSpPr>
          <p:spPr>
            <a:xfrm>
              <a:off x="2209" y="6086"/>
              <a:ext cx="693" cy="386"/>
            </a:xfrm>
            <a:prstGeom prst="rect">
              <a:avLst/>
            </a:prstGeom>
            <a:noFill/>
            <a:ln>
              <a:noFill/>
            </a:ln>
          </p:spPr>
          <p:txBody>
            <a:bodyPr wrap="square" rtlCol="0">
              <a:spAutoFit/>
            </a:bodyPr>
            <a:lstStyle/>
            <a:p>
              <a:r>
                <a:rPr lang="zh-CN" altLang="en-US" sz="1000" b="1">
                  <a:solidFill>
                    <a:schemeClr val="tx1">
                      <a:lumMod val="85000"/>
                      <a:lumOff val="15000"/>
                    </a:schemeClr>
                  </a:solidFill>
                  <a:effectLst>
                    <a:outerShdw blurRad="38100" dist="38100" dir="2700000" algn="tl">
                      <a:srgbClr val="000000">
                        <a:alpha val="43137"/>
                      </a:srgbClr>
                    </a:outerShdw>
                  </a:effectLst>
                </a:rPr>
                <a:t>使用</a:t>
              </a:r>
            </a:p>
          </p:txBody>
        </p:sp>
        <p:sp>
          <p:nvSpPr>
            <p:cNvPr id="56" name="文本框 55"/>
            <p:cNvSpPr txBox="1"/>
            <p:nvPr/>
          </p:nvSpPr>
          <p:spPr>
            <a:xfrm>
              <a:off x="4368" y="6076"/>
              <a:ext cx="693" cy="386"/>
            </a:xfrm>
            <a:prstGeom prst="rect">
              <a:avLst/>
            </a:prstGeom>
            <a:noFill/>
            <a:ln>
              <a:noFill/>
            </a:ln>
          </p:spPr>
          <p:txBody>
            <a:bodyPr wrap="square" rtlCol="0">
              <a:spAutoFit/>
            </a:bodyPr>
            <a:lstStyle/>
            <a:p>
              <a:r>
                <a:rPr lang="zh-CN" altLang="en-US" sz="1000" b="1">
                  <a:solidFill>
                    <a:schemeClr val="tx1">
                      <a:lumMod val="85000"/>
                      <a:lumOff val="15000"/>
                    </a:schemeClr>
                  </a:solidFill>
                  <a:effectLst>
                    <a:outerShdw blurRad="38100" dist="38100" dir="2700000" algn="tl">
                      <a:srgbClr val="000000">
                        <a:alpha val="43137"/>
                      </a:srgbClr>
                    </a:outerShdw>
                  </a:effectLst>
                </a:rPr>
                <a:t>加载</a:t>
              </a:r>
            </a:p>
          </p:txBody>
        </p:sp>
      </p:gr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arn(inVertical)">
                                      <p:cBhvr>
                                        <p:cTn id="11" dur="500"/>
                                        <p:tgtEl>
                                          <p:spTgt spid="3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7762"/>
                                        </p:tgtEl>
                                        <p:attrNameLst>
                                          <p:attrName>style.visibility</p:attrName>
                                        </p:attrNameLst>
                                      </p:cBhvr>
                                      <p:to>
                                        <p:strVal val="visible"/>
                                      </p:to>
                                    </p:set>
                                    <p:anim calcmode="lin" valueType="num">
                                      <p:cBhvr additive="base">
                                        <p:cTn id="20" dur="500" fill="hold"/>
                                        <p:tgtEl>
                                          <p:spTgt spid="117762"/>
                                        </p:tgtEl>
                                        <p:attrNameLst>
                                          <p:attrName>ppt_x</p:attrName>
                                        </p:attrNameLst>
                                      </p:cBhvr>
                                      <p:tavLst>
                                        <p:tav tm="0">
                                          <p:val>
                                            <p:strVal val="#ppt_x"/>
                                          </p:val>
                                        </p:tav>
                                        <p:tav tm="100000">
                                          <p:val>
                                            <p:strVal val="#ppt_x"/>
                                          </p:val>
                                        </p:tav>
                                      </p:tavLst>
                                    </p:anim>
                                    <p:anim calcmode="lin" valueType="num">
                                      <p:cBhvr additive="base">
                                        <p:cTn id="21"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36" grpId="0" bldLvl="0" animBg="1"/>
      <p:bldP spid="37"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圆角矩形 2"/>
          <p:cNvSpPr/>
          <p:nvPr/>
        </p:nvSpPr>
        <p:spPr>
          <a:xfrm>
            <a:off x="592455" y="4395470"/>
            <a:ext cx="7811135" cy="98996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5"/>
          <p:cNvSpPr>
            <a:spLocks noChangeArrowheads="1"/>
          </p:cNvSpPr>
          <p:nvPr/>
        </p:nvSpPr>
        <p:spPr bwMode="auto">
          <a:xfrm>
            <a:off x="361353" y="908050"/>
            <a:ext cx="8421332" cy="44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ts val="3800"/>
              </a:lnSpc>
              <a:spcBef>
                <a:spcPts val="0"/>
              </a:spcBef>
              <a:buSzPct val="150000"/>
              <a:buBlip>
                <a:blip r:embed="rId4"/>
              </a:buBlip>
              <a:defRPr/>
            </a:pPr>
            <a:r>
              <a:rPr lang="zh-CN" altLang="en-US" sz="2000" dirty="0">
                <a:solidFill>
                  <a:srgbClr val="0070C0"/>
                </a:solidFill>
                <a:effectLst/>
                <a:latin typeface="Times New Roman" panose="02020603050405020304" pitchFamily="18" charset="0"/>
                <a:cs typeface="Times New Roman" panose="02020603050405020304" pitchFamily="18" charset="0"/>
              </a:rPr>
              <a:t>配置驱动程序（以连接</a:t>
            </a:r>
            <a:r>
              <a:rPr lang="en-US" altLang="zh-CN" sz="2000" dirty="0">
                <a:solidFill>
                  <a:srgbClr val="0070C0"/>
                </a:solidFill>
                <a:effectLst/>
                <a:latin typeface="Times New Roman" panose="02020603050405020304" pitchFamily="18" charset="0"/>
                <a:cs typeface="Times New Roman" panose="02020603050405020304" pitchFamily="18" charset="0"/>
              </a:rPr>
              <a:t>SQL Server 2012</a:t>
            </a:r>
            <a:r>
              <a:rPr lang="zh-CN" altLang="en-US" sz="2000" dirty="0">
                <a:solidFill>
                  <a:srgbClr val="0070C0"/>
                </a:solidFill>
                <a:effectLst/>
                <a:latin typeface="Times New Roman" panose="02020603050405020304" pitchFamily="18" charset="0"/>
                <a:cs typeface="Times New Roman" panose="02020603050405020304" pitchFamily="18" charset="0"/>
              </a:rPr>
              <a:t>为例）</a:t>
            </a:r>
            <a:endParaRPr lang="en-US" altLang="zh-CN" sz="2000" dirty="0">
              <a:solidFill>
                <a:srgbClr val="FF0000"/>
              </a:solidFill>
              <a:effectLst/>
              <a:latin typeface="Times New Roman" panose="02020603050405020304" pitchFamily="18" charset="0"/>
              <a:cs typeface="Times New Roman" panose="02020603050405020304" pitchFamily="18" charset="0"/>
            </a:endParaRPr>
          </a:p>
          <a:p>
            <a:pPr marL="342900" indent="-342900" algn="just" eaLnBrk="1" hangingPunct="1">
              <a:lnSpc>
                <a:spcPts val="3800"/>
              </a:lnSpc>
              <a:spcBef>
                <a:spcPts val="0"/>
              </a:spcBef>
              <a:buSzPct val="150000"/>
              <a:buBlip>
                <a:blip r:embed="rId5"/>
              </a:buBlip>
              <a:defRPr/>
            </a:pPr>
            <a:r>
              <a:rPr lang="zh-CN" altLang="en-US" sz="2000" dirty="0">
                <a:solidFill>
                  <a:srgbClr val="0070C0"/>
                </a:solidFill>
                <a:effectLst/>
                <a:latin typeface="Times New Roman" panose="02020603050405020304" pitchFamily="18" charset="0"/>
                <a:cs typeface="Times New Roman" panose="02020603050405020304" pitchFamily="18" charset="0"/>
              </a:rPr>
              <a:t>连接</a:t>
            </a:r>
            <a:r>
              <a:rPr lang="en-US" altLang="zh-CN" sz="2000" dirty="0">
                <a:solidFill>
                  <a:srgbClr val="0070C0"/>
                </a:solidFill>
                <a:effectLst/>
                <a:latin typeface="Times New Roman" panose="02020603050405020304" pitchFamily="18" charset="0"/>
                <a:cs typeface="Times New Roman" panose="02020603050405020304" pitchFamily="18" charset="0"/>
              </a:rPr>
              <a:t>SQL Server 2012</a:t>
            </a:r>
            <a:r>
              <a:rPr lang="zh-CN" altLang="en-US" sz="2000" dirty="0">
                <a:solidFill>
                  <a:srgbClr val="0070C0"/>
                </a:solidFill>
                <a:effectLst/>
                <a:latin typeface="Times New Roman" panose="02020603050405020304" pitchFamily="18" charset="0"/>
                <a:cs typeface="Times New Roman" panose="02020603050405020304" pitchFamily="18" charset="0"/>
              </a:rPr>
              <a:t>用的纯</a:t>
            </a:r>
            <a:r>
              <a:rPr lang="en-US" altLang="zh-CN" sz="2000" dirty="0">
                <a:solidFill>
                  <a:srgbClr val="0070C0"/>
                </a:solidFill>
                <a:effectLst/>
                <a:latin typeface="Times New Roman" panose="02020603050405020304" pitchFamily="18" charset="0"/>
                <a:cs typeface="Times New Roman" panose="02020603050405020304" pitchFamily="18" charset="0"/>
              </a:rPr>
              <a:t>Java</a:t>
            </a:r>
            <a:r>
              <a:rPr lang="zh-CN" altLang="en-US" sz="2000" dirty="0">
                <a:solidFill>
                  <a:srgbClr val="0070C0"/>
                </a:solidFill>
                <a:effectLst/>
                <a:latin typeface="Times New Roman" panose="02020603050405020304" pitchFamily="18" charset="0"/>
                <a:cs typeface="Times New Roman" panose="02020603050405020304" pitchFamily="18" charset="0"/>
              </a:rPr>
              <a:t>驱动程序</a:t>
            </a:r>
            <a:r>
              <a:rPr lang="en-US" altLang="zh-CN" sz="2000" dirty="0">
                <a:solidFill>
                  <a:srgbClr val="0070C0"/>
                </a:solidFill>
                <a:effectLst/>
                <a:latin typeface="Times New Roman" panose="02020603050405020304" pitchFamily="18" charset="0"/>
                <a:cs typeface="Times New Roman" panose="02020603050405020304" pitchFamily="18" charset="0"/>
              </a:rPr>
              <a:t>(</a:t>
            </a:r>
            <a:r>
              <a:rPr lang="zh-CN" altLang="en-US" sz="2000" dirty="0">
                <a:solidFill>
                  <a:srgbClr val="0070C0"/>
                </a:solidFill>
                <a:effectLst/>
                <a:latin typeface="Times New Roman" panose="02020603050405020304" pitchFamily="18" charset="0"/>
                <a:cs typeface="Times New Roman" panose="02020603050405020304" pitchFamily="18" charset="0"/>
              </a:rPr>
              <a:t>从</a:t>
            </a:r>
            <a:r>
              <a:rPr lang="en-US" altLang="zh-CN" sz="2000" dirty="0">
                <a:solidFill>
                  <a:srgbClr val="0070C0"/>
                </a:solidFill>
                <a:effectLst/>
                <a:latin typeface="Times New Roman" panose="02020603050405020304" pitchFamily="18" charset="0"/>
                <a:cs typeface="Times New Roman" panose="02020603050405020304" pitchFamily="18" charset="0"/>
              </a:rPr>
              <a:t>www.microsoft.com</a:t>
            </a:r>
            <a:r>
              <a:rPr lang="zh-CN" altLang="en-US" sz="2000" dirty="0">
                <a:solidFill>
                  <a:srgbClr val="0070C0"/>
                </a:solidFill>
                <a:effectLst/>
                <a:latin typeface="Times New Roman" panose="02020603050405020304" pitchFamily="18" charset="0"/>
                <a:cs typeface="Times New Roman" panose="02020603050405020304" pitchFamily="18" charset="0"/>
              </a:rPr>
              <a:t>下载</a:t>
            </a:r>
            <a:r>
              <a:rPr lang="en-US" altLang="zh-CN" sz="2000" dirty="0">
                <a:solidFill>
                  <a:srgbClr val="0070C0"/>
                </a:solidFill>
                <a:effectLst/>
                <a:latin typeface="Times New Roman" panose="02020603050405020304" pitchFamily="18" charset="0"/>
                <a:cs typeface="Times New Roman" panose="02020603050405020304" pitchFamily="18" charset="0"/>
              </a:rPr>
              <a:t>)</a:t>
            </a:r>
          </a:p>
          <a:p>
            <a:pPr algn="just" eaLnBrk="1" hangingPunct="1">
              <a:lnSpc>
                <a:spcPts val="3800"/>
              </a:lnSpc>
              <a:spcBef>
                <a:spcPts val="0"/>
              </a:spcBef>
              <a:buClr>
                <a:schemeClr val="accent1"/>
              </a:buClr>
              <a:buSzPct val="80000"/>
              <a:buFont typeface="Wingdings" panose="05000000000000000000" pitchFamily="2" charset="2"/>
              <a:buNone/>
              <a:defRPr/>
            </a:pPr>
            <a:r>
              <a:rPr lang="en-US" altLang="zh-CN" sz="2000" dirty="0">
                <a:solidFill>
                  <a:srgbClr val="0000FF"/>
                </a:solidFill>
                <a:effectLst/>
                <a:latin typeface="Times New Roman" panose="02020603050405020304" pitchFamily="18" charset="0"/>
                <a:cs typeface="Times New Roman" panose="02020603050405020304" pitchFamily="18" charset="0"/>
              </a:rPr>
              <a:t> </a:t>
            </a:r>
            <a:r>
              <a:rPr lang="zh-CN" altLang="en-US" sz="2000" dirty="0">
                <a:solidFill>
                  <a:srgbClr val="0000FF"/>
                </a:solidFill>
                <a:effectLst/>
                <a:latin typeface="Times New Roman" panose="02020603050405020304" pitchFamily="18" charset="0"/>
                <a:cs typeface="Times New Roman" panose="02020603050405020304" pitchFamily="18" charset="0"/>
              </a:rPr>
              <a:t>   </a:t>
            </a:r>
            <a:r>
              <a:rPr lang="zh-CN" altLang="en-US" sz="2000" dirty="0">
                <a:solidFill>
                  <a:srgbClr val="DF3621"/>
                </a:solidFill>
                <a:effectLst/>
                <a:latin typeface="Times New Roman" panose="02020603050405020304" pitchFamily="18" charset="0"/>
                <a:cs typeface="Times New Roman" panose="02020603050405020304" pitchFamily="18" charset="0"/>
              </a:rPr>
              <a:t> </a:t>
            </a:r>
            <a:r>
              <a:rPr lang="en-US" altLang="zh-CN" sz="2000" dirty="0">
                <a:solidFill>
                  <a:srgbClr val="DF3621"/>
                </a:solidFill>
                <a:effectLst/>
                <a:latin typeface="Times New Roman" panose="02020603050405020304" pitchFamily="18" charset="0"/>
                <a:cs typeface="Times New Roman" panose="02020603050405020304" pitchFamily="18" charset="0"/>
              </a:rPr>
              <a:t>sqljdbc_1.1.1501.101_enu.exe</a:t>
            </a:r>
          </a:p>
          <a:p>
            <a:pPr marL="342900" indent="-342900" algn="just" eaLnBrk="1" hangingPunct="1">
              <a:lnSpc>
                <a:spcPts val="3800"/>
              </a:lnSpc>
              <a:spcBef>
                <a:spcPts val="0"/>
              </a:spcBef>
              <a:buSzPct val="150000"/>
              <a:buBlip>
                <a:blip r:embed="rId5"/>
              </a:buBlip>
              <a:defRPr/>
            </a:pPr>
            <a:r>
              <a:rPr lang="zh-CN" altLang="en-US" sz="2000" dirty="0">
                <a:solidFill>
                  <a:srgbClr val="0070C0"/>
                </a:solidFill>
                <a:effectLst/>
                <a:latin typeface="Times New Roman" panose="02020603050405020304" pitchFamily="18" charset="0"/>
                <a:cs typeface="Times New Roman" panose="02020603050405020304" pitchFamily="18" charset="0"/>
              </a:rPr>
              <a:t>安装此文件后，在</a:t>
            </a:r>
            <a:r>
              <a:rPr lang="en-US" altLang="zh-CN" sz="2000" dirty="0" err="1">
                <a:solidFill>
                  <a:srgbClr val="0070C0"/>
                </a:solidFill>
                <a:effectLst/>
                <a:latin typeface="Times New Roman" panose="02020603050405020304" pitchFamily="18" charset="0"/>
                <a:cs typeface="Times New Roman" panose="02020603050405020304" pitchFamily="18" charset="0"/>
              </a:rPr>
              <a:t>enu</a:t>
            </a:r>
            <a:r>
              <a:rPr lang="zh-CN" altLang="en-US" sz="2000" dirty="0">
                <a:solidFill>
                  <a:srgbClr val="0070C0"/>
                </a:solidFill>
                <a:effectLst/>
                <a:latin typeface="Times New Roman" panose="02020603050405020304" pitchFamily="18" charset="0"/>
                <a:cs typeface="Times New Roman" panose="02020603050405020304" pitchFamily="18" charset="0"/>
              </a:rPr>
              <a:t>子目录中找到驱动文件</a:t>
            </a:r>
            <a:r>
              <a:rPr lang="en-US" altLang="zh-CN" sz="2000" dirty="0">
                <a:solidFill>
                  <a:srgbClr val="0070C0"/>
                </a:solidFill>
                <a:effectLst/>
                <a:latin typeface="Times New Roman" panose="02020603050405020304" pitchFamily="18" charset="0"/>
                <a:cs typeface="Times New Roman" panose="02020603050405020304" pitchFamily="18" charset="0"/>
              </a:rPr>
              <a:t>sqljdbc.jar,</a:t>
            </a:r>
            <a:r>
              <a:rPr lang="zh-CN" altLang="en-US" sz="2000" dirty="0">
                <a:solidFill>
                  <a:srgbClr val="0070C0"/>
                </a:solidFill>
                <a:effectLst/>
                <a:latin typeface="Times New Roman" panose="02020603050405020304" pitchFamily="18" charset="0"/>
                <a:cs typeface="Times New Roman" panose="02020603050405020304" pitchFamily="18" charset="0"/>
              </a:rPr>
              <a:t>将其复制到</a:t>
            </a:r>
            <a:r>
              <a:rPr lang="en-US" altLang="zh-CN" sz="2000" dirty="0">
                <a:solidFill>
                  <a:srgbClr val="0070C0"/>
                </a:solidFill>
                <a:effectLst/>
                <a:latin typeface="Times New Roman" panose="02020603050405020304" pitchFamily="18" charset="0"/>
                <a:cs typeface="Times New Roman" panose="02020603050405020304" pitchFamily="18" charset="0"/>
              </a:rPr>
              <a:t>Tomcat</a:t>
            </a:r>
            <a:r>
              <a:rPr lang="zh-CN" altLang="en-US" sz="2000" dirty="0">
                <a:solidFill>
                  <a:srgbClr val="0070C0"/>
                </a:solidFill>
                <a:effectLst/>
                <a:latin typeface="Times New Roman" panose="02020603050405020304" pitchFamily="18" charset="0"/>
                <a:cs typeface="Times New Roman" panose="02020603050405020304" pitchFamily="18" charset="0"/>
              </a:rPr>
              <a:t>所用的</a:t>
            </a:r>
            <a:r>
              <a:rPr lang="en-US" altLang="zh-CN" sz="2000" dirty="0">
                <a:solidFill>
                  <a:srgbClr val="0070C0"/>
                </a:solidFill>
                <a:effectLst/>
                <a:latin typeface="Times New Roman" panose="02020603050405020304" pitchFamily="18" charset="0"/>
                <a:cs typeface="Times New Roman" panose="02020603050405020304" pitchFamily="18" charset="0"/>
              </a:rPr>
              <a:t>JDK</a:t>
            </a:r>
            <a:r>
              <a:rPr lang="zh-CN" altLang="en-US" sz="2000" dirty="0">
                <a:solidFill>
                  <a:srgbClr val="0070C0"/>
                </a:solidFill>
                <a:effectLst/>
                <a:latin typeface="Times New Roman" panose="02020603050405020304" pitchFamily="18" charset="0"/>
                <a:cs typeface="Times New Roman" panose="02020603050405020304" pitchFamily="18" charset="0"/>
              </a:rPr>
              <a:t>的</a:t>
            </a:r>
            <a:r>
              <a:rPr lang="en-US" altLang="zh-CN" sz="2000" dirty="0">
                <a:solidFill>
                  <a:srgbClr val="0070C0"/>
                </a:solidFill>
                <a:effectLst/>
                <a:latin typeface="Times New Roman" panose="02020603050405020304" pitchFamily="18" charset="0"/>
                <a:cs typeface="Times New Roman" panose="02020603050405020304" pitchFamily="18" charset="0"/>
              </a:rPr>
              <a:t>\</a:t>
            </a:r>
            <a:r>
              <a:rPr lang="en-US" altLang="zh-CN" sz="2000" dirty="0" err="1">
                <a:solidFill>
                  <a:srgbClr val="0070C0"/>
                </a:solidFill>
                <a:effectLst/>
                <a:latin typeface="Times New Roman" panose="02020603050405020304" pitchFamily="18" charset="0"/>
                <a:cs typeface="Times New Roman" panose="02020603050405020304" pitchFamily="18" charset="0"/>
              </a:rPr>
              <a:t>jre</a:t>
            </a:r>
            <a:r>
              <a:rPr lang="en-US" altLang="zh-CN" sz="2000" dirty="0">
                <a:solidFill>
                  <a:srgbClr val="0070C0"/>
                </a:solidFill>
                <a:effectLst/>
                <a:latin typeface="Times New Roman" panose="02020603050405020304" pitchFamily="18" charset="0"/>
                <a:cs typeface="Times New Roman" panose="02020603050405020304" pitchFamily="18" charset="0"/>
              </a:rPr>
              <a:t>\lib\</a:t>
            </a:r>
            <a:r>
              <a:rPr lang="en-US" altLang="zh-CN" sz="2000" dirty="0" err="1">
                <a:solidFill>
                  <a:srgbClr val="0070C0"/>
                </a:solidFill>
                <a:effectLst/>
                <a:latin typeface="Times New Roman" panose="02020603050405020304" pitchFamily="18" charset="0"/>
                <a:cs typeface="Times New Roman" panose="02020603050405020304" pitchFamily="18" charset="0"/>
              </a:rPr>
              <a:t>ext</a:t>
            </a:r>
            <a:r>
              <a:rPr lang="zh-CN" altLang="en-US" sz="2000" dirty="0">
                <a:solidFill>
                  <a:srgbClr val="0070C0"/>
                </a:solidFill>
                <a:effectLst/>
                <a:latin typeface="Times New Roman" panose="02020603050405020304" pitchFamily="18" charset="0"/>
                <a:cs typeface="Times New Roman" panose="02020603050405020304" pitchFamily="18" charset="0"/>
              </a:rPr>
              <a:t>文件夹中或</a:t>
            </a:r>
            <a:r>
              <a:rPr lang="en-US" altLang="zh-CN" sz="2000" dirty="0">
                <a:solidFill>
                  <a:srgbClr val="0070C0"/>
                </a:solidFill>
                <a:effectLst/>
                <a:latin typeface="Times New Roman" panose="02020603050405020304" pitchFamily="18" charset="0"/>
                <a:cs typeface="Times New Roman" panose="02020603050405020304" pitchFamily="18" charset="0"/>
              </a:rPr>
              <a:t>Tomcat</a:t>
            </a:r>
            <a:r>
              <a:rPr lang="zh-CN" altLang="en-US" sz="2000" dirty="0">
                <a:solidFill>
                  <a:srgbClr val="0070C0"/>
                </a:solidFill>
                <a:effectLst/>
                <a:latin typeface="Times New Roman" panose="02020603050405020304" pitchFamily="18" charset="0"/>
                <a:cs typeface="Times New Roman" panose="02020603050405020304" pitchFamily="18" charset="0"/>
              </a:rPr>
              <a:t>的安装目录</a:t>
            </a:r>
            <a:r>
              <a:rPr lang="en-US" altLang="zh-CN" sz="2000" dirty="0">
                <a:solidFill>
                  <a:srgbClr val="0070C0"/>
                </a:solidFill>
                <a:effectLst/>
                <a:latin typeface="Times New Roman" panose="02020603050405020304" pitchFamily="18" charset="0"/>
                <a:cs typeface="Times New Roman" panose="02020603050405020304" pitchFamily="18" charset="0"/>
              </a:rPr>
              <a:t>\common\lib</a:t>
            </a:r>
            <a:r>
              <a:rPr lang="zh-CN" altLang="en-US" sz="2000" dirty="0">
                <a:solidFill>
                  <a:srgbClr val="0070C0"/>
                </a:solidFill>
                <a:effectLst/>
                <a:latin typeface="Times New Roman" panose="02020603050405020304" pitchFamily="18" charset="0"/>
                <a:cs typeface="Times New Roman" panose="02020603050405020304" pitchFamily="18" charset="0"/>
              </a:rPr>
              <a:t>中 。</a:t>
            </a:r>
            <a:endParaRPr lang="en-US" altLang="zh-CN" sz="2000" dirty="0">
              <a:solidFill>
                <a:srgbClr val="0070C0"/>
              </a:solidFill>
              <a:effectLst/>
              <a:latin typeface="Times New Roman" panose="02020603050405020304" pitchFamily="18" charset="0"/>
              <a:cs typeface="Times New Roman" panose="02020603050405020304" pitchFamily="18" charset="0"/>
            </a:endParaRPr>
          </a:p>
          <a:p>
            <a:pPr marL="342900" indent="-342900" algn="just" eaLnBrk="1" hangingPunct="1">
              <a:lnSpc>
                <a:spcPts val="3800"/>
              </a:lnSpc>
              <a:spcBef>
                <a:spcPts val="0"/>
              </a:spcBef>
              <a:buSzPct val="150000"/>
              <a:buBlip>
                <a:blip r:embed="rId4"/>
              </a:buBlip>
              <a:defRPr/>
            </a:pPr>
            <a:r>
              <a:rPr lang="zh-CN" altLang="en-US" sz="2000" dirty="0">
                <a:solidFill>
                  <a:srgbClr val="0070C0"/>
                </a:solidFill>
                <a:effectLst/>
                <a:latin typeface="Times New Roman" panose="02020603050405020304" pitchFamily="18" charset="0"/>
                <a:cs typeface="Times New Roman" panose="02020603050405020304" pitchFamily="18" charset="0"/>
              </a:rPr>
              <a:t>加载驱动程序</a:t>
            </a:r>
            <a:endParaRPr lang="en-US" altLang="zh-CN" sz="2000" dirty="0">
              <a:solidFill>
                <a:srgbClr val="FF0000"/>
              </a:solidFill>
              <a:effectLst/>
              <a:latin typeface="Times New Roman" panose="02020603050405020304" pitchFamily="18" charset="0"/>
              <a:cs typeface="Times New Roman" panose="02020603050405020304" pitchFamily="18" charset="0"/>
            </a:endParaRPr>
          </a:p>
          <a:p>
            <a:pPr algn="just" eaLnBrk="1" hangingPunct="1">
              <a:lnSpc>
                <a:spcPts val="3800"/>
              </a:lnSpc>
              <a:spcBef>
                <a:spcPts val="0"/>
              </a:spcBef>
              <a:buClr>
                <a:schemeClr val="accent1"/>
              </a:buClr>
              <a:buSzPct val="80000"/>
              <a:buFontTx/>
              <a:buNone/>
              <a:defRPr/>
            </a:pPr>
            <a:r>
              <a:rPr lang="en-US" altLang="zh-CN" sz="2000" b="0" dirty="0">
                <a:solidFill>
                  <a:srgbClr val="0000FF"/>
                </a:solidFill>
                <a:effectLst/>
                <a:latin typeface="Times New Roman" panose="02020603050405020304" pitchFamily="18" charset="0"/>
                <a:cs typeface="Times New Roman" panose="02020603050405020304" pitchFamily="18" charset="0"/>
              </a:rPr>
              <a:t>    try { </a:t>
            </a:r>
            <a:r>
              <a:rPr lang="en-US" altLang="zh-CN" sz="2000" b="0" dirty="0" err="1">
                <a:solidFill>
                  <a:srgbClr val="0000FF"/>
                </a:solidFill>
                <a:effectLst/>
                <a:latin typeface="Times New Roman" panose="02020603050405020304" pitchFamily="18" charset="0"/>
                <a:cs typeface="Times New Roman" panose="02020603050405020304" pitchFamily="18" charset="0"/>
              </a:rPr>
              <a:t>Class.forName</a:t>
            </a:r>
            <a:r>
              <a:rPr lang="en-US" altLang="zh-CN" sz="2000" b="0" dirty="0">
                <a:solidFill>
                  <a:srgbClr val="0000FF"/>
                </a:solidFill>
                <a:effectLst/>
                <a:latin typeface="Times New Roman" panose="02020603050405020304" pitchFamily="18" charset="0"/>
                <a:cs typeface="Times New Roman" panose="02020603050405020304" pitchFamily="18" charset="0"/>
              </a:rPr>
              <a:t>("</a:t>
            </a:r>
            <a:r>
              <a:rPr lang="en-US" altLang="zh-CN" sz="2000" b="0" dirty="0" err="1">
                <a:solidFill>
                  <a:srgbClr val="DF3621"/>
                </a:solidFill>
                <a:effectLst/>
                <a:latin typeface="Times New Roman" panose="02020603050405020304" pitchFamily="18" charset="0"/>
                <a:cs typeface="Times New Roman" panose="02020603050405020304" pitchFamily="18" charset="0"/>
              </a:rPr>
              <a:t>com.microsoft.sqlserver.jdbc.SQLServerDriver</a:t>
            </a:r>
            <a:r>
              <a:rPr lang="en-US" altLang="zh-CN" sz="2000" b="0" dirty="0">
                <a:solidFill>
                  <a:srgbClr val="0000FF"/>
                </a:solidFill>
                <a:effectLst/>
                <a:latin typeface="Times New Roman" panose="02020603050405020304" pitchFamily="18" charset="0"/>
                <a:cs typeface="Times New Roman" panose="02020603050405020304" pitchFamily="18" charset="0"/>
              </a:rPr>
              <a:t>");  }</a:t>
            </a:r>
          </a:p>
          <a:p>
            <a:pPr algn="just" eaLnBrk="1" hangingPunct="1">
              <a:lnSpc>
                <a:spcPts val="3800"/>
              </a:lnSpc>
              <a:spcBef>
                <a:spcPts val="0"/>
              </a:spcBef>
              <a:buClr>
                <a:schemeClr val="accent1"/>
              </a:buClr>
              <a:buSzPct val="80000"/>
              <a:buFont typeface="Wingdings" panose="05000000000000000000" pitchFamily="2" charset="2"/>
              <a:buNone/>
              <a:defRPr/>
            </a:pPr>
            <a:r>
              <a:rPr lang="en-US" altLang="zh-CN" sz="2000" b="0" dirty="0">
                <a:solidFill>
                  <a:srgbClr val="0000FF"/>
                </a:solidFill>
                <a:effectLst/>
                <a:latin typeface="Times New Roman" panose="02020603050405020304" pitchFamily="18" charset="0"/>
                <a:cs typeface="Times New Roman" panose="02020603050405020304" pitchFamily="18" charset="0"/>
              </a:rPr>
              <a:t>     catch(Exception e){ </a:t>
            </a:r>
            <a:r>
              <a:rPr lang="en-US" altLang="zh-CN" sz="2000" b="0" dirty="0" err="1">
                <a:solidFill>
                  <a:srgbClr val="0000FF"/>
                </a:solidFill>
                <a:effectLst/>
                <a:latin typeface="Times New Roman" panose="02020603050405020304" pitchFamily="18" charset="0"/>
                <a:cs typeface="Times New Roman" panose="02020603050405020304" pitchFamily="18" charset="0"/>
              </a:rPr>
              <a:t>out.print</a:t>
            </a:r>
            <a:r>
              <a:rPr lang="en-US" altLang="zh-CN" sz="2000" b="0" dirty="0">
                <a:solidFill>
                  <a:srgbClr val="0000FF"/>
                </a:solidFill>
                <a:effectLst/>
                <a:latin typeface="Times New Roman" panose="02020603050405020304" pitchFamily="18" charset="0"/>
                <a:cs typeface="Times New Roman" panose="02020603050405020304" pitchFamily="18" charset="0"/>
              </a:rPr>
              <a:t>(e); }</a:t>
            </a:r>
            <a:endParaRPr lang="en-US" altLang="zh-CN" sz="2000" b="0" dirty="0">
              <a:solidFill>
                <a:srgbClr val="000099"/>
              </a:solidFill>
              <a:effectLst/>
              <a:latin typeface="Times New Roman" panose="02020603050405020304" pitchFamily="18" charset="0"/>
              <a:cs typeface="Times New Roman" panose="02020603050405020304" pitchFamily="18" charset="0"/>
            </a:endParaRPr>
          </a:p>
        </p:txBody>
      </p:sp>
      <p:pic>
        <p:nvPicPr>
          <p:cNvPr id="13" name="Picture 7" descr="河海校徽"/>
          <p:cNvPicPr>
            <a:picLocks noChangeAspect="1"/>
          </p:cNvPicPr>
          <p:nvPr/>
        </p:nvPicPr>
        <p:blipFill>
          <a:blip r:embed="rId6"/>
          <a:stretch>
            <a:fillRect/>
          </a:stretch>
        </p:blipFill>
        <p:spPr>
          <a:xfrm>
            <a:off x="0" y="22448"/>
            <a:ext cx="965200" cy="1030288"/>
          </a:xfrm>
          <a:prstGeom prst="rect">
            <a:avLst/>
          </a:prstGeom>
          <a:noFill/>
          <a:ln w="9525">
            <a:noFill/>
          </a:ln>
        </p:spPr>
      </p:pic>
      <p:sp>
        <p:nvSpPr>
          <p:cNvPr id="1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5"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 calcmode="lin" valueType="num">
                                      <p:cBhvr additive="base">
                                        <p:cTn id="4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
                                            <p:txEl>
                                              <p:pRg st="5" end="5"/>
                                            </p:txEl>
                                          </p:spTgt>
                                        </p:tgtEl>
                                        <p:attrNameLst>
                                          <p:attrName>style.visibility</p:attrName>
                                        </p:attrNameLst>
                                      </p:cBhvr>
                                      <p:to>
                                        <p:strVal val="visible"/>
                                      </p:to>
                                    </p:set>
                                    <p:anim calcmode="lin" valueType="num">
                                      <p:cBhvr additive="base">
                                        <p:cTn id="4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
                                            <p:txEl>
                                              <p:pRg st="6" end="6"/>
                                            </p:txEl>
                                          </p:spTgt>
                                        </p:tgtEl>
                                        <p:attrNameLst>
                                          <p:attrName>style.visibility</p:attrName>
                                        </p:attrNameLst>
                                      </p:cBhvr>
                                      <p:to>
                                        <p:strVal val="visible"/>
                                      </p:to>
                                    </p:set>
                                    <p:anim calcmode="lin" valueType="num">
                                      <p:cBhvr additive="base">
                                        <p:cTn id="50"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78485" y="3848100"/>
            <a:ext cx="6795770" cy="176657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9"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10"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119810" name="Rectangle 3"/>
          <p:cNvSpPr>
            <a:spLocks noGrp="1" noChangeArrowheads="1"/>
          </p:cNvSpPr>
          <p:nvPr>
            <p:ph idx="1"/>
          </p:nvPr>
        </p:nvSpPr>
        <p:spPr>
          <a:xfrm>
            <a:off x="179388" y="977900"/>
            <a:ext cx="8893175" cy="5619750"/>
          </a:xfrm>
        </p:spPr>
        <p:txBody>
          <a:bodyPr/>
          <a:lstStyle/>
          <a:p>
            <a:pPr eaLnBrk="1" hangingPunct="1">
              <a:lnSpc>
                <a:spcPct val="100000"/>
              </a:lnSpc>
              <a:buSzPct val="150000"/>
              <a:buBlip>
                <a:blip r:embed="rId3"/>
              </a:buBlip>
            </a:pP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调用</a:t>
            </a:r>
            <a:r>
              <a:rPr lang="en-US" altLang="zh-CN" sz="2000" b="1" dirty="0" err="1">
                <a:solidFill>
                  <a:srgbClr val="0070C0"/>
                </a:solidFill>
                <a:latin typeface="宋体" panose="02010600030101010101" pitchFamily="2" charset="-122"/>
                <a:ea typeface="宋体" panose="02010600030101010101" pitchFamily="2" charset="-122"/>
                <a:cs typeface="宋体" panose="02010600030101010101" pitchFamily="2" charset="-122"/>
              </a:rPr>
              <a:t>DriverManager</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类的</a:t>
            </a:r>
            <a:r>
              <a:rPr lang="en-US" altLang="zh-CN" sz="2000" b="1" dirty="0" err="1">
                <a:solidFill>
                  <a:srgbClr val="0070C0"/>
                </a:solidFill>
                <a:latin typeface="宋体" panose="02010600030101010101" pitchFamily="2" charset="-122"/>
                <a:ea typeface="宋体" panose="02010600030101010101" pitchFamily="2" charset="-122"/>
                <a:cs typeface="宋体" panose="02010600030101010101" pitchFamily="2" charset="-122"/>
              </a:rPr>
              <a:t>getConnection</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方法建立连接，该方法有三个参数：</a:t>
            </a:r>
            <a:endPar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00000"/>
              </a:lnSpc>
              <a:buFontTx/>
              <a:buChar char="•"/>
            </a:pP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第一个字符串是</a:t>
            </a: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JDBC URL</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，格式为：</a:t>
            </a:r>
          </a:p>
          <a:p>
            <a:pPr eaLnBrk="1" hangingPunct="1">
              <a:lnSpc>
                <a:spcPct val="100000"/>
              </a:lnSpc>
              <a:buFont typeface="Wingdings" panose="05000000000000000000" pitchFamily="2" charset="2"/>
              <a:buNone/>
            </a:pPr>
            <a:r>
              <a:rPr lang="en-US" altLang="zh-CN" sz="2000" b="1" dirty="0">
                <a:solidFill>
                  <a:srgbClr val="002060"/>
                </a:solidFill>
                <a:latin typeface="宋体" panose="02010600030101010101" pitchFamily="2" charset="-122"/>
                <a:ea typeface="宋体" panose="02010600030101010101" pitchFamily="2" charset="-122"/>
                <a:cs typeface="宋体" panose="02010600030101010101" pitchFamily="2" charset="-122"/>
              </a:rPr>
              <a:t>     </a:t>
            </a:r>
            <a:r>
              <a:rPr lang="en-US" altLang="zh-CN" sz="2000" b="1" dirty="0" err="1">
                <a:solidFill>
                  <a:srgbClr val="0070C0"/>
                </a:solidFill>
                <a:latin typeface="宋体" panose="02010600030101010101" pitchFamily="2" charset="-122"/>
                <a:ea typeface="宋体" panose="02010600030101010101" pitchFamily="2" charset="-122"/>
                <a:cs typeface="宋体" panose="02010600030101010101" pitchFamily="2" charset="-122"/>
              </a:rPr>
              <a:t>Jdbc</a:t>
            </a: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子协议</a:t>
            </a: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子名称</a:t>
            </a:r>
          </a:p>
          <a:p>
            <a:pPr eaLnBrk="1" hangingPunct="1">
              <a:lnSpc>
                <a:spcPct val="100000"/>
              </a:lnSpc>
              <a:buFont typeface="Wingdings" panose="05000000000000000000" pitchFamily="2" charset="2"/>
              <a:buNone/>
            </a:pP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en-US" altLang="zh-CN" sz="2000" b="1" dirty="0" err="1">
                <a:solidFill>
                  <a:srgbClr val="0070C0"/>
                </a:solidFill>
                <a:latin typeface="宋体" panose="02010600030101010101" pitchFamily="2" charset="-122"/>
                <a:ea typeface="宋体" panose="02010600030101010101" pitchFamily="2" charset="-122"/>
                <a:cs typeface="宋体" panose="02010600030101010101" pitchFamily="2" charset="-122"/>
              </a:rPr>
              <a:t>Jdbc</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表示协议，子协议是驱动程序类的名称，子名称为数据库的名称，如果是远程数据库，还应该包括网络地址，格式如下：</a:t>
            </a:r>
          </a:p>
          <a:p>
            <a:pPr eaLnBrk="1" hangingPunct="1">
              <a:lnSpc>
                <a:spcPct val="100000"/>
              </a:lnSpc>
              <a:buFont typeface="Wingdings" panose="05000000000000000000" pitchFamily="2" charset="2"/>
              <a:buNone/>
            </a:pP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主机名</a:t>
            </a: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端口</a:t>
            </a:r>
            <a:r>
              <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数据库名</a:t>
            </a:r>
            <a:endParaRPr lang="en-US" altLang="zh-CN" sz="2000" b="1" dirty="0">
              <a:solidFill>
                <a:srgbClr val="002060"/>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00000"/>
              </a:lnSpc>
              <a:buFontTx/>
              <a:buChar char="•"/>
            </a:pP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第二个参数是用户名</a:t>
            </a:r>
            <a:endParaRPr lang="en-US" altLang="zh-CN" sz="2000" b="1"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00000"/>
              </a:lnSpc>
              <a:buFontTx/>
              <a:buChar char="•"/>
            </a:pPr>
            <a:r>
              <a:rPr lang="zh-CN" altLang="en-US" sz="2000" b="1" dirty="0">
                <a:solidFill>
                  <a:srgbClr val="0070C0"/>
                </a:solidFill>
                <a:latin typeface="宋体" panose="02010600030101010101" pitchFamily="2" charset="-122"/>
                <a:ea typeface="宋体" panose="02010600030101010101" pitchFamily="2" charset="-122"/>
                <a:cs typeface="宋体" panose="02010600030101010101" pitchFamily="2" charset="-122"/>
              </a:rPr>
              <a:t>第三个参数是密码</a:t>
            </a:r>
            <a:endParaRPr lang="zh-CN" altLang="en-US" sz="2000" b="1" dirty="0">
              <a:solidFill>
                <a:srgbClr val="0070C0"/>
              </a:solidFill>
              <a:latin typeface="Times New Roman" panose="02020603050405020304" pitchFamily="18" charset="0"/>
              <a:cs typeface="Times New Roman" panose="02020603050405020304" pitchFamily="18" charset="0"/>
            </a:endParaRPr>
          </a:p>
          <a:p>
            <a:pPr lvl="1" eaLnBrk="1" hangingPunct="1">
              <a:lnSpc>
                <a:spcPct val="100000"/>
              </a:lnSpc>
              <a:buFont typeface="Wingdings" panose="05000000000000000000" pitchFamily="2" charset="2"/>
              <a:buNone/>
            </a:pPr>
            <a:r>
              <a:rPr lang="en-US" altLang="zh-CN" sz="1750" dirty="0">
                <a:effectLst/>
                <a:latin typeface="Times New Roman" panose="02020603050405020304" pitchFamily="18" charset="0"/>
                <a:cs typeface="Times New Roman" panose="02020603050405020304" pitchFamily="18" charset="0"/>
              </a:rPr>
              <a:t>String </a:t>
            </a:r>
            <a:r>
              <a:rPr lang="en-US" altLang="zh-CN" sz="1750" dirty="0" err="1">
                <a:effectLst/>
                <a:latin typeface="Times New Roman" panose="02020603050405020304" pitchFamily="18" charset="0"/>
                <a:cs typeface="Times New Roman" panose="02020603050405020304" pitchFamily="18" charset="0"/>
              </a:rPr>
              <a:t>uri</a:t>
            </a:r>
            <a:r>
              <a:rPr lang="en-US" altLang="zh-CN" sz="1750" dirty="0">
                <a:effectLst/>
                <a:latin typeface="Times New Roman" panose="02020603050405020304" pitchFamily="18" charset="0"/>
                <a:cs typeface="Times New Roman" panose="02020603050405020304" pitchFamily="18" charset="0"/>
              </a:rPr>
              <a:t>=“</a:t>
            </a:r>
            <a:r>
              <a:rPr lang="en-US" altLang="zh-CN" sz="1750" dirty="0" err="1">
                <a:effectLst/>
                <a:latin typeface="Times New Roman" panose="02020603050405020304" pitchFamily="18" charset="0"/>
                <a:cs typeface="Times New Roman" panose="02020603050405020304" pitchFamily="18" charset="0"/>
              </a:rPr>
              <a:t>jdbc:sqlserver</a:t>
            </a:r>
            <a:r>
              <a:rPr lang="en-US" altLang="zh-CN" sz="1750" dirty="0">
                <a:effectLst/>
                <a:latin typeface="Times New Roman" panose="02020603050405020304" pitchFamily="18" charset="0"/>
                <a:cs typeface="Times New Roman" panose="02020603050405020304" pitchFamily="18" charset="0"/>
              </a:rPr>
              <a:t>://IP</a:t>
            </a:r>
            <a:r>
              <a:rPr lang="zh-CN" altLang="en-US" sz="1750" dirty="0">
                <a:effectLst/>
                <a:latin typeface="Times New Roman" panose="02020603050405020304" pitchFamily="18" charset="0"/>
                <a:cs typeface="Times New Roman" panose="02020603050405020304" pitchFamily="18" charset="0"/>
              </a:rPr>
              <a:t>地址</a:t>
            </a:r>
            <a:r>
              <a:rPr lang="en-US" altLang="zh-CN" sz="1750" dirty="0">
                <a:effectLst/>
                <a:latin typeface="Times New Roman" panose="02020603050405020304" pitchFamily="18" charset="0"/>
                <a:cs typeface="Times New Roman" panose="02020603050405020304" pitchFamily="18" charset="0"/>
              </a:rPr>
              <a:t>:</a:t>
            </a:r>
            <a:r>
              <a:rPr lang="zh-CN" altLang="en-US" sz="1750" dirty="0">
                <a:effectLst/>
                <a:latin typeface="Times New Roman" panose="02020603050405020304" pitchFamily="18" charset="0"/>
                <a:cs typeface="Times New Roman" panose="02020603050405020304" pitchFamily="18" charset="0"/>
              </a:rPr>
              <a:t>端口</a:t>
            </a:r>
            <a:r>
              <a:rPr lang="en-US" altLang="zh-CN" sz="1750" dirty="0">
                <a:effectLst/>
                <a:latin typeface="Times New Roman" panose="02020603050405020304" pitchFamily="18" charset="0"/>
                <a:cs typeface="Times New Roman" panose="02020603050405020304" pitchFamily="18" charset="0"/>
              </a:rPr>
              <a:t>;</a:t>
            </a:r>
            <a:r>
              <a:rPr lang="en-US" altLang="zh-CN" sz="1750" dirty="0" err="1">
                <a:effectLst/>
                <a:latin typeface="Times New Roman" panose="02020603050405020304" pitchFamily="18" charset="0"/>
                <a:cs typeface="Times New Roman" panose="02020603050405020304" pitchFamily="18" charset="0"/>
              </a:rPr>
              <a:t>DatabaseName</a:t>
            </a:r>
            <a:r>
              <a:rPr lang="en-US" altLang="zh-CN" sz="1750" dirty="0">
                <a:effectLst/>
                <a:latin typeface="Times New Roman" panose="02020603050405020304" pitchFamily="18" charset="0"/>
                <a:cs typeface="Times New Roman" panose="02020603050405020304" pitchFamily="18" charset="0"/>
              </a:rPr>
              <a:t>=</a:t>
            </a:r>
            <a:r>
              <a:rPr lang="zh-CN" altLang="en-US" sz="1750" dirty="0">
                <a:effectLst/>
                <a:latin typeface="Times New Roman" panose="02020603050405020304" pitchFamily="18" charset="0"/>
                <a:cs typeface="Times New Roman" panose="02020603050405020304" pitchFamily="18" charset="0"/>
              </a:rPr>
              <a:t>数据库名”</a:t>
            </a:r>
            <a:r>
              <a:rPr lang="en-US" altLang="zh-CN" sz="1750" dirty="0">
                <a:effectLst/>
                <a:latin typeface="Times New Roman" panose="02020603050405020304" pitchFamily="18" charset="0"/>
                <a:cs typeface="Times New Roman" panose="02020603050405020304" pitchFamily="18" charset="0"/>
              </a:rPr>
              <a:t>;</a:t>
            </a:r>
          </a:p>
          <a:p>
            <a:pPr lvl="1" eaLnBrk="1" hangingPunct="1">
              <a:lnSpc>
                <a:spcPct val="100000"/>
              </a:lnSpc>
              <a:buFont typeface="Wingdings" panose="05000000000000000000" pitchFamily="2" charset="2"/>
              <a:buNone/>
            </a:pPr>
            <a:r>
              <a:rPr lang="en-US" altLang="zh-CN" sz="1750" dirty="0">
                <a:effectLst/>
                <a:latin typeface="Times New Roman" panose="02020603050405020304" pitchFamily="18" charset="0"/>
                <a:cs typeface="Times New Roman" panose="02020603050405020304" pitchFamily="18" charset="0"/>
              </a:rPr>
              <a:t>String user=“</a:t>
            </a:r>
            <a:r>
              <a:rPr lang="en-US" altLang="zh-CN" sz="1750" dirty="0" err="1">
                <a:effectLst/>
                <a:latin typeface="Times New Roman" panose="02020603050405020304" pitchFamily="18" charset="0"/>
                <a:cs typeface="Times New Roman" panose="02020603050405020304" pitchFamily="18" charset="0"/>
              </a:rPr>
              <a:t>testuser</a:t>
            </a:r>
            <a:r>
              <a:rPr lang="en-US" altLang="zh-CN" sz="1750" dirty="0">
                <a:effectLst/>
                <a:latin typeface="Times New Roman" panose="02020603050405020304" pitchFamily="18" charset="0"/>
                <a:cs typeface="Times New Roman" panose="02020603050405020304" pitchFamily="18" charset="0"/>
              </a:rPr>
              <a:t>”;</a:t>
            </a:r>
          </a:p>
          <a:p>
            <a:pPr lvl="1" eaLnBrk="1" hangingPunct="1">
              <a:lnSpc>
                <a:spcPct val="100000"/>
              </a:lnSpc>
              <a:buFont typeface="Wingdings" panose="05000000000000000000" pitchFamily="2" charset="2"/>
              <a:buNone/>
            </a:pPr>
            <a:r>
              <a:rPr lang="en-US" altLang="zh-CN" sz="1750" dirty="0">
                <a:effectLst/>
                <a:latin typeface="Times New Roman" panose="02020603050405020304" pitchFamily="18" charset="0"/>
                <a:cs typeface="Times New Roman" panose="02020603050405020304" pitchFamily="18" charset="0"/>
              </a:rPr>
              <a:t>String password=“</a:t>
            </a:r>
            <a:r>
              <a:rPr lang="en-US" altLang="zh-CN" sz="1750" dirty="0" err="1">
                <a:effectLst/>
                <a:latin typeface="Times New Roman" panose="02020603050405020304" pitchFamily="18" charset="0"/>
                <a:cs typeface="Times New Roman" panose="02020603050405020304" pitchFamily="18" charset="0"/>
              </a:rPr>
              <a:t>testuser</a:t>
            </a:r>
            <a:r>
              <a:rPr lang="en-US" altLang="zh-CN" sz="1750" dirty="0">
                <a:effectLst/>
                <a:latin typeface="Times New Roman" panose="02020603050405020304" pitchFamily="18" charset="0"/>
                <a:cs typeface="Times New Roman" panose="02020603050405020304" pitchFamily="18" charset="0"/>
              </a:rPr>
              <a:t>”;</a:t>
            </a:r>
          </a:p>
          <a:p>
            <a:pPr lvl="1" eaLnBrk="1" hangingPunct="1">
              <a:lnSpc>
                <a:spcPct val="100000"/>
              </a:lnSpc>
              <a:buFont typeface="Wingdings" panose="05000000000000000000" pitchFamily="2" charset="2"/>
              <a:buNone/>
            </a:pPr>
            <a:r>
              <a:rPr lang="en-US" altLang="zh-CN" sz="1750" dirty="0">
                <a:effectLst/>
                <a:latin typeface="Times New Roman" panose="02020603050405020304" pitchFamily="18" charset="0"/>
                <a:cs typeface="Times New Roman" panose="02020603050405020304" pitchFamily="18" charset="0"/>
              </a:rPr>
              <a:t>Connection con=</a:t>
            </a:r>
          </a:p>
          <a:p>
            <a:pPr lvl="1" eaLnBrk="1" hangingPunct="1">
              <a:lnSpc>
                <a:spcPct val="100000"/>
              </a:lnSpc>
              <a:buFont typeface="Wingdings" panose="05000000000000000000" pitchFamily="2" charset="2"/>
              <a:buNone/>
            </a:pPr>
            <a:r>
              <a:rPr lang="en-US" altLang="zh-CN" sz="1750" dirty="0" err="1">
                <a:effectLst/>
                <a:latin typeface="Times New Roman" panose="02020603050405020304" pitchFamily="18" charset="0"/>
                <a:cs typeface="Times New Roman" panose="02020603050405020304" pitchFamily="18" charset="0"/>
              </a:rPr>
              <a:t>DriverManager.getConnection</a:t>
            </a:r>
            <a:r>
              <a:rPr lang="en-US" altLang="zh-CN" sz="1750" dirty="0">
                <a:effectLst/>
                <a:latin typeface="Times New Roman" panose="02020603050405020304" pitchFamily="18" charset="0"/>
                <a:cs typeface="Times New Roman" panose="02020603050405020304" pitchFamily="18" charset="0"/>
              </a:rPr>
              <a:t>(</a:t>
            </a:r>
            <a:r>
              <a:rPr lang="en-US" altLang="zh-CN" sz="1750" dirty="0" err="1">
                <a:effectLst/>
                <a:latin typeface="Times New Roman" panose="02020603050405020304" pitchFamily="18" charset="0"/>
                <a:cs typeface="Times New Roman" panose="02020603050405020304" pitchFamily="18" charset="0"/>
              </a:rPr>
              <a:t>uri,user,password</a:t>
            </a:r>
            <a:r>
              <a:rPr lang="en-US" altLang="zh-CN" sz="1750" dirty="0">
                <a:effectLst/>
                <a:latin typeface="Times New Roman" panose="02020603050405020304" pitchFamily="18" charset="0"/>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9810">
                                            <p:txEl>
                                              <p:pRg st="0" end="0"/>
                                            </p:txEl>
                                          </p:spTgt>
                                        </p:tgtEl>
                                        <p:attrNameLst>
                                          <p:attrName>style.visibility</p:attrName>
                                        </p:attrNameLst>
                                      </p:cBhvr>
                                      <p:to>
                                        <p:strVal val="visible"/>
                                      </p:to>
                                    </p:set>
                                    <p:anim calcmode="lin" valueType="num">
                                      <p:cBhvr additive="base">
                                        <p:cTn id="20" dur="500" fill="hold"/>
                                        <p:tgtEl>
                                          <p:spTgt spid="11981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98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9810">
                                            <p:txEl>
                                              <p:pRg st="1" end="1"/>
                                            </p:txEl>
                                          </p:spTgt>
                                        </p:tgtEl>
                                        <p:attrNameLst>
                                          <p:attrName>style.visibility</p:attrName>
                                        </p:attrNameLst>
                                      </p:cBhvr>
                                      <p:to>
                                        <p:strVal val="visible"/>
                                      </p:to>
                                    </p:set>
                                    <p:anim calcmode="lin" valueType="num">
                                      <p:cBhvr additive="base">
                                        <p:cTn id="26" dur="500" fill="hold"/>
                                        <p:tgtEl>
                                          <p:spTgt spid="119810">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9810">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19810">
                                            <p:txEl>
                                              <p:pRg st="2" end="2"/>
                                            </p:txEl>
                                          </p:spTgt>
                                        </p:tgtEl>
                                        <p:attrNameLst>
                                          <p:attrName>style.visibility</p:attrName>
                                        </p:attrNameLst>
                                      </p:cBhvr>
                                      <p:to>
                                        <p:strVal val="visible"/>
                                      </p:to>
                                    </p:set>
                                    <p:anim calcmode="lin" valueType="num">
                                      <p:cBhvr additive="base">
                                        <p:cTn id="30" dur="500" fill="hold"/>
                                        <p:tgtEl>
                                          <p:spTgt spid="11981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9810">
                                            <p:txEl>
                                              <p:pRg st="2" end="2"/>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19810">
                                            <p:txEl>
                                              <p:pRg st="3" end="3"/>
                                            </p:txEl>
                                          </p:spTgt>
                                        </p:tgtEl>
                                        <p:attrNameLst>
                                          <p:attrName>style.visibility</p:attrName>
                                        </p:attrNameLst>
                                      </p:cBhvr>
                                      <p:to>
                                        <p:strVal val="visible"/>
                                      </p:to>
                                    </p:set>
                                    <p:anim calcmode="lin" valueType="num">
                                      <p:cBhvr additive="base">
                                        <p:cTn id="34" dur="5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9810">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19810">
                                            <p:txEl>
                                              <p:pRg st="4" end="4"/>
                                            </p:txEl>
                                          </p:spTgt>
                                        </p:tgtEl>
                                        <p:attrNameLst>
                                          <p:attrName>style.visibility</p:attrName>
                                        </p:attrNameLst>
                                      </p:cBhvr>
                                      <p:to>
                                        <p:strVal val="visible"/>
                                      </p:to>
                                    </p:set>
                                    <p:anim calcmode="lin" valueType="num">
                                      <p:cBhvr additive="base">
                                        <p:cTn id="38" dur="5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9810">
                                            <p:txEl>
                                              <p:pRg st="4" end="4"/>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19810">
                                            <p:txEl>
                                              <p:pRg st="5" end="5"/>
                                            </p:txEl>
                                          </p:spTgt>
                                        </p:tgtEl>
                                        <p:attrNameLst>
                                          <p:attrName>style.visibility</p:attrName>
                                        </p:attrNameLst>
                                      </p:cBhvr>
                                      <p:to>
                                        <p:strVal val="visible"/>
                                      </p:to>
                                    </p:set>
                                    <p:anim calcmode="lin" valueType="num">
                                      <p:cBhvr additive="base">
                                        <p:cTn id="42" dur="5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9810">
                                            <p:txEl>
                                              <p:pRg st="5" end="5"/>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19810">
                                            <p:txEl>
                                              <p:pRg st="6" end="6"/>
                                            </p:txEl>
                                          </p:spTgt>
                                        </p:tgtEl>
                                        <p:attrNameLst>
                                          <p:attrName>style.visibility</p:attrName>
                                        </p:attrNameLst>
                                      </p:cBhvr>
                                      <p:to>
                                        <p:strVal val="visible"/>
                                      </p:to>
                                    </p:set>
                                    <p:anim calcmode="lin" valueType="num">
                                      <p:cBhvr additive="base">
                                        <p:cTn id="46" dur="5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98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19810">
                                            <p:txEl>
                                              <p:pRg st="7" end="7"/>
                                            </p:txEl>
                                          </p:spTgt>
                                        </p:tgtEl>
                                        <p:attrNameLst>
                                          <p:attrName>style.visibility</p:attrName>
                                        </p:attrNameLst>
                                      </p:cBhvr>
                                      <p:to>
                                        <p:strVal val="visible"/>
                                      </p:to>
                                    </p:set>
                                    <p:anim calcmode="lin" valueType="num">
                                      <p:cBhvr additive="base">
                                        <p:cTn id="52" dur="5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9810">
                                            <p:txEl>
                                              <p:pRg st="7" end="7"/>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19810">
                                            <p:txEl>
                                              <p:pRg st="8" end="8"/>
                                            </p:txEl>
                                          </p:spTgt>
                                        </p:tgtEl>
                                        <p:attrNameLst>
                                          <p:attrName>style.visibility</p:attrName>
                                        </p:attrNameLst>
                                      </p:cBhvr>
                                      <p:to>
                                        <p:strVal val="visible"/>
                                      </p:to>
                                    </p:set>
                                    <p:anim calcmode="lin" valueType="num">
                                      <p:cBhvr additive="base">
                                        <p:cTn id="56" dur="5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9810">
                                            <p:txEl>
                                              <p:pRg st="8" end="8"/>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19810">
                                            <p:txEl>
                                              <p:pRg st="9" end="9"/>
                                            </p:txEl>
                                          </p:spTgt>
                                        </p:tgtEl>
                                        <p:attrNameLst>
                                          <p:attrName>style.visibility</p:attrName>
                                        </p:attrNameLst>
                                      </p:cBhvr>
                                      <p:to>
                                        <p:strVal val="visible"/>
                                      </p:to>
                                    </p:set>
                                    <p:anim calcmode="lin" valueType="num">
                                      <p:cBhvr additive="base">
                                        <p:cTn id="60" dur="5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19810">
                                            <p:txEl>
                                              <p:pRg st="9" end="9"/>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19810">
                                            <p:txEl>
                                              <p:pRg st="10" end="10"/>
                                            </p:txEl>
                                          </p:spTgt>
                                        </p:tgtEl>
                                        <p:attrNameLst>
                                          <p:attrName>style.visibility</p:attrName>
                                        </p:attrNameLst>
                                      </p:cBhvr>
                                      <p:to>
                                        <p:strVal val="visible"/>
                                      </p:to>
                                    </p:set>
                                    <p:anim calcmode="lin" valueType="num">
                                      <p:cBhvr additive="base">
                                        <p:cTn id="64" dur="5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19810">
                                            <p:txEl>
                                              <p:pRg st="10" end="10"/>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19810">
                                            <p:txEl>
                                              <p:pRg st="11" end="11"/>
                                            </p:txEl>
                                          </p:spTgt>
                                        </p:tgtEl>
                                        <p:attrNameLst>
                                          <p:attrName>style.visibility</p:attrName>
                                        </p:attrNameLst>
                                      </p:cBhvr>
                                      <p:to>
                                        <p:strVal val="visible"/>
                                      </p:to>
                                    </p:set>
                                    <p:anim calcmode="lin" valueType="num">
                                      <p:cBhvr additive="base">
                                        <p:cTn id="68" dur="5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198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圆角矩形 1"/>
          <p:cNvSpPr/>
          <p:nvPr/>
        </p:nvSpPr>
        <p:spPr>
          <a:xfrm>
            <a:off x="699770" y="2901315"/>
            <a:ext cx="7690485" cy="315595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圆角矩形 2"/>
          <p:cNvSpPr/>
          <p:nvPr/>
        </p:nvSpPr>
        <p:spPr>
          <a:xfrm>
            <a:off x="699770" y="1260475"/>
            <a:ext cx="7690485" cy="145288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4757" name="矩形 7"/>
          <p:cNvSpPr>
            <a:spLocks noChangeArrowheads="1"/>
          </p:cNvSpPr>
          <p:nvPr/>
        </p:nvSpPr>
        <p:spPr bwMode="auto">
          <a:xfrm>
            <a:off x="787400" y="1304925"/>
            <a:ext cx="7602855" cy="1322070"/>
          </a:xfrm>
          <a:prstGeom prst="rect">
            <a:avLst/>
          </a:prstGeom>
          <a:noFill/>
          <a:ln w="9525">
            <a:noFill/>
            <a:miter lim="800000"/>
          </a:ln>
          <a:extLst>
            <a:ext uri="{909E8E84-426E-40DD-AFC4-6F175D3DCCD1}">
              <a14:hiddenFill xmlns:a14="http://schemas.microsoft.com/office/drawing/2010/main">
                <a:solidFill>
                  <a:schemeClr val="accent3">
                    <a:lumMod val="40000"/>
                    <a:lumOff val="60000"/>
                  </a:schemeClr>
                </a:solidFill>
              </a14:hiddenFill>
            </a:ext>
          </a:extLst>
        </p:spPr>
        <p:txBody>
          <a:bodyPr wrap="square">
            <a:spAutoFit/>
          </a:bodyPr>
          <a:lstStyle/>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try { </a:t>
            </a:r>
            <a:r>
              <a:rPr lang="en-US" altLang="zh-CN" sz="2000" dirty="0" err="1">
                <a:solidFill>
                  <a:schemeClr val="tx1"/>
                </a:solidFill>
                <a:effectLst/>
                <a:latin typeface="Times New Roman" panose="02020603050405020304" pitchFamily="18" charset="0"/>
                <a:cs typeface="Times New Roman" panose="02020603050405020304" pitchFamily="18" charset="0"/>
              </a:rPr>
              <a:t>Class.forName</a:t>
            </a:r>
            <a:r>
              <a:rPr lang="en-US" altLang="zh-CN" sz="2000" dirty="0">
                <a:solidFill>
                  <a:schemeClr val="tx1"/>
                </a:solidFill>
                <a:effectLst/>
                <a:latin typeface="Times New Roman" panose="02020603050405020304" pitchFamily="18" charset="0"/>
                <a:cs typeface="Times New Roman" panose="02020603050405020304" pitchFamily="18" charset="0"/>
              </a:rPr>
              <a:t>("</a:t>
            </a:r>
            <a:r>
              <a:rPr lang="en-US" altLang="zh-CN" sz="2000" dirty="0" err="1">
                <a:effectLst/>
                <a:latin typeface="Times New Roman" panose="02020603050405020304" pitchFamily="18" charset="0"/>
                <a:cs typeface="Times New Roman" panose="02020603050405020304" pitchFamily="18" charset="0"/>
              </a:rPr>
              <a:t>com.microsoft.sqlserver.jdbc.SQLServerDriver</a:t>
            </a:r>
            <a:r>
              <a:rPr lang="en-US" altLang="zh-CN" sz="2000" dirty="0">
                <a:solidFill>
                  <a:schemeClr val="tx1"/>
                </a:solidFill>
                <a:effectLst/>
                <a:latin typeface="Times New Roman" panose="02020603050405020304" pitchFamily="18" charset="0"/>
                <a:cs typeface="Times New Roman" panose="02020603050405020304" pitchFamily="18" charset="0"/>
              </a:rPr>
              <a:t>");</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catch(Exception e){</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a:t>
            </a:r>
          </a:p>
        </p:txBody>
      </p:sp>
      <p:sp>
        <p:nvSpPr>
          <p:cNvPr id="7" name="矩形 7"/>
          <p:cNvSpPr>
            <a:spLocks noChangeArrowheads="1"/>
          </p:cNvSpPr>
          <p:nvPr/>
        </p:nvSpPr>
        <p:spPr bwMode="auto">
          <a:xfrm>
            <a:off x="844550" y="2992755"/>
            <a:ext cx="7164705" cy="2861310"/>
          </a:xfrm>
          <a:prstGeom prst="rect">
            <a:avLst/>
          </a:prstGeom>
          <a:noFill/>
          <a:ln w="9525">
            <a:noFill/>
            <a:miter lim="800000"/>
          </a:ln>
          <a:extLst>
            <a:ext uri="{909E8E84-426E-40DD-AFC4-6F175D3DCCD1}">
              <a14:hiddenFill xmlns:a14="http://schemas.microsoft.com/office/drawing/2010/main">
                <a:solidFill>
                  <a:schemeClr val="accent3">
                    <a:lumMod val="60000"/>
                    <a:lumOff val="40000"/>
                  </a:schemeClr>
                </a:solidFill>
              </a14:hiddenFill>
            </a:ext>
          </a:extLst>
        </p:spPr>
        <p:txBody>
          <a:bodyPr wrap="square">
            <a:spAutoFit/>
          </a:bodyPr>
          <a:lstStyle/>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try{  String </a:t>
            </a:r>
            <a:r>
              <a:rPr lang="en-US" altLang="zh-CN" sz="2000" dirty="0" err="1">
                <a:solidFill>
                  <a:schemeClr val="tx1"/>
                </a:solidFill>
                <a:effectLst/>
                <a:latin typeface="Times New Roman" panose="02020603050405020304" pitchFamily="18" charset="0"/>
                <a:cs typeface="Times New Roman" panose="02020603050405020304" pitchFamily="18" charset="0"/>
              </a:rPr>
              <a:t>uri</a:t>
            </a:r>
            <a:r>
              <a:rPr lang="en-US" altLang="zh-CN" sz="2000" dirty="0">
                <a:solidFill>
                  <a:schemeClr val="tx1"/>
                </a:solidFill>
                <a:effectLst/>
                <a:latin typeface="Times New Roman" panose="02020603050405020304" pitchFamily="18" charset="0"/>
                <a:cs typeface="Times New Roman" panose="02020603050405020304" pitchFamily="18" charset="0"/>
              </a:rPr>
              <a:t>=    </a:t>
            </a:r>
          </a:p>
          <a:p>
            <a:pPr>
              <a:defRPr/>
            </a:pPr>
            <a:r>
              <a:rPr lang="en-US" altLang="zh-CN" sz="2000" spc="-100" dirty="0">
                <a:solidFill>
                  <a:schemeClr val="tx1"/>
                </a:solidFill>
                <a:effectLst/>
                <a:latin typeface="Times New Roman" panose="02020603050405020304" pitchFamily="18" charset="0"/>
                <a:cs typeface="Times New Roman" panose="02020603050405020304" pitchFamily="18" charset="0"/>
              </a:rPr>
              <a:t>          "</a:t>
            </a:r>
            <a:r>
              <a:rPr lang="en-US" altLang="zh-CN" sz="2000" spc="-100" dirty="0" err="1">
                <a:solidFill>
                  <a:schemeClr val="tx1"/>
                </a:solidFill>
                <a:effectLst/>
                <a:latin typeface="Times New Roman" panose="02020603050405020304" pitchFamily="18" charset="0"/>
                <a:cs typeface="Times New Roman" panose="02020603050405020304" pitchFamily="18" charset="0"/>
              </a:rPr>
              <a:t>jdbc:sqlserver</a:t>
            </a:r>
            <a:r>
              <a:rPr lang="en-US" altLang="zh-CN" sz="2000" spc="-100" dirty="0">
                <a:solidFill>
                  <a:schemeClr val="tx1"/>
                </a:solidFill>
                <a:effectLst/>
                <a:latin typeface="Times New Roman" panose="02020603050405020304" pitchFamily="18" charset="0"/>
                <a:cs typeface="Times New Roman" panose="02020603050405020304" pitchFamily="18" charset="0"/>
              </a:rPr>
              <a:t>://192.168.100.1:1433;DatabaseName=warehouse";</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      String user="</a:t>
            </a:r>
            <a:r>
              <a:rPr lang="en-US" altLang="zh-CN" sz="2000" dirty="0" err="1">
                <a:solidFill>
                  <a:schemeClr val="tx1"/>
                </a:solidFill>
                <a:effectLst/>
                <a:latin typeface="Times New Roman" panose="02020603050405020304" pitchFamily="18" charset="0"/>
                <a:cs typeface="Times New Roman" panose="02020603050405020304" pitchFamily="18" charset="0"/>
              </a:rPr>
              <a:t>sa</a:t>
            </a:r>
            <a:r>
              <a:rPr lang="en-US" altLang="zh-CN" sz="2000" dirty="0">
                <a:solidFill>
                  <a:schemeClr val="tx1"/>
                </a:solidFill>
                <a:effectLst/>
                <a:latin typeface="Times New Roman" panose="02020603050405020304" pitchFamily="18" charset="0"/>
                <a:cs typeface="Times New Roman" panose="02020603050405020304" pitchFamily="18" charset="0"/>
              </a:rPr>
              <a:t>";</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      String password="dog123456";</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dirty="0">
                <a:effectLst/>
                <a:latin typeface="Times New Roman" panose="02020603050405020304" pitchFamily="18" charset="0"/>
                <a:cs typeface="Times New Roman" panose="02020603050405020304" pitchFamily="18" charset="0"/>
              </a:rPr>
              <a:t>con=</a:t>
            </a:r>
            <a:r>
              <a:rPr lang="en-US" altLang="zh-CN" sz="2000" dirty="0" err="1">
                <a:effectLst/>
                <a:latin typeface="Times New Roman" panose="02020603050405020304" pitchFamily="18" charset="0"/>
                <a:cs typeface="Times New Roman" panose="02020603050405020304" pitchFamily="18" charset="0"/>
              </a:rPr>
              <a:t>DriverManager.getConnection</a:t>
            </a:r>
            <a:r>
              <a:rPr lang="en-US" altLang="zh-CN" sz="2000" dirty="0">
                <a:effectLst/>
                <a:latin typeface="Times New Roman" panose="02020603050405020304" pitchFamily="18" charset="0"/>
                <a:cs typeface="Times New Roman" panose="02020603050405020304" pitchFamily="18" charset="0"/>
              </a:rPr>
              <a:t>(</a:t>
            </a:r>
            <a:r>
              <a:rPr lang="en-US" altLang="zh-CN" sz="2000" dirty="0" err="1">
                <a:effectLst/>
                <a:latin typeface="Times New Roman" panose="02020603050405020304" pitchFamily="18" charset="0"/>
                <a:cs typeface="Times New Roman" panose="02020603050405020304" pitchFamily="18" charset="0"/>
              </a:rPr>
              <a:t>uri,user,password</a:t>
            </a:r>
            <a:r>
              <a:rPr lang="en-US" altLang="zh-CN" sz="2000" dirty="0">
                <a:effectLst/>
                <a:latin typeface="Times New Roman" panose="02020603050405020304" pitchFamily="18" charset="0"/>
                <a:cs typeface="Times New Roman" panose="02020603050405020304" pitchFamily="18" charset="0"/>
              </a:rPr>
              <a:t>);</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   }</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catch(</a:t>
            </a:r>
            <a:r>
              <a:rPr lang="en-US" altLang="zh-CN" sz="2000" dirty="0" err="1">
                <a:solidFill>
                  <a:schemeClr val="tx1"/>
                </a:solidFill>
                <a:effectLst/>
                <a:latin typeface="Times New Roman" panose="02020603050405020304" pitchFamily="18" charset="0"/>
                <a:cs typeface="Times New Roman" panose="02020603050405020304" pitchFamily="18" charset="0"/>
              </a:rPr>
              <a:t>SQLException</a:t>
            </a:r>
            <a:r>
              <a:rPr lang="en-US" altLang="zh-CN" sz="2000" dirty="0">
                <a:solidFill>
                  <a:schemeClr val="tx1"/>
                </a:solidFill>
                <a:effectLst/>
                <a:latin typeface="Times New Roman" panose="02020603050405020304" pitchFamily="18" charset="0"/>
                <a:cs typeface="Times New Roman" panose="02020603050405020304" pitchFamily="18" charset="0"/>
              </a:rPr>
              <a:t> e){</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      </a:t>
            </a:r>
            <a:r>
              <a:rPr lang="en-US" altLang="zh-CN" sz="2000" dirty="0" err="1">
                <a:solidFill>
                  <a:schemeClr val="tx1"/>
                </a:solidFill>
                <a:effectLst/>
                <a:latin typeface="Times New Roman" panose="02020603050405020304" pitchFamily="18" charset="0"/>
                <a:cs typeface="Times New Roman" panose="02020603050405020304" pitchFamily="18" charset="0"/>
              </a:rPr>
              <a:t>System.out.println</a:t>
            </a:r>
            <a:r>
              <a:rPr lang="en-US" altLang="zh-CN" sz="2000" dirty="0">
                <a:solidFill>
                  <a:schemeClr val="tx1"/>
                </a:solidFill>
                <a:effectLst/>
                <a:latin typeface="Times New Roman" panose="02020603050405020304" pitchFamily="18" charset="0"/>
                <a:cs typeface="Times New Roman" panose="02020603050405020304" pitchFamily="18" charset="0"/>
              </a:rPr>
              <a:t>(e);</a:t>
            </a:r>
          </a:p>
          <a:p>
            <a:pPr>
              <a:defRPr/>
            </a:pPr>
            <a:r>
              <a:rPr lang="en-US" altLang="zh-CN" sz="2000" dirty="0">
                <a:solidFill>
                  <a:schemeClr val="tx1"/>
                </a:solidFill>
                <a:effectLst/>
                <a:latin typeface="Times New Roman" panose="02020603050405020304" pitchFamily="18" charset="0"/>
                <a:cs typeface="Times New Roman" panose="02020603050405020304" pitchFamily="18" charset="0"/>
              </a:rPr>
              <a:t>}</a:t>
            </a:r>
            <a:endParaRPr lang="zh-CN" altLang="en-US" sz="2000" dirty="0">
              <a:solidFill>
                <a:schemeClr val="tx1"/>
              </a:solidFill>
              <a:effectLst/>
              <a:latin typeface="Times New Roman" panose="02020603050405020304" pitchFamily="18" charset="0"/>
              <a:cs typeface="Times New Roman" panose="02020603050405020304" pitchFamily="18" charset="0"/>
            </a:endParaRPr>
          </a:p>
        </p:txBody>
      </p:sp>
      <p:pic>
        <p:nvPicPr>
          <p:cNvPr id="10"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11"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2"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4757"/>
                                        </p:tgtEl>
                                        <p:attrNameLst>
                                          <p:attrName>style.visibility</p:attrName>
                                        </p:attrNameLst>
                                      </p:cBhvr>
                                      <p:to>
                                        <p:strVal val="visible"/>
                                      </p:to>
                                    </p:set>
                                    <p:anim calcmode="lin" valueType="num">
                                      <p:cBhvr additive="base">
                                        <p:cTn id="20" dur="500" fill="hold"/>
                                        <p:tgtEl>
                                          <p:spTgt spid="74757"/>
                                        </p:tgtEl>
                                        <p:attrNameLst>
                                          <p:attrName>ppt_x</p:attrName>
                                        </p:attrNameLst>
                                      </p:cBhvr>
                                      <p:tavLst>
                                        <p:tav tm="0">
                                          <p:val>
                                            <p:strVal val="#ppt_x"/>
                                          </p:val>
                                        </p:tav>
                                        <p:tav tm="100000">
                                          <p:val>
                                            <p:strVal val="#ppt_x"/>
                                          </p:val>
                                        </p:tav>
                                      </p:tavLst>
                                    </p:anim>
                                    <p:anim calcmode="lin" valueType="num">
                                      <p:cBhvr additive="base">
                                        <p:cTn id="21"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ldLvl="0" animBg="1"/>
      <p:bldP spid="7" grpId="0" bldLvl="0" animBg="1"/>
      <p:bldP spid="11" grpId="0" bldLvl="0" animBg="1"/>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625475" y="3206750"/>
            <a:ext cx="8604250" cy="278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
                <a:schemeClr val="accent1"/>
              </a:buClr>
              <a:buSzPct val="80000"/>
              <a:buFont typeface="Wingdings" panose="05000000000000000000" pitchFamily="2" charset="2"/>
              <a:buNone/>
              <a:defRPr/>
            </a:pPr>
            <a:r>
              <a:rPr lang="en-US" altLang="zh-CN" sz="2000" dirty="0">
                <a:solidFill>
                  <a:srgbClr val="FF0000"/>
                </a:solidFill>
                <a:effectLst/>
                <a:latin typeface="Times New Roman" panose="02020603050405020304" pitchFamily="18" charset="0"/>
                <a:cs typeface="Times New Roman" panose="02020603050405020304" pitchFamily="18" charset="0"/>
              </a:rPr>
              <a:t>1.</a:t>
            </a:r>
            <a:r>
              <a:rPr lang="zh-CN" altLang="en-US" sz="2000" dirty="0">
                <a:solidFill>
                  <a:srgbClr val="FF0000"/>
                </a:solidFill>
                <a:effectLst/>
                <a:latin typeface="Times New Roman" panose="02020603050405020304" pitchFamily="18" charset="0"/>
                <a:cs typeface="Times New Roman" panose="02020603050405020304" pitchFamily="18" charset="0"/>
              </a:rPr>
              <a:t>加载驱动程序</a:t>
            </a:r>
          </a:p>
          <a:p>
            <a:pPr algn="just" eaLnBrk="1" hangingPunct="1">
              <a:lnSpc>
                <a:spcPct val="100000"/>
              </a:lnSpc>
              <a:buClr>
                <a:schemeClr val="accent1"/>
              </a:buClr>
              <a:buSzPct val="80000"/>
              <a:buFont typeface="Wingdings" panose="05000000000000000000" pitchFamily="2" charset="2"/>
              <a:buNone/>
              <a:defRPr/>
            </a:pPr>
            <a:r>
              <a:rPr lang="zh-CN" altLang="en-US" sz="2000" dirty="0">
                <a:solidFill>
                  <a:srgbClr val="FF0000"/>
                </a:solidFill>
                <a:effectLst/>
                <a:latin typeface="Times New Roman" panose="02020603050405020304" pitchFamily="18" charset="0"/>
                <a:cs typeface="Times New Roman" panose="02020603050405020304" pitchFamily="18" charset="0"/>
              </a:rPr>
              <a:t>  </a:t>
            </a:r>
            <a:r>
              <a:rPr lang="en-US" altLang="zh-CN" sz="2000" b="0" dirty="0" err="1">
                <a:solidFill>
                  <a:srgbClr val="0000FF"/>
                </a:solidFill>
                <a:effectLst/>
                <a:latin typeface="Times New Roman" panose="02020603050405020304" pitchFamily="18" charset="0"/>
                <a:cs typeface="Times New Roman" panose="02020603050405020304" pitchFamily="18" charset="0"/>
              </a:rPr>
              <a:t>Class.forName</a:t>
            </a:r>
            <a:r>
              <a:rPr lang="en-US" altLang="zh-CN" sz="2000" b="0" dirty="0">
                <a:solidFill>
                  <a:srgbClr val="0000FF"/>
                </a:solidFill>
                <a:effectLst/>
                <a:latin typeface="Times New Roman" panose="02020603050405020304" pitchFamily="18" charset="0"/>
                <a:cs typeface="Times New Roman" panose="02020603050405020304" pitchFamily="18" charset="0"/>
              </a:rPr>
              <a:t>("</a:t>
            </a:r>
            <a:r>
              <a:rPr lang="en-US" altLang="zh-CN" sz="2000" b="0" dirty="0" err="1">
                <a:solidFill>
                  <a:srgbClr val="DF3621"/>
                </a:solidFill>
                <a:effectLst/>
                <a:latin typeface="Times New Roman" panose="02020603050405020304" pitchFamily="18" charset="0"/>
                <a:cs typeface="Times New Roman" panose="02020603050405020304" pitchFamily="18" charset="0"/>
              </a:rPr>
              <a:t>oracle.jdbc.driver.OracleDriver</a:t>
            </a:r>
            <a:r>
              <a:rPr lang="en-US" altLang="zh-CN" sz="2000" b="0" dirty="0">
                <a:solidFill>
                  <a:srgbClr val="0000FF"/>
                </a:solidFill>
                <a:effectLst/>
                <a:latin typeface="Times New Roman" panose="02020603050405020304" pitchFamily="18" charset="0"/>
                <a:cs typeface="Times New Roman" panose="02020603050405020304" pitchFamily="18" charset="0"/>
              </a:rPr>
              <a:t>");</a:t>
            </a:r>
            <a:endParaRPr lang="en-US" altLang="zh-CN" sz="2000" dirty="0">
              <a:solidFill>
                <a:srgbClr val="0000FF"/>
              </a:solidFill>
              <a:effectLst/>
              <a:latin typeface="Times New Roman" panose="02020603050405020304" pitchFamily="18" charset="0"/>
              <a:cs typeface="Times New Roman" panose="02020603050405020304" pitchFamily="18" charset="0"/>
            </a:endParaRPr>
          </a:p>
          <a:p>
            <a:pPr algn="just" eaLnBrk="1" hangingPunct="1">
              <a:lnSpc>
                <a:spcPct val="100000"/>
              </a:lnSpc>
              <a:buClr>
                <a:schemeClr val="accent1"/>
              </a:buClr>
              <a:buSzPct val="80000"/>
              <a:buFont typeface="Wingdings" panose="05000000000000000000" pitchFamily="2" charset="2"/>
              <a:buNone/>
              <a:defRPr/>
            </a:pPr>
            <a:r>
              <a:rPr lang="en-US" altLang="zh-CN" sz="2000" dirty="0">
                <a:solidFill>
                  <a:srgbClr val="FF0000"/>
                </a:solidFill>
                <a:effectLst/>
                <a:latin typeface="Times New Roman" panose="02020603050405020304" pitchFamily="18" charset="0"/>
                <a:cs typeface="Times New Roman" panose="02020603050405020304" pitchFamily="18" charset="0"/>
              </a:rPr>
              <a:t>2.</a:t>
            </a:r>
            <a:r>
              <a:rPr lang="zh-CN" altLang="en-US" sz="2000" dirty="0">
                <a:solidFill>
                  <a:srgbClr val="FF0000"/>
                </a:solidFill>
                <a:effectLst/>
                <a:latin typeface="Times New Roman" panose="02020603050405020304" pitchFamily="18" charset="0"/>
                <a:cs typeface="Times New Roman" panose="02020603050405020304" pitchFamily="18" charset="0"/>
              </a:rPr>
              <a:t>建立连接</a:t>
            </a:r>
          </a:p>
          <a:p>
            <a:pPr eaLnBrk="1" hangingPunct="1">
              <a:lnSpc>
                <a:spcPct val="100000"/>
              </a:lnSpc>
              <a:buClr>
                <a:schemeClr val="accent1"/>
              </a:buClr>
              <a:buSzPct val="80000"/>
              <a:buFont typeface="Wingdings" panose="05000000000000000000" pitchFamily="2" charset="2"/>
              <a:buNone/>
              <a:defRPr/>
            </a:pPr>
            <a:r>
              <a:rPr lang="zh-CN" altLang="en-US" sz="2000" b="0" dirty="0">
                <a:solidFill>
                  <a:srgbClr val="FF0000"/>
                </a:solidFill>
                <a:effectLst/>
                <a:latin typeface="Times New Roman" panose="02020603050405020304" pitchFamily="18" charset="0"/>
                <a:cs typeface="Times New Roman" panose="02020603050405020304" pitchFamily="18" charset="0"/>
              </a:rPr>
              <a:t>      </a:t>
            </a:r>
            <a:r>
              <a:rPr lang="en-US" altLang="zh-CN" sz="2000" b="0" dirty="0">
                <a:solidFill>
                  <a:srgbClr val="0000FF"/>
                </a:solidFill>
                <a:effectLst/>
                <a:latin typeface="Times New Roman" panose="02020603050405020304" pitchFamily="18" charset="0"/>
                <a:cs typeface="Times New Roman" panose="02020603050405020304" pitchFamily="18" charset="0"/>
              </a:rPr>
              <a:t>Connection con= </a:t>
            </a:r>
            <a:r>
              <a:rPr lang="en-US" altLang="zh-CN" sz="2000" b="0" dirty="0" err="1">
                <a:solidFill>
                  <a:srgbClr val="0000FF"/>
                </a:solidFill>
                <a:effectLst/>
                <a:latin typeface="Times New Roman" panose="02020603050405020304" pitchFamily="18" charset="0"/>
                <a:cs typeface="Times New Roman" panose="02020603050405020304" pitchFamily="18" charset="0"/>
              </a:rPr>
              <a:t>DriverManager.getConnection</a:t>
            </a:r>
            <a:r>
              <a:rPr lang="en-US" altLang="zh-CN" sz="2000" b="0" dirty="0">
                <a:solidFill>
                  <a:srgbClr val="0000FF"/>
                </a:solidFill>
                <a:effectLst/>
                <a:latin typeface="Times New Roman" panose="02020603050405020304" pitchFamily="18" charset="0"/>
                <a:cs typeface="Times New Roman" panose="02020603050405020304" pitchFamily="18" charset="0"/>
              </a:rPr>
              <a:t>( “</a:t>
            </a:r>
            <a:r>
              <a:rPr lang="en-US" altLang="zh-CN" sz="2000" b="0" dirty="0" err="1">
                <a:solidFill>
                  <a:srgbClr val="DF3621"/>
                </a:solidFill>
                <a:effectLst/>
                <a:latin typeface="Times New Roman" panose="02020603050405020304" pitchFamily="18" charset="0"/>
                <a:cs typeface="Times New Roman" panose="02020603050405020304" pitchFamily="18" charset="0"/>
              </a:rPr>
              <a:t>jdbc:oracle:thin</a:t>
            </a:r>
            <a:r>
              <a:rPr lang="en-US" altLang="zh-CN" sz="2000" b="0" dirty="0">
                <a:solidFill>
                  <a:srgbClr val="DF3621"/>
                </a:solidFill>
                <a:effectLst/>
                <a:latin typeface="Times New Roman" panose="02020603050405020304" pitchFamily="18" charset="0"/>
                <a:cs typeface="Times New Roman" panose="02020603050405020304" pitchFamily="18" charset="0"/>
              </a:rPr>
              <a:t>:@</a:t>
            </a:r>
            <a:r>
              <a:rPr lang="zh-CN" altLang="en-US" sz="2000" b="0" dirty="0">
                <a:solidFill>
                  <a:srgbClr val="0000FF"/>
                </a:solidFill>
                <a:effectLst/>
                <a:latin typeface="Times New Roman" panose="02020603050405020304" pitchFamily="18" charset="0"/>
                <a:cs typeface="Times New Roman" panose="02020603050405020304" pitchFamily="18" charset="0"/>
              </a:rPr>
              <a:t>主机</a:t>
            </a:r>
            <a:r>
              <a:rPr lang="en-US" altLang="zh-CN" sz="2000" b="0" dirty="0">
                <a:solidFill>
                  <a:srgbClr val="0000FF"/>
                </a:solidFill>
                <a:effectLst/>
                <a:latin typeface="Times New Roman" panose="02020603050405020304" pitchFamily="18" charset="0"/>
                <a:cs typeface="Times New Roman" panose="02020603050405020304" pitchFamily="18" charset="0"/>
              </a:rPr>
              <a:t>host:</a:t>
            </a:r>
            <a:r>
              <a:rPr lang="zh-CN" altLang="en-US" sz="2000" b="0" dirty="0">
                <a:solidFill>
                  <a:srgbClr val="0000FF"/>
                </a:solidFill>
                <a:effectLst/>
                <a:latin typeface="Times New Roman" panose="02020603050405020304" pitchFamily="18" charset="0"/>
                <a:cs typeface="Times New Roman" panose="02020603050405020304" pitchFamily="18" charset="0"/>
              </a:rPr>
              <a:t>端口号</a:t>
            </a:r>
            <a:r>
              <a:rPr lang="en-US" altLang="zh-CN" sz="2000" b="0" dirty="0">
                <a:solidFill>
                  <a:srgbClr val="0000FF"/>
                </a:solidFill>
                <a:effectLst/>
                <a:latin typeface="Times New Roman" panose="02020603050405020304" pitchFamily="18" charset="0"/>
                <a:cs typeface="Times New Roman" panose="02020603050405020304" pitchFamily="18" charset="0"/>
              </a:rPr>
              <a:t>:</a:t>
            </a:r>
            <a:r>
              <a:rPr lang="zh-CN" altLang="en-US" sz="2000" b="0" dirty="0">
                <a:solidFill>
                  <a:srgbClr val="0000FF"/>
                </a:solidFill>
                <a:effectLst/>
                <a:latin typeface="Times New Roman" panose="02020603050405020304" pitchFamily="18" charset="0"/>
                <a:cs typeface="Times New Roman" panose="02020603050405020304" pitchFamily="18" charset="0"/>
              </a:rPr>
              <a:t>数据库名</a:t>
            </a:r>
            <a:r>
              <a:rPr lang="en-US" altLang="zh-CN" sz="2000" b="0" dirty="0">
                <a:solidFill>
                  <a:srgbClr val="0000FF"/>
                </a:solidFill>
                <a:effectLst/>
                <a:latin typeface="Times New Roman" panose="02020603050405020304" pitchFamily="18" charset="0"/>
                <a:cs typeface="Times New Roman" panose="02020603050405020304" pitchFamily="18" charset="0"/>
              </a:rPr>
              <a:t>”, </a:t>
            </a:r>
            <a:r>
              <a:rPr lang="zh-CN" altLang="en-US" sz="2000" b="0" dirty="0">
                <a:solidFill>
                  <a:srgbClr val="0000FF"/>
                </a:solidFill>
                <a:effectLst/>
                <a:latin typeface="Times New Roman" panose="02020603050405020304" pitchFamily="18" charset="0"/>
                <a:cs typeface="Times New Roman" panose="02020603050405020304" pitchFamily="18" charset="0"/>
              </a:rPr>
              <a:t>“用户名</a:t>
            </a:r>
            <a:r>
              <a:rPr lang="en-US" altLang="zh-CN" sz="2000" b="0" dirty="0">
                <a:solidFill>
                  <a:srgbClr val="0000FF"/>
                </a:solidFill>
                <a:effectLst/>
                <a:latin typeface="Times New Roman" panose="02020603050405020304" pitchFamily="18" charset="0"/>
                <a:cs typeface="Times New Roman" panose="02020603050405020304" pitchFamily="18" charset="0"/>
              </a:rPr>
              <a:t>” , </a:t>
            </a:r>
            <a:r>
              <a:rPr lang="zh-CN" altLang="en-US" sz="2000" b="0" dirty="0">
                <a:solidFill>
                  <a:srgbClr val="0000FF"/>
                </a:solidFill>
                <a:effectLst/>
                <a:latin typeface="Times New Roman" panose="02020603050405020304" pitchFamily="18" charset="0"/>
                <a:cs typeface="Times New Roman" panose="02020603050405020304" pitchFamily="18" charset="0"/>
              </a:rPr>
              <a:t>“密码</a:t>
            </a:r>
            <a:r>
              <a:rPr lang="en-US" altLang="zh-CN" sz="2000" b="0" dirty="0">
                <a:solidFill>
                  <a:srgbClr val="0000FF"/>
                </a:solidFill>
                <a:effectLst/>
                <a:latin typeface="Times New Roman" panose="02020603050405020304" pitchFamily="18" charset="0"/>
                <a:cs typeface="Times New Roman" panose="02020603050405020304" pitchFamily="18" charset="0"/>
              </a:rPr>
              <a:t>”</a:t>
            </a:r>
            <a:r>
              <a:rPr lang="zh-CN" altLang="en-US" sz="2000" b="0" dirty="0">
                <a:solidFill>
                  <a:srgbClr val="0000FF"/>
                </a:solidFill>
                <a:effectLst/>
                <a:latin typeface="Times New Roman" panose="02020603050405020304" pitchFamily="18" charset="0"/>
                <a:cs typeface="Times New Roman" panose="02020603050405020304" pitchFamily="18" charset="0"/>
              </a:rPr>
              <a:t> </a:t>
            </a:r>
            <a:r>
              <a:rPr lang="en-US" altLang="zh-CN" sz="2000" b="0" dirty="0">
                <a:solidFill>
                  <a:srgbClr val="0000FF"/>
                </a:solidFill>
                <a:effectLst/>
                <a:latin typeface="Times New Roman" panose="02020603050405020304" pitchFamily="18" charset="0"/>
                <a:cs typeface="Times New Roman" panose="02020603050405020304" pitchFamily="18" charset="0"/>
              </a:rPr>
              <a:t>); </a:t>
            </a:r>
            <a:endParaRPr lang="en-US" altLang="zh-CN" sz="2000" dirty="0">
              <a:solidFill>
                <a:srgbClr val="0000FF"/>
              </a:solidFill>
              <a:effectLst/>
              <a:latin typeface="Times New Roman" panose="02020603050405020304" pitchFamily="18" charset="0"/>
              <a:cs typeface="Times New Roman" panose="02020603050405020304" pitchFamily="18" charset="0"/>
            </a:endParaRPr>
          </a:p>
          <a:p>
            <a:pPr marL="342900" indent="-342900" algn="just" eaLnBrk="1" hangingPunct="1">
              <a:lnSpc>
                <a:spcPts val="3800"/>
              </a:lnSpc>
              <a:spcBef>
                <a:spcPts val="0"/>
              </a:spcBef>
              <a:buFont typeface="Wingdings" panose="05000000000000000000" pitchFamily="2" charset="2"/>
              <a:buChar char="Ø"/>
              <a:defRPr/>
            </a:pPr>
            <a:endParaRPr lang="zh-CN" altLang="en-US" sz="2000" dirty="0">
              <a:solidFill>
                <a:srgbClr val="000099"/>
              </a:solidFill>
              <a:effectLst/>
              <a:latin typeface="Times New Roman" panose="02020603050405020304" pitchFamily="18" charset="0"/>
              <a:cs typeface="Times New Roman" panose="02020603050405020304" pitchFamily="18" charset="0"/>
            </a:endParaRPr>
          </a:p>
          <a:p>
            <a:pPr marL="342900" indent="-342900" algn="just" eaLnBrk="1" hangingPunct="1">
              <a:lnSpc>
                <a:spcPts val="3800"/>
              </a:lnSpc>
              <a:spcBef>
                <a:spcPts val="0"/>
              </a:spcBef>
              <a:buFont typeface="Wingdings" panose="05000000000000000000" pitchFamily="2" charset="2"/>
              <a:buChar char="Ø"/>
              <a:defRPr/>
            </a:pPr>
            <a:endParaRPr lang="zh-CN" altLang="en-US" sz="2000" dirty="0">
              <a:solidFill>
                <a:srgbClr val="000099"/>
              </a:solidFill>
              <a:effectLst/>
              <a:latin typeface="Times New Roman" panose="02020603050405020304" pitchFamily="18" charset="0"/>
              <a:cs typeface="Times New Roman" panose="02020603050405020304" pitchFamily="18" charset="0"/>
            </a:endParaRPr>
          </a:p>
        </p:txBody>
      </p:sp>
      <p:pic>
        <p:nvPicPr>
          <p:cNvPr id="11" name="Picture 7" descr="河海校徽"/>
          <p:cNvPicPr>
            <a:picLocks noChangeAspect="1"/>
          </p:cNvPicPr>
          <p:nvPr/>
        </p:nvPicPr>
        <p:blipFill>
          <a:blip r:embed="rId4"/>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2" name="文本框 1"/>
          <p:cNvSpPr txBox="1"/>
          <p:nvPr/>
        </p:nvSpPr>
        <p:spPr>
          <a:xfrm>
            <a:off x="269875" y="908720"/>
            <a:ext cx="8645525" cy="2040255"/>
          </a:xfrm>
          <a:prstGeom prst="rect">
            <a:avLst/>
          </a:prstGeom>
          <a:noFill/>
        </p:spPr>
        <p:txBody>
          <a:bodyPr wrap="square" rtlCol="0">
            <a:spAutoFit/>
          </a:bodyPr>
          <a:lstStyle/>
          <a:p>
            <a:pPr marL="457200" lvl="0" indent="-457200" algn="just">
              <a:lnSpc>
                <a:spcPts val="3800"/>
              </a:lnSpc>
              <a:spcBef>
                <a:spcPts val="0"/>
              </a:spcBef>
              <a:buSzPct val="150000"/>
              <a:buBlip>
                <a:blip r:embed="rId5"/>
              </a:buBlip>
              <a:defRPr/>
            </a:pPr>
            <a:r>
              <a:rPr lang="zh-CN" altLang="en-US" sz="2000" b="1" dirty="0">
                <a:solidFill>
                  <a:srgbClr val="0070C0"/>
                </a:solidFill>
                <a:latin typeface="Times New Roman" panose="02020603050405020304" pitchFamily="18" charset="0"/>
                <a:cs typeface="Times New Roman" panose="02020603050405020304" pitchFamily="18" charset="0"/>
              </a:rPr>
              <a:t>通过直接加载</a:t>
            </a:r>
            <a:r>
              <a:rPr lang="en-US" altLang="zh-CN" sz="2000" b="1" dirty="0">
                <a:solidFill>
                  <a:srgbClr val="0070C0"/>
                </a:solidFill>
                <a:latin typeface="Times New Roman" panose="02020603050405020304" pitchFamily="18" charset="0"/>
                <a:cs typeface="Times New Roman" panose="02020603050405020304" pitchFamily="18" charset="0"/>
              </a:rPr>
              <a:t>Oracle</a:t>
            </a:r>
            <a:r>
              <a:rPr lang="zh-CN" altLang="en-US" sz="2000" b="1" dirty="0">
                <a:solidFill>
                  <a:srgbClr val="0070C0"/>
                </a:solidFill>
                <a:latin typeface="Times New Roman" panose="02020603050405020304" pitchFamily="18" charset="0"/>
                <a:cs typeface="Times New Roman" panose="02020603050405020304" pitchFamily="18" charset="0"/>
              </a:rPr>
              <a:t>的</a:t>
            </a:r>
            <a:r>
              <a:rPr lang="en-US" altLang="zh-CN" sz="2000" b="1" dirty="0">
                <a:solidFill>
                  <a:srgbClr val="0070C0"/>
                </a:solidFill>
                <a:latin typeface="Times New Roman" panose="02020603050405020304" pitchFamily="18" charset="0"/>
                <a:cs typeface="Times New Roman" panose="02020603050405020304" pitchFamily="18" charset="0"/>
              </a:rPr>
              <a:t>Java</a:t>
            </a:r>
            <a:r>
              <a:rPr lang="zh-CN" altLang="en-US" sz="2000" b="1" dirty="0">
                <a:solidFill>
                  <a:srgbClr val="0070C0"/>
                </a:solidFill>
                <a:latin typeface="Times New Roman" panose="02020603050405020304" pitchFamily="18" charset="0"/>
                <a:cs typeface="Times New Roman" panose="02020603050405020304" pitchFamily="18" charset="0"/>
              </a:rPr>
              <a:t>数据库驱动程序来连接数据库</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342900" lvl="0" indent="-342900" algn="just">
              <a:lnSpc>
                <a:spcPts val="3800"/>
              </a:lnSpc>
              <a:spcBef>
                <a:spcPts val="0"/>
              </a:spcBef>
              <a:buSzPct val="150000"/>
              <a:buBlip>
                <a:blip r:embed="rId6"/>
              </a:buBlip>
              <a:defRPr/>
            </a:pPr>
            <a:r>
              <a:rPr lang="zh-CN" altLang="en-US" sz="2000" b="1" dirty="0">
                <a:solidFill>
                  <a:srgbClr val="0070C0"/>
                </a:solidFill>
                <a:latin typeface="Times New Roman" panose="02020603050405020304" pitchFamily="18" charset="0"/>
                <a:cs typeface="Times New Roman" panose="02020603050405020304" pitchFamily="18" charset="0"/>
              </a:rPr>
              <a:t>安装</a:t>
            </a:r>
            <a:r>
              <a:rPr lang="en-US" altLang="zh-CN" sz="2000" b="1" dirty="0">
                <a:solidFill>
                  <a:srgbClr val="0070C0"/>
                </a:solidFill>
                <a:latin typeface="Times New Roman" panose="02020603050405020304" pitchFamily="18" charset="0"/>
                <a:cs typeface="Times New Roman" panose="02020603050405020304" pitchFamily="18" charset="0"/>
              </a:rPr>
              <a:t>Oracle</a:t>
            </a:r>
            <a:r>
              <a:rPr lang="zh-CN" altLang="en-US" sz="2000" b="1" dirty="0">
                <a:solidFill>
                  <a:srgbClr val="0070C0"/>
                </a:solidFill>
                <a:latin typeface="Times New Roman" panose="02020603050405020304" pitchFamily="18" charset="0"/>
                <a:cs typeface="Times New Roman" panose="02020603050405020304" pitchFamily="18" charset="0"/>
              </a:rPr>
              <a:t>后，找到目录</a:t>
            </a:r>
            <a:r>
              <a:rPr lang="en-US" altLang="zh-CN" sz="2000" b="1" dirty="0" err="1">
                <a:solidFill>
                  <a:srgbClr val="FF0000"/>
                </a:solidFill>
                <a:latin typeface="Times New Roman" panose="02020603050405020304" pitchFamily="18" charset="0"/>
                <a:cs typeface="Times New Roman" panose="02020603050405020304" pitchFamily="18" charset="0"/>
              </a:rPr>
              <a:t>jdbc</a:t>
            </a:r>
            <a:r>
              <a:rPr lang="en-US" altLang="zh-CN" sz="2000" b="1" dirty="0">
                <a:solidFill>
                  <a:srgbClr val="FF0000"/>
                </a:solidFill>
                <a:latin typeface="Times New Roman" panose="02020603050405020304" pitchFamily="18" charset="0"/>
                <a:cs typeface="Times New Roman" panose="02020603050405020304" pitchFamily="18" charset="0"/>
              </a:rPr>
              <a:t>/lib</a:t>
            </a:r>
            <a:r>
              <a:rPr lang="zh-CN" altLang="en-US" sz="2000" b="1" dirty="0">
                <a:solidFill>
                  <a:srgbClr val="FF0000"/>
                </a:solidFill>
                <a:latin typeface="Times New Roman" panose="02020603050405020304" pitchFamily="18" charset="0"/>
                <a:cs typeface="Times New Roman" panose="02020603050405020304" pitchFamily="18" charset="0"/>
              </a:rPr>
              <a:t>中的</a:t>
            </a:r>
            <a:r>
              <a:rPr lang="en-US" altLang="zh-CN" sz="2000" b="1" dirty="0">
                <a:solidFill>
                  <a:srgbClr val="FF0000"/>
                </a:solidFill>
                <a:latin typeface="Times New Roman" panose="02020603050405020304" pitchFamily="18" charset="0"/>
                <a:cs typeface="Times New Roman" panose="02020603050405020304" pitchFamily="18" charset="0"/>
              </a:rPr>
              <a:t>classes12.jar</a:t>
            </a:r>
            <a:r>
              <a:rPr lang="zh-CN" altLang="en-US" sz="2000" b="1" dirty="0">
                <a:solidFill>
                  <a:srgbClr val="0070C0"/>
                </a:solidFill>
                <a:latin typeface="Times New Roman" panose="02020603050405020304" pitchFamily="18" charset="0"/>
                <a:cs typeface="Times New Roman" panose="02020603050405020304" pitchFamily="18" charset="0"/>
              </a:rPr>
              <a:t>，即用</a:t>
            </a:r>
            <a:r>
              <a:rPr lang="en-US" altLang="zh-CN" sz="2000" b="1" dirty="0">
                <a:solidFill>
                  <a:srgbClr val="FF0000"/>
                </a:solidFill>
                <a:latin typeface="Times New Roman" panose="02020603050405020304" pitchFamily="18" charset="0"/>
                <a:cs typeface="Times New Roman" panose="02020603050405020304" pitchFamily="18" charset="0"/>
              </a:rPr>
              <a:t>java</a:t>
            </a:r>
            <a:r>
              <a:rPr lang="zh-CN" altLang="en-US" sz="2000" b="1" dirty="0">
                <a:solidFill>
                  <a:srgbClr val="FF0000"/>
                </a:solidFill>
                <a:latin typeface="Times New Roman" panose="02020603050405020304" pitchFamily="18" charset="0"/>
                <a:cs typeface="Times New Roman" panose="02020603050405020304" pitchFamily="18" charset="0"/>
              </a:rPr>
              <a:t>编写</a:t>
            </a:r>
            <a:r>
              <a:rPr lang="en-US" altLang="zh-CN" sz="2000" b="1" dirty="0">
                <a:solidFill>
                  <a:srgbClr val="FF0000"/>
                </a:solidFill>
                <a:latin typeface="Times New Roman" panose="02020603050405020304" pitchFamily="18" charset="0"/>
                <a:cs typeface="Times New Roman" panose="02020603050405020304" pitchFamily="18" charset="0"/>
              </a:rPr>
              <a:t>Oracle</a:t>
            </a:r>
            <a:r>
              <a:rPr lang="zh-CN" altLang="en-US" sz="2000" b="1" dirty="0">
                <a:solidFill>
                  <a:srgbClr val="FF0000"/>
                </a:solidFill>
                <a:latin typeface="Times New Roman" panose="02020603050405020304" pitchFamily="18" charset="0"/>
                <a:cs typeface="Times New Roman" panose="02020603050405020304" pitchFamily="18" charset="0"/>
              </a:rPr>
              <a:t>数据库驱动程序</a:t>
            </a:r>
            <a:r>
              <a:rPr lang="zh-CN" altLang="en-US" sz="2000" b="1" dirty="0">
                <a:solidFill>
                  <a:srgbClr val="0070C0"/>
                </a:solidFill>
                <a:latin typeface="Times New Roman" panose="02020603050405020304" pitchFamily="18" charset="0"/>
                <a:cs typeface="Times New Roman" panose="02020603050405020304" pitchFamily="18" charset="0"/>
              </a:rPr>
              <a:t>。将</a:t>
            </a:r>
            <a:r>
              <a:rPr lang="en-US" altLang="zh-CN" sz="2000" b="1" dirty="0">
                <a:solidFill>
                  <a:srgbClr val="0070C0"/>
                </a:solidFill>
                <a:latin typeface="Times New Roman" panose="02020603050405020304" pitchFamily="18" charset="0"/>
                <a:cs typeface="Times New Roman" panose="02020603050405020304" pitchFamily="18" charset="0"/>
              </a:rPr>
              <a:t>classes12.jar</a:t>
            </a:r>
            <a:r>
              <a:rPr lang="zh-CN" altLang="en-US" sz="2000" b="1" dirty="0">
                <a:solidFill>
                  <a:srgbClr val="0070C0"/>
                </a:solidFill>
                <a:latin typeface="Times New Roman" panose="02020603050405020304" pitchFamily="18" charset="0"/>
                <a:cs typeface="Times New Roman" panose="02020603050405020304" pitchFamily="18" charset="0"/>
              </a:rPr>
              <a:t>复制到</a:t>
            </a:r>
            <a:r>
              <a:rPr lang="en-US" altLang="zh-CN" sz="2000" b="1" dirty="0">
                <a:solidFill>
                  <a:srgbClr val="0070C0"/>
                </a:solidFill>
                <a:latin typeface="Times New Roman" panose="02020603050405020304" pitchFamily="18" charset="0"/>
                <a:cs typeface="Times New Roman" panose="02020603050405020304" pitchFamily="18" charset="0"/>
              </a:rPr>
              <a:t>Tomcat</a:t>
            </a:r>
            <a:r>
              <a:rPr lang="zh-CN" altLang="en-US" sz="2000" b="1" dirty="0">
                <a:solidFill>
                  <a:srgbClr val="0070C0"/>
                </a:solidFill>
                <a:latin typeface="Times New Roman" panose="02020603050405020304" pitchFamily="18" charset="0"/>
                <a:cs typeface="Times New Roman" panose="02020603050405020304" pitchFamily="18" charset="0"/>
              </a:rPr>
              <a:t>引擎所使用的</a:t>
            </a:r>
            <a:r>
              <a:rPr lang="en-US" altLang="zh-CN" sz="2000" b="1" dirty="0">
                <a:solidFill>
                  <a:srgbClr val="0070C0"/>
                </a:solidFill>
                <a:latin typeface="Times New Roman" panose="02020603050405020304" pitchFamily="18" charset="0"/>
                <a:cs typeface="Times New Roman" panose="02020603050405020304" pitchFamily="18" charset="0"/>
              </a:rPr>
              <a:t>JDK</a:t>
            </a:r>
            <a:r>
              <a:rPr lang="zh-CN" altLang="en-US" sz="2000" b="1" dirty="0">
                <a:solidFill>
                  <a:srgbClr val="0070C0"/>
                </a:solidFill>
                <a:latin typeface="Times New Roman" panose="02020603050405020304" pitchFamily="18" charset="0"/>
                <a:cs typeface="Times New Roman" panose="02020603050405020304" pitchFamily="18" charset="0"/>
              </a:rPr>
              <a:t>的扩展目录中。通过如下的两个步骤和一个</a:t>
            </a:r>
            <a:r>
              <a:rPr lang="en-US" altLang="zh-CN" sz="2000" b="1" dirty="0">
                <a:solidFill>
                  <a:srgbClr val="0070C0"/>
                </a:solidFill>
                <a:latin typeface="Times New Roman" panose="02020603050405020304" pitchFamily="18" charset="0"/>
                <a:cs typeface="Times New Roman" panose="02020603050405020304" pitchFamily="18" charset="0"/>
              </a:rPr>
              <a:t>Oracle</a:t>
            </a:r>
            <a:r>
              <a:rPr lang="zh-CN" altLang="en-US" sz="2000" b="1" dirty="0">
                <a:solidFill>
                  <a:srgbClr val="0070C0"/>
                </a:solidFill>
                <a:latin typeface="Times New Roman" panose="02020603050405020304" pitchFamily="18" charset="0"/>
                <a:cs typeface="Times New Roman" panose="02020603050405020304" pitchFamily="18" charset="0"/>
              </a:rPr>
              <a:t>数据库建立连接。</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additive="base">
                                        <p:cTn id="3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 calcmode="lin" valueType="num">
                                      <p:cBhvr additive="base">
                                        <p:cTn id="3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additive="base">
                                        <p:cTn id="4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cBhvr additive="base">
                                        <p:cTn id="4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4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4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grpSp>
        <p:nvGrpSpPr>
          <p:cNvPr id="130" name="组合 129"/>
          <p:cNvGrpSpPr/>
          <p:nvPr/>
        </p:nvGrpSpPr>
        <p:grpSpPr>
          <a:xfrm>
            <a:off x="479425" y="3284220"/>
            <a:ext cx="8239125" cy="2740025"/>
            <a:chOff x="755" y="412"/>
            <a:chExt cx="12975" cy="4315"/>
          </a:xfrm>
        </p:grpSpPr>
        <p:grpSp>
          <p:nvGrpSpPr>
            <p:cNvPr id="83" name="组合 82"/>
            <p:cNvGrpSpPr/>
            <p:nvPr/>
          </p:nvGrpSpPr>
          <p:grpSpPr>
            <a:xfrm>
              <a:off x="755" y="412"/>
              <a:ext cx="12975" cy="4315"/>
              <a:chOff x="195" y="5308"/>
              <a:chExt cx="14031" cy="4667"/>
            </a:xfrm>
          </p:grpSpPr>
          <p:grpSp>
            <p:nvGrpSpPr>
              <p:cNvPr id="84" name="组合 83"/>
              <p:cNvGrpSpPr/>
              <p:nvPr/>
            </p:nvGrpSpPr>
            <p:grpSpPr>
              <a:xfrm>
                <a:off x="195" y="5308"/>
                <a:ext cx="14031" cy="4667"/>
                <a:chOff x="195" y="5308"/>
                <a:chExt cx="14031" cy="4667"/>
              </a:xfrm>
            </p:grpSpPr>
            <p:grpSp>
              <p:nvGrpSpPr>
                <p:cNvPr id="85" name="组合 84"/>
                <p:cNvGrpSpPr/>
                <p:nvPr/>
              </p:nvGrpSpPr>
              <p:grpSpPr>
                <a:xfrm>
                  <a:off x="195" y="5308"/>
                  <a:ext cx="10092" cy="4667"/>
                  <a:chOff x="195" y="5286"/>
                  <a:chExt cx="10092" cy="4667"/>
                </a:xfrm>
              </p:grpSpPr>
              <p:sp>
                <p:nvSpPr>
                  <p:cNvPr id="86" name="矩形 85"/>
                  <p:cNvSpPr/>
                  <p:nvPr/>
                </p:nvSpPr>
                <p:spPr>
                  <a:xfrm>
                    <a:off x="195" y="5286"/>
                    <a:ext cx="10092" cy="4667"/>
                  </a:xfrm>
                  <a:prstGeom prst="rect">
                    <a:avLst/>
                  </a:prstGeom>
                  <a:solidFill>
                    <a:srgbClr val="9DC3E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7" name="文本框 86"/>
                  <p:cNvSpPr txBox="1"/>
                  <p:nvPr/>
                </p:nvSpPr>
                <p:spPr>
                  <a:xfrm>
                    <a:off x="1677" y="5286"/>
                    <a:ext cx="7808" cy="679"/>
                  </a:xfrm>
                  <a:prstGeom prst="rect">
                    <a:avLst/>
                  </a:prstGeom>
                  <a:noFill/>
                </p:spPr>
                <p:txBody>
                  <a:bodyPr wrap="square" rtlCol="0">
                    <a:spAutoFit/>
                  </a:bodyPr>
                  <a:lstStyle/>
                  <a:p>
                    <a:r>
                      <a:rPr lang="zh-CN" altLang="en-US" sz="2000" b="1" dirty="0">
                        <a:solidFill>
                          <a:schemeClr val="bg1"/>
                        </a:solidFill>
                        <a:latin typeface="+mn-ea"/>
                        <a:ea typeface="+mn-ea"/>
                        <a:cs typeface="+mn-ea"/>
                      </a:rPr>
                      <a:t>使用</a:t>
                    </a:r>
                    <a:r>
                      <a:rPr lang="en-US" altLang="zh-CN" sz="2000" b="1" dirty="0">
                        <a:solidFill>
                          <a:schemeClr val="bg1"/>
                        </a:solidFill>
                        <a:latin typeface="+mn-ea"/>
                        <a:ea typeface="+mn-ea"/>
                        <a:cs typeface="+mn-ea"/>
                      </a:rPr>
                      <a:t>JDBC</a:t>
                    </a:r>
                    <a:r>
                      <a:rPr lang="zh-CN" altLang="en-US" sz="2000" b="1" dirty="0">
                        <a:solidFill>
                          <a:schemeClr val="bg1"/>
                        </a:solidFill>
                        <a:latin typeface="+mn-ea"/>
                        <a:ea typeface="+mn-ea"/>
                        <a:cs typeface="+mn-ea"/>
                      </a:rPr>
                      <a:t>之应用程序所驻留的计算机</a:t>
                    </a:r>
                  </a:p>
                </p:txBody>
              </p:sp>
            </p:grpSp>
            <p:sp>
              <p:nvSpPr>
                <p:cNvPr id="88" name="圆柱体 7"/>
                <p:cNvSpPr/>
                <p:nvPr/>
              </p:nvSpPr>
              <p:spPr>
                <a:xfrm>
                  <a:off x="10942" y="6064"/>
                  <a:ext cx="3284"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sym typeface="+mn-ea"/>
                    </a:rPr>
                    <a:t>ODBC</a:t>
                  </a:r>
                  <a:r>
                    <a:rPr lang="zh-CN" altLang="en-US" sz="1600" dirty="0">
                      <a:solidFill>
                        <a:schemeClr val="tx2"/>
                      </a:solidFill>
                      <a:sym typeface="+mn-ea"/>
                    </a:rPr>
                    <a:t>数据源</a:t>
                  </a:r>
                  <a:r>
                    <a:rPr lang="en-US" altLang="zh-CN" sz="1600" dirty="0">
                      <a:solidFill>
                        <a:schemeClr val="tx2"/>
                      </a:solidFill>
                      <a:sym typeface="+mn-ea"/>
                    </a:rPr>
                    <a:t>1</a:t>
                  </a:r>
                  <a:endParaRPr lang="zh-CN" altLang="en-US" sz="1600" dirty="0">
                    <a:solidFill>
                      <a:schemeClr val="tx2"/>
                    </a:solidFill>
                  </a:endParaRPr>
                </a:p>
              </p:txBody>
            </p:sp>
            <p:sp>
              <p:nvSpPr>
                <p:cNvPr id="89" name="圆柱体 16"/>
                <p:cNvSpPr/>
                <p:nvPr/>
              </p:nvSpPr>
              <p:spPr>
                <a:xfrm>
                  <a:off x="10942" y="7332"/>
                  <a:ext cx="3262"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sym typeface="+mn-ea"/>
                    </a:rPr>
                    <a:t>ODBC</a:t>
                  </a:r>
                  <a:r>
                    <a:rPr lang="zh-CN" altLang="en-US" sz="1600" dirty="0">
                      <a:solidFill>
                        <a:schemeClr val="tx2"/>
                      </a:solidFill>
                      <a:sym typeface="+mn-ea"/>
                    </a:rPr>
                    <a:t>数据源</a:t>
                  </a:r>
                  <a:r>
                    <a:rPr lang="en-US" altLang="zh-CN" sz="1600" dirty="0">
                      <a:solidFill>
                        <a:schemeClr val="tx2"/>
                      </a:solidFill>
                      <a:sym typeface="+mn-ea"/>
                    </a:rPr>
                    <a:t>2</a:t>
                  </a:r>
                </a:p>
              </p:txBody>
            </p:sp>
            <p:sp>
              <p:nvSpPr>
                <p:cNvPr id="90" name="圆柱体 17"/>
                <p:cNvSpPr/>
                <p:nvPr/>
              </p:nvSpPr>
              <p:spPr>
                <a:xfrm>
                  <a:off x="10942" y="8526"/>
                  <a:ext cx="3262"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sym typeface="+mn-ea"/>
                    </a:rPr>
                    <a:t>ODBC</a:t>
                  </a:r>
                  <a:r>
                    <a:rPr lang="zh-CN" altLang="en-US" sz="1600" dirty="0">
                      <a:solidFill>
                        <a:schemeClr val="tx2"/>
                      </a:solidFill>
                      <a:sym typeface="+mn-ea"/>
                    </a:rPr>
                    <a:t>数据源</a:t>
                  </a:r>
                  <a:r>
                    <a:rPr lang="en-US" altLang="zh-CN" sz="1600" dirty="0">
                      <a:solidFill>
                        <a:schemeClr val="tx2"/>
                      </a:solidFill>
                      <a:sym typeface="+mn-ea"/>
                    </a:rPr>
                    <a:t>3</a:t>
                  </a:r>
                </a:p>
              </p:txBody>
            </p:sp>
          </p:grpSp>
          <p:grpSp>
            <p:nvGrpSpPr>
              <p:cNvPr id="91" name="组合 90"/>
              <p:cNvGrpSpPr/>
              <p:nvPr/>
            </p:nvGrpSpPr>
            <p:grpSpPr>
              <a:xfrm>
                <a:off x="447" y="7190"/>
                <a:ext cx="1618" cy="1107"/>
                <a:chOff x="447" y="7260"/>
                <a:chExt cx="1618" cy="1107"/>
              </a:xfrm>
            </p:grpSpPr>
            <p:sp>
              <p:nvSpPr>
                <p:cNvPr id="92" name="椭圆 91"/>
                <p:cNvSpPr/>
                <p:nvPr/>
              </p:nvSpPr>
              <p:spPr>
                <a:xfrm>
                  <a:off x="447" y="7260"/>
                  <a:ext cx="1618" cy="11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489" y="7526"/>
                  <a:ext cx="1566" cy="522"/>
                </a:xfrm>
                <a:prstGeom prst="rect">
                  <a:avLst/>
                </a:prstGeom>
                <a:noFill/>
                <a:ln>
                  <a:noFill/>
                </a:ln>
              </p:spPr>
              <p:txBody>
                <a:bodyPr wrap="square" rtlCol="0">
                  <a:spAutoFit/>
                </a:bodyPr>
                <a:lstStyle/>
                <a:p>
                  <a:r>
                    <a:rPr lang="zh-CN" altLang="en-US" sz="1400" b="1">
                      <a:solidFill>
                        <a:schemeClr val="tx1">
                          <a:lumMod val="85000"/>
                          <a:lumOff val="15000"/>
                        </a:schemeClr>
                      </a:solidFill>
                    </a:rPr>
                    <a:t>应用程序</a:t>
                  </a:r>
                </a:p>
              </p:txBody>
            </p:sp>
          </p:grpSp>
          <p:grpSp>
            <p:nvGrpSpPr>
              <p:cNvPr id="94" name="组合 93"/>
              <p:cNvGrpSpPr/>
              <p:nvPr/>
            </p:nvGrpSpPr>
            <p:grpSpPr>
              <a:xfrm>
                <a:off x="3451" y="7190"/>
                <a:ext cx="7490" cy="1107"/>
                <a:chOff x="3451" y="7190"/>
                <a:chExt cx="7490" cy="1107"/>
              </a:xfrm>
            </p:grpSpPr>
            <p:cxnSp>
              <p:nvCxnSpPr>
                <p:cNvPr id="96" name="直接箭头连接符 95"/>
                <p:cNvCxnSpPr/>
                <p:nvPr/>
              </p:nvCxnSpPr>
              <p:spPr>
                <a:xfrm flipV="1">
                  <a:off x="4154" y="7681"/>
                  <a:ext cx="854" cy="1"/>
                </a:xfrm>
                <a:prstGeom prst="straightConnector1">
                  <a:avLst/>
                </a:prstGeom>
                <a:ln>
                  <a:solidFill>
                    <a:schemeClr val="tx1">
                      <a:lumMod val="85000"/>
                      <a:lumOff val="15000"/>
                    </a:schemeClr>
                  </a:solidFill>
                  <a:tailEnd type="triangle" w="lg" len="lg"/>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116" idx="3"/>
                  <a:endCxn id="89" idx="2"/>
                </p:cNvCxnSpPr>
                <p:nvPr/>
              </p:nvCxnSpPr>
              <p:spPr>
                <a:xfrm>
                  <a:off x="8106" y="7772"/>
                  <a:ext cx="2835" cy="0"/>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0" name="组合 99"/>
                <p:cNvGrpSpPr/>
                <p:nvPr/>
              </p:nvGrpSpPr>
              <p:grpSpPr>
                <a:xfrm>
                  <a:off x="3451" y="7190"/>
                  <a:ext cx="1702" cy="1107"/>
                  <a:chOff x="3198" y="8020"/>
                  <a:chExt cx="1702" cy="1107"/>
                </a:xfrm>
              </p:grpSpPr>
              <p:sp>
                <p:nvSpPr>
                  <p:cNvPr id="101" name="椭圆 100"/>
                  <p:cNvSpPr/>
                  <p:nvPr/>
                </p:nvSpPr>
                <p:spPr>
                  <a:xfrm>
                    <a:off x="3198" y="8020"/>
                    <a:ext cx="1618" cy="11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3400" y="8285"/>
                    <a:ext cx="1500" cy="522"/>
                  </a:xfrm>
                  <a:prstGeom prst="rect">
                    <a:avLst/>
                  </a:prstGeom>
                  <a:noFill/>
                  <a:ln>
                    <a:noFill/>
                  </a:ln>
                </p:spPr>
                <p:txBody>
                  <a:bodyPr wrap="square" rtlCol="0">
                    <a:spAutoFit/>
                  </a:bodyPr>
                  <a:lstStyle/>
                  <a:p>
                    <a:r>
                      <a:rPr lang="en-US" altLang="zh-CN" sz="1400" b="1">
                        <a:solidFill>
                          <a:schemeClr val="tx1">
                            <a:lumMod val="85000"/>
                            <a:lumOff val="15000"/>
                          </a:schemeClr>
                        </a:solidFill>
                      </a:rPr>
                      <a:t>JDBC</a:t>
                    </a:r>
                  </a:p>
                </p:txBody>
              </p:sp>
            </p:grpSp>
          </p:grpSp>
        </p:grpSp>
        <p:grpSp>
          <p:nvGrpSpPr>
            <p:cNvPr id="117" name="组合 116"/>
            <p:cNvGrpSpPr/>
            <p:nvPr/>
          </p:nvGrpSpPr>
          <p:grpSpPr>
            <a:xfrm>
              <a:off x="6718" y="2152"/>
              <a:ext cx="1496" cy="1024"/>
              <a:chOff x="3148" y="2082"/>
              <a:chExt cx="1496" cy="1024"/>
            </a:xfrm>
          </p:grpSpPr>
          <p:sp>
            <p:nvSpPr>
              <p:cNvPr id="115" name="椭圆 114"/>
              <p:cNvSpPr/>
              <p:nvPr/>
            </p:nvSpPr>
            <p:spPr>
              <a:xfrm>
                <a:off x="3148" y="2082"/>
                <a:ext cx="1496" cy="102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p:cNvSpPr txBox="1"/>
              <p:nvPr/>
            </p:nvSpPr>
            <p:spPr>
              <a:xfrm>
                <a:off x="3313" y="2352"/>
                <a:ext cx="1188" cy="483"/>
              </a:xfrm>
              <a:prstGeom prst="rect">
                <a:avLst/>
              </a:prstGeom>
              <a:noFill/>
              <a:ln>
                <a:noFill/>
              </a:ln>
            </p:spPr>
            <p:txBody>
              <a:bodyPr wrap="square" rtlCol="0">
                <a:spAutoFit/>
              </a:bodyPr>
              <a:lstStyle/>
              <a:p>
                <a:r>
                  <a:rPr lang="en-US" altLang="zh-CN" sz="1400" b="1">
                    <a:solidFill>
                      <a:schemeClr val="tx1">
                        <a:lumMod val="85000"/>
                        <a:lumOff val="15000"/>
                      </a:schemeClr>
                    </a:solidFill>
                  </a:rPr>
                  <a:t>ODBC</a:t>
                </a:r>
              </a:p>
            </p:txBody>
          </p:sp>
        </p:grpSp>
        <p:sp>
          <p:nvSpPr>
            <p:cNvPr id="119" name="文本框 118"/>
            <p:cNvSpPr txBox="1"/>
            <p:nvPr/>
          </p:nvSpPr>
          <p:spPr>
            <a:xfrm>
              <a:off x="3595" y="3951"/>
              <a:ext cx="3652" cy="58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JDBC-ODBC</a:t>
              </a:r>
              <a:r>
                <a:rPr lang="zh-CN" altLang="en-US" b="1" dirty="0">
                  <a:solidFill>
                    <a:schemeClr val="bg1"/>
                  </a:solidFill>
                  <a:latin typeface="Times New Roman" panose="02020603050405020304" pitchFamily="18" charset="0"/>
                  <a:cs typeface="Times New Roman" panose="02020603050405020304" pitchFamily="18" charset="0"/>
                </a:rPr>
                <a:t>桥接器</a:t>
              </a:r>
            </a:p>
          </p:txBody>
        </p:sp>
        <p:grpSp>
          <p:nvGrpSpPr>
            <p:cNvPr id="128" name="组合 127"/>
            <p:cNvGrpSpPr/>
            <p:nvPr/>
          </p:nvGrpSpPr>
          <p:grpSpPr>
            <a:xfrm>
              <a:off x="2522" y="1492"/>
              <a:ext cx="8176" cy="2276"/>
              <a:chOff x="2522" y="1492"/>
              <a:chExt cx="8176" cy="2276"/>
            </a:xfrm>
          </p:grpSpPr>
          <p:cxnSp>
            <p:nvCxnSpPr>
              <p:cNvPr id="118" name="连接符: 肘形 25"/>
              <p:cNvCxnSpPr>
                <a:stCxn id="88" idx="2"/>
                <a:endCxn id="90" idx="2"/>
              </p:cNvCxnSpPr>
              <p:nvPr/>
            </p:nvCxnSpPr>
            <p:spPr>
              <a:xfrm rot="10800000" flipV="1">
                <a:off x="10693" y="1492"/>
                <a:ext cx="5" cy="2276"/>
              </a:xfrm>
              <a:prstGeom prst="bentConnector3">
                <a:avLst>
                  <a:gd name="adj1" fmla="val 7600000"/>
                </a:avLst>
              </a:prstGeom>
              <a:ln>
                <a:solidFill>
                  <a:schemeClr val="tx1">
                    <a:lumMod val="85000"/>
                    <a:lumOff val="1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27" name="组合 126"/>
              <p:cNvGrpSpPr/>
              <p:nvPr/>
            </p:nvGrpSpPr>
            <p:grpSpPr>
              <a:xfrm>
                <a:off x="2522" y="2082"/>
                <a:ext cx="7392" cy="589"/>
                <a:chOff x="2522" y="2082"/>
                <a:chExt cx="7392" cy="589"/>
              </a:xfrm>
            </p:grpSpPr>
            <p:grpSp>
              <p:nvGrpSpPr>
                <p:cNvPr id="126" name="组合 125"/>
                <p:cNvGrpSpPr/>
                <p:nvPr/>
              </p:nvGrpSpPr>
              <p:grpSpPr>
                <a:xfrm>
                  <a:off x="2522" y="2626"/>
                  <a:ext cx="4126" cy="13"/>
                  <a:chOff x="2522" y="2626"/>
                  <a:chExt cx="4126" cy="13"/>
                </a:xfrm>
              </p:grpSpPr>
              <p:cxnSp>
                <p:nvCxnSpPr>
                  <p:cNvPr id="120" name="直接箭头连接符 119"/>
                  <p:cNvCxnSpPr/>
                  <p:nvPr/>
                </p:nvCxnSpPr>
                <p:spPr>
                  <a:xfrm>
                    <a:off x="5270" y="2639"/>
                    <a:ext cx="1378" cy="0"/>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2522" y="2626"/>
                    <a:ext cx="1230" cy="5"/>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2556" y="2082"/>
                  <a:ext cx="7358" cy="589"/>
                  <a:chOff x="2556" y="2082"/>
                  <a:chExt cx="7358" cy="589"/>
                </a:xfrm>
              </p:grpSpPr>
              <p:sp>
                <p:nvSpPr>
                  <p:cNvPr id="27" name="文本框 26"/>
                  <p:cNvSpPr txBox="1"/>
                  <p:nvPr/>
                </p:nvSpPr>
                <p:spPr>
                  <a:xfrm>
                    <a:off x="8556" y="2090"/>
                    <a:ext cx="1358" cy="580"/>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rPr>
                      <a:t>连接</a:t>
                    </a:r>
                  </a:p>
                </p:txBody>
              </p:sp>
              <p:sp>
                <p:nvSpPr>
                  <p:cNvPr id="26" name="文本框 25"/>
                  <p:cNvSpPr txBox="1"/>
                  <p:nvPr/>
                </p:nvSpPr>
                <p:spPr>
                  <a:xfrm>
                    <a:off x="2556" y="2082"/>
                    <a:ext cx="1023" cy="580"/>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rPr>
                      <a:t>使用</a:t>
                    </a:r>
                  </a:p>
                </p:txBody>
              </p:sp>
              <p:sp>
                <p:nvSpPr>
                  <p:cNvPr id="36" name="文本框 35"/>
                  <p:cNvSpPr txBox="1"/>
                  <p:nvPr/>
                </p:nvSpPr>
                <p:spPr>
                  <a:xfrm>
                    <a:off x="5353" y="2089"/>
                    <a:ext cx="1048" cy="58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rPr>
                      <a:t>桥接</a:t>
                    </a:r>
                  </a:p>
                </p:txBody>
              </p:sp>
            </p:grpSp>
          </p:grpSp>
        </p:grpSp>
      </p:grpSp>
      <p:sp>
        <p:nvSpPr>
          <p:cNvPr id="2" name="文本框 1"/>
          <p:cNvSpPr txBox="1"/>
          <p:nvPr/>
        </p:nvSpPr>
        <p:spPr>
          <a:xfrm>
            <a:off x="284480" y="1052865"/>
            <a:ext cx="8645525" cy="1553210"/>
          </a:xfrm>
          <a:prstGeom prst="rect">
            <a:avLst/>
          </a:prstGeom>
          <a:noFill/>
        </p:spPr>
        <p:txBody>
          <a:bodyPr wrap="square" rtlCol="0">
            <a:spAutoFit/>
          </a:bodyPr>
          <a:lstStyle/>
          <a:p>
            <a:pPr marL="457200" lvl="0" indent="-457200" algn="just">
              <a:lnSpc>
                <a:spcPts val="3800"/>
              </a:lnSpc>
              <a:spcBef>
                <a:spcPts val="0"/>
              </a:spcBef>
              <a:buSzPct val="150000"/>
              <a:buBlip>
                <a:blip r:embed="rId3"/>
              </a:buBlip>
              <a:defRPr/>
            </a:pPr>
            <a:r>
              <a:rPr lang="zh-CN" altLang="en-US" sz="2000" b="1" dirty="0">
                <a:solidFill>
                  <a:srgbClr val="0070C0"/>
                </a:solidFill>
                <a:latin typeface="Times New Roman" panose="02020603050405020304" pitchFamily="18" charset="0"/>
                <a:cs typeface="Times New Roman" panose="02020603050405020304" pitchFamily="18" charset="0"/>
                <a:sym typeface="+mn-ea"/>
              </a:rPr>
              <a:t>使用</a:t>
            </a:r>
            <a:r>
              <a:rPr lang="en-US" altLang="zh-CN" sz="2000" b="1" dirty="0">
                <a:solidFill>
                  <a:srgbClr val="0070C0"/>
                </a:solidFill>
                <a:latin typeface="Times New Roman" panose="02020603050405020304" pitchFamily="18" charset="0"/>
                <a:cs typeface="Times New Roman" panose="02020603050405020304" pitchFamily="18" charset="0"/>
                <a:sym typeface="+mn-ea"/>
              </a:rPr>
              <a:t>JDBC-ODBC</a:t>
            </a:r>
            <a:r>
              <a:rPr lang="zh-CN" altLang="en-US" sz="2000" b="1" dirty="0">
                <a:solidFill>
                  <a:srgbClr val="0070C0"/>
                </a:solidFill>
                <a:latin typeface="Times New Roman" panose="02020603050405020304" pitchFamily="18" charset="0"/>
                <a:cs typeface="Times New Roman" panose="02020603050405020304" pitchFamily="18" charset="0"/>
                <a:sym typeface="+mn-ea"/>
              </a:rPr>
              <a:t>桥接器方式的机制是：</a:t>
            </a:r>
            <a:r>
              <a:rPr lang="zh-CN" altLang="en-US" sz="2000" b="1" dirty="0">
                <a:solidFill>
                  <a:srgbClr val="DF3621"/>
                </a:solidFill>
                <a:latin typeface="Times New Roman" panose="02020603050405020304" pitchFamily="18" charset="0"/>
                <a:cs typeface="Times New Roman" panose="02020603050405020304" pitchFamily="18" charset="0"/>
                <a:sym typeface="+mn-ea"/>
              </a:rPr>
              <a:t>应用程序只需建立</a:t>
            </a:r>
            <a:r>
              <a:rPr lang="en-US" altLang="zh-CN" sz="2000" b="1" dirty="0">
                <a:solidFill>
                  <a:srgbClr val="DF3621"/>
                </a:solidFill>
                <a:latin typeface="Times New Roman" panose="02020603050405020304" pitchFamily="18" charset="0"/>
                <a:cs typeface="Times New Roman" panose="02020603050405020304" pitchFamily="18" charset="0"/>
                <a:sym typeface="+mn-ea"/>
              </a:rPr>
              <a:t>JDBC</a:t>
            </a:r>
            <a:r>
              <a:rPr lang="zh-CN" altLang="en-US" sz="2000" b="1" dirty="0">
                <a:solidFill>
                  <a:srgbClr val="DF3621"/>
                </a:solidFill>
                <a:latin typeface="Times New Roman" panose="02020603050405020304" pitchFamily="18" charset="0"/>
                <a:cs typeface="Times New Roman" panose="02020603050405020304" pitchFamily="18" charset="0"/>
                <a:sym typeface="+mn-ea"/>
              </a:rPr>
              <a:t>和</a:t>
            </a:r>
            <a:r>
              <a:rPr lang="en-US" altLang="zh-CN" sz="2000" b="1" dirty="0">
                <a:solidFill>
                  <a:srgbClr val="DF3621"/>
                </a:solidFill>
                <a:latin typeface="Times New Roman" panose="02020603050405020304" pitchFamily="18" charset="0"/>
                <a:cs typeface="Times New Roman" panose="02020603050405020304" pitchFamily="18" charset="0"/>
                <a:sym typeface="+mn-ea"/>
              </a:rPr>
              <a:t>ODBC</a:t>
            </a:r>
            <a:r>
              <a:rPr lang="zh-CN" altLang="en-US" sz="2000" b="1" dirty="0">
                <a:solidFill>
                  <a:srgbClr val="DF3621"/>
                </a:solidFill>
                <a:latin typeface="Times New Roman" panose="02020603050405020304" pitchFamily="18" charset="0"/>
                <a:cs typeface="Times New Roman" panose="02020603050405020304" pitchFamily="18" charset="0"/>
                <a:sym typeface="+mn-ea"/>
              </a:rPr>
              <a:t>之间的连接，即所谓的建立</a:t>
            </a:r>
            <a:r>
              <a:rPr lang="en-US" altLang="zh-CN" sz="2000" b="1" dirty="0">
                <a:solidFill>
                  <a:srgbClr val="DF3621"/>
                </a:solidFill>
                <a:latin typeface="Times New Roman" panose="02020603050405020304" pitchFamily="18" charset="0"/>
                <a:cs typeface="Times New Roman" panose="02020603050405020304" pitchFamily="18" charset="0"/>
                <a:sym typeface="+mn-ea"/>
              </a:rPr>
              <a:t>JDBC-ODBC</a:t>
            </a:r>
            <a:r>
              <a:rPr lang="zh-CN" altLang="en-US" sz="2000" b="1" dirty="0">
                <a:solidFill>
                  <a:srgbClr val="DF3621"/>
                </a:solidFill>
                <a:latin typeface="Times New Roman" panose="02020603050405020304" pitchFamily="18" charset="0"/>
                <a:cs typeface="Times New Roman" panose="02020603050405020304" pitchFamily="18" charset="0"/>
                <a:sym typeface="+mn-ea"/>
              </a:rPr>
              <a:t>桥接器，而和数据库的连接由</a:t>
            </a:r>
            <a:r>
              <a:rPr lang="en-US" altLang="zh-CN" sz="2000" b="1" dirty="0">
                <a:solidFill>
                  <a:srgbClr val="DF3621"/>
                </a:solidFill>
                <a:latin typeface="Times New Roman" panose="02020603050405020304" pitchFamily="18" charset="0"/>
                <a:cs typeface="Times New Roman" panose="02020603050405020304" pitchFamily="18" charset="0"/>
                <a:sym typeface="+mn-ea"/>
              </a:rPr>
              <a:t>ODBC</a:t>
            </a:r>
            <a:r>
              <a:rPr lang="zh-CN" altLang="en-US" sz="2000" b="1" dirty="0">
                <a:solidFill>
                  <a:srgbClr val="DF3621"/>
                </a:solidFill>
                <a:latin typeface="Times New Roman" panose="02020603050405020304" pitchFamily="18" charset="0"/>
                <a:cs typeface="Times New Roman" panose="02020603050405020304" pitchFamily="18" charset="0"/>
                <a:sym typeface="+mn-ea"/>
              </a:rPr>
              <a:t>去完成。 </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inVertical)">
                                      <p:cBhvr>
                                        <p:cTn id="11" dur="500"/>
                                        <p:tgtEl>
                                          <p:spTgt spid="4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arn(inVertical)">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384175" y="1036638"/>
            <a:ext cx="8382000" cy="3599180"/>
          </a:xfrm>
          <a:prstGeom prst="rect">
            <a:avLst/>
          </a:prstGeom>
          <a:noFill/>
          <a:ln w="9525">
            <a:noFill/>
            <a:miter lim="800000"/>
          </a:ln>
        </p:spPr>
        <p:txBody>
          <a:bodyPr>
            <a:spAutoFit/>
          </a:bodyPr>
          <a:lstStyle/>
          <a:p>
            <a:pPr marL="457200" indent="-457200" algn="just" eaLnBrk="1" hangingPunct="1">
              <a:lnSpc>
                <a:spcPct val="150000"/>
              </a:lnSpc>
              <a:spcBef>
                <a:spcPct val="50000"/>
              </a:spcBef>
              <a:buSzPct val="200000"/>
              <a:buBlip>
                <a:blip r:embed="rId2"/>
              </a:buBlip>
              <a:defRPr/>
            </a:pPr>
            <a:r>
              <a:rPr lang="en-US" altLang="zh-CN" sz="2400" b="1" dirty="0">
                <a:ln>
                  <a:noFill/>
                </a:ln>
                <a:solidFill>
                  <a:srgbClr val="000099"/>
                </a:solidFill>
                <a:latin typeface="Times New Roman" panose="02020603050405020304" pitchFamily="18" charset="0"/>
                <a:cs typeface="Times New Roman" panose="02020603050405020304" pitchFamily="18" charset="0"/>
              </a:rPr>
              <a:t> </a:t>
            </a:r>
            <a:r>
              <a:rPr lang="zh-CN" altLang="en-US" sz="2400" b="1" dirty="0">
                <a:ln>
                  <a:noFill/>
                </a:ln>
                <a:solidFill>
                  <a:srgbClr val="0070C0"/>
                </a:solidFill>
                <a:latin typeface="Times New Roman" panose="02020603050405020304" pitchFamily="18" charset="0"/>
                <a:cs typeface="Times New Roman" panose="02020603050405020304" pitchFamily="18" charset="0"/>
              </a:rPr>
              <a:t>使用</a:t>
            </a:r>
            <a:r>
              <a:rPr lang="en-US" altLang="zh-CN" sz="2400" b="1" dirty="0">
                <a:ln>
                  <a:noFill/>
                </a:ln>
                <a:solidFill>
                  <a:srgbClr val="0070C0"/>
                </a:solidFill>
                <a:latin typeface="Times New Roman" panose="02020603050405020304" pitchFamily="18" charset="0"/>
                <a:cs typeface="Times New Roman" panose="02020603050405020304" pitchFamily="18" charset="0"/>
              </a:rPr>
              <a:t>JDBC-ODBC</a:t>
            </a:r>
            <a:r>
              <a:rPr lang="zh-CN" altLang="en-US" sz="2400" b="1" dirty="0">
                <a:ln>
                  <a:noFill/>
                </a:ln>
                <a:solidFill>
                  <a:srgbClr val="0070C0"/>
                </a:solidFill>
                <a:latin typeface="Times New Roman" panose="02020603050405020304" pitchFamily="18" charset="0"/>
                <a:cs typeface="Times New Roman" panose="02020603050405020304" pitchFamily="18" charset="0"/>
              </a:rPr>
              <a:t>桥接器访问数据库的步骤</a:t>
            </a:r>
            <a:r>
              <a:rPr lang="en-US" altLang="zh-CN" sz="2400" b="1" dirty="0">
                <a:ln>
                  <a:noFill/>
                </a:ln>
                <a:solidFill>
                  <a:srgbClr val="0070C0"/>
                </a:solidFill>
                <a:latin typeface="Times New Roman" panose="02020603050405020304" pitchFamily="18" charset="0"/>
                <a:cs typeface="Times New Roman" panose="02020603050405020304" pitchFamily="18" charset="0"/>
              </a:rPr>
              <a:t>:</a:t>
            </a:r>
          </a:p>
          <a:p>
            <a:pPr marL="1028700" lvl="1" indent="-571500" algn="just" eaLnBrk="1" hangingPunct="1">
              <a:lnSpc>
                <a:spcPct val="150000"/>
              </a:lnSpc>
              <a:spcBef>
                <a:spcPct val="20000"/>
              </a:spcBef>
              <a:buClr>
                <a:schemeClr val="accent1"/>
              </a:buClr>
              <a:buSzPct val="80000"/>
              <a:defRPr/>
            </a:pPr>
            <a:r>
              <a:rPr lang="zh-CN" altLang="en-US" sz="2400" b="1" dirty="0">
                <a:ln>
                  <a:noFill/>
                </a:ln>
                <a:solidFill>
                  <a:srgbClr val="0070C0"/>
                </a:solidFill>
                <a:latin typeface="Times New Roman" panose="02020603050405020304" pitchFamily="18" charset="0"/>
                <a:cs typeface="Times New Roman" panose="02020603050405020304" pitchFamily="18" charset="0"/>
              </a:rPr>
              <a:t>（</a:t>
            </a:r>
            <a:r>
              <a:rPr lang="en-US" altLang="zh-CN" sz="2400" b="1" dirty="0">
                <a:ln>
                  <a:noFill/>
                </a:ln>
                <a:solidFill>
                  <a:srgbClr val="0070C0"/>
                </a:solidFill>
                <a:latin typeface="Times New Roman" panose="02020603050405020304" pitchFamily="18" charset="0"/>
                <a:cs typeface="Times New Roman" panose="02020603050405020304" pitchFamily="18" charset="0"/>
              </a:rPr>
              <a:t>1</a:t>
            </a:r>
            <a:r>
              <a:rPr lang="zh-CN" altLang="en-US" sz="2400" b="1" dirty="0">
                <a:ln>
                  <a:noFill/>
                </a:ln>
                <a:solidFill>
                  <a:srgbClr val="0070C0"/>
                </a:solidFill>
                <a:latin typeface="Times New Roman" panose="02020603050405020304" pitchFamily="18" charset="0"/>
                <a:cs typeface="Times New Roman" panose="02020603050405020304" pitchFamily="18" charset="0"/>
              </a:rPr>
              <a:t>）建立</a:t>
            </a:r>
            <a:r>
              <a:rPr lang="en-US" altLang="zh-CN" sz="2400" b="1" dirty="0">
                <a:ln>
                  <a:noFill/>
                </a:ln>
                <a:solidFill>
                  <a:srgbClr val="0070C0"/>
                </a:solidFill>
                <a:latin typeface="Times New Roman" panose="02020603050405020304" pitchFamily="18" charset="0"/>
                <a:cs typeface="Times New Roman" panose="02020603050405020304" pitchFamily="18" charset="0"/>
              </a:rPr>
              <a:t>JDBC-ODBC</a:t>
            </a:r>
            <a:r>
              <a:rPr lang="zh-CN" altLang="en-US" sz="2400" b="1" dirty="0">
                <a:ln>
                  <a:noFill/>
                </a:ln>
                <a:solidFill>
                  <a:srgbClr val="0070C0"/>
                </a:solidFill>
                <a:latin typeface="Times New Roman" panose="02020603050405020304" pitchFamily="18" charset="0"/>
                <a:cs typeface="Times New Roman" panose="02020603050405020304" pitchFamily="18" charset="0"/>
              </a:rPr>
              <a:t>桥接器</a:t>
            </a:r>
            <a:endParaRPr lang="en-US" altLang="zh-CN" sz="2400" b="1" dirty="0">
              <a:ln>
                <a:noFill/>
              </a:ln>
              <a:solidFill>
                <a:srgbClr val="0070C0"/>
              </a:solidFill>
              <a:latin typeface="Times New Roman" panose="02020603050405020304" pitchFamily="18" charset="0"/>
              <a:cs typeface="Times New Roman" panose="02020603050405020304" pitchFamily="18" charset="0"/>
            </a:endParaRPr>
          </a:p>
          <a:p>
            <a:pPr marL="1028700" lvl="1" indent="-571500" algn="just" eaLnBrk="1" hangingPunct="1">
              <a:lnSpc>
                <a:spcPct val="150000"/>
              </a:lnSpc>
              <a:spcBef>
                <a:spcPct val="20000"/>
              </a:spcBef>
              <a:buClr>
                <a:schemeClr val="accent1"/>
              </a:buClr>
              <a:buSzPct val="80000"/>
              <a:defRPr/>
            </a:pPr>
            <a:r>
              <a:rPr lang="zh-CN" altLang="en-US" sz="2400" b="1" dirty="0">
                <a:ln>
                  <a:noFill/>
                </a:ln>
                <a:solidFill>
                  <a:srgbClr val="0070C0"/>
                </a:solidFill>
                <a:latin typeface="Times New Roman" panose="02020603050405020304" pitchFamily="18" charset="0"/>
                <a:cs typeface="Times New Roman" panose="02020603050405020304" pitchFamily="18" charset="0"/>
              </a:rPr>
              <a:t>（</a:t>
            </a:r>
            <a:r>
              <a:rPr lang="en-US" altLang="zh-CN" sz="2400" b="1" dirty="0">
                <a:ln>
                  <a:noFill/>
                </a:ln>
                <a:solidFill>
                  <a:srgbClr val="0070C0"/>
                </a:solidFill>
                <a:latin typeface="Times New Roman" panose="02020603050405020304" pitchFamily="18" charset="0"/>
                <a:cs typeface="Times New Roman" panose="02020603050405020304" pitchFamily="18" charset="0"/>
              </a:rPr>
              <a:t>2</a:t>
            </a:r>
            <a:r>
              <a:rPr lang="zh-CN" altLang="en-US" sz="2400" b="1" dirty="0">
                <a:ln>
                  <a:noFill/>
                </a:ln>
                <a:solidFill>
                  <a:srgbClr val="0070C0"/>
                </a:solidFill>
                <a:latin typeface="Times New Roman" panose="02020603050405020304" pitchFamily="18" charset="0"/>
                <a:cs typeface="Times New Roman" panose="02020603050405020304" pitchFamily="18" charset="0"/>
              </a:rPr>
              <a:t>）创建</a:t>
            </a:r>
            <a:r>
              <a:rPr lang="en-US" altLang="zh-CN" sz="2400" b="1" dirty="0">
                <a:ln>
                  <a:noFill/>
                </a:ln>
                <a:solidFill>
                  <a:srgbClr val="0070C0"/>
                </a:solidFill>
                <a:latin typeface="Times New Roman" panose="02020603050405020304" pitchFamily="18" charset="0"/>
                <a:cs typeface="Times New Roman" panose="02020603050405020304" pitchFamily="18" charset="0"/>
              </a:rPr>
              <a:t>ODBC</a:t>
            </a:r>
            <a:r>
              <a:rPr lang="zh-CN" altLang="en-US" sz="2400" b="1" dirty="0">
                <a:ln>
                  <a:noFill/>
                </a:ln>
                <a:solidFill>
                  <a:srgbClr val="0070C0"/>
                </a:solidFill>
                <a:latin typeface="Times New Roman" panose="02020603050405020304" pitchFamily="18" charset="0"/>
                <a:cs typeface="Times New Roman" panose="02020603050405020304" pitchFamily="18" charset="0"/>
              </a:rPr>
              <a:t>数据源</a:t>
            </a:r>
          </a:p>
          <a:p>
            <a:pPr lvl="1" algn="just" eaLnBrk="1" hangingPunct="1">
              <a:lnSpc>
                <a:spcPct val="150000"/>
              </a:lnSpc>
              <a:spcBef>
                <a:spcPct val="20000"/>
              </a:spcBef>
              <a:buClr>
                <a:schemeClr val="accent1"/>
              </a:buClr>
              <a:buSzPct val="80000"/>
              <a:buFont typeface="+mj-lt"/>
              <a:defRPr/>
            </a:pPr>
            <a:r>
              <a:rPr lang="zh-CN" altLang="en-US" sz="2400" b="1" dirty="0">
                <a:ln>
                  <a:noFill/>
                </a:ln>
                <a:solidFill>
                  <a:srgbClr val="0070C0"/>
                </a:solidFill>
                <a:latin typeface="Times New Roman" panose="02020603050405020304" pitchFamily="18" charset="0"/>
                <a:cs typeface="Times New Roman" panose="02020603050405020304" pitchFamily="18" charset="0"/>
              </a:rPr>
              <a:t>           </a:t>
            </a:r>
            <a:r>
              <a:rPr lang="en-US" altLang="zh-CN" sz="2400" b="1" dirty="0">
                <a:ln>
                  <a:noFill/>
                </a:ln>
                <a:solidFill>
                  <a:srgbClr val="0070C0"/>
                </a:solidFill>
                <a:latin typeface="Times New Roman" panose="02020603050405020304" pitchFamily="18" charset="0"/>
                <a:cs typeface="Times New Roman" panose="02020603050405020304" pitchFamily="18" charset="0"/>
              </a:rPr>
              <a:t>Windows</a:t>
            </a:r>
            <a:r>
              <a:rPr lang="zh-CN" altLang="en-US" sz="2400" b="1" dirty="0">
                <a:ln>
                  <a:noFill/>
                </a:ln>
                <a:solidFill>
                  <a:srgbClr val="0070C0"/>
                </a:solidFill>
                <a:latin typeface="Times New Roman" panose="02020603050405020304" pitchFamily="18" charset="0"/>
                <a:cs typeface="Times New Roman" panose="02020603050405020304" pitchFamily="18" charset="0"/>
              </a:rPr>
              <a:t>控制面板</a:t>
            </a:r>
            <a:r>
              <a:rPr lang="en-US" altLang="zh-CN" sz="2400" b="1" dirty="0">
                <a:ln>
                  <a:noFill/>
                </a:ln>
                <a:solidFill>
                  <a:srgbClr val="0070C0"/>
                </a:solidFill>
                <a:latin typeface="Times New Roman" panose="02020603050405020304" pitchFamily="18" charset="0"/>
                <a:cs typeface="Times New Roman" panose="02020603050405020304" pitchFamily="18" charset="0"/>
              </a:rPr>
              <a:t>_</a:t>
            </a:r>
            <a:r>
              <a:rPr lang="zh-CN" altLang="en-US" sz="2400" b="1" dirty="0">
                <a:ln>
                  <a:noFill/>
                </a:ln>
                <a:solidFill>
                  <a:srgbClr val="0070C0"/>
                </a:solidFill>
                <a:latin typeface="Times New Roman" panose="02020603050405020304" pitchFamily="18" charset="0"/>
                <a:cs typeface="Times New Roman" panose="02020603050405020304" pitchFamily="18" charset="0"/>
              </a:rPr>
              <a:t>管理工具</a:t>
            </a:r>
            <a:r>
              <a:rPr lang="en-US" altLang="zh-CN" sz="2400" b="1" dirty="0">
                <a:ln>
                  <a:noFill/>
                </a:ln>
                <a:solidFill>
                  <a:srgbClr val="0070C0"/>
                </a:solidFill>
                <a:latin typeface="Times New Roman" panose="02020603050405020304" pitchFamily="18" charset="0"/>
                <a:cs typeface="Times New Roman" panose="02020603050405020304" pitchFamily="18" charset="0"/>
              </a:rPr>
              <a:t>_ ODBC</a:t>
            </a:r>
            <a:r>
              <a:rPr lang="zh-CN" altLang="en-US" sz="2400" b="1" dirty="0">
                <a:ln>
                  <a:noFill/>
                </a:ln>
                <a:solidFill>
                  <a:srgbClr val="0070C0"/>
                </a:solidFill>
                <a:latin typeface="Times New Roman" panose="02020603050405020304" pitchFamily="18" charset="0"/>
                <a:cs typeface="Times New Roman" panose="02020603050405020304" pitchFamily="18" charset="0"/>
              </a:rPr>
              <a:t>数据源</a:t>
            </a:r>
          </a:p>
          <a:p>
            <a:pPr marL="1028700" lvl="1" indent="-571500" algn="just" eaLnBrk="1" hangingPunct="1">
              <a:lnSpc>
                <a:spcPct val="150000"/>
              </a:lnSpc>
              <a:spcBef>
                <a:spcPct val="20000"/>
              </a:spcBef>
              <a:buClr>
                <a:schemeClr val="accent1"/>
              </a:buClr>
              <a:buSzPct val="80000"/>
              <a:defRPr/>
            </a:pPr>
            <a:r>
              <a:rPr lang="zh-CN" altLang="en-US" sz="2400" b="1" dirty="0">
                <a:ln>
                  <a:noFill/>
                </a:ln>
                <a:solidFill>
                  <a:srgbClr val="0070C0"/>
                </a:solidFill>
                <a:latin typeface="Times New Roman" panose="02020603050405020304" pitchFamily="18" charset="0"/>
                <a:cs typeface="Times New Roman" panose="02020603050405020304" pitchFamily="18" charset="0"/>
              </a:rPr>
              <a:t>（</a:t>
            </a:r>
            <a:r>
              <a:rPr lang="en-US" altLang="zh-CN" sz="2400" b="1" dirty="0">
                <a:ln>
                  <a:noFill/>
                </a:ln>
                <a:solidFill>
                  <a:srgbClr val="0070C0"/>
                </a:solidFill>
                <a:latin typeface="Times New Roman" panose="02020603050405020304" pitchFamily="18" charset="0"/>
                <a:cs typeface="Times New Roman" panose="02020603050405020304" pitchFamily="18" charset="0"/>
              </a:rPr>
              <a:t>3</a:t>
            </a:r>
            <a:r>
              <a:rPr lang="zh-CN" altLang="en-US" sz="2400" b="1" dirty="0">
                <a:ln>
                  <a:noFill/>
                </a:ln>
                <a:solidFill>
                  <a:srgbClr val="0070C0"/>
                </a:solidFill>
                <a:latin typeface="Times New Roman" panose="02020603050405020304" pitchFamily="18" charset="0"/>
                <a:cs typeface="Times New Roman" panose="02020603050405020304" pitchFamily="18" charset="0"/>
              </a:rPr>
              <a:t>）和</a:t>
            </a:r>
            <a:r>
              <a:rPr lang="en-US" altLang="zh-CN" sz="2400" b="1" dirty="0">
                <a:ln>
                  <a:noFill/>
                </a:ln>
                <a:solidFill>
                  <a:srgbClr val="0070C0"/>
                </a:solidFill>
                <a:latin typeface="Times New Roman" panose="02020603050405020304" pitchFamily="18" charset="0"/>
                <a:cs typeface="Times New Roman" panose="02020603050405020304" pitchFamily="18" charset="0"/>
              </a:rPr>
              <a:t>ODBC</a:t>
            </a:r>
            <a:r>
              <a:rPr lang="zh-CN" altLang="en-US" sz="2400" b="1" dirty="0">
                <a:ln>
                  <a:noFill/>
                </a:ln>
                <a:solidFill>
                  <a:srgbClr val="0070C0"/>
                </a:solidFill>
                <a:latin typeface="Times New Roman" panose="02020603050405020304" pitchFamily="18" charset="0"/>
                <a:cs typeface="Times New Roman" panose="02020603050405020304" pitchFamily="18" charset="0"/>
              </a:rPr>
              <a:t>数据源建立连接</a:t>
            </a:r>
            <a:endParaRPr lang="en-US" altLang="zh-CN" sz="2400" b="1" dirty="0">
              <a:ln>
                <a:noFill/>
              </a:ln>
              <a:solidFill>
                <a:srgbClr val="0070C0"/>
              </a:solidFill>
              <a:latin typeface="Times New Roman" panose="02020603050405020304" pitchFamily="18" charset="0"/>
              <a:cs typeface="Times New Roman" panose="02020603050405020304" pitchFamily="18" charset="0"/>
            </a:endParaRPr>
          </a:p>
          <a:p>
            <a:pPr algn="just" eaLnBrk="1" hangingPunct="1">
              <a:spcBef>
                <a:spcPct val="20000"/>
              </a:spcBef>
              <a:buClr>
                <a:schemeClr val="accent1"/>
              </a:buClr>
              <a:buSzPct val="80000"/>
              <a:buFont typeface="Wingdings" panose="05000000000000000000" pitchFamily="2" charset="2"/>
              <a:buChar char="n"/>
              <a:defRPr/>
            </a:pPr>
            <a:endParaRPr lang="en-US" altLang="zh-CN" sz="2400" b="1" dirty="0">
              <a:ln>
                <a:noFill/>
              </a:ln>
              <a:solidFill>
                <a:srgbClr val="0070C0"/>
              </a:solidFill>
              <a:latin typeface="Times New Roman" panose="02020603050405020304" pitchFamily="18" charset="0"/>
              <a:cs typeface="Times New Roman" panose="02020603050405020304" pitchFamily="18" charset="0"/>
            </a:endParaRPr>
          </a:p>
        </p:txBody>
      </p:sp>
      <p:pic>
        <p:nvPicPr>
          <p:cNvPr id="8"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315">
                                            <p:txEl>
                                              <p:pRg st="0" end="0"/>
                                            </p:txEl>
                                          </p:spTgt>
                                        </p:tgtEl>
                                        <p:attrNameLst>
                                          <p:attrName>style.visibility</p:attrName>
                                        </p:attrNameLst>
                                      </p:cBhvr>
                                      <p:to>
                                        <p:strVal val="visible"/>
                                      </p:to>
                                    </p:set>
                                    <p:anim calcmode="lin" valueType="num">
                                      <p:cBhvr additive="base">
                                        <p:cTn id="20"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3315">
                                            <p:txEl>
                                              <p:pRg st="1" end="1"/>
                                            </p:txEl>
                                          </p:spTgt>
                                        </p:tgtEl>
                                        <p:attrNameLst>
                                          <p:attrName>style.visibility</p:attrName>
                                        </p:attrNameLst>
                                      </p:cBhvr>
                                      <p:to>
                                        <p:strVal val="visible"/>
                                      </p:to>
                                    </p:set>
                                    <p:anim calcmode="lin" valueType="num">
                                      <p:cBhvr additive="base">
                                        <p:cTn id="26"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315">
                                            <p:txEl>
                                              <p:pRg st="2" end="2"/>
                                            </p:txEl>
                                          </p:spTgt>
                                        </p:tgtEl>
                                        <p:attrNameLst>
                                          <p:attrName>style.visibility</p:attrName>
                                        </p:attrNameLst>
                                      </p:cBhvr>
                                      <p:to>
                                        <p:strVal val="visible"/>
                                      </p:to>
                                    </p:set>
                                    <p:anim calcmode="lin" valueType="num">
                                      <p:cBhvr additive="base">
                                        <p:cTn id="32"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315">
                                            <p:txEl>
                                              <p:pRg st="3" end="3"/>
                                            </p:txEl>
                                          </p:spTgt>
                                        </p:tgtEl>
                                        <p:attrNameLst>
                                          <p:attrName>style.visibility</p:attrName>
                                        </p:attrNameLst>
                                      </p:cBhvr>
                                      <p:to>
                                        <p:strVal val="visible"/>
                                      </p:to>
                                    </p:set>
                                    <p:anim calcmode="lin" valueType="num">
                                      <p:cBhvr additive="base">
                                        <p:cTn id="36"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315">
                                            <p:txEl>
                                              <p:pRg st="4" end="4"/>
                                            </p:txEl>
                                          </p:spTgt>
                                        </p:tgtEl>
                                        <p:attrNameLst>
                                          <p:attrName>style.visibility</p:attrName>
                                        </p:attrNameLst>
                                      </p:cBhvr>
                                      <p:to>
                                        <p:strVal val="visible"/>
                                      </p:to>
                                    </p:set>
                                    <p:anim calcmode="lin" valueType="num">
                                      <p:cBhvr additive="base">
                                        <p:cTn id="42"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122680"/>
            <a:ext cx="8382000" cy="5245735"/>
          </a:xfrm>
        </p:spPr>
        <p:txBody>
          <a:bodyPr/>
          <a:lstStyle/>
          <a:p>
            <a:pPr marL="0" indent="0" eaLnBrk="1" hangingPunct="1">
              <a:buFont typeface="Wingdings 2" panose="05020102010507070707" pitchFamily="18" charset="2"/>
              <a:buNone/>
              <a:defRPr/>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增： </a:t>
            </a:r>
            <a:b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b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sql</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="insert  into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数据表</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  values(</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 " </a:t>
            </a:r>
          </a:p>
          <a:p>
            <a:pPr marL="0" indent="0" eaLnBrk="1" hangingPunct="1">
              <a:buFont typeface="Wingdings 2" panose="05020102010507070707" pitchFamily="18" charset="2"/>
              <a:buNone/>
              <a:defRPr/>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删： </a:t>
            </a:r>
            <a:b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b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sql</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delete  from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数据表  </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where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条件表达式</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eaLnBrk="1" hangingPunct="1">
              <a:buFont typeface="Wingdings 2" panose="05020102010507070707" pitchFamily="18" charset="2"/>
              <a:buNone/>
              <a:defRPr/>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改：</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b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b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sql</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="update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数据表  </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set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字段名</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字段值  </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where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条件表达式</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eaLnBrk="1" hangingPunct="1">
              <a:buFont typeface="Wingdings 2" panose="05020102010507070707" pitchFamily="18" charset="2"/>
              <a:buNone/>
              <a:defRPr/>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查：</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b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b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sql</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="select  *  from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数据表  </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where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字段名</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字段值  </a:t>
            </a:r>
            <a:r>
              <a:rPr lang="en-US" altLang="zh-CN" sz="2400" b="1"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orderby</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字段名</a:t>
            </a:r>
            <a:r>
              <a:rPr lang="en-US"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常用</a:t>
            </a:r>
            <a:r>
              <a:rPr lang="en-US" altLang="zh-CN" sz="2800" b="1" dirty="0">
                <a:solidFill>
                  <a:srgbClr val="0067B4"/>
                </a:solidFill>
                <a:latin typeface="Times New Roman" panose="02020603050405020304" pitchFamily="18" charset="0"/>
              </a:rPr>
              <a:t>SQL</a:t>
            </a:r>
            <a:r>
              <a:rPr lang="zh-CN" altLang="en-US" sz="2800" b="1" dirty="0">
                <a:solidFill>
                  <a:srgbClr val="0067B4"/>
                </a:solidFill>
                <a:latin typeface="Times New Roman" panose="02020603050405020304" pitchFamily="18" charset="0"/>
              </a:rPr>
              <a:t>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89560" y="1483995"/>
            <a:ext cx="3928745" cy="470217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圆角矩形 3"/>
          <p:cNvSpPr/>
          <p:nvPr/>
        </p:nvSpPr>
        <p:spPr>
          <a:xfrm>
            <a:off x="4385945" y="1483995"/>
            <a:ext cx="4489450" cy="470217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0"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11"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2"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125954" name="Rectangle 2"/>
          <p:cNvSpPr>
            <a:spLocks noGrp="1" noChangeArrowheads="1"/>
          </p:cNvSpPr>
          <p:nvPr>
            <p:ph type="title"/>
          </p:nvPr>
        </p:nvSpPr>
        <p:spPr>
          <a:xfrm>
            <a:off x="354013" y="981075"/>
            <a:ext cx="7772400" cy="503238"/>
          </a:xfrm>
        </p:spPr>
        <p:txBody>
          <a:bodyPr/>
          <a:lstStyle/>
          <a:p>
            <a:pPr algn="l" eaLnBrk="1" hangingPunct="1"/>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第一步</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加载驱动程序</a:t>
            </a:r>
          </a:p>
        </p:txBody>
      </p:sp>
      <p:sp>
        <p:nvSpPr>
          <p:cNvPr id="2" name="文本框 1"/>
          <p:cNvSpPr txBox="1"/>
          <p:nvPr/>
        </p:nvSpPr>
        <p:spPr>
          <a:xfrm>
            <a:off x="378460" y="1605280"/>
            <a:ext cx="3795395" cy="4246245"/>
          </a:xfrm>
          <a:prstGeom prst="rect">
            <a:avLst/>
          </a:prstGeom>
          <a:noFill/>
          <a:ln>
            <a:noFill/>
          </a:ln>
        </p:spPr>
        <p:txBody>
          <a:bodyPr wrap="square" rtlCol="0">
            <a:spAutoFit/>
          </a:bodyPr>
          <a:lstStyle/>
          <a:p>
            <a:pPr algn="ctr">
              <a:lnSpc>
                <a:spcPct val="150000"/>
              </a:lnSpc>
            </a:pPr>
            <a:r>
              <a:rPr lang="en-US" altLang="zh-CN" sz="1800" dirty="0">
                <a:effectLst/>
                <a:latin typeface="Times New Roman" panose="02020603050405020304" pitchFamily="18" charset="0"/>
                <a:cs typeface="Times New Roman" panose="02020603050405020304" pitchFamily="18" charset="0"/>
              </a:rPr>
              <a:t>JDBC</a:t>
            </a:r>
            <a:r>
              <a:rPr lang="zh-CN" altLang="en-US" sz="1800" dirty="0">
                <a:effectLst/>
                <a:latin typeface="Times New Roman" panose="02020603050405020304" pitchFamily="18" charset="0"/>
                <a:cs typeface="Times New Roman" panose="02020603050405020304" pitchFamily="18" charset="0"/>
              </a:rPr>
              <a:t>使用</a:t>
            </a:r>
            <a:endParaRPr lang="en-US" altLang="zh-CN" sz="1800" dirty="0">
              <a:effectLst/>
              <a:latin typeface="Times New Roman" panose="02020603050405020304" pitchFamily="18" charset="0"/>
              <a:cs typeface="Times New Roman" panose="02020603050405020304" pitchFamily="18" charset="0"/>
            </a:endParaRPr>
          </a:p>
          <a:p>
            <a:pPr marL="285750">
              <a:lnSpc>
                <a:spcPct val="150000"/>
              </a:lnSpc>
              <a:buFont typeface="Arial" panose="020B0604020202020204" pitchFamily="34" charset="0"/>
              <a:buChar char="•"/>
            </a:pPr>
            <a:r>
              <a:rPr lang="zh-CN" altLang="en-US" sz="1800" dirty="0">
                <a:effectLst/>
                <a:latin typeface="Times New Roman" panose="02020603050405020304" pitchFamily="18" charset="0"/>
                <a:cs typeface="Times New Roman" panose="02020603050405020304" pitchFamily="18" charset="0"/>
              </a:rPr>
              <a:t>数据库驱动程序</a:t>
            </a:r>
            <a:endParaRPr lang="en-US" altLang="zh-CN" sz="1800" dirty="0">
              <a:effectLst/>
              <a:latin typeface="Times New Roman" panose="02020603050405020304" pitchFamily="18" charset="0"/>
              <a:cs typeface="Times New Roman" panose="02020603050405020304" pitchFamily="18" charset="0"/>
            </a:endParaRPr>
          </a:p>
          <a:p>
            <a:pPr>
              <a:lnSpc>
                <a:spcPct val="150000"/>
              </a:lnSpc>
            </a:pPr>
            <a:r>
              <a:rPr lang="en-US" altLang="zh-CN" sz="1800" dirty="0">
                <a:effectLst/>
                <a:latin typeface="Times New Roman" panose="02020603050405020304" pitchFamily="18" charset="0"/>
                <a:cs typeface="Times New Roman" panose="02020603050405020304" pitchFamily="18" charset="0"/>
              </a:rPr>
              <a:t>-JDBC</a:t>
            </a:r>
            <a:r>
              <a:rPr lang="zh-CN" altLang="en-US" sz="1800" dirty="0">
                <a:effectLst/>
                <a:latin typeface="Times New Roman" panose="02020603050405020304" pitchFamily="18" charset="0"/>
                <a:cs typeface="Times New Roman" panose="02020603050405020304" pitchFamily="18" charset="0"/>
              </a:rPr>
              <a:t>：各数据库厂商提供</a:t>
            </a:r>
            <a:endParaRPr lang="en-US" altLang="zh-CN" sz="1800" dirty="0">
              <a:effectLst/>
              <a:latin typeface="Times New Roman" panose="02020603050405020304" pitchFamily="18" charset="0"/>
              <a:cs typeface="Times New Roman" panose="02020603050405020304" pitchFamily="18" charset="0"/>
            </a:endParaRPr>
          </a:p>
          <a:p>
            <a:pPr>
              <a:lnSpc>
                <a:spcPct val="150000"/>
              </a:lnSpc>
            </a:pPr>
            <a:r>
              <a:rPr lang="en-US" altLang="zh-CN" sz="1800" dirty="0">
                <a:effectLst/>
                <a:latin typeface="Times New Roman" panose="02020603050405020304" pitchFamily="18" charset="0"/>
                <a:cs typeface="Times New Roman" panose="02020603050405020304" pitchFamily="18" charset="0"/>
              </a:rPr>
              <a:t>-ODBC</a:t>
            </a:r>
            <a:r>
              <a:rPr lang="zh-CN" altLang="en-US" sz="1800" dirty="0">
                <a:effectLst/>
                <a:latin typeface="Times New Roman" panose="02020603050405020304" pitchFamily="18" charset="0"/>
                <a:cs typeface="Times New Roman" panose="02020603050405020304" pitchFamily="18" charset="0"/>
              </a:rPr>
              <a:t>：</a:t>
            </a:r>
            <a:r>
              <a:rPr lang="en-US" altLang="zh-CN" sz="1800" dirty="0">
                <a:effectLst/>
                <a:latin typeface="Times New Roman" panose="02020603050405020304" pitchFamily="18" charset="0"/>
                <a:cs typeface="Times New Roman" panose="02020603050405020304" pitchFamily="18" charset="0"/>
              </a:rPr>
              <a:t>SUN</a:t>
            </a:r>
            <a:r>
              <a:rPr lang="zh-CN" altLang="en-US" sz="1800" dirty="0">
                <a:effectLst/>
                <a:latin typeface="Times New Roman" panose="02020603050405020304" pitchFamily="18" charset="0"/>
                <a:cs typeface="Times New Roman" panose="02020603050405020304" pitchFamily="18" charset="0"/>
              </a:rPr>
              <a:t>提供</a:t>
            </a:r>
            <a:endParaRPr lang="en-US" altLang="zh-CN" sz="1800" dirty="0">
              <a:effectLst/>
              <a:latin typeface="Times New Roman" panose="02020603050405020304" pitchFamily="18" charset="0"/>
              <a:cs typeface="Times New Roman" panose="02020603050405020304" pitchFamily="18" charset="0"/>
            </a:endParaRPr>
          </a:p>
          <a:p>
            <a:pPr>
              <a:lnSpc>
                <a:spcPct val="150000"/>
              </a:lnSpc>
            </a:pPr>
            <a:r>
              <a:rPr lang="en-US" altLang="zh-CN" sz="1800" dirty="0">
                <a:effectLst/>
                <a:latin typeface="Times New Roman" panose="02020603050405020304" pitchFamily="18" charset="0"/>
                <a:cs typeface="Times New Roman" panose="02020603050405020304" pitchFamily="18" charset="0"/>
              </a:rPr>
              <a:t>(</a:t>
            </a:r>
            <a:r>
              <a:rPr lang="en-US" altLang="zh-CN" sz="1800" dirty="0" err="1">
                <a:effectLst/>
                <a:latin typeface="Times New Roman" panose="02020603050405020304" pitchFamily="18" charset="0"/>
                <a:cs typeface="Times New Roman" panose="02020603050405020304" pitchFamily="18" charset="0"/>
              </a:rPr>
              <a:t>sun.jdbc.odbe.JdbeOdbcDriver</a:t>
            </a:r>
            <a:r>
              <a:rPr lang="en-US" altLang="zh-CN" sz="1800" dirty="0">
                <a:effectLst/>
                <a:latin typeface="Times New Roman" panose="02020603050405020304" pitchFamily="18" charset="0"/>
                <a:cs typeface="Times New Roman" panose="02020603050405020304" pitchFamily="18" charset="0"/>
              </a:rPr>
              <a:t>)</a:t>
            </a:r>
          </a:p>
          <a:p>
            <a:pPr marL="285750">
              <a:lnSpc>
                <a:spcPct val="150000"/>
              </a:lnSpc>
              <a:buFont typeface="Arial" panose="020B0604020202020204" pitchFamily="34" charset="0"/>
              <a:buChar char="•"/>
            </a:pPr>
            <a:r>
              <a:rPr lang="zh-CN" altLang="en-US" sz="1800" dirty="0">
                <a:effectLst/>
                <a:latin typeface="Times New Roman" panose="02020603050405020304" pitchFamily="18" charset="0"/>
                <a:cs typeface="Times New Roman" panose="02020603050405020304" pitchFamily="18" charset="0"/>
              </a:rPr>
              <a:t>加载驱动程序：</a:t>
            </a:r>
            <a:endParaRPr lang="en-US" altLang="zh-CN" sz="1800" dirty="0">
              <a:effectLst/>
              <a:latin typeface="Times New Roman" panose="02020603050405020304" pitchFamily="18" charset="0"/>
              <a:cs typeface="Times New Roman" panose="02020603050405020304" pitchFamily="18" charset="0"/>
            </a:endParaRPr>
          </a:p>
          <a:p>
            <a:pPr>
              <a:lnSpc>
                <a:spcPct val="150000"/>
              </a:lnSpc>
            </a:pPr>
            <a:r>
              <a:rPr lang="en-US" altLang="zh-CN" sz="1800" dirty="0">
                <a:effectLst/>
                <a:latin typeface="Times New Roman" panose="02020603050405020304" pitchFamily="18" charset="0"/>
                <a:cs typeface="Times New Roman" panose="02020603050405020304" pitchFamily="18" charset="0"/>
              </a:rPr>
              <a:t>-</a:t>
            </a:r>
            <a:r>
              <a:rPr lang="zh-CN" altLang="en-US" sz="1800" dirty="0">
                <a:effectLst/>
                <a:latin typeface="Times New Roman" panose="02020603050405020304" pitchFamily="18" charset="0"/>
                <a:cs typeface="Times New Roman" panose="02020603050405020304" pitchFamily="18" charset="0"/>
              </a:rPr>
              <a:t>通过</a:t>
            </a:r>
            <a:r>
              <a:rPr lang="en-US" altLang="zh-CN" sz="1800" dirty="0" err="1">
                <a:effectLst/>
                <a:latin typeface="Times New Roman" panose="02020603050405020304" pitchFamily="18" charset="0"/>
                <a:cs typeface="Times New Roman" panose="02020603050405020304" pitchFamily="18" charset="0"/>
              </a:rPr>
              <a:t>Class.forName</a:t>
            </a:r>
            <a:r>
              <a:rPr lang="en-US" altLang="zh-CN" sz="1800" dirty="0">
                <a:effectLst/>
                <a:latin typeface="Times New Roman" panose="02020603050405020304" pitchFamily="18" charset="0"/>
                <a:cs typeface="Times New Roman" panose="02020603050405020304" pitchFamily="18" charset="0"/>
              </a:rPr>
              <a:t>(“….”)</a:t>
            </a:r>
          </a:p>
          <a:p>
            <a:pPr>
              <a:lnSpc>
                <a:spcPct val="150000"/>
              </a:lnSpc>
            </a:pPr>
            <a:r>
              <a:rPr lang="en-US" altLang="zh-CN" sz="1800" dirty="0">
                <a:effectLst/>
                <a:latin typeface="Times New Roman" panose="02020603050405020304" pitchFamily="18" charset="0"/>
                <a:cs typeface="Times New Roman" panose="02020603050405020304" pitchFamily="18" charset="0"/>
              </a:rPr>
              <a:t>-</a:t>
            </a:r>
            <a:r>
              <a:rPr lang="zh-CN" altLang="en-US" sz="1800" dirty="0">
                <a:effectLst/>
                <a:latin typeface="Times New Roman" panose="02020603050405020304" pitchFamily="18" charset="0"/>
                <a:cs typeface="Times New Roman" panose="02020603050405020304" pitchFamily="18" charset="0"/>
              </a:rPr>
              <a:t>例：</a:t>
            </a:r>
            <a:endParaRPr lang="en-US" altLang="zh-CN" sz="1800" dirty="0">
              <a:effectLst/>
              <a:latin typeface="Times New Roman" panose="02020603050405020304" pitchFamily="18" charset="0"/>
              <a:cs typeface="Times New Roman" panose="02020603050405020304" pitchFamily="18" charset="0"/>
            </a:endParaRPr>
          </a:p>
          <a:p>
            <a:pPr>
              <a:lnSpc>
                <a:spcPct val="150000"/>
              </a:lnSpc>
            </a:pPr>
            <a:r>
              <a:rPr lang="en-US" altLang="zh-CN" sz="1800" dirty="0" err="1">
                <a:effectLst/>
                <a:latin typeface="Times New Roman" panose="02020603050405020304" pitchFamily="18" charset="0"/>
                <a:cs typeface="Times New Roman" panose="02020603050405020304" pitchFamily="18" charset="0"/>
              </a:rPr>
              <a:t>Class.forName</a:t>
            </a:r>
            <a:r>
              <a:rPr lang="en-US" altLang="zh-CN" sz="1800" dirty="0">
                <a:effectLst/>
                <a:latin typeface="Times New Roman" panose="02020603050405020304" pitchFamily="18" charset="0"/>
                <a:cs typeface="Times New Roman" panose="02020603050405020304" pitchFamily="18" charset="0"/>
              </a:rPr>
              <a:t>(“</a:t>
            </a:r>
            <a:r>
              <a:rPr lang="en-US" altLang="zh-CN" sz="1800" dirty="0" err="1">
                <a:effectLst/>
                <a:latin typeface="Times New Roman" panose="02020603050405020304" pitchFamily="18" charset="0"/>
                <a:cs typeface="Times New Roman" panose="02020603050405020304" pitchFamily="18" charset="0"/>
              </a:rPr>
              <a:t>sun.jdbc.odbc.JdbcOdbeDriver</a:t>
            </a:r>
            <a:r>
              <a:rPr lang="en-US" altLang="zh-CN" sz="1800" dirty="0">
                <a:effectLst/>
                <a:latin typeface="Times New Roman" panose="02020603050405020304" pitchFamily="18" charset="0"/>
                <a:cs typeface="Times New Roman" panose="02020603050405020304" pitchFamily="18" charset="0"/>
              </a:rPr>
              <a:t>”);</a:t>
            </a:r>
          </a:p>
        </p:txBody>
      </p:sp>
      <p:sp>
        <p:nvSpPr>
          <p:cNvPr id="3" name="文本框 2"/>
          <p:cNvSpPr txBox="1"/>
          <p:nvPr/>
        </p:nvSpPr>
        <p:spPr>
          <a:xfrm>
            <a:off x="4572000" y="1573213"/>
            <a:ext cx="4449333" cy="4523105"/>
          </a:xfrm>
          <a:prstGeom prst="rect">
            <a:avLst/>
          </a:prstGeom>
          <a:noFill/>
          <a:ln>
            <a:noFill/>
          </a:ln>
        </p:spPr>
        <p:txBody>
          <a:bodyPr wrap="square" rtlCol="0">
            <a:spAutoFit/>
          </a:bodyPr>
          <a:lstStyle/>
          <a:p>
            <a:r>
              <a:rPr lang="en-US" altLang="zh-CN" sz="1800" dirty="0">
                <a:ln>
                  <a:noFill/>
                </a:ln>
                <a:effectLst/>
                <a:latin typeface="Times New Roman" panose="02020603050405020304" pitchFamily="18" charset="0"/>
                <a:cs typeface="Times New Roman" panose="02020603050405020304" pitchFamily="18" charset="0"/>
                <a:hlinkClick r:id="rId3"/>
              </a:rPr>
              <a:t>&lt;%@page import=“</a:t>
            </a:r>
            <a:r>
              <a:rPr lang="en-US" altLang="zh-CN" sz="1800" dirty="0" err="1">
                <a:ln>
                  <a:noFill/>
                </a:ln>
                <a:effectLst/>
                <a:latin typeface="Times New Roman" panose="02020603050405020304" pitchFamily="18" charset="0"/>
                <a:cs typeface="Times New Roman" panose="02020603050405020304" pitchFamily="18" charset="0"/>
                <a:hlinkClick r:id="rId3"/>
              </a:rPr>
              <a:t>java.sql</a:t>
            </a:r>
            <a:r>
              <a:rPr lang="en-US" altLang="zh-CN" sz="1800" dirty="0">
                <a:ln>
                  <a:noFill/>
                </a:ln>
                <a:effectLst/>
                <a:latin typeface="Times New Roman" panose="02020603050405020304" pitchFamily="18" charset="0"/>
                <a:cs typeface="Times New Roman" panose="02020603050405020304" pitchFamily="18" charset="0"/>
                <a:hlinkClick r:id="rId3"/>
              </a:rPr>
              <a:t>.*”%</a:t>
            </a:r>
            <a:r>
              <a:rPr lang="en-US" altLang="zh-CN" sz="1800" dirty="0">
                <a:ln>
                  <a:noFill/>
                </a:ln>
                <a:effectLst/>
                <a:latin typeface="Times New Roman" panose="02020603050405020304" pitchFamily="18" charset="0"/>
                <a:cs typeface="Times New Roman" panose="02020603050405020304" pitchFamily="18" charset="0"/>
              </a:rPr>
              <a:t>&gt;</a:t>
            </a:r>
          </a:p>
          <a:p>
            <a:r>
              <a:rPr lang="en-US" altLang="zh-CN" sz="1800" dirty="0">
                <a:ln>
                  <a:noFill/>
                </a:ln>
                <a:effectLst/>
                <a:latin typeface="Times New Roman" panose="02020603050405020304" pitchFamily="18" charset="0"/>
                <a:cs typeface="Times New Roman" panose="02020603050405020304" pitchFamily="18" charset="0"/>
              </a:rPr>
              <a:t>&lt;%</a:t>
            </a:r>
          </a:p>
          <a:p>
            <a:r>
              <a:rPr lang="en-US" altLang="zh-CN" sz="1800" dirty="0">
                <a:ln>
                  <a:noFill/>
                </a:ln>
                <a:effectLst/>
                <a:latin typeface="Times New Roman" panose="02020603050405020304" pitchFamily="18" charset="0"/>
                <a:cs typeface="Times New Roman" panose="02020603050405020304" pitchFamily="18" charset="0"/>
              </a:rPr>
              <a:t>    String driver = “</a:t>
            </a:r>
            <a:r>
              <a:rPr lang="en-US" altLang="zh-CN" sz="1800" dirty="0" err="1">
                <a:ln>
                  <a:noFill/>
                </a:ln>
                <a:effectLst/>
                <a:latin typeface="Times New Roman" panose="02020603050405020304" pitchFamily="18" charset="0"/>
                <a:cs typeface="Times New Roman" panose="02020603050405020304" pitchFamily="18" charset="0"/>
              </a:rPr>
              <a:t>sun.jdbc.odbc.JdbcOdbcDriver</a:t>
            </a:r>
            <a:r>
              <a:rPr lang="en-US" altLang="zh-CN" sz="1800" dirty="0">
                <a:ln>
                  <a:noFill/>
                </a:ln>
                <a:effectLst/>
                <a:latin typeface="Times New Roman" panose="02020603050405020304" pitchFamily="18" charset="0"/>
                <a:cs typeface="Times New Roman" panose="02020603050405020304" pitchFamily="18" charset="0"/>
              </a:rPr>
              <a:t>”;</a:t>
            </a:r>
          </a:p>
          <a:p>
            <a:r>
              <a:rPr lang="en-US" altLang="zh-CN" sz="1800" dirty="0">
                <a:ln>
                  <a:noFill/>
                </a:ln>
                <a:effectLst/>
                <a:latin typeface="Times New Roman" panose="02020603050405020304" pitchFamily="18" charset="0"/>
                <a:cs typeface="Times New Roman" panose="02020603050405020304" pitchFamily="18" charset="0"/>
              </a:rPr>
              <a:t>%&gt;</a:t>
            </a:r>
          </a:p>
          <a:p>
            <a:r>
              <a:rPr lang="en-US" altLang="zh-CN" sz="1800" dirty="0">
                <a:ln>
                  <a:noFill/>
                </a:ln>
                <a:effectLst/>
                <a:latin typeface="Times New Roman" panose="02020603050405020304" pitchFamily="18" charset="0"/>
                <a:cs typeface="Times New Roman" panose="02020603050405020304" pitchFamily="18" charset="0"/>
              </a:rPr>
              <a:t>&lt;%</a:t>
            </a:r>
          </a:p>
          <a:p>
            <a:r>
              <a:rPr lang="en-US" altLang="zh-CN" sz="1800" dirty="0">
                <a:ln>
                  <a:noFill/>
                </a:ln>
                <a:effectLst/>
                <a:latin typeface="Times New Roman" panose="02020603050405020304" pitchFamily="18" charset="0"/>
                <a:cs typeface="Times New Roman" panose="02020603050405020304" pitchFamily="18" charset="0"/>
              </a:rPr>
              <a:t>    try</a:t>
            </a:r>
          </a:p>
          <a:p>
            <a:r>
              <a:rPr lang="en-US" altLang="zh-CN" sz="1800" dirty="0">
                <a:ln>
                  <a:noFill/>
                </a:ln>
                <a:effectLst/>
                <a:latin typeface="Times New Roman" panose="02020603050405020304" pitchFamily="18" charset="0"/>
                <a:cs typeface="Times New Roman" panose="02020603050405020304" pitchFamily="18" charset="0"/>
              </a:rPr>
              <a:t>    {</a:t>
            </a:r>
          </a:p>
          <a:p>
            <a:r>
              <a:rPr lang="en-US" altLang="zh-CN" sz="1800" dirty="0">
                <a:ln>
                  <a:noFill/>
                </a:ln>
                <a:effectLst/>
                <a:latin typeface="Times New Roman" panose="02020603050405020304" pitchFamily="18" charset="0"/>
                <a:cs typeface="Times New Roman" panose="02020603050405020304" pitchFamily="18" charset="0"/>
              </a:rPr>
              <a:t>         </a:t>
            </a:r>
            <a:r>
              <a:rPr lang="en-US" altLang="zh-CN" sz="1800" dirty="0" err="1">
                <a:ln>
                  <a:noFill/>
                </a:ln>
                <a:effectLst/>
                <a:latin typeface="Times New Roman" panose="02020603050405020304" pitchFamily="18" charset="0"/>
                <a:cs typeface="Times New Roman" panose="02020603050405020304" pitchFamily="18" charset="0"/>
              </a:rPr>
              <a:t>Class.forName</a:t>
            </a:r>
            <a:r>
              <a:rPr lang="en-US" altLang="zh-CN" sz="1800" dirty="0">
                <a:ln>
                  <a:noFill/>
                </a:ln>
                <a:effectLst/>
                <a:latin typeface="Times New Roman" panose="02020603050405020304" pitchFamily="18" charset="0"/>
                <a:cs typeface="Times New Roman" panose="02020603050405020304" pitchFamily="18" charset="0"/>
              </a:rPr>
              <a:t>(driver);</a:t>
            </a:r>
          </a:p>
          <a:p>
            <a:r>
              <a:rPr lang="en-US" altLang="zh-CN" sz="1800" dirty="0">
                <a:ln>
                  <a:noFill/>
                </a:ln>
                <a:effectLst/>
                <a:latin typeface="Times New Roman" panose="02020603050405020304" pitchFamily="18" charset="0"/>
                <a:cs typeface="Times New Roman" panose="02020603050405020304" pitchFamily="18" charset="0"/>
              </a:rPr>
              <a:t>    }</a:t>
            </a:r>
          </a:p>
          <a:p>
            <a:r>
              <a:rPr lang="en-US" altLang="zh-CN" sz="1800" dirty="0">
                <a:ln>
                  <a:noFill/>
                </a:ln>
                <a:effectLst/>
                <a:latin typeface="Times New Roman" panose="02020603050405020304" pitchFamily="18" charset="0"/>
                <a:cs typeface="Times New Roman" panose="02020603050405020304" pitchFamily="18" charset="0"/>
              </a:rPr>
              <a:t>    catch(Exception e)</a:t>
            </a:r>
          </a:p>
          <a:p>
            <a:r>
              <a:rPr lang="en-US" altLang="zh-CN" sz="1800" dirty="0">
                <a:ln>
                  <a:noFill/>
                </a:ln>
                <a:effectLst/>
                <a:latin typeface="Times New Roman" panose="02020603050405020304" pitchFamily="18" charset="0"/>
                <a:cs typeface="Times New Roman" panose="02020603050405020304" pitchFamily="18" charset="0"/>
              </a:rPr>
              <a:t>    {</a:t>
            </a:r>
          </a:p>
          <a:p>
            <a:r>
              <a:rPr lang="en-US" altLang="zh-CN" sz="1800" dirty="0">
                <a:ln>
                  <a:noFill/>
                </a:ln>
                <a:effectLst/>
                <a:latin typeface="Times New Roman" panose="02020603050405020304" pitchFamily="18" charset="0"/>
                <a:cs typeface="Times New Roman" panose="02020603050405020304" pitchFamily="18" charset="0"/>
              </a:rPr>
              <a:t>         </a:t>
            </a:r>
            <a:r>
              <a:rPr lang="en-US" altLang="zh-CN" sz="1800" dirty="0" err="1">
                <a:ln>
                  <a:noFill/>
                </a:ln>
                <a:effectLst/>
                <a:latin typeface="Times New Roman" panose="02020603050405020304" pitchFamily="18" charset="0"/>
                <a:cs typeface="Times New Roman" panose="02020603050405020304" pitchFamily="18" charset="0"/>
              </a:rPr>
              <a:t>System.out.println</a:t>
            </a:r>
            <a:r>
              <a:rPr lang="en-US" altLang="zh-CN" sz="1800" dirty="0">
                <a:ln>
                  <a:noFill/>
                </a:ln>
                <a:effectLst/>
                <a:latin typeface="Times New Roman" panose="02020603050405020304" pitchFamily="18" charset="0"/>
                <a:cs typeface="Times New Roman" panose="02020603050405020304" pitchFamily="18" charset="0"/>
              </a:rPr>
              <a:t>(“</a:t>
            </a:r>
            <a:r>
              <a:rPr lang="zh-CN" altLang="en-US" sz="1800" dirty="0">
                <a:ln>
                  <a:noFill/>
                </a:ln>
                <a:effectLst/>
                <a:latin typeface="Times New Roman" panose="02020603050405020304" pitchFamily="18" charset="0"/>
                <a:cs typeface="Times New Roman" panose="02020603050405020304" pitchFamily="18" charset="0"/>
              </a:rPr>
              <a:t>驱动程序加载异常</a:t>
            </a:r>
            <a:r>
              <a:rPr lang="en-US" altLang="zh-CN" sz="1800" dirty="0">
                <a:ln>
                  <a:noFill/>
                </a:ln>
                <a:effectLst/>
                <a:latin typeface="Times New Roman" panose="02020603050405020304" pitchFamily="18" charset="0"/>
                <a:cs typeface="Times New Roman" panose="02020603050405020304" pitchFamily="18" charset="0"/>
              </a:rPr>
              <a:t>”);</a:t>
            </a:r>
          </a:p>
          <a:p>
            <a:r>
              <a:rPr lang="en-US" altLang="zh-CN" sz="1800" dirty="0">
                <a:ln>
                  <a:noFill/>
                </a:ln>
                <a:effectLst/>
                <a:latin typeface="Times New Roman" panose="02020603050405020304" pitchFamily="18" charset="0"/>
                <a:cs typeface="Times New Roman" panose="02020603050405020304" pitchFamily="18" charset="0"/>
              </a:rPr>
              <a:t>    }</a:t>
            </a:r>
          </a:p>
          <a:p>
            <a:r>
              <a:rPr lang="en-US" altLang="zh-CN" sz="1800" dirty="0">
                <a:ln>
                  <a:noFill/>
                </a:ln>
                <a:effectLst/>
                <a:latin typeface="Times New Roman" panose="02020603050405020304" pitchFamily="18" charset="0"/>
                <a:cs typeface="Times New Roman" panose="02020603050405020304" pitchFamily="18" charset="0"/>
              </a:rPr>
              <a:t>%&gt;</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5954"/>
                                        </p:tgtEl>
                                        <p:attrNameLst>
                                          <p:attrName>style.visibility</p:attrName>
                                        </p:attrNameLst>
                                      </p:cBhvr>
                                      <p:to>
                                        <p:strVal val="visible"/>
                                      </p:to>
                                    </p:set>
                                    <p:anim calcmode="lin" valueType="num">
                                      <p:cBhvr additive="base">
                                        <p:cTn id="20" dur="500" fill="hold"/>
                                        <p:tgtEl>
                                          <p:spTgt spid="125954"/>
                                        </p:tgtEl>
                                        <p:attrNameLst>
                                          <p:attrName>ppt_x</p:attrName>
                                        </p:attrNameLst>
                                      </p:cBhvr>
                                      <p:tavLst>
                                        <p:tav tm="0">
                                          <p:val>
                                            <p:strVal val="#ppt_x"/>
                                          </p:val>
                                        </p:tav>
                                        <p:tav tm="100000">
                                          <p:val>
                                            <p:strVal val="#ppt_x"/>
                                          </p:val>
                                        </p:tav>
                                      </p:tavLst>
                                    </p:anim>
                                    <p:anim calcmode="lin" valueType="num">
                                      <p:cBhvr additive="base">
                                        <p:cTn id="21" dur="500" fill="hold"/>
                                        <p:tgtEl>
                                          <p:spTgt spid="12595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25954" grpId="0"/>
      <p:bldP spid="2" grpId="0" bldLvl="0" animBg="1"/>
      <p:bldP spid="3"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82600" y="1484630"/>
            <a:ext cx="6045835" cy="228790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9"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10"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126978" name="Rectangle 4"/>
          <p:cNvSpPr>
            <a:spLocks noGrp="1" noChangeArrowheads="1"/>
          </p:cNvSpPr>
          <p:nvPr>
            <p:ph type="title"/>
          </p:nvPr>
        </p:nvSpPr>
        <p:spPr>
          <a:xfrm>
            <a:off x="315913" y="950913"/>
            <a:ext cx="7772400" cy="533400"/>
          </a:xfrm>
          <a:noFill/>
          <a:ln w="9525">
            <a:noFill/>
          </a:ln>
        </p:spPr>
        <p:txBody>
          <a:bodyPr anchor="ctr"/>
          <a:lstStyle/>
          <a:p>
            <a:pPr algn="l"/>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第二步</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连接数据库</a:t>
            </a:r>
          </a:p>
        </p:txBody>
      </p:sp>
      <p:sp>
        <p:nvSpPr>
          <p:cNvPr id="126980" name="Rectangle 6"/>
          <p:cNvSpPr>
            <a:spLocks noChangeArrowheads="1"/>
          </p:cNvSpPr>
          <p:nvPr/>
        </p:nvSpPr>
        <p:spPr bwMode="auto">
          <a:xfrm>
            <a:off x="493713" y="4013200"/>
            <a:ext cx="680720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FontTx/>
              <a:buNone/>
            </a:pPr>
            <a:r>
              <a:rPr lang="en-US" altLang="zh-CN" sz="2000" dirty="0">
                <a:solidFill>
                  <a:srgbClr val="DF3621"/>
                </a:solidFill>
                <a:effectLst/>
                <a:latin typeface="宋体" panose="02010600030101010101" pitchFamily="2" charset="-122"/>
                <a:cs typeface="宋体" panose="02010600030101010101" pitchFamily="2" charset="-122"/>
              </a:rPr>
              <a:t>Connection </a:t>
            </a:r>
            <a:r>
              <a:rPr lang="zh-CN" altLang="en-US" sz="2000" dirty="0">
                <a:solidFill>
                  <a:srgbClr val="DF3621"/>
                </a:solidFill>
                <a:effectLst/>
                <a:latin typeface="宋体" panose="02010600030101010101" pitchFamily="2" charset="-122"/>
                <a:cs typeface="宋体" panose="02010600030101010101" pitchFamily="2" charset="-122"/>
              </a:rPr>
              <a:t>表示连接数据库的连接接口，必须通过</a:t>
            </a:r>
            <a:r>
              <a:rPr lang="en-US" altLang="zh-CN" sz="2000" dirty="0" err="1">
                <a:solidFill>
                  <a:srgbClr val="DF3621"/>
                </a:solidFill>
                <a:effectLst/>
                <a:latin typeface="宋体" panose="02010600030101010101" pitchFamily="2" charset="-122"/>
                <a:cs typeface="宋体" panose="02010600030101010101" pitchFamily="2" charset="-122"/>
              </a:rPr>
              <a:t>DriverManager</a:t>
            </a:r>
            <a:r>
              <a:rPr lang="zh-CN" altLang="en-US" sz="2000" dirty="0">
                <a:solidFill>
                  <a:srgbClr val="DF3621"/>
                </a:solidFill>
                <a:effectLst/>
                <a:latin typeface="宋体" panose="02010600030101010101" pitchFamily="2" charset="-122"/>
                <a:cs typeface="宋体" panose="02010600030101010101" pitchFamily="2" charset="-122"/>
              </a:rPr>
              <a:t>类进行实例化</a:t>
            </a:r>
          </a:p>
          <a:p>
            <a:pPr>
              <a:lnSpc>
                <a:spcPct val="150000"/>
              </a:lnSpc>
              <a:spcBef>
                <a:spcPct val="0"/>
              </a:spcBef>
              <a:buFontTx/>
              <a:buNone/>
            </a:pPr>
            <a:r>
              <a:rPr lang="zh-CN" altLang="en-US" sz="2000" dirty="0">
                <a:solidFill>
                  <a:srgbClr val="DF3621"/>
                </a:solidFill>
                <a:effectLst/>
                <a:latin typeface="宋体" panose="02010600030101010101" pitchFamily="2" charset="-122"/>
                <a:cs typeface="宋体" panose="02010600030101010101" pitchFamily="2" charset="-122"/>
              </a:rPr>
              <a:t>如果使用</a:t>
            </a:r>
            <a:r>
              <a:rPr lang="en-US" altLang="zh-CN" sz="2000" dirty="0">
                <a:solidFill>
                  <a:srgbClr val="DF3621"/>
                </a:solidFill>
                <a:effectLst/>
                <a:latin typeface="宋体" panose="02010600030101010101" pitchFamily="2" charset="-122"/>
                <a:cs typeface="宋体" panose="02010600030101010101" pitchFamily="2" charset="-122"/>
              </a:rPr>
              <a:t>JDBC-ODBC</a:t>
            </a:r>
            <a:r>
              <a:rPr lang="zh-CN" altLang="en-US" sz="2000" dirty="0">
                <a:solidFill>
                  <a:srgbClr val="DF3621"/>
                </a:solidFill>
                <a:effectLst/>
                <a:latin typeface="宋体" panose="02010600030101010101" pitchFamily="2" charset="-122"/>
                <a:cs typeface="宋体" panose="02010600030101010101" pitchFamily="2" charset="-122"/>
              </a:rPr>
              <a:t>连接数据库，则方式固定：</a:t>
            </a:r>
            <a:endParaRPr lang="en-US" altLang="zh-CN" sz="2000" dirty="0">
              <a:solidFill>
                <a:srgbClr val="FF0000"/>
              </a:solidFill>
              <a:effectLst/>
              <a:latin typeface="宋体" panose="02010600030101010101" pitchFamily="2" charset="-122"/>
              <a:cs typeface="宋体" panose="02010600030101010101" pitchFamily="2" charset="-122"/>
            </a:endParaRPr>
          </a:p>
          <a:p>
            <a:pPr>
              <a:lnSpc>
                <a:spcPct val="150000"/>
              </a:lnSpc>
              <a:spcBef>
                <a:spcPct val="0"/>
              </a:spcBef>
              <a:buFontTx/>
              <a:buNone/>
            </a:pPr>
            <a:r>
              <a:rPr lang="en-US" altLang="zh-CN" sz="2000" dirty="0" err="1">
                <a:solidFill>
                  <a:srgbClr val="0070C0"/>
                </a:solidFill>
                <a:effectLst/>
                <a:latin typeface="宋体" panose="02010600030101010101" pitchFamily="2" charset="-122"/>
                <a:cs typeface="宋体" panose="02010600030101010101" pitchFamily="2" charset="-122"/>
              </a:rPr>
              <a:t>jdbc:odbc</a:t>
            </a:r>
            <a:r>
              <a:rPr lang="en-US" altLang="zh-CN" sz="2000" dirty="0">
                <a:solidFill>
                  <a:srgbClr val="0070C0"/>
                </a:solidFill>
                <a:effectLst/>
                <a:latin typeface="宋体" panose="02010600030101010101" pitchFamily="2" charset="-122"/>
                <a:cs typeface="宋体" panose="02010600030101010101" pitchFamily="2" charset="-122"/>
              </a:rPr>
              <a:t>:</a:t>
            </a:r>
            <a:r>
              <a:rPr lang="zh-CN" altLang="en-US" sz="2000" dirty="0">
                <a:solidFill>
                  <a:srgbClr val="0070C0"/>
                </a:solidFill>
                <a:effectLst/>
                <a:latin typeface="宋体" panose="02010600030101010101" pitchFamily="2" charset="-122"/>
                <a:cs typeface="宋体" panose="02010600030101010101" pitchFamily="2" charset="-122"/>
              </a:rPr>
              <a:t>数据源名称</a:t>
            </a:r>
            <a:r>
              <a:rPr lang="en-US" altLang="zh-CN" sz="2000" dirty="0">
                <a:solidFill>
                  <a:srgbClr val="0070C0"/>
                </a:solidFill>
                <a:effectLst/>
                <a:latin typeface="宋体" panose="02010600030101010101" pitchFamily="2" charset="-122"/>
                <a:cs typeface="宋体" panose="02010600030101010101" pitchFamily="2" charset="-122"/>
              </a:rPr>
              <a:t>,“</a:t>
            </a:r>
            <a:r>
              <a:rPr lang="zh-CN" altLang="en-US" sz="2000" dirty="0">
                <a:solidFill>
                  <a:srgbClr val="0070C0"/>
                </a:solidFill>
                <a:effectLst/>
                <a:latin typeface="宋体" panose="02010600030101010101" pitchFamily="2" charset="-122"/>
                <a:cs typeface="宋体" panose="02010600030101010101" pitchFamily="2" charset="-122"/>
              </a:rPr>
              <a:t>登录名”</a:t>
            </a:r>
            <a:r>
              <a:rPr lang="en-US" altLang="zh-CN" sz="2000" dirty="0">
                <a:solidFill>
                  <a:srgbClr val="0070C0"/>
                </a:solidFill>
                <a:effectLst/>
                <a:latin typeface="宋体" panose="02010600030101010101" pitchFamily="2" charset="-122"/>
                <a:cs typeface="宋体" panose="02010600030101010101" pitchFamily="2" charset="-122"/>
              </a:rPr>
              <a:t>,“</a:t>
            </a:r>
            <a:r>
              <a:rPr lang="zh-CN" altLang="en-US" sz="2000" dirty="0">
                <a:solidFill>
                  <a:srgbClr val="0070C0"/>
                </a:solidFill>
                <a:effectLst/>
                <a:latin typeface="宋体" panose="02010600030101010101" pitchFamily="2" charset="-122"/>
                <a:cs typeface="宋体" panose="02010600030101010101" pitchFamily="2" charset="-122"/>
              </a:rPr>
              <a:t>密码”</a:t>
            </a:r>
          </a:p>
        </p:txBody>
      </p:sp>
      <p:sp>
        <p:nvSpPr>
          <p:cNvPr id="2" name="文本框 1"/>
          <p:cNvSpPr txBox="1"/>
          <p:nvPr/>
        </p:nvSpPr>
        <p:spPr>
          <a:xfrm>
            <a:off x="482600" y="1629410"/>
            <a:ext cx="5946140" cy="1938020"/>
          </a:xfrm>
          <a:prstGeom prst="rect">
            <a:avLst/>
          </a:prstGeom>
          <a:noFill/>
        </p:spPr>
        <p:txBody>
          <a:bodyPr wrap="square" rtlCol="0">
            <a:spAutoFit/>
          </a:bodyPr>
          <a:lstStyle/>
          <a:p>
            <a:pPr lvl="1" algn="l"/>
            <a:r>
              <a:rPr lang="en-US" altLang="zh-CN" sz="2000" dirty="0">
                <a:effectLst/>
                <a:latin typeface="Times New Roman" panose="02020603050405020304" pitchFamily="18" charset="0"/>
                <a:cs typeface="Times New Roman" panose="02020603050405020304" pitchFamily="18" charset="0"/>
              </a:rPr>
              <a:t>JDBC </a:t>
            </a:r>
            <a:r>
              <a:rPr lang="zh-CN" altLang="en-US" sz="2000" dirty="0">
                <a:effectLst/>
                <a:latin typeface="Times New Roman" panose="02020603050405020304" pitchFamily="18" charset="0"/>
                <a:cs typeface="Times New Roman" panose="02020603050405020304" pitchFamily="18" charset="0"/>
              </a:rPr>
              <a:t>使用</a:t>
            </a:r>
            <a:endParaRPr lang="en-US" altLang="zh-CN" sz="20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effectLst/>
                <a:latin typeface="Times New Roman" panose="02020603050405020304" pitchFamily="18" charset="0"/>
                <a:cs typeface="Times New Roman" panose="02020603050405020304" pitchFamily="18" charset="0"/>
              </a:rPr>
              <a:t>连接数据库：</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   Connection</a:t>
            </a:r>
          </a:p>
          <a:p>
            <a:r>
              <a:rPr lang="en-US" altLang="zh-CN" sz="2000" dirty="0">
                <a:effectLst/>
                <a:latin typeface="Times New Roman" panose="02020603050405020304" pitchFamily="18" charset="0"/>
                <a:cs typeface="Times New Roman" panose="02020603050405020304" pitchFamily="18" charset="0"/>
              </a:rPr>
              <a:t>  con = </a:t>
            </a:r>
            <a:r>
              <a:rPr lang="en-US" altLang="zh-CN" sz="2000" dirty="0" err="1">
                <a:effectLst/>
                <a:latin typeface="Times New Roman" panose="02020603050405020304" pitchFamily="18" charset="0"/>
                <a:cs typeface="Times New Roman" panose="02020603050405020304" pitchFamily="18" charset="0"/>
              </a:rPr>
              <a:t>DriverManager.getConnection</a:t>
            </a:r>
            <a:r>
              <a:rPr lang="en-US" altLang="zh-CN" sz="2000" dirty="0">
                <a:effectLst/>
                <a:latin typeface="Times New Roman" panose="02020603050405020304" pitchFamily="18" charset="0"/>
                <a:cs typeface="Times New Roman" panose="02020603050405020304" pitchFamily="18" charset="0"/>
              </a:rPr>
              <a:t>(</a:t>
            </a:r>
            <a:r>
              <a:rPr lang="en-US" altLang="zh-CN" sz="2000" dirty="0" err="1">
                <a:effectLst/>
                <a:latin typeface="Times New Roman" panose="02020603050405020304" pitchFamily="18" charset="0"/>
                <a:cs typeface="Times New Roman" panose="02020603050405020304" pitchFamily="18" charset="0"/>
              </a:rPr>
              <a:t>url,id,password</a:t>
            </a:r>
            <a:r>
              <a:rPr lang="en-US" altLang="zh-CN" sz="2000" dirty="0">
                <a:effectLst/>
                <a:latin typeface="Times New Roman" panose="02020603050405020304" pitchFamily="18" charset="0"/>
                <a:cs typeface="Times New Roman" panose="02020603050405020304" pitchFamily="18" charset="0"/>
              </a:rPr>
              <a:t>);</a:t>
            </a:r>
          </a:p>
          <a:p>
            <a:pPr marL="285750" indent="-285750">
              <a:buFontTx/>
              <a:buChar char="-"/>
            </a:pPr>
            <a:r>
              <a:rPr lang="en-US" altLang="zh-CN" sz="2000" dirty="0">
                <a:effectLst/>
                <a:latin typeface="Times New Roman" panose="02020603050405020304" pitchFamily="18" charset="0"/>
                <a:cs typeface="Times New Roman" panose="02020603050405020304" pitchFamily="18" charset="0"/>
              </a:rPr>
              <a:t>ODBC URL:</a:t>
            </a:r>
          </a:p>
          <a:p>
            <a:r>
              <a:rPr lang="en-US" altLang="zh-CN" sz="2000" dirty="0">
                <a:effectLst/>
                <a:latin typeface="Times New Roman" panose="02020603050405020304" pitchFamily="18" charset="0"/>
                <a:cs typeface="Times New Roman" panose="02020603050405020304" pitchFamily="18" charset="0"/>
              </a:rPr>
              <a:t>     </a:t>
            </a:r>
            <a:r>
              <a:rPr lang="en-US" altLang="zh-CN" sz="2000" dirty="0" err="1">
                <a:effectLst/>
                <a:latin typeface="Times New Roman" panose="02020603050405020304" pitchFamily="18" charset="0"/>
                <a:cs typeface="Times New Roman" panose="02020603050405020304" pitchFamily="18" charset="0"/>
              </a:rPr>
              <a:t>jdbc:odbc:ODBC</a:t>
            </a:r>
            <a:r>
              <a:rPr lang="en-US" altLang="zh-CN" sz="2000" dirty="0">
                <a:effectLst/>
                <a:latin typeface="Times New Roman" panose="02020603050405020304" pitchFamily="18" charset="0"/>
                <a:cs typeface="Times New Roman" panose="02020603050405020304" pitchFamily="18" charset="0"/>
              </a:rPr>
              <a:t> </a:t>
            </a:r>
            <a:r>
              <a:rPr lang="zh-CN" altLang="en-US" sz="2000" dirty="0">
                <a:effectLst/>
                <a:latin typeface="Times New Roman" panose="02020603050405020304" pitchFamily="18" charset="0"/>
                <a:cs typeface="Times New Roman" panose="02020603050405020304" pitchFamily="18" charset="0"/>
              </a:rPr>
              <a:t>数据源</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6978"/>
                                        </p:tgtEl>
                                        <p:attrNameLst>
                                          <p:attrName>style.visibility</p:attrName>
                                        </p:attrNameLst>
                                      </p:cBhvr>
                                      <p:to>
                                        <p:strVal val="visible"/>
                                      </p:to>
                                    </p:set>
                                    <p:anim calcmode="lin" valueType="num">
                                      <p:cBhvr additive="base">
                                        <p:cTn id="20" dur="500" fill="hold"/>
                                        <p:tgtEl>
                                          <p:spTgt spid="126978"/>
                                        </p:tgtEl>
                                        <p:attrNameLst>
                                          <p:attrName>ppt_x</p:attrName>
                                        </p:attrNameLst>
                                      </p:cBhvr>
                                      <p:tavLst>
                                        <p:tav tm="0">
                                          <p:val>
                                            <p:strVal val="#ppt_x"/>
                                          </p:val>
                                        </p:tav>
                                        <p:tav tm="100000">
                                          <p:val>
                                            <p:strVal val="#ppt_x"/>
                                          </p:val>
                                        </p:tav>
                                      </p:tavLst>
                                    </p:anim>
                                    <p:anim calcmode="lin" valueType="num">
                                      <p:cBhvr additive="base">
                                        <p:cTn id="21" dur="500" fill="hold"/>
                                        <p:tgtEl>
                                          <p:spTgt spid="12697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6980"/>
                                        </p:tgtEl>
                                        <p:attrNameLst>
                                          <p:attrName>style.visibility</p:attrName>
                                        </p:attrNameLst>
                                      </p:cBhvr>
                                      <p:to>
                                        <p:strVal val="visible"/>
                                      </p:to>
                                    </p:set>
                                    <p:anim calcmode="lin" valueType="num">
                                      <p:cBhvr additive="base">
                                        <p:cTn id="32" dur="500" fill="hold"/>
                                        <p:tgtEl>
                                          <p:spTgt spid="126980"/>
                                        </p:tgtEl>
                                        <p:attrNameLst>
                                          <p:attrName>ppt_x</p:attrName>
                                        </p:attrNameLst>
                                      </p:cBhvr>
                                      <p:tavLst>
                                        <p:tav tm="0">
                                          <p:val>
                                            <p:strVal val="#ppt_x"/>
                                          </p:val>
                                        </p:tav>
                                        <p:tav tm="100000">
                                          <p:val>
                                            <p:strVal val="#ppt_x"/>
                                          </p:val>
                                        </p:tav>
                                      </p:tavLst>
                                    </p:anim>
                                    <p:anim calcmode="lin" valueType="num">
                                      <p:cBhvr additive="base">
                                        <p:cTn id="33"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6978" grpId="0"/>
      <p:bldP spid="126980" grpId="0"/>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71830" y="1484630"/>
            <a:ext cx="6179185" cy="446595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1"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128002" name="Rectangle 5"/>
          <p:cNvSpPr>
            <a:spLocks noGrp="1" noChangeArrowheads="1"/>
          </p:cNvSpPr>
          <p:nvPr>
            <p:ph type="title"/>
          </p:nvPr>
        </p:nvSpPr>
        <p:spPr>
          <a:xfrm>
            <a:off x="357188" y="936625"/>
            <a:ext cx="4824412" cy="547688"/>
          </a:xfrm>
          <a:noFill/>
          <a:ln w="9525">
            <a:noFill/>
          </a:ln>
        </p:spPr>
        <p:txBody>
          <a:bodyPr anchor="ctr"/>
          <a:lstStyle/>
          <a:p>
            <a:pPr algn="l"/>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第三步</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操作数据库</a:t>
            </a:r>
          </a:p>
        </p:txBody>
      </p:sp>
      <p:sp>
        <p:nvSpPr>
          <p:cNvPr id="2" name="文本框 1"/>
          <p:cNvSpPr txBox="1"/>
          <p:nvPr/>
        </p:nvSpPr>
        <p:spPr>
          <a:xfrm>
            <a:off x="948690" y="1662430"/>
            <a:ext cx="5763895" cy="4092575"/>
          </a:xfrm>
          <a:prstGeom prst="rect">
            <a:avLst/>
          </a:prstGeom>
          <a:noFill/>
        </p:spPr>
        <p:txBody>
          <a:bodyPr wrap="square" rtlCol="0">
            <a:spAutoFit/>
          </a:bodyPr>
          <a:lstStyle/>
          <a:p>
            <a:pPr algn="l"/>
            <a:r>
              <a:rPr lang="en-US" altLang="zh-CN" sz="2000" dirty="0">
                <a:solidFill>
                  <a:srgbClr val="0070C0"/>
                </a:solidFill>
                <a:effectLst/>
                <a:latin typeface="Times New Roman" panose="02020603050405020304" pitchFamily="18" charset="0"/>
                <a:cs typeface="Times New Roman" panose="02020603050405020304" pitchFamily="18" charset="0"/>
              </a:rPr>
              <a:t>JDBC</a:t>
            </a:r>
            <a:r>
              <a:rPr lang="zh-CN" altLang="en-US" sz="2000" dirty="0">
                <a:solidFill>
                  <a:srgbClr val="0070C0"/>
                </a:solidFill>
                <a:effectLst/>
                <a:latin typeface="Times New Roman" panose="02020603050405020304" pitchFamily="18" charset="0"/>
                <a:cs typeface="Times New Roman" panose="02020603050405020304" pitchFamily="18" charset="0"/>
              </a:rPr>
              <a:t>使用</a:t>
            </a:r>
            <a:endParaRPr lang="en-US" altLang="zh-CN" sz="2000" dirty="0">
              <a:solidFill>
                <a:srgbClr val="0070C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dirty="0">
                <a:solidFill>
                  <a:srgbClr val="0070C0"/>
                </a:solidFill>
                <a:effectLst/>
                <a:latin typeface="Times New Roman" panose="02020603050405020304" pitchFamily="18" charset="0"/>
                <a:cs typeface="Times New Roman" panose="02020603050405020304" pitchFamily="18" charset="0"/>
              </a:rPr>
              <a:t>创建语句对象：</a:t>
            </a:r>
            <a:endParaRPr lang="en-US" altLang="zh-CN" sz="2000" dirty="0">
              <a:solidFill>
                <a:srgbClr val="0070C0"/>
              </a:solidFill>
              <a:effectLst/>
              <a:latin typeface="Times New Roman" panose="02020603050405020304" pitchFamily="18" charset="0"/>
              <a:cs typeface="Times New Roman" panose="02020603050405020304" pitchFamily="18" charset="0"/>
            </a:endParaRPr>
          </a:p>
          <a:p>
            <a:r>
              <a:rPr lang="en-US" altLang="zh-CN" sz="2000" dirty="0">
                <a:solidFill>
                  <a:srgbClr val="0070C0"/>
                </a:solidFill>
                <a:effectLst/>
                <a:latin typeface="Times New Roman" panose="02020603050405020304" pitchFamily="18" charset="0"/>
                <a:cs typeface="Times New Roman" panose="02020603050405020304" pitchFamily="18" charset="0"/>
              </a:rPr>
              <a:t>    </a:t>
            </a:r>
            <a:r>
              <a:rPr lang="en-US" altLang="zh-CN" sz="2000" dirty="0">
                <a:solidFill>
                  <a:srgbClr val="DF3621"/>
                </a:solidFill>
                <a:effectLst/>
                <a:latin typeface="Times New Roman" panose="02020603050405020304" pitchFamily="18" charset="0"/>
                <a:cs typeface="Times New Roman" panose="02020603050405020304" pitchFamily="18" charset="0"/>
              </a:rPr>
              <a:t> -Statement</a:t>
            </a:r>
          </a:p>
          <a:p>
            <a:r>
              <a:rPr lang="en-US" altLang="zh-CN" sz="2000" dirty="0">
                <a:solidFill>
                  <a:srgbClr val="DF3621"/>
                </a:solidFill>
                <a:effectLst/>
                <a:latin typeface="Times New Roman" panose="02020603050405020304" pitchFamily="18" charset="0"/>
                <a:cs typeface="Times New Roman" panose="02020603050405020304" pitchFamily="18" charset="0"/>
              </a:rPr>
              <a:t>     -</a:t>
            </a:r>
            <a:r>
              <a:rPr lang="en-US" altLang="zh-CN" sz="2000" dirty="0" err="1">
                <a:solidFill>
                  <a:srgbClr val="DF3621"/>
                </a:solidFill>
                <a:effectLst/>
                <a:latin typeface="Times New Roman" panose="02020603050405020304" pitchFamily="18" charset="0"/>
                <a:cs typeface="Times New Roman" panose="02020603050405020304" pitchFamily="18" charset="0"/>
              </a:rPr>
              <a:t>PreparedStatement</a:t>
            </a:r>
            <a:endParaRPr lang="en-US" altLang="zh-CN" sz="2000" dirty="0">
              <a:solidFill>
                <a:srgbClr val="FF0000"/>
              </a:solidFill>
              <a:effectLst/>
              <a:latin typeface="Times New Roman" panose="02020603050405020304" pitchFamily="18" charset="0"/>
              <a:cs typeface="Times New Roman" panose="02020603050405020304" pitchFamily="18" charset="0"/>
            </a:endParaRPr>
          </a:p>
          <a:p>
            <a:r>
              <a:rPr lang="zh-CN" altLang="en-US" sz="2000" dirty="0">
                <a:solidFill>
                  <a:srgbClr val="0070C0"/>
                </a:solidFill>
                <a:effectLst/>
                <a:latin typeface="Times New Roman" panose="02020603050405020304" pitchFamily="18" charset="0"/>
                <a:cs typeface="Times New Roman" panose="02020603050405020304" pitchFamily="18" charset="0"/>
              </a:rPr>
              <a:t>例：</a:t>
            </a:r>
            <a:endParaRPr lang="en-US" altLang="zh-CN" sz="2000" dirty="0">
              <a:solidFill>
                <a:srgbClr val="0070C0"/>
              </a:solidFill>
              <a:effectLst/>
              <a:latin typeface="Times New Roman" panose="02020603050405020304" pitchFamily="18" charset="0"/>
              <a:cs typeface="Times New Roman" panose="02020603050405020304" pitchFamily="18" charset="0"/>
            </a:endParaRPr>
          </a:p>
          <a:p>
            <a:r>
              <a:rPr lang="en-US" altLang="zh-CN" sz="2000" dirty="0">
                <a:solidFill>
                  <a:srgbClr val="FF0000"/>
                </a:solidFill>
                <a:effectLst/>
                <a:latin typeface="Times New Roman" panose="02020603050405020304" pitchFamily="18" charset="0"/>
                <a:cs typeface="Times New Roman" panose="02020603050405020304" pitchFamily="18" charset="0"/>
              </a:rPr>
              <a:t>    </a:t>
            </a:r>
            <a:r>
              <a:rPr lang="en-US" altLang="zh-CN" sz="2000" dirty="0">
                <a:solidFill>
                  <a:srgbClr val="DF3621"/>
                </a:solidFill>
                <a:effectLst/>
                <a:latin typeface="Times New Roman" panose="02020603050405020304" pitchFamily="18" charset="0"/>
                <a:cs typeface="Times New Roman" panose="02020603050405020304" pitchFamily="18" charset="0"/>
              </a:rPr>
              <a:t> Statement </a:t>
            </a:r>
            <a:r>
              <a:rPr lang="en-US" altLang="zh-CN" sz="2000" dirty="0" err="1">
                <a:solidFill>
                  <a:srgbClr val="DF3621"/>
                </a:solidFill>
                <a:effectLst/>
                <a:latin typeface="Times New Roman" panose="02020603050405020304" pitchFamily="18" charset="0"/>
                <a:cs typeface="Times New Roman" panose="02020603050405020304" pitchFamily="18" charset="0"/>
              </a:rPr>
              <a:t>stmt</a:t>
            </a:r>
            <a:r>
              <a:rPr lang="en-US" altLang="zh-CN" sz="2000" dirty="0">
                <a:solidFill>
                  <a:srgbClr val="DF3621"/>
                </a:solidFill>
                <a:effectLst/>
                <a:latin typeface="Times New Roman" panose="02020603050405020304" pitchFamily="18" charset="0"/>
                <a:cs typeface="Times New Roman" panose="02020603050405020304" pitchFamily="18" charset="0"/>
              </a:rPr>
              <a:t> = </a:t>
            </a:r>
            <a:r>
              <a:rPr lang="en-US" altLang="zh-CN" sz="2000" dirty="0" err="1">
                <a:solidFill>
                  <a:srgbClr val="DF3621"/>
                </a:solidFill>
                <a:effectLst/>
                <a:latin typeface="Times New Roman" panose="02020603050405020304" pitchFamily="18" charset="0"/>
                <a:cs typeface="Times New Roman" panose="02020603050405020304" pitchFamily="18" charset="0"/>
              </a:rPr>
              <a:t>con.createStatement</a:t>
            </a:r>
            <a:r>
              <a:rPr lang="en-US" altLang="zh-CN" sz="2000" dirty="0">
                <a:solidFill>
                  <a:srgbClr val="DF3621"/>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zh-CN" altLang="en-US" sz="2000" dirty="0">
                <a:solidFill>
                  <a:srgbClr val="0070C0"/>
                </a:solidFill>
                <a:effectLst/>
                <a:latin typeface="Times New Roman" panose="02020603050405020304" pitchFamily="18" charset="0"/>
                <a:cs typeface="Times New Roman" panose="02020603050405020304" pitchFamily="18" charset="0"/>
              </a:rPr>
              <a:t>执行</a:t>
            </a:r>
            <a:r>
              <a:rPr lang="en-US" altLang="zh-CN" sz="2000" dirty="0">
                <a:solidFill>
                  <a:srgbClr val="0070C0"/>
                </a:solidFill>
                <a:effectLst/>
                <a:latin typeface="Times New Roman" panose="02020603050405020304" pitchFamily="18" charset="0"/>
                <a:cs typeface="Times New Roman" panose="02020603050405020304" pitchFamily="18" charset="0"/>
              </a:rPr>
              <a:t>SQL</a:t>
            </a:r>
            <a:r>
              <a:rPr lang="zh-CN" altLang="en-US" sz="2000" dirty="0">
                <a:solidFill>
                  <a:srgbClr val="0070C0"/>
                </a:solidFill>
                <a:effectLst/>
                <a:latin typeface="Times New Roman" panose="02020603050405020304" pitchFamily="18" charset="0"/>
                <a:cs typeface="Times New Roman" panose="02020603050405020304" pitchFamily="18" charset="0"/>
              </a:rPr>
              <a:t>命令：</a:t>
            </a:r>
            <a:endParaRPr lang="en-US" altLang="zh-CN" sz="2000" dirty="0">
              <a:solidFill>
                <a:srgbClr val="0070C0"/>
              </a:solidFill>
              <a:effectLst/>
              <a:latin typeface="Times New Roman" panose="02020603050405020304" pitchFamily="18" charset="0"/>
              <a:cs typeface="Times New Roman" panose="02020603050405020304" pitchFamily="18" charset="0"/>
            </a:endParaRPr>
          </a:p>
          <a:p>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stmt.executeUpdate</a:t>
            </a:r>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sql</a:t>
            </a:r>
            <a:r>
              <a:rPr lang="en-US" altLang="zh-CN" sz="2000" dirty="0">
                <a:solidFill>
                  <a:srgbClr val="DF3621"/>
                </a:solidFill>
                <a:effectLst/>
                <a:latin typeface="Times New Roman" panose="02020603050405020304" pitchFamily="18" charset="0"/>
                <a:cs typeface="Times New Roman" panose="02020603050405020304" pitchFamily="18" charset="0"/>
              </a:rPr>
              <a:t>);</a:t>
            </a:r>
          </a:p>
          <a:p>
            <a:r>
              <a:rPr lang="en-US" altLang="zh-CN" sz="2000" dirty="0">
                <a:solidFill>
                  <a:srgbClr val="DF3621"/>
                </a:solidFill>
                <a:effectLst/>
                <a:latin typeface="Times New Roman" panose="02020603050405020304" pitchFamily="18" charset="0"/>
                <a:cs typeface="Times New Roman" panose="02020603050405020304" pitchFamily="18" charset="0"/>
              </a:rPr>
              <a:t>	INSERT</a:t>
            </a:r>
          </a:p>
          <a:p>
            <a:r>
              <a:rPr lang="en-US" altLang="zh-CN" sz="2000" dirty="0">
                <a:solidFill>
                  <a:srgbClr val="DF3621"/>
                </a:solidFill>
                <a:effectLst/>
                <a:latin typeface="Times New Roman" panose="02020603050405020304" pitchFamily="18" charset="0"/>
                <a:cs typeface="Times New Roman" panose="02020603050405020304" pitchFamily="18" charset="0"/>
              </a:rPr>
              <a:t>	UPDATE</a:t>
            </a:r>
          </a:p>
          <a:p>
            <a:r>
              <a:rPr lang="en-US" altLang="zh-CN" sz="2000" dirty="0">
                <a:solidFill>
                  <a:srgbClr val="DF3621"/>
                </a:solidFill>
                <a:effectLst/>
                <a:latin typeface="Times New Roman" panose="02020603050405020304" pitchFamily="18" charset="0"/>
                <a:cs typeface="Times New Roman" panose="02020603050405020304" pitchFamily="18" charset="0"/>
              </a:rPr>
              <a:t>	DELETE</a:t>
            </a:r>
          </a:p>
          <a:p>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Stmt.executeQUery</a:t>
            </a:r>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sql</a:t>
            </a:r>
            <a:r>
              <a:rPr lang="en-US" altLang="zh-CN" sz="2000" dirty="0">
                <a:solidFill>
                  <a:srgbClr val="DF3621"/>
                </a:solidFill>
                <a:effectLst/>
                <a:latin typeface="Times New Roman" panose="02020603050405020304" pitchFamily="18" charset="0"/>
                <a:cs typeface="Times New Roman" panose="02020603050405020304" pitchFamily="18" charset="0"/>
              </a:rPr>
              <a:t>);</a:t>
            </a:r>
          </a:p>
          <a:p>
            <a:r>
              <a:rPr lang="en-US" altLang="zh-CN" sz="2000" dirty="0">
                <a:solidFill>
                  <a:srgbClr val="DF3621"/>
                </a:solidFill>
                <a:effectLst/>
                <a:latin typeface="Times New Roman" panose="02020603050405020304" pitchFamily="18" charset="0"/>
                <a:cs typeface="Times New Roman" panose="02020603050405020304" pitchFamily="18" charset="0"/>
              </a:rPr>
              <a:t>	SELECT</a:t>
            </a:r>
            <a:r>
              <a:rPr lang="zh-CN" altLang="en-US" sz="2000" dirty="0">
                <a:solidFill>
                  <a:srgbClr val="0070C0"/>
                </a:solidFill>
                <a:effectLst/>
                <a:latin typeface="Times New Roman" panose="02020603050405020304" pitchFamily="18" charset="0"/>
                <a:cs typeface="Times New Roman" panose="02020603050405020304" pitchFamily="18" charset="0"/>
              </a:rPr>
              <a:t>使用，返回</a:t>
            </a:r>
            <a:r>
              <a:rPr lang="en-US" altLang="zh-CN" sz="2000" dirty="0" err="1">
                <a:solidFill>
                  <a:srgbClr val="0070C0"/>
                </a:solidFill>
                <a:effectLst/>
                <a:latin typeface="Times New Roman" panose="02020603050405020304" pitchFamily="18" charset="0"/>
                <a:cs typeface="Times New Roman" panose="02020603050405020304" pitchFamily="18" charset="0"/>
              </a:rPr>
              <a:t>ResultSet</a:t>
            </a:r>
            <a:r>
              <a:rPr lang="zh-CN" altLang="en-US" sz="2000" dirty="0">
                <a:solidFill>
                  <a:srgbClr val="0070C0"/>
                </a:solidFill>
                <a:effectLst/>
                <a:latin typeface="Times New Roman" panose="02020603050405020304" pitchFamily="18" charset="0"/>
                <a:cs typeface="Times New Roman" panose="02020603050405020304" pitchFamily="18" charset="0"/>
              </a:rPr>
              <a:t>实例化对象</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8002"/>
                                        </p:tgtEl>
                                        <p:attrNameLst>
                                          <p:attrName>style.visibility</p:attrName>
                                        </p:attrNameLst>
                                      </p:cBhvr>
                                      <p:to>
                                        <p:strVal val="visible"/>
                                      </p:to>
                                    </p:set>
                                    <p:anim calcmode="lin" valueType="num">
                                      <p:cBhvr additive="base">
                                        <p:cTn id="20" dur="500" fill="hold"/>
                                        <p:tgtEl>
                                          <p:spTgt spid="128002"/>
                                        </p:tgtEl>
                                        <p:attrNameLst>
                                          <p:attrName>ppt_x</p:attrName>
                                        </p:attrNameLst>
                                      </p:cBhvr>
                                      <p:tavLst>
                                        <p:tav tm="0">
                                          <p:val>
                                            <p:strVal val="#ppt_x"/>
                                          </p:val>
                                        </p:tav>
                                        <p:tav tm="100000">
                                          <p:val>
                                            <p:strVal val="#ppt_x"/>
                                          </p:val>
                                        </p:tav>
                                      </p:tavLst>
                                    </p:anim>
                                    <p:anim calcmode="lin" valueType="num">
                                      <p:cBhvr additive="base">
                                        <p:cTn id="21" dur="500" fill="hold"/>
                                        <p:tgtEl>
                                          <p:spTgt spid="12800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128002" grpId="0"/>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129026" name="标题 1"/>
          <p:cNvSpPr>
            <a:spLocks noGrp="1"/>
          </p:cNvSpPr>
          <p:nvPr>
            <p:ph type="title"/>
          </p:nvPr>
        </p:nvSpPr>
        <p:spPr>
          <a:xfrm>
            <a:off x="323850" y="842963"/>
            <a:ext cx="8820150" cy="641350"/>
          </a:xfrm>
          <a:noFill/>
          <a:ln w="9525">
            <a:noFill/>
          </a:ln>
        </p:spPr>
        <p:txBody>
          <a:bodyPr anchor="ctr"/>
          <a:lstStyle/>
          <a:p>
            <a:pPr algn="l"/>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Statement</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接口常用方法</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4515" name="Group 3"/>
          <p:cNvGraphicFramePr>
            <a:graphicFrameLocks noGrp="1"/>
          </p:cNvGraphicFramePr>
          <p:nvPr>
            <p:custDataLst>
              <p:tags r:id="rId1"/>
            </p:custDataLst>
          </p:nvPr>
        </p:nvGraphicFramePr>
        <p:xfrm>
          <a:off x="606614" y="1599646"/>
          <a:ext cx="7928610" cy="4864100"/>
        </p:xfrm>
        <a:graphic>
          <a:graphicData uri="http://schemas.openxmlformats.org/drawingml/2006/table">
            <a:tbl>
              <a:tblPr/>
              <a:tblGrid>
                <a:gridCol w="573405">
                  <a:extLst>
                    <a:ext uri="{9D8B030D-6E8A-4147-A177-3AD203B41FA5}">
                      <a16:colId xmlns:a16="http://schemas.microsoft.com/office/drawing/2014/main" val="20000"/>
                    </a:ext>
                  </a:extLst>
                </a:gridCol>
                <a:gridCol w="3216910">
                  <a:extLst>
                    <a:ext uri="{9D8B030D-6E8A-4147-A177-3AD203B41FA5}">
                      <a16:colId xmlns:a16="http://schemas.microsoft.com/office/drawing/2014/main" val="20001"/>
                    </a:ext>
                  </a:extLst>
                </a:gridCol>
                <a:gridCol w="737235">
                  <a:extLst>
                    <a:ext uri="{9D8B030D-6E8A-4147-A177-3AD203B41FA5}">
                      <a16:colId xmlns:a16="http://schemas.microsoft.com/office/drawing/2014/main" val="20002"/>
                    </a:ext>
                  </a:extLst>
                </a:gridCol>
                <a:gridCol w="3401060">
                  <a:extLst>
                    <a:ext uri="{9D8B030D-6E8A-4147-A177-3AD203B41FA5}">
                      <a16:colId xmlns:a16="http://schemas.microsoft.com/office/drawing/2014/main" val="20003"/>
                    </a:ext>
                  </a:extLst>
                </a:gridCol>
              </a:tblGrid>
              <a:tr h="36258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No.</a:t>
                      </a:r>
                    </a:p>
                  </a:txBody>
                  <a:tcPr marL="91455" marR="91455" marT="45717" marB="45717" anchor="ctr" horzOverflow="overflow">
                    <a:lnL w="19050" cap="rnd">
                      <a:solidFill>
                        <a:srgbClr val="1784C7"/>
                      </a:solidFill>
                      <a:prstDash val="solid"/>
                    </a:lnL>
                    <a:lnR w="3175">
                      <a:solidFill>
                        <a:srgbClr val="FFFFFF"/>
                      </a:solidFill>
                      <a:prstDash val="dot"/>
                    </a:lnR>
                    <a:lnT w="19050" cap="rnd">
                      <a:solidFill>
                        <a:srgbClr val="1784C7"/>
                      </a:solidFill>
                      <a:prstDash val="solid"/>
                    </a:lnT>
                    <a:lnB w="19050">
                      <a:solidFill>
                        <a:srgbClr val="1784C7"/>
                      </a:solidFill>
                      <a:prstDash val="solid"/>
                    </a:lnB>
                    <a:lnTlToBr>
                      <a:noFill/>
                    </a:lnTlToBr>
                    <a:lnBlToTr>
                      <a:noFill/>
                    </a:lnBlToTr>
                    <a:solidFill>
                      <a:srgbClr val="1784C7"/>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方法</a:t>
                      </a:r>
                    </a:p>
                  </a:txBody>
                  <a:tcPr marL="91455" marR="91455" marT="45717" marB="45717" anchor="ctr" horzOverflow="overflow">
                    <a:lnL w="3175">
                      <a:solidFill>
                        <a:srgbClr val="FFFFFF"/>
                      </a:solidFill>
                      <a:prstDash val="dot"/>
                    </a:lnL>
                    <a:lnR w="3175">
                      <a:solidFill>
                        <a:srgbClr val="FFFFFF"/>
                      </a:solidFill>
                      <a:prstDash val="dot"/>
                    </a:lnR>
                    <a:lnT w="19050" cap="rnd">
                      <a:solidFill>
                        <a:srgbClr val="1784C7"/>
                      </a:solidFill>
                      <a:prstDash val="solid"/>
                    </a:lnT>
                    <a:lnB w="19050">
                      <a:solidFill>
                        <a:srgbClr val="1784C7"/>
                      </a:solidFill>
                      <a:prstDash val="solid"/>
                    </a:lnB>
                    <a:lnTlToBr>
                      <a:noFill/>
                    </a:lnTlToBr>
                    <a:lnBlToTr>
                      <a:noFill/>
                    </a:lnBlToTr>
                    <a:solidFill>
                      <a:srgbClr val="1784C7"/>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类型</a:t>
                      </a:r>
                    </a:p>
                  </a:txBody>
                  <a:tcPr marL="91455" marR="91455" marT="45717" marB="45717" anchor="ctr" horzOverflow="overflow">
                    <a:lnL w="3175">
                      <a:solidFill>
                        <a:srgbClr val="FFFFFF"/>
                      </a:solidFill>
                      <a:prstDash val="dot"/>
                    </a:lnL>
                    <a:lnR w="3175">
                      <a:solidFill>
                        <a:srgbClr val="FFFFFF"/>
                      </a:solidFill>
                      <a:prstDash val="dot"/>
                    </a:lnR>
                    <a:lnT w="19050" cap="rnd">
                      <a:solidFill>
                        <a:srgbClr val="1784C7"/>
                      </a:solidFill>
                      <a:prstDash val="solid"/>
                    </a:lnT>
                    <a:lnB w="19050">
                      <a:solidFill>
                        <a:srgbClr val="1784C7"/>
                      </a:solidFill>
                      <a:prstDash val="solid"/>
                    </a:lnB>
                    <a:lnTlToBr>
                      <a:noFill/>
                    </a:lnTlToBr>
                    <a:lnBlToTr>
                      <a:noFill/>
                    </a:lnBlToTr>
                    <a:solidFill>
                      <a:srgbClr val="1784C7"/>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描述</a:t>
                      </a:r>
                    </a:p>
                  </a:txBody>
                  <a:tcPr marL="91455" marR="91455" marT="45717" marB="45717" anchor="ctr" horzOverflow="overflow">
                    <a:lnL w="3175">
                      <a:solidFill>
                        <a:srgbClr val="FFFFFF"/>
                      </a:solidFill>
                      <a:prstDash val="dot"/>
                    </a:lnL>
                    <a:lnR w="19050" cap="rnd">
                      <a:solidFill>
                        <a:srgbClr val="1784C7"/>
                      </a:solidFill>
                      <a:prstDash val="solid"/>
                    </a:lnR>
                    <a:lnT w="19050" cap="rnd">
                      <a:solidFill>
                        <a:srgbClr val="1784C7"/>
                      </a:solidFill>
                      <a:prstDash val="solid"/>
                    </a:lnT>
                    <a:lnB w="19050">
                      <a:solidFill>
                        <a:srgbClr val="1784C7"/>
                      </a:solidFill>
                      <a:prstDash val="solid"/>
                    </a:lnB>
                    <a:lnTlToBr>
                      <a:noFill/>
                    </a:lnTlToBr>
                    <a:lnBlToTr>
                      <a:noFill/>
                    </a:lnBlToTr>
                    <a:solidFill>
                      <a:srgbClr val="1784C7"/>
                    </a:solidFill>
                  </a:tcPr>
                </a:tc>
                <a:extLst>
                  <a:ext uri="{0D108BD9-81ED-4DB2-BD59-A6C34878D82A}">
                    <a16:rowId xmlns:a16="http://schemas.microsoft.com/office/drawing/2014/main" val="10000"/>
                  </a:ext>
                </a:extLst>
              </a:tr>
              <a:tr h="92265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1</a:t>
                      </a:r>
                    </a:p>
                  </a:txBody>
                  <a:tcPr marL="91455" marR="91455" marT="45717" marB="45717" anchor="ctr" horzOverflow="overflow">
                    <a:lnL w="19050" cap="rnd">
                      <a:solidFill>
                        <a:srgbClr val="1784C7"/>
                      </a:solidFill>
                      <a:prstDash val="solid"/>
                    </a:lnL>
                    <a:lnR w="3175">
                      <a:solidFill>
                        <a:srgbClr val="1784C7"/>
                      </a:solidFill>
                      <a:prstDash val="dot"/>
                    </a:lnR>
                    <a:lnT w="19050">
                      <a:solidFill>
                        <a:srgbClr val="1784C7"/>
                      </a:solidFill>
                      <a:prstDash val="solid"/>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int executeUpdate(String sql) throws SQLException</a:t>
                      </a:r>
                    </a:p>
                  </a:txBody>
                  <a:tcPr marL="91455" marR="91455" marT="45717" marB="45717" anchor="ctr" horzOverflow="overflow">
                    <a:lnL w="3175">
                      <a:solidFill>
                        <a:srgbClr val="1784C7"/>
                      </a:solidFill>
                      <a:prstDash val="dot"/>
                    </a:lnL>
                    <a:lnR w="3175">
                      <a:solidFill>
                        <a:srgbClr val="1784C7"/>
                      </a:solidFill>
                      <a:prstDash val="dot"/>
                    </a:lnR>
                    <a:lnT w="19050">
                      <a:solidFill>
                        <a:srgbClr val="1784C7"/>
                      </a:solidFill>
                      <a:prstDash val="solid"/>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rPr>
                        <a:t>普通</a:t>
                      </a:r>
                    </a:p>
                  </a:txBody>
                  <a:tcPr marL="91455" marR="91455" marT="45717" marB="45717" anchor="ctr" horzOverflow="overflow">
                    <a:lnL w="3175">
                      <a:solidFill>
                        <a:srgbClr val="1784C7"/>
                      </a:solidFill>
                      <a:prstDash val="dot"/>
                    </a:lnL>
                    <a:lnR w="3175">
                      <a:solidFill>
                        <a:srgbClr val="1784C7"/>
                      </a:solidFill>
                      <a:prstDash val="dot"/>
                    </a:lnR>
                    <a:lnT w="19050">
                      <a:solidFill>
                        <a:srgbClr val="1784C7"/>
                      </a:solidFill>
                      <a:prstDash val="solid"/>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执行数据库更新的</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SQL</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语句，例如：</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INSERT</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UPDATE</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DELETE</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等语句，返回更新的记录数</a:t>
                      </a:r>
                    </a:p>
                  </a:txBody>
                  <a:tcPr marL="91455" marR="91455" marT="45717" marB="45717" anchor="ctr" horzOverflow="overflow">
                    <a:lnL w="3175">
                      <a:solidFill>
                        <a:srgbClr val="1784C7"/>
                      </a:solidFill>
                      <a:prstDash val="dot"/>
                    </a:lnL>
                    <a:lnR w="19050" cap="rnd">
                      <a:solidFill>
                        <a:srgbClr val="1784C7"/>
                      </a:solidFill>
                      <a:prstDash val="solid"/>
                    </a:lnR>
                    <a:lnT w="19050">
                      <a:solidFill>
                        <a:srgbClr val="1784C7"/>
                      </a:solidFill>
                      <a:prstDash val="solid"/>
                    </a:lnT>
                    <a:lnB w="3175">
                      <a:solidFill>
                        <a:srgbClr val="1784C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74231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2</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Result executeQuery(String sql) throws </a:t>
                      </a: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SQLException</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a:ln>
                            <a:noFill/>
                          </a:ln>
                          <a:solidFill>
                            <a:srgbClr val="0070C0"/>
                          </a:solidFill>
                          <a:effectLst/>
                          <a:latin typeface="宋体" panose="02010600030101010101" pitchFamily="2" charset="-122"/>
                          <a:ea typeface="宋体" panose="02010600030101010101" pitchFamily="2" charset="-122"/>
                        </a:rPr>
                        <a:t>普通</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kern="1200" dirty="0">
                          <a:solidFill>
                            <a:srgbClr val="0070C0"/>
                          </a:solidFill>
                          <a:latin typeface="宋体" panose="02010600030101010101" pitchFamily="2" charset="-122"/>
                          <a:ea typeface="宋体" panose="02010600030101010101" pitchFamily="2" charset="-122"/>
                          <a:cs typeface="+mn-cs"/>
                        </a:rPr>
                        <a:t>执行数据库查询操作，返回一个结果集对象</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64325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3</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void addBatch(String sql) </a:t>
                      </a: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throws </a:t>
                      </a: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SQLException</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rPr>
                        <a:t>普通</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增加一个待执行的</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SQL</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语句</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72580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4</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int[] executeBatch() </a:t>
                      </a: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throws </a:t>
                      </a: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SQLException</a:t>
                      </a:r>
                      <a:endParaRPr kumimoji="1" lang="en-US" altLang="zh-CN"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mn-cs"/>
                        </a:rPr>
                        <a:t>普通</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批量执行</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SQL</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语句</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72517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5</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void close() </a:t>
                      </a: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throws </a:t>
                      </a: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SQLException</a:t>
                      </a:r>
                      <a:endParaRPr kumimoji="1" lang="en-US" altLang="zh-CN"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mn-cs"/>
                        </a:rPr>
                        <a:t>普通</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关闭</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Statementc</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操作</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74231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6</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19050" cap="rnd">
                      <a:solidFill>
                        <a:srgbClr val="1784C7"/>
                      </a:solidFill>
                      <a:prstDash val="soli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rPr>
                        <a:t>boolean execute</a:t>
                      </a: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(String sql) </a:t>
                      </a:r>
                      <a:r>
                        <a:rPr kumimoji="1" lang="en-US" altLang="zh-CN" sz="16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throws </a:t>
                      </a:r>
                      <a:r>
                        <a:rPr kumimoji="1" lang="en-US" altLang="zh-CN" sz="16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Times New Roman" panose="02020603050405020304" pitchFamily="18" charset="0"/>
                          <a:sym typeface="+mn-ea"/>
                        </a:rPr>
                        <a:t>SQLException</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19050" cap="rnd">
                      <a:solidFill>
                        <a:srgbClr val="1784C7"/>
                      </a:solidFill>
                      <a:prstDash val="soli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i="0" u="none" strike="noStrike" cap="none" normalizeH="0" baseline="0">
                          <a:ln>
                            <a:noFill/>
                          </a:ln>
                          <a:solidFill>
                            <a:srgbClr val="0070C0"/>
                          </a:solidFill>
                          <a:effectLst/>
                          <a:latin typeface="宋体" panose="02010600030101010101" pitchFamily="2" charset="-122"/>
                          <a:ea typeface="宋体" panose="02010600030101010101" pitchFamily="2" charset="-122"/>
                        </a:rPr>
                        <a:t>普通</a:t>
                      </a:r>
                    </a:p>
                  </a:txBody>
                  <a:tcPr marL="91455" marR="91455" marT="45717" marB="45717" anchor="ctr" horzOverflow="overflow">
                    <a:lnL w="3175">
                      <a:solidFill>
                        <a:srgbClr val="1784C7"/>
                      </a:solidFill>
                      <a:prstDash val="dot"/>
                    </a:lnL>
                    <a:lnR w="3175">
                      <a:solidFill>
                        <a:srgbClr val="1784C7"/>
                      </a:solidFill>
                      <a:prstDash val="dot"/>
                    </a:lnR>
                    <a:lnT w="3175">
                      <a:solidFill>
                        <a:srgbClr val="1784C7"/>
                      </a:solidFill>
                      <a:prstDash val="dot"/>
                    </a:lnT>
                    <a:lnB w="19050" cap="rnd">
                      <a:solidFill>
                        <a:srgbClr val="1784C7"/>
                      </a:solidFill>
                      <a:prstDash val="soli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执行</a:t>
                      </a:r>
                      <a:r>
                        <a:rPr kumimoji="1" lang="en-US" altLang="zh-CN"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SQL</a:t>
                      </a:r>
                      <a:r>
                        <a:rPr kumimoji="1" lang="zh-CN" altLang="en-US" sz="16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语句</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19050" cap="rnd">
                      <a:solidFill>
                        <a:srgbClr val="1784C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9026"/>
                                        </p:tgtEl>
                                        <p:attrNameLst>
                                          <p:attrName>style.visibility</p:attrName>
                                        </p:attrNameLst>
                                      </p:cBhvr>
                                      <p:to>
                                        <p:strVal val="visible"/>
                                      </p:to>
                                    </p:set>
                                    <p:anim calcmode="lin" valueType="num">
                                      <p:cBhvr additive="base">
                                        <p:cTn id="20" dur="500" fill="hold"/>
                                        <p:tgtEl>
                                          <p:spTgt spid="129026"/>
                                        </p:tgtEl>
                                        <p:attrNameLst>
                                          <p:attrName>ppt_x</p:attrName>
                                        </p:attrNameLst>
                                      </p:cBhvr>
                                      <p:tavLst>
                                        <p:tav tm="0">
                                          <p:val>
                                            <p:strVal val="#ppt_x"/>
                                          </p:val>
                                        </p:tav>
                                        <p:tav tm="100000">
                                          <p:val>
                                            <p:strVal val="#ppt_x"/>
                                          </p:val>
                                        </p:tav>
                                      </p:tavLst>
                                    </p:anim>
                                    <p:anim calcmode="lin" valueType="num">
                                      <p:cBhvr additive="base">
                                        <p:cTn id="21" dur="500" fill="hold"/>
                                        <p:tgtEl>
                                          <p:spTgt spid="12902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4515"/>
                                        </p:tgtEl>
                                        <p:attrNameLst>
                                          <p:attrName>style.visibility</p:attrName>
                                        </p:attrNameLst>
                                      </p:cBhvr>
                                      <p:to>
                                        <p:strVal val="visible"/>
                                      </p:to>
                                    </p:set>
                                    <p:anim calcmode="lin" valueType="num">
                                      <p:cBhvr additive="base">
                                        <p:cTn id="26" dur="500" fill="hold"/>
                                        <p:tgtEl>
                                          <p:spTgt spid="64515"/>
                                        </p:tgtEl>
                                        <p:attrNameLst>
                                          <p:attrName>ppt_x</p:attrName>
                                        </p:attrNameLst>
                                      </p:cBhvr>
                                      <p:tavLst>
                                        <p:tav tm="0">
                                          <p:val>
                                            <p:strVal val="#ppt_x"/>
                                          </p:val>
                                        </p:tav>
                                        <p:tav tm="100000">
                                          <p:val>
                                            <p:strVal val="#ppt_x"/>
                                          </p:val>
                                        </p:tav>
                                      </p:tavLst>
                                    </p:anim>
                                    <p:anim calcmode="lin" valueType="num">
                                      <p:cBhvr additive="base">
                                        <p:cTn id="27"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2902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95288" y="1009650"/>
            <a:ext cx="6927850" cy="595313"/>
          </a:xfrm>
          <a:noFill/>
          <a:ln w="9525">
            <a:noFill/>
          </a:ln>
        </p:spPr>
        <p:txBody>
          <a:bodyPr anchor="ctr"/>
          <a:lstStyle/>
          <a:p>
            <a:pPr algn="l"/>
            <a:r>
              <a:rPr lang="zh-CN" altLang="en-US" sz="2400" b="1" dirty="0">
                <a:solidFill>
                  <a:srgbClr val="0070C0"/>
                </a:solidFill>
                <a:latin typeface="宋体" panose="02010600030101010101" pitchFamily="2" charset="-122"/>
                <a:ea typeface="宋体" panose="02010600030101010101" pitchFamily="2" charset="-122"/>
              </a:rPr>
              <a:t>第四步：关闭数据库</a:t>
            </a:r>
          </a:p>
        </p:txBody>
      </p:sp>
      <p:sp>
        <p:nvSpPr>
          <p:cNvPr id="130052" name="Rectangle 6"/>
          <p:cNvSpPr>
            <a:spLocks noChangeArrowheads="1"/>
          </p:cNvSpPr>
          <p:nvPr/>
        </p:nvSpPr>
        <p:spPr bwMode="auto">
          <a:xfrm>
            <a:off x="473769" y="4482360"/>
            <a:ext cx="8080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dirty="0">
                <a:solidFill>
                  <a:srgbClr val="DF3621"/>
                </a:solidFill>
                <a:latin typeface="宋体" panose="02010600030101010101" pitchFamily="2" charset="-122"/>
                <a:cs typeface="宋体" panose="02010600030101010101" pitchFamily="2" charset="-122"/>
              </a:rPr>
              <a:t>所有的数据库在操作之后都必须关闭！！</a:t>
            </a:r>
            <a:r>
              <a:rPr lang="en-US" altLang="zh-CN" sz="2800" dirty="0">
                <a:solidFill>
                  <a:srgbClr val="DF3621"/>
                </a:solidFill>
                <a:latin typeface="宋体" panose="02010600030101010101" pitchFamily="2" charset="-122"/>
                <a:cs typeface="宋体" panose="02010600030101010101" pitchFamily="2" charset="-122"/>
              </a:rPr>
              <a:t>!</a:t>
            </a:r>
          </a:p>
        </p:txBody>
      </p:sp>
      <p:sp>
        <p:nvSpPr>
          <p:cNvPr id="3" name="文本框 2"/>
          <p:cNvSpPr txBox="1"/>
          <p:nvPr/>
        </p:nvSpPr>
        <p:spPr>
          <a:xfrm>
            <a:off x="473770" y="1637079"/>
            <a:ext cx="8080375" cy="23996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0070C0"/>
                </a:solidFill>
                <a:latin typeface="宋体" panose="02010600030101010101" pitchFamily="2" charset="-122"/>
                <a:cs typeface="宋体" panose="02010600030101010101" pitchFamily="2" charset="-122"/>
              </a:rPr>
              <a:t>数据库在每次使用之后都必须关闭</a:t>
            </a:r>
            <a:endParaRPr lang="en-US" altLang="zh-CN" sz="2000" b="1" dirty="0">
              <a:solidFill>
                <a:srgbClr val="0070C0"/>
              </a:solidFill>
              <a:latin typeface="宋体" panose="02010600030101010101" pitchFamily="2" charset="-122"/>
              <a:cs typeface="宋体"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0070C0"/>
                </a:solidFill>
                <a:latin typeface="宋体" panose="02010600030101010101" pitchFamily="2" charset="-122"/>
                <a:cs typeface="宋体" panose="02010600030101010101" pitchFamily="2" charset="-122"/>
              </a:rPr>
              <a:t>关闭数据库操作的顺序与打开数据库操作的顺序相反</a:t>
            </a:r>
            <a:endParaRPr lang="en-US" altLang="zh-CN" sz="2000" b="1" dirty="0">
              <a:solidFill>
                <a:srgbClr val="0070C0"/>
              </a:solidFill>
              <a:latin typeface="宋体" panose="02010600030101010101" pitchFamily="2" charset="-122"/>
              <a:cs typeface="宋体" panose="02010600030101010101" pitchFamily="2" charset="-122"/>
            </a:endParaRPr>
          </a:p>
          <a:p>
            <a:pPr>
              <a:lnSpc>
                <a:spcPct val="150000"/>
              </a:lnSpc>
            </a:pPr>
            <a:r>
              <a:rPr lang="en-US" altLang="zh-CN" sz="2000" b="1" dirty="0">
                <a:solidFill>
                  <a:srgbClr val="0070C0"/>
                </a:solidFill>
                <a:latin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cs typeface="宋体" panose="02010600030101010101" pitchFamily="2" charset="-122"/>
              </a:rPr>
              <a:t>先关闭结果集</a:t>
            </a:r>
            <a:r>
              <a:rPr lang="en-US" altLang="zh-CN" sz="2000" b="1" dirty="0">
                <a:solidFill>
                  <a:srgbClr val="0070C0"/>
                </a:solidFill>
                <a:latin typeface="宋体" panose="02010600030101010101" pitchFamily="2" charset="-122"/>
                <a:cs typeface="宋体" panose="02010600030101010101" pitchFamily="2" charset="-122"/>
              </a:rPr>
              <a:t>(</a:t>
            </a:r>
            <a:r>
              <a:rPr lang="en-US" altLang="zh-CN" sz="2000" b="1" dirty="0" err="1">
                <a:solidFill>
                  <a:srgbClr val="0070C0"/>
                </a:solidFill>
                <a:latin typeface="宋体" panose="02010600030101010101" pitchFamily="2" charset="-122"/>
                <a:cs typeface="宋体" panose="02010600030101010101" pitchFamily="2" charset="-122"/>
              </a:rPr>
              <a:t>ResulrSet</a:t>
            </a:r>
            <a:r>
              <a:rPr lang="en-US" altLang="zh-CN" sz="2000" b="1" dirty="0">
                <a:solidFill>
                  <a:srgbClr val="0070C0"/>
                </a:solidFill>
                <a:latin typeface="宋体" panose="02010600030101010101" pitchFamily="2" charset="-122"/>
                <a:cs typeface="宋体" panose="02010600030101010101" pitchFamily="2" charset="-122"/>
              </a:rPr>
              <a:t>)</a:t>
            </a:r>
          </a:p>
          <a:p>
            <a:pPr>
              <a:lnSpc>
                <a:spcPct val="150000"/>
              </a:lnSpc>
            </a:pPr>
            <a:r>
              <a:rPr lang="en-US" altLang="zh-CN" sz="2000" b="1" dirty="0">
                <a:solidFill>
                  <a:srgbClr val="0070C0"/>
                </a:solidFill>
                <a:latin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cs typeface="宋体" panose="02010600030101010101" pitchFamily="2" charset="-122"/>
              </a:rPr>
              <a:t>再关闭操作</a:t>
            </a:r>
            <a:r>
              <a:rPr lang="en-US" altLang="zh-CN" sz="2000" b="1" dirty="0">
                <a:solidFill>
                  <a:srgbClr val="0070C0"/>
                </a:solidFill>
                <a:latin typeface="宋体" panose="02010600030101010101" pitchFamily="2" charset="-122"/>
                <a:cs typeface="宋体" panose="02010600030101010101" pitchFamily="2" charset="-122"/>
              </a:rPr>
              <a:t>(Statement)</a:t>
            </a:r>
          </a:p>
          <a:p>
            <a:pPr>
              <a:lnSpc>
                <a:spcPct val="150000"/>
              </a:lnSpc>
            </a:pPr>
            <a:r>
              <a:rPr lang="en-US" altLang="zh-CN" sz="2000" b="1" dirty="0">
                <a:solidFill>
                  <a:srgbClr val="0070C0"/>
                </a:solidFill>
                <a:latin typeface="宋体" panose="02010600030101010101" pitchFamily="2" charset="-122"/>
                <a:cs typeface="宋体" panose="02010600030101010101" pitchFamily="2" charset="-122"/>
              </a:rPr>
              <a:t>-</a:t>
            </a:r>
            <a:r>
              <a:rPr lang="zh-CN" altLang="en-US" sz="2000" b="1" dirty="0">
                <a:solidFill>
                  <a:srgbClr val="0070C0"/>
                </a:solidFill>
                <a:latin typeface="宋体" panose="02010600030101010101" pitchFamily="2" charset="-122"/>
                <a:cs typeface="宋体" panose="02010600030101010101" pitchFamily="2" charset="-122"/>
              </a:rPr>
              <a:t>最后关闭连接</a:t>
            </a:r>
            <a:r>
              <a:rPr lang="en-US" altLang="zh-CN" sz="2000" b="1" dirty="0">
                <a:solidFill>
                  <a:srgbClr val="0070C0"/>
                </a:solidFill>
                <a:latin typeface="宋体" panose="02010600030101010101" pitchFamily="2" charset="-122"/>
                <a:cs typeface="宋体" panose="02010600030101010101" pitchFamily="2" charset="-122"/>
              </a:rPr>
              <a:t>(Connection)</a:t>
            </a:r>
            <a:endParaRPr lang="zh-CN" altLang="en-US" sz="2000" b="1" dirty="0">
              <a:solidFill>
                <a:srgbClr val="0070C0"/>
              </a:solidFill>
              <a:latin typeface="宋体" panose="02010600030101010101" pitchFamily="2" charset="-122"/>
              <a:cs typeface="宋体" panose="02010600030101010101" pitchFamily="2" charset="-122"/>
            </a:endParaRPr>
          </a:p>
        </p:txBody>
      </p:sp>
      <p:pic>
        <p:nvPicPr>
          <p:cNvPr id="10" name="Picture 7" descr="河海校徽"/>
          <p:cNvPicPr>
            <a:picLocks noChangeAspect="1"/>
          </p:cNvPicPr>
          <p:nvPr/>
        </p:nvPicPr>
        <p:blipFill>
          <a:blip r:embed="rId4"/>
          <a:stretch>
            <a:fillRect/>
          </a:stretch>
        </p:blipFill>
        <p:spPr>
          <a:xfrm>
            <a:off x="0" y="22448"/>
            <a:ext cx="965200" cy="1030288"/>
          </a:xfrm>
          <a:prstGeom prst="rect">
            <a:avLst/>
          </a:prstGeom>
          <a:noFill/>
          <a:ln w="9525">
            <a:noFill/>
          </a:ln>
        </p:spPr>
      </p:pic>
      <p:sp>
        <p:nvSpPr>
          <p:cNvPr id="11"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2"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0050"/>
                                        </p:tgtEl>
                                        <p:attrNameLst>
                                          <p:attrName>style.visibility</p:attrName>
                                        </p:attrNameLst>
                                      </p:cBhvr>
                                      <p:to>
                                        <p:strVal val="visible"/>
                                      </p:to>
                                    </p:set>
                                    <p:anim calcmode="lin" valueType="num">
                                      <p:cBhvr additive="base">
                                        <p:cTn id="20" dur="500" fill="hold"/>
                                        <p:tgtEl>
                                          <p:spTgt spid="130050"/>
                                        </p:tgtEl>
                                        <p:attrNameLst>
                                          <p:attrName>ppt_x</p:attrName>
                                        </p:attrNameLst>
                                      </p:cBhvr>
                                      <p:tavLst>
                                        <p:tav tm="0">
                                          <p:val>
                                            <p:strVal val="#ppt_x"/>
                                          </p:val>
                                        </p:tav>
                                        <p:tav tm="100000">
                                          <p:val>
                                            <p:strVal val="#ppt_x"/>
                                          </p:val>
                                        </p:tav>
                                      </p:tavLst>
                                    </p:anim>
                                    <p:anim calcmode="lin" valueType="num">
                                      <p:cBhvr additive="base">
                                        <p:cTn id="21" dur="500" fill="hold"/>
                                        <p:tgtEl>
                                          <p:spTgt spid="13005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0052"/>
                                        </p:tgtEl>
                                        <p:attrNameLst>
                                          <p:attrName>style.visibility</p:attrName>
                                        </p:attrNameLst>
                                      </p:cBhvr>
                                      <p:to>
                                        <p:strVal val="visible"/>
                                      </p:to>
                                    </p:set>
                                    <p:anim calcmode="lin" valueType="num">
                                      <p:cBhvr additive="base">
                                        <p:cTn id="32" dur="500" fill="hold"/>
                                        <p:tgtEl>
                                          <p:spTgt spid="130052"/>
                                        </p:tgtEl>
                                        <p:attrNameLst>
                                          <p:attrName>ppt_x</p:attrName>
                                        </p:attrNameLst>
                                      </p:cBhvr>
                                      <p:tavLst>
                                        <p:tav tm="0">
                                          <p:val>
                                            <p:strVal val="#ppt_x"/>
                                          </p:val>
                                        </p:tav>
                                        <p:tav tm="100000">
                                          <p:val>
                                            <p:strVal val="#ppt_x"/>
                                          </p:val>
                                        </p:tav>
                                      </p:tavLst>
                                    </p:anim>
                                    <p:anim calcmode="lin" valueType="num">
                                      <p:cBhvr additive="base">
                                        <p:cTn id="33" dur="500" fill="hold"/>
                                        <p:tgtEl>
                                          <p:spTgt spid="130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2" grpId="0"/>
      <p:bldP spid="3" grpId="0"/>
      <p:bldP spid="11" grpId="0" bldLvl="0" animBg="1"/>
      <p:bldP spid="12"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887095" y="2646680"/>
            <a:ext cx="5528945" cy="159067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5"/>
          <p:cNvSpPr>
            <a:spLocks noChangeArrowheads="1"/>
          </p:cNvSpPr>
          <p:nvPr/>
        </p:nvSpPr>
        <p:spPr bwMode="auto">
          <a:xfrm>
            <a:off x="288925" y="1041400"/>
            <a:ext cx="8604250" cy="522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ts val="3800"/>
              </a:lnSpc>
              <a:spcBef>
                <a:spcPts val="0"/>
              </a:spcBef>
              <a:buSzPct val="150000"/>
              <a:buBlip>
                <a:blip r:embed="rId4"/>
              </a:buBlip>
              <a:defRPr/>
            </a:pPr>
            <a:r>
              <a:rPr lang="en-US" altLang="zh-CN" sz="2000" dirty="0">
                <a:solidFill>
                  <a:srgbClr val="0070C0"/>
                </a:solidFill>
                <a:latin typeface="Times New Roman" panose="02020603050405020304" pitchFamily="18" charset="0"/>
                <a:cs typeface="Times New Roman" panose="02020603050405020304" pitchFamily="18" charset="0"/>
              </a:rPr>
              <a:t>Access</a:t>
            </a:r>
            <a:r>
              <a:rPr lang="zh-CN" altLang="en-US" sz="2000" dirty="0">
                <a:solidFill>
                  <a:srgbClr val="0070C0"/>
                </a:solidFill>
                <a:latin typeface="Times New Roman" panose="02020603050405020304" pitchFamily="18" charset="0"/>
                <a:cs typeface="Times New Roman" panose="02020603050405020304" pitchFamily="18" charset="0"/>
              </a:rPr>
              <a:t>也是比较流行的一种数据库管理系统。</a:t>
            </a:r>
            <a:endParaRPr lang="en-US" altLang="zh-CN" sz="2000" dirty="0">
              <a:solidFill>
                <a:srgbClr val="0070C0"/>
              </a:solidFill>
              <a:latin typeface="Times New Roman" panose="02020603050405020304" pitchFamily="18" charset="0"/>
              <a:cs typeface="Times New Roman" panose="02020603050405020304" pitchFamily="18" charset="0"/>
            </a:endParaRPr>
          </a:p>
          <a:p>
            <a:pPr marL="342900" indent="-342900" algn="just" eaLnBrk="1" hangingPunct="1">
              <a:lnSpc>
                <a:spcPts val="3800"/>
              </a:lnSpc>
              <a:spcBef>
                <a:spcPts val="0"/>
              </a:spcBef>
              <a:buSzPct val="150000"/>
              <a:buBlip>
                <a:blip r:embed="rId4"/>
              </a:buBlip>
              <a:defRPr/>
            </a:pPr>
            <a:r>
              <a:rPr lang="zh-CN" altLang="en-US" sz="2000" dirty="0">
                <a:solidFill>
                  <a:srgbClr val="0070C0"/>
                </a:solidFill>
                <a:latin typeface="Times New Roman" panose="02020603050405020304" pitchFamily="18" charset="0"/>
                <a:cs typeface="Times New Roman" panose="02020603050405020304" pitchFamily="18" charset="0"/>
              </a:rPr>
              <a:t>下面介绍使用</a:t>
            </a:r>
            <a:r>
              <a:rPr lang="en-US" altLang="zh-CN" sz="2000" dirty="0">
                <a:solidFill>
                  <a:srgbClr val="0070C0"/>
                </a:solidFill>
                <a:latin typeface="Times New Roman" panose="02020603050405020304" pitchFamily="18" charset="0"/>
                <a:cs typeface="Times New Roman" panose="02020603050405020304" pitchFamily="18" charset="0"/>
              </a:rPr>
              <a:t>JDBC-ODBC</a:t>
            </a:r>
            <a:r>
              <a:rPr lang="zh-CN" altLang="en-US" sz="2000" dirty="0">
                <a:solidFill>
                  <a:srgbClr val="0070C0"/>
                </a:solidFill>
                <a:latin typeface="Times New Roman" panose="02020603050405020304" pitchFamily="18" charset="0"/>
                <a:cs typeface="Times New Roman" panose="02020603050405020304" pitchFamily="18" charset="0"/>
              </a:rPr>
              <a:t>桥接器方式连接</a:t>
            </a:r>
            <a:r>
              <a:rPr lang="en-US" altLang="zh-CN" sz="2000" dirty="0">
                <a:solidFill>
                  <a:srgbClr val="0070C0"/>
                </a:solidFill>
                <a:latin typeface="Times New Roman" panose="02020603050405020304" pitchFamily="18" charset="0"/>
                <a:cs typeface="Times New Roman" panose="02020603050405020304" pitchFamily="18" charset="0"/>
              </a:rPr>
              <a:t>Access</a:t>
            </a:r>
            <a:r>
              <a:rPr lang="zh-CN" altLang="en-US" sz="2000" dirty="0">
                <a:solidFill>
                  <a:srgbClr val="0070C0"/>
                </a:solidFill>
                <a:latin typeface="Times New Roman" panose="02020603050405020304" pitchFamily="18" charset="0"/>
                <a:cs typeface="Times New Roman" panose="02020603050405020304" pitchFamily="18" charset="0"/>
              </a:rPr>
              <a:t>数据库。</a:t>
            </a:r>
          </a:p>
          <a:p>
            <a:pPr lvl="1" algn="just">
              <a:lnSpc>
                <a:spcPct val="150000"/>
              </a:lnSpc>
              <a:spcBef>
                <a:spcPts val="0"/>
              </a:spcBef>
              <a:buClr>
                <a:schemeClr val="accent1"/>
              </a:buClr>
              <a:buSzPct val="80000"/>
              <a:buFont typeface="Wingdings" panose="05000000000000000000" pitchFamily="2" charset="2"/>
              <a:buNone/>
              <a:defRPr/>
            </a:pPr>
            <a:r>
              <a:rPr lang="en-US" altLang="zh-CN" sz="2000" dirty="0">
                <a:solidFill>
                  <a:srgbClr val="DF3621"/>
                </a:solidFill>
                <a:latin typeface="Times New Roman" panose="02020603050405020304" pitchFamily="18" charset="0"/>
                <a:cs typeface="Times New Roman" panose="02020603050405020304" pitchFamily="18" charset="0"/>
              </a:rPr>
              <a:t>1.</a:t>
            </a:r>
            <a:r>
              <a:rPr lang="zh-CN" altLang="en-US" sz="2000" dirty="0">
                <a:solidFill>
                  <a:srgbClr val="DF3621"/>
                </a:solidFill>
                <a:latin typeface="Times New Roman" panose="02020603050405020304" pitchFamily="18" charset="0"/>
                <a:cs typeface="Times New Roman" panose="02020603050405020304" pitchFamily="18" charset="0"/>
              </a:rPr>
              <a:t>建立</a:t>
            </a:r>
            <a:r>
              <a:rPr lang="en-US" altLang="zh-CN" sz="2000" dirty="0">
                <a:solidFill>
                  <a:srgbClr val="DF3621"/>
                </a:solidFill>
                <a:latin typeface="Times New Roman" panose="02020603050405020304" pitchFamily="18" charset="0"/>
                <a:cs typeface="Times New Roman" panose="02020603050405020304" pitchFamily="18" charset="0"/>
              </a:rPr>
              <a:t>JDBC-ODBC</a:t>
            </a:r>
            <a:r>
              <a:rPr lang="zh-CN" altLang="en-US" sz="2000" dirty="0">
                <a:solidFill>
                  <a:srgbClr val="DF3621"/>
                </a:solidFill>
                <a:latin typeface="Times New Roman" panose="02020603050405020304" pitchFamily="18" charset="0"/>
                <a:cs typeface="Times New Roman" panose="02020603050405020304" pitchFamily="18" charset="0"/>
              </a:rPr>
              <a:t>桥接器</a:t>
            </a:r>
            <a:endParaRPr lang="zh-CN" altLang="en-US" sz="2000" dirty="0">
              <a:solidFill>
                <a:srgbClr val="FF0000"/>
              </a:solidFill>
              <a:latin typeface="Times New Roman" panose="02020603050405020304" pitchFamily="18" charset="0"/>
              <a:cs typeface="Times New Roman" panose="02020603050405020304" pitchFamily="18" charset="0"/>
            </a:endParaRPr>
          </a:p>
          <a:p>
            <a:pPr lvl="1" algn="just">
              <a:lnSpc>
                <a:spcPct val="150000"/>
              </a:lnSpc>
              <a:spcBef>
                <a:spcPts val="0"/>
              </a:spcBef>
              <a:buClr>
                <a:schemeClr val="accent1"/>
              </a:buClr>
              <a:buSzPct val="80000"/>
              <a:buFont typeface="Wingdings" panose="05000000000000000000" pitchFamily="2" charset="2"/>
              <a:buNone/>
              <a:defRPr/>
            </a:pPr>
            <a:r>
              <a:rPr lang="zh-CN" altLang="en-US" sz="2000" b="0" dirty="0">
                <a:solidFill>
                  <a:srgbClr val="FF0000"/>
                </a:solidFill>
                <a:effectLst/>
                <a:latin typeface="Times New Roman" panose="02020603050405020304" pitchFamily="18" charset="0"/>
                <a:cs typeface="Times New Roman" panose="02020603050405020304" pitchFamily="18" charset="0"/>
              </a:rPr>
              <a:t>     </a:t>
            </a:r>
            <a:r>
              <a:rPr lang="en-US" altLang="zh-CN" sz="2000" b="0" dirty="0">
                <a:solidFill>
                  <a:srgbClr val="0070C0"/>
                </a:solidFill>
                <a:effectLst/>
                <a:latin typeface="Times New Roman" panose="02020603050405020304" pitchFamily="18" charset="0"/>
                <a:cs typeface="Times New Roman" panose="02020603050405020304" pitchFamily="18" charset="0"/>
              </a:rPr>
              <a:t>try{ </a:t>
            </a:r>
          </a:p>
          <a:p>
            <a:pPr lvl="1" algn="just">
              <a:lnSpc>
                <a:spcPct val="150000"/>
              </a:lnSpc>
              <a:spcBef>
                <a:spcPts val="0"/>
              </a:spcBef>
              <a:buClr>
                <a:schemeClr val="accent1"/>
              </a:buClr>
              <a:buSzPct val="80000"/>
              <a:buFont typeface="Wingdings" panose="05000000000000000000" pitchFamily="2" charset="2"/>
              <a:buNone/>
              <a:defRPr/>
            </a:pPr>
            <a:r>
              <a:rPr lang="en-US" altLang="zh-CN" sz="2000" b="0" dirty="0">
                <a:solidFill>
                  <a:srgbClr val="0070C0"/>
                </a:solidFill>
                <a:effectLst/>
                <a:latin typeface="Times New Roman" panose="02020603050405020304" pitchFamily="18" charset="0"/>
                <a:cs typeface="Times New Roman" panose="02020603050405020304" pitchFamily="18" charset="0"/>
              </a:rPr>
              <a:t>     </a:t>
            </a:r>
            <a:r>
              <a:rPr lang="en-US" altLang="zh-CN" sz="2000" b="0" dirty="0" err="1">
                <a:solidFill>
                  <a:srgbClr val="0070C0"/>
                </a:solidFill>
                <a:effectLst/>
                <a:latin typeface="Times New Roman" panose="02020603050405020304" pitchFamily="18" charset="0"/>
                <a:cs typeface="Times New Roman" panose="02020603050405020304" pitchFamily="18" charset="0"/>
              </a:rPr>
              <a:t>Class.forName</a:t>
            </a:r>
            <a:r>
              <a:rPr lang="en-US" altLang="zh-CN" sz="2000" b="0" dirty="0">
                <a:solidFill>
                  <a:srgbClr val="0070C0"/>
                </a:solidFill>
                <a:effectLst/>
                <a:latin typeface="Times New Roman" panose="02020603050405020304" pitchFamily="18" charset="0"/>
                <a:cs typeface="Times New Roman" panose="02020603050405020304" pitchFamily="18" charset="0"/>
              </a:rPr>
              <a:t>("</a:t>
            </a:r>
            <a:r>
              <a:rPr lang="en-US" altLang="zh-CN" sz="2000" b="0" dirty="0" err="1">
                <a:solidFill>
                  <a:srgbClr val="0070C0"/>
                </a:solidFill>
                <a:effectLst/>
                <a:latin typeface="Times New Roman" panose="02020603050405020304" pitchFamily="18" charset="0"/>
                <a:cs typeface="Times New Roman" panose="02020603050405020304" pitchFamily="18" charset="0"/>
              </a:rPr>
              <a:t>sun.jdbc.odbc.JdbcOdbcDriver</a:t>
            </a:r>
            <a:r>
              <a:rPr lang="en-US" altLang="zh-CN" sz="2000" b="0" dirty="0">
                <a:solidFill>
                  <a:srgbClr val="0070C0"/>
                </a:solidFill>
                <a:effectLst/>
                <a:latin typeface="Times New Roman" panose="02020603050405020304" pitchFamily="18" charset="0"/>
                <a:cs typeface="Times New Roman" panose="02020603050405020304" pitchFamily="18" charset="0"/>
              </a:rPr>
              <a:t>");</a:t>
            </a:r>
          </a:p>
          <a:p>
            <a:pPr lvl="1" algn="just" eaLnBrk="1" hangingPunct="1">
              <a:lnSpc>
                <a:spcPct val="60000"/>
              </a:lnSpc>
              <a:buClr>
                <a:schemeClr val="accent1"/>
              </a:buClr>
              <a:buSzPct val="80000"/>
              <a:buFont typeface="Wingdings" panose="05000000000000000000" pitchFamily="2" charset="2"/>
              <a:buNone/>
              <a:defRPr/>
            </a:pPr>
            <a:r>
              <a:rPr lang="en-US" altLang="zh-CN" sz="2000" b="0" dirty="0">
                <a:solidFill>
                  <a:srgbClr val="0070C0"/>
                </a:solidFill>
                <a:effectLst/>
                <a:latin typeface="Times New Roman" panose="02020603050405020304" pitchFamily="18" charset="0"/>
                <a:cs typeface="Times New Roman" panose="02020603050405020304" pitchFamily="18" charset="0"/>
              </a:rPr>
              <a:t>     }</a:t>
            </a:r>
          </a:p>
          <a:p>
            <a:pPr lvl="1" algn="just" eaLnBrk="1" hangingPunct="1">
              <a:lnSpc>
                <a:spcPct val="60000"/>
              </a:lnSpc>
              <a:buClr>
                <a:schemeClr val="accent1"/>
              </a:buClr>
              <a:buSzPct val="80000"/>
              <a:buFont typeface="Wingdings" panose="05000000000000000000" pitchFamily="2" charset="2"/>
              <a:buNone/>
              <a:defRPr/>
            </a:pPr>
            <a:r>
              <a:rPr lang="en-US" altLang="zh-CN" sz="2000" b="0" dirty="0">
                <a:solidFill>
                  <a:srgbClr val="0070C0"/>
                </a:solidFill>
                <a:effectLst/>
                <a:latin typeface="Times New Roman" panose="02020603050405020304" pitchFamily="18" charset="0"/>
                <a:cs typeface="Times New Roman" panose="02020603050405020304" pitchFamily="18" charset="0"/>
              </a:rPr>
              <a:t>    catch(</a:t>
            </a:r>
            <a:r>
              <a:rPr lang="en-US" altLang="zh-CN" sz="2000" b="0" dirty="0" err="1">
                <a:solidFill>
                  <a:srgbClr val="0070C0"/>
                </a:solidFill>
                <a:effectLst/>
                <a:latin typeface="Times New Roman" panose="02020603050405020304" pitchFamily="18" charset="0"/>
                <a:cs typeface="Times New Roman" panose="02020603050405020304" pitchFamily="18" charset="0"/>
              </a:rPr>
              <a:t>ClassNotFoundException</a:t>
            </a:r>
            <a:r>
              <a:rPr lang="en-US" altLang="zh-CN" sz="2000" b="0" dirty="0">
                <a:solidFill>
                  <a:srgbClr val="0070C0"/>
                </a:solidFill>
                <a:effectLst/>
                <a:latin typeface="Times New Roman" panose="02020603050405020304" pitchFamily="18" charset="0"/>
                <a:cs typeface="Times New Roman" panose="02020603050405020304" pitchFamily="18" charset="0"/>
              </a:rPr>
              <a:t> e)</a:t>
            </a:r>
          </a:p>
          <a:p>
            <a:pPr lvl="1" algn="just" eaLnBrk="1" hangingPunct="1">
              <a:lnSpc>
                <a:spcPct val="60000"/>
              </a:lnSpc>
              <a:buClr>
                <a:schemeClr val="accent1"/>
              </a:buClr>
              <a:buSzPct val="80000"/>
              <a:buFont typeface="Wingdings" panose="05000000000000000000" pitchFamily="2" charset="2"/>
              <a:buNone/>
              <a:defRPr/>
            </a:pPr>
            <a:r>
              <a:rPr lang="en-US" altLang="zh-CN" sz="2000" b="0" dirty="0">
                <a:solidFill>
                  <a:srgbClr val="0070C0"/>
                </a:solidFill>
                <a:effectLst/>
                <a:latin typeface="Times New Roman" panose="02020603050405020304" pitchFamily="18" charset="0"/>
                <a:cs typeface="Times New Roman" panose="02020603050405020304" pitchFamily="18" charset="0"/>
              </a:rPr>
              <a:t>    {  </a:t>
            </a:r>
            <a:r>
              <a:rPr lang="en-US" altLang="zh-CN" sz="2000" b="0" dirty="0" err="1">
                <a:solidFill>
                  <a:srgbClr val="0070C0"/>
                </a:solidFill>
                <a:effectLst/>
                <a:latin typeface="Times New Roman" panose="02020603050405020304" pitchFamily="18" charset="0"/>
                <a:cs typeface="Times New Roman" panose="02020603050405020304" pitchFamily="18" charset="0"/>
              </a:rPr>
              <a:t>out.print</a:t>
            </a:r>
            <a:r>
              <a:rPr lang="en-US" altLang="zh-CN" sz="2000" b="0" dirty="0">
                <a:solidFill>
                  <a:srgbClr val="0070C0"/>
                </a:solidFill>
                <a:effectLst/>
                <a:latin typeface="Times New Roman" panose="02020603050405020304" pitchFamily="18" charset="0"/>
                <a:cs typeface="Times New Roman" panose="02020603050405020304" pitchFamily="18" charset="0"/>
              </a:rPr>
              <a:t>(e);     }</a:t>
            </a:r>
            <a:endParaRPr lang="en-US" altLang="zh-CN" sz="20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gn="just" eaLnBrk="1" hangingPunct="1">
              <a:lnSpc>
                <a:spcPct val="130000"/>
              </a:lnSpc>
              <a:spcBef>
                <a:spcPct val="15000"/>
              </a:spcBef>
              <a:buClr>
                <a:schemeClr val="accent1"/>
              </a:buClr>
              <a:buSzPct val="80000"/>
              <a:buFont typeface="Wingdings" panose="05000000000000000000" pitchFamily="2" charset="2"/>
              <a:buNone/>
              <a:defRPr/>
            </a:pPr>
            <a:r>
              <a:rPr lang="en-US" altLang="zh-CN" sz="2000" dirty="0">
                <a:solidFill>
                  <a:srgbClr val="DF3621"/>
                </a:solidFill>
                <a:latin typeface="Times New Roman" panose="02020603050405020304" pitchFamily="18" charset="0"/>
                <a:cs typeface="Times New Roman" panose="02020603050405020304" pitchFamily="18" charset="0"/>
              </a:rPr>
              <a:t>2.</a:t>
            </a:r>
            <a:r>
              <a:rPr lang="zh-CN" altLang="en-US" sz="2000" dirty="0">
                <a:solidFill>
                  <a:srgbClr val="DF3621"/>
                </a:solidFill>
                <a:latin typeface="Times New Roman" panose="02020603050405020304" pitchFamily="18" charset="0"/>
                <a:cs typeface="Times New Roman" panose="02020603050405020304" pitchFamily="18" charset="0"/>
              </a:rPr>
              <a:t>创建</a:t>
            </a:r>
            <a:r>
              <a:rPr lang="en-US" altLang="zh-CN" sz="2000" dirty="0">
                <a:solidFill>
                  <a:srgbClr val="DF3621"/>
                </a:solidFill>
                <a:latin typeface="Times New Roman" panose="02020603050405020304" pitchFamily="18" charset="0"/>
                <a:cs typeface="Times New Roman" panose="02020603050405020304" pitchFamily="18" charset="0"/>
              </a:rPr>
              <a:t>ODBC</a:t>
            </a:r>
            <a:r>
              <a:rPr lang="zh-CN" altLang="en-US" sz="2000" dirty="0">
                <a:solidFill>
                  <a:srgbClr val="DF3621"/>
                </a:solidFill>
                <a:latin typeface="Times New Roman" panose="02020603050405020304" pitchFamily="18" charset="0"/>
                <a:cs typeface="Times New Roman" panose="02020603050405020304" pitchFamily="18" charset="0"/>
              </a:rPr>
              <a:t>数据源时选择的数据库驱动程序为：</a:t>
            </a:r>
          </a:p>
          <a:p>
            <a:pPr lvl="1" algn="just" eaLnBrk="1" hangingPunct="1">
              <a:lnSpc>
                <a:spcPct val="130000"/>
              </a:lnSpc>
              <a:spcBef>
                <a:spcPct val="15000"/>
              </a:spcBef>
              <a:buClr>
                <a:schemeClr val="accent1"/>
              </a:buClr>
              <a:buSzPct val="80000"/>
              <a:buFont typeface="Wingdings" panose="05000000000000000000" pitchFamily="2" charset="2"/>
              <a:buNone/>
              <a:defRPr/>
            </a:pPr>
            <a:r>
              <a:rPr lang="en-US" altLang="zh-CN" sz="2000" dirty="0">
                <a:solidFill>
                  <a:srgbClr val="DF3621"/>
                </a:solidFill>
                <a:latin typeface="Times New Roman" panose="02020603050405020304" pitchFamily="18" charset="0"/>
                <a:cs typeface="Times New Roman" panose="02020603050405020304" pitchFamily="18" charset="0"/>
              </a:rPr>
              <a:t>   Microsoft Access Driver(*.</a:t>
            </a:r>
            <a:r>
              <a:rPr lang="en-US" altLang="zh-CN" sz="2000" dirty="0" err="1">
                <a:solidFill>
                  <a:srgbClr val="DF3621"/>
                </a:solidFill>
                <a:latin typeface="Times New Roman" panose="02020603050405020304" pitchFamily="18" charset="0"/>
                <a:cs typeface="Times New Roman" panose="02020603050405020304" pitchFamily="18" charset="0"/>
              </a:rPr>
              <a:t>mdb</a:t>
            </a:r>
            <a:r>
              <a:rPr lang="en-US" altLang="zh-CN" sz="2000" dirty="0">
                <a:solidFill>
                  <a:srgbClr val="DF3621"/>
                </a:solidFill>
                <a:latin typeface="Times New Roman" panose="02020603050405020304" pitchFamily="18" charset="0"/>
                <a:cs typeface="Times New Roman" panose="02020603050405020304" pitchFamily="18" charset="0"/>
              </a:rPr>
              <a:t>),</a:t>
            </a:r>
            <a:r>
              <a:rPr lang="zh-CN" altLang="en-US" sz="2000" dirty="0">
                <a:solidFill>
                  <a:srgbClr val="DF3621"/>
                </a:solidFill>
                <a:latin typeface="Times New Roman" panose="02020603050405020304" pitchFamily="18" charset="0"/>
                <a:cs typeface="Times New Roman" panose="02020603050405020304" pitchFamily="18" charset="0"/>
              </a:rPr>
              <a:t>设置的数据源的名字为</a:t>
            </a:r>
            <a:r>
              <a:rPr lang="en-US" altLang="zh-CN" sz="2000" dirty="0" err="1">
                <a:solidFill>
                  <a:srgbClr val="DF3621"/>
                </a:solidFill>
                <a:latin typeface="Times New Roman" panose="02020603050405020304" pitchFamily="18" charset="0"/>
                <a:cs typeface="Times New Roman" panose="02020603050405020304" pitchFamily="18" charset="0"/>
              </a:rPr>
              <a:t>redsun</a:t>
            </a:r>
            <a:r>
              <a:rPr lang="en-US" altLang="zh-CN" sz="2000" dirty="0">
                <a:solidFill>
                  <a:srgbClr val="DF3621"/>
                </a:solidFill>
                <a:latin typeface="Times New Roman" panose="02020603050405020304" pitchFamily="18" charset="0"/>
                <a:cs typeface="Times New Roman" panose="02020603050405020304" pitchFamily="18" charset="0"/>
              </a:rPr>
              <a:t> </a:t>
            </a:r>
          </a:p>
          <a:p>
            <a:pPr lvl="1" algn="just" eaLnBrk="1" hangingPunct="1">
              <a:lnSpc>
                <a:spcPct val="130000"/>
              </a:lnSpc>
              <a:buClr>
                <a:schemeClr val="accent1"/>
              </a:buClr>
              <a:buSzPct val="80000"/>
              <a:buFont typeface="Wingdings" panose="05000000000000000000" pitchFamily="2" charset="2"/>
              <a:buNone/>
              <a:defRPr/>
            </a:pPr>
            <a:r>
              <a:rPr lang="en-US" altLang="zh-CN" sz="2000" dirty="0">
                <a:solidFill>
                  <a:srgbClr val="DF3621"/>
                </a:solidFill>
                <a:latin typeface="Times New Roman" panose="02020603050405020304" pitchFamily="18" charset="0"/>
                <a:cs typeface="Times New Roman" panose="02020603050405020304" pitchFamily="18" charset="0"/>
              </a:rPr>
              <a:t>3.</a:t>
            </a:r>
            <a:r>
              <a:rPr lang="zh-CN" altLang="en-US" sz="2000" dirty="0">
                <a:solidFill>
                  <a:srgbClr val="DF3621"/>
                </a:solidFill>
                <a:latin typeface="Times New Roman" panose="02020603050405020304" pitchFamily="18" charset="0"/>
                <a:cs typeface="Times New Roman" panose="02020603050405020304" pitchFamily="18" charset="0"/>
              </a:rPr>
              <a:t>和</a:t>
            </a:r>
            <a:r>
              <a:rPr lang="en-US" altLang="zh-CN" sz="2000" dirty="0">
                <a:solidFill>
                  <a:srgbClr val="DF3621"/>
                </a:solidFill>
                <a:latin typeface="Times New Roman" panose="02020603050405020304" pitchFamily="18" charset="0"/>
                <a:cs typeface="Times New Roman" panose="02020603050405020304" pitchFamily="18" charset="0"/>
              </a:rPr>
              <a:t>ODBC</a:t>
            </a:r>
            <a:r>
              <a:rPr lang="zh-CN" altLang="en-US" sz="2000" dirty="0">
                <a:solidFill>
                  <a:srgbClr val="DF3621"/>
                </a:solidFill>
                <a:latin typeface="Times New Roman" panose="02020603050405020304" pitchFamily="18" charset="0"/>
                <a:cs typeface="Times New Roman" panose="02020603050405020304" pitchFamily="18" charset="0"/>
              </a:rPr>
              <a:t>数据源建立连接</a:t>
            </a:r>
            <a:endParaRPr lang="zh-CN" altLang="en-US" sz="2000" dirty="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100000"/>
              </a:lnSpc>
              <a:buClr>
                <a:schemeClr val="accent1"/>
              </a:buClr>
              <a:buSzPct val="80000"/>
              <a:buFont typeface="Wingdings" panose="05000000000000000000" pitchFamily="2" charset="2"/>
              <a:buNone/>
              <a:defRPr/>
            </a:pPr>
            <a:r>
              <a:rPr lang="en-US" altLang="zh-CN" sz="2000" b="0" dirty="0">
                <a:solidFill>
                  <a:srgbClr val="0070C0"/>
                </a:solidFill>
                <a:effectLst/>
                <a:latin typeface="Times New Roman" panose="02020603050405020304" pitchFamily="18" charset="0"/>
                <a:cs typeface="Times New Roman" panose="02020603050405020304" pitchFamily="18" charset="0"/>
              </a:rPr>
              <a:t>   Connection con=</a:t>
            </a:r>
            <a:r>
              <a:rPr lang="en-US" altLang="zh-CN" sz="2000" b="0" dirty="0" err="1">
                <a:solidFill>
                  <a:srgbClr val="0070C0"/>
                </a:solidFill>
                <a:effectLst/>
                <a:latin typeface="Times New Roman" panose="02020603050405020304" pitchFamily="18" charset="0"/>
                <a:cs typeface="Times New Roman" panose="02020603050405020304" pitchFamily="18" charset="0"/>
              </a:rPr>
              <a:t>DriverManager.getConnection</a:t>
            </a:r>
            <a:r>
              <a:rPr lang="en-US" altLang="zh-CN" sz="2000" b="0" dirty="0">
                <a:solidFill>
                  <a:srgbClr val="0070C0"/>
                </a:solidFill>
                <a:effectLst/>
                <a:latin typeface="Times New Roman" panose="02020603050405020304" pitchFamily="18" charset="0"/>
                <a:cs typeface="Times New Roman" panose="02020603050405020304" pitchFamily="18" charset="0"/>
              </a:rPr>
              <a:t>(“</a:t>
            </a:r>
            <a:r>
              <a:rPr lang="en-US" altLang="zh-CN" sz="2000" b="0" dirty="0" err="1">
                <a:solidFill>
                  <a:srgbClr val="DF3621"/>
                </a:solidFill>
                <a:effectLst/>
                <a:latin typeface="Times New Roman" panose="02020603050405020304" pitchFamily="18" charset="0"/>
                <a:cs typeface="Times New Roman" panose="02020603050405020304" pitchFamily="18" charset="0"/>
              </a:rPr>
              <a:t>jdbc:odbc:redsun</a:t>
            </a:r>
            <a:r>
              <a:rPr lang="en-US" altLang="zh-CN" sz="2000" b="0" dirty="0">
                <a:solidFill>
                  <a:srgbClr val="0070C0"/>
                </a:solidFill>
                <a:effectLst/>
                <a:latin typeface="Times New Roman" panose="02020603050405020304" pitchFamily="18" charset="0"/>
                <a:cs typeface="Times New Roman" panose="02020603050405020304" pitchFamily="18" charset="0"/>
              </a:rPr>
              <a:t>”,“</a:t>
            </a:r>
            <a:r>
              <a:rPr lang="zh-CN" altLang="en-US" sz="2000" b="0" dirty="0">
                <a:solidFill>
                  <a:srgbClr val="0070C0"/>
                </a:solidFill>
                <a:effectLst/>
                <a:latin typeface="Times New Roman" panose="02020603050405020304" pitchFamily="18" charset="0"/>
                <a:cs typeface="Times New Roman" panose="02020603050405020304" pitchFamily="18" charset="0"/>
              </a:rPr>
              <a:t>登录名”</a:t>
            </a:r>
            <a:r>
              <a:rPr lang="en-US" altLang="zh-CN" sz="2000" b="0" dirty="0">
                <a:solidFill>
                  <a:srgbClr val="0070C0"/>
                </a:solidFill>
                <a:effectLst/>
                <a:latin typeface="Times New Roman" panose="02020603050405020304" pitchFamily="18" charset="0"/>
                <a:cs typeface="Times New Roman" panose="02020603050405020304" pitchFamily="18" charset="0"/>
              </a:rPr>
              <a:t>,“</a:t>
            </a:r>
            <a:r>
              <a:rPr lang="zh-CN" altLang="en-US" sz="2000" b="0" dirty="0">
                <a:solidFill>
                  <a:srgbClr val="0070C0"/>
                </a:solidFill>
                <a:effectLst/>
                <a:latin typeface="Times New Roman" panose="02020603050405020304" pitchFamily="18" charset="0"/>
                <a:cs typeface="Times New Roman" panose="02020603050405020304" pitchFamily="18" charset="0"/>
              </a:rPr>
              <a:t>密码”</a:t>
            </a:r>
            <a:r>
              <a:rPr lang="en-US" altLang="zh-CN" sz="2000" b="0" dirty="0">
                <a:solidFill>
                  <a:srgbClr val="0070C0"/>
                </a:solidFill>
                <a:effectLst/>
                <a:latin typeface="Times New Roman" panose="02020603050405020304" pitchFamily="18" charset="0"/>
                <a:cs typeface="Times New Roman" panose="02020603050405020304" pitchFamily="18" charset="0"/>
              </a:rPr>
              <a:t>);</a:t>
            </a:r>
            <a:endParaRPr lang="zh-CN" altLang="en-US" sz="2000" b="0" dirty="0">
              <a:solidFill>
                <a:srgbClr val="0070C0"/>
              </a:solidFill>
              <a:effectLst/>
              <a:latin typeface="Times New Roman" panose="02020603050405020304" pitchFamily="18" charset="0"/>
              <a:cs typeface="Times New Roman" panose="02020603050405020304" pitchFamily="18" charset="0"/>
            </a:endParaRPr>
          </a:p>
        </p:txBody>
      </p:sp>
      <p:pic>
        <p:nvPicPr>
          <p:cNvPr id="11"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 calcmode="lin" valueType="num">
                                      <p:cBhvr additive="base">
                                        <p:cTn id="3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 calcmode="lin" valueType="num">
                                      <p:cBhvr additive="base">
                                        <p:cTn id="4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 calcmode="lin" valueType="num">
                                      <p:cBhvr additive="base">
                                        <p:cTn id="4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 calcmode="lin" valueType="num">
                                      <p:cBhvr additive="base">
                                        <p:cTn id="4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 calcmode="lin" valueType="num">
                                      <p:cBhvr additive="base">
                                        <p:cTn id="5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 calcmode="lin" valueType="num">
                                      <p:cBhvr additive="base">
                                        <p:cTn id="58"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7">
                                            <p:txEl>
                                              <p:pRg st="9" end="9"/>
                                            </p:txEl>
                                          </p:spTgt>
                                        </p:tgtEl>
                                        <p:attrNameLst>
                                          <p:attrName>style.visibility</p:attrName>
                                        </p:attrNameLst>
                                      </p:cBhvr>
                                      <p:to>
                                        <p:strVal val="visible"/>
                                      </p:to>
                                    </p:set>
                                    <p:anim calcmode="lin" valueType="num">
                                      <p:cBhvr additive="base">
                                        <p:cTn id="64"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7">
                                            <p:txEl>
                                              <p:pRg st="10" end="10"/>
                                            </p:txEl>
                                          </p:spTgt>
                                        </p:tgtEl>
                                        <p:attrNameLst>
                                          <p:attrName>style.visibility</p:attrName>
                                        </p:attrNameLst>
                                      </p:cBhvr>
                                      <p:to>
                                        <p:strVal val="visible"/>
                                      </p:to>
                                    </p:set>
                                    <p:anim calcmode="lin" valueType="num">
                                      <p:cBhvr additive="base">
                                        <p:cTn id="70"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
                                            <p:txEl>
                                              <p:pRg st="11" end="11"/>
                                            </p:txEl>
                                          </p:spTgt>
                                        </p:tgtEl>
                                        <p:attrNameLst>
                                          <p:attrName>style.visibility</p:attrName>
                                        </p:attrNameLst>
                                      </p:cBhvr>
                                      <p:to>
                                        <p:strVal val="visible"/>
                                      </p:to>
                                    </p:set>
                                    <p:anim calcmode="lin" valueType="num">
                                      <p:cBhvr additive="base">
                                        <p:cTn id="74"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802741"/>
            <a:ext cx="7523943" cy="7924582"/>
            <a:chOff x="964" y="2981"/>
            <a:chExt cx="9822" cy="10345"/>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24" y="3514"/>
              <a:ext cx="9162" cy="9812"/>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 page </a:t>
              </a:r>
              <a:r>
                <a:rPr lang="en-US" altLang="zh-CN" sz="1600" kern="0" dirty="0" err="1">
                  <a:effectLst/>
                  <a:latin typeface="Times New Roman" panose="02020603050405020304" pitchFamily="18" charset="0"/>
                  <a:cs typeface="Times New Roman" panose="02020603050405020304" pitchFamily="18" charset="0"/>
                  <a:sym typeface="+mn-ea"/>
                </a:rPr>
                <a:t>contentType</a:t>
              </a:r>
              <a:r>
                <a:rPr lang="en-US" altLang="zh-CN" sz="1600" kern="0" dirty="0">
                  <a:effectLst/>
                  <a:latin typeface="Times New Roman" panose="02020603050405020304" pitchFamily="18" charset="0"/>
                  <a:cs typeface="Times New Roman" panose="02020603050405020304" pitchFamily="18" charset="0"/>
                  <a:sym typeface="+mn-ea"/>
                </a:rPr>
                <a:t>="text/</a:t>
              </a:r>
              <a:r>
                <a:rPr lang="en-US" altLang="zh-CN" sz="1600" kern="0" dirty="0" err="1">
                  <a:effectLst/>
                  <a:latin typeface="Times New Roman" panose="02020603050405020304" pitchFamily="18" charset="0"/>
                  <a:cs typeface="Times New Roman" panose="02020603050405020304" pitchFamily="18" charset="0"/>
                  <a:sym typeface="+mn-ea"/>
                </a:rPr>
                <a:t>html;charset</a:t>
              </a:r>
              <a:r>
                <a:rPr lang="en-US" altLang="zh-CN" sz="1600" kern="0" dirty="0">
                  <a:effectLst/>
                  <a:latin typeface="Times New Roman" panose="02020603050405020304" pitchFamily="18" charset="0"/>
                  <a:cs typeface="Times New Roman" panose="02020603050405020304" pitchFamily="18" charset="0"/>
                  <a:sym typeface="+mn-ea"/>
                </a:rPr>
                <a:t>=GB2312" %&gt;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 page import="</a:t>
              </a:r>
              <a:r>
                <a:rPr lang="en-US" altLang="zh-CN" sz="1600" kern="0" dirty="0" err="1">
                  <a:effectLst/>
                  <a:latin typeface="Times New Roman" panose="02020603050405020304" pitchFamily="18" charset="0"/>
                  <a:cs typeface="Times New Roman" panose="02020603050405020304" pitchFamily="18" charset="0"/>
                  <a:sym typeface="+mn-ea"/>
                </a:rPr>
                <a:t>java.sql</a:t>
              </a:r>
              <a:r>
                <a:rPr lang="en-US" altLang="zh-CN" sz="1600" kern="0" dirty="0">
                  <a:effectLst/>
                  <a:latin typeface="Times New Roman" panose="02020603050405020304" pitchFamily="18" charset="0"/>
                  <a:cs typeface="Times New Roman" panose="02020603050405020304" pitchFamily="18" charset="0"/>
                  <a:sym typeface="+mn-ea"/>
                </a:rPr>
                <a:t>.*" %&gt;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&lt;HTML&gt;&lt;BODY </a:t>
              </a:r>
              <a:r>
                <a:rPr lang="en-US" altLang="zh-CN" sz="1600" kern="0" dirty="0" err="1">
                  <a:effectLst/>
                  <a:latin typeface="Times New Roman" panose="02020603050405020304" pitchFamily="18" charset="0"/>
                  <a:cs typeface="Times New Roman" panose="02020603050405020304" pitchFamily="18" charset="0"/>
                  <a:sym typeface="+mn-ea"/>
                </a:rPr>
                <a:t>bgcolor</a:t>
              </a:r>
              <a:r>
                <a:rPr lang="en-US" altLang="zh-CN" sz="1600" kern="0" dirty="0">
                  <a:effectLst/>
                  <a:latin typeface="Times New Roman" panose="02020603050405020304" pitchFamily="18" charset="0"/>
                  <a:cs typeface="Times New Roman" panose="02020603050405020304" pitchFamily="18" charset="0"/>
                  <a:sym typeface="+mn-ea"/>
                </a:rPr>
                <a:t>=cyan&gt;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&lt;% Connection con;</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Statement </a:t>
              </a:r>
              <a:r>
                <a:rPr lang="en-US" altLang="zh-CN" sz="1600" kern="0" dirty="0" err="1">
                  <a:effectLst/>
                  <a:latin typeface="Times New Roman" panose="02020603050405020304" pitchFamily="18" charset="0"/>
                  <a:cs typeface="Times New Roman" panose="02020603050405020304" pitchFamily="18" charset="0"/>
                  <a:sym typeface="+mn-ea"/>
                </a:rPr>
                <a:t>sql</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ResultSet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try{  </a:t>
              </a:r>
              <a:r>
                <a:rPr lang="en-US" altLang="zh-CN" sz="1600" kern="0" dirty="0" err="1">
                  <a:effectLst/>
                  <a:latin typeface="Times New Roman" panose="02020603050405020304" pitchFamily="18" charset="0"/>
                  <a:cs typeface="Times New Roman" panose="02020603050405020304" pitchFamily="18" charset="0"/>
                  <a:sym typeface="+mn-ea"/>
                </a:rPr>
                <a:t>Class.forName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sun.jdbc.odbc.JdbcOdbcDriver</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ClassNotFoundException</a:t>
              </a:r>
              <a:r>
                <a:rPr lang="en-US" altLang="zh-CN" sz="1600" kern="0" dirty="0">
                  <a:effectLst/>
                  <a:latin typeface="Times New Roman" panose="02020603050405020304" pitchFamily="18" charset="0"/>
                  <a:cs typeface="Times New Roman" panose="02020603050405020304" pitchFamily="18" charset="0"/>
                  <a:sym typeface="+mn-ea"/>
                </a:rPr>
                <a:t> e){</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try { con=</a:t>
              </a:r>
              <a:r>
                <a:rPr lang="en-US" altLang="zh-CN" sz="1600" kern="0" dirty="0" err="1">
                  <a:effectLst/>
                  <a:latin typeface="Times New Roman" panose="02020603050405020304" pitchFamily="18" charset="0"/>
                  <a:cs typeface="Times New Roman" panose="02020603050405020304" pitchFamily="18" charset="0"/>
                  <a:sym typeface="+mn-ea"/>
                </a:rPr>
                <a:t>DriverManager.getConnection</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jdbc:odbc:</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myData</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con.createStatement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("SELECT * FROM goods ");</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("&lt;table border=2&gt;");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width=100&gt;"+"</a:t>
              </a:r>
              <a:r>
                <a:rPr lang="zh-CN" altLang="en-US" sz="1600" kern="0" dirty="0">
                  <a:effectLst/>
                  <a:latin typeface="Times New Roman" panose="02020603050405020304" pitchFamily="18" charset="0"/>
                  <a:cs typeface="Times New Roman" panose="02020603050405020304" pitchFamily="18" charset="0"/>
                  <a:sym typeface="+mn-ea"/>
                </a:rPr>
                <a:t>产品号</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width=100&gt;"+"</a:t>
              </a:r>
              <a:r>
                <a:rPr lang="zh-CN" altLang="en-US" sz="1600" kern="0" dirty="0">
                  <a:effectLst/>
                  <a:latin typeface="Times New Roman" panose="02020603050405020304" pitchFamily="18" charset="0"/>
                  <a:cs typeface="Times New Roman" panose="02020603050405020304" pitchFamily="18" charset="0"/>
                  <a:sym typeface="+mn-ea"/>
                </a:rPr>
                <a:t>名称</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width=50&gt;"+"</a:t>
              </a:r>
              <a:r>
                <a:rPr lang="zh-CN" altLang="en-US" sz="1600" kern="0" dirty="0">
                  <a:effectLst/>
                  <a:latin typeface="Times New Roman" panose="02020603050405020304" pitchFamily="18" charset="0"/>
                  <a:cs typeface="Times New Roman" panose="02020603050405020304" pitchFamily="18" charset="0"/>
                  <a:sym typeface="+mn-ea"/>
                </a:rPr>
                <a:t>生产日期</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width=50&gt;"+"</a:t>
              </a:r>
              <a:r>
                <a:rPr lang="zh-CN" altLang="en-US" sz="1600" kern="0" dirty="0">
                  <a:effectLst/>
                  <a:latin typeface="Times New Roman" panose="02020603050405020304" pitchFamily="18" charset="0"/>
                  <a:cs typeface="Times New Roman" panose="02020603050405020304" pitchFamily="18" charset="0"/>
                  <a:sym typeface="+mn-ea"/>
                </a:rPr>
                <a:t>价格</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("&lt;/TR&gt;");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141" y="2981"/>
              <a:ext cx="4719" cy="481"/>
            </a:xfrm>
            <a:prstGeom prst="rect">
              <a:avLst/>
            </a:prstGeom>
            <a:noFill/>
            <a:ln>
              <a:noFill/>
            </a:ln>
            <a:effectLst/>
          </p:spPr>
          <p:txBody>
            <a:bodyPr wrap="square" rtlCol="0">
              <a:spAutoFit/>
              <a:scene3d>
                <a:camera prst="orthographicFront"/>
                <a:lightRig rig="threePt" dir="t"/>
              </a:scene3d>
            </a:bodyPr>
            <a:lstStyle/>
            <a:p>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Example9_9.jsp</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802741"/>
            <a:ext cx="7523943" cy="7392957"/>
            <a:chOff x="964" y="2981"/>
            <a:chExt cx="9822" cy="9651"/>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24" y="3724"/>
              <a:ext cx="9162" cy="8908"/>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while(</a:t>
              </a:r>
              <a:r>
                <a:rPr lang="en-US" altLang="zh-CN" sz="1600" kern="0" dirty="0" err="1">
                  <a:effectLst/>
                  <a:latin typeface="Times New Roman" panose="02020603050405020304" pitchFamily="18" charset="0"/>
                  <a:cs typeface="Times New Roman" panose="02020603050405020304" pitchFamily="18" charset="0"/>
                  <a:sym typeface="+mn-ea"/>
                </a:rPr>
                <a:t>rs.next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(1)+"&lt;/td&gt;");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(2)+"&lt;/td&gt;");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rs.getDate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madeTime</a:t>
              </a:r>
              <a:r>
                <a:rPr lang="en-US" altLang="zh-CN" sz="1600" kern="0" dirty="0">
                  <a:effectLst/>
                  <a:latin typeface="Times New Roman" panose="02020603050405020304" pitchFamily="18" charset="0"/>
                  <a:cs typeface="Times New Roman" panose="02020603050405020304" pitchFamily="18" charset="0"/>
                  <a:sym typeface="+mn-ea"/>
                </a:rPr>
                <a:t>")+"&lt;/td&gt;");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rs.getFloat</a:t>
              </a:r>
              <a:r>
                <a:rPr lang="en-US" altLang="zh-CN" sz="1600" kern="0" dirty="0">
                  <a:effectLst/>
                  <a:latin typeface="Times New Roman" panose="02020603050405020304" pitchFamily="18" charset="0"/>
                  <a:cs typeface="Times New Roman" panose="02020603050405020304" pitchFamily="18" charset="0"/>
                  <a:sym typeface="+mn-ea"/>
                </a:rPr>
                <a:t>("price")+"&lt;/td&gt;");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tr</a:t>
              </a:r>
              <a:r>
                <a:rPr lang="en-US" altLang="zh-CN" sz="1600" kern="0" dirty="0">
                  <a:effectLst/>
                  <a:latin typeface="Times New Roman" panose="02020603050405020304" pitchFamily="18" charset="0"/>
                  <a:cs typeface="Times New Roman" panose="02020603050405020304" pitchFamily="18" charset="0"/>
                  <a:sym typeface="+mn-ea"/>
                </a:rPr>
                <a:t>&gt;") ;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("&lt;/table&gt;");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con.close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SQLException</a:t>
              </a:r>
              <a:r>
                <a:rPr lang="en-US" altLang="zh-CN" sz="1600" kern="0" dirty="0">
                  <a:effectLst/>
                  <a:latin typeface="Times New Roman" panose="02020603050405020304" pitchFamily="18" charset="0"/>
                  <a:cs typeface="Times New Roman" panose="02020603050405020304" pitchFamily="18" charset="0"/>
                  <a:sym typeface="+mn-ea"/>
                </a:rPr>
                <a:t> e){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18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&lt;/BODY&gt;&lt;/HTML&gt;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141" y="3017"/>
              <a:ext cx="4719" cy="481"/>
            </a:xfrm>
            <a:prstGeom prst="rect">
              <a:avLst/>
            </a:prstGeom>
            <a:noFill/>
            <a:ln>
              <a:noFill/>
            </a:ln>
            <a:effectLst/>
          </p:spPr>
          <p:txBody>
            <a:bodyPr wrap="square" rtlCol="0">
              <a:spAutoFit/>
              <a:scene3d>
                <a:camera prst="orthographicFront"/>
                <a:lightRig rig="threePt" dir="t"/>
              </a:scene3d>
            </a:bodyPr>
            <a:lstStyle/>
            <a:p>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Example9_9.jsp</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
        <p:nvSpPr>
          <p:cNvPr id="5" name="文本框 4"/>
          <p:cNvSpPr txBox="1"/>
          <p:nvPr/>
        </p:nvSpPr>
        <p:spPr>
          <a:xfrm>
            <a:off x="250825" y="1017305"/>
            <a:ext cx="8645525" cy="3954145"/>
          </a:xfrm>
          <a:prstGeom prst="rect">
            <a:avLst/>
          </a:prstGeom>
          <a:noFill/>
        </p:spPr>
        <p:txBody>
          <a:bodyPr wrap="square" rtlCol="0">
            <a:spAutoFit/>
          </a:bodyPr>
          <a:lstStyle/>
          <a:p>
            <a:pPr marL="457200" lvl="0" indent="-457200" algn="just">
              <a:lnSpc>
                <a:spcPts val="3800"/>
              </a:lnSpc>
              <a:spcBef>
                <a:spcPts val="0"/>
              </a:spcBef>
              <a:buSzPct val="150000"/>
              <a:buBlip>
                <a:blip r:embed="rId3"/>
              </a:buBlip>
              <a:defRPr/>
            </a:pPr>
            <a:r>
              <a:rPr lang="zh-CN" altLang="en-US" sz="2000" b="1" dirty="0">
                <a:solidFill>
                  <a:srgbClr val="0070C0"/>
                </a:solidFill>
                <a:latin typeface="宋体" panose="02010600030101010101" pitchFamily="2" charset="-122"/>
                <a:cs typeface="宋体" panose="02010600030101010101" pitchFamily="2" charset="-122"/>
                <a:sym typeface="+mn-ea"/>
              </a:rPr>
              <a:t>通过</a:t>
            </a:r>
            <a:r>
              <a:rPr lang="en-US" altLang="zh-CN" sz="2000" b="1" dirty="0">
                <a:solidFill>
                  <a:srgbClr val="0070C0"/>
                </a:solidFill>
                <a:latin typeface="宋体" panose="02010600030101010101" pitchFamily="2" charset="-122"/>
                <a:cs typeface="宋体" panose="02010600030101010101" pitchFamily="2" charset="-122"/>
                <a:sym typeface="+mn-ea"/>
              </a:rPr>
              <a:t>JDBC-ODBC</a:t>
            </a:r>
            <a:r>
              <a:rPr lang="zh-CN" altLang="en-US" sz="2000" b="1" dirty="0">
                <a:solidFill>
                  <a:srgbClr val="0070C0"/>
                </a:solidFill>
                <a:latin typeface="宋体" panose="02010600030101010101" pitchFamily="2" charset="-122"/>
                <a:cs typeface="宋体" panose="02010600030101010101" pitchFamily="2" charset="-122"/>
                <a:sym typeface="+mn-ea"/>
              </a:rPr>
              <a:t>桥接器访问</a:t>
            </a:r>
            <a:r>
              <a:rPr lang="en-US" altLang="zh-CN" sz="2000" b="1" dirty="0">
                <a:solidFill>
                  <a:srgbClr val="0070C0"/>
                </a:solidFill>
                <a:latin typeface="宋体" panose="02010600030101010101" pitchFamily="2" charset="-122"/>
                <a:cs typeface="宋体" panose="02010600030101010101" pitchFamily="2" charset="-122"/>
                <a:sym typeface="+mn-ea"/>
              </a:rPr>
              <a:t>Excel</a:t>
            </a:r>
            <a:r>
              <a:rPr lang="zh-CN" altLang="en-US" sz="2000" b="1" dirty="0">
                <a:solidFill>
                  <a:srgbClr val="0070C0"/>
                </a:solidFill>
                <a:latin typeface="宋体" panose="02010600030101010101" pitchFamily="2" charset="-122"/>
                <a:cs typeface="宋体" panose="02010600030101010101" pitchFamily="2" charset="-122"/>
                <a:sym typeface="+mn-ea"/>
              </a:rPr>
              <a:t>电子表格</a:t>
            </a:r>
            <a:r>
              <a:rPr lang="en-US" altLang="zh-CN" sz="2000" b="1" dirty="0">
                <a:solidFill>
                  <a:srgbClr val="0070C0"/>
                </a:solidFill>
                <a:latin typeface="宋体" panose="02010600030101010101" pitchFamily="2" charset="-122"/>
                <a:cs typeface="宋体" panose="02010600030101010101" pitchFamily="2" charset="-122"/>
                <a:sym typeface="+mn-ea"/>
              </a:rPr>
              <a:t>.</a:t>
            </a:r>
            <a:r>
              <a:rPr lang="zh-CN" altLang="en-US" sz="2000" b="1" dirty="0">
                <a:solidFill>
                  <a:srgbClr val="0070C0"/>
                </a:solidFill>
                <a:latin typeface="宋体" panose="02010600030101010101" pitchFamily="2" charset="-122"/>
                <a:cs typeface="宋体" panose="02010600030101010101" pitchFamily="2" charset="-122"/>
                <a:sym typeface="+mn-ea"/>
              </a:rPr>
              <a:t>步骤：</a:t>
            </a:r>
          </a:p>
          <a:p>
            <a:pPr lvl="0" algn="just">
              <a:lnSpc>
                <a:spcPts val="3800"/>
              </a:lnSpc>
              <a:spcBef>
                <a:spcPts val="0"/>
              </a:spcBef>
              <a:buSzPct val="150000"/>
              <a:defRPr/>
            </a:pPr>
            <a:r>
              <a:rPr lang="zh-CN" altLang="en-US" sz="2000" b="1" dirty="0">
                <a:solidFill>
                  <a:srgbClr val="0070C0"/>
                </a:solidFill>
                <a:latin typeface="宋体" panose="02010600030101010101" pitchFamily="2" charset="-122"/>
                <a:cs typeface="宋体" panose="02010600030101010101" pitchFamily="2" charset="-122"/>
                <a:sym typeface="+mn-ea"/>
              </a:rPr>
              <a:t>   </a:t>
            </a:r>
            <a:r>
              <a:rPr lang="en-US" altLang="zh-CN" sz="2000" b="1" dirty="0">
                <a:solidFill>
                  <a:srgbClr val="0070C0"/>
                </a:solidFill>
                <a:latin typeface="宋体" panose="02010600030101010101" pitchFamily="2" charset="-122"/>
                <a:cs typeface="宋体" panose="02010600030101010101" pitchFamily="2" charset="-122"/>
                <a:sym typeface="+mn-ea"/>
              </a:rPr>
              <a:t>1</a:t>
            </a:r>
            <a:r>
              <a:rPr lang="zh-CN" altLang="en-US" sz="2000" b="1" dirty="0">
                <a:solidFill>
                  <a:srgbClr val="0070C0"/>
                </a:solidFill>
                <a:latin typeface="宋体" panose="02010600030101010101" pitchFamily="2" charset="-122"/>
                <a:cs typeface="宋体" panose="02010600030101010101" pitchFamily="2" charset="-122"/>
                <a:sym typeface="+mn-ea"/>
              </a:rPr>
              <a:t>．设置数据源 </a:t>
            </a:r>
            <a:endParaRPr lang="zh-CN" altLang="en-US" sz="2000" b="1" dirty="0">
              <a:solidFill>
                <a:srgbClr val="0070C0"/>
              </a:solidFill>
              <a:latin typeface="宋体" panose="02010600030101010101" pitchFamily="2" charset="-122"/>
              <a:cs typeface="宋体" panose="02010600030101010101" pitchFamily="2" charset="-122"/>
            </a:endParaRPr>
          </a:p>
          <a:p>
            <a:pPr algn="just">
              <a:lnSpc>
                <a:spcPct val="130000"/>
              </a:lnSpc>
              <a:spcBef>
                <a:spcPct val="0"/>
              </a:spcBef>
              <a:buFontTx/>
              <a:buNone/>
            </a:pPr>
            <a:r>
              <a:rPr lang="zh-CN" altLang="en-US" sz="2000" b="1" dirty="0">
                <a:solidFill>
                  <a:srgbClr val="FF0000"/>
                </a:solidFill>
                <a:latin typeface="宋体" panose="02010600030101010101" pitchFamily="2" charset="-122"/>
                <a:cs typeface="宋体" panose="02010600030101010101" pitchFamily="2" charset="-122"/>
                <a:sym typeface="+mn-ea"/>
              </a:rPr>
              <a:t>    </a:t>
            </a:r>
            <a:r>
              <a:rPr lang="zh-CN" altLang="en-US" sz="2000" b="1" dirty="0">
                <a:solidFill>
                  <a:srgbClr val="0070C0"/>
                </a:solidFill>
                <a:latin typeface="宋体" panose="02010600030101010101" pitchFamily="2" charset="-122"/>
                <a:cs typeface="宋体" panose="02010600030101010101" pitchFamily="2" charset="-122"/>
                <a:sym typeface="+mn-ea"/>
              </a:rPr>
              <a:t>为数据源选择的驱动程序是</a:t>
            </a:r>
            <a:r>
              <a:rPr lang="en-US" altLang="zh-CN" sz="2000" b="1" dirty="0">
                <a:solidFill>
                  <a:srgbClr val="0070C0"/>
                </a:solidFill>
                <a:latin typeface="宋体" panose="02010600030101010101" pitchFamily="2" charset="-122"/>
                <a:cs typeface="宋体" panose="02010600030101010101" pitchFamily="2" charset="-122"/>
                <a:sym typeface="+mn-ea"/>
              </a:rPr>
              <a:t>Microsoft Excel Driver</a:t>
            </a:r>
            <a:r>
              <a:rPr lang="zh-CN" altLang="en-US" sz="2000" b="1" dirty="0">
                <a:solidFill>
                  <a:srgbClr val="0070C0"/>
                </a:solidFill>
                <a:latin typeface="宋体" panose="02010600030101010101" pitchFamily="2" charset="-122"/>
                <a:cs typeface="宋体" panose="02010600030101010101" pitchFamily="2" charset="-122"/>
                <a:sym typeface="+mn-ea"/>
              </a:rPr>
              <a:t>。 </a:t>
            </a:r>
            <a:endParaRPr lang="zh-CN" altLang="en-US" sz="2000" b="1" dirty="0">
              <a:solidFill>
                <a:srgbClr val="0070C0"/>
              </a:solidFill>
              <a:latin typeface="宋体" panose="02010600030101010101" pitchFamily="2" charset="-122"/>
              <a:cs typeface="宋体" panose="02010600030101010101" pitchFamily="2" charset="-122"/>
            </a:endParaRPr>
          </a:p>
          <a:p>
            <a:pPr>
              <a:lnSpc>
                <a:spcPct val="130000"/>
              </a:lnSpc>
              <a:spcBef>
                <a:spcPct val="0"/>
              </a:spcBef>
              <a:buFontTx/>
              <a:buNone/>
            </a:pPr>
            <a:r>
              <a:rPr lang="zh-CN" altLang="en-US" sz="2000" b="1" dirty="0">
                <a:solidFill>
                  <a:srgbClr val="0070C0"/>
                </a:solidFill>
                <a:latin typeface="宋体" panose="02010600030101010101" pitchFamily="2" charset="-122"/>
                <a:cs typeface="宋体" panose="02010600030101010101" pitchFamily="2" charset="-122"/>
                <a:sym typeface="+mn-ea"/>
              </a:rPr>
              <a:t>   </a:t>
            </a:r>
            <a:r>
              <a:rPr lang="en-US" altLang="zh-CN" sz="2000" b="1" dirty="0">
                <a:solidFill>
                  <a:srgbClr val="0070C0"/>
                </a:solidFill>
                <a:latin typeface="宋体" panose="02010600030101010101" pitchFamily="2" charset="-122"/>
                <a:cs typeface="宋体" panose="02010600030101010101" pitchFamily="2" charset="-122"/>
                <a:sym typeface="+mn-ea"/>
              </a:rPr>
              <a:t>2</a:t>
            </a:r>
            <a:r>
              <a:rPr lang="zh-CN" altLang="en-US" sz="2000" b="1" dirty="0">
                <a:solidFill>
                  <a:srgbClr val="0070C0"/>
                </a:solidFill>
                <a:latin typeface="宋体" panose="02010600030101010101" pitchFamily="2" charset="-122"/>
                <a:cs typeface="宋体" panose="02010600030101010101" pitchFamily="2" charset="-122"/>
                <a:sym typeface="+mn-ea"/>
              </a:rPr>
              <a:t>．选择表</a:t>
            </a:r>
            <a:endParaRPr lang="zh-CN" altLang="en-US" sz="2000" b="1" dirty="0">
              <a:solidFill>
                <a:srgbClr val="0070C0"/>
              </a:solidFill>
              <a:latin typeface="宋体" panose="02010600030101010101" pitchFamily="2" charset="-122"/>
              <a:cs typeface="宋体" panose="02010600030101010101" pitchFamily="2" charset="-122"/>
            </a:endParaRPr>
          </a:p>
          <a:p>
            <a:pPr marL="457200" lvl="2">
              <a:lnSpc>
                <a:spcPct val="130000"/>
              </a:lnSpc>
              <a:spcBef>
                <a:spcPct val="0"/>
              </a:spcBef>
              <a:buFontTx/>
              <a:buNone/>
            </a:pPr>
            <a:r>
              <a:rPr lang="zh-CN" altLang="en-US" sz="2000" b="1" dirty="0">
                <a:solidFill>
                  <a:srgbClr val="0070C0"/>
                </a:solidFill>
                <a:latin typeface="宋体" panose="02010600030101010101" pitchFamily="2" charset="-122"/>
                <a:cs typeface="宋体" panose="02010600030101010101" pitchFamily="2" charset="-122"/>
                <a:sym typeface="+mn-ea"/>
              </a:rPr>
              <a:t>  在电子表格中选出一工作区作为连接时使用的表。在</a:t>
            </a:r>
            <a:r>
              <a:rPr lang="en-US" altLang="zh-CN" sz="2000" b="1" dirty="0">
                <a:solidFill>
                  <a:srgbClr val="0070C0"/>
                </a:solidFill>
                <a:latin typeface="宋体" panose="02010600030101010101" pitchFamily="2" charset="-122"/>
                <a:cs typeface="宋体" panose="02010600030101010101" pitchFamily="2" charset="-122"/>
                <a:sym typeface="+mn-ea"/>
              </a:rPr>
              <a:t>Excel</a:t>
            </a:r>
            <a:r>
              <a:rPr lang="zh-CN" altLang="en-US" sz="2000" b="1" dirty="0">
                <a:solidFill>
                  <a:srgbClr val="0070C0"/>
                </a:solidFill>
                <a:latin typeface="宋体" panose="02010600030101010101" pitchFamily="2" charset="-122"/>
                <a:cs typeface="宋体" panose="02010600030101010101" pitchFamily="2" charset="-122"/>
                <a:sym typeface="+mn-ea"/>
              </a:rPr>
              <a:t>电子表格中用鼠标选出范围。然后在</a:t>
            </a:r>
            <a:r>
              <a:rPr lang="en-US" altLang="zh-CN" sz="2000" b="1" dirty="0">
                <a:solidFill>
                  <a:srgbClr val="0070C0"/>
                </a:solidFill>
                <a:latin typeface="宋体" panose="02010600030101010101" pitchFamily="2" charset="-122"/>
                <a:cs typeface="宋体" panose="02010600030101010101" pitchFamily="2" charset="-122"/>
                <a:sym typeface="+mn-ea"/>
              </a:rPr>
              <a:t>Excel</a:t>
            </a:r>
            <a:r>
              <a:rPr lang="zh-CN" altLang="en-US" sz="2000" b="1" dirty="0">
                <a:solidFill>
                  <a:srgbClr val="0070C0"/>
                </a:solidFill>
                <a:latin typeface="宋体" panose="02010600030101010101" pitchFamily="2" charset="-122"/>
                <a:cs typeface="宋体" panose="02010600030101010101" pitchFamily="2" charset="-122"/>
                <a:sym typeface="+mn-ea"/>
              </a:rPr>
              <a:t>菜单中选择“插入”→“名称”→“定义”，给选中的工作区命名（</a:t>
            </a:r>
            <a:r>
              <a:rPr lang="zh-CN" altLang="en-US" sz="2000" b="1" dirty="0">
                <a:solidFill>
                  <a:srgbClr val="DF3621"/>
                </a:solidFill>
                <a:latin typeface="宋体" panose="02010600030101010101" pitchFamily="2" charset="-122"/>
                <a:cs typeface="宋体" panose="02010600030101010101" pitchFamily="2" charset="-122"/>
                <a:sym typeface="+mn-ea"/>
              </a:rPr>
              <a:t>这一工作区的名称将作为连接时使用的表名</a:t>
            </a:r>
            <a:r>
              <a:rPr lang="zh-CN" altLang="en-US" sz="2000" b="1" dirty="0">
                <a:solidFill>
                  <a:srgbClr val="0070C0"/>
                </a:solidFill>
                <a:latin typeface="宋体" panose="02010600030101010101" pitchFamily="2" charset="-122"/>
                <a:cs typeface="宋体" panose="02010600030101010101" pitchFamily="2" charset="-122"/>
                <a:sym typeface="+mn-ea"/>
              </a:rPr>
              <a:t>）。</a:t>
            </a:r>
            <a:r>
              <a:rPr lang="zh-CN" altLang="en-US" sz="2000" b="1" dirty="0">
                <a:solidFill>
                  <a:srgbClr val="000099"/>
                </a:solidFill>
                <a:latin typeface="宋体" panose="02010600030101010101" pitchFamily="2" charset="-122"/>
                <a:cs typeface="宋体" panose="02010600030101010101" pitchFamily="2" charset="-122"/>
                <a:sym typeface="+mn-ea"/>
              </a:rPr>
              <a:t>  </a:t>
            </a:r>
            <a:endParaRPr lang="zh-CN" altLang="en-US" sz="2000" b="1" dirty="0">
              <a:solidFill>
                <a:srgbClr val="000099"/>
              </a:solidFill>
              <a:latin typeface="宋体" panose="02010600030101010101" pitchFamily="2" charset="-122"/>
              <a:cs typeface="宋体" panose="02010600030101010101" pitchFamily="2" charset="-122"/>
            </a:endParaRPr>
          </a:p>
          <a:p>
            <a:pPr marL="457200" lvl="0" indent="-457200" algn="just">
              <a:lnSpc>
                <a:spcPts val="3800"/>
              </a:lnSpc>
              <a:spcBef>
                <a:spcPts val="0"/>
              </a:spcBef>
              <a:buSzPct val="150000"/>
              <a:buBlip>
                <a:blip r:embed="rId3"/>
              </a:buBlip>
              <a:defRPr/>
            </a:pP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additive="base">
                                        <p:cTn id="3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additive="base">
                                        <p:cTn id="4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802741"/>
            <a:ext cx="7435850" cy="7684049"/>
            <a:chOff x="964" y="2981"/>
            <a:chExt cx="9707" cy="10031"/>
          </a:xfrm>
        </p:grpSpPr>
        <p:sp>
          <p:nvSpPr>
            <p:cNvPr id="17" name="圆角矩形 16"/>
            <p:cNvSpPr/>
            <p:nvPr/>
          </p:nvSpPr>
          <p:spPr>
            <a:xfrm>
              <a:off x="967" y="3630"/>
              <a:ext cx="9704" cy="671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38" y="3883"/>
              <a:ext cx="9162" cy="9129"/>
            </a:xfrm>
            <a:prstGeom prst="rect">
              <a:avLst/>
            </a:prstGeom>
            <a:noFill/>
            <a:ln>
              <a:noFill/>
            </a:ln>
            <a:effectLst/>
            <a:scene3d>
              <a:camera prst="obliqueTopLeft"/>
              <a:lightRig rig="threePt" dir="t"/>
            </a:scene3d>
          </p:spPr>
          <p:txBody>
            <a:bodyPr wrap="square" rtlCol="0">
              <a:spAutoFit/>
            </a:bodyPr>
            <a:lstStyle/>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&lt;%@ page </a:t>
              </a:r>
              <a:r>
                <a:rPr lang="en-US" altLang="zh-CN" sz="1800" dirty="0" err="1">
                  <a:effectLst/>
                  <a:latin typeface="Times New Roman" panose="02020603050405020304" pitchFamily="18" charset="0"/>
                  <a:cs typeface="Times New Roman" panose="02020603050405020304" pitchFamily="18" charset="0"/>
                  <a:sym typeface="+mn-ea"/>
                </a:rPr>
                <a:t>contentType</a:t>
              </a:r>
              <a:r>
                <a:rPr lang="en-US" altLang="zh-CN" sz="1800" dirty="0">
                  <a:effectLst/>
                  <a:latin typeface="Times New Roman" panose="02020603050405020304" pitchFamily="18" charset="0"/>
                  <a:cs typeface="Times New Roman" panose="02020603050405020304" pitchFamily="18" charset="0"/>
                  <a:sym typeface="+mn-ea"/>
                </a:rPr>
                <a:t>="text/</a:t>
              </a:r>
              <a:r>
                <a:rPr lang="en-US" altLang="zh-CN" sz="1800" dirty="0" err="1">
                  <a:effectLst/>
                  <a:latin typeface="Times New Roman" panose="02020603050405020304" pitchFamily="18" charset="0"/>
                  <a:cs typeface="Times New Roman" panose="02020603050405020304" pitchFamily="18" charset="0"/>
                  <a:sym typeface="+mn-ea"/>
                </a:rPr>
                <a:t>html;charset</a:t>
              </a:r>
              <a:r>
                <a:rPr lang="en-US" altLang="zh-CN" sz="1800" dirty="0">
                  <a:effectLst/>
                  <a:latin typeface="Times New Roman" panose="02020603050405020304" pitchFamily="18" charset="0"/>
                  <a:cs typeface="Times New Roman" panose="02020603050405020304" pitchFamily="18" charset="0"/>
                  <a:sym typeface="+mn-ea"/>
                </a:rPr>
                <a:t>=GB2312" %&gt;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&lt;%@ page </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import="</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java.sql</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a:effectLst/>
                  <a:latin typeface="Times New Roman" panose="02020603050405020304" pitchFamily="18" charset="0"/>
                  <a:cs typeface="Times New Roman" panose="02020603050405020304" pitchFamily="18" charset="0"/>
                  <a:sym typeface="+mn-ea"/>
                </a:rPr>
                <a:t> %&gt;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&lt;HTML&gt;&lt;BODY </a:t>
              </a:r>
              <a:r>
                <a:rPr lang="en-US" altLang="zh-CN" sz="1800" dirty="0" err="1">
                  <a:effectLst/>
                  <a:latin typeface="Times New Roman" panose="02020603050405020304" pitchFamily="18" charset="0"/>
                  <a:cs typeface="Times New Roman" panose="02020603050405020304" pitchFamily="18" charset="0"/>
                  <a:sym typeface="+mn-ea"/>
                </a:rPr>
                <a:t>bgcolor</a:t>
              </a:r>
              <a:r>
                <a:rPr lang="en-US" altLang="zh-CN" sz="1800" dirty="0">
                  <a:effectLst/>
                  <a:latin typeface="Times New Roman" panose="02020603050405020304" pitchFamily="18" charset="0"/>
                  <a:cs typeface="Times New Roman" panose="02020603050405020304" pitchFamily="18" charset="0"/>
                  <a:sym typeface="+mn-ea"/>
                </a:rPr>
                <a:t>=cyan&gt;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&lt;% </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Connection con; Statement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sql</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ResultSet</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rs</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endParaRPr lang="en-US" altLang="zh-CN" sz="1800" dirty="0">
                <a:solidFill>
                  <a:srgbClr val="0070C0"/>
                </a:solidFill>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try{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Class.forName</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a:solidFill>
                    <a:srgbClr val="000099"/>
                  </a:solidFill>
                  <a:effectLst/>
                  <a:latin typeface="Times New Roman" panose="02020603050405020304" pitchFamily="18" charset="0"/>
                  <a:cs typeface="Times New Roman" panose="02020603050405020304" pitchFamily="18" charset="0"/>
                  <a:sym typeface="+mn-ea"/>
                </a:rPr>
                <a:t>"</a:t>
              </a:r>
              <a:r>
                <a:rPr lang="en-US" altLang="zh-CN" sz="1800" dirty="0" err="1">
                  <a:solidFill>
                    <a:srgbClr val="DF3621"/>
                  </a:solidFill>
                  <a:effectLst/>
                  <a:latin typeface="Times New Roman" panose="02020603050405020304" pitchFamily="18" charset="0"/>
                  <a:cs typeface="Times New Roman" panose="02020603050405020304" pitchFamily="18" charset="0"/>
                  <a:sym typeface="+mn-ea"/>
                </a:rPr>
                <a:t>sun.jdbc.odbc.JdbcOdbcDriver</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a:effectLst/>
                  <a:latin typeface="Times New Roman" panose="02020603050405020304" pitchFamily="18" charset="0"/>
                  <a:cs typeface="Times New Roman" panose="02020603050405020304" pitchFamily="18" charset="0"/>
                  <a:sym typeface="+mn-ea"/>
                </a:rPr>
                <a: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catch(</a:t>
              </a:r>
              <a:r>
                <a:rPr lang="en-US" altLang="zh-CN" sz="1800" dirty="0" err="1">
                  <a:effectLst/>
                  <a:latin typeface="Times New Roman" panose="02020603050405020304" pitchFamily="18" charset="0"/>
                  <a:cs typeface="Times New Roman" panose="02020603050405020304" pitchFamily="18" charset="0"/>
                  <a:sym typeface="+mn-ea"/>
                </a:rPr>
                <a:t>ClassNotFoundException</a:t>
              </a:r>
              <a:r>
                <a:rPr lang="en-US" altLang="zh-CN" sz="1800" dirty="0">
                  <a:effectLst/>
                  <a:latin typeface="Times New Roman" panose="02020603050405020304" pitchFamily="18" charset="0"/>
                  <a:cs typeface="Times New Roman" panose="02020603050405020304" pitchFamily="18" charset="0"/>
                  <a:sym typeface="+mn-ea"/>
                </a:rPr>
                <a:t> e) {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(e); }</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buFontTx/>
                <a:buNone/>
              </a:pPr>
              <a:r>
                <a:rPr lang="en-US" altLang="zh-CN" sz="1800" dirty="0">
                  <a:effectLst/>
                  <a:latin typeface="Times New Roman" panose="02020603050405020304" pitchFamily="18" charset="0"/>
                  <a:cs typeface="Times New Roman" panose="02020603050405020304" pitchFamily="18" charset="0"/>
                  <a:sym typeface="+mn-ea"/>
                </a:rPr>
                <a:t>try { </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con=</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DriverManager.getConnection</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jdbc:odbc:</a:t>
              </a:r>
              <a:r>
                <a:rPr lang="en-US" altLang="zh-CN" sz="1800" dirty="0" err="1">
                  <a:solidFill>
                    <a:srgbClr val="DF3621"/>
                  </a:solidFill>
                  <a:effectLst/>
                  <a:latin typeface="Times New Roman" panose="02020603050405020304" pitchFamily="18" charset="0"/>
                  <a:cs typeface="Times New Roman" panose="02020603050405020304" pitchFamily="18" charset="0"/>
                  <a:sym typeface="+mn-ea"/>
                </a:rPr>
                <a:t>mymoon</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sa</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sa</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a:solidFill>
                    <a:srgbClr val="000099"/>
                  </a:solidFill>
                  <a:effectLst/>
                  <a:latin typeface="Times New Roman" panose="02020603050405020304" pitchFamily="18" charset="0"/>
                  <a:cs typeface="Times New Roman" panose="02020603050405020304" pitchFamily="18" charset="0"/>
                  <a:sym typeface="+mn-ea"/>
                </a:rPr>
                <a:t>);</a:t>
              </a:r>
              <a:endParaRPr lang="en-US" altLang="zh-CN" sz="1800" dirty="0">
                <a:solidFill>
                  <a:srgbClr val="000099"/>
                </a:solidFill>
                <a:effectLst/>
                <a:latin typeface="Times New Roman" panose="02020603050405020304" pitchFamily="18" charset="0"/>
                <a:cs typeface="Times New Roman" panose="02020603050405020304" pitchFamily="18" charset="0"/>
              </a:endParaRPr>
            </a:p>
            <a:p>
              <a:pPr eaLnBrk="1" hangingPunct="1">
                <a:lnSpc>
                  <a:spcPct val="100000"/>
                </a:lnSpc>
                <a:buFontTx/>
                <a:buNone/>
              </a:pPr>
              <a:r>
                <a:rPr lang="en-US" altLang="zh-CN" sz="1800" dirty="0">
                  <a:solidFill>
                    <a:srgbClr val="000099"/>
                  </a:solidFill>
                  <a:effectLst/>
                  <a:latin typeface="Times New Roman" panose="02020603050405020304" pitchFamily="18" charset="0"/>
                  <a:cs typeface="Times New Roman" panose="02020603050405020304" pitchFamily="18" charset="0"/>
                  <a:sym typeface="+mn-ea"/>
                </a:rPr>
                <a:t>         </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 </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sql</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con.createStatement</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endParaRPr lang="en-US" altLang="zh-CN" sz="1800" dirty="0">
                <a:solidFill>
                  <a:srgbClr val="0070C0"/>
                </a:solidFill>
                <a:effectLst/>
                <a:latin typeface="Times New Roman" panose="02020603050405020304" pitchFamily="18" charset="0"/>
                <a:cs typeface="Times New Roman" panose="02020603050405020304" pitchFamily="18" charset="0"/>
              </a:endParaRPr>
            </a:p>
            <a:p>
              <a:pPr eaLnBrk="1" hangingPunct="1">
                <a:lnSpc>
                  <a:spcPct val="100000"/>
                </a:lnSpc>
                <a:buFontTx/>
                <a:buNone/>
              </a:pP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rs</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a:t>
              </a:r>
              <a:r>
                <a:rPr lang="en-US" altLang="zh-CN" sz="1800" dirty="0" err="1">
                  <a:solidFill>
                    <a:srgbClr val="0070C0"/>
                  </a:solidFill>
                  <a:effectLst/>
                  <a:latin typeface="Times New Roman" panose="02020603050405020304" pitchFamily="18" charset="0"/>
                  <a:cs typeface="Times New Roman" panose="02020603050405020304" pitchFamily="18" charset="0"/>
                  <a:sym typeface="+mn-ea"/>
                </a:rPr>
                <a:t>sql.executeQuery</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("SELECT * FROM </a:t>
              </a:r>
              <a:r>
                <a:rPr lang="en-US" altLang="zh-CN" sz="1800" dirty="0">
                  <a:solidFill>
                    <a:srgbClr val="DF3621"/>
                  </a:solidFill>
                  <a:effectLst/>
                  <a:latin typeface="Times New Roman" panose="02020603050405020304" pitchFamily="18" charset="0"/>
                  <a:cs typeface="Times New Roman" panose="02020603050405020304" pitchFamily="18" charset="0"/>
                  <a:sym typeface="+mn-ea"/>
                </a:rPr>
                <a:t>employee </a:t>
              </a:r>
              <a:r>
                <a:rPr lang="en-US" altLang="zh-CN" sz="1800" dirty="0">
                  <a:solidFill>
                    <a:srgbClr val="0070C0"/>
                  </a:solidFill>
                  <a:effectLst/>
                  <a:latin typeface="Times New Roman" panose="02020603050405020304" pitchFamily="18" charset="0"/>
                  <a:cs typeface="Times New Roman" panose="02020603050405020304" pitchFamily="18" charset="0"/>
                  <a:sym typeface="+mn-ea"/>
                </a:rPr>
                <a:t>WHERE     salary&gt;3000");</a:t>
              </a:r>
              <a:endParaRPr lang="en-US" altLang="zh-CN" sz="1800" dirty="0">
                <a:solidFill>
                  <a:srgbClr val="0070C0"/>
                </a:solidFill>
                <a:effectLst/>
                <a:latin typeface="Times New Roman" panose="02020603050405020304" pitchFamily="18" charset="0"/>
                <a:cs typeface="Times New Roman" panose="02020603050405020304" pitchFamily="18" charset="0"/>
              </a:endParaRPr>
            </a:p>
            <a:p>
              <a:pPr eaLnBrk="1" hangingPunct="1">
                <a:lnSpc>
                  <a:spcPct val="100000"/>
                </a:lnSpc>
                <a:buFontTx/>
                <a:buNone/>
              </a:pPr>
              <a:r>
                <a:rPr lang="en-US" altLang="zh-CN" sz="1800" dirty="0">
                  <a:solidFill>
                    <a:srgbClr val="000099"/>
                  </a:solidFill>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("&lt;table border=2&gt;");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("&lt;tr&gt;");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a:t>
              </a:r>
              <a:r>
                <a:rPr lang="en-US" altLang="zh-CN" sz="1800" dirty="0" err="1">
                  <a:effectLst/>
                  <a:latin typeface="Times New Roman" panose="02020603050405020304" pitchFamily="18" charset="0"/>
                  <a:cs typeface="Times New Roman" panose="02020603050405020304" pitchFamily="18" charset="0"/>
                  <a:sym typeface="+mn-ea"/>
                </a:rPr>
                <a:t>th</a:t>
              </a:r>
              <a:r>
                <a:rPr lang="en-US" altLang="zh-CN" sz="1800" dirty="0">
                  <a:effectLst/>
                  <a:latin typeface="Times New Roman" panose="02020603050405020304" pitchFamily="18" charset="0"/>
                  <a:cs typeface="Times New Roman" panose="02020603050405020304" pitchFamily="18" charset="0"/>
                  <a:sym typeface="+mn-ea"/>
                </a:rPr>
                <a:t> width=100&gt;"+"</a:t>
              </a:r>
              <a:r>
                <a:rPr lang="zh-CN" altLang="en-US" sz="1800" dirty="0">
                  <a:effectLst/>
                  <a:latin typeface="Times New Roman" panose="02020603050405020304" pitchFamily="18" charset="0"/>
                  <a:cs typeface="Times New Roman" panose="02020603050405020304" pitchFamily="18" charset="0"/>
                  <a:sym typeface="+mn-ea"/>
                </a:rPr>
                <a:t>雇员号</a:t>
              </a:r>
              <a:r>
                <a:rPr lang="en-US" altLang="zh-CN" sz="1800" dirty="0">
                  <a:effectLst/>
                  <a:latin typeface="Times New Roman" panose="02020603050405020304" pitchFamily="18" charset="0"/>
                  <a:cs typeface="Times New Roman" panose="02020603050405020304" pitchFamily="18" charset="0"/>
                  <a:sym typeface="+mn-ea"/>
                </a:rPr>
                <a: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a:t>
              </a:r>
              <a:r>
                <a:rPr lang="en-US" altLang="zh-CN" sz="1800" dirty="0" err="1">
                  <a:effectLst/>
                  <a:latin typeface="Times New Roman" panose="02020603050405020304" pitchFamily="18" charset="0"/>
                  <a:cs typeface="Times New Roman" panose="02020603050405020304" pitchFamily="18" charset="0"/>
                  <a:sym typeface="+mn-ea"/>
                </a:rPr>
                <a:t>th</a:t>
              </a:r>
              <a:r>
                <a:rPr lang="en-US" altLang="zh-CN" sz="1800" dirty="0">
                  <a:effectLst/>
                  <a:latin typeface="Times New Roman" panose="02020603050405020304" pitchFamily="18" charset="0"/>
                  <a:cs typeface="Times New Roman" panose="02020603050405020304" pitchFamily="18" charset="0"/>
                  <a:sym typeface="+mn-ea"/>
                </a:rPr>
                <a:t> width=100&gt;"+"</a:t>
              </a:r>
              <a:r>
                <a:rPr lang="zh-CN" altLang="en-US" sz="1800" dirty="0">
                  <a:effectLst/>
                  <a:latin typeface="Times New Roman" panose="02020603050405020304" pitchFamily="18" charset="0"/>
                  <a:cs typeface="Times New Roman" panose="02020603050405020304" pitchFamily="18" charset="0"/>
                  <a:sym typeface="+mn-ea"/>
                </a:rPr>
                <a:t>姓名</a:t>
              </a:r>
              <a:r>
                <a:rPr lang="en-US" altLang="zh-CN" sz="1800" dirty="0">
                  <a:effectLst/>
                  <a:latin typeface="Times New Roman" panose="02020603050405020304" pitchFamily="18" charset="0"/>
                  <a:cs typeface="Times New Roman" panose="02020603050405020304" pitchFamily="18" charset="0"/>
                  <a:sym typeface="+mn-ea"/>
                </a:rPr>
                <a: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a:t>
              </a:r>
              <a:r>
                <a:rPr lang="en-US" altLang="zh-CN" sz="1800" dirty="0" err="1">
                  <a:effectLst/>
                  <a:latin typeface="Times New Roman" panose="02020603050405020304" pitchFamily="18" charset="0"/>
                  <a:cs typeface="Times New Roman" panose="02020603050405020304" pitchFamily="18" charset="0"/>
                  <a:sym typeface="+mn-ea"/>
                </a:rPr>
                <a:t>th</a:t>
              </a:r>
              <a:r>
                <a:rPr lang="en-US" altLang="zh-CN" sz="1800" dirty="0">
                  <a:effectLst/>
                  <a:latin typeface="Times New Roman" panose="02020603050405020304" pitchFamily="18" charset="0"/>
                  <a:cs typeface="Times New Roman" panose="02020603050405020304" pitchFamily="18" charset="0"/>
                  <a:sym typeface="+mn-ea"/>
                </a:rPr>
                <a:t> width=50&gt;"+"</a:t>
              </a:r>
              <a:r>
                <a:rPr lang="zh-CN" altLang="en-US" sz="1800" dirty="0">
                  <a:effectLst/>
                  <a:latin typeface="Times New Roman" panose="02020603050405020304" pitchFamily="18" charset="0"/>
                  <a:cs typeface="Times New Roman" panose="02020603050405020304" pitchFamily="18" charset="0"/>
                  <a:sym typeface="+mn-ea"/>
                </a:rPr>
                <a:t>出生日期</a:t>
              </a:r>
              <a:r>
                <a:rPr lang="en-US" altLang="zh-CN" sz="1800" dirty="0">
                  <a:effectLst/>
                  <a:latin typeface="Times New Roman" panose="02020603050405020304" pitchFamily="18" charset="0"/>
                  <a:cs typeface="Times New Roman" panose="02020603050405020304" pitchFamily="18" charset="0"/>
                  <a:sym typeface="+mn-ea"/>
                </a:rPr>
                <a:t>");</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a:t>
              </a:r>
              <a:r>
                <a:rPr lang="en-US" altLang="zh-CN" sz="1800" dirty="0" err="1">
                  <a:effectLst/>
                  <a:latin typeface="Times New Roman" panose="02020603050405020304" pitchFamily="18" charset="0"/>
                  <a:cs typeface="Times New Roman" panose="02020603050405020304" pitchFamily="18" charset="0"/>
                  <a:sym typeface="+mn-ea"/>
                </a:rPr>
                <a:t>th</a:t>
              </a:r>
              <a:r>
                <a:rPr lang="en-US" altLang="zh-CN" sz="1800" dirty="0">
                  <a:effectLst/>
                  <a:latin typeface="Times New Roman" panose="02020603050405020304" pitchFamily="18" charset="0"/>
                  <a:cs typeface="Times New Roman" panose="02020603050405020304" pitchFamily="18" charset="0"/>
                  <a:sym typeface="+mn-ea"/>
                </a:rPr>
                <a:t> width=50&gt;"+"</a:t>
              </a:r>
              <a:r>
                <a:rPr lang="zh-CN" altLang="en-US" sz="1800" dirty="0">
                  <a:effectLst/>
                  <a:latin typeface="Times New Roman" panose="02020603050405020304" pitchFamily="18" charset="0"/>
                  <a:cs typeface="Times New Roman" panose="02020603050405020304" pitchFamily="18" charset="0"/>
                  <a:sym typeface="+mn-ea"/>
                </a:rPr>
                <a:t>薪水</a:t>
              </a:r>
              <a:r>
                <a:rPr lang="en-US" altLang="zh-CN" sz="1800" dirty="0">
                  <a:effectLst/>
                  <a:latin typeface="Times New Roman" panose="02020603050405020304" pitchFamily="18" charset="0"/>
                  <a:cs typeface="Times New Roman" panose="02020603050405020304" pitchFamily="18" charset="0"/>
                  <a:sym typeface="+mn-ea"/>
                </a:rPr>
                <a:t>"); </a:t>
              </a:r>
              <a:endParaRPr lang="en-US" altLang="zh-CN" sz="1800" dirty="0">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dirty="0">
                  <a:effectLst/>
                  <a:latin typeface="Times New Roman" panose="02020603050405020304" pitchFamily="18" charset="0"/>
                  <a:cs typeface="Times New Roman" panose="02020603050405020304" pitchFamily="18" charset="0"/>
                  <a:sym typeface="+mn-ea"/>
                </a:rPr>
                <a:t>          </a:t>
              </a:r>
              <a:r>
                <a:rPr lang="en-US" altLang="zh-CN" sz="1800" dirty="0" err="1">
                  <a:effectLst/>
                  <a:latin typeface="Times New Roman" panose="02020603050405020304" pitchFamily="18" charset="0"/>
                  <a:cs typeface="Times New Roman" panose="02020603050405020304" pitchFamily="18" charset="0"/>
                  <a:sym typeface="+mn-ea"/>
                </a:rPr>
                <a:t>out.print</a:t>
              </a:r>
              <a:r>
                <a:rPr lang="en-US" altLang="zh-CN" sz="1800" dirty="0">
                  <a:effectLst/>
                  <a:latin typeface="Times New Roman" panose="02020603050405020304" pitchFamily="18" charset="0"/>
                  <a:cs typeface="Times New Roman" panose="02020603050405020304" pitchFamily="18" charset="0"/>
                  <a:sym typeface="+mn-ea"/>
                </a:rPr>
                <a:t>("&lt;/tr&gt;");</a:t>
              </a:r>
              <a:endParaRPr lang="en-US" altLang="zh-CN" sz="1800" dirty="0">
                <a:solidFill>
                  <a:srgbClr val="000099"/>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141" y="2981"/>
              <a:ext cx="4719" cy="481"/>
            </a:xfrm>
            <a:prstGeom prst="rect">
              <a:avLst/>
            </a:prstGeom>
            <a:noFill/>
            <a:ln>
              <a:noFill/>
            </a:ln>
            <a:effectLst/>
          </p:spPr>
          <p:txBody>
            <a:bodyPr wrap="square" rtlCol="0">
              <a:spAutoFit/>
              <a:scene3d>
                <a:camera prst="orthographicFront"/>
                <a:lightRig rig="threePt" dir="t"/>
              </a:scene3d>
            </a:bodyPr>
            <a:lstStyle/>
            <a:p>
              <a:r>
                <a:rPr lang="en-US" altLang="zh-CN" sz="1800" dirty="0" err="1">
                  <a:solidFill>
                    <a:srgbClr val="DF3621"/>
                  </a:solidFill>
                  <a:effectLst/>
                  <a:latin typeface="Times New Roman" panose="02020603050405020304" pitchFamily="18" charset="0"/>
                  <a:cs typeface="Times New Roman" panose="02020603050405020304" pitchFamily="18" charset="0"/>
                  <a:sym typeface="+mn-ea"/>
                </a:rPr>
                <a:t>showByJdbcOdbc.jsp</a:t>
              </a:r>
              <a:endPar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endParaRP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bwMode="auto">
          <a:xfrm>
            <a:off x="571500" y="1933575"/>
            <a:ext cx="7929563" cy="3028950"/>
            <a:chOff x="892" y="2955"/>
            <a:chExt cx="3825" cy="1027"/>
          </a:xfrm>
        </p:grpSpPr>
        <p:sp>
          <p:nvSpPr>
            <p:cNvPr id="20484" name="Rectangle 30"/>
            <p:cNvSpPr>
              <a:spLocks noChangeArrowheads="1"/>
            </p:cNvSpPr>
            <p:nvPr/>
          </p:nvSpPr>
          <p:spPr bwMode="auto">
            <a:xfrm>
              <a:off x="928" y="2997"/>
              <a:ext cx="992" cy="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anchor="ctr">
              <a:spAutoFit/>
            </a:bodyPr>
            <a:lstStyle>
              <a:lvl1pPr eaLnBrk="0" hangingPunct="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defRPr/>
              </a:pPr>
              <a:r>
                <a:rPr lang="zh-CN" altLang="en-US" sz="2400" dirty="0">
                  <a:solidFill>
                    <a:srgbClr val="000099"/>
                  </a:solidFill>
                  <a:latin typeface="楷体_GB2312" panose="02010609030101010101" pitchFamily="49" charset="-122"/>
                  <a:ea typeface="楷体_GB2312" panose="02010609030101010101" pitchFamily="49" charset="-122"/>
                </a:rPr>
                <a:t>应用程序1</a:t>
              </a:r>
            </a:p>
          </p:txBody>
        </p:sp>
        <p:sp>
          <p:nvSpPr>
            <p:cNvPr id="20485" name="Rectangle 31"/>
            <p:cNvSpPr>
              <a:spLocks noChangeArrowheads="1"/>
            </p:cNvSpPr>
            <p:nvPr/>
          </p:nvSpPr>
          <p:spPr bwMode="auto">
            <a:xfrm>
              <a:off x="928" y="3317"/>
              <a:ext cx="992" cy="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anchor="ctr">
              <a:spAutoFit/>
            </a:bodyPr>
            <a:lstStyle>
              <a:lvl1pPr eaLnBrk="0" hangingPunct="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defRPr/>
              </a:pPr>
              <a:r>
                <a:rPr lang="zh-CN" altLang="en-US" sz="2400" dirty="0">
                  <a:solidFill>
                    <a:srgbClr val="000099"/>
                  </a:solidFill>
                  <a:latin typeface="楷体_GB2312" panose="02010609030101010101" pitchFamily="49" charset="-122"/>
                  <a:ea typeface="楷体_GB2312" panose="02010609030101010101" pitchFamily="49" charset="-122"/>
                </a:rPr>
                <a:t>应用程序2</a:t>
              </a:r>
            </a:p>
          </p:txBody>
        </p:sp>
        <p:sp>
          <p:nvSpPr>
            <p:cNvPr id="16390" name="Rectangle 32"/>
            <p:cNvSpPr>
              <a:spLocks noChangeArrowheads="1"/>
            </p:cNvSpPr>
            <p:nvPr/>
          </p:nvSpPr>
          <p:spPr bwMode="auto">
            <a:xfrm>
              <a:off x="892" y="3469"/>
              <a:ext cx="9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Font typeface="Wingdings" panose="05000000000000000000" pitchFamily="2" charset="2"/>
                <a:buNone/>
              </a:pPr>
              <a:r>
                <a:rPr lang="zh-CN" altLang="en-US" sz="2400">
                  <a:solidFill>
                    <a:srgbClr val="FF0000"/>
                  </a:solidFill>
                  <a:latin typeface="Arial" panose="020B0604020202020204" pitchFamily="34" charset="0"/>
                  <a:ea typeface="楷体_GB2312" panose="02010609030101010101" pitchFamily="49" charset="-122"/>
                </a:rPr>
                <a:t>…</a:t>
              </a:r>
              <a:endParaRPr lang="zh-CN" altLang="en-US" sz="2400">
                <a:solidFill>
                  <a:srgbClr val="FF0000"/>
                </a:solidFill>
                <a:latin typeface="楷体_GB2312" panose="02010609030101010101" pitchFamily="49" charset="-122"/>
                <a:ea typeface="楷体_GB2312" panose="02010609030101010101" pitchFamily="49" charset="-122"/>
              </a:endParaRPr>
            </a:p>
          </p:txBody>
        </p:sp>
        <p:sp>
          <p:nvSpPr>
            <p:cNvPr id="20487" name="Rectangle 33"/>
            <p:cNvSpPr>
              <a:spLocks noChangeArrowheads="1"/>
            </p:cNvSpPr>
            <p:nvPr/>
          </p:nvSpPr>
          <p:spPr bwMode="auto">
            <a:xfrm>
              <a:off x="928" y="3857"/>
              <a:ext cx="1000" cy="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anchor="ctr">
              <a:spAutoFit/>
            </a:bodyPr>
            <a:lstStyle>
              <a:lvl1pPr eaLnBrk="0" hangingPunct="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defRPr/>
              </a:pPr>
              <a:r>
                <a:rPr lang="zh-CN" altLang="en-US" sz="2400" dirty="0">
                  <a:solidFill>
                    <a:srgbClr val="000099"/>
                  </a:solidFill>
                  <a:latin typeface="楷体_GB2312" panose="02010609030101010101" pitchFamily="49" charset="-122"/>
                  <a:ea typeface="楷体_GB2312" panose="02010609030101010101" pitchFamily="49" charset="-122"/>
                </a:rPr>
                <a:t>应用程序</a:t>
              </a:r>
              <a:r>
                <a:rPr lang="en-US" altLang="zh-CN" sz="2400" dirty="0">
                  <a:solidFill>
                    <a:srgbClr val="000099"/>
                  </a:solidFill>
                  <a:latin typeface="楷体_GB2312" panose="02010609030101010101" pitchFamily="49" charset="-122"/>
                  <a:ea typeface="楷体_GB2312" panose="02010609030101010101" pitchFamily="49" charset="-122"/>
                </a:rPr>
                <a:t>n</a:t>
              </a:r>
            </a:p>
          </p:txBody>
        </p:sp>
        <p:sp>
          <p:nvSpPr>
            <p:cNvPr id="16392" name="Oval 34"/>
            <p:cNvSpPr>
              <a:spLocks noChangeArrowheads="1"/>
            </p:cNvSpPr>
            <p:nvPr/>
          </p:nvSpPr>
          <p:spPr bwMode="auto">
            <a:xfrm>
              <a:off x="2305" y="2955"/>
              <a:ext cx="1137" cy="801"/>
            </a:xfrm>
            <a:prstGeom prst="ellipse">
              <a:avLst/>
            </a:prstGeom>
            <a:noFill/>
            <a:ln w="28575">
              <a:solidFill>
                <a:srgbClr val="0066CC"/>
              </a:solidFill>
              <a:rou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30000"/>
                </a:lnSpc>
                <a:spcBef>
                  <a:spcPct val="0"/>
                </a:spcBef>
                <a:buFont typeface="Wingdings" panose="05000000000000000000" pitchFamily="2" charset="2"/>
                <a:buNone/>
              </a:pPr>
              <a:r>
                <a:rPr lang="zh-CN" altLang="en-US" sz="2800">
                  <a:solidFill>
                    <a:srgbClr val="FF0000"/>
                  </a:solidFill>
                  <a:latin typeface="黑体" panose="02010609060101010101" pitchFamily="49" charset="-122"/>
                  <a:ea typeface="黑体" panose="02010609060101010101" pitchFamily="49" charset="-122"/>
                </a:rPr>
                <a:t>数据库</a:t>
              </a:r>
            </a:p>
            <a:p>
              <a:pPr algn="ctr" eaLnBrk="1" hangingPunct="1">
                <a:lnSpc>
                  <a:spcPct val="130000"/>
                </a:lnSpc>
                <a:spcBef>
                  <a:spcPct val="0"/>
                </a:spcBef>
                <a:buFont typeface="Wingdings" panose="05000000000000000000" pitchFamily="2" charset="2"/>
                <a:buNone/>
              </a:pPr>
              <a:r>
                <a:rPr lang="zh-CN" altLang="en-US" sz="2800">
                  <a:solidFill>
                    <a:srgbClr val="FF0000"/>
                  </a:solidFill>
                  <a:latin typeface="黑体" panose="02010609060101010101" pitchFamily="49" charset="-122"/>
                  <a:ea typeface="黑体" panose="02010609060101010101" pitchFamily="49" charset="-122"/>
                </a:rPr>
                <a:t>管理系统</a:t>
              </a:r>
            </a:p>
            <a:p>
              <a:pPr algn="ctr" eaLnBrk="1" hangingPunct="1">
                <a:lnSpc>
                  <a:spcPct val="130000"/>
                </a:lnSpc>
                <a:spcBef>
                  <a:spcPct val="0"/>
                </a:spcBef>
                <a:buFont typeface="Wingdings" panose="05000000000000000000" pitchFamily="2" charset="2"/>
                <a:buNone/>
              </a:pPr>
              <a:r>
                <a:rPr lang="en-US" altLang="zh-CN" sz="2800">
                  <a:solidFill>
                    <a:srgbClr val="FF0000"/>
                  </a:solidFill>
                  <a:latin typeface="黑体" panose="02010609060101010101" pitchFamily="49" charset="-122"/>
                  <a:ea typeface="黑体" panose="02010609060101010101" pitchFamily="49" charset="-122"/>
                </a:rPr>
                <a:t>DBMS</a:t>
              </a:r>
            </a:p>
          </p:txBody>
        </p:sp>
        <p:sp>
          <p:nvSpPr>
            <p:cNvPr id="20489" name="AutoShape 35"/>
            <p:cNvSpPr>
              <a:spLocks noChangeArrowheads="1"/>
            </p:cNvSpPr>
            <p:nvPr/>
          </p:nvSpPr>
          <p:spPr bwMode="auto">
            <a:xfrm>
              <a:off x="3939" y="3052"/>
              <a:ext cx="778" cy="691"/>
            </a:xfrm>
            <a:prstGeom prst="can">
              <a:avLst>
                <a:gd name="adj" fmla="val 25000"/>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lvl1pPr eaLnBrk="0" hangingPunct="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eaLnBrk="0" hangingPunct="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eaLnBrk="0" hangingPunct="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defRPr/>
              </a:pPr>
              <a:r>
                <a:rPr lang="zh-CN" altLang="en-US" sz="2400" dirty="0">
                  <a:solidFill>
                    <a:schemeClr val="bg1"/>
                  </a:solidFill>
                  <a:latin typeface="黑体" panose="02010609060101010101" pitchFamily="49" charset="-122"/>
                </a:rPr>
                <a:t>数据库</a:t>
              </a:r>
            </a:p>
          </p:txBody>
        </p:sp>
        <p:sp>
          <p:nvSpPr>
            <p:cNvPr id="16394" name="Line 36"/>
            <p:cNvSpPr>
              <a:spLocks noChangeShapeType="1"/>
            </p:cNvSpPr>
            <p:nvPr/>
          </p:nvSpPr>
          <p:spPr bwMode="auto">
            <a:xfrm>
              <a:off x="1944" y="3400"/>
              <a:ext cx="352"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6395" name="Line 37"/>
            <p:cNvSpPr>
              <a:spLocks noChangeShapeType="1"/>
            </p:cNvSpPr>
            <p:nvPr/>
          </p:nvSpPr>
          <p:spPr bwMode="auto">
            <a:xfrm flipV="1">
              <a:off x="1952" y="3544"/>
              <a:ext cx="368" cy="368"/>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6396" name="Line 38"/>
            <p:cNvSpPr>
              <a:spLocks noChangeShapeType="1"/>
            </p:cNvSpPr>
            <p:nvPr/>
          </p:nvSpPr>
          <p:spPr bwMode="auto">
            <a:xfrm>
              <a:off x="1928" y="3016"/>
              <a:ext cx="384" cy="222"/>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6397" name="Line 39"/>
            <p:cNvSpPr>
              <a:spLocks noChangeShapeType="1"/>
            </p:cNvSpPr>
            <p:nvPr/>
          </p:nvSpPr>
          <p:spPr bwMode="auto">
            <a:xfrm>
              <a:off x="3464" y="3408"/>
              <a:ext cx="42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grpSp>
      <p:pic>
        <p:nvPicPr>
          <p:cNvPr id="19"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20"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21"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-DBMS</a:t>
            </a:r>
            <a:r>
              <a:rPr lang="zh-CN" altLang="en-US" sz="2800" b="1" dirty="0">
                <a:solidFill>
                  <a:srgbClr val="0067B4"/>
                </a:solidFill>
                <a:latin typeface="Times New Roman" panose="02020603050405020304" pitchFamily="18" charset="0"/>
              </a:rPr>
              <a:t>与数据库的关系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802741"/>
            <a:ext cx="7435850" cy="6022529"/>
            <a:chOff x="964" y="2981"/>
            <a:chExt cx="9707" cy="7862"/>
          </a:xfrm>
        </p:grpSpPr>
        <p:sp>
          <p:nvSpPr>
            <p:cNvPr id="17" name="圆角矩形 16"/>
            <p:cNvSpPr/>
            <p:nvPr/>
          </p:nvSpPr>
          <p:spPr>
            <a:xfrm>
              <a:off x="967" y="3630"/>
              <a:ext cx="9704" cy="474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38" y="3883"/>
              <a:ext cx="9162" cy="6960"/>
            </a:xfrm>
            <a:prstGeom prst="rect">
              <a:avLst/>
            </a:prstGeom>
            <a:noFill/>
            <a:ln>
              <a:noFill/>
            </a:ln>
            <a:effectLst/>
            <a:scene3d>
              <a:camera prst="obliqueTopLeft"/>
              <a:lightRig rig="threePt" dir="t"/>
            </a:scene3d>
          </p:spPr>
          <p:txBody>
            <a:bodyPr wrap="square" rtlCol="0">
              <a:spAutoFit/>
            </a:bodyPr>
            <a:lstStyle/>
            <a:p>
              <a:pPr eaLnBrk="1" hangingPunct="1">
                <a:buFontTx/>
                <a:buNone/>
              </a:pPr>
              <a:r>
                <a:rPr lang="en-US" altLang="zh-CN" sz="1800" dirty="0">
                  <a:solidFill>
                    <a:srgbClr val="0070C0"/>
                  </a:solidFill>
                  <a:effectLst/>
                  <a:latin typeface="Times New Roman" panose="02020603050405020304" pitchFamily="18" charset="0"/>
                  <a:sym typeface="+mn-ea"/>
                </a:rPr>
                <a:t>while(</a:t>
              </a:r>
              <a:r>
                <a:rPr lang="en-US" altLang="zh-CN" sz="1800" dirty="0" err="1">
                  <a:solidFill>
                    <a:srgbClr val="0070C0"/>
                  </a:solidFill>
                  <a:effectLst/>
                  <a:latin typeface="Times New Roman" panose="02020603050405020304" pitchFamily="18" charset="0"/>
                  <a:sym typeface="+mn-ea"/>
                </a:rPr>
                <a:t>rs.next</a:t>
              </a:r>
              <a:r>
                <a:rPr lang="en-US" altLang="zh-CN" sz="1800" dirty="0">
                  <a:solidFill>
                    <a:srgbClr val="0070C0"/>
                  </a:solidFill>
                  <a:effectLst/>
                  <a:latin typeface="Times New Roman" panose="02020603050405020304" pitchFamily="18" charset="0"/>
                  <a:sym typeface="+mn-ea"/>
                </a:rPr>
                <a:t>())</a:t>
              </a:r>
              <a:endParaRPr lang="en-US" altLang="zh-CN" sz="1800" dirty="0">
                <a:solidFill>
                  <a:srgbClr val="0070C0"/>
                </a:solidFill>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("&lt;tr&gt;");</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("&lt;td &gt;"+</a:t>
              </a:r>
              <a:r>
                <a:rPr lang="en-US" altLang="zh-CN" sz="1800" dirty="0" err="1">
                  <a:solidFill>
                    <a:srgbClr val="0070C0"/>
                  </a:solidFill>
                  <a:effectLst/>
                  <a:latin typeface="Times New Roman" panose="02020603050405020304" pitchFamily="18" charset="0"/>
                  <a:sym typeface="+mn-ea"/>
                </a:rPr>
                <a:t>rs.getString</a:t>
              </a:r>
              <a:r>
                <a:rPr lang="en-US" altLang="zh-CN" sz="1800" dirty="0">
                  <a:solidFill>
                    <a:srgbClr val="0070C0"/>
                  </a:solidFill>
                  <a:effectLst/>
                  <a:latin typeface="Times New Roman" panose="02020603050405020304" pitchFamily="18" charset="0"/>
                  <a:sym typeface="+mn-ea"/>
                </a:rPr>
                <a:t>(1)</a:t>
              </a:r>
              <a:r>
                <a:rPr lang="en-US" altLang="zh-CN" sz="1800" dirty="0">
                  <a:effectLst/>
                  <a:latin typeface="Times New Roman" panose="02020603050405020304" pitchFamily="18" charset="0"/>
                  <a:sym typeface="+mn-ea"/>
                </a:rPr>
                <a:t>+"&lt;/td&gt;"); </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("&lt;td &gt;"+</a:t>
              </a:r>
              <a:r>
                <a:rPr lang="en-US" altLang="zh-CN" sz="1800" dirty="0" err="1">
                  <a:solidFill>
                    <a:srgbClr val="0070C0"/>
                  </a:solidFill>
                  <a:effectLst/>
                  <a:latin typeface="Times New Roman" panose="02020603050405020304" pitchFamily="18" charset="0"/>
                  <a:sym typeface="+mn-ea"/>
                </a:rPr>
                <a:t>rs.getString</a:t>
              </a:r>
              <a:r>
                <a:rPr lang="en-US" altLang="zh-CN" sz="1800" dirty="0">
                  <a:solidFill>
                    <a:srgbClr val="0070C0"/>
                  </a:solidFill>
                  <a:effectLst/>
                  <a:latin typeface="Times New Roman" panose="02020603050405020304" pitchFamily="18" charset="0"/>
                  <a:sym typeface="+mn-ea"/>
                </a:rPr>
                <a:t>(2)</a:t>
              </a:r>
              <a:r>
                <a:rPr lang="en-US" altLang="zh-CN" sz="1800" dirty="0">
                  <a:effectLst/>
                  <a:latin typeface="Times New Roman" panose="02020603050405020304" pitchFamily="18" charset="0"/>
                  <a:sym typeface="+mn-ea"/>
                </a:rPr>
                <a:t>+"&lt;/td&gt;");</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("&lt;td &gt;"+</a:t>
              </a:r>
              <a:r>
                <a:rPr lang="en-US" altLang="zh-CN" sz="1800" dirty="0" err="1">
                  <a:solidFill>
                    <a:srgbClr val="0070C0"/>
                  </a:solidFill>
                  <a:effectLst/>
                  <a:latin typeface="Times New Roman" panose="02020603050405020304" pitchFamily="18" charset="0"/>
                  <a:sym typeface="+mn-ea"/>
                </a:rPr>
                <a:t>rs.getDate</a:t>
              </a:r>
              <a:r>
                <a:rPr lang="en-US" altLang="zh-CN" sz="1800" dirty="0">
                  <a:solidFill>
                    <a:srgbClr val="0070C0"/>
                  </a:solidFill>
                  <a:effectLst/>
                  <a:latin typeface="Times New Roman" panose="02020603050405020304" pitchFamily="18" charset="0"/>
                  <a:sym typeface="+mn-ea"/>
                </a:rPr>
                <a:t>("birthday")</a:t>
              </a:r>
              <a:r>
                <a:rPr lang="en-US" altLang="zh-CN" sz="1800" dirty="0">
                  <a:effectLst/>
                  <a:latin typeface="Times New Roman" panose="02020603050405020304" pitchFamily="18" charset="0"/>
                  <a:sym typeface="+mn-ea"/>
                </a:rPr>
                <a:t>+"&lt;/td&gt;"); </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("&lt;td &gt;"+</a:t>
              </a:r>
              <a:r>
                <a:rPr lang="en-US" altLang="zh-CN" sz="1800" dirty="0" err="1">
                  <a:solidFill>
                    <a:srgbClr val="0070C0"/>
                  </a:solidFill>
                  <a:effectLst/>
                  <a:latin typeface="Times New Roman" panose="02020603050405020304" pitchFamily="18" charset="0"/>
                  <a:sym typeface="+mn-ea"/>
                </a:rPr>
                <a:t>rs.getFloat</a:t>
              </a:r>
              <a:r>
                <a:rPr lang="en-US" altLang="zh-CN" sz="1800" dirty="0">
                  <a:solidFill>
                    <a:srgbClr val="0070C0"/>
                  </a:solidFill>
                  <a:effectLst/>
                  <a:latin typeface="Times New Roman" panose="02020603050405020304" pitchFamily="18" charset="0"/>
                  <a:sym typeface="+mn-ea"/>
                </a:rPr>
                <a:t>("salary")</a:t>
              </a:r>
              <a:r>
                <a:rPr lang="en-US" altLang="zh-CN" sz="1800" dirty="0">
                  <a:effectLst/>
                  <a:latin typeface="Times New Roman" panose="02020603050405020304" pitchFamily="18" charset="0"/>
                  <a:sym typeface="+mn-ea"/>
                </a:rPr>
                <a:t>+"&lt;/td&gt;");</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("&lt;/tr&gt;") ;   }</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("&lt;/table&gt;");</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a:t>
              </a:r>
              <a:r>
                <a:rPr lang="en-US" altLang="zh-CN" sz="1800" dirty="0" err="1">
                  <a:effectLst/>
                  <a:latin typeface="Times New Roman" panose="02020603050405020304" pitchFamily="18" charset="0"/>
                  <a:sym typeface="+mn-ea"/>
                </a:rPr>
                <a:t>con.close</a:t>
              </a:r>
              <a:r>
                <a:rPr lang="en-US" altLang="zh-CN" sz="1800" dirty="0">
                  <a:effectLst/>
                  <a:latin typeface="Times New Roman" panose="02020603050405020304" pitchFamily="18" charset="0"/>
                  <a:sym typeface="+mn-ea"/>
                </a:rPr>
                <a:t>(); } catch(</a:t>
              </a:r>
              <a:r>
                <a:rPr lang="en-US" altLang="zh-CN" sz="1800" dirty="0" err="1">
                  <a:effectLst/>
                  <a:latin typeface="Times New Roman" panose="02020603050405020304" pitchFamily="18" charset="0"/>
                  <a:sym typeface="+mn-ea"/>
                </a:rPr>
                <a:t>SQLException</a:t>
              </a:r>
              <a:r>
                <a:rPr lang="en-US" altLang="zh-CN" sz="1800" dirty="0">
                  <a:effectLst/>
                  <a:latin typeface="Times New Roman" panose="02020603050405020304" pitchFamily="18" charset="0"/>
                  <a:sym typeface="+mn-ea"/>
                </a:rPr>
                <a:t> e)  {  </a:t>
              </a:r>
              <a:r>
                <a:rPr lang="en-US" altLang="zh-CN" sz="1800" dirty="0" err="1">
                  <a:effectLst/>
                  <a:latin typeface="Times New Roman" panose="02020603050405020304" pitchFamily="18" charset="0"/>
                  <a:sym typeface="+mn-ea"/>
                </a:rPr>
                <a:t>out.print</a:t>
              </a:r>
              <a:r>
                <a:rPr lang="en-US" altLang="zh-CN" sz="1800" dirty="0">
                  <a:effectLst/>
                  <a:latin typeface="Times New Roman" panose="02020603050405020304" pitchFamily="18" charset="0"/>
                  <a:sym typeface="+mn-ea"/>
                </a:rPr>
                <a:t>(e);   }</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 %&gt;</a:t>
              </a:r>
              <a:endParaRPr lang="en-US" altLang="zh-CN" sz="1800" dirty="0">
                <a:effectLst/>
                <a:latin typeface="Times New Roman" panose="02020603050405020304" pitchFamily="18" charset="0"/>
              </a:endParaRPr>
            </a:p>
            <a:p>
              <a:pPr eaLnBrk="1" hangingPunct="1">
                <a:buFontTx/>
                <a:buNone/>
              </a:pPr>
              <a:r>
                <a:rPr lang="en-US" altLang="zh-CN" sz="1800" dirty="0">
                  <a:effectLst/>
                  <a:latin typeface="Times New Roman" panose="02020603050405020304" pitchFamily="18" charset="0"/>
                  <a:sym typeface="+mn-ea"/>
                </a:rPr>
                <a:t>&lt;/BODY&gt;&lt;/HTML&gt;</a:t>
              </a:r>
              <a:endParaRPr lang="en-US" altLang="zh-CN" sz="1800" dirty="0">
                <a:solidFill>
                  <a:srgbClr val="000099"/>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141" y="2981"/>
              <a:ext cx="4719" cy="481"/>
            </a:xfrm>
            <a:prstGeom prst="rect">
              <a:avLst/>
            </a:prstGeom>
            <a:noFill/>
            <a:ln>
              <a:noFill/>
            </a:ln>
            <a:effectLst/>
          </p:spPr>
          <p:txBody>
            <a:bodyPr wrap="square" rtlCol="0">
              <a:spAutoFit/>
              <a:scene3d>
                <a:camera prst="orthographicFront"/>
                <a:lightRig rig="threePt" dir="t"/>
              </a:scene3d>
            </a:bodyPr>
            <a:lstStyle/>
            <a:p>
              <a:r>
                <a:rPr lang="en-US" altLang="zh-CN" sz="1800" dirty="0" err="1">
                  <a:solidFill>
                    <a:srgbClr val="DF3621"/>
                  </a:solidFill>
                  <a:effectLst/>
                  <a:latin typeface="Times New Roman" panose="02020603050405020304" pitchFamily="18" charset="0"/>
                  <a:cs typeface="Times New Roman" panose="02020603050405020304" pitchFamily="18" charset="0"/>
                  <a:sym typeface="+mn-ea"/>
                </a:rPr>
                <a:t>showByJdbcOdbc.jsp</a:t>
              </a:r>
              <a:endPar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endParaRP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9.10 </a:t>
            </a:r>
            <a:r>
              <a:rPr lang="zh-CN" altLang="en-US" sz="2800" b="1" dirty="0">
                <a:solidFill>
                  <a:srgbClr val="0067B4"/>
                </a:solidFill>
                <a:latin typeface="Times New Roman" panose="02020603050405020304" pitchFamily="18" charset="0"/>
              </a:rPr>
              <a:t>数据库连接的常用方式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矩形 6"/>
          <p:cNvSpPr>
            <a:spLocks noChangeArrowheads="1"/>
          </p:cNvSpPr>
          <p:nvPr/>
        </p:nvSpPr>
        <p:spPr bwMode="auto">
          <a:xfrm>
            <a:off x="107950" y="1052513"/>
            <a:ext cx="88582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457200" indent="-457200" algn="just" eaLnBrk="1" hangingPunct="1">
              <a:lnSpc>
                <a:spcPct val="130000"/>
              </a:lnSpc>
              <a:spcBef>
                <a:spcPts val="1200"/>
              </a:spcBef>
              <a:buSzPct val="150000"/>
              <a:buBlip>
                <a:blip r:embed="rId4"/>
              </a:buBlip>
            </a:pPr>
            <a:r>
              <a:rPr lang="en-US" altLang="zh-CN" sz="2400" dirty="0">
                <a:solidFill>
                  <a:srgbClr val="0070C0"/>
                </a:solidFill>
                <a:latin typeface="宋体" panose="02010600030101010101" pitchFamily="2" charset="-122"/>
              </a:rPr>
              <a:t>JSP</a:t>
            </a:r>
            <a:r>
              <a:rPr lang="zh-CN" altLang="en-US" sz="2400" dirty="0">
                <a:solidFill>
                  <a:srgbClr val="0070C0"/>
                </a:solidFill>
                <a:latin typeface="宋体" panose="02010600030101010101" pitchFamily="2" charset="-122"/>
              </a:rPr>
              <a:t>使用</a:t>
            </a:r>
            <a:r>
              <a:rPr lang="en-US" altLang="zh-CN" sz="2400" dirty="0">
                <a:solidFill>
                  <a:srgbClr val="0070C0"/>
                </a:solidFill>
                <a:latin typeface="宋体" panose="02010600030101010101" pitchFamily="2" charset="-122"/>
              </a:rPr>
              <a:t>JDBC</a:t>
            </a:r>
            <a:r>
              <a:rPr lang="zh-CN" altLang="en-US" sz="2400" dirty="0">
                <a:solidFill>
                  <a:srgbClr val="0070C0"/>
                </a:solidFill>
                <a:latin typeface="宋体" panose="02010600030101010101" pitchFamily="2" charset="-122"/>
              </a:rPr>
              <a:t>提供的</a:t>
            </a:r>
            <a:r>
              <a:rPr lang="en-US" altLang="zh-CN" sz="2400" dirty="0">
                <a:solidFill>
                  <a:srgbClr val="0070C0"/>
                </a:solidFill>
                <a:latin typeface="宋体" panose="02010600030101010101" pitchFamily="2" charset="-122"/>
              </a:rPr>
              <a:t>API</a:t>
            </a:r>
            <a:r>
              <a:rPr lang="zh-CN" altLang="en-US" sz="2400" dirty="0">
                <a:solidFill>
                  <a:srgbClr val="0070C0"/>
                </a:solidFill>
                <a:latin typeface="宋体" panose="02010600030101010101" pitchFamily="2" charset="-122"/>
              </a:rPr>
              <a:t>和数据库进行交互信息。使用</a:t>
            </a:r>
            <a:r>
              <a:rPr lang="en-US" altLang="zh-CN" sz="2400" dirty="0">
                <a:solidFill>
                  <a:srgbClr val="0070C0"/>
                </a:solidFill>
                <a:latin typeface="宋体" panose="02010600030101010101" pitchFamily="2" charset="-122"/>
              </a:rPr>
              <a:t>JDBC</a:t>
            </a:r>
            <a:r>
              <a:rPr lang="zh-CN" altLang="en-US" sz="2400" dirty="0">
                <a:solidFill>
                  <a:srgbClr val="0070C0"/>
                </a:solidFill>
                <a:latin typeface="宋体" panose="02010600030101010101" pitchFamily="2" charset="-122"/>
              </a:rPr>
              <a:t>的应用程序一旦和数据库建立连接，就可以使用</a:t>
            </a:r>
            <a:r>
              <a:rPr lang="en-US" altLang="zh-CN" sz="2400" dirty="0">
                <a:solidFill>
                  <a:srgbClr val="0070C0"/>
                </a:solidFill>
                <a:latin typeface="宋体" panose="02010600030101010101" pitchFamily="2" charset="-122"/>
              </a:rPr>
              <a:t>JDBC</a:t>
            </a:r>
            <a:r>
              <a:rPr lang="zh-CN" altLang="en-US" sz="2400" dirty="0">
                <a:solidFill>
                  <a:srgbClr val="0070C0"/>
                </a:solidFill>
                <a:latin typeface="宋体" panose="02010600030101010101" pitchFamily="2" charset="-122"/>
              </a:rPr>
              <a:t>提供的</a:t>
            </a:r>
            <a:r>
              <a:rPr lang="en-US" altLang="zh-CN" sz="2400" dirty="0">
                <a:solidFill>
                  <a:srgbClr val="0070C0"/>
                </a:solidFill>
                <a:latin typeface="宋体" panose="02010600030101010101" pitchFamily="2" charset="-122"/>
              </a:rPr>
              <a:t>API</a:t>
            </a:r>
            <a:r>
              <a:rPr lang="zh-CN" altLang="en-US" sz="2400" dirty="0">
                <a:solidFill>
                  <a:srgbClr val="0070C0"/>
                </a:solidFill>
                <a:latin typeface="宋体" panose="02010600030101010101" pitchFamily="2" charset="-122"/>
              </a:rPr>
              <a:t>操作数据库。</a:t>
            </a:r>
            <a:endParaRPr lang="en-US" altLang="zh-CN" sz="2400" dirty="0">
              <a:solidFill>
                <a:srgbClr val="0070C0"/>
              </a:solidFill>
              <a:latin typeface="宋体" panose="02010600030101010101" pitchFamily="2" charset="-122"/>
            </a:endParaRPr>
          </a:p>
          <a:p>
            <a:pPr marL="457200" indent="-457200" algn="just" eaLnBrk="1" hangingPunct="1">
              <a:lnSpc>
                <a:spcPct val="130000"/>
              </a:lnSpc>
              <a:spcBef>
                <a:spcPts val="1200"/>
              </a:spcBef>
              <a:buSzPct val="150000"/>
              <a:buBlip>
                <a:blip r:embed="rId4"/>
              </a:buBlip>
            </a:pPr>
            <a:r>
              <a:rPr lang="zh-CN" altLang="en-US" sz="2400" dirty="0">
                <a:solidFill>
                  <a:srgbClr val="0070C0"/>
                </a:solidFill>
                <a:latin typeface="宋体" panose="02010600030101010101" pitchFamily="2" charset="-122"/>
              </a:rPr>
              <a:t>当查询</a:t>
            </a:r>
            <a:r>
              <a:rPr lang="en-US" altLang="zh-CN" sz="2400" dirty="0" err="1">
                <a:solidFill>
                  <a:srgbClr val="0070C0"/>
                </a:solidFill>
                <a:latin typeface="宋体" panose="02010600030101010101" pitchFamily="2" charset="-122"/>
              </a:rPr>
              <a:t>ResultSet</a:t>
            </a:r>
            <a:r>
              <a:rPr lang="zh-CN" altLang="en-US" sz="2400" dirty="0">
                <a:solidFill>
                  <a:srgbClr val="0070C0"/>
                </a:solidFill>
                <a:latin typeface="宋体" panose="02010600030101010101" pitchFamily="2" charset="-122"/>
              </a:rPr>
              <a:t>对象中的数据时，不可以关闭和数据库的连接。</a:t>
            </a:r>
            <a:endParaRPr lang="en-US" altLang="zh-CN" sz="2400" dirty="0">
              <a:solidFill>
                <a:srgbClr val="0070C0"/>
              </a:solidFill>
              <a:latin typeface="宋体" panose="02010600030101010101" pitchFamily="2" charset="-122"/>
            </a:endParaRPr>
          </a:p>
          <a:p>
            <a:pPr marL="457200" indent="-457200" algn="just" eaLnBrk="1" hangingPunct="1">
              <a:lnSpc>
                <a:spcPct val="130000"/>
              </a:lnSpc>
              <a:spcBef>
                <a:spcPts val="1200"/>
              </a:spcBef>
              <a:buSzPct val="150000"/>
              <a:buBlip>
                <a:blip r:embed="rId4"/>
              </a:buBlip>
            </a:pPr>
            <a:r>
              <a:rPr lang="zh-CN" altLang="en-US" sz="2400" dirty="0">
                <a:solidFill>
                  <a:srgbClr val="0070C0"/>
                </a:solidFill>
                <a:latin typeface="宋体" panose="02010600030101010101" pitchFamily="2" charset="-122"/>
              </a:rPr>
              <a:t>使用</a:t>
            </a:r>
            <a:r>
              <a:rPr lang="en-US" altLang="zh-CN" sz="2400" dirty="0" err="1">
                <a:solidFill>
                  <a:srgbClr val="0070C0"/>
                </a:solidFill>
                <a:latin typeface="宋体" panose="02010600030101010101" pitchFamily="2" charset="-122"/>
              </a:rPr>
              <a:t>PreparedStatement</a:t>
            </a:r>
            <a:r>
              <a:rPr lang="zh-CN" altLang="en-US" sz="2400" dirty="0">
                <a:solidFill>
                  <a:srgbClr val="0070C0"/>
                </a:solidFill>
                <a:latin typeface="宋体" panose="02010600030101010101" pitchFamily="2" charset="-122"/>
              </a:rPr>
              <a:t>对象可以提高操作数据库的效率</a:t>
            </a:r>
          </a:p>
        </p:txBody>
      </p:sp>
      <p:pic>
        <p:nvPicPr>
          <p:cNvPr id="12"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zh-CN" altLang="en-US" sz="2800" b="1" dirty="0">
                <a:solidFill>
                  <a:srgbClr val="0067B4"/>
                </a:solidFill>
                <a:latin typeface="Times New Roman" panose="02020603050405020304" pitchFamily="18" charset="0"/>
              </a:rPr>
              <a:t>小结</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8723">
                                            <p:txEl>
                                              <p:pRg st="0" end="0"/>
                                            </p:txEl>
                                          </p:spTgt>
                                        </p:tgtEl>
                                        <p:attrNameLst>
                                          <p:attrName>style.visibility</p:attrName>
                                        </p:attrNameLst>
                                      </p:cBhvr>
                                      <p:to>
                                        <p:strVal val="visible"/>
                                      </p:to>
                                    </p:set>
                                    <p:anim calcmode="lin" valueType="num">
                                      <p:cBhvr additive="base">
                                        <p:cTn id="20"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8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8723">
                                            <p:txEl>
                                              <p:pRg st="1" end="1"/>
                                            </p:txEl>
                                          </p:spTgt>
                                        </p:tgtEl>
                                        <p:attrNameLst>
                                          <p:attrName>style.visibility</p:attrName>
                                        </p:attrNameLst>
                                      </p:cBhvr>
                                      <p:to>
                                        <p:strVal val="visible"/>
                                      </p:to>
                                    </p:set>
                                    <p:anim calcmode="lin" valueType="num">
                                      <p:cBhvr additive="base">
                                        <p:cTn id="26" dur="500" fill="hold"/>
                                        <p:tgtEl>
                                          <p:spTgt spid="15872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58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8723">
                                            <p:txEl>
                                              <p:pRg st="2" end="2"/>
                                            </p:txEl>
                                          </p:spTgt>
                                        </p:tgtEl>
                                        <p:attrNameLst>
                                          <p:attrName>style.visibility</p:attrName>
                                        </p:attrNameLst>
                                      </p:cBhvr>
                                      <p:to>
                                        <p:strVal val="visible"/>
                                      </p:to>
                                    </p:set>
                                    <p:anim calcmode="lin" valueType="num">
                                      <p:cBhvr additive="base">
                                        <p:cTn id="32" dur="500" fill="hold"/>
                                        <p:tgtEl>
                                          <p:spTgt spid="15872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8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5"/>
          <p:cNvSpPr>
            <a:spLocks noGrp="1" noChangeArrowheads="1"/>
          </p:cNvSpPr>
          <p:nvPr>
            <p:ph idx="1"/>
          </p:nvPr>
        </p:nvSpPr>
        <p:spPr>
          <a:xfrm>
            <a:off x="644525" y="1030288"/>
            <a:ext cx="7543800" cy="1081087"/>
          </a:xfrm>
        </p:spPr>
        <p:txBody>
          <a:bodyPr/>
          <a:lstStyle/>
          <a:p>
            <a:pPr eaLnBrk="1" hangingPunct="1"/>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关系型数据库是基于</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E.F. Codd</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教授发明的关系型数学模型组织数据的数据库。</a:t>
            </a:r>
          </a:p>
        </p:txBody>
      </p:sp>
      <p:grpSp>
        <p:nvGrpSpPr>
          <p:cNvPr id="3" name="组合 2"/>
          <p:cNvGrpSpPr/>
          <p:nvPr/>
        </p:nvGrpSpPr>
        <p:grpSpPr>
          <a:xfrm>
            <a:off x="644525" y="2935605"/>
            <a:ext cx="7936230" cy="2910840"/>
            <a:chOff x="1015" y="5603"/>
            <a:chExt cx="12498" cy="4584"/>
          </a:xfrm>
        </p:grpSpPr>
        <p:grpSp>
          <p:nvGrpSpPr>
            <p:cNvPr id="17410" name="Group 46"/>
            <p:cNvGrpSpPr/>
            <p:nvPr/>
          </p:nvGrpSpPr>
          <p:grpSpPr bwMode="auto">
            <a:xfrm>
              <a:off x="1015" y="5603"/>
              <a:ext cx="12498" cy="4585"/>
              <a:chOff x="517" y="2013"/>
              <a:chExt cx="4704" cy="1834"/>
            </a:xfrm>
          </p:grpSpPr>
          <p:sp>
            <p:nvSpPr>
              <p:cNvPr id="17450" name="AutoShape 4"/>
              <p:cNvSpPr>
                <a:spLocks noChangeArrowheads="1"/>
              </p:cNvSpPr>
              <p:nvPr/>
            </p:nvSpPr>
            <p:spPr bwMode="auto">
              <a:xfrm>
                <a:off x="517" y="2381"/>
                <a:ext cx="1325" cy="1328"/>
              </a:xfrm>
              <a:prstGeom prst="flowChartMagneticDisk">
                <a:avLst/>
              </a:prstGeom>
              <a:solidFill>
                <a:srgbClr val="E8EC80"/>
              </a:solidFill>
              <a:ln w="25400">
                <a:solidFill>
                  <a:srgbClr val="000000"/>
                </a:solidFill>
                <a:round/>
              </a:ln>
            </p:spPr>
            <p:txBody>
              <a:bodyPr lIns="0" tIns="0" rIns="0" bIns="0" anchor="ct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zh-CN" altLang="en-US" sz="1700">
                    <a:solidFill>
                      <a:srgbClr val="000000"/>
                    </a:solidFill>
                    <a:latin typeface="Arial" panose="020B0604020202020204" pitchFamily="34" charset="0"/>
                  </a:rPr>
                  <a:t>关系型数据库</a:t>
                </a:r>
              </a:p>
            </p:txBody>
          </p:sp>
          <p:sp>
            <p:nvSpPr>
              <p:cNvPr id="17451" name="Rectangle 5"/>
              <p:cNvSpPr>
                <a:spLocks noChangeArrowheads="1"/>
              </p:cNvSpPr>
              <p:nvPr/>
            </p:nvSpPr>
            <p:spPr bwMode="auto">
              <a:xfrm>
                <a:off x="2188" y="2013"/>
                <a:ext cx="3033" cy="1834"/>
              </a:xfrm>
              <a:prstGeom prst="rect">
                <a:avLst/>
              </a:prstGeom>
              <a:solidFill>
                <a:srgbClr val="E8EC80"/>
              </a:solidFill>
              <a:ln w="25400">
                <a:solidFill>
                  <a:srgbClr val="000000"/>
                </a:solidFill>
                <a:miter lim="800000"/>
              </a:ln>
            </p:spPr>
            <p:txBody>
              <a:bodyPr wrap="none"/>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7452" name="Line 6"/>
              <p:cNvSpPr>
                <a:spLocks noChangeShapeType="1"/>
              </p:cNvSpPr>
              <p:nvPr/>
            </p:nvSpPr>
            <p:spPr bwMode="auto">
              <a:xfrm flipV="1">
                <a:off x="954" y="2023"/>
                <a:ext cx="1244" cy="36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53" name="Line 7"/>
              <p:cNvSpPr>
                <a:spLocks noChangeShapeType="1"/>
              </p:cNvSpPr>
              <p:nvPr/>
            </p:nvSpPr>
            <p:spPr bwMode="auto">
              <a:xfrm>
                <a:off x="990" y="3709"/>
                <a:ext cx="1208" cy="11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413" name="组合 44"/>
            <p:cNvGrpSpPr/>
            <p:nvPr/>
          </p:nvGrpSpPr>
          <p:grpSpPr bwMode="auto">
            <a:xfrm>
              <a:off x="5613" y="6053"/>
              <a:ext cx="5855" cy="1455"/>
              <a:chOff x="4745038" y="2754630"/>
              <a:chExt cx="3717925" cy="923607"/>
            </a:xfrm>
          </p:grpSpPr>
          <p:sp>
            <p:nvSpPr>
              <p:cNvPr id="17441" name="Rectangle 5"/>
              <p:cNvSpPr>
                <a:spLocks noChangeArrowheads="1"/>
              </p:cNvSpPr>
              <p:nvPr/>
            </p:nvSpPr>
            <p:spPr bwMode="auto">
              <a:xfrm>
                <a:off x="4745038" y="2754630"/>
                <a:ext cx="12827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7442" name="Rectangle 6"/>
              <p:cNvSpPr>
                <a:spLocks noChangeArrowheads="1"/>
              </p:cNvSpPr>
              <p:nvPr/>
            </p:nvSpPr>
            <p:spPr bwMode="auto">
              <a:xfrm>
                <a:off x="6019800" y="2754630"/>
                <a:ext cx="1166813"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所在河流编码</a:t>
                </a:r>
                <a:endParaRPr kumimoji="0" lang="en-US" altLang="zh-CN" sz="1300">
                  <a:solidFill>
                    <a:srgbClr val="000000"/>
                  </a:solidFill>
                  <a:latin typeface="Arial" panose="020B0604020202020204" pitchFamily="34" charset="0"/>
                </a:endParaRPr>
              </a:p>
            </p:txBody>
          </p:sp>
          <p:sp>
            <p:nvSpPr>
              <p:cNvPr id="17443" name="Rectangle 7"/>
              <p:cNvSpPr>
                <a:spLocks noChangeArrowheads="1"/>
              </p:cNvSpPr>
              <p:nvPr/>
            </p:nvSpPr>
            <p:spPr bwMode="auto">
              <a:xfrm>
                <a:off x="7178675" y="2768600"/>
                <a:ext cx="1284288"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行政区划编码</a:t>
                </a:r>
                <a:endParaRPr kumimoji="0" lang="en-US" altLang="zh-CN" sz="1300">
                  <a:solidFill>
                    <a:srgbClr val="000000"/>
                  </a:solidFill>
                  <a:latin typeface="Arial" panose="020B0604020202020204" pitchFamily="34" charset="0"/>
                </a:endParaRPr>
              </a:p>
            </p:txBody>
          </p:sp>
          <p:sp>
            <p:nvSpPr>
              <p:cNvPr id="17444" name="Rectangle 8"/>
              <p:cNvSpPr>
                <a:spLocks noChangeArrowheads="1"/>
              </p:cNvSpPr>
              <p:nvPr/>
            </p:nvSpPr>
            <p:spPr bwMode="auto">
              <a:xfrm>
                <a:off x="4745038" y="3095625"/>
                <a:ext cx="1282700" cy="295275"/>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7445" name="Rectangle 9"/>
              <p:cNvSpPr>
                <a:spLocks noChangeArrowheads="1"/>
              </p:cNvSpPr>
              <p:nvPr/>
            </p:nvSpPr>
            <p:spPr bwMode="auto">
              <a:xfrm>
                <a:off x="6019800" y="3095625"/>
                <a:ext cx="1166813" cy="295275"/>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F00S</a:t>
                </a:r>
              </a:p>
            </p:txBody>
          </p:sp>
          <p:sp>
            <p:nvSpPr>
              <p:cNvPr id="17446" name="Rectangle 10"/>
              <p:cNvSpPr>
                <a:spLocks noChangeArrowheads="1"/>
              </p:cNvSpPr>
              <p:nvPr/>
            </p:nvSpPr>
            <p:spPr bwMode="auto">
              <a:xfrm>
                <a:off x="7178675" y="3095625"/>
                <a:ext cx="1284288" cy="295275"/>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320115000000</a:t>
                </a:r>
              </a:p>
            </p:txBody>
          </p:sp>
          <p:sp>
            <p:nvSpPr>
              <p:cNvPr id="17447" name="Rectangle 11"/>
              <p:cNvSpPr>
                <a:spLocks noChangeArrowheads="1"/>
              </p:cNvSpPr>
              <p:nvPr/>
            </p:nvSpPr>
            <p:spPr bwMode="auto">
              <a:xfrm>
                <a:off x="4745038" y="3381375"/>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17448" name="Rectangle 12"/>
              <p:cNvSpPr>
                <a:spLocks noChangeArrowheads="1"/>
              </p:cNvSpPr>
              <p:nvPr/>
            </p:nvSpPr>
            <p:spPr bwMode="auto">
              <a:xfrm>
                <a:off x="6019800" y="3381375"/>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H00A</a:t>
                </a:r>
              </a:p>
            </p:txBody>
          </p:sp>
          <p:sp>
            <p:nvSpPr>
              <p:cNvPr id="17449" name="Rectangle 13"/>
              <p:cNvSpPr>
                <a:spLocks noChangeArrowheads="1"/>
              </p:cNvSpPr>
              <p:nvPr/>
            </p:nvSpPr>
            <p:spPr bwMode="auto">
              <a:xfrm>
                <a:off x="7178675" y="3381375"/>
                <a:ext cx="1284288"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320924000000</a:t>
                </a:r>
              </a:p>
            </p:txBody>
          </p:sp>
        </p:grpSp>
        <p:grpSp>
          <p:nvGrpSpPr>
            <p:cNvPr id="17414" name="组合 65"/>
            <p:cNvGrpSpPr/>
            <p:nvPr/>
          </p:nvGrpSpPr>
          <p:grpSpPr bwMode="auto">
            <a:xfrm>
              <a:off x="5840" y="7000"/>
              <a:ext cx="6868" cy="1433"/>
              <a:chOff x="1204913" y="3802063"/>
              <a:chExt cx="4760912" cy="909637"/>
            </a:xfrm>
          </p:grpSpPr>
          <p:sp>
            <p:nvSpPr>
              <p:cNvPr id="17428" name="Rectangle 15"/>
              <p:cNvSpPr>
                <a:spLocks noChangeArrowheads="1"/>
              </p:cNvSpPr>
              <p:nvPr/>
            </p:nvSpPr>
            <p:spPr bwMode="auto">
              <a:xfrm>
                <a:off x="1204913" y="3802063"/>
                <a:ext cx="12827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水库编码</a:t>
                </a:r>
                <a:endParaRPr kumimoji="0" lang="en-US" altLang="zh-CN" sz="1300">
                  <a:solidFill>
                    <a:srgbClr val="000000"/>
                  </a:solidFill>
                  <a:latin typeface="Arial" panose="020B0604020202020204" pitchFamily="34" charset="0"/>
                </a:endParaRPr>
              </a:p>
            </p:txBody>
          </p:sp>
          <p:sp>
            <p:nvSpPr>
              <p:cNvPr id="17429" name="Rectangle 19"/>
              <p:cNvSpPr>
                <a:spLocks noChangeArrowheads="1"/>
              </p:cNvSpPr>
              <p:nvPr/>
            </p:nvSpPr>
            <p:spPr bwMode="auto">
              <a:xfrm>
                <a:off x="1204913" y="4127500"/>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13123902</a:t>
                </a:r>
              </a:p>
            </p:txBody>
          </p:sp>
          <p:grpSp>
            <p:nvGrpSpPr>
              <p:cNvPr id="17430" name="组合 68"/>
              <p:cNvGrpSpPr/>
              <p:nvPr/>
            </p:nvGrpSpPr>
            <p:grpSpPr bwMode="auto">
              <a:xfrm>
                <a:off x="1204913" y="3802063"/>
                <a:ext cx="4760912" cy="909637"/>
                <a:chOff x="1204913" y="3802063"/>
                <a:chExt cx="4760912" cy="909637"/>
              </a:xfrm>
            </p:grpSpPr>
            <p:sp>
              <p:nvSpPr>
                <p:cNvPr id="17431" name="Rectangle 16"/>
                <p:cNvSpPr>
                  <a:spLocks noChangeArrowheads="1"/>
                </p:cNvSpPr>
                <p:nvPr/>
              </p:nvSpPr>
              <p:spPr bwMode="auto">
                <a:xfrm>
                  <a:off x="2479675" y="3802063"/>
                  <a:ext cx="1166813"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入库标志</a:t>
                  </a:r>
                  <a:endParaRPr kumimoji="0" lang="en-US" altLang="zh-CN" sz="1300">
                    <a:solidFill>
                      <a:srgbClr val="000000"/>
                    </a:solidFill>
                    <a:latin typeface="Arial" panose="020B0604020202020204" pitchFamily="34" charset="0"/>
                  </a:endParaRPr>
                </a:p>
              </p:txBody>
            </p:sp>
            <p:sp>
              <p:nvSpPr>
                <p:cNvPr id="17432" name="Rectangle 17"/>
                <p:cNvSpPr>
                  <a:spLocks noChangeArrowheads="1"/>
                </p:cNvSpPr>
                <p:nvPr/>
              </p:nvSpPr>
              <p:spPr bwMode="auto">
                <a:xfrm>
                  <a:off x="3638550" y="3802063"/>
                  <a:ext cx="11684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关联站码</a:t>
                  </a:r>
                  <a:endParaRPr kumimoji="0" lang="en-US" altLang="zh-CN" sz="1300">
                    <a:solidFill>
                      <a:srgbClr val="000000"/>
                    </a:solidFill>
                    <a:latin typeface="Arial" panose="020B0604020202020204" pitchFamily="34" charset="0"/>
                  </a:endParaRPr>
                </a:p>
              </p:txBody>
            </p:sp>
            <p:sp>
              <p:nvSpPr>
                <p:cNvPr id="17433" name="Rectangle 18"/>
                <p:cNvSpPr>
                  <a:spLocks noChangeArrowheads="1"/>
                </p:cNvSpPr>
                <p:nvPr/>
              </p:nvSpPr>
              <p:spPr bwMode="auto">
                <a:xfrm>
                  <a:off x="4797425" y="3802063"/>
                  <a:ext cx="11684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7434" name="Rectangle 20"/>
                <p:cNvSpPr>
                  <a:spLocks noChangeArrowheads="1"/>
                </p:cNvSpPr>
                <p:nvPr/>
              </p:nvSpPr>
              <p:spPr bwMode="auto">
                <a:xfrm>
                  <a:off x="2479675" y="4127500"/>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17435" name="Rectangle 21"/>
                <p:cNvSpPr>
                  <a:spLocks noChangeArrowheads="1"/>
                </p:cNvSpPr>
                <p:nvPr/>
              </p:nvSpPr>
              <p:spPr bwMode="auto">
                <a:xfrm>
                  <a:off x="3638550" y="412750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200</a:t>
                  </a:r>
                </a:p>
              </p:txBody>
            </p:sp>
            <p:sp>
              <p:nvSpPr>
                <p:cNvPr id="17436" name="Rectangle 22"/>
                <p:cNvSpPr>
                  <a:spLocks noChangeArrowheads="1"/>
                </p:cNvSpPr>
                <p:nvPr/>
              </p:nvSpPr>
              <p:spPr bwMode="auto">
                <a:xfrm>
                  <a:off x="4797425" y="412750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7437" name="Rectangle 23"/>
                <p:cNvSpPr>
                  <a:spLocks noChangeArrowheads="1"/>
                </p:cNvSpPr>
                <p:nvPr/>
              </p:nvSpPr>
              <p:spPr bwMode="auto">
                <a:xfrm>
                  <a:off x="1204913" y="4414838"/>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11212211</a:t>
                  </a:r>
                </a:p>
              </p:txBody>
            </p:sp>
            <p:sp>
              <p:nvSpPr>
                <p:cNvPr id="17438" name="Rectangle 24"/>
                <p:cNvSpPr>
                  <a:spLocks noChangeArrowheads="1"/>
                </p:cNvSpPr>
                <p:nvPr/>
              </p:nvSpPr>
              <p:spPr bwMode="auto">
                <a:xfrm>
                  <a:off x="2479675" y="4414838"/>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0</a:t>
                  </a:r>
                </a:p>
              </p:txBody>
            </p:sp>
            <p:sp>
              <p:nvSpPr>
                <p:cNvPr id="17439" name="Rectangle 25"/>
                <p:cNvSpPr>
                  <a:spLocks noChangeArrowheads="1"/>
                </p:cNvSpPr>
                <p:nvPr/>
              </p:nvSpPr>
              <p:spPr bwMode="auto">
                <a:xfrm>
                  <a:off x="3638550" y="4414838"/>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201</a:t>
                  </a:r>
                </a:p>
              </p:txBody>
            </p:sp>
            <p:sp>
              <p:nvSpPr>
                <p:cNvPr id="17440" name="Rectangle 26"/>
                <p:cNvSpPr>
                  <a:spLocks noChangeArrowheads="1"/>
                </p:cNvSpPr>
                <p:nvPr/>
              </p:nvSpPr>
              <p:spPr bwMode="auto">
                <a:xfrm>
                  <a:off x="4797425" y="4414838"/>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grpSp>
        </p:grpSp>
        <p:grpSp>
          <p:nvGrpSpPr>
            <p:cNvPr id="17415" name="组合 79"/>
            <p:cNvGrpSpPr/>
            <p:nvPr/>
          </p:nvGrpSpPr>
          <p:grpSpPr bwMode="auto">
            <a:xfrm>
              <a:off x="6065" y="8060"/>
              <a:ext cx="7373" cy="1718"/>
              <a:chOff x="2538413" y="5026025"/>
              <a:chExt cx="4930775" cy="908050"/>
            </a:xfrm>
          </p:grpSpPr>
          <p:sp>
            <p:nvSpPr>
              <p:cNvPr id="17416" name="Rectangle 29"/>
              <p:cNvSpPr>
                <a:spLocks noChangeArrowheads="1"/>
              </p:cNvSpPr>
              <p:nvPr/>
            </p:nvSpPr>
            <p:spPr bwMode="auto">
              <a:xfrm>
                <a:off x="2538413" y="5026025"/>
                <a:ext cx="1281113" cy="33496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水库类型</a:t>
                </a:r>
                <a:endParaRPr kumimoji="0" lang="en-US" altLang="zh-CN" sz="1300">
                  <a:solidFill>
                    <a:srgbClr val="000000"/>
                  </a:solidFill>
                  <a:latin typeface="Arial" panose="020B0604020202020204" pitchFamily="34" charset="0"/>
                </a:endParaRPr>
              </a:p>
            </p:txBody>
          </p:sp>
          <p:sp>
            <p:nvSpPr>
              <p:cNvPr id="17417" name="Rectangle 30"/>
              <p:cNvSpPr>
                <a:spLocks noChangeArrowheads="1"/>
              </p:cNvSpPr>
              <p:nvPr/>
            </p:nvSpPr>
            <p:spPr bwMode="auto">
              <a:xfrm>
                <a:off x="3811588" y="5026025"/>
                <a:ext cx="1168400" cy="33496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总库容</a:t>
                </a:r>
                <a:r>
                  <a:rPr kumimoji="0" lang="en-US" altLang="zh-CN" sz="1300">
                    <a:solidFill>
                      <a:srgbClr val="000000"/>
                    </a:solidFill>
                    <a:latin typeface="Arial" panose="020B0604020202020204" pitchFamily="34" charset="0"/>
                  </a:rPr>
                  <a:t>m3</a:t>
                </a:r>
              </a:p>
            </p:txBody>
          </p:sp>
          <p:sp>
            <p:nvSpPr>
              <p:cNvPr id="17418" name="Rectangle 31"/>
              <p:cNvSpPr>
                <a:spLocks noChangeArrowheads="1"/>
              </p:cNvSpPr>
              <p:nvPr/>
            </p:nvSpPr>
            <p:spPr bwMode="auto">
              <a:xfrm>
                <a:off x="4970463" y="5026025"/>
                <a:ext cx="1330325" cy="33496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防洪库容</a:t>
                </a:r>
                <a:r>
                  <a:rPr kumimoji="0" lang="en-US" altLang="zh-CN" sz="1300">
                    <a:solidFill>
                      <a:srgbClr val="000000"/>
                    </a:solidFill>
                    <a:latin typeface="Arial" panose="020B0604020202020204" pitchFamily="34" charset="0"/>
                  </a:rPr>
                  <a:t>m3</a:t>
                </a:r>
              </a:p>
            </p:txBody>
          </p:sp>
          <p:sp>
            <p:nvSpPr>
              <p:cNvPr id="17419" name="Rectangle 32"/>
              <p:cNvSpPr>
                <a:spLocks noChangeArrowheads="1"/>
              </p:cNvSpPr>
              <p:nvPr/>
            </p:nvSpPr>
            <p:spPr bwMode="auto">
              <a:xfrm>
                <a:off x="6300788" y="5026025"/>
                <a:ext cx="1168400" cy="33496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7420" name="Rectangle 33"/>
              <p:cNvSpPr>
                <a:spLocks noChangeArrowheads="1"/>
              </p:cNvSpPr>
              <p:nvPr/>
            </p:nvSpPr>
            <p:spPr bwMode="auto">
              <a:xfrm>
                <a:off x="2538413" y="5351463"/>
                <a:ext cx="12811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17421" name="Rectangle 34"/>
              <p:cNvSpPr>
                <a:spLocks noChangeArrowheads="1"/>
              </p:cNvSpPr>
              <p:nvPr/>
            </p:nvSpPr>
            <p:spPr bwMode="auto">
              <a:xfrm>
                <a:off x="3811588" y="5351463"/>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1100.0</a:t>
                </a:r>
              </a:p>
            </p:txBody>
          </p:sp>
          <p:sp>
            <p:nvSpPr>
              <p:cNvPr id="17422" name="Rectangle 35"/>
              <p:cNvSpPr>
                <a:spLocks noChangeArrowheads="1"/>
              </p:cNvSpPr>
              <p:nvPr/>
            </p:nvSpPr>
            <p:spPr bwMode="auto">
              <a:xfrm>
                <a:off x="4970463" y="5351463"/>
                <a:ext cx="1330325"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800.0</a:t>
                </a:r>
              </a:p>
            </p:txBody>
          </p:sp>
          <p:sp>
            <p:nvSpPr>
              <p:cNvPr id="17423" name="Rectangle 36"/>
              <p:cNvSpPr>
                <a:spLocks noChangeArrowheads="1"/>
              </p:cNvSpPr>
              <p:nvPr/>
            </p:nvSpPr>
            <p:spPr bwMode="auto">
              <a:xfrm>
                <a:off x="6300788" y="534035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7424" name="Rectangle 37"/>
              <p:cNvSpPr>
                <a:spLocks noChangeArrowheads="1"/>
              </p:cNvSpPr>
              <p:nvPr/>
            </p:nvSpPr>
            <p:spPr bwMode="auto">
              <a:xfrm>
                <a:off x="2538413" y="5637213"/>
                <a:ext cx="12811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a:t>
                </a:r>
              </a:p>
            </p:txBody>
          </p:sp>
          <p:sp>
            <p:nvSpPr>
              <p:cNvPr id="17425" name="Rectangle 38"/>
              <p:cNvSpPr>
                <a:spLocks noChangeArrowheads="1"/>
              </p:cNvSpPr>
              <p:nvPr/>
            </p:nvSpPr>
            <p:spPr bwMode="auto">
              <a:xfrm>
                <a:off x="3811588" y="5637213"/>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2200.0</a:t>
                </a:r>
              </a:p>
            </p:txBody>
          </p:sp>
          <p:sp>
            <p:nvSpPr>
              <p:cNvPr id="17426" name="Rectangle 39"/>
              <p:cNvSpPr>
                <a:spLocks noChangeArrowheads="1"/>
              </p:cNvSpPr>
              <p:nvPr/>
            </p:nvSpPr>
            <p:spPr bwMode="auto">
              <a:xfrm>
                <a:off x="4970463" y="5637213"/>
                <a:ext cx="1330325"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1600.0</a:t>
                </a:r>
              </a:p>
            </p:txBody>
          </p:sp>
          <p:sp>
            <p:nvSpPr>
              <p:cNvPr id="17427" name="Rectangle 40"/>
              <p:cNvSpPr>
                <a:spLocks noChangeArrowheads="1"/>
              </p:cNvSpPr>
              <p:nvPr/>
            </p:nvSpPr>
            <p:spPr bwMode="auto">
              <a:xfrm>
                <a:off x="6300788" y="5637213"/>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grpSp>
      </p:grpSp>
      <p:pic>
        <p:nvPicPr>
          <p:cNvPr id="51"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5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53"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关系型数据库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barn(inVertical)">
                                      <p:cBhvr>
                                        <p:cTn id="11" dur="500"/>
                                        <p:tgtEl>
                                          <p:spTgt spid="5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inVertical)">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412">
                                            <p:txEl>
                                              <p:pRg st="0" end="0"/>
                                            </p:txEl>
                                          </p:spTgt>
                                        </p:tgtEl>
                                        <p:attrNameLst>
                                          <p:attrName>style.visibility</p:attrName>
                                        </p:attrNameLst>
                                      </p:cBhvr>
                                      <p:to>
                                        <p:strVal val="visible"/>
                                      </p:to>
                                    </p:set>
                                    <p:anim calcmode="lin" valueType="num">
                                      <p:cBhvr additive="base">
                                        <p:cTn id="20"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52" grpId="0" bldLvl="0" animBg="1"/>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3"/>
          <p:cNvSpPr>
            <a:spLocks noGrp="1" noChangeArrowheads="1"/>
          </p:cNvSpPr>
          <p:nvPr>
            <p:ph idx="1"/>
          </p:nvPr>
        </p:nvSpPr>
        <p:spPr>
          <a:xfrm>
            <a:off x="482600" y="1087604"/>
            <a:ext cx="7391400" cy="1006475"/>
          </a:xfrm>
        </p:spPr>
        <p:txBody>
          <a:bodyPr/>
          <a:lstStyle/>
          <a:p>
            <a:pPr eaLnBrk="1" hangingPunct="1"/>
            <a:r>
              <a:rPr lang="zh-CN" altLang="en-US" sz="2400" b="1" dirty="0">
                <a:solidFill>
                  <a:srgbClr val="0070C0"/>
                </a:solidFill>
                <a:latin typeface="宋体" panose="02010600030101010101" pitchFamily="2" charset="-122"/>
                <a:ea typeface="宋体" panose="02010600030101010101" pitchFamily="2" charset="-122"/>
              </a:rPr>
              <a:t>表是用两维关系来反映现实中的实体及它的属性。</a:t>
            </a:r>
          </a:p>
        </p:txBody>
      </p:sp>
      <p:grpSp>
        <p:nvGrpSpPr>
          <p:cNvPr id="3" name="组合 2"/>
          <p:cNvGrpSpPr/>
          <p:nvPr/>
        </p:nvGrpSpPr>
        <p:grpSpPr>
          <a:xfrm>
            <a:off x="1006475" y="2637155"/>
            <a:ext cx="7005955" cy="3108960"/>
            <a:chOff x="2075" y="4153"/>
            <a:chExt cx="11033" cy="4896"/>
          </a:xfrm>
        </p:grpSpPr>
        <p:grpSp>
          <p:nvGrpSpPr>
            <p:cNvPr id="18434" name="Group 24"/>
            <p:cNvGrpSpPr/>
            <p:nvPr/>
          </p:nvGrpSpPr>
          <p:grpSpPr bwMode="auto">
            <a:xfrm>
              <a:off x="2075" y="4153"/>
              <a:ext cx="9200" cy="4897"/>
              <a:chOff x="983" y="1989"/>
              <a:chExt cx="3680" cy="1959"/>
            </a:xfrm>
          </p:grpSpPr>
          <p:sp>
            <p:nvSpPr>
              <p:cNvPr id="18452" name="Rectangle 13"/>
              <p:cNvSpPr>
                <a:spLocks noChangeArrowheads="1"/>
              </p:cNvSpPr>
              <p:nvPr/>
            </p:nvSpPr>
            <p:spPr bwMode="auto">
              <a:xfrm>
                <a:off x="2394" y="3658"/>
                <a:ext cx="808"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18453" name="Rectangle 14"/>
              <p:cNvSpPr>
                <a:spLocks noChangeArrowheads="1"/>
              </p:cNvSpPr>
              <p:nvPr/>
            </p:nvSpPr>
            <p:spPr bwMode="auto">
              <a:xfrm>
                <a:off x="3197" y="3658"/>
                <a:ext cx="730"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18454" name="Rectangle 15"/>
              <p:cNvSpPr>
                <a:spLocks noChangeArrowheads="1"/>
              </p:cNvSpPr>
              <p:nvPr/>
            </p:nvSpPr>
            <p:spPr bwMode="auto">
              <a:xfrm>
                <a:off x="3932" y="3658"/>
                <a:ext cx="731"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18455" name="Rectangle 16"/>
              <p:cNvSpPr>
                <a:spLocks noChangeArrowheads="1"/>
              </p:cNvSpPr>
              <p:nvPr/>
            </p:nvSpPr>
            <p:spPr bwMode="auto">
              <a:xfrm>
                <a:off x="2540" y="1989"/>
                <a:ext cx="737" cy="316"/>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zh-CN" altLang="en-US" sz="1700">
                    <a:solidFill>
                      <a:srgbClr val="000000"/>
                    </a:solidFill>
                    <a:latin typeface="Arial" panose="020B0604020202020204" pitchFamily="34" charset="0"/>
                  </a:rPr>
                  <a:t>列</a:t>
                </a:r>
              </a:p>
            </p:txBody>
          </p:sp>
          <p:sp>
            <p:nvSpPr>
              <p:cNvPr id="18456" name="Line 17"/>
              <p:cNvSpPr>
                <a:spLocks noChangeShapeType="1"/>
              </p:cNvSpPr>
              <p:nvPr/>
            </p:nvSpPr>
            <p:spPr bwMode="auto">
              <a:xfrm>
                <a:off x="2912" y="2335"/>
                <a:ext cx="10" cy="425"/>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57" name="Line 18"/>
              <p:cNvSpPr>
                <a:spLocks noChangeShapeType="1"/>
              </p:cNvSpPr>
              <p:nvPr/>
            </p:nvSpPr>
            <p:spPr bwMode="auto">
              <a:xfrm>
                <a:off x="2922" y="2335"/>
                <a:ext cx="873" cy="425"/>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58" name="Rectangle 19"/>
              <p:cNvSpPr>
                <a:spLocks noChangeArrowheads="1"/>
              </p:cNvSpPr>
              <p:nvPr/>
            </p:nvSpPr>
            <p:spPr bwMode="auto">
              <a:xfrm>
                <a:off x="983" y="3203"/>
                <a:ext cx="737" cy="317"/>
              </a:xfrm>
              <a:prstGeom prst="rect">
                <a:avLst/>
              </a:prstGeom>
              <a:solidFill>
                <a:srgbClr val="FFFFFF"/>
              </a:solidFill>
              <a:ln w="25400">
                <a:solidFill>
                  <a:srgbClr val="000000"/>
                </a:solidFill>
                <a:miter lim="800000"/>
              </a:ln>
            </p:spPr>
            <p:txBody>
              <a:bodyPr lIns="0" tIns="0" rIns="0" bIns="0" anchor="ct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zh-CN" altLang="en-US" sz="1700">
                    <a:solidFill>
                      <a:srgbClr val="000000"/>
                    </a:solidFill>
                    <a:latin typeface="Arial" panose="020B0604020202020204" pitchFamily="34" charset="0"/>
                  </a:rPr>
                  <a:t>行</a:t>
                </a:r>
              </a:p>
            </p:txBody>
          </p:sp>
          <p:sp>
            <p:nvSpPr>
              <p:cNvPr id="18459" name="Line 20"/>
              <p:cNvSpPr>
                <a:spLocks noChangeShapeType="1"/>
              </p:cNvSpPr>
              <p:nvPr/>
            </p:nvSpPr>
            <p:spPr bwMode="auto">
              <a:xfrm flipV="1">
                <a:off x="1715" y="3254"/>
                <a:ext cx="612" cy="128"/>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60" name="Line 21"/>
              <p:cNvSpPr>
                <a:spLocks noChangeShapeType="1"/>
              </p:cNvSpPr>
              <p:nvPr/>
            </p:nvSpPr>
            <p:spPr bwMode="auto">
              <a:xfrm>
                <a:off x="1706" y="3382"/>
                <a:ext cx="677" cy="129"/>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 name="组合 1"/>
            <p:cNvGrpSpPr/>
            <p:nvPr/>
          </p:nvGrpSpPr>
          <p:grpSpPr>
            <a:xfrm>
              <a:off x="5602" y="6195"/>
              <a:ext cx="7507" cy="2854"/>
              <a:chOff x="5602" y="6195"/>
              <a:chExt cx="7507" cy="2854"/>
            </a:xfrm>
          </p:grpSpPr>
          <p:grpSp>
            <p:nvGrpSpPr>
              <p:cNvPr id="18437" name="组合 22"/>
              <p:cNvGrpSpPr/>
              <p:nvPr/>
            </p:nvGrpSpPr>
            <p:grpSpPr bwMode="auto">
              <a:xfrm>
                <a:off x="5602" y="6195"/>
                <a:ext cx="7498" cy="2105"/>
                <a:chOff x="1204913" y="3802063"/>
                <a:chExt cx="4760912" cy="909637"/>
              </a:xfrm>
            </p:grpSpPr>
            <p:sp>
              <p:nvSpPr>
                <p:cNvPr id="18439" name="Rectangle 15"/>
                <p:cNvSpPr>
                  <a:spLocks noChangeArrowheads="1"/>
                </p:cNvSpPr>
                <p:nvPr/>
              </p:nvSpPr>
              <p:spPr bwMode="auto">
                <a:xfrm>
                  <a:off x="1204913" y="3802063"/>
                  <a:ext cx="12827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水库编码</a:t>
                  </a:r>
                  <a:endParaRPr kumimoji="0" lang="en-US" altLang="zh-CN" sz="1300">
                    <a:solidFill>
                      <a:srgbClr val="000000"/>
                    </a:solidFill>
                    <a:latin typeface="Arial" panose="020B0604020202020204" pitchFamily="34" charset="0"/>
                  </a:endParaRPr>
                </a:p>
              </p:txBody>
            </p:sp>
            <p:sp>
              <p:nvSpPr>
                <p:cNvPr id="18440" name="Rectangle 19"/>
                <p:cNvSpPr>
                  <a:spLocks noChangeArrowheads="1"/>
                </p:cNvSpPr>
                <p:nvPr/>
              </p:nvSpPr>
              <p:spPr bwMode="auto">
                <a:xfrm>
                  <a:off x="1204913" y="4127500"/>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13123902</a:t>
                  </a:r>
                </a:p>
              </p:txBody>
            </p:sp>
            <p:grpSp>
              <p:nvGrpSpPr>
                <p:cNvPr id="18441" name="组合 25"/>
                <p:cNvGrpSpPr/>
                <p:nvPr/>
              </p:nvGrpSpPr>
              <p:grpSpPr bwMode="auto">
                <a:xfrm>
                  <a:off x="1204913" y="3802063"/>
                  <a:ext cx="4760912" cy="909637"/>
                  <a:chOff x="1204913" y="3802063"/>
                  <a:chExt cx="4760912" cy="909637"/>
                </a:xfrm>
              </p:grpSpPr>
              <p:sp>
                <p:nvSpPr>
                  <p:cNvPr id="18442" name="Rectangle 16"/>
                  <p:cNvSpPr>
                    <a:spLocks noChangeArrowheads="1"/>
                  </p:cNvSpPr>
                  <p:nvPr/>
                </p:nvSpPr>
                <p:spPr bwMode="auto">
                  <a:xfrm>
                    <a:off x="2479675" y="3802063"/>
                    <a:ext cx="1166813"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入库标志</a:t>
                    </a:r>
                    <a:endParaRPr kumimoji="0" lang="en-US" altLang="zh-CN" sz="1300">
                      <a:solidFill>
                        <a:srgbClr val="000000"/>
                      </a:solidFill>
                      <a:latin typeface="Arial" panose="020B0604020202020204" pitchFamily="34" charset="0"/>
                    </a:endParaRPr>
                  </a:p>
                </p:txBody>
              </p:sp>
              <p:sp>
                <p:nvSpPr>
                  <p:cNvPr id="18443" name="Rectangle 17"/>
                  <p:cNvSpPr>
                    <a:spLocks noChangeArrowheads="1"/>
                  </p:cNvSpPr>
                  <p:nvPr/>
                </p:nvSpPr>
                <p:spPr bwMode="auto">
                  <a:xfrm>
                    <a:off x="3638550" y="3802063"/>
                    <a:ext cx="11684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关联站码</a:t>
                    </a:r>
                    <a:endParaRPr kumimoji="0" lang="en-US" altLang="zh-CN" sz="1300">
                      <a:solidFill>
                        <a:srgbClr val="000000"/>
                      </a:solidFill>
                      <a:latin typeface="Arial" panose="020B0604020202020204" pitchFamily="34" charset="0"/>
                    </a:endParaRPr>
                  </a:p>
                </p:txBody>
              </p:sp>
              <p:sp>
                <p:nvSpPr>
                  <p:cNvPr id="18444" name="Rectangle 18"/>
                  <p:cNvSpPr>
                    <a:spLocks noChangeArrowheads="1"/>
                  </p:cNvSpPr>
                  <p:nvPr/>
                </p:nvSpPr>
                <p:spPr bwMode="auto">
                  <a:xfrm>
                    <a:off x="4797425" y="3802063"/>
                    <a:ext cx="11684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8445" name="Rectangle 20"/>
                  <p:cNvSpPr>
                    <a:spLocks noChangeArrowheads="1"/>
                  </p:cNvSpPr>
                  <p:nvPr/>
                </p:nvSpPr>
                <p:spPr bwMode="auto">
                  <a:xfrm>
                    <a:off x="2479675" y="4127500"/>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18446" name="Rectangle 21"/>
                  <p:cNvSpPr>
                    <a:spLocks noChangeArrowheads="1"/>
                  </p:cNvSpPr>
                  <p:nvPr/>
                </p:nvSpPr>
                <p:spPr bwMode="auto">
                  <a:xfrm>
                    <a:off x="3638550" y="412750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200</a:t>
                    </a:r>
                  </a:p>
                </p:txBody>
              </p:sp>
              <p:sp>
                <p:nvSpPr>
                  <p:cNvPr id="18447" name="Rectangle 22"/>
                  <p:cNvSpPr>
                    <a:spLocks noChangeArrowheads="1"/>
                  </p:cNvSpPr>
                  <p:nvPr/>
                </p:nvSpPr>
                <p:spPr bwMode="auto">
                  <a:xfrm>
                    <a:off x="4797425" y="412750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8448" name="Rectangle 23"/>
                  <p:cNvSpPr>
                    <a:spLocks noChangeArrowheads="1"/>
                  </p:cNvSpPr>
                  <p:nvPr/>
                </p:nvSpPr>
                <p:spPr bwMode="auto">
                  <a:xfrm>
                    <a:off x="1204913" y="4414838"/>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11212211</a:t>
                    </a:r>
                  </a:p>
                </p:txBody>
              </p:sp>
              <p:sp>
                <p:nvSpPr>
                  <p:cNvPr id="18449" name="Rectangle 24"/>
                  <p:cNvSpPr>
                    <a:spLocks noChangeArrowheads="1"/>
                  </p:cNvSpPr>
                  <p:nvPr/>
                </p:nvSpPr>
                <p:spPr bwMode="auto">
                  <a:xfrm>
                    <a:off x="2479675" y="4414838"/>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0</a:t>
                    </a:r>
                  </a:p>
                </p:txBody>
              </p:sp>
              <p:sp>
                <p:nvSpPr>
                  <p:cNvPr id="18450" name="Rectangle 25"/>
                  <p:cNvSpPr>
                    <a:spLocks noChangeArrowheads="1"/>
                  </p:cNvSpPr>
                  <p:nvPr/>
                </p:nvSpPr>
                <p:spPr bwMode="auto">
                  <a:xfrm>
                    <a:off x="3638550" y="4414838"/>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201</a:t>
                    </a:r>
                  </a:p>
                </p:txBody>
              </p:sp>
              <p:sp>
                <p:nvSpPr>
                  <p:cNvPr id="18451" name="Rectangle 26"/>
                  <p:cNvSpPr>
                    <a:spLocks noChangeArrowheads="1"/>
                  </p:cNvSpPr>
                  <p:nvPr/>
                </p:nvSpPr>
                <p:spPr bwMode="auto">
                  <a:xfrm>
                    <a:off x="4797425" y="4414838"/>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grpSp>
          </p:grpSp>
          <p:sp>
            <p:nvSpPr>
              <p:cNvPr id="18438" name="Rectangle 15"/>
              <p:cNvSpPr>
                <a:spLocks noChangeArrowheads="1"/>
              </p:cNvSpPr>
              <p:nvPr/>
            </p:nvSpPr>
            <p:spPr bwMode="auto">
              <a:xfrm>
                <a:off x="11283" y="8325"/>
                <a:ext cx="1827" cy="725"/>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grpSp>
      </p:grpSp>
      <p:pic>
        <p:nvPicPr>
          <p:cNvPr id="34"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35"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6"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arn(inVertical)">
                                      <p:cBhvr>
                                        <p:cTn id="11" dur="500"/>
                                        <p:tgtEl>
                                          <p:spTgt spid="3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436">
                                            <p:txEl>
                                              <p:pRg st="0" end="0"/>
                                            </p:txEl>
                                          </p:spTgt>
                                        </p:tgtEl>
                                        <p:attrNameLst>
                                          <p:attrName>style.visibility</p:attrName>
                                        </p:attrNameLst>
                                      </p:cBhvr>
                                      <p:to>
                                        <p:strVal val="visible"/>
                                      </p:to>
                                    </p:set>
                                    <p:anim calcmode="lin" valueType="num">
                                      <p:cBhvr additive="base">
                                        <p:cTn id="20"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P spid="35" grpId="0" bldLvl="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23"/>
          <p:cNvGrpSpPr/>
          <p:nvPr/>
        </p:nvGrpSpPr>
        <p:grpSpPr bwMode="auto">
          <a:xfrm>
            <a:off x="728663" y="2946400"/>
            <a:ext cx="7939087" cy="3373438"/>
            <a:chOff x="376" y="1856"/>
            <a:chExt cx="5001" cy="2125"/>
          </a:xfrm>
        </p:grpSpPr>
        <p:sp>
          <p:nvSpPr>
            <p:cNvPr id="19477" name="Rectangle 13"/>
            <p:cNvSpPr>
              <a:spLocks noChangeArrowheads="1"/>
            </p:cNvSpPr>
            <p:nvPr/>
          </p:nvSpPr>
          <p:spPr bwMode="auto">
            <a:xfrm>
              <a:off x="2519" y="3691"/>
              <a:ext cx="80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19478" name="Rectangle 14"/>
            <p:cNvSpPr>
              <a:spLocks noChangeArrowheads="1"/>
            </p:cNvSpPr>
            <p:nvPr/>
          </p:nvSpPr>
          <p:spPr bwMode="auto">
            <a:xfrm>
              <a:off x="3317" y="3691"/>
              <a:ext cx="735"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dirty="0">
                  <a:solidFill>
                    <a:srgbClr val="000000"/>
                  </a:solidFill>
                  <a:latin typeface="Arial" panose="020B0604020202020204" pitchFamily="34" charset="0"/>
                </a:rPr>
                <a:t>.....</a:t>
              </a:r>
            </a:p>
          </p:txBody>
        </p:sp>
        <p:sp>
          <p:nvSpPr>
            <p:cNvPr id="19479" name="Rectangle 15"/>
            <p:cNvSpPr>
              <a:spLocks noChangeArrowheads="1"/>
            </p:cNvSpPr>
            <p:nvPr/>
          </p:nvSpPr>
          <p:spPr bwMode="auto">
            <a:xfrm>
              <a:off x="4047" y="3691"/>
              <a:ext cx="736"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19480" name="Rectangle 16"/>
            <p:cNvSpPr>
              <a:spLocks noChangeArrowheads="1"/>
            </p:cNvSpPr>
            <p:nvPr/>
          </p:nvSpPr>
          <p:spPr bwMode="auto">
            <a:xfrm>
              <a:off x="376" y="2975"/>
              <a:ext cx="1798" cy="759"/>
            </a:xfrm>
            <a:prstGeom prst="rect">
              <a:avLst/>
            </a:prstGeom>
            <a:solidFill>
              <a:schemeClr val="accent1"/>
            </a:solidFill>
            <a:ln w="25400">
              <a:solidFill>
                <a:srgbClr val="000000"/>
              </a:solidFill>
              <a:miter lim="800000"/>
            </a:ln>
          </p:spPr>
          <p:txBody>
            <a:bodyPr lIns="0" tIns="0" rIns="0" bIns="0" anchor="ct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zh-CN" altLang="en-US" sz="1700">
                  <a:solidFill>
                    <a:srgbClr val="000000"/>
                  </a:solidFill>
                  <a:latin typeface="Arial" panose="020B0604020202020204" pitchFamily="34" charset="0"/>
                </a:rPr>
                <a:t>每一行水库编码字段是长度为</a:t>
              </a:r>
              <a:r>
                <a:rPr kumimoji="0" lang="en-US" altLang="zh-CN" sz="1700">
                  <a:solidFill>
                    <a:srgbClr val="000000"/>
                  </a:solidFill>
                  <a:latin typeface="Arial" panose="020B0604020202020204" pitchFamily="34" charset="0"/>
                </a:rPr>
                <a:t>20</a:t>
              </a:r>
              <a:r>
                <a:rPr kumimoji="0" lang="zh-CN" altLang="en-US" sz="1700">
                  <a:solidFill>
                    <a:srgbClr val="000000"/>
                  </a:solidFill>
                  <a:latin typeface="Arial" panose="020B0604020202020204" pitchFamily="34" charset="0"/>
                </a:rPr>
                <a:t>的字符串</a:t>
              </a:r>
            </a:p>
          </p:txBody>
        </p:sp>
        <p:sp>
          <p:nvSpPr>
            <p:cNvPr id="19481" name="Line 17"/>
            <p:cNvSpPr>
              <a:spLocks noChangeShapeType="1"/>
            </p:cNvSpPr>
            <p:nvPr/>
          </p:nvSpPr>
          <p:spPr bwMode="auto">
            <a:xfrm flipV="1">
              <a:off x="2143" y="3215"/>
              <a:ext cx="278" cy="10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2" name="Line 18"/>
            <p:cNvSpPr>
              <a:spLocks noChangeShapeType="1"/>
            </p:cNvSpPr>
            <p:nvPr/>
          </p:nvSpPr>
          <p:spPr bwMode="auto">
            <a:xfrm>
              <a:off x="2143" y="3344"/>
              <a:ext cx="241" cy="127"/>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3" name="Line 19"/>
            <p:cNvSpPr>
              <a:spLocks noChangeShapeType="1"/>
            </p:cNvSpPr>
            <p:nvPr/>
          </p:nvSpPr>
          <p:spPr bwMode="auto">
            <a:xfrm>
              <a:off x="2143" y="3334"/>
              <a:ext cx="241" cy="474"/>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4" name="AutoShape 20"/>
            <p:cNvSpPr>
              <a:spLocks noChangeArrowheads="1"/>
            </p:cNvSpPr>
            <p:nvPr/>
          </p:nvSpPr>
          <p:spPr bwMode="auto">
            <a:xfrm flipH="1">
              <a:off x="3180" y="1856"/>
              <a:ext cx="2197" cy="803"/>
            </a:xfrm>
            <a:prstGeom prst="wedgeRoundRectCallout">
              <a:avLst>
                <a:gd name="adj1" fmla="val 23426"/>
                <a:gd name="adj2" fmla="val 72583"/>
                <a:gd name="adj3" fmla="val 16667"/>
              </a:avLst>
            </a:prstGeom>
            <a:solidFill>
              <a:schemeClr val="accent1"/>
            </a:solidFill>
            <a:ln w="25400">
              <a:solidFill>
                <a:srgbClr val="000000"/>
              </a:solidFill>
              <a:miter lim="800000"/>
            </a:ln>
          </p:spPr>
          <p:txBody>
            <a:bodyPr lIns="0" tIns="0" rIns="0" bIns="0" anchor="ctr"/>
            <a:lstStyle>
              <a:lvl1pPr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zh-CN" altLang="en-US" sz="1700">
                  <a:solidFill>
                    <a:srgbClr val="000000"/>
                  </a:solidFill>
                  <a:latin typeface="Arial" panose="020B0604020202020204" pitchFamily="34" charset="0"/>
                </a:rPr>
                <a:t>入库标志为布尔类型</a:t>
              </a:r>
            </a:p>
          </p:txBody>
        </p:sp>
      </p:grpSp>
      <p:sp>
        <p:nvSpPr>
          <p:cNvPr id="19461" name="Rectangle 22"/>
          <p:cNvSpPr>
            <a:spLocks noGrp="1" noChangeArrowheads="1"/>
          </p:cNvSpPr>
          <p:nvPr>
            <p:ph idx="1"/>
          </p:nvPr>
        </p:nvSpPr>
        <p:spPr>
          <a:xfrm>
            <a:off x="728663" y="1017587"/>
            <a:ext cx="5889625" cy="2235200"/>
          </a:xfrm>
        </p:spPr>
        <p:txBody>
          <a:bodyPr/>
          <a:lstStyle/>
          <a:p>
            <a:pPr eaLnBrk="1" hangingPunct="1"/>
            <a:r>
              <a:rPr lang="zh-CN" altLang="en-US" sz="2000" b="1" dirty="0">
                <a:solidFill>
                  <a:srgbClr val="0070C0"/>
                </a:solidFill>
                <a:latin typeface="宋体" panose="02010600030101010101" pitchFamily="2" charset="-122"/>
                <a:ea typeface="宋体" panose="02010600030101010101" pitchFamily="2" charset="-122"/>
              </a:rPr>
              <a:t>表的每一列都代表了实体的一项属性。</a:t>
            </a:r>
          </a:p>
          <a:p>
            <a:pPr eaLnBrk="1" hangingPunct="1"/>
            <a:r>
              <a:rPr lang="zh-CN" altLang="en-US" sz="2000" b="1" dirty="0">
                <a:solidFill>
                  <a:srgbClr val="0070C0"/>
                </a:solidFill>
                <a:latin typeface="宋体" panose="02010600030101010101" pitchFamily="2" charset="-122"/>
                <a:ea typeface="宋体" panose="02010600030101010101" pitchFamily="2" charset="-122"/>
              </a:rPr>
              <a:t>每一列又叫表的一个字段。</a:t>
            </a:r>
          </a:p>
          <a:p>
            <a:pPr eaLnBrk="1" hangingPunct="1"/>
            <a:r>
              <a:rPr lang="zh-CN" altLang="en-US" sz="2000" b="1" dirty="0">
                <a:solidFill>
                  <a:srgbClr val="0070C0"/>
                </a:solidFill>
                <a:latin typeface="宋体" panose="02010600030101010101" pitchFamily="2" charset="-122"/>
                <a:ea typeface="宋体" panose="02010600030101010101" pitchFamily="2" charset="-122"/>
              </a:rPr>
              <a:t>每一个字段都有一个字段名。</a:t>
            </a:r>
          </a:p>
          <a:p>
            <a:pPr eaLnBrk="1" hangingPunct="1"/>
            <a:r>
              <a:rPr lang="zh-CN" altLang="en-US" sz="2000" b="1" dirty="0">
                <a:solidFill>
                  <a:srgbClr val="0070C0"/>
                </a:solidFill>
                <a:latin typeface="宋体" panose="02010600030101010101" pitchFamily="2" charset="-122"/>
                <a:ea typeface="宋体" panose="02010600030101010101" pitchFamily="2" charset="-122"/>
              </a:rPr>
              <a:t>每一个字段都只能包含同样数据类型的数据。</a:t>
            </a:r>
          </a:p>
          <a:p>
            <a:pPr eaLnBrk="1" hangingPunct="1"/>
            <a:r>
              <a:rPr lang="zh-CN" altLang="en-US" sz="2000" b="1" dirty="0">
                <a:solidFill>
                  <a:srgbClr val="0070C0"/>
                </a:solidFill>
                <a:latin typeface="宋体" panose="02010600030101010101" pitchFamily="2" charset="-122"/>
                <a:ea typeface="宋体" panose="02010600030101010101" pitchFamily="2" charset="-122"/>
              </a:rPr>
              <a:t>每一个字段长度是有限的。</a:t>
            </a:r>
          </a:p>
        </p:txBody>
      </p:sp>
      <p:grpSp>
        <p:nvGrpSpPr>
          <p:cNvPr id="19462" name="组合 22"/>
          <p:cNvGrpSpPr/>
          <p:nvPr/>
        </p:nvGrpSpPr>
        <p:grpSpPr bwMode="auto">
          <a:xfrm>
            <a:off x="4130675" y="4540250"/>
            <a:ext cx="4760913" cy="1338263"/>
            <a:chOff x="1204913" y="3802063"/>
            <a:chExt cx="4760912" cy="909637"/>
          </a:xfrm>
        </p:grpSpPr>
        <p:sp>
          <p:nvSpPr>
            <p:cNvPr id="19464" name="Rectangle 15"/>
            <p:cNvSpPr>
              <a:spLocks noChangeArrowheads="1"/>
            </p:cNvSpPr>
            <p:nvPr/>
          </p:nvSpPr>
          <p:spPr bwMode="auto">
            <a:xfrm>
              <a:off x="1204913" y="3802063"/>
              <a:ext cx="12827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水库编码</a:t>
              </a:r>
              <a:endParaRPr kumimoji="0" lang="en-US" altLang="zh-CN" sz="1300">
                <a:solidFill>
                  <a:srgbClr val="000000"/>
                </a:solidFill>
                <a:latin typeface="Arial" panose="020B0604020202020204" pitchFamily="34" charset="0"/>
              </a:endParaRPr>
            </a:p>
          </p:txBody>
        </p:sp>
        <p:sp>
          <p:nvSpPr>
            <p:cNvPr id="19465" name="Rectangle 19"/>
            <p:cNvSpPr>
              <a:spLocks noChangeArrowheads="1"/>
            </p:cNvSpPr>
            <p:nvPr/>
          </p:nvSpPr>
          <p:spPr bwMode="auto">
            <a:xfrm>
              <a:off x="1204913" y="4127500"/>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13123902</a:t>
              </a:r>
            </a:p>
          </p:txBody>
        </p:sp>
        <p:grpSp>
          <p:nvGrpSpPr>
            <p:cNvPr id="19466" name="组合 25"/>
            <p:cNvGrpSpPr/>
            <p:nvPr/>
          </p:nvGrpSpPr>
          <p:grpSpPr bwMode="auto">
            <a:xfrm>
              <a:off x="1204913" y="3802063"/>
              <a:ext cx="4760912" cy="909637"/>
              <a:chOff x="1204913" y="3802063"/>
              <a:chExt cx="4760912" cy="909637"/>
            </a:xfrm>
          </p:grpSpPr>
          <p:sp>
            <p:nvSpPr>
              <p:cNvPr id="19467" name="Rectangle 16"/>
              <p:cNvSpPr>
                <a:spLocks noChangeArrowheads="1"/>
              </p:cNvSpPr>
              <p:nvPr/>
            </p:nvSpPr>
            <p:spPr bwMode="auto">
              <a:xfrm>
                <a:off x="2479675" y="3802063"/>
                <a:ext cx="1166813"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入库标志</a:t>
                </a:r>
                <a:endParaRPr kumimoji="0" lang="en-US" altLang="zh-CN" sz="1300">
                  <a:solidFill>
                    <a:srgbClr val="000000"/>
                  </a:solidFill>
                  <a:latin typeface="Arial" panose="020B0604020202020204" pitchFamily="34" charset="0"/>
                </a:endParaRPr>
              </a:p>
            </p:txBody>
          </p:sp>
          <p:sp>
            <p:nvSpPr>
              <p:cNvPr id="19468" name="Rectangle 17"/>
              <p:cNvSpPr>
                <a:spLocks noChangeArrowheads="1"/>
              </p:cNvSpPr>
              <p:nvPr/>
            </p:nvSpPr>
            <p:spPr bwMode="auto">
              <a:xfrm>
                <a:off x="3638550" y="3802063"/>
                <a:ext cx="11684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关联站码</a:t>
                </a:r>
                <a:endParaRPr kumimoji="0" lang="en-US" altLang="zh-CN" sz="1300">
                  <a:solidFill>
                    <a:srgbClr val="000000"/>
                  </a:solidFill>
                  <a:latin typeface="Arial" panose="020B0604020202020204" pitchFamily="34" charset="0"/>
                </a:endParaRPr>
              </a:p>
            </p:txBody>
          </p:sp>
          <p:sp>
            <p:nvSpPr>
              <p:cNvPr id="19469" name="Rectangle 18"/>
              <p:cNvSpPr>
                <a:spLocks noChangeArrowheads="1"/>
              </p:cNvSpPr>
              <p:nvPr/>
            </p:nvSpPr>
            <p:spPr bwMode="auto">
              <a:xfrm>
                <a:off x="4797425" y="3802063"/>
                <a:ext cx="1168400" cy="33655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9470" name="Rectangle 20"/>
              <p:cNvSpPr>
                <a:spLocks noChangeArrowheads="1"/>
              </p:cNvSpPr>
              <p:nvPr/>
            </p:nvSpPr>
            <p:spPr bwMode="auto">
              <a:xfrm>
                <a:off x="2479675" y="4127500"/>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19471" name="Rectangle 21"/>
              <p:cNvSpPr>
                <a:spLocks noChangeArrowheads="1"/>
              </p:cNvSpPr>
              <p:nvPr/>
            </p:nvSpPr>
            <p:spPr bwMode="auto">
              <a:xfrm>
                <a:off x="3638550" y="412750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200</a:t>
                </a:r>
              </a:p>
            </p:txBody>
          </p:sp>
          <p:sp>
            <p:nvSpPr>
              <p:cNvPr id="19472" name="Rectangle 22"/>
              <p:cNvSpPr>
                <a:spLocks noChangeArrowheads="1"/>
              </p:cNvSpPr>
              <p:nvPr/>
            </p:nvSpPr>
            <p:spPr bwMode="auto">
              <a:xfrm>
                <a:off x="4797425" y="4127500"/>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9473" name="Rectangle 23"/>
              <p:cNvSpPr>
                <a:spLocks noChangeArrowheads="1"/>
              </p:cNvSpPr>
              <p:nvPr/>
            </p:nvSpPr>
            <p:spPr bwMode="auto">
              <a:xfrm>
                <a:off x="1204913" y="4414838"/>
                <a:ext cx="12827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11212211</a:t>
                </a:r>
              </a:p>
            </p:txBody>
          </p:sp>
          <p:sp>
            <p:nvSpPr>
              <p:cNvPr id="19474" name="Rectangle 24"/>
              <p:cNvSpPr>
                <a:spLocks noChangeArrowheads="1"/>
              </p:cNvSpPr>
              <p:nvPr/>
            </p:nvSpPr>
            <p:spPr bwMode="auto">
              <a:xfrm>
                <a:off x="2479675" y="4414838"/>
                <a:ext cx="1166813"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0</a:t>
                </a:r>
              </a:p>
            </p:txBody>
          </p:sp>
          <p:sp>
            <p:nvSpPr>
              <p:cNvPr id="19475" name="Rectangle 25"/>
              <p:cNvSpPr>
                <a:spLocks noChangeArrowheads="1"/>
              </p:cNvSpPr>
              <p:nvPr/>
            </p:nvSpPr>
            <p:spPr bwMode="auto">
              <a:xfrm>
                <a:off x="3638550" y="4414838"/>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201</a:t>
                </a:r>
              </a:p>
            </p:txBody>
          </p:sp>
          <p:sp>
            <p:nvSpPr>
              <p:cNvPr id="19476" name="Rectangle 26"/>
              <p:cNvSpPr>
                <a:spLocks noChangeArrowheads="1"/>
              </p:cNvSpPr>
              <p:nvPr/>
            </p:nvSpPr>
            <p:spPr bwMode="auto">
              <a:xfrm>
                <a:off x="4797425" y="4414838"/>
                <a:ext cx="1168400" cy="296862"/>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grpSp>
      </p:grpSp>
      <p:sp>
        <p:nvSpPr>
          <p:cNvPr id="19463" name="Rectangle 15"/>
          <p:cNvSpPr>
            <a:spLocks noChangeArrowheads="1"/>
          </p:cNvSpPr>
          <p:nvPr/>
        </p:nvSpPr>
        <p:spPr bwMode="auto">
          <a:xfrm>
            <a:off x="7732713" y="5884863"/>
            <a:ext cx="1168400" cy="460375"/>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pic>
        <p:nvPicPr>
          <p:cNvPr id="30" name="Picture 7" descr="河海校徽"/>
          <p:cNvPicPr>
            <a:picLocks noChangeAspect="1"/>
          </p:cNvPicPr>
          <p:nvPr/>
        </p:nvPicPr>
        <p:blipFill>
          <a:blip r:embed="rId5"/>
          <a:stretch>
            <a:fillRect/>
          </a:stretch>
        </p:blipFill>
        <p:spPr>
          <a:xfrm>
            <a:off x="0" y="0"/>
            <a:ext cx="965200" cy="1030288"/>
          </a:xfrm>
          <a:prstGeom prst="rect">
            <a:avLst/>
          </a:prstGeom>
          <a:noFill/>
          <a:ln w="9525">
            <a:noFill/>
          </a:ln>
        </p:spPr>
      </p:pic>
      <p:sp>
        <p:nvSpPr>
          <p:cNvPr id="34"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5"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arn(inVertical)">
                                      <p:cBhvr>
                                        <p:cTn id="11" dur="500"/>
                                        <p:tgtEl>
                                          <p:spTgt spid="3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9461">
                                            <p:txEl>
                                              <p:pRg st="0" end="0"/>
                                            </p:txEl>
                                          </p:spTgt>
                                        </p:tgtEl>
                                        <p:attrNameLst>
                                          <p:attrName>style.visibility</p:attrName>
                                        </p:attrNameLst>
                                      </p:cBhvr>
                                      <p:to>
                                        <p:strVal val="visible"/>
                                      </p:to>
                                    </p:set>
                                    <p:anim calcmode="lin" valueType="num">
                                      <p:cBhvr additive="base">
                                        <p:cTn id="20" dur="5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94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9461">
                                            <p:txEl>
                                              <p:pRg st="1" end="1"/>
                                            </p:txEl>
                                          </p:spTgt>
                                        </p:tgtEl>
                                        <p:attrNameLst>
                                          <p:attrName>style.visibility</p:attrName>
                                        </p:attrNameLst>
                                      </p:cBhvr>
                                      <p:to>
                                        <p:strVal val="visible"/>
                                      </p:to>
                                    </p:set>
                                    <p:anim calcmode="lin" valueType="num">
                                      <p:cBhvr additive="base">
                                        <p:cTn id="26" dur="500" fill="hold"/>
                                        <p:tgtEl>
                                          <p:spTgt spid="1946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94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461">
                                            <p:txEl>
                                              <p:pRg st="2" end="2"/>
                                            </p:txEl>
                                          </p:spTgt>
                                        </p:tgtEl>
                                        <p:attrNameLst>
                                          <p:attrName>style.visibility</p:attrName>
                                        </p:attrNameLst>
                                      </p:cBhvr>
                                      <p:to>
                                        <p:strVal val="visible"/>
                                      </p:to>
                                    </p:set>
                                    <p:anim calcmode="lin" valueType="num">
                                      <p:cBhvr additive="base">
                                        <p:cTn id="32" dur="500" fill="hold"/>
                                        <p:tgtEl>
                                          <p:spTgt spid="1946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94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9461">
                                            <p:txEl>
                                              <p:pRg st="3" end="3"/>
                                            </p:txEl>
                                          </p:spTgt>
                                        </p:tgtEl>
                                        <p:attrNameLst>
                                          <p:attrName>style.visibility</p:attrName>
                                        </p:attrNameLst>
                                      </p:cBhvr>
                                      <p:to>
                                        <p:strVal val="visible"/>
                                      </p:to>
                                    </p:set>
                                    <p:anim calcmode="lin" valueType="num">
                                      <p:cBhvr additive="base">
                                        <p:cTn id="38" dur="500" fill="hold"/>
                                        <p:tgtEl>
                                          <p:spTgt spid="19461">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94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9461">
                                            <p:txEl>
                                              <p:pRg st="4" end="4"/>
                                            </p:txEl>
                                          </p:spTgt>
                                        </p:tgtEl>
                                        <p:attrNameLst>
                                          <p:attrName>style.visibility</p:attrName>
                                        </p:attrNameLst>
                                      </p:cBhvr>
                                      <p:to>
                                        <p:strVal val="visible"/>
                                      </p:to>
                                    </p:set>
                                    <p:anim calcmode="lin" valueType="num">
                                      <p:cBhvr additive="base">
                                        <p:cTn id="44" dur="500" fill="hold"/>
                                        <p:tgtEl>
                                          <p:spTgt spid="19461">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94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9462"/>
                                        </p:tgtEl>
                                        <p:attrNameLst>
                                          <p:attrName>style.visibility</p:attrName>
                                        </p:attrNameLst>
                                      </p:cBhvr>
                                      <p:to>
                                        <p:strVal val="visible"/>
                                      </p:to>
                                    </p:set>
                                    <p:anim calcmode="lin" valueType="num">
                                      <p:cBhvr additive="base">
                                        <p:cTn id="50" dur="500" fill="hold"/>
                                        <p:tgtEl>
                                          <p:spTgt spid="19462"/>
                                        </p:tgtEl>
                                        <p:attrNameLst>
                                          <p:attrName>ppt_x</p:attrName>
                                        </p:attrNameLst>
                                      </p:cBhvr>
                                      <p:tavLst>
                                        <p:tav tm="0">
                                          <p:val>
                                            <p:strVal val="#ppt_x"/>
                                          </p:val>
                                        </p:tav>
                                        <p:tav tm="100000">
                                          <p:val>
                                            <p:strVal val="#ppt_x"/>
                                          </p:val>
                                        </p:tav>
                                      </p:tavLst>
                                    </p:anim>
                                    <p:anim calcmode="lin" valueType="num">
                                      <p:cBhvr additive="base">
                                        <p:cTn id="51" dur="500" fill="hold"/>
                                        <p:tgtEl>
                                          <p:spTgt spid="1946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9463"/>
                                        </p:tgtEl>
                                        <p:attrNameLst>
                                          <p:attrName>style.visibility</p:attrName>
                                        </p:attrNameLst>
                                      </p:cBhvr>
                                      <p:to>
                                        <p:strVal val="visible"/>
                                      </p:to>
                                    </p:set>
                                    <p:anim calcmode="lin" valueType="num">
                                      <p:cBhvr additive="base">
                                        <p:cTn id="54" dur="500" fill="hold"/>
                                        <p:tgtEl>
                                          <p:spTgt spid="19463"/>
                                        </p:tgtEl>
                                        <p:attrNameLst>
                                          <p:attrName>ppt_x</p:attrName>
                                        </p:attrNameLst>
                                      </p:cBhvr>
                                      <p:tavLst>
                                        <p:tav tm="0">
                                          <p:val>
                                            <p:strVal val="#ppt_x"/>
                                          </p:val>
                                        </p:tav>
                                        <p:tav tm="100000">
                                          <p:val>
                                            <p:strVal val="#ppt_x"/>
                                          </p:val>
                                        </p:tav>
                                      </p:tavLst>
                                    </p:anim>
                                    <p:anim calcmode="lin" valueType="num">
                                      <p:cBhvr additive="base">
                                        <p:cTn id="55" dur="500" fill="hold"/>
                                        <p:tgtEl>
                                          <p:spTgt spid="1946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9459"/>
                                        </p:tgtEl>
                                        <p:attrNameLst>
                                          <p:attrName>style.visibility</p:attrName>
                                        </p:attrNameLst>
                                      </p:cBhvr>
                                      <p:to>
                                        <p:strVal val="visible"/>
                                      </p:to>
                                    </p:set>
                                    <p:anim calcmode="lin" valueType="num">
                                      <p:cBhvr additive="base">
                                        <p:cTn id="58" dur="500" fill="hold"/>
                                        <p:tgtEl>
                                          <p:spTgt spid="19459"/>
                                        </p:tgtEl>
                                        <p:attrNameLst>
                                          <p:attrName>ppt_x</p:attrName>
                                        </p:attrNameLst>
                                      </p:cBhvr>
                                      <p:tavLst>
                                        <p:tav tm="0">
                                          <p:val>
                                            <p:strVal val="#ppt_x"/>
                                          </p:val>
                                        </p:tav>
                                        <p:tav tm="100000">
                                          <p:val>
                                            <p:strVal val="#ppt_x"/>
                                          </p:val>
                                        </p:tav>
                                      </p:tavLst>
                                    </p:anim>
                                    <p:anim calcmode="lin" valueType="num">
                                      <p:cBhvr additive="base">
                                        <p:cTn id="59"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P spid="19463" grpId="0" bldLvl="0" animBg="1"/>
      <p:bldP spid="34" grpId="0" bldLvl="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6"/>
          <p:cNvGrpSpPr/>
          <p:nvPr/>
        </p:nvGrpSpPr>
        <p:grpSpPr bwMode="auto">
          <a:xfrm>
            <a:off x="974725" y="2478088"/>
            <a:ext cx="7353300" cy="1890713"/>
            <a:chOff x="614" y="2238"/>
            <a:chExt cx="4632" cy="1191"/>
          </a:xfrm>
        </p:grpSpPr>
        <p:sp>
          <p:nvSpPr>
            <p:cNvPr id="20485" name="Rectangle 4"/>
            <p:cNvSpPr>
              <a:spLocks noChangeArrowheads="1"/>
            </p:cNvSpPr>
            <p:nvPr/>
          </p:nvSpPr>
          <p:spPr bwMode="auto">
            <a:xfrm>
              <a:off x="614" y="2238"/>
              <a:ext cx="1003" cy="33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水库类型</a:t>
              </a:r>
              <a:endParaRPr kumimoji="0" lang="en-US" altLang="zh-CN" sz="1300">
                <a:solidFill>
                  <a:srgbClr val="000000"/>
                </a:solidFill>
                <a:latin typeface="Arial" panose="020B0604020202020204" pitchFamily="34" charset="0"/>
              </a:endParaRPr>
            </a:p>
          </p:txBody>
        </p:sp>
        <p:sp>
          <p:nvSpPr>
            <p:cNvPr id="20486" name="Rectangle 5"/>
            <p:cNvSpPr>
              <a:spLocks noChangeArrowheads="1"/>
            </p:cNvSpPr>
            <p:nvPr/>
          </p:nvSpPr>
          <p:spPr bwMode="auto">
            <a:xfrm>
              <a:off x="1612" y="2238"/>
              <a:ext cx="912" cy="33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总库容（</a:t>
              </a:r>
              <a:r>
                <a:rPr kumimoji="0" lang="en-US" altLang="zh-CN" sz="1300">
                  <a:solidFill>
                    <a:srgbClr val="000000"/>
                  </a:solidFill>
                  <a:latin typeface="Arial" panose="020B0604020202020204" pitchFamily="34" charset="0"/>
                </a:rPr>
                <a:t>m3</a:t>
              </a:r>
              <a:r>
                <a:rPr kumimoji="0" lang="zh-CN" altLang="en-US" sz="1300">
                  <a:solidFill>
                    <a:srgbClr val="000000"/>
                  </a:solidFill>
                  <a:latin typeface="Arial" panose="020B0604020202020204" pitchFamily="34" charset="0"/>
                </a:rPr>
                <a:t>）</a:t>
              </a:r>
              <a:endParaRPr kumimoji="0" lang="en-US" altLang="zh-CN" sz="1300">
                <a:solidFill>
                  <a:srgbClr val="000000"/>
                </a:solidFill>
                <a:latin typeface="Arial" panose="020B0604020202020204" pitchFamily="34" charset="0"/>
              </a:endParaRPr>
            </a:p>
          </p:txBody>
        </p:sp>
        <p:sp>
          <p:nvSpPr>
            <p:cNvPr id="20487" name="Rectangle 6"/>
            <p:cNvSpPr>
              <a:spLocks noChangeArrowheads="1"/>
            </p:cNvSpPr>
            <p:nvPr/>
          </p:nvSpPr>
          <p:spPr bwMode="auto">
            <a:xfrm>
              <a:off x="2519" y="2247"/>
              <a:ext cx="913" cy="33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防洪库容（</a:t>
              </a:r>
              <a:r>
                <a:rPr kumimoji="0" lang="en-US" altLang="zh-CN" sz="1300">
                  <a:solidFill>
                    <a:srgbClr val="000000"/>
                  </a:solidFill>
                  <a:latin typeface="Arial" panose="020B0604020202020204" pitchFamily="34" charset="0"/>
                </a:rPr>
                <a:t>m3</a:t>
              </a:r>
              <a:r>
                <a:rPr kumimoji="0" lang="zh-CN" altLang="en-US" sz="1300">
                  <a:solidFill>
                    <a:srgbClr val="000000"/>
                  </a:solidFill>
                  <a:latin typeface="Arial" panose="020B0604020202020204" pitchFamily="34" charset="0"/>
                </a:rPr>
                <a:t>）</a:t>
              </a:r>
              <a:endParaRPr kumimoji="0" lang="en-US" altLang="zh-CN" sz="1300">
                <a:solidFill>
                  <a:srgbClr val="000000"/>
                </a:solidFill>
                <a:latin typeface="Arial" panose="020B0604020202020204" pitchFamily="34" charset="0"/>
              </a:endParaRPr>
            </a:p>
          </p:txBody>
        </p:sp>
        <p:sp>
          <p:nvSpPr>
            <p:cNvPr id="20488" name="Rectangle 7"/>
            <p:cNvSpPr>
              <a:spLocks noChangeArrowheads="1"/>
            </p:cNvSpPr>
            <p:nvPr/>
          </p:nvSpPr>
          <p:spPr bwMode="auto">
            <a:xfrm>
              <a:off x="3426" y="2247"/>
              <a:ext cx="913" cy="33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20489" name="Rectangle 8"/>
            <p:cNvSpPr>
              <a:spLocks noChangeArrowheads="1"/>
            </p:cNvSpPr>
            <p:nvPr/>
          </p:nvSpPr>
          <p:spPr bwMode="auto">
            <a:xfrm>
              <a:off x="4333" y="2247"/>
              <a:ext cx="913" cy="330"/>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490" name="Rectangle 9"/>
            <p:cNvSpPr>
              <a:spLocks noChangeArrowheads="1"/>
            </p:cNvSpPr>
            <p:nvPr/>
          </p:nvSpPr>
          <p:spPr bwMode="auto">
            <a:xfrm>
              <a:off x="614" y="2572"/>
              <a:ext cx="1003" cy="2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20491" name="Rectangle 10"/>
            <p:cNvSpPr>
              <a:spLocks noChangeArrowheads="1"/>
            </p:cNvSpPr>
            <p:nvPr/>
          </p:nvSpPr>
          <p:spPr bwMode="auto">
            <a:xfrm>
              <a:off x="1612" y="2572"/>
              <a:ext cx="912" cy="2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1100.0</a:t>
              </a:r>
            </a:p>
          </p:txBody>
        </p:sp>
        <p:sp>
          <p:nvSpPr>
            <p:cNvPr id="20492" name="Rectangle 11"/>
            <p:cNvSpPr>
              <a:spLocks noChangeArrowheads="1"/>
            </p:cNvSpPr>
            <p:nvPr/>
          </p:nvSpPr>
          <p:spPr bwMode="auto">
            <a:xfrm>
              <a:off x="2519" y="2572"/>
              <a:ext cx="913" cy="2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800.0</a:t>
              </a:r>
            </a:p>
          </p:txBody>
        </p:sp>
        <p:sp>
          <p:nvSpPr>
            <p:cNvPr id="20493" name="Rectangle 12"/>
            <p:cNvSpPr>
              <a:spLocks noChangeArrowheads="1"/>
            </p:cNvSpPr>
            <p:nvPr/>
          </p:nvSpPr>
          <p:spPr bwMode="auto">
            <a:xfrm>
              <a:off x="3426" y="2572"/>
              <a:ext cx="913" cy="2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20494" name="Rectangle 13"/>
            <p:cNvSpPr>
              <a:spLocks noChangeArrowheads="1"/>
            </p:cNvSpPr>
            <p:nvPr/>
          </p:nvSpPr>
          <p:spPr bwMode="auto">
            <a:xfrm>
              <a:off x="4333" y="2572"/>
              <a:ext cx="913" cy="2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495" name="Rectangle 14"/>
            <p:cNvSpPr>
              <a:spLocks noChangeArrowheads="1"/>
            </p:cNvSpPr>
            <p:nvPr/>
          </p:nvSpPr>
          <p:spPr bwMode="auto">
            <a:xfrm>
              <a:off x="614" y="2856"/>
              <a:ext cx="100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a:t>
              </a:r>
            </a:p>
          </p:txBody>
        </p:sp>
        <p:sp>
          <p:nvSpPr>
            <p:cNvPr id="20496" name="Rectangle 15"/>
            <p:cNvSpPr>
              <a:spLocks noChangeArrowheads="1"/>
            </p:cNvSpPr>
            <p:nvPr/>
          </p:nvSpPr>
          <p:spPr bwMode="auto">
            <a:xfrm>
              <a:off x="1612" y="2856"/>
              <a:ext cx="912"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2200.0</a:t>
              </a:r>
            </a:p>
          </p:txBody>
        </p:sp>
        <p:sp>
          <p:nvSpPr>
            <p:cNvPr id="20497" name="Rectangle 16"/>
            <p:cNvSpPr>
              <a:spLocks noChangeArrowheads="1"/>
            </p:cNvSpPr>
            <p:nvPr/>
          </p:nvSpPr>
          <p:spPr bwMode="auto">
            <a:xfrm>
              <a:off x="2519" y="2856"/>
              <a:ext cx="91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1600.0</a:t>
              </a:r>
            </a:p>
          </p:txBody>
        </p:sp>
        <p:sp>
          <p:nvSpPr>
            <p:cNvPr id="20498" name="Rectangle 17"/>
            <p:cNvSpPr>
              <a:spLocks noChangeArrowheads="1"/>
            </p:cNvSpPr>
            <p:nvPr/>
          </p:nvSpPr>
          <p:spPr bwMode="auto">
            <a:xfrm>
              <a:off x="3426" y="2856"/>
              <a:ext cx="91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20499" name="Rectangle 18"/>
            <p:cNvSpPr>
              <a:spLocks noChangeArrowheads="1"/>
            </p:cNvSpPr>
            <p:nvPr/>
          </p:nvSpPr>
          <p:spPr bwMode="auto">
            <a:xfrm>
              <a:off x="4333" y="2856"/>
              <a:ext cx="91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500" name="Rectangle 19"/>
            <p:cNvSpPr>
              <a:spLocks noChangeArrowheads="1"/>
            </p:cNvSpPr>
            <p:nvPr/>
          </p:nvSpPr>
          <p:spPr bwMode="auto">
            <a:xfrm>
              <a:off x="614" y="3139"/>
              <a:ext cx="100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501" name="Rectangle 20"/>
            <p:cNvSpPr>
              <a:spLocks noChangeArrowheads="1"/>
            </p:cNvSpPr>
            <p:nvPr/>
          </p:nvSpPr>
          <p:spPr bwMode="auto">
            <a:xfrm>
              <a:off x="1612" y="3139"/>
              <a:ext cx="912"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502" name="Rectangle 21"/>
            <p:cNvSpPr>
              <a:spLocks noChangeArrowheads="1"/>
            </p:cNvSpPr>
            <p:nvPr/>
          </p:nvSpPr>
          <p:spPr bwMode="auto">
            <a:xfrm>
              <a:off x="2519" y="3139"/>
              <a:ext cx="91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503" name="Rectangle 22"/>
            <p:cNvSpPr>
              <a:spLocks noChangeArrowheads="1"/>
            </p:cNvSpPr>
            <p:nvPr/>
          </p:nvSpPr>
          <p:spPr bwMode="auto">
            <a:xfrm>
              <a:off x="3426" y="3139"/>
              <a:ext cx="91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0504" name="Rectangle 23"/>
            <p:cNvSpPr>
              <a:spLocks noChangeArrowheads="1"/>
            </p:cNvSpPr>
            <p:nvPr/>
          </p:nvSpPr>
          <p:spPr bwMode="auto">
            <a:xfrm>
              <a:off x="4333" y="3139"/>
              <a:ext cx="913" cy="2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grpSp>
      <p:sp>
        <p:nvSpPr>
          <p:cNvPr id="20484" name="Rectangle 25"/>
          <p:cNvSpPr>
            <a:spLocks noGrp="1" noChangeArrowheads="1"/>
          </p:cNvSpPr>
          <p:nvPr>
            <p:ph idx="1"/>
          </p:nvPr>
        </p:nvSpPr>
        <p:spPr>
          <a:xfrm>
            <a:off x="974725" y="1628775"/>
            <a:ext cx="7391400" cy="647700"/>
          </a:xfrm>
        </p:spPr>
        <p:txBody>
          <a:bodyPr/>
          <a:lstStyle/>
          <a:p>
            <a:pPr eaLnBrk="1" hangingPunct="1"/>
            <a:r>
              <a:rPr lang="zh-CN" altLang="en-US" sz="2400" b="1" dirty="0">
                <a:solidFill>
                  <a:srgbClr val="0070C0"/>
                </a:solidFill>
                <a:latin typeface="宋体" panose="02010600030101010101" pitchFamily="2" charset="-122"/>
                <a:ea typeface="宋体" panose="02010600030101010101" pitchFamily="2" charset="-122"/>
              </a:rPr>
              <a:t>表的每一行都代表实体的一个实例。</a:t>
            </a:r>
          </a:p>
        </p:txBody>
      </p:sp>
      <p:pic>
        <p:nvPicPr>
          <p:cNvPr id="30"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31"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2"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inVertical)">
                                      <p:cBhvr>
                                        <p:cTn id="11" dur="500"/>
                                        <p:tgtEl>
                                          <p:spTgt spid="3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arn(inVertical)">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484">
                                            <p:txEl>
                                              <p:pRg st="0" end="0"/>
                                            </p:txEl>
                                          </p:spTgt>
                                        </p:tgtEl>
                                        <p:attrNameLst>
                                          <p:attrName>style.visibility</p:attrName>
                                        </p:attrNameLst>
                                      </p:cBhvr>
                                      <p:to>
                                        <p:strVal val="visible"/>
                                      </p:to>
                                    </p:set>
                                    <p:anim calcmode="lin" valueType="num">
                                      <p:cBhvr additive="base">
                                        <p:cTn id="20"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482"/>
                                        </p:tgtEl>
                                        <p:attrNameLst>
                                          <p:attrName>style.visibility</p:attrName>
                                        </p:attrNameLst>
                                      </p:cBhvr>
                                      <p:to>
                                        <p:strVal val="visible"/>
                                      </p:to>
                                    </p:set>
                                    <p:anim calcmode="lin" valueType="num">
                                      <p:cBhvr additive="base">
                                        <p:cTn id="26" dur="500" fill="hold"/>
                                        <p:tgtEl>
                                          <p:spTgt spid="20482"/>
                                        </p:tgtEl>
                                        <p:attrNameLst>
                                          <p:attrName>ppt_x</p:attrName>
                                        </p:attrNameLst>
                                      </p:cBhvr>
                                      <p:tavLst>
                                        <p:tav tm="0">
                                          <p:val>
                                            <p:strVal val="#ppt_x"/>
                                          </p:val>
                                        </p:tav>
                                        <p:tav tm="100000">
                                          <p:val>
                                            <p:strVal val="#ppt_x"/>
                                          </p:val>
                                        </p:tav>
                                      </p:tavLst>
                                    </p:anim>
                                    <p:anim calcmode="lin" valueType="num">
                                      <p:cBhvr additive="base">
                                        <p:cTn id="27"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31" grpId="0" bldLvl="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113"/>
          <p:cNvGrpSpPr/>
          <p:nvPr/>
        </p:nvGrpSpPr>
        <p:grpSpPr bwMode="auto">
          <a:xfrm>
            <a:off x="1547813" y="3736975"/>
            <a:ext cx="6640512" cy="2665413"/>
            <a:chOff x="1038" y="2203"/>
            <a:chExt cx="4183" cy="1679"/>
          </a:xfrm>
        </p:grpSpPr>
        <p:sp>
          <p:nvSpPr>
            <p:cNvPr id="21509" name="Freeform 4"/>
            <p:cNvSpPr>
              <a:spLocks noChangeArrowheads="1"/>
            </p:cNvSpPr>
            <p:nvPr/>
          </p:nvSpPr>
          <p:spPr bwMode="auto">
            <a:xfrm>
              <a:off x="1488" y="2917"/>
              <a:ext cx="121" cy="254"/>
            </a:xfrm>
            <a:custGeom>
              <a:avLst/>
              <a:gdLst>
                <a:gd name="T0" fmla="*/ 3 w 141"/>
                <a:gd name="T1" fmla="*/ 0 h 279"/>
                <a:gd name="T2" fmla="*/ 3 w 141"/>
                <a:gd name="T3" fmla="*/ 1 h 279"/>
                <a:gd name="T4" fmla="*/ 3 w 141"/>
                <a:gd name="T5" fmla="*/ 5 h 279"/>
                <a:gd name="T6" fmla="*/ 3 w 141"/>
                <a:gd name="T7" fmla="*/ 5 h 279"/>
                <a:gd name="T8" fmla="*/ 0 w 141"/>
                <a:gd name="T9" fmla="*/ 5 h 279"/>
                <a:gd name="T10" fmla="*/ 3 w 141"/>
                <a:gd name="T11" fmla="*/ 7 h 279"/>
                <a:gd name="T12" fmla="*/ 3 w 141"/>
                <a:gd name="T13" fmla="*/ 9 h 279"/>
                <a:gd name="T14" fmla="*/ 3 w 141"/>
                <a:gd name="T15" fmla="*/ 10 h 279"/>
                <a:gd name="T16" fmla="*/ 3 w 141"/>
                <a:gd name="T17" fmla="*/ 11 h 279"/>
                <a:gd name="T18" fmla="*/ 3 w 141"/>
                <a:gd name="T19" fmla="*/ 12 h 279"/>
                <a:gd name="T20" fmla="*/ 3 w 141"/>
                <a:gd name="T21" fmla="*/ 13 h 279"/>
                <a:gd name="T22" fmla="*/ 3 w 141"/>
                <a:gd name="T23" fmla="*/ 13 h 279"/>
                <a:gd name="T24" fmla="*/ 3 w 141"/>
                <a:gd name="T25" fmla="*/ 14 h 279"/>
                <a:gd name="T26" fmla="*/ 3 w 141"/>
                <a:gd name="T27" fmla="*/ 14 h 279"/>
                <a:gd name="T28" fmla="*/ 3 w 141"/>
                <a:gd name="T29" fmla="*/ 15 h 279"/>
                <a:gd name="T30" fmla="*/ 3 w 141"/>
                <a:gd name="T31" fmla="*/ 16 h 279"/>
                <a:gd name="T32" fmla="*/ 3 w 141"/>
                <a:gd name="T33" fmla="*/ 20 h 279"/>
                <a:gd name="T34" fmla="*/ 3 w 141"/>
                <a:gd name="T35" fmla="*/ 17 h 279"/>
                <a:gd name="T36" fmla="*/ 3 w 141"/>
                <a:gd name="T37" fmla="*/ 15 h 279"/>
                <a:gd name="T38" fmla="*/ 3 w 141"/>
                <a:gd name="T39" fmla="*/ 13 h 279"/>
                <a:gd name="T40" fmla="*/ 3 w 141"/>
                <a:gd name="T41" fmla="*/ 13 h 279"/>
                <a:gd name="T42" fmla="*/ 3 w 141"/>
                <a:gd name="T43" fmla="*/ 12 h 279"/>
                <a:gd name="T44" fmla="*/ 3 w 141"/>
                <a:gd name="T45" fmla="*/ 9 h 279"/>
                <a:gd name="T46" fmla="*/ 3 w 141"/>
                <a:gd name="T47" fmla="*/ 7 h 279"/>
                <a:gd name="T48" fmla="*/ 3 w 141"/>
                <a:gd name="T49" fmla="*/ 5 h 279"/>
                <a:gd name="T50" fmla="*/ 3 w 141"/>
                <a:gd name="T51" fmla="*/ 5 h 279"/>
                <a:gd name="T52" fmla="*/ 3 w 141"/>
                <a:gd name="T53" fmla="*/ 5 h 279"/>
                <a:gd name="T54" fmla="*/ 3 w 141"/>
                <a:gd name="T55" fmla="*/ 5 h 279"/>
                <a:gd name="T56" fmla="*/ 3 w 141"/>
                <a:gd name="T57" fmla="*/ 5 h 279"/>
                <a:gd name="T58" fmla="*/ 3 w 141"/>
                <a:gd name="T59" fmla="*/ 0 h 279"/>
                <a:gd name="T60" fmla="*/ 3 w 141"/>
                <a:gd name="T61" fmla="*/ 0 h 2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41"/>
                <a:gd name="T94" fmla="*/ 0 h 279"/>
                <a:gd name="T95" fmla="*/ 141 w 141"/>
                <a:gd name="T96" fmla="*/ 279 h 2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41" h="279">
                  <a:moveTo>
                    <a:pt x="84" y="0"/>
                  </a:moveTo>
                  <a:cubicBezTo>
                    <a:pt x="84" y="0"/>
                    <a:pt x="66" y="0"/>
                    <a:pt x="60" y="1"/>
                  </a:cubicBezTo>
                  <a:cubicBezTo>
                    <a:pt x="51" y="4"/>
                    <a:pt x="33" y="17"/>
                    <a:pt x="27" y="24"/>
                  </a:cubicBezTo>
                  <a:cubicBezTo>
                    <a:pt x="21" y="30"/>
                    <a:pt x="12" y="44"/>
                    <a:pt x="8" y="51"/>
                  </a:cubicBezTo>
                  <a:cubicBezTo>
                    <a:pt x="6" y="56"/>
                    <a:pt x="0" y="67"/>
                    <a:pt x="0" y="72"/>
                  </a:cubicBezTo>
                  <a:cubicBezTo>
                    <a:pt x="0" y="78"/>
                    <a:pt x="3" y="94"/>
                    <a:pt x="8" y="97"/>
                  </a:cubicBezTo>
                  <a:cubicBezTo>
                    <a:pt x="4" y="103"/>
                    <a:pt x="9" y="118"/>
                    <a:pt x="8" y="124"/>
                  </a:cubicBezTo>
                  <a:cubicBezTo>
                    <a:pt x="12" y="124"/>
                    <a:pt x="22" y="124"/>
                    <a:pt x="24" y="127"/>
                  </a:cubicBezTo>
                  <a:cubicBezTo>
                    <a:pt x="27" y="130"/>
                    <a:pt x="22" y="139"/>
                    <a:pt x="23" y="143"/>
                  </a:cubicBezTo>
                  <a:cubicBezTo>
                    <a:pt x="24" y="147"/>
                    <a:pt x="30" y="154"/>
                    <a:pt x="31" y="158"/>
                  </a:cubicBezTo>
                  <a:cubicBezTo>
                    <a:pt x="31" y="159"/>
                    <a:pt x="33" y="165"/>
                    <a:pt x="33" y="167"/>
                  </a:cubicBezTo>
                  <a:cubicBezTo>
                    <a:pt x="35" y="171"/>
                    <a:pt x="41" y="178"/>
                    <a:pt x="45" y="180"/>
                  </a:cubicBezTo>
                  <a:cubicBezTo>
                    <a:pt x="48" y="182"/>
                    <a:pt x="54" y="182"/>
                    <a:pt x="57" y="183"/>
                  </a:cubicBezTo>
                  <a:cubicBezTo>
                    <a:pt x="58" y="183"/>
                    <a:pt x="57" y="192"/>
                    <a:pt x="57" y="193"/>
                  </a:cubicBezTo>
                  <a:cubicBezTo>
                    <a:pt x="62" y="193"/>
                    <a:pt x="57" y="201"/>
                    <a:pt x="59" y="204"/>
                  </a:cubicBezTo>
                  <a:cubicBezTo>
                    <a:pt x="66" y="210"/>
                    <a:pt x="63" y="212"/>
                    <a:pt x="61" y="223"/>
                  </a:cubicBezTo>
                  <a:cubicBezTo>
                    <a:pt x="60" y="229"/>
                    <a:pt x="57" y="274"/>
                    <a:pt x="63" y="276"/>
                  </a:cubicBezTo>
                  <a:cubicBezTo>
                    <a:pt x="69" y="279"/>
                    <a:pt x="84" y="241"/>
                    <a:pt x="88" y="238"/>
                  </a:cubicBezTo>
                  <a:cubicBezTo>
                    <a:pt x="93" y="233"/>
                    <a:pt x="99" y="223"/>
                    <a:pt x="99" y="217"/>
                  </a:cubicBezTo>
                  <a:cubicBezTo>
                    <a:pt x="102" y="209"/>
                    <a:pt x="98" y="190"/>
                    <a:pt x="102" y="182"/>
                  </a:cubicBezTo>
                  <a:cubicBezTo>
                    <a:pt x="105" y="178"/>
                    <a:pt x="116" y="174"/>
                    <a:pt x="120" y="170"/>
                  </a:cubicBezTo>
                  <a:cubicBezTo>
                    <a:pt x="123" y="167"/>
                    <a:pt x="127" y="161"/>
                    <a:pt x="129" y="158"/>
                  </a:cubicBezTo>
                  <a:cubicBezTo>
                    <a:pt x="134" y="149"/>
                    <a:pt x="141" y="124"/>
                    <a:pt x="141" y="115"/>
                  </a:cubicBezTo>
                  <a:cubicBezTo>
                    <a:pt x="141" y="110"/>
                    <a:pt x="135" y="105"/>
                    <a:pt x="134" y="101"/>
                  </a:cubicBezTo>
                  <a:cubicBezTo>
                    <a:pt x="132" y="96"/>
                    <a:pt x="123" y="89"/>
                    <a:pt x="122" y="85"/>
                  </a:cubicBezTo>
                  <a:cubicBezTo>
                    <a:pt x="120" y="78"/>
                    <a:pt x="126" y="64"/>
                    <a:pt x="126" y="56"/>
                  </a:cubicBezTo>
                  <a:cubicBezTo>
                    <a:pt x="126" y="51"/>
                    <a:pt x="124" y="39"/>
                    <a:pt x="123" y="33"/>
                  </a:cubicBezTo>
                  <a:cubicBezTo>
                    <a:pt x="122" y="30"/>
                    <a:pt x="119" y="22"/>
                    <a:pt x="117" y="20"/>
                  </a:cubicBezTo>
                  <a:cubicBezTo>
                    <a:pt x="114" y="16"/>
                    <a:pt x="105" y="11"/>
                    <a:pt x="99" y="8"/>
                  </a:cubicBezTo>
                  <a:cubicBezTo>
                    <a:pt x="97" y="6"/>
                    <a:pt x="87" y="0"/>
                    <a:pt x="87" y="0"/>
                  </a:cubicBezTo>
                  <a:cubicBezTo>
                    <a:pt x="87" y="0"/>
                    <a:pt x="85" y="0"/>
                    <a:pt x="84" y="0"/>
                  </a:cubicBezTo>
                  <a:close/>
                </a:path>
              </a:pathLst>
            </a:custGeom>
            <a:solidFill>
              <a:srgbClr val="B35800"/>
            </a:solidFill>
            <a:ln w="25400">
              <a:solidFill>
                <a:srgbClr val="000000"/>
              </a:solidFill>
              <a:round/>
            </a:ln>
          </p:spPr>
          <p:txBody>
            <a:bodyPr wrap="none"/>
            <a:lstStyle/>
            <a:p>
              <a:endParaRPr lang="zh-CN" altLang="en-US"/>
            </a:p>
          </p:txBody>
        </p:sp>
        <p:sp>
          <p:nvSpPr>
            <p:cNvPr id="21510" name="Freeform 5"/>
            <p:cNvSpPr>
              <a:spLocks noChangeArrowheads="1"/>
            </p:cNvSpPr>
            <p:nvPr/>
          </p:nvSpPr>
          <p:spPr bwMode="auto">
            <a:xfrm>
              <a:off x="1396" y="3540"/>
              <a:ext cx="147" cy="331"/>
            </a:xfrm>
            <a:custGeom>
              <a:avLst/>
              <a:gdLst>
                <a:gd name="T0" fmla="*/ 3 w 171"/>
                <a:gd name="T1" fmla="*/ 4 h 363"/>
                <a:gd name="T2" fmla="*/ 3 w 171"/>
                <a:gd name="T3" fmla="*/ 4 h 363"/>
                <a:gd name="T4" fmla="*/ 3 w 171"/>
                <a:gd name="T5" fmla="*/ 5 h 363"/>
                <a:gd name="T6" fmla="*/ 3 w 171"/>
                <a:gd name="T7" fmla="*/ 9 h 363"/>
                <a:gd name="T8" fmla="*/ 3 w 171"/>
                <a:gd name="T9" fmla="*/ 11 h 363"/>
                <a:gd name="T10" fmla="*/ 3 w 171"/>
                <a:gd name="T11" fmla="*/ 16 h 363"/>
                <a:gd name="T12" fmla="*/ 3 w 171"/>
                <a:gd name="T13" fmla="*/ 18 h 363"/>
                <a:gd name="T14" fmla="*/ 3 w 171"/>
                <a:gd name="T15" fmla="*/ 23 h 363"/>
                <a:gd name="T16" fmla="*/ 3 w 171"/>
                <a:gd name="T17" fmla="*/ 25 h 363"/>
                <a:gd name="T18" fmla="*/ 2 w 171"/>
                <a:gd name="T19" fmla="*/ 27 h 363"/>
                <a:gd name="T20" fmla="*/ 3 w 171"/>
                <a:gd name="T21" fmla="*/ 25 h 363"/>
                <a:gd name="T22" fmla="*/ 3 w 171"/>
                <a:gd name="T23" fmla="*/ 25 h 363"/>
                <a:gd name="T24" fmla="*/ 3 w 171"/>
                <a:gd name="T25" fmla="*/ 23 h 363"/>
                <a:gd name="T26" fmla="*/ 3 w 171"/>
                <a:gd name="T27" fmla="*/ 21 h 363"/>
                <a:gd name="T28" fmla="*/ 3 w 171"/>
                <a:gd name="T29" fmla="*/ 19 h 363"/>
                <a:gd name="T30" fmla="*/ 3 w 171"/>
                <a:gd name="T31" fmla="*/ 17 h 363"/>
                <a:gd name="T32" fmla="*/ 3 w 171"/>
                <a:gd name="T33" fmla="*/ 16 h 363"/>
                <a:gd name="T34" fmla="*/ 3 w 171"/>
                <a:gd name="T35" fmla="*/ 14 h 363"/>
                <a:gd name="T36" fmla="*/ 3 w 171"/>
                <a:gd name="T37" fmla="*/ 9 h 363"/>
                <a:gd name="T38" fmla="*/ 3 w 171"/>
                <a:gd name="T39" fmla="*/ 6 h 363"/>
                <a:gd name="T40" fmla="*/ 3 w 171"/>
                <a:gd name="T41" fmla="*/ 5 h 363"/>
                <a:gd name="T42" fmla="*/ 3 w 171"/>
                <a:gd name="T43" fmla="*/ 5 h 363"/>
                <a:gd name="T44" fmla="*/ 3 w 171"/>
                <a:gd name="T45" fmla="*/ 4 h 3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1"/>
                <a:gd name="T70" fmla="*/ 0 h 363"/>
                <a:gd name="T71" fmla="*/ 171 w 171"/>
                <a:gd name="T72" fmla="*/ 363 h 3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1" h="363">
                  <a:moveTo>
                    <a:pt x="121" y="4"/>
                  </a:moveTo>
                  <a:cubicBezTo>
                    <a:pt x="121" y="4"/>
                    <a:pt x="119" y="4"/>
                    <a:pt x="119" y="4"/>
                  </a:cubicBezTo>
                  <a:cubicBezTo>
                    <a:pt x="119" y="20"/>
                    <a:pt x="125" y="50"/>
                    <a:pt x="121" y="65"/>
                  </a:cubicBezTo>
                  <a:cubicBezTo>
                    <a:pt x="118" y="73"/>
                    <a:pt x="122" y="97"/>
                    <a:pt x="121" y="106"/>
                  </a:cubicBezTo>
                  <a:cubicBezTo>
                    <a:pt x="121" y="112"/>
                    <a:pt x="113" y="125"/>
                    <a:pt x="112" y="131"/>
                  </a:cubicBezTo>
                  <a:cubicBezTo>
                    <a:pt x="112" y="136"/>
                    <a:pt x="119" y="211"/>
                    <a:pt x="115" y="215"/>
                  </a:cubicBezTo>
                  <a:cubicBezTo>
                    <a:pt x="111" y="222"/>
                    <a:pt x="99" y="231"/>
                    <a:pt x="94" y="237"/>
                  </a:cubicBezTo>
                  <a:cubicBezTo>
                    <a:pt x="88" y="243"/>
                    <a:pt x="47" y="288"/>
                    <a:pt x="44" y="293"/>
                  </a:cubicBezTo>
                  <a:cubicBezTo>
                    <a:pt x="41" y="297"/>
                    <a:pt x="15" y="331"/>
                    <a:pt x="9" y="337"/>
                  </a:cubicBezTo>
                  <a:cubicBezTo>
                    <a:pt x="4" y="342"/>
                    <a:pt x="0" y="360"/>
                    <a:pt x="2" y="362"/>
                  </a:cubicBezTo>
                  <a:cubicBezTo>
                    <a:pt x="4" y="363"/>
                    <a:pt x="57" y="343"/>
                    <a:pt x="62" y="337"/>
                  </a:cubicBezTo>
                  <a:cubicBezTo>
                    <a:pt x="66" y="333"/>
                    <a:pt x="65" y="321"/>
                    <a:pt x="70" y="317"/>
                  </a:cubicBezTo>
                  <a:cubicBezTo>
                    <a:pt x="76" y="312"/>
                    <a:pt x="113" y="296"/>
                    <a:pt x="118" y="292"/>
                  </a:cubicBezTo>
                  <a:cubicBezTo>
                    <a:pt x="122" y="289"/>
                    <a:pt x="156" y="266"/>
                    <a:pt x="162" y="265"/>
                  </a:cubicBezTo>
                  <a:cubicBezTo>
                    <a:pt x="162" y="261"/>
                    <a:pt x="166" y="248"/>
                    <a:pt x="164" y="246"/>
                  </a:cubicBezTo>
                  <a:cubicBezTo>
                    <a:pt x="166" y="242"/>
                    <a:pt x="146" y="236"/>
                    <a:pt x="146" y="231"/>
                  </a:cubicBezTo>
                  <a:cubicBezTo>
                    <a:pt x="146" y="226"/>
                    <a:pt x="158" y="218"/>
                    <a:pt x="156" y="215"/>
                  </a:cubicBezTo>
                  <a:cubicBezTo>
                    <a:pt x="152" y="198"/>
                    <a:pt x="158" y="184"/>
                    <a:pt x="159" y="179"/>
                  </a:cubicBezTo>
                  <a:cubicBezTo>
                    <a:pt x="159" y="174"/>
                    <a:pt x="161" y="116"/>
                    <a:pt x="162" y="108"/>
                  </a:cubicBezTo>
                  <a:cubicBezTo>
                    <a:pt x="164" y="102"/>
                    <a:pt x="170" y="90"/>
                    <a:pt x="169" y="85"/>
                  </a:cubicBezTo>
                  <a:cubicBezTo>
                    <a:pt x="169" y="81"/>
                    <a:pt x="166" y="29"/>
                    <a:pt x="168" y="23"/>
                  </a:cubicBezTo>
                  <a:cubicBezTo>
                    <a:pt x="168" y="20"/>
                    <a:pt x="171" y="10"/>
                    <a:pt x="171" y="10"/>
                  </a:cubicBezTo>
                  <a:cubicBezTo>
                    <a:pt x="164" y="0"/>
                    <a:pt x="121" y="5"/>
                    <a:pt x="121" y="4"/>
                  </a:cubicBezTo>
                  <a:close/>
                </a:path>
              </a:pathLst>
            </a:custGeom>
            <a:solidFill>
              <a:srgbClr val="8F460D"/>
            </a:solidFill>
            <a:ln w="25400">
              <a:solidFill>
                <a:srgbClr val="000000"/>
              </a:solidFill>
              <a:round/>
            </a:ln>
          </p:spPr>
          <p:txBody>
            <a:bodyPr wrap="none"/>
            <a:lstStyle/>
            <a:p>
              <a:endParaRPr lang="zh-CN" altLang="en-US"/>
            </a:p>
          </p:txBody>
        </p:sp>
        <p:sp>
          <p:nvSpPr>
            <p:cNvPr id="21511" name="Freeform 6"/>
            <p:cNvSpPr>
              <a:spLocks noChangeArrowheads="1"/>
            </p:cNvSpPr>
            <p:nvPr/>
          </p:nvSpPr>
          <p:spPr bwMode="auto">
            <a:xfrm>
              <a:off x="1560" y="3522"/>
              <a:ext cx="190" cy="284"/>
            </a:xfrm>
            <a:custGeom>
              <a:avLst/>
              <a:gdLst>
                <a:gd name="T0" fmla="*/ 3 w 221"/>
                <a:gd name="T1" fmla="*/ 5 h 311"/>
                <a:gd name="T2" fmla="*/ 3 w 221"/>
                <a:gd name="T3" fmla="*/ 5 h 311"/>
                <a:gd name="T4" fmla="*/ 3 w 221"/>
                <a:gd name="T5" fmla="*/ 6 h 311"/>
                <a:gd name="T6" fmla="*/ 3 w 221"/>
                <a:gd name="T7" fmla="*/ 10 h 311"/>
                <a:gd name="T8" fmla="*/ 3 w 221"/>
                <a:gd name="T9" fmla="*/ 12 h 311"/>
                <a:gd name="T10" fmla="*/ 3 w 221"/>
                <a:gd name="T11" fmla="*/ 16 h 311"/>
                <a:gd name="T12" fmla="*/ 3 w 221"/>
                <a:gd name="T13" fmla="*/ 18 h 311"/>
                <a:gd name="T14" fmla="*/ 3 w 221"/>
                <a:gd name="T15" fmla="*/ 21 h 311"/>
                <a:gd name="T16" fmla="*/ 3 w 221"/>
                <a:gd name="T17" fmla="*/ 23 h 311"/>
                <a:gd name="T18" fmla="*/ 3 w 221"/>
                <a:gd name="T19" fmla="*/ 24 h 311"/>
                <a:gd name="T20" fmla="*/ 3 w 221"/>
                <a:gd name="T21" fmla="*/ 24 h 311"/>
                <a:gd name="T22" fmla="*/ 3 w 221"/>
                <a:gd name="T23" fmla="*/ 24 h 311"/>
                <a:gd name="T24" fmla="*/ 3 w 221"/>
                <a:gd name="T25" fmla="*/ 24 h 311"/>
                <a:gd name="T26" fmla="*/ 3 w 221"/>
                <a:gd name="T27" fmla="*/ 24 h 311"/>
                <a:gd name="T28" fmla="*/ 3 w 221"/>
                <a:gd name="T29" fmla="*/ 24 h 311"/>
                <a:gd name="T30" fmla="*/ 3 w 221"/>
                <a:gd name="T31" fmla="*/ 24 h 311"/>
                <a:gd name="T32" fmla="*/ 3 w 221"/>
                <a:gd name="T33" fmla="*/ 22 h 311"/>
                <a:gd name="T34" fmla="*/ 3 w 221"/>
                <a:gd name="T35" fmla="*/ 19 h 311"/>
                <a:gd name="T36" fmla="*/ 3 w 221"/>
                <a:gd name="T37" fmla="*/ 18 h 311"/>
                <a:gd name="T38" fmla="*/ 3 w 221"/>
                <a:gd name="T39" fmla="*/ 15 h 311"/>
                <a:gd name="T40" fmla="*/ 3 w 221"/>
                <a:gd name="T41" fmla="*/ 15 h 311"/>
                <a:gd name="T42" fmla="*/ 3 w 221"/>
                <a:gd name="T43" fmla="*/ 11 h 311"/>
                <a:gd name="T44" fmla="*/ 3 w 221"/>
                <a:gd name="T45" fmla="*/ 5 h 311"/>
                <a:gd name="T46" fmla="*/ 3 w 221"/>
                <a:gd name="T47" fmla="*/ 5 h 311"/>
                <a:gd name="T48" fmla="*/ 3 w 221"/>
                <a:gd name="T49" fmla="*/ 5 h 3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1"/>
                <a:gd name="T76" fmla="*/ 0 h 311"/>
                <a:gd name="T77" fmla="*/ 221 w 221"/>
                <a:gd name="T78" fmla="*/ 311 h 3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1" h="311">
                  <a:moveTo>
                    <a:pt x="49" y="25"/>
                  </a:moveTo>
                  <a:cubicBezTo>
                    <a:pt x="54" y="29"/>
                    <a:pt x="52" y="45"/>
                    <a:pt x="51" y="51"/>
                  </a:cubicBezTo>
                  <a:cubicBezTo>
                    <a:pt x="51" y="54"/>
                    <a:pt x="50" y="80"/>
                    <a:pt x="50" y="84"/>
                  </a:cubicBezTo>
                  <a:cubicBezTo>
                    <a:pt x="50" y="90"/>
                    <a:pt x="44" y="118"/>
                    <a:pt x="44" y="123"/>
                  </a:cubicBezTo>
                  <a:cubicBezTo>
                    <a:pt x="45" y="127"/>
                    <a:pt x="49" y="142"/>
                    <a:pt x="50" y="145"/>
                  </a:cubicBezTo>
                  <a:cubicBezTo>
                    <a:pt x="51" y="155"/>
                    <a:pt x="47" y="200"/>
                    <a:pt x="44" y="208"/>
                  </a:cubicBezTo>
                  <a:cubicBezTo>
                    <a:pt x="43" y="214"/>
                    <a:pt x="39" y="227"/>
                    <a:pt x="35" y="230"/>
                  </a:cubicBezTo>
                  <a:cubicBezTo>
                    <a:pt x="31" y="236"/>
                    <a:pt x="12" y="261"/>
                    <a:pt x="11" y="264"/>
                  </a:cubicBezTo>
                  <a:cubicBezTo>
                    <a:pt x="9" y="270"/>
                    <a:pt x="0" y="285"/>
                    <a:pt x="5" y="290"/>
                  </a:cubicBezTo>
                  <a:cubicBezTo>
                    <a:pt x="13" y="298"/>
                    <a:pt x="41" y="294"/>
                    <a:pt x="53" y="295"/>
                  </a:cubicBezTo>
                  <a:cubicBezTo>
                    <a:pt x="64" y="296"/>
                    <a:pt x="108" y="305"/>
                    <a:pt x="112" y="307"/>
                  </a:cubicBezTo>
                  <a:cubicBezTo>
                    <a:pt x="116" y="307"/>
                    <a:pt x="142" y="302"/>
                    <a:pt x="147" y="304"/>
                  </a:cubicBezTo>
                  <a:cubicBezTo>
                    <a:pt x="151" y="304"/>
                    <a:pt x="167" y="310"/>
                    <a:pt x="171" y="311"/>
                  </a:cubicBezTo>
                  <a:cubicBezTo>
                    <a:pt x="175" y="311"/>
                    <a:pt x="195" y="311"/>
                    <a:pt x="197" y="310"/>
                  </a:cubicBezTo>
                  <a:cubicBezTo>
                    <a:pt x="199" y="309"/>
                    <a:pt x="221" y="305"/>
                    <a:pt x="221" y="307"/>
                  </a:cubicBezTo>
                  <a:cubicBezTo>
                    <a:pt x="221" y="302"/>
                    <a:pt x="202" y="296"/>
                    <a:pt x="202" y="296"/>
                  </a:cubicBezTo>
                  <a:cubicBezTo>
                    <a:pt x="202" y="293"/>
                    <a:pt x="168" y="275"/>
                    <a:pt x="163" y="273"/>
                  </a:cubicBezTo>
                  <a:cubicBezTo>
                    <a:pt x="162" y="273"/>
                    <a:pt x="96" y="247"/>
                    <a:pt x="93" y="243"/>
                  </a:cubicBezTo>
                  <a:cubicBezTo>
                    <a:pt x="90" y="240"/>
                    <a:pt x="88" y="233"/>
                    <a:pt x="88" y="230"/>
                  </a:cubicBezTo>
                  <a:cubicBezTo>
                    <a:pt x="87" y="230"/>
                    <a:pt x="93" y="200"/>
                    <a:pt x="93" y="197"/>
                  </a:cubicBezTo>
                  <a:cubicBezTo>
                    <a:pt x="92" y="193"/>
                    <a:pt x="85" y="184"/>
                    <a:pt x="86" y="181"/>
                  </a:cubicBezTo>
                  <a:cubicBezTo>
                    <a:pt x="87" y="178"/>
                    <a:pt x="94" y="139"/>
                    <a:pt x="94" y="134"/>
                  </a:cubicBezTo>
                  <a:cubicBezTo>
                    <a:pt x="94" y="127"/>
                    <a:pt x="102" y="35"/>
                    <a:pt x="102" y="31"/>
                  </a:cubicBezTo>
                  <a:cubicBezTo>
                    <a:pt x="102" y="27"/>
                    <a:pt x="112" y="5"/>
                    <a:pt x="111" y="5"/>
                  </a:cubicBezTo>
                  <a:cubicBezTo>
                    <a:pt x="101" y="0"/>
                    <a:pt x="55" y="16"/>
                    <a:pt x="49" y="25"/>
                  </a:cubicBezTo>
                  <a:close/>
                </a:path>
              </a:pathLst>
            </a:custGeom>
            <a:solidFill>
              <a:srgbClr val="8F460D"/>
            </a:solidFill>
            <a:ln w="25400">
              <a:solidFill>
                <a:srgbClr val="000000"/>
              </a:solidFill>
              <a:round/>
            </a:ln>
          </p:spPr>
          <p:txBody>
            <a:bodyPr wrap="none"/>
            <a:lstStyle/>
            <a:p>
              <a:endParaRPr lang="zh-CN" altLang="en-US"/>
            </a:p>
          </p:txBody>
        </p:sp>
        <p:sp>
          <p:nvSpPr>
            <p:cNvPr id="21512" name="Freeform 7"/>
            <p:cNvSpPr>
              <a:spLocks noChangeArrowheads="1"/>
            </p:cNvSpPr>
            <p:nvPr/>
          </p:nvSpPr>
          <p:spPr bwMode="auto">
            <a:xfrm>
              <a:off x="1456" y="3111"/>
              <a:ext cx="257" cy="582"/>
            </a:xfrm>
            <a:custGeom>
              <a:avLst/>
              <a:gdLst>
                <a:gd name="T0" fmla="*/ 3 w 299"/>
                <a:gd name="T1" fmla="*/ 5 h 638"/>
                <a:gd name="T2" fmla="*/ 3 w 299"/>
                <a:gd name="T3" fmla="*/ 5 h 638"/>
                <a:gd name="T4" fmla="*/ 3 w 299"/>
                <a:gd name="T5" fmla="*/ 5 h 638"/>
                <a:gd name="T6" fmla="*/ 3 w 299"/>
                <a:gd name="T7" fmla="*/ 5 h 638"/>
                <a:gd name="T8" fmla="*/ 3 w 299"/>
                <a:gd name="T9" fmla="*/ 5 h 638"/>
                <a:gd name="T10" fmla="*/ 0 w 299"/>
                <a:gd name="T11" fmla="*/ 5 h 638"/>
                <a:gd name="T12" fmla="*/ 3 w 299"/>
                <a:gd name="T13" fmla="*/ 5 h 638"/>
                <a:gd name="T14" fmla="*/ 3 w 299"/>
                <a:gd name="T15" fmla="*/ 5 h 638"/>
                <a:gd name="T16" fmla="*/ 3 w 299"/>
                <a:gd name="T17" fmla="*/ 8 h 638"/>
                <a:gd name="T18" fmla="*/ 3 w 299"/>
                <a:gd name="T19" fmla="*/ 10 h 638"/>
                <a:gd name="T20" fmla="*/ 3 w 299"/>
                <a:gd name="T21" fmla="*/ 13 h 638"/>
                <a:gd name="T22" fmla="*/ 3 w 299"/>
                <a:gd name="T23" fmla="*/ 47 h 638"/>
                <a:gd name="T24" fmla="*/ 3 w 299"/>
                <a:gd name="T25" fmla="*/ 47 h 638"/>
                <a:gd name="T26" fmla="*/ 3 w 299"/>
                <a:gd name="T27" fmla="*/ 19 h 638"/>
                <a:gd name="T28" fmla="*/ 3 w 299"/>
                <a:gd name="T29" fmla="*/ 21 h 638"/>
                <a:gd name="T30" fmla="*/ 3 w 299"/>
                <a:gd name="T31" fmla="*/ 16 h 638"/>
                <a:gd name="T32" fmla="*/ 3 w 299"/>
                <a:gd name="T33" fmla="*/ 13 h 638"/>
                <a:gd name="T34" fmla="*/ 3 w 299"/>
                <a:gd name="T35" fmla="*/ 8 h 638"/>
                <a:gd name="T36" fmla="*/ 3 w 299"/>
                <a:gd name="T37" fmla="*/ 5 h 638"/>
                <a:gd name="T38" fmla="*/ 3 w 299"/>
                <a:gd name="T39" fmla="*/ 5 h 638"/>
                <a:gd name="T40" fmla="*/ 3 w 299"/>
                <a:gd name="T41" fmla="*/ 4 h 638"/>
                <a:gd name="T42" fmla="*/ 3 w 299"/>
                <a:gd name="T43" fmla="*/ 1 h 638"/>
                <a:gd name="T44" fmla="*/ 3 w 299"/>
                <a:gd name="T45" fmla="*/ 5 h 638"/>
                <a:gd name="T46" fmla="*/ 3 w 299"/>
                <a:gd name="T47" fmla="*/ 5 h 638"/>
                <a:gd name="T48" fmla="*/ 3 w 299"/>
                <a:gd name="T49" fmla="*/ 5 h 638"/>
                <a:gd name="T50" fmla="*/ 3 w 299"/>
                <a:gd name="T51" fmla="*/ 0 h 638"/>
                <a:gd name="T52" fmla="*/ 3 w 299"/>
                <a:gd name="T53" fmla="*/ 5 h 63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99"/>
                <a:gd name="T82" fmla="*/ 0 h 638"/>
                <a:gd name="T83" fmla="*/ 299 w 299"/>
                <a:gd name="T84" fmla="*/ 638 h 63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99" h="638">
                  <a:moveTo>
                    <a:pt x="60" y="10"/>
                  </a:moveTo>
                  <a:cubicBezTo>
                    <a:pt x="60" y="10"/>
                    <a:pt x="48" y="10"/>
                    <a:pt x="44" y="11"/>
                  </a:cubicBezTo>
                  <a:cubicBezTo>
                    <a:pt x="40" y="12"/>
                    <a:pt x="33" y="18"/>
                    <a:pt x="28" y="19"/>
                  </a:cubicBezTo>
                  <a:cubicBezTo>
                    <a:pt x="25" y="20"/>
                    <a:pt x="18" y="20"/>
                    <a:pt x="14" y="20"/>
                  </a:cubicBezTo>
                  <a:cubicBezTo>
                    <a:pt x="11" y="22"/>
                    <a:pt x="4" y="23"/>
                    <a:pt x="3" y="25"/>
                  </a:cubicBezTo>
                  <a:cubicBezTo>
                    <a:pt x="1" y="26"/>
                    <a:pt x="0" y="31"/>
                    <a:pt x="0" y="33"/>
                  </a:cubicBezTo>
                  <a:cubicBezTo>
                    <a:pt x="1" y="37"/>
                    <a:pt x="9" y="42"/>
                    <a:pt x="9" y="47"/>
                  </a:cubicBezTo>
                  <a:cubicBezTo>
                    <a:pt x="11" y="52"/>
                    <a:pt x="7" y="66"/>
                    <a:pt x="7" y="71"/>
                  </a:cubicBezTo>
                  <a:cubicBezTo>
                    <a:pt x="7" y="79"/>
                    <a:pt x="4" y="95"/>
                    <a:pt x="6" y="101"/>
                  </a:cubicBezTo>
                  <a:cubicBezTo>
                    <a:pt x="7" y="106"/>
                    <a:pt x="10" y="118"/>
                    <a:pt x="10" y="123"/>
                  </a:cubicBezTo>
                  <a:cubicBezTo>
                    <a:pt x="11" y="133"/>
                    <a:pt x="3" y="151"/>
                    <a:pt x="3" y="161"/>
                  </a:cubicBezTo>
                  <a:cubicBezTo>
                    <a:pt x="1" y="175"/>
                    <a:pt x="13" y="598"/>
                    <a:pt x="24" y="608"/>
                  </a:cubicBezTo>
                  <a:cubicBezTo>
                    <a:pt x="59" y="638"/>
                    <a:pt x="188" y="600"/>
                    <a:pt x="234" y="608"/>
                  </a:cubicBezTo>
                  <a:cubicBezTo>
                    <a:pt x="243" y="610"/>
                    <a:pt x="233" y="249"/>
                    <a:pt x="240" y="253"/>
                  </a:cubicBezTo>
                  <a:cubicBezTo>
                    <a:pt x="248" y="257"/>
                    <a:pt x="255" y="277"/>
                    <a:pt x="262" y="276"/>
                  </a:cubicBezTo>
                  <a:cubicBezTo>
                    <a:pt x="278" y="274"/>
                    <a:pt x="271" y="221"/>
                    <a:pt x="287" y="210"/>
                  </a:cubicBezTo>
                  <a:cubicBezTo>
                    <a:pt x="278" y="200"/>
                    <a:pt x="287" y="170"/>
                    <a:pt x="287" y="157"/>
                  </a:cubicBezTo>
                  <a:cubicBezTo>
                    <a:pt x="287" y="142"/>
                    <a:pt x="299" y="102"/>
                    <a:pt x="287" y="96"/>
                  </a:cubicBezTo>
                  <a:cubicBezTo>
                    <a:pt x="291" y="89"/>
                    <a:pt x="270" y="74"/>
                    <a:pt x="266" y="66"/>
                  </a:cubicBezTo>
                  <a:cubicBezTo>
                    <a:pt x="259" y="52"/>
                    <a:pt x="257" y="20"/>
                    <a:pt x="244" y="11"/>
                  </a:cubicBezTo>
                  <a:cubicBezTo>
                    <a:pt x="233" y="4"/>
                    <a:pt x="185" y="6"/>
                    <a:pt x="185" y="4"/>
                  </a:cubicBezTo>
                  <a:cubicBezTo>
                    <a:pt x="185" y="4"/>
                    <a:pt x="172" y="2"/>
                    <a:pt x="171" y="1"/>
                  </a:cubicBezTo>
                  <a:cubicBezTo>
                    <a:pt x="176" y="7"/>
                    <a:pt x="161" y="28"/>
                    <a:pt x="155" y="35"/>
                  </a:cubicBezTo>
                  <a:cubicBezTo>
                    <a:pt x="145" y="46"/>
                    <a:pt x="124" y="74"/>
                    <a:pt x="108" y="74"/>
                  </a:cubicBezTo>
                  <a:cubicBezTo>
                    <a:pt x="94" y="74"/>
                    <a:pt x="67" y="42"/>
                    <a:pt x="70" y="35"/>
                  </a:cubicBezTo>
                  <a:cubicBezTo>
                    <a:pt x="63" y="33"/>
                    <a:pt x="65" y="0"/>
                    <a:pt x="65" y="0"/>
                  </a:cubicBezTo>
                  <a:cubicBezTo>
                    <a:pt x="68" y="2"/>
                    <a:pt x="64" y="7"/>
                    <a:pt x="60" y="10"/>
                  </a:cubicBezTo>
                  <a:close/>
                </a:path>
              </a:pathLst>
            </a:custGeom>
            <a:solidFill>
              <a:srgbClr val="0078C0"/>
            </a:solidFill>
            <a:ln w="25400">
              <a:solidFill>
                <a:srgbClr val="000000"/>
              </a:solidFill>
              <a:round/>
            </a:ln>
          </p:spPr>
          <p:txBody>
            <a:bodyPr wrap="none"/>
            <a:lstStyle/>
            <a:p>
              <a:endParaRPr lang="zh-CN" altLang="en-US"/>
            </a:p>
          </p:txBody>
        </p:sp>
        <p:sp>
          <p:nvSpPr>
            <p:cNvPr id="21513" name="Freeform 8"/>
            <p:cNvSpPr>
              <a:spLocks noChangeArrowheads="1"/>
            </p:cNvSpPr>
            <p:nvPr/>
          </p:nvSpPr>
          <p:spPr bwMode="auto">
            <a:xfrm>
              <a:off x="1406" y="3134"/>
              <a:ext cx="81" cy="243"/>
            </a:xfrm>
            <a:custGeom>
              <a:avLst/>
              <a:gdLst>
                <a:gd name="T0" fmla="*/ 3 w 95"/>
                <a:gd name="T1" fmla="*/ 5 h 266"/>
                <a:gd name="T2" fmla="*/ 0 w 95"/>
                <a:gd name="T3" fmla="*/ 11 h 266"/>
                <a:gd name="T4" fmla="*/ 3 w 95"/>
                <a:gd name="T5" fmla="*/ 18 h 266"/>
                <a:gd name="T6" fmla="*/ 3 w 95"/>
                <a:gd name="T7" fmla="*/ 22 h 266"/>
                <a:gd name="T8" fmla="*/ 3 w 95"/>
                <a:gd name="T9" fmla="*/ 18 h 266"/>
                <a:gd name="T10" fmla="*/ 3 w 95"/>
                <a:gd name="T11" fmla="*/ 12 h 266"/>
                <a:gd name="T12" fmla="*/ 3 w 95"/>
                <a:gd name="T13" fmla="*/ 6 h 266"/>
                <a:gd name="T14" fmla="*/ 3 w 95"/>
                <a:gd name="T15" fmla="*/ 5 h 266"/>
                <a:gd name="T16" fmla="*/ 3 w 95"/>
                <a:gd name="T17" fmla="*/ 0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
                <a:gd name="T28" fmla="*/ 0 h 266"/>
                <a:gd name="T29" fmla="*/ 95 w 95"/>
                <a:gd name="T30" fmla="*/ 266 h 2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 h="266">
                  <a:moveTo>
                    <a:pt x="36" y="20"/>
                  </a:moveTo>
                  <a:lnTo>
                    <a:pt x="0" y="134"/>
                  </a:lnTo>
                  <a:lnTo>
                    <a:pt x="41" y="230"/>
                  </a:lnTo>
                  <a:lnTo>
                    <a:pt x="78" y="266"/>
                  </a:lnTo>
                  <a:lnTo>
                    <a:pt x="95" y="223"/>
                  </a:lnTo>
                  <a:lnTo>
                    <a:pt x="66" y="146"/>
                  </a:lnTo>
                  <a:lnTo>
                    <a:pt x="66" y="86"/>
                  </a:lnTo>
                  <a:lnTo>
                    <a:pt x="66" y="32"/>
                  </a:lnTo>
                  <a:lnTo>
                    <a:pt x="59" y="0"/>
                  </a:lnTo>
                  <a:lnTo>
                    <a:pt x="36" y="20"/>
                  </a:lnTo>
                  <a:close/>
                </a:path>
              </a:pathLst>
            </a:custGeom>
            <a:solidFill>
              <a:srgbClr val="0078C0"/>
            </a:solidFill>
            <a:ln w="25400">
              <a:solidFill>
                <a:srgbClr val="000000"/>
              </a:solidFill>
              <a:round/>
            </a:ln>
          </p:spPr>
          <p:txBody>
            <a:bodyPr wrap="none"/>
            <a:lstStyle/>
            <a:p>
              <a:endParaRPr lang="zh-CN" altLang="en-US"/>
            </a:p>
          </p:txBody>
        </p:sp>
        <p:sp>
          <p:nvSpPr>
            <p:cNvPr id="21514" name="Freeform 9"/>
            <p:cNvSpPr>
              <a:spLocks noChangeArrowheads="1"/>
            </p:cNvSpPr>
            <p:nvPr/>
          </p:nvSpPr>
          <p:spPr bwMode="auto">
            <a:xfrm>
              <a:off x="1449" y="3134"/>
              <a:ext cx="28" cy="115"/>
            </a:xfrm>
            <a:custGeom>
              <a:avLst/>
              <a:gdLst>
                <a:gd name="T0" fmla="*/ 4 w 32"/>
                <a:gd name="T1" fmla="*/ 5 h 126"/>
                <a:gd name="T2" fmla="*/ 4 w 32"/>
                <a:gd name="T3" fmla="*/ 6 h 126"/>
                <a:gd name="T4" fmla="*/ 4 w 32"/>
                <a:gd name="T5" fmla="*/ 10 h 126"/>
                <a:gd name="T6" fmla="*/ 3 w 32"/>
                <a:gd name="T7" fmla="*/ 11 h 126"/>
                <a:gd name="T8" fmla="*/ 0 w 32"/>
                <a:gd name="T9" fmla="*/ 5 h 126"/>
                <a:gd name="T10" fmla="*/ 1 w 32"/>
                <a:gd name="T11" fmla="*/ 5 h 126"/>
                <a:gd name="T12" fmla="*/ 4 w 32"/>
                <a:gd name="T13" fmla="*/ 0 h 126"/>
                <a:gd name="T14" fmla="*/ 0 60000 65536"/>
                <a:gd name="T15" fmla="*/ 0 60000 65536"/>
                <a:gd name="T16" fmla="*/ 0 60000 65536"/>
                <a:gd name="T17" fmla="*/ 0 60000 65536"/>
                <a:gd name="T18" fmla="*/ 0 60000 65536"/>
                <a:gd name="T19" fmla="*/ 0 60000 65536"/>
                <a:gd name="T20" fmla="*/ 0 60000 65536"/>
                <a:gd name="T21" fmla="*/ 0 w 32"/>
                <a:gd name="T22" fmla="*/ 0 h 126"/>
                <a:gd name="T23" fmla="*/ 32 w 32"/>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26">
                  <a:moveTo>
                    <a:pt x="30" y="30"/>
                  </a:moveTo>
                  <a:lnTo>
                    <a:pt x="32" y="84"/>
                  </a:lnTo>
                  <a:lnTo>
                    <a:pt x="25" y="118"/>
                  </a:lnTo>
                  <a:lnTo>
                    <a:pt x="3" y="126"/>
                  </a:lnTo>
                  <a:lnTo>
                    <a:pt x="0" y="36"/>
                  </a:lnTo>
                  <a:lnTo>
                    <a:pt x="1" y="8"/>
                  </a:lnTo>
                  <a:lnTo>
                    <a:pt x="16" y="0"/>
                  </a:lnTo>
                  <a:lnTo>
                    <a:pt x="30" y="30"/>
                  </a:lnTo>
                  <a:close/>
                </a:path>
              </a:pathLst>
            </a:custGeom>
            <a:solidFill>
              <a:srgbClr val="0078C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15" name="Freeform 10"/>
            <p:cNvSpPr>
              <a:spLocks noChangeArrowheads="1"/>
            </p:cNvSpPr>
            <p:nvPr/>
          </p:nvSpPr>
          <p:spPr bwMode="auto">
            <a:xfrm>
              <a:off x="1431" y="2845"/>
              <a:ext cx="234" cy="243"/>
            </a:xfrm>
            <a:custGeom>
              <a:avLst/>
              <a:gdLst>
                <a:gd name="T0" fmla="*/ 3 w 272"/>
                <a:gd name="T1" fmla="*/ 18 h 267"/>
                <a:gd name="T2" fmla="*/ 3 w 272"/>
                <a:gd name="T3" fmla="*/ 19 h 267"/>
                <a:gd name="T4" fmla="*/ 3 w 272"/>
                <a:gd name="T5" fmla="*/ 19 h 267"/>
                <a:gd name="T6" fmla="*/ 3 w 272"/>
                <a:gd name="T7" fmla="*/ 18 h 267"/>
                <a:gd name="T8" fmla="*/ 3 w 272"/>
                <a:gd name="T9" fmla="*/ 16 h 267"/>
                <a:gd name="T10" fmla="*/ 0 w 272"/>
                <a:gd name="T11" fmla="*/ 14 h 267"/>
                <a:gd name="T12" fmla="*/ 3 w 272"/>
                <a:gd name="T13" fmla="*/ 13 h 267"/>
                <a:gd name="T14" fmla="*/ 3 w 272"/>
                <a:gd name="T15" fmla="*/ 13 h 267"/>
                <a:gd name="T16" fmla="*/ 3 w 272"/>
                <a:gd name="T17" fmla="*/ 12 h 267"/>
                <a:gd name="T18" fmla="*/ 3 w 272"/>
                <a:gd name="T19" fmla="*/ 11 h 267"/>
                <a:gd name="T20" fmla="*/ 3 w 272"/>
                <a:gd name="T21" fmla="*/ 11 h 267"/>
                <a:gd name="T22" fmla="*/ 3 w 272"/>
                <a:gd name="T23" fmla="*/ 9 h 267"/>
                <a:gd name="T24" fmla="*/ 3 w 272"/>
                <a:gd name="T25" fmla="*/ 6 h 267"/>
                <a:gd name="T26" fmla="*/ 3 w 272"/>
                <a:gd name="T27" fmla="*/ 5 h 267"/>
                <a:gd name="T28" fmla="*/ 3 w 272"/>
                <a:gd name="T29" fmla="*/ 5 h 267"/>
                <a:gd name="T30" fmla="*/ 3 w 272"/>
                <a:gd name="T31" fmla="*/ 5 h 267"/>
                <a:gd name="T32" fmla="*/ 3 w 272"/>
                <a:gd name="T33" fmla="*/ 5 h 267"/>
                <a:gd name="T34" fmla="*/ 3 w 272"/>
                <a:gd name="T35" fmla="*/ 0 h 267"/>
                <a:gd name="T36" fmla="*/ 3 w 272"/>
                <a:gd name="T37" fmla="*/ 5 h 267"/>
                <a:gd name="T38" fmla="*/ 3 w 272"/>
                <a:gd name="T39" fmla="*/ 5 h 267"/>
                <a:gd name="T40" fmla="*/ 3 w 272"/>
                <a:gd name="T41" fmla="*/ 5 h 267"/>
                <a:gd name="T42" fmla="*/ 3 w 272"/>
                <a:gd name="T43" fmla="*/ 5 h 267"/>
                <a:gd name="T44" fmla="*/ 3 w 272"/>
                <a:gd name="T45" fmla="*/ 5 h 267"/>
                <a:gd name="T46" fmla="*/ 3 w 272"/>
                <a:gd name="T47" fmla="*/ 5 h 267"/>
                <a:gd name="T48" fmla="*/ 3 w 272"/>
                <a:gd name="T49" fmla="*/ 5 h 267"/>
                <a:gd name="T50" fmla="*/ 3 w 272"/>
                <a:gd name="T51" fmla="*/ 5 h 267"/>
                <a:gd name="T52" fmla="*/ 3 w 272"/>
                <a:gd name="T53" fmla="*/ 5 h 267"/>
                <a:gd name="T54" fmla="*/ 3 w 272"/>
                <a:gd name="T55" fmla="*/ 6 h 267"/>
                <a:gd name="T56" fmla="*/ 3 w 272"/>
                <a:gd name="T57" fmla="*/ 6 h 267"/>
                <a:gd name="T58" fmla="*/ 3 w 272"/>
                <a:gd name="T59" fmla="*/ 10 h 267"/>
                <a:gd name="T60" fmla="*/ 4 w 272"/>
                <a:gd name="T61" fmla="*/ 12 h 267"/>
                <a:gd name="T62" fmla="*/ 3 w 272"/>
                <a:gd name="T63" fmla="*/ 15 h 267"/>
                <a:gd name="T64" fmla="*/ 3 w 272"/>
                <a:gd name="T65" fmla="*/ 16 h 267"/>
                <a:gd name="T66" fmla="*/ 3 w 272"/>
                <a:gd name="T67" fmla="*/ 18 h 267"/>
                <a:gd name="T68" fmla="*/ 3 w 272"/>
                <a:gd name="T69" fmla="*/ 16 h 267"/>
                <a:gd name="T70" fmla="*/ 3 w 272"/>
                <a:gd name="T71" fmla="*/ 15 h 267"/>
                <a:gd name="T72" fmla="*/ 3 w 272"/>
                <a:gd name="T73" fmla="*/ 14 h 267"/>
                <a:gd name="T74" fmla="*/ 3 w 272"/>
                <a:gd name="T75" fmla="*/ 13 h 267"/>
                <a:gd name="T76" fmla="*/ 3 w 272"/>
                <a:gd name="T77" fmla="*/ 12 h 267"/>
                <a:gd name="T78" fmla="*/ 3 w 272"/>
                <a:gd name="T79" fmla="*/ 10 h 267"/>
                <a:gd name="T80" fmla="*/ 3 w 272"/>
                <a:gd name="T81" fmla="*/ 5 h 267"/>
                <a:gd name="T82" fmla="*/ 3 w 272"/>
                <a:gd name="T83" fmla="*/ 5 h 267"/>
                <a:gd name="T84" fmla="*/ 3 w 272"/>
                <a:gd name="T85" fmla="*/ 7 h 267"/>
                <a:gd name="T86" fmla="*/ 3 w 272"/>
                <a:gd name="T87" fmla="*/ 11 h 267"/>
                <a:gd name="T88" fmla="*/ 3 w 272"/>
                <a:gd name="T89" fmla="*/ 11 h 267"/>
                <a:gd name="T90" fmla="*/ 3 w 272"/>
                <a:gd name="T91" fmla="*/ 13 h 267"/>
                <a:gd name="T92" fmla="*/ 3 w 272"/>
                <a:gd name="T93" fmla="*/ 14 h 267"/>
                <a:gd name="T94" fmla="*/ 3 w 272"/>
                <a:gd name="T95" fmla="*/ 15 h 267"/>
                <a:gd name="T96" fmla="*/ 3 w 272"/>
                <a:gd name="T97" fmla="*/ 16 h 267"/>
                <a:gd name="T98" fmla="*/ 3 w 272"/>
                <a:gd name="T99" fmla="*/ 18 h 2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2"/>
                <a:gd name="T151" fmla="*/ 0 h 267"/>
                <a:gd name="T152" fmla="*/ 272 w 272"/>
                <a:gd name="T153" fmla="*/ 267 h 2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2" h="267">
                  <a:moveTo>
                    <a:pt x="86" y="246"/>
                  </a:moveTo>
                  <a:cubicBezTo>
                    <a:pt x="84" y="251"/>
                    <a:pt x="78" y="262"/>
                    <a:pt x="72" y="264"/>
                  </a:cubicBezTo>
                  <a:cubicBezTo>
                    <a:pt x="70" y="265"/>
                    <a:pt x="57" y="265"/>
                    <a:pt x="54" y="266"/>
                  </a:cubicBezTo>
                  <a:cubicBezTo>
                    <a:pt x="52" y="267"/>
                    <a:pt x="27" y="261"/>
                    <a:pt x="26" y="258"/>
                  </a:cubicBezTo>
                  <a:cubicBezTo>
                    <a:pt x="22" y="252"/>
                    <a:pt x="9" y="226"/>
                    <a:pt x="8" y="223"/>
                  </a:cubicBezTo>
                  <a:cubicBezTo>
                    <a:pt x="5" y="219"/>
                    <a:pt x="0" y="190"/>
                    <a:pt x="0" y="185"/>
                  </a:cubicBezTo>
                  <a:cubicBezTo>
                    <a:pt x="2" y="181"/>
                    <a:pt x="4" y="171"/>
                    <a:pt x="8" y="169"/>
                  </a:cubicBezTo>
                  <a:cubicBezTo>
                    <a:pt x="10" y="168"/>
                    <a:pt x="21" y="175"/>
                    <a:pt x="21" y="175"/>
                  </a:cubicBezTo>
                  <a:cubicBezTo>
                    <a:pt x="21" y="175"/>
                    <a:pt x="17" y="168"/>
                    <a:pt x="17" y="166"/>
                  </a:cubicBezTo>
                  <a:cubicBezTo>
                    <a:pt x="17" y="162"/>
                    <a:pt x="18" y="153"/>
                    <a:pt x="19" y="150"/>
                  </a:cubicBezTo>
                  <a:cubicBezTo>
                    <a:pt x="21" y="148"/>
                    <a:pt x="27" y="144"/>
                    <a:pt x="27" y="143"/>
                  </a:cubicBezTo>
                  <a:cubicBezTo>
                    <a:pt x="27" y="140"/>
                    <a:pt x="27" y="120"/>
                    <a:pt x="29" y="116"/>
                  </a:cubicBezTo>
                  <a:cubicBezTo>
                    <a:pt x="32" y="111"/>
                    <a:pt x="41" y="89"/>
                    <a:pt x="39" y="87"/>
                  </a:cubicBezTo>
                  <a:cubicBezTo>
                    <a:pt x="41" y="86"/>
                    <a:pt x="59" y="63"/>
                    <a:pt x="59" y="60"/>
                  </a:cubicBezTo>
                  <a:cubicBezTo>
                    <a:pt x="61" y="60"/>
                    <a:pt x="72" y="59"/>
                    <a:pt x="72" y="59"/>
                  </a:cubicBezTo>
                  <a:cubicBezTo>
                    <a:pt x="77" y="21"/>
                    <a:pt x="94" y="23"/>
                    <a:pt x="96" y="22"/>
                  </a:cubicBezTo>
                  <a:cubicBezTo>
                    <a:pt x="99" y="21"/>
                    <a:pt x="101" y="12"/>
                    <a:pt x="103" y="8"/>
                  </a:cubicBezTo>
                  <a:cubicBezTo>
                    <a:pt x="107" y="5"/>
                    <a:pt x="118" y="0"/>
                    <a:pt x="123" y="0"/>
                  </a:cubicBezTo>
                  <a:cubicBezTo>
                    <a:pt x="128" y="0"/>
                    <a:pt x="139" y="2"/>
                    <a:pt x="142" y="6"/>
                  </a:cubicBezTo>
                  <a:cubicBezTo>
                    <a:pt x="144" y="7"/>
                    <a:pt x="144" y="12"/>
                    <a:pt x="145" y="13"/>
                  </a:cubicBezTo>
                  <a:cubicBezTo>
                    <a:pt x="147" y="16"/>
                    <a:pt x="162" y="29"/>
                    <a:pt x="164" y="31"/>
                  </a:cubicBezTo>
                  <a:cubicBezTo>
                    <a:pt x="165" y="34"/>
                    <a:pt x="166" y="40"/>
                    <a:pt x="169" y="42"/>
                  </a:cubicBezTo>
                  <a:cubicBezTo>
                    <a:pt x="171" y="42"/>
                    <a:pt x="176" y="39"/>
                    <a:pt x="178" y="37"/>
                  </a:cubicBezTo>
                  <a:cubicBezTo>
                    <a:pt x="182" y="35"/>
                    <a:pt x="201" y="24"/>
                    <a:pt x="203" y="25"/>
                  </a:cubicBezTo>
                  <a:cubicBezTo>
                    <a:pt x="206" y="26"/>
                    <a:pt x="208" y="34"/>
                    <a:pt x="211" y="35"/>
                  </a:cubicBezTo>
                  <a:cubicBezTo>
                    <a:pt x="213" y="35"/>
                    <a:pt x="225" y="29"/>
                    <a:pt x="226" y="29"/>
                  </a:cubicBezTo>
                  <a:cubicBezTo>
                    <a:pt x="228" y="30"/>
                    <a:pt x="222" y="65"/>
                    <a:pt x="222" y="69"/>
                  </a:cubicBezTo>
                  <a:cubicBezTo>
                    <a:pt x="221" y="73"/>
                    <a:pt x="216" y="89"/>
                    <a:pt x="216" y="90"/>
                  </a:cubicBezTo>
                  <a:cubicBezTo>
                    <a:pt x="219" y="91"/>
                    <a:pt x="226" y="87"/>
                    <a:pt x="229" y="89"/>
                  </a:cubicBezTo>
                  <a:cubicBezTo>
                    <a:pt x="233" y="92"/>
                    <a:pt x="243" y="123"/>
                    <a:pt x="248" y="126"/>
                  </a:cubicBezTo>
                  <a:cubicBezTo>
                    <a:pt x="246" y="130"/>
                    <a:pt x="271" y="152"/>
                    <a:pt x="272" y="165"/>
                  </a:cubicBezTo>
                  <a:cubicBezTo>
                    <a:pt x="272" y="169"/>
                    <a:pt x="253" y="200"/>
                    <a:pt x="250" y="203"/>
                  </a:cubicBezTo>
                  <a:cubicBezTo>
                    <a:pt x="250" y="203"/>
                    <a:pt x="215" y="229"/>
                    <a:pt x="212" y="232"/>
                  </a:cubicBezTo>
                  <a:cubicBezTo>
                    <a:pt x="210" y="235"/>
                    <a:pt x="209" y="242"/>
                    <a:pt x="208" y="244"/>
                  </a:cubicBezTo>
                  <a:cubicBezTo>
                    <a:pt x="206" y="245"/>
                    <a:pt x="183" y="238"/>
                    <a:pt x="183" y="236"/>
                  </a:cubicBezTo>
                  <a:cubicBezTo>
                    <a:pt x="182" y="232"/>
                    <a:pt x="189" y="224"/>
                    <a:pt x="189" y="219"/>
                  </a:cubicBezTo>
                  <a:cubicBezTo>
                    <a:pt x="192" y="213"/>
                    <a:pt x="197" y="199"/>
                    <a:pt x="195" y="194"/>
                  </a:cubicBezTo>
                  <a:cubicBezTo>
                    <a:pt x="195" y="192"/>
                    <a:pt x="192" y="178"/>
                    <a:pt x="190" y="178"/>
                  </a:cubicBezTo>
                  <a:cubicBezTo>
                    <a:pt x="191" y="176"/>
                    <a:pt x="177" y="162"/>
                    <a:pt x="176" y="159"/>
                  </a:cubicBezTo>
                  <a:cubicBezTo>
                    <a:pt x="176" y="153"/>
                    <a:pt x="182" y="143"/>
                    <a:pt x="183" y="136"/>
                  </a:cubicBezTo>
                  <a:cubicBezTo>
                    <a:pt x="183" y="131"/>
                    <a:pt x="166" y="88"/>
                    <a:pt x="163" y="86"/>
                  </a:cubicBezTo>
                  <a:cubicBezTo>
                    <a:pt x="155" y="81"/>
                    <a:pt x="117" y="73"/>
                    <a:pt x="115" y="74"/>
                  </a:cubicBezTo>
                  <a:cubicBezTo>
                    <a:pt x="110" y="76"/>
                    <a:pt x="83" y="100"/>
                    <a:pt x="79" y="104"/>
                  </a:cubicBezTo>
                  <a:cubicBezTo>
                    <a:pt x="77" y="107"/>
                    <a:pt x="66" y="134"/>
                    <a:pt x="63" y="138"/>
                  </a:cubicBezTo>
                  <a:cubicBezTo>
                    <a:pt x="62" y="141"/>
                    <a:pt x="56" y="144"/>
                    <a:pt x="56" y="147"/>
                  </a:cubicBezTo>
                  <a:cubicBezTo>
                    <a:pt x="56" y="149"/>
                    <a:pt x="66" y="168"/>
                    <a:pt x="66" y="173"/>
                  </a:cubicBezTo>
                  <a:cubicBezTo>
                    <a:pt x="67" y="179"/>
                    <a:pt x="62" y="192"/>
                    <a:pt x="65" y="197"/>
                  </a:cubicBezTo>
                  <a:cubicBezTo>
                    <a:pt x="67" y="199"/>
                    <a:pt x="84" y="192"/>
                    <a:pt x="82" y="213"/>
                  </a:cubicBezTo>
                  <a:cubicBezTo>
                    <a:pt x="81" y="218"/>
                    <a:pt x="87" y="236"/>
                    <a:pt x="87" y="236"/>
                  </a:cubicBezTo>
                  <a:cubicBezTo>
                    <a:pt x="88" y="235"/>
                    <a:pt x="89" y="236"/>
                    <a:pt x="86" y="246"/>
                  </a:cubicBezTo>
                  <a:close/>
                </a:path>
              </a:pathLst>
            </a:custGeom>
            <a:solidFill>
              <a:srgbClr val="808080"/>
            </a:solidFill>
            <a:ln w="25400">
              <a:solidFill>
                <a:srgbClr val="808080"/>
              </a:solidFill>
              <a:round/>
            </a:ln>
          </p:spPr>
          <p:txBody>
            <a:bodyPr wrap="none"/>
            <a:lstStyle/>
            <a:p>
              <a:endParaRPr lang="zh-CN" altLang="en-US"/>
            </a:p>
          </p:txBody>
        </p:sp>
        <p:sp>
          <p:nvSpPr>
            <p:cNvPr id="21516" name="Freeform 11"/>
            <p:cNvSpPr>
              <a:spLocks noChangeArrowheads="1"/>
            </p:cNvSpPr>
            <p:nvPr/>
          </p:nvSpPr>
          <p:spPr bwMode="auto">
            <a:xfrm>
              <a:off x="1440" y="2852"/>
              <a:ext cx="229" cy="236"/>
            </a:xfrm>
            <a:custGeom>
              <a:avLst/>
              <a:gdLst>
                <a:gd name="T0" fmla="*/ 3 w 267"/>
                <a:gd name="T1" fmla="*/ 20 h 258"/>
                <a:gd name="T2" fmla="*/ 3 w 267"/>
                <a:gd name="T3" fmla="*/ 21 h 258"/>
                <a:gd name="T4" fmla="*/ 3 w 267"/>
                <a:gd name="T5" fmla="*/ 21 h 258"/>
                <a:gd name="T6" fmla="*/ 3 w 267"/>
                <a:gd name="T7" fmla="*/ 21 h 258"/>
                <a:gd name="T8" fmla="*/ 3 w 267"/>
                <a:gd name="T9" fmla="*/ 18 h 258"/>
                <a:gd name="T10" fmla="*/ 1 w 267"/>
                <a:gd name="T11" fmla="*/ 15 h 258"/>
                <a:gd name="T12" fmla="*/ 3 w 267"/>
                <a:gd name="T13" fmla="*/ 14 h 258"/>
                <a:gd name="T14" fmla="*/ 3 w 267"/>
                <a:gd name="T15" fmla="*/ 15 h 258"/>
                <a:gd name="T16" fmla="*/ 3 w 267"/>
                <a:gd name="T17" fmla="*/ 14 h 258"/>
                <a:gd name="T18" fmla="*/ 3 w 267"/>
                <a:gd name="T19" fmla="*/ 13 h 258"/>
                <a:gd name="T20" fmla="*/ 3 w 267"/>
                <a:gd name="T21" fmla="*/ 12 h 258"/>
                <a:gd name="T22" fmla="*/ 3 w 267"/>
                <a:gd name="T23" fmla="*/ 10 h 258"/>
                <a:gd name="T24" fmla="*/ 3 w 267"/>
                <a:gd name="T25" fmla="*/ 7 h 258"/>
                <a:gd name="T26" fmla="*/ 3 w 267"/>
                <a:gd name="T27" fmla="*/ 5 h 258"/>
                <a:gd name="T28" fmla="*/ 3 w 267"/>
                <a:gd name="T29" fmla="*/ 5 h 258"/>
                <a:gd name="T30" fmla="*/ 3 w 267"/>
                <a:gd name="T31" fmla="*/ 5 h 258"/>
                <a:gd name="T32" fmla="*/ 3 w 267"/>
                <a:gd name="T33" fmla="*/ 5 h 258"/>
                <a:gd name="T34" fmla="*/ 3 w 267"/>
                <a:gd name="T35" fmla="*/ 1 h 258"/>
                <a:gd name="T36" fmla="*/ 3 w 267"/>
                <a:gd name="T37" fmla="*/ 5 h 258"/>
                <a:gd name="T38" fmla="*/ 3 w 267"/>
                <a:gd name="T39" fmla="*/ 5 h 258"/>
                <a:gd name="T40" fmla="*/ 3 w 267"/>
                <a:gd name="T41" fmla="*/ 5 h 258"/>
                <a:gd name="T42" fmla="*/ 3 w 267"/>
                <a:gd name="T43" fmla="*/ 5 h 258"/>
                <a:gd name="T44" fmla="*/ 3 w 267"/>
                <a:gd name="T45" fmla="*/ 5 h 258"/>
                <a:gd name="T46" fmla="*/ 3 w 267"/>
                <a:gd name="T47" fmla="*/ 5 h 258"/>
                <a:gd name="T48" fmla="*/ 3 w 267"/>
                <a:gd name="T49" fmla="*/ 5 h 258"/>
                <a:gd name="T50" fmla="*/ 3 w 267"/>
                <a:gd name="T51" fmla="*/ 5 h 258"/>
                <a:gd name="T52" fmla="*/ 3 w 267"/>
                <a:gd name="T53" fmla="*/ 5 h 258"/>
                <a:gd name="T54" fmla="*/ 3 w 267"/>
                <a:gd name="T55" fmla="*/ 7 h 258"/>
                <a:gd name="T56" fmla="*/ 3 w 267"/>
                <a:gd name="T57" fmla="*/ 7 h 258"/>
                <a:gd name="T58" fmla="*/ 3 w 267"/>
                <a:gd name="T59" fmla="*/ 11 h 258"/>
                <a:gd name="T60" fmla="*/ 3 w 267"/>
                <a:gd name="T61" fmla="*/ 14 h 258"/>
                <a:gd name="T62" fmla="*/ 3 w 267"/>
                <a:gd name="T63" fmla="*/ 16 h 258"/>
                <a:gd name="T64" fmla="*/ 3 w 267"/>
                <a:gd name="T65" fmla="*/ 19 h 258"/>
                <a:gd name="T66" fmla="*/ 3 w 267"/>
                <a:gd name="T67" fmla="*/ 20 h 258"/>
                <a:gd name="T68" fmla="*/ 3 w 267"/>
                <a:gd name="T69" fmla="*/ 19 h 258"/>
                <a:gd name="T70" fmla="*/ 3 w 267"/>
                <a:gd name="T71" fmla="*/ 17 h 258"/>
                <a:gd name="T72" fmla="*/ 3 w 267"/>
                <a:gd name="T73" fmla="*/ 16 h 258"/>
                <a:gd name="T74" fmla="*/ 3 w 267"/>
                <a:gd name="T75" fmla="*/ 15 h 258"/>
                <a:gd name="T76" fmla="*/ 3 w 267"/>
                <a:gd name="T77" fmla="*/ 14 h 258"/>
                <a:gd name="T78" fmla="*/ 3 w 267"/>
                <a:gd name="T79" fmla="*/ 12 h 258"/>
                <a:gd name="T80" fmla="*/ 3 w 267"/>
                <a:gd name="T81" fmla="*/ 7 h 258"/>
                <a:gd name="T82" fmla="*/ 3 w 267"/>
                <a:gd name="T83" fmla="*/ 5 h 258"/>
                <a:gd name="T84" fmla="*/ 3 w 267"/>
                <a:gd name="T85" fmla="*/ 9 h 258"/>
                <a:gd name="T86" fmla="*/ 3 w 267"/>
                <a:gd name="T87" fmla="*/ 12 h 258"/>
                <a:gd name="T88" fmla="*/ 3 w 267"/>
                <a:gd name="T89" fmla="*/ 13 h 258"/>
                <a:gd name="T90" fmla="*/ 3 w 267"/>
                <a:gd name="T91" fmla="*/ 14 h 258"/>
                <a:gd name="T92" fmla="*/ 3 w 267"/>
                <a:gd name="T93" fmla="*/ 16 h 258"/>
                <a:gd name="T94" fmla="*/ 3 w 267"/>
                <a:gd name="T95" fmla="*/ 17 h 258"/>
                <a:gd name="T96" fmla="*/ 3 w 267"/>
                <a:gd name="T97" fmla="*/ 19 h 258"/>
                <a:gd name="T98" fmla="*/ 3 w 267"/>
                <a:gd name="T99" fmla="*/ 20 h 2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7"/>
                <a:gd name="T151" fmla="*/ 0 h 258"/>
                <a:gd name="T152" fmla="*/ 267 w 267"/>
                <a:gd name="T153" fmla="*/ 258 h 2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7" h="258">
                  <a:moveTo>
                    <a:pt x="85" y="238"/>
                  </a:moveTo>
                  <a:cubicBezTo>
                    <a:pt x="83" y="243"/>
                    <a:pt x="77" y="254"/>
                    <a:pt x="72" y="255"/>
                  </a:cubicBezTo>
                  <a:cubicBezTo>
                    <a:pt x="70" y="256"/>
                    <a:pt x="57" y="256"/>
                    <a:pt x="55" y="257"/>
                  </a:cubicBezTo>
                  <a:cubicBezTo>
                    <a:pt x="52" y="258"/>
                    <a:pt x="28" y="253"/>
                    <a:pt x="27" y="250"/>
                  </a:cubicBezTo>
                  <a:cubicBezTo>
                    <a:pt x="23" y="244"/>
                    <a:pt x="10" y="218"/>
                    <a:pt x="8" y="216"/>
                  </a:cubicBezTo>
                  <a:cubicBezTo>
                    <a:pt x="6" y="213"/>
                    <a:pt x="0" y="184"/>
                    <a:pt x="1" y="179"/>
                  </a:cubicBezTo>
                  <a:cubicBezTo>
                    <a:pt x="3" y="175"/>
                    <a:pt x="4" y="165"/>
                    <a:pt x="8" y="163"/>
                  </a:cubicBezTo>
                  <a:cubicBezTo>
                    <a:pt x="11" y="163"/>
                    <a:pt x="21" y="170"/>
                    <a:pt x="21" y="170"/>
                  </a:cubicBezTo>
                  <a:cubicBezTo>
                    <a:pt x="22" y="170"/>
                    <a:pt x="18" y="163"/>
                    <a:pt x="18" y="161"/>
                  </a:cubicBezTo>
                  <a:cubicBezTo>
                    <a:pt x="18" y="157"/>
                    <a:pt x="19" y="149"/>
                    <a:pt x="19" y="146"/>
                  </a:cubicBezTo>
                  <a:cubicBezTo>
                    <a:pt x="21" y="144"/>
                    <a:pt x="28" y="140"/>
                    <a:pt x="28" y="138"/>
                  </a:cubicBezTo>
                  <a:cubicBezTo>
                    <a:pt x="28" y="136"/>
                    <a:pt x="28" y="117"/>
                    <a:pt x="30" y="113"/>
                  </a:cubicBezTo>
                  <a:cubicBezTo>
                    <a:pt x="32" y="109"/>
                    <a:pt x="41" y="87"/>
                    <a:pt x="39" y="84"/>
                  </a:cubicBezTo>
                  <a:cubicBezTo>
                    <a:pt x="41" y="84"/>
                    <a:pt x="59" y="61"/>
                    <a:pt x="59" y="58"/>
                  </a:cubicBezTo>
                  <a:cubicBezTo>
                    <a:pt x="61" y="58"/>
                    <a:pt x="71" y="58"/>
                    <a:pt x="71" y="58"/>
                  </a:cubicBezTo>
                  <a:cubicBezTo>
                    <a:pt x="76" y="21"/>
                    <a:pt x="93" y="23"/>
                    <a:pt x="95" y="22"/>
                  </a:cubicBezTo>
                  <a:cubicBezTo>
                    <a:pt x="99" y="21"/>
                    <a:pt x="100" y="12"/>
                    <a:pt x="102" y="10"/>
                  </a:cubicBezTo>
                  <a:cubicBezTo>
                    <a:pt x="106" y="6"/>
                    <a:pt x="117" y="1"/>
                    <a:pt x="121" y="1"/>
                  </a:cubicBezTo>
                  <a:cubicBezTo>
                    <a:pt x="126" y="0"/>
                    <a:pt x="137" y="3"/>
                    <a:pt x="140" y="7"/>
                  </a:cubicBezTo>
                  <a:cubicBezTo>
                    <a:pt x="142" y="8"/>
                    <a:pt x="142" y="12"/>
                    <a:pt x="142" y="14"/>
                  </a:cubicBezTo>
                  <a:cubicBezTo>
                    <a:pt x="145" y="16"/>
                    <a:pt x="160" y="28"/>
                    <a:pt x="162" y="31"/>
                  </a:cubicBezTo>
                  <a:cubicBezTo>
                    <a:pt x="163" y="33"/>
                    <a:pt x="164" y="40"/>
                    <a:pt x="166" y="42"/>
                  </a:cubicBezTo>
                  <a:cubicBezTo>
                    <a:pt x="169" y="42"/>
                    <a:pt x="174" y="37"/>
                    <a:pt x="175" y="36"/>
                  </a:cubicBezTo>
                  <a:cubicBezTo>
                    <a:pt x="179" y="34"/>
                    <a:pt x="198" y="24"/>
                    <a:pt x="200" y="25"/>
                  </a:cubicBezTo>
                  <a:cubicBezTo>
                    <a:pt x="203" y="26"/>
                    <a:pt x="206" y="32"/>
                    <a:pt x="207" y="34"/>
                  </a:cubicBezTo>
                  <a:cubicBezTo>
                    <a:pt x="209" y="34"/>
                    <a:pt x="222" y="28"/>
                    <a:pt x="222" y="28"/>
                  </a:cubicBezTo>
                  <a:cubicBezTo>
                    <a:pt x="224" y="29"/>
                    <a:pt x="220" y="63"/>
                    <a:pt x="219" y="68"/>
                  </a:cubicBezTo>
                  <a:cubicBezTo>
                    <a:pt x="218" y="71"/>
                    <a:pt x="212" y="87"/>
                    <a:pt x="212" y="87"/>
                  </a:cubicBezTo>
                  <a:cubicBezTo>
                    <a:pt x="215" y="88"/>
                    <a:pt x="223" y="85"/>
                    <a:pt x="226" y="87"/>
                  </a:cubicBezTo>
                  <a:cubicBezTo>
                    <a:pt x="230" y="90"/>
                    <a:pt x="240" y="120"/>
                    <a:pt x="244" y="122"/>
                  </a:cubicBezTo>
                  <a:cubicBezTo>
                    <a:pt x="243" y="125"/>
                    <a:pt x="267" y="147"/>
                    <a:pt x="267" y="159"/>
                  </a:cubicBezTo>
                  <a:cubicBezTo>
                    <a:pt x="267" y="164"/>
                    <a:pt x="248" y="194"/>
                    <a:pt x="245" y="197"/>
                  </a:cubicBezTo>
                  <a:cubicBezTo>
                    <a:pt x="245" y="197"/>
                    <a:pt x="211" y="222"/>
                    <a:pt x="208" y="226"/>
                  </a:cubicBezTo>
                  <a:cubicBezTo>
                    <a:pt x="207" y="227"/>
                    <a:pt x="207" y="234"/>
                    <a:pt x="205" y="237"/>
                  </a:cubicBezTo>
                  <a:cubicBezTo>
                    <a:pt x="203" y="237"/>
                    <a:pt x="180" y="231"/>
                    <a:pt x="180" y="229"/>
                  </a:cubicBezTo>
                  <a:cubicBezTo>
                    <a:pt x="179" y="224"/>
                    <a:pt x="185" y="217"/>
                    <a:pt x="187" y="213"/>
                  </a:cubicBezTo>
                  <a:cubicBezTo>
                    <a:pt x="189" y="206"/>
                    <a:pt x="194" y="194"/>
                    <a:pt x="193" y="188"/>
                  </a:cubicBezTo>
                  <a:cubicBezTo>
                    <a:pt x="193" y="186"/>
                    <a:pt x="189" y="173"/>
                    <a:pt x="187" y="172"/>
                  </a:cubicBezTo>
                  <a:cubicBezTo>
                    <a:pt x="188" y="171"/>
                    <a:pt x="174" y="157"/>
                    <a:pt x="174" y="154"/>
                  </a:cubicBezTo>
                  <a:cubicBezTo>
                    <a:pt x="173" y="149"/>
                    <a:pt x="179" y="138"/>
                    <a:pt x="180" y="132"/>
                  </a:cubicBezTo>
                  <a:cubicBezTo>
                    <a:pt x="180" y="127"/>
                    <a:pt x="164" y="85"/>
                    <a:pt x="161" y="84"/>
                  </a:cubicBezTo>
                  <a:cubicBezTo>
                    <a:pt x="152" y="79"/>
                    <a:pt x="116" y="71"/>
                    <a:pt x="113" y="72"/>
                  </a:cubicBezTo>
                  <a:cubicBezTo>
                    <a:pt x="108" y="74"/>
                    <a:pt x="83" y="97"/>
                    <a:pt x="78" y="101"/>
                  </a:cubicBezTo>
                  <a:cubicBezTo>
                    <a:pt x="76" y="104"/>
                    <a:pt x="65" y="130"/>
                    <a:pt x="63" y="135"/>
                  </a:cubicBezTo>
                  <a:cubicBezTo>
                    <a:pt x="62" y="136"/>
                    <a:pt x="55" y="140"/>
                    <a:pt x="55" y="143"/>
                  </a:cubicBezTo>
                  <a:cubicBezTo>
                    <a:pt x="55" y="145"/>
                    <a:pt x="65" y="163"/>
                    <a:pt x="65" y="167"/>
                  </a:cubicBezTo>
                  <a:cubicBezTo>
                    <a:pt x="67" y="173"/>
                    <a:pt x="62" y="186"/>
                    <a:pt x="65" y="191"/>
                  </a:cubicBezTo>
                  <a:cubicBezTo>
                    <a:pt x="67" y="193"/>
                    <a:pt x="83" y="186"/>
                    <a:pt x="81" y="207"/>
                  </a:cubicBezTo>
                  <a:cubicBezTo>
                    <a:pt x="81" y="211"/>
                    <a:pt x="87" y="229"/>
                    <a:pt x="87" y="229"/>
                  </a:cubicBezTo>
                  <a:cubicBezTo>
                    <a:pt x="87" y="228"/>
                    <a:pt x="89" y="229"/>
                    <a:pt x="85" y="238"/>
                  </a:cubicBezTo>
                  <a:close/>
                </a:path>
              </a:pathLst>
            </a:custGeom>
            <a:solidFill>
              <a:srgbClr val="000000"/>
            </a:solidFill>
            <a:ln w="25400">
              <a:solidFill>
                <a:srgbClr val="000000"/>
              </a:solidFill>
              <a:round/>
            </a:ln>
          </p:spPr>
          <p:txBody>
            <a:bodyPr wrap="none"/>
            <a:lstStyle/>
            <a:p>
              <a:endParaRPr lang="zh-CN" altLang="en-US"/>
            </a:p>
          </p:txBody>
        </p:sp>
        <p:sp>
          <p:nvSpPr>
            <p:cNvPr id="21517" name="Freeform 12"/>
            <p:cNvSpPr>
              <a:spLocks noChangeArrowheads="1"/>
            </p:cNvSpPr>
            <p:nvPr/>
          </p:nvSpPr>
          <p:spPr bwMode="auto">
            <a:xfrm>
              <a:off x="1507" y="3102"/>
              <a:ext cx="98" cy="81"/>
            </a:xfrm>
            <a:custGeom>
              <a:avLst/>
              <a:gdLst>
                <a:gd name="T0" fmla="*/ 3 w 114"/>
                <a:gd name="T1" fmla="*/ 5 h 89"/>
                <a:gd name="T2" fmla="*/ 3 w 114"/>
                <a:gd name="T3" fmla="*/ 5 h 89"/>
                <a:gd name="T4" fmla="*/ 3 w 114"/>
                <a:gd name="T5" fmla="*/ 5 h 89"/>
                <a:gd name="T6" fmla="*/ 3 w 114"/>
                <a:gd name="T7" fmla="*/ 5 h 89"/>
                <a:gd name="T8" fmla="*/ 1 w 114"/>
                <a:gd name="T9" fmla="*/ 5 h 89"/>
                <a:gd name="T10" fmla="*/ 3 w 114"/>
                <a:gd name="T11" fmla="*/ 5 h 89"/>
                <a:gd name="T12" fmla="*/ 3 w 114"/>
                <a:gd name="T13" fmla="*/ 5 h 89"/>
                <a:gd name="T14" fmla="*/ 3 w 114"/>
                <a:gd name="T15" fmla="*/ 5 h 89"/>
                <a:gd name="T16" fmla="*/ 3 w 114"/>
                <a:gd name="T17" fmla="*/ 5 h 89"/>
                <a:gd name="T18" fmla="*/ 3 w 114"/>
                <a:gd name="T19" fmla="*/ 5 h 89"/>
                <a:gd name="T20" fmla="*/ 3 w 114"/>
                <a:gd name="T21" fmla="*/ 5 h 89"/>
                <a:gd name="T22" fmla="*/ 3 w 114"/>
                <a:gd name="T23" fmla="*/ 1 h 89"/>
                <a:gd name="T24" fmla="*/ 3 w 114"/>
                <a:gd name="T25" fmla="*/ 4 h 89"/>
                <a:gd name="T26" fmla="*/ 3 w 114"/>
                <a:gd name="T27" fmla="*/ 5 h 89"/>
                <a:gd name="T28" fmla="*/ 3 w 114"/>
                <a:gd name="T29" fmla="*/ 5 h 89"/>
                <a:gd name="T30" fmla="*/ 3 w 114"/>
                <a:gd name="T31" fmla="*/ 5 h 89"/>
                <a:gd name="T32" fmla="*/ 3 w 114"/>
                <a:gd name="T33" fmla="*/ 5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4"/>
                <a:gd name="T52" fmla="*/ 0 h 89"/>
                <a:gd name="T53" fmla="*/ 114 w 114"/>
                <a:gd name="T54" fmla="*/ 89 h 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4" h="89">
                  <a:moveTo>
                    <a:pt x="39" y="10"/>
                  </a:moveTo>
                  <a:cubicBezTo>
                    <a:pt x="39" y="10"/>
                    <a:pt x="32" y="10"/>
                    <a:pt x="29" y="10"/>
                  </a:cubicBezTo>
                  <a:cubicBezTo>
                    <a:pt x="27" y="10"/>
                    <a:pt x="22" y="7"/>
                    <a:pt x="19" y="7"/>
                  </a:cubicBezTo>
                  <a:cubicBezTo>
                    <a:pt x="15" y="7"/>
                    <a:pt x="6" y="9"/>
                    <a:pt x="3" y="12"/>
                  </a:cubicBezTo>
                  <a:cubicBezTo>
                    <a:pt x="0" y="15"/>
                    <a:pt x="1" y="24"/>
                    <a:pt x="1" y="28"/>
                  </a:cubicBezTo>
                  <a:cubicBezTo>
                    <a:pt x="2" y="33"/>
                    <a:pt x="6" y="45"/>
                    <a:pt x="9" y="50"/>
                  </a:cubicBezTo>
                  <a:cubicBezTo>
                    <a:pt x="13" y="57"/>
                    <a:pt x="17" y="65"/>
                    <a:pt x="22" y="71"/>
                  </a:cubicBezTo>
                  <a:cubicBezTo>
                    <a:pt x="25" y="73"/>
                    <a:pt x="39" y="85"/>
                    <a:pt x="43" y="86"/>
                  </a:cubicBezTo>
                  <a:cubicBezTo>
                    <a:pt x="57" y="89"/>
                    <a:pt x="80" y="67"/>
                    <a:pt x="89" y="57"/>
                  </a:cubicBezTo>
                  <a:cubicBezTo>
                    <a:pt x="96" y="50"/>
                    <a:pt x="103" y="28"/>
                    <a:pt x="112" y="23"/>
                  </a:cubicBezTo>
                  <a:cubicBezTo>
                    <a:pt x="110" y="20"/>
                    <a:pt x="114" y="10"/>
                    <a:pt x="112" y="10"/>
                  </a:cubicBezTo>
                  <a:cubicBezTo>
                    <a:pt x="113" y="8"/>
                    <a:pt x="103" y="1"/>
                    <a:pt x="99" y="1"/>
                  </a:cubicBezTo>
                  <a:cubicBezTo>
                    <a:pt x="94" y="0"/>
                    <a:pt x="85" y="1"/>
                    <a:pt x="81" y="4"/>
                  </a:cubicBezTo>
                  <a:cubicBezTo>
                    <a:pt x="76" y="8"/>
                    <a:pt x="72" y="23"/>
                    <a:pt x="70" y="28"/>
                  </a:cubicBezTo>
                  <a:cubicBezTo>
                    <a:pt x="64" y="39"/>
                    <a:pt x="51" y="70"/>
                    <a:pt x="43" y="69"/>
                  </a:cubicBezTo>
                  <a:cubicBezTo>
                    <a:pt x="37" y="67"/>
                    <a:pt x="38" y="36"/>
                    <a:pt x="38" y="25"/>
                  </a:cubicBezTo>
                  <a:cubicBezTo>
                    <a:pt x="38" y="21"/>
                    <a:pt x="39" y="10"/>
                    <a:pt x="39" y="10"/>
                  </a:cubicBezTo>
                  <a:close/>
                </a:path>
              </a:pathLst>
            </a:custGeom>
            <a:solidFill>
              <a:srgbClr val="FFFFFF"/>
            </a:solidFill>
            <a:ln w="25400">
              <a:solidFill>
                <a:srgbClr val="000000"/>
              </a:solidFill>
              <a:round/>
            </a:ln>
          </p:spPr>
          <p:txBody>
            <a:bodyPr wrap="none"/>
            <a:lstStyle/>
            <a:p>
              <a:endParaRPr lang="zh-CN" altLang="en-US"/>
            </a:p>
          </p:txBody>
        </p:sp>
        <p:sp>
          <p:nvSpPr>
            <p:cNvPr id="21518" name="Freeform 13"/>
            <p:cNvSpPr/>
            <p:nvPr/>
          </p:nvSpPr>
          <p:spPr bwMode="auto">
            <a:xfrm>
              <a:off x="1516" y="2962"/>
              <a:ext cx="40" cy="54"/>
            </a:xfrm>
            <a:custGeom>
              <a:avLst/>
              <a:gdLst>
                <a:gd name="T0" fmla="*/ 3 w 46"/>
                <a:gd name="T1" fmla="*/ 0 h 59"/>
                <a:gd name="T2" fmla="*/ 3 w 46"/>
                <a:gd name="T3" fmla="*/ 5 h 59"/>
                <a:gd name="T4" fmla="*/ 3 w 46"/>
                <a:gd name="T5" fmla="*/ 5 h 59"/>
                <a:gd name="T6" fmla="*/ 3 w 46"/>
                <a:gd name="T7" fmla="*/ 5 h 59"/>
                <a:gd name="T8" fmla="*/ 1 w 46"/>
                <a:gd name="T9" fmla="*/ 5 h 59"/>
                <a:gd name="T10" fmla="*/ 2 w 46"/>
                <a:gd name="T11" fmla="*/ 5 h 59"/>
                <a:gd name="T12" fmla="*/ 3 w 46"/>
                <a:gd name="T13" fmla="*/ 5 h 59"/>
                <a:gd name="T14" fmla="*/ 3 w 46"/>
                <a:gd name="T15" fmla="*/ 5 h 59"/>
                <a:gd name="T16" fmla="*/ 3 w 46"/>
                <a:gd name="T17" fmla="*/ 5 h 59"/>
                <a:gd name="T18" fmla="*/ 3 w 46"/>
                <a:gd name="T19" fmla="*/ 5 h 59"/>
                <a:gd name="T20" fmla="*/ 3 w 46"/>
                <a:gd name="T21" fmla="*/ 5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59"/>
                <a:gd name="T35" fmla="*/ 46 w 46"/>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59">
                  <a:moveTo>
                    <a:pt x="26" y="0"/>
                  </a:moveTo>
                  <a:cubicBezTo>
                    <a:pt x="26" y="0"/>
                    <a:pt x="21" y="9"/>
                    <a:pt x="19" y="11"/>
                  </a:cubicBezTo>
                  <a:cubicBezTo>
                    <a:pt x="19" y="15"/>
                    <a:pt x="19" y="23"/>
                    <a:pt x="18" y="25"/>
                  </a:cubicBezTo>
                  <a:cubicBezTo>
                    <a:pt x="17" y="29"/>
                    <a:pt x="11" y="35"/>
                    <a:pt x="8" y="38"/>
                  </a:cubicBezTo>
                  <a:cubicBezTo>
                    <a:pt x="6" y="40"/>
                    <a:pt x="2" y="44"/>
                    <a:pt x="1" y="47"/>
                  </a:cubicBezTo>
                  <a:cubicBezTo>
                    <a:pt x="0" y="49"/>
                    <a:pt x="1" y="55"/>
                    <a:pt x="2" y="57"/>
                  </a:cubicBezTo>
                  <a:cubicBezTo>
                    <a:pt x="4" y="59"/>
                    <a:pt x="12" y="59"/>
                    <a:pt x="14" y="59"/>
                  </a:cubicBezTo>
                  <a:cubicBezTo>
                    <a:pt x="19" y="59"/>
                    <a:pt x="24" y="49"/>
                    <a:pt x="29" y="48"/>
                  </a:cubicBezTo>
                  <a:cubicBezTo>
                    <a:pt x="30" y="48"/>
                    <a:pt x="34" y="49"/>
                    <a:pt x="36" y="49"/>
                  </a:cubicBezTo>
                  <a:cubicBezTo>
                    <a:pt x="40" y="47"/>
                    <a:pt x="42" y="37"/>
                    <a:pt x="46" y="35"/>
                  </a:cubicBezTo>
                  <a:cubicBezTo>
                    <a:pt x="46" y="34"/>
                    <a:pt x="46" y="29"/>
                    <a:pt x="46" y="29"/>
                  </a:cubicBezTo>
                </a:path>
              </a:pathLst>
            </a:custGeom>
            <a:noFill/>
            <a:ln w="508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19" name="Oval 14"/>
            <p:cNvSpPr>
              <a:spLocks noChangeArrowheads="1"/>
            </p:cNvSpPr>
            <p:nvPr/>
          </p:nvSpPr>
          <p:spPr bwMode="auto">
            <a:xfrm>
              <a:off x="1517" y="2954"/>
              <a:ext cx="10" cy="13"/>
            </a:xfrm>
            <a:prstGeom prst="ellipse">
              <a:avLst/>
            </a:prstGeom>
            <a:solidFill>
              <a:srgbClr val="000000"/>
            </a:solidFill>
            <a:ln w="12700">
              <a:solidFill>
                <a:srgbClr val="000000"/>
              </a:solidFill>
              <a:round/>
            </a:ln>
          </p:spPr>
          <p:txBody>
            <a:bodyPr wrap="none"/>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21520" name="Oval 15"/>
            <p:cNvSpPr>
              <a:spLocks noChangeArrowheads="1"/>
            </p:cNvSpPr>
            <p:nvPr/>
          </p:nvSpPr>
          <p:spPr bwMode="auto">
            <a:xfrm>
              <a:off x="1551" y="2953"/>
              <a:ext cx="10" cy="13"/>
            </a:xfrm>
            <a:prstGeom prst="ellipse">
              <a:avLst/>
            </a:prstGeom>
            <a:solidFill>
              <a:srgbClr val="000000"/>
            </a:solidFill>
            <a:ln w="12700">
              <a:solidFill>
                <a:srgbClr val="000000"/>
              </a:solidFill>
              <a:round/>
            </a:ln>
          </p:spPr>
          <p:txBody>
            <a:bodyPr wrap="none"/>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21521" name="Freeform 16"/>
            <p:cNvSpPr/>
            <p:nvPr/>
          </p:nvSpPr>
          <p:spPr bwMode="auto">
            <a:xfrm>
              <a:off x="1553" y="3015"/>
              <a:ext cx="17" cy="13"/>
            </a:xfrm>
            <a:custGeom>
              <a:avLst/>
              <a:gdLst>
                <a:gd name="T0" fmla="*/ 3 w 20"/>
                <a:gd name="T1" fmla="*/ 0 h 15"/>
                <a:gd name="T2" fmla="*/ 3 w 20"/>
                <a:gd name="T3" fmla="*/ 3 h 15"/>
                <a:gd name="T4" fmla="*/ 0 w 20"/>
                <a:gd name="T5" fmla="*/ 3 h 15"/>
                <a:gd name="T6" fmla="*/ 0 60000 65536"/>
                <a:gd name="T7" fmla="*/ 0 60000 65536"/>
                <a:gd name="T8" fmla="*/ 0 60000 65536"/>
                <a:gd name="T9" fmla="*/ 0 w 20"/>
                <a:gd name="T10" fmla="*/ 0 h 15"/>
                <a:gd name="T11" fmla="*/ 20 w 20"/>
                <a:gd name="T12" fmla="*/ 15 h 15"/>
              </a:gdLst>
              <a:ahLst/>
              <a:cxnLst>
                <a:cxn ang="T6">
                  <a:pos x="T0" y="T1"/>
                </a:cxn>
                <a:cxn ang="T7">
                  <a:pos x="T2" y="T3"/>
                </a:cxn>
                <a:cxn ang="T8">
                  <a:pos x="T4" y="T5"/>
                </a:cxn>
              </a:cxnLst>
              <a:rect l="T9" t="T10" r="T11" b="T12"/>
              <a:pathLst>
                <a:path w="20" h="15">
                  <a:moveTo>
                    <a:pt x="20" y="0"/>
                  </a:moveTo>
                  <a:cubicBezTo>
                    <a:pt x="20" y="0"/>
                    <a:pt x="13" y="12"/>
                    <a:pt x="10" y="14"/>
                  </a:cubicBezTo>
                  <a:cubicBezTo>
                    <a:pt x="8" y="14"/>
                    <a:pt x="0" y="15"/>
                    <a:pt x="0" y="15"/>
                  </a:cubicBezTo>
                </a:path>
              </a:pathLst>
            </a:custGeom>
            <a:noFill/>
            <a:ln w="508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22" name="Freeform 17"/>
            <p:cNvSpPr/>
            <p:nvPr/>
          </p:nvSpPr>
          <p:spPr bwMode="auto">
            <a:xfrm>
              <a:off x="1568" y="3005"/>
              <a:ext cx="10" cy="18"/>
            </a:xfrm>
            <a:custGeom>
              <a:avLst/>
              <a:gdLst>
                <a:gd name="T0" fmla="*/ 0 w 12"/>
                <a:gd name="T1" fmla="*/ 0 h 20"/>
                <a:gd name="T2" fmla="*/ 3 w 12"/>
                <a:gd name="T3" fmla="*/ 5 h 20"/>
                <a:gd name="T4" fmla="*/ 3 w 12"/>
                <a:gd name="T5" fmla="*/ 5 h 20"/>
                <a:gd name="T6" fmla="*/ 0 60000 65536"/>
                <a:gd name="T7" fmla="*/ 0 60000 65536"/>
                <a:gd name="T8" fmla="*/ 0 60000 65536"/>
                <a:gd name="T9" fmla="*/ 0 w 12"/>
                <a:gd name="T10" fmla="*/ 0 h 20"/>
                <a:gd name="T11" fmla="*/ 12 w 12"/>
                <a:gd name="T12" fmla="*/ 20 h 20"/>
              </a:gdLst>
              <a:ahLst/>
              <a:cxnLst>
                <a:cxn ang="T6">
                  <a:pos x="T0" y="T1"/>
                </a:cxn>
                <a:cxn ang="T7">
                  <a:pos x="T2" y="T3"/>
                </a:cxn>
                <a:cxn ang="T8">
                  <a:pos x="T4" y="T5"/>
                </a:cxn>
              </a:cxnLst>
              <a:rect l="T9" t="T10" r="T11" b="T12"/>
              <a:pathLst>
                <a:path w="12" h="20">
                  <a:moveTo>
                    <a:pt x="0" y="0"/>
                  </a:moveTo>
                  <a:cubicBezTo>
                    <a:pt x="0" y="0"/>
                    <a:pt x="3" y="8"/>
                    <a:pt x="4" y="11"/>
                  </a:cubicBezTo>
                  <a:cubicBezTo>
                    <a:pt x="5" y="14"/>
                    <a:pt x="12" y="20"/>
                    <a:pt x="12" y="20"/>
                  </a:cubicBezTo>
                </a:path>
              </a:pathLst>
            </a:custGeom>
            <a:noFill/>
            <a:ln w="508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23" name="Freeform 18"/>
            <p:cNvSpPr/>
            <p:nvPr/>
          </p:nvSpPr>
          <p:spPr bwMode="auto">
            <a:xfrm>
              <a:off x="1640" y="3201"/>
              <a:ext cx="20" cy="128"/>
            </a:xfrm>
            <a:custGeom>
              <a:avLst/>
              <a:gdLst>
                <a:gd name="T0" fmla="*/ 0 w 23"/>
                <a:gd name="T1" fmla="*/ 0 h 141"/>
                <a:gd name="T2" fmla="*/ 3 w 23"/>
                <a:gd name="T3" fmla="*/ 5 h 141"/>
                <a:gd name="T4" fmla="*/ 3 w 23"/>
                <a:gd name="T5" fmla="*/ 5 h 141"/>
                <a:gd name="T6" fmla="*/ 3 w 23"/>
                <a:gd name="T7" fmla="*/ 8 h 141"/>
                <a:gd name="T8" fmla="*/ 0 w 23"/>
                <a:gd name="T9" fmla="*/ 10 h 141"/>
                <a:gd name="T10" fmla="*/ 0 60000 65536"/>
                <a:gd name="T11" fmla="*/ 0 60000 65536"/>
                <a:gd name="T12" fmla="*/ 0 60000 65536"/>
                <a:gd name="T13" fmla="*/ 0 60000 65536"/>
                <a:gd name="T14" fmla="*/ 0 60000 65536"/>
                <a:gd name="T15" fmla="*/ 0 w 23"/>
                <a:gd name="T16" fmla="*/ 0 h 141"/>
                <a:gd name="T17" fmla="*/ 23 w 23"/>
                <a:gd name="T18" fmla="*/ 141 h 141"/>
              </a:gdLst>
              <a:ahLst/>
              <a:cxnLst>
                <a:cxn ang="T10">
                  <a:pos x="T0" y="T1"/>
                </a:cxn>
                <a:cxn ang="T11">
                  <a:pos x="T2" y="T3"/>
                </a:cxn>
                <a:cxn ang="T12">
                  <a:pos x="T4" y="T5"/>
                </a:cxn>
                <a:cxn ang="T13">
                  <a:pos x="T6" y="T7"/>
                </a:cxn>
                <a:cxn ang="T14">
                  <a:pos x="T8" y="T9"/>
                </a:cxn>
              </a:cxnLst>
              <a:rect l="T15" t="T16" r="T17" b="T18"/>
              <a:pathLst>
                <a:path w="23" h="141">
                  <a:moveTo>
                    <a:pt x="0" y="0"/>
                  </a:moveTo>
                  <a:cubicBezTo>
                    <a:pt x="0" y="0"/>
                    <a:pt x="9" y="21"/>
                    <a:pt x="14" y="25"/>
                  </a:cubicBezTo>
                  <a:cubicBezTo>
                    <a:pt x="10" y="35"/>
                    <a:pt x="23" y="63"/>
                    <a:pt x="14" y="70"/>
                  </a:cubicBezTo>
                  <a:cubicBezTo>
                    <a:pt x="22" y="78"/>
                    <a:pt x="9" y="105"/>
                    <a:pt x="6" y="117"/>
                  </a:cubicBezTo>
                  <a:cubicBezTo>
                    <a:pt x="5" y="125"/>
                    <a:pt x="0" y="141"/>
                    <a:pt x="0" y="141"/>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24" name="Freeform 19"/>
            <p:cNvSpPr>
              <a:spLocks noChangeArrowheads="1"/>
            </p:cNvSpPr>
            <p:nvPr/>
          </p:nvSpPr>
          <p:spPr bwMode="auto">
            <a:xfrm>
              <a:off x="1738" y="2855"/>
              <a:ext cx="48" cy="58"/>
            </a:xfrm>
            <a:custGeom>
              <a:avLst/>
              <a:gdLst>
                <a:gd name="T0" fmla="*/ 0 w 56"/>
                <a:gd name="T1" fmla="*/ 5 h 64"/>
                <a:gd name="T2" fmla="*/ 3 w 56"/>
                <a:gd name="T3" fmla="*/ 5 h 64"/>
                <a:gd name="T4" fmla="*/ 3 w 56"/>
                <a:gd name="T5" fmla="*/ 5 h 64"/>
                <a:gd name="T6" fmla="*/ 3 w 56"/>
                <a:gd name="T7" fmla="*/ 5 h 64"/>
                <a:gd name="T8" fmla="*/ 3 w 56"/>
                <a:gd name="T9" fmla="*/ 5 h 64"/>
                <a:gd name="T10" fmla="*/ 0 w 56"/>
                <a:gd name="T11" fmla="*/ 5 h 64"/>
                <a:gd name="T12" fmla="*/ 0 60000 65536"/>
                <a:gd name="T13" fmla="*/ 0 60000 65536"/>
                <a:gd name="T14" fmla="*/ 0 60000 65536"/>
                <a:gd name="T15" fmla="*/ 0 60000 65536"/>
                <a:gd name="T16" fmla="*/ 0 60000 65536"/>
                <a:gd name="T17" fmla="*/ 0 60000 65536"/>
                <a:gd name="T18" fmla="*/ 0 w 56"/>
                <a:gd name="T19" fmla="*/ 0 h 64"/>
                <a:gd name="T20" fmla="*/ 56 w 56"/>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56" h="64">
                  <a:moveTo>
                    <a:pt x="0" y="26"/>
                  </a:moveTo>
                  <a:cubicBezTo>
                    <a:pt x="0" y="26"/>
                    <a:pt x="0" y="42"/>
                    <a:pt x="4" y="48"/>
                  </a:cubicBezTo>
                  <a:cubicBezTo>
                    <a:pt x="11" y="58"/>
                    <a:pt x="21" y="58"/>
                    <a:pt x="27" y="60"/>
                  </a:cubicBezTo>
                  <a:cubicBezTo>
                    <a:pt x="34" y="61"/>
                    <a:pt x="45" y="64"/>
                    <a:pt x="54" y="50"/>
                  </a:cubicBezTo>
                  <a:cubicBezTo>
                    <a:pt x="56" y="46"/>
                    <a:pt x="39" y="25"/>
                    <a:pt x="39" y="25"/>
                  </a:cubicBezTo>
                  <a:cubicBezTo>
                    <a:pt x="38" y="25"/>
                    <a:pt x="13" y="0"/>
                    <a:pt x="0" y="26"/>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25" name="Freeform 20"/>
            <p:cNvSpPr>
              <a:spLocks noChangeArrowheads="1"/>
            </p:cNvSpPr>
            <p:nvPr/>
          </p:nvSpPr>
          <p:spPr bwMode="auto">
            <a:xfrm>
              <a:off x="1715" y="2915"/>
              <a:ext cx="34" cy="39"/>
            </a:xfrm>
            <a:custGeom>
              <a:avLst/>
              <a:gdLst>
                <a:gd name="T0" fmla="*/ 3 w 40"/>
                <a:gd name="T1" fmla="*/ 2 h 43"/>
                <a:gd name="T2" fmla="*/ 2 w 40"/>
                <a:gd name="T3" fmla="*/ 5 h 43"/>
                <a:gd name="T4" fmla="*/ 3 w 40"/>
                <a:gd name="T5" fmla="*/ 5 h 43"/>
                <a:gd name="T6" fmla="*/ 3 w 40"/>
                <a:gd name="T7" fmla="*/ 5 h 43"/>
                <a:gd name="T8" fmla="*/ 3 w 40"/>
                <a:gd name="T9" fmla="*/ 2 h 43"/>
                <a:gd name="T10" fmla="*/ 0 60000 65536"/>
                <a:gd name="T11" fmla="*/ 0 60000 65536"/>
                <a:gd name="T12" fmla="*/ 0 60000 65536"/>
                <a:gd name="T13" fmla="*/ 0 60000 65536"/>
                <a:gd name="T14" fmla="*/ 0 60000 65536"/>
                <a:gd name="T15" fmla="*/ 0 w 40"/>
                <a:gd name="T16" fmla="*/ 0 h 43"/>
                <a:gd name="T17" fmla="*/ 40 w 40"/>
                <a:gd name="T18" fmla="*/ 43 h 43"/>
              </a:gdLst>
              <a:ahLst/>
              <a:cxnLst>
                <a:cxn ang="T10">
                  <a:pos x="T0" y="T1"/>
                </a:cxn>
                <a:cxn ang="T11">
                  <a:pos x="T2" y="T3"/>
                </a:cxn>
                <a:cxn ang="T12">
                  <a:pos x="T4" y="T5"/>
                </a:cxn>
                <a:cxn ang="T13">
                  <a:pos x="T6" y="T7"/>
                </a:cxn>
                <a:cxn ang="T14">
                  <a:pos x="T8" y="T9"/>
                </a:cxn>
              </a:cxnLst>
              <a:rect l="T15" t="T16" r="T17" b="T18"/>
              <a:pathLst>
                <a:path w="40" h="43">
                  <a:moveTo>
                    <a:pt x="19" y="2"/>
                  </a:moveTo>
                  <a:cubicBezTo>
                    <a:pt x="14" y="0"/>
                    <a:pt x="0" y="7"/>
                    <a:pt x="2" y="10"/>
                  </a:cubicBezTo>
                  <a:cubicBezTo>
                    <a:pt x="0" y="11"/>
                    <a:pt x="6" y="26"/>
                    <a:pt x="6" y="26"/>
                  </a:cubicBezTo>
                  <a:cubicBezTo>
                    <a:pt x="25" y="43"/>
                    <a:pt x="36" y="27"/>
                    <a:pt x="36" y="27"/>
                  </a:cubicBezTo>
                  <a:cubicBezTo>
                    <a:pt x="39" y="24"/>
                    <a:pt x="40" y="11"/>
                    <a:pt x="19" y="2"/>
                  </a:cubicBezTo>
                  <a:close/>
                </a:path>
              </a:pathLst>
            </a:custGeom>
            <a:solidFill>
              <a:srgbClr val="C0C0C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26" name="Freeform 21"/>
            <p:cNvSpPr>
              <a:spLocks noChangeArrowheads="1"/>
            </p:cNvSpPr>
            <p:nvPr/>
          </p:nvSpPr>
          <p:spPr bwMode="auto">
            <a:xfrm>
              <a:off x="1742" y="2855"/>
              <a:ext cx="51" cy="58"/>
            </a:xfrm>
            <a:custGeom>
              <a:avLst/>
              <a:gdLst>
                <a:gd name="T0" fmla="*/ 0 w 59"/>
                <a:gd name="T1" fmla="*/ 5 h 64"/>
                <a:gd name="T2" fmla="*/ 3 w 59"/>
                <a:gd name="T3" fmla="*/ 5 h 64"/>
                <a:gd name="T4" fmla="*/ 3 w 59"/>
                <a:gd name="T5" fmla="*/ 5 h 64"/>
                <a:gd name="T6" fmla="*/ 3 w 59"/>
                <a:gd name="T7" fmla="*/ 5 h 64"/>
                <a:gd name="T8" fmla="*/ 3 w 59"/>
                <a:gd name="T9" fmla="*/ 5 h 64"/>
                <a:gd name="T10" fmla="*/ 0 w 59"/>
                <a:gd name="T11" fmla="*/ 5 h 64"/>
                <a:gd name="T12" fmla="*/ 0 60000 65536"/>
                <a:gd name="T13" fmla="*/ 0 60000 65536"/>
                <a:gd name="T14" fmla="*/ 0 60000 65536"/>
                <a:gd name="T15" fmla="*/ 0 60000 65536"/>
                <a:gd name="T16" fmla="*/ 0 60000 65536"/>
                <a:gd name="T17" fmla="*/ 0 60000 65536"/>
                <a:gd name="T18" fmla="*/ 0 w 59"/>
                <a:gd name="T19" fmla="*/ 0 h 64"/>
                <a:gd name="T20" fmla="*/ 59 w 59"/>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59" h="64">
                  <a:moveTo>
                    <a:pt x="0" y="26"/>
                  </a:moveTo>
                  <a:cubicBezTo>
                    <a:pt x="0" y="26"/>
                    <a:pt x="0" y="42"/>
                    <a:pt x="4" y="48"/>
                  </a:cubicBezTo>
                  <a:cubicBezTo>
                    <a:pt x="12" y="58"/>
                    <a:pt x="22" y="58"/>
                    <a:pt x="28" y="60"/>
                  </a:cubicBezTo>
                  <a:cubicBezTo>
                    <a:pt x="36" y="61"/>
                    <a:pt x="49" y="64"/>
                    <a:pt x="57" y="50"/>
                  </a:cubicBezTo>
                  <a:cubicBezTo>
                    <a:pt x="59" y="46"/>
                    <a:pt x="42" y="25"/>
                    <a:pt x="42" y="25"/>
                  </a:cubicBezTo>
                  <a:cubicBezTo>
                    <a:pt x="41" y="25"/>
                    <a:pt x="13" y="0"/>
                    <a:pt x="0" y="26"/>
                  </a:cubicBezTo>
                  <a:close/>
                </a:path>
              </a:pathLst>
            </a:custGeom>
            <a:solidFill>
              <a:srgbClr val="F0F0F0"/>
            </a:solidFill>
            <a:ln w="25400">
              <a:solidFill>
                <a:srgbClr val="000000"/>
              </a:solidFill>
              <a:round/>
            </a:ln>
          </p:spPr>
          <p:txBody>
            <a:bodyPr wrap="none"/>
            <a:lstStyle/>
            <a:p>
              <a:endParaRPr lang="zh-CN" altLang="en-US"/>
            </a:p>
          </p:txBody>
        </p:sp>
        <p:sp>
          <p:nvSpPr>
            <p:cNvPr id="21527" name="Freeform 22"/>
            <p:cNvSpPr>
              <a:spLocks noChangeArrowheads="1"/>
            </p:cNvSpPr>
            <p:nvPr/>
          </p:nvSpPr>
          <p:spPr bwMode="auto">
            <a:xfrm>
              <a:off x="1720" y="2913"/>
              <a:ext cx="34" cy="41"/>
            </a:xfrm>
            <a:custGeom>
              <a:avLst/>
              <a:gdLst>
                <a:gd name="T0" fmla="*/ 3 w 40"/>
                <a:gd name="T1" fmla="*/ 3 h 44"/>
                <a:gd name="T2" fmla="*/ 3 w 40"/>
                <a:gd name="T3" fmla="*/ 7 h 44"/>
                <a:gd name="T4" fmla="*/ 3 w 40"/>
                <a:gd name="T5" fmla="*/ 7 h 44"/>
                <a:gd name="T6" fmla="*/ 3 w 40"/>
                <a:gd name="T7" fmla="*/ 7 h 44"/>
                <a:gd name="T8" fmla="*/ 3 w 40"/>
                <a:gd name="T9" fmla="*/ 3 h 44"/>
                <a:gd name="T10" fmla="*/ 0 60000 65536"/>
                <a:gd name="T11" fmla="*/ 0 60000 65536"/>
                <a:gd name="T12" fmla="*/ 0 60000 65536"/>
                <a:gd name="T13" fmla="*/ 0 60000 65536"/>
                <a:gd name="T14" fmla="*/ 0 60000 65536"/>
                <a:gd name="T15" fmla="*/ 0 w 40"/>
                <a:gd name="T16" fmla="*/ 0 h 44"/>
                <a:gd name="T17" fmla="*/ 40 w 40"/>
                <a:gd name="T18" fmla="*/ 44 h 44"/>
              </a:gdLst>
              <a:ahLst/>
              <a:cxnLst>
                <a:cxn ang="T10">
                  <a:pos x="T0" y="T1"/>
                </a:cxn>
                <a:cxn ang="T11">
                  <a:pos x="T2" y="T3"/>
                </a:cxn>
                <a:cxn ang="T12">
                  <a:pos x="T4" y="T5"/>
                </a:cxn>
                <a:cxn ang="T13">
                  <a:pos x="T6" y="T7"/>
                </a:cxn>
                <a:cxn ang="T14">
                  <a:pos x="T8" y="T9"/>
                </a:cxn>
              </a:cxnLst>
              <a:rect l="T15" t="T16" r="T17" b="T18"/>
              <a:pathLst>
                <a:path w="40" h="44">
                  <a:moveTo>
                    <a:pt x="19" y="3"/>
                  </a:moveTo>
                  <a:cubicBezTo>
                    <a:pt x="14" y="0"/>
                    <a:pt x="1" y="8"/>
                    <a:pt x="3" y="10"/>
                  </a:cubicBezTo>
                  <a:cubicBezTo>
                    <a:pt x="0" y="12"/>
                    <a:pt x="6" y="26"/>
                    <a:pt x="6" y="26"/>
                  </a:cubicBezTo>
                  <a:cubicBezTo>
                    <a:pt x="25" y="44"/>
                    <a:pt x="37" y="28"/>
                    <a:pt x="37" y="28"/>
                  </a:cubicBezTo>
                  <a:cubicBezTo>
                    <a:pt x="39" y="25"/>
                    <a:pt x="40" y="11"/>
                    <a:pt x="19" y="3"/>
                  </a:cubicBezTo>
                  <a:close/>
                </a:path>
              </a:pathLst>
            </a:custGeom>
            <a:solidFill>
              <a:srgbClr val="F0F0F0"/>
            </a:solidFill>
            <a:ln w="25400">
              <a:solidFill>
                <a:srgbClr val="000000"/>
              </a:solidFill>
              <a:round/>
            </a:ln>
          </p:spPr>
          <p:txBody>
            <a:bodyPr wrap="none"/>
            <a:lstStyle/>
            <a:p>
              <a:endParaRPr lang="zh-CN" altLang="en-US"/>
            </a:p>
          </p:txBody>
        </p:sp>
        <p:sp>
          <p:nvSpPr>
            <p:cNvPr id="21528" name="Freeform 23"/>
            <p:cNvSpPr>
              <a:spLocks noChangeArrowheads="1"/>
            </p:cNvSpPr>
            <p:nvPr/>
          </p:nvSpPr>
          <p:spPr bwMode="auto">
            <a:xfrm>
              <a:off x="1376" y="2826"/>
              <a:ext cx="51" cy="57"/>
            </a:xfrm>
            <a:custGeom>
              <a:avLst/>
              <a:gdLst>
                <a:gd name="T0" fmla="*/ 3 w 59"/>
                <a:gd name="T1" fmla="*/ 5 h 63"/>
                <a:gd name="T2" fmla="*/ 3 w 59"/>
                <a:gd name="T3" fmla="*/ 5 h 63"/>
                <a:gd name="T4" fmla="*/ 3 w 59"/>
                <a:gd name="T5" fmla="*/ 5 h 63"/>
                <a:gd name="T6" fmla="*/ 2 w 59"/>
                <a:gd name="T7" fmla="*/ 5 h 63"/>
                <a:gd name="T8" fmla="*/ 3 w 59"/>
                <a:gd name="T9" fmla="*/ 5 h 63"/>
                <a:gd name="T10" fmla="*/ 3 w 59"/>
                <a:gd name="T11" fmla="*/ 5 h 63"/>
                <a:gd name="T12" fmla="*/ 0 60000 65536"/>
                <a:gd name="T13" fmla="*/ 0 60000 65536"/>
                <a:gd name="T14" fmla="*/ 0 60000 65536"/>
                <a:gd name="T15" fmla="*/ 0 60000 65536"/>
                <a:gd name="T16" fmla="*/ 0 60000 65536"/>
                <a:gd name="T17" fmla="*/ 0 60000 65536"/>
                <a:gd name="T18" fmla="*/ 0 w 59"/>
                <a:gd name="T19" fmla="*/ 0 h 63"/>
                <a:gd name="T20" fmla="*/ 59 w 5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59" h="63">
                  <a:moveTo>
                    <a:pt x="59" y="26"/>
                  </a:moveTo>
                  <a:cubicBezTo>
                    <a:pt x="59" y="26"/>
                    <a:pt x="59" y="41"/>
                    <a:pt x="55" y="47"/>
                  </a:cubicBezTo>
                  <a:cubicBezTo>
                    <a:pt x="48" y="58"/>
                    <a:pt x="38" y="58"/>
                    <a:pt x="30" y="60"/>
                  </a:cubicBezTo>
                  <a:cubicBezTo>
                    <a:pt x="23" y="61"/>
                    <a:pt x="11" y="63"/>
                    <a:pt x="2" y="50"/>
                  </a:cubicBezTo>
                  <a:cubicBezTo>
                    <a:pt x="0" y="46"/>
                    <a:pt x="18" y="24"/>
                    <a:pt x="18" y="24"/>
                  </a:cubicBezTo>
                  <a:cubicBezTo>
                    <a:pt x="18" y="23"/>
                    <a:pt x="46" y="0"/>
                    <a:pt x="59" y="26"/>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29" name="Freeform 24"/>
            <p:cNvSpPr>
              <a:spLocks noChangeArrowheads="1"/>
            </p:cNvSpPr>
            <p:nvPr/>
          </p:nvSpPr>
          <p:spPr bwMode="auto">
            <a:xfrm>
              <a:off x="1421" y="2880"/>
              <a:ext cx="34" cy="39"/>
            </a:xfrm>
            <a:custGeom>
              <a:avLst/>
              <a:gdLst>
                <a:gd name="T0" fmla="*/ 3 w 40"/>
                <a:gd name="T1" fmla="*/ 2 h 43"/>
                <a:gd name="T2" fmla="*/ 3 w 40"/>
                <a:gd name="T3" fmla="*/ 5 h 43"/>
                <a:gd name="T4" fmla="*/ 3 w 40"/>
                <a:gd name="T5" fmla="*/ 5 h 43"/>
                <a:gd name="T6" fmla="*/ 3 w 40"/>
                <a:gd name="T7" fmla="*/ 5 h 43"/>
                <a:gd name="T8" fmla="*/ 3 w 40"/>
                <a:gd name="T9" fmla="*/ 2 h 43"/>
                <a:gd name="T10" fmla="*/ 0 60000 65536"/>
                <a:gd name="T11" fmla="*/ 0 60000 65536"/>
                <a:gd name="T12" fmla="*/ 0 60000 65536"/>
                <a:gd name="T13" fmla="*/ 0 60000 65536"/>
                <a:gd name="T14" fmla="*/ 0 60000 65536"/>
                <a:gd name="T15" fmla="*/ 0 w 40"/>
                <a:gd name="T16" fmla="*/ 0 h 43"/>
                <a:gd name="T17" fmla="*/ 40 w 40"/>
                <a:gd name="T18" fmla="*/ 43 h 43"/>
              </a:gdLst>
              <a:ahLst/>
              <a:cxnLst>
                <a:cxn ang="T10">
                  <a:pos x="T0" y="T1"/>
                </a:cxn>
                <a:cxn ang="T11">
                  <a:pos x="T2" y="T3"/>
                </a:cxn>
                <a:cxn ang="T12">
                  <a:pos x="T4" y="T5"/>
                </a:cxn>
                <a:cxn ang="T13">
                  <a:pos x="T6" y="T7"/>
                </a:cxn>
                <a:cxn ang="T14">
                  <a:pos x="T8" y="T9"/>
                </a:cxn>
              </a:cxnLst>
              <a:rect l="T15" t="T16" r="T17" b="T18"/>
              <a:pathLst>
                <a:path w="40" h="43">
                  <a:moveTo>
                    <a:pt x="21" y="2"/>
                  </a:moveTo>
                  <a:cubicBezTo>
                    <a:pt x="26" y="0"/>
                    <a:pt x="39" y="7"/>
                    <a:pt x="38" y="9"/>
                  </a:cubicBezTo>
                  <a:cubicBezTo>
                    <a:pt x="40" y="10"/>
                    <a:pt x="34" y="26"/>
                    <a:pt x="34" y="26"/>
                  </a:cubicBezTo>
                  <a:cubicBezTo>
                    <a:pt x="15" y="43"/>
                    <a:pt x="3" y="28"/>
                    <a:pt x="3" y="28"/>
                  </a:cubicBezTo>
                  <a:cubicBezTo>
                    <a:pt x="1" y="24"/>
                    <a:pt x="0" y="10"/>
                    <a:pt x="21" y="2"/>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30" name="Freeform 25"/>
            <p:cNvSpPr>
              <a:spLocks noChangeArrowheads="1"/>
            </p:cNvSpPr>
            <p:nvPr/>
          </p:nvSpPr>
          <p:spPr bwMode="auto">
            <a:xfrm>
              <a:off x="1421" y="2872"/>
              <a:ext cx="34" cy="41"/>
            </a:xfrm>
            <a:custGeom>
              <a:avLst/>
              <a:gdLst>
                <a:gd name="T0" fmla="*/ 3 w 40"/>
                <a:gd name="T1" fmla="*/ 2 h 44"/>
                <a:gd name="T2" fmla="*/ 3 w 40"/>
                <a:gd name="T3" fmla="*/ 7 h 44"/>
                <a:gd name="T4" fmla="*/ 3 w 40"/>
                <a:gd name="T5" fmla="*/ 7 h 44"/>
                <a:gd name="T6" fmla="*/ 3 w 40"/>
                <a:gd name="T7" fmla="*/ 7 h 44"/>
                <a:gd name="T8" fmla="*/ 3 w 40"/>
                <a:gd name="T9" fmla="*/ 2 h 44"/>
                <a:gd name="T10" fmla="*/ 0 60000 65536"/>
                <a:gd name="T11" fmla="*/ 0 60000 65536"/>
                <a:gd name="T12" fmla="*/ 0 60000 65536"/>
                <a:gd name="T13" fmla="*/ 0 60000 65536"/>
                <a:gd name="T14" fmla="*/ 0 60000 65536"/>
                <a:gd name="T15" fmla="*/ 0 w 40"/>
                <a:gd name="T16" fmla="*/ 0 h 44"/>
                <a:gd name="T17" fmla="*/ 40 w 40"/>
                <a:gd name="T18" fmla="*/ 44 h 44"/>
              </a:gdLst>
              <a:ahLst/>
              <a:cxnLst>
                <a:cxn ang="T10">
                  <a:pos x="T0" y="T1"/>
                </a:cxn>
                <a:cxn ang="T11">
                  <a:pos x="T2" y="T3"/>
                </a:cxn>
                <a:cxn ang="T12">
                  <a:pos x="T4" y="T5"/>
                </a:cxn>
                <a:cxn ang="T13">
                  <a:pos x="T6" y="T7"/>
                </a:cxn>
                <a:cxn ang="T14">
                  <a:pos x="T8" y="T9"/>
                </a:cxn>
              </a:cxnLst>
              <a:rect l="T15" t="T16" r="T17" b="T18"/>
              <a:pathLst>
                <a:path w="40" h="44">
                  <a:moveTo>
                    <a:pt x="21" y="2"/>
                  </a:moveTo>
                  <a:cubicBezTo>
                    <a:pt x="26" y="0"/>
                    <a:pt x="39" y="8"/>
                    <a:pt x="38" y="10"/>
                  </a:cubicBezTo>
                  <a:cubicBezTo>
                    <a:pt x="40" y="11"/>
                    <a:pt x="34" y="27"/>
                    <a:pt x="34" y="27"/>
                  </a:cubicBezTo>
                  <a:cubicBezTo>
                    <a:pt x="15" y="44"/>
                    <a:pt x="3" y="27"/>
                    <a:pt x="3" y="27"/>
                  </a:cubicBezTo>
                  <a:cubicBezTo>
                    <a:pt x="1" y="25"/>
                    <a:pt x="0" y="11"/>
                    <a:pt x="21" y="2"/>
                  </a:cubicBezTo>
                  <a:close/>
                </a:path>
              </a:pathLst>
            </a:custGeom>
            <a:solidFill>
              <a:srgbClr val="E6E6E6"/>
            </a:solidFill>
            <a:ln w="25400">
              <a:solidFill>
                <a:srgbClr val="000000"/>
              </a:solidFill>
              <a:round/>
            </a:ln>
          </p:spPr>
          <p:txBody>
            <a:bodyPr wrap="none"/>
            <a:lstStyle/>
            <a:p>
              <a:endParaRPr lang="zh-CN" altLang="en-US"/>
            </a:p>
          </p:txBody>
        </p:sp>
        <p:sp>
          <p:nvSpPr>
            <p:cNvPr id="21531" name="Freeform 26"/>
            <p:cNvSpPr>
              <a:spLocks noChangeArrowheads="1"/>
            </p:cNvSpPr>
            <p:nvPr/>
          </p:nvSpPr>
          <p:spPr bwMode="auto">
            <a:xfrm>
              <a:off x="1375" y="3734"/>
              <a:ext cx="162" cy="148"/>
            </a:xfrm>
            <a:custGeom>
              <a:avLst/>
              <a:gdLst>
                <a:gd name="T0" fmla="*/ 3 w 189"/>
                <a:gd name="T1" fmla="*/ 5 h 163"/>
                <a:gd name="T2" fmla="*/ 3 w 189"/>
                <a:gd name="T3" fmla="*/ 5 h 163"/>
                <a:gd name="T4" fmla="*/ 3 w 189"/>
                <a:gd name="T5" fmla="*/ 9 h 163"/>
                <a:gd name="T6" fmla="*/ 3 w 189"/>
                <a:gd name="T7" fmla="*/ 11 h 163"/>
                <a:gd name="T8" fmla="*/ 3 w 189"/>
                <a:gd name="T9" fmla="*/ 9 h 163"/>
                <a:gd name="T10" fmla="*/ 3 w 189"/>
                <a:gd name="T11" fmla="*/ 7 h 163"/>
                <a:gd name="T12" fmla="*/ 3 w 189"/>
                <a:gd name="T13" fmla="*/ 5 h 163"/>
                <a:gd name="T14" fmla="*/ 3 w 189"/>
                <a:gd name="T15" fmla="*/ 5 h 163"/>
                <a:gd name="T16" fmla="*/ 3 w 189"/>
                <a:gd name="T17" fmla="*/ 5 h 163"/>
                <a:gd name="T18" fmla="*/ 3 w 189"/>
                <a:gd name="T19" fmla="*/ 5 h 163"/>
                <a:gd name="T20" fmla="*/ 3 w 189"/>
                <a:gd name="T21" fmla="*/ 5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163"/>
                <a:gd name="T35" fmla="*/ 189 w 189"/>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163">
                  <a:moveTo>
                    <a:pt x="117" y="25"/>
                  </a:moveTo>
                  <a:cubicBezTo>
                    <a:pt x="120" y="21"/>
                    <a:pt x="72" y="75"/>
                    <a:pt x="68" y="80"/>
                  </a:cubicBezTo>
                  <a:cubicBezTo>
                    <a:pt x="66" y="85"/>
                    <a:pt x="39" y="118"/>
                    <a:pt x="32" y="124"/>
                  </a:cubicBezTo>
                  <a:cubicBezTo>
                    <a:pt x="28" y="130"/>
                    <a:pt x="24" y="147"/>
                    <a:pt x="26" y="149"/>
                  </a:cubicBezTo>
                  <a:cubicBezTo>
                    <a:pt x="28" y="152"/>
                    <a:pt x="80" y="131"/>
                    <a:pt x="86" y="124"/>
                  </a:cubicBezTo>
                  <a:cubicBezTo>
                    <a:pt x="90" y="120"/>
                    <a:pt x="89" y="108"/>
                    <a:pt x="93" y="105"/>
                  </a:cubicBezTo>
                  <a:cubicBezTo>
                    <a:pt x="99" y="100"/>
                    <a:pt x="137" y="83"/>
                    <a:pt x="141" y="80"/>
                  </a:cubicBezTo>
                  <a:cubicBezTo>
                    <a:pt x="146" y="76"/>
                    <a:pt x="180" y="53"/>
                    <a:pt x="186" y="53"/>
                  </a:cubicBezTo>
                  <a:cubicBezTo>
                    <a:pt x="186" y="49"/>
                    <a:pt x="189" y="35"/>
                    <a:pt x="187" y="34"/>
                  </a:cubicBezTo>
                  <a:cubicBezTo>
                    <a:pt x="189" y="30"/>
                    <a:pt x="184" y="9"/>
                    <a:pt x="184" y="5"/>
                  </a:cubicBezTo>
                  <a:cubicBezTo>
                    <a:pt x="184" y="0"/>
                    <a:pt x="0" y="163"/>
                    <a:pt x="117" y="25"/>
                  </a:cubicBezTo>
                  <a:close/>
                </a:path>
              </a:pathLst>
            </a:custGeom>
            <a:solidFill>
              <a:srgbClr val="0078C0"/>
            </a:solidFill>
            <a:ln w="25400">
              <a:solidFill>
                <a:srgbClr val="000000"/>
              </a:solidFill>
              <a:round/>
            </a:ln>
          </p:spPr>
          <p:txBody>
            <a:bodyPr wrap="none"/>
            <a:lstStyle/>
            <a:p>
              <a:endParaRPr lang="zh-CN" altLang="en-US"/>
            </a:p>
          </p:txBody>
        </p:sp>
        <p:sp>
          <p:nvSpPr>
            <p:cNvPr id="21532" name="Freeform 27"/>
            <p:cNvSpPr>
              <a:spLocks noChangeArrowheads="1"/>
            </p:cNvSpPr>
            <p:nvPr/>
          </p:nvSpPr>
          <p:spPr bwMode="auto">
            <a:xfrm>
              <a:off x="1559" y="3742"/>
              <a:ext cx="216" cy="81"/>
            </a:xfrm>
            <a:custGeom>
              <a:avLst/>
              <a:gdLst>
                <a:gd name="T0" fmla="*/ 3 w 251"/>
                <a:gd name="T1" fmla="*/ 5 h 89"/>
                <a:gd name="T2" fmla="*/ 3 w 251"/>
                <a:gd name="T3" fmla="*/ 5 h 89"/>
                <a:gd name="T4" fmla="*/ 3 w 251"/>
                <a:gd name="T5" fmla="*/ 5 h 89"/>
                <a:gd name="T6" fmla="*/ 3 w 251"/>
                <a:gd name="T7" fmla="*/ 5 h 89"/>
                <a:gd name="T8" fmla="*/ 3 w 251"/>
                <a:gd name="T9" fmla="*/ 5 h 89"/>
                <a:gd name="T10" fmla="*/ 3 w 251"/>
                <a:gd name="T11" fmla="*/ 5 h 89"/>
                <a:gd name="T12" fmla="*/ 3 w 251"/>
                <a:gd name="T13" fmla="*/ 5 h 89"/>
                <a:gd name="T14" fmla="*/ 3 w 251"/>
                <a:gd name="T15" fmla="*/ 5 h 89"/>
                <a:gd name="T16" fmla="*/ 3 w 251"/>
                <a:gd name="T17" fmla="*/ 5 h 89"/>
                <a:gd name="T18" fmla="*/ 3 w 251"/>
                <a:gd name="T19" fmla="*/ 5 h 89"/>
                <a:gd name="T20" fmla="*/ 3 w 251"/>
                <a:gd name="T21" fmla="*/ 4 h 89"/>
                <a:gd name="T22" fmla="*/ 3 w 251"/>
                <a:gd name="T23" fmla="*/ 5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1"/>
                <a:gd name="T37" fmla="*/ 0 h 89"/>
                <a:gd name="T38" fmla="*/ 251 w 251"/>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1" h="89">
                  <a:moveTo>
                    <a:pt x="15" y="13"/>
                  </a:moveTo>
                  <a:cubicBezTo>
                    <a:pt x="15" y="13"/>
                    <a:pt x="0" y="45"/>
                    <a:pt x="3" y="50"/>
                  </a:cubicBezTo>
                  <a:cubicBezTo>
                    <a:pt x="12" y="58"/>
                    <a:pt x="48" y="58"/>
                    <a:pt x="59" y="60"/>
                  </a:cubicBezTo>
                  <a:cubicBezTo>
                    <a:pt x="70" y="61"/>
                    <a:pt x="114" y="70"/>
                    <a:pt x="117" y="70"/>
                  </a:cubicBezTo>
                  <a:cubicBezTo>
                    <a:pt x="123" y="71"/>
                    <a:pt x="148" y="67"/>
                    <a:pt x="153" y="67"/>
                  </a:cubicBezTo>
                  <a:cubicBezTo>
                    <a:pt x="157" y="67"/>
                    <a:pt x="172" y="75"/>
                    <a:pt x="178" y="76"/>
                  </a:cubicBezTo>
                  <a:cubicBezTo>
                    <a:pt x="180" y="77"/>
                    <a:pt x="200" y="77"/>
                    <a:pt x="203" y="75"/>
                  </a:cubicBezTo>
                  <a:cubicBezTo>
                    <a:pt x="204" y="74"/>
                    <a:pt x="223" y="66"/>
                    <a:pt x="223" y="66"/>
                  </a:cubicBezTo>
                  <a:cubicBezTo>
                    <a:pt x="223" y="63"/>
                    <a:pt x="212" y="56"/>
                    <a:pt x="211" y="56"/>
                  </a:cubicBezTo>
                  <a:cubicBezTo>
                    <a:pt x="212" y="53"/>
                    <a:pt x="172" y="36"/>
                    <a:pt x="168" y="33"/>
                  </a:cubicBezTo>
                  <a:cubicBezTo>
                    <a:pt x="166" y="32"/>
                    <a:pt x="99" y="8"/>
                    <a:pt x="96" y="4"/>
                  </a:cubicBezTo>
                  <a:cubicBezTo>
                    <a:pt x="92" y="0"/>
                    <a:pt x="251" y="89"/>
                    <a:pt x="15" y="13"/>
                  </a:cubicBezTo>
                  <a:close/>
                </a:path>
              </a:pathLst>
            </a:custGeom>
            <a:solidFill>
              <a:srgbClr val="0078C0"/>
            </a:solidFill>
            <a:ln w="25400">
              <a:solidFill>
                <a:srgbClr val="000000"/>
              </a:solidFill>
              <a:round/>
            </a:ln>
          </p:spPr>
          <p:txBody>
            <a:bodyPr wrap="none"/>
            <a:lstStyle/>
            <a:p>
              <a:endParaRPr lang="zh-CN" altLang="en-US"/>
            </a:p>
          </p:txBody>
        </p:sp>
        <p:sp>
          <p:nvSpPr>
            <p:cNvPr id="21533" name="Freeform 28"/>
            <p:cNvSpPr/>
            <p:nvPr/>
          </p:nvSpPr>
          <p:spPr bwMode="auto">
            <a:xfrm>
              <a:off x="1464" y="3295"/>
              <a:ext cx="32" cy="90"/>
            </a:xfrm>
            <a:custGeom>
              <a:avLst/>
              <a:gdLst>
                <a:gd name="T0" fmla="*/ 0 w 37"/>
                <a:gd name="T1" fmla="*/ 10 h 98"/>
                <a:gd name="T2" fmla="*/ 3 w 37"/>
                <a:gd name="T3" fmla="*/ 0 h 98"/>
                <a:gd name="T4" fmla="*/ 0 60000 65536"/>
                <a:gd name="T5" fmla="*/ 0 60000 65536"/>
                <a:gd name="T6" fmla="*/ 0 w 37"/>
                <a:gd name="T7" fmla="*/ 0 h 98"/>
                <a:gd name="T8" fmla="*/ 37 w 37"/>
                <a:gd name="T9" fmla="*/ 98 h 98"/>
              </a:gdLst>
              <a:ahLst/>
              <a:cxnLst>
                <a:cxn ang="T4">
                  <a:pos x="T0" y="T1"/>
                </a:cxn>
                <a:cxn ang="T5">
                  <a:pos x="T2" y="T3"/>
                </a:cxn>
              </a:cxnLst>
              <a:rect l="T6" t="T7" r="T8" b="T9"/>
              <a:pathLst>
                <a:path w="37" h="98">
                  <a:moveTo>
                    <a:pt x="0" y="98"/>
                  </a:moveTo>
                  <a:cubicBezTo>
                    <a:pt x="27" y="81"/>
                    <a:pt x="27" y="31"/>
                    <a:pt x="37"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34" name="Freeform 29"/>
            <p:cNvSpPr/>
            <p:nvPr/>
          </p:nvSpPr>
          <p:spPr bwMode="auto">
            <a:xfrm>
              <a:off x="1622" y="3305"/>
              <a:ext cx="46" cy="44"/>
            </a:xfrm>
            <a:custGeom>
              <a:avLst/>
              <a:gdLst>
                <a:gd name="T0" fmla="*/ 0 w 54"/>
                <a:gd name="T1" fmla="*/ 0 h 48"/>
                <a:gd name="T2" fmla="*/ 3 w 54"/>
                <a:gd name="T3" fmla="*/ 6 h 48"/>
                <a:gd name="T4" fmla="*/ 0 60000 65536"/>
                <a:gd name="T5" fmla="*/ 0 60000 65536"/>
                <a:gd name="T6" fmla="*/ 0 w 54"/>
                <a:gd name="T7" fmla="*/ 0 h 48"/>
                <a:gd name="T8" fmla="*/ 54 w 54"/>
                <a:gd name="T9" fmla="*/ 48 h 48"/>
              </a:gdLst>
              <a:ahLst/>
              <a:cxnLst>
                <a:cxn ang="T4">
                  <a:pos x="T0" y="T1"/>
                </a:cxn>
                <a:cxn ang="T5">
                  <a:pos x="T2" y="T3"/>
                </a:cxn>
              </a:cxnLst>
              <a:rect l="T6" t="T7" r="T8" b="T9"/>
              <a:pathLst>
                <a:path w="54" h="48">
                  <a:moveTo>
                    <a:pt x="0" y="0"/>
                  </a:moveTo>
                  <a:cubicBezTo>
                    <a:pt x="15" y="19"/>
                    <a:pt x="33" y="34"/>
                    <a:pt x="54" y="4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35" name="Freeform 30"/>
            <p:cNvSpPr>
              <a:spLocks noChangeArrowheads="1"/>
            </p:cNvSpPr>
            <p:nvPr/>
          </p:nvSpPr>
          <p:spPr bwMode="auto">
            <a:xfrm>
              <a:off x="1491" y="2750"/>
              <a:ext cx="37" cy="33"/>
            </a:xfrm>
            <a:custGeom>
              <a:avLst/>
              <a:gdLst>
                <a:gd name="T0" fmla="*/ 4 w 42"/>
                <a:gd name="T1" fmla="*/ 6 h 36"/>
                <a:gd name="T2" fmla="*/ 4 w 42"/>
                <a:gd name="T3" fmla="*/ 6 h 36"/>
                <a:gd name="T4" fmla="*/ 4 w 42"/>
                <a:gd name="T5" fmla="*/ 6 h 36"/>
                <a:gd name="T6" fmla="*/ 1 w 42"/>
                <a:gd name="T7" fmla="*/ 5 h 36"/>
                <a:gd name="T8" fmla="*/ 4 w 42"/>
                <a:gd name="T9" fmla="*/ 5 h 36"/>
                <a:gd name="T10" fmla="*/ 4 w 42"/>
                <a:gd name="T11" fmla="*/ 6 h 36"/>
                <a:gd name="T12" fmla="*/ 0 60000 65536"/>
                <a:gd name="T13" fmla="*/ 0 60000 65536"/>
                <a:gd name="T14" fmla="*/ 0 60000 65536"/>
                <a:gd name="T15" fmla="*/ 0 60000 65536"/>
                <a:gd name="T16" fmla="*/ 0 60000 65536"/>
                <a:gd name="T17" fmla="*/ 0 60000 65536"/>
                <a:gd name="T18" fmla="*/ 0 w 42"/>
                <a:gd name="T19" fmla="*/ 0 h 36"/>
                <a:gd name="T20" fmla="*/ 42 w 4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2" h="36">
                  <a:moveTo>
                    <a:pt x="42" y="19"/>
                  </a:moveTo>
                  <a:cubicBezTo>
                    <a:pt x="42" y="19"/>
                    <a:pt x="37" y="29"/>
                    <a:pt x="33" y="32"/>
                  </a:cubicBezTo>
                  <a:cubicBezTo>
                    <a:pt x="26" y="36"/>
                    <a:pt x="19" y="33"/>
                    <a:pt x="15" y="32"/>
                  </a:cubicBezTo>
                  <a:cubicBezTo>
                    <a:pt x="10" y="31"/>
                    <a:pt x="2" y="28"/>
                    <a:pt x="1" y="17"/>
                  </a:cubicBezTo>
                  <a:cubicBezTo>
                    <a:pt x="0" y="15"/>
                    <a:pt x="17" y="7"/>
                    <a:pt x="17" y="7"/>
                  </a:cubicBezTo>
                  <a:cubicBezTo>
                    <a:pt x="18" y="7"/>
                    <a:pt x="42" y="0"/>
                    <a:pt x="42" y="19"/>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36" name="Freeform 31"/>
            <p:cNvSpPr>
              <a:spLocks noChangeArrowheads="1"/>
            </p:cNvSpPr>
            <p:nvPr/>
          </p:nvSpPr>
          <p:spPr bwMode="auto">
            <a:xfrm>
              <a:off x="1530" y="2527"/>
              <a:ext cx="274" cy="396"/>
            </a:xfrm>
            <a:custGeom>
              <a:avLst/>
              <a:gdLst>
                <a:gd name="T0" fmla="*/ 3 w 319"/>
                <a:gd name="T1" fmla="*/ 20 h 434"/>
                <a:gd name="T2" fmla="*/ 3 w 319"/>
                <a:gd name="T3" fmla="*/ 25 h 434"/>
                <a:gd name="T4" fmla="*/ 3 w 319"/>
                <a:gd name="T5" fmla="*/ 26 h 434"/>
                <a:gd name="T6" fmla="*/ 3 w 319"/>
                <a:gd name="T7" fmla="*/ 25 h 434"/>
                <a:gd name="T8" fmla="*/ 3 w 319"/>
                <a:gd name="T9" fmla="*/ 27 h 434"/>
                <a:gd name="T10" fmla="*/ 3 w 319"/>
                <a:gd name="T11" fmla="*/ 30 h 434"/>
                <a:gd name="T12" fmla="*/ 4 w 319"/>
                <a:gd name="T13" fmla="*/ 33 h 434"/>
                <a:gd name="T14" fmla="*/ 3 w 319"/>
                <a:gd name="T15" fmla="*/ 20 h 434"/>
                <a:gd name="T16" fmla="*/ 0 60000 65536"/>
                <a:gd name="T17" fmla="*/ 0 60000 65536"/>
                <a:gd name="T18" fmla="*/ 0 60000 65536"/>
                <a:gd name="T19" fmla="*/ 0 60000 65536"/>
                <a:gd name="T20" fmla="*/ 0 60000 65536"/>
                <a:gd name="T21" fmla="*/ 0 60000 65536"/>
                <a:gd name="T22" fmla="*/ 0 60000 65536"/>
                <a:gd name="T23" fmla="*/ 0 60000 65536"/>
                <a:gd name="T24" fmla="*/ 0 w 319"/>
                <a:gd name="T25" fmla="*/ 0 h 434"/>
                <a:gd name="T26" fmla="*/ 319 w 319"/>
                <a:gd name="T27" fmla="*/ 434 h 4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 h="434">
                  <a:moveTo>
                    <a:pt x="39" y="259"/>
                  </a:moveTo>
                  <a:cubicBezTo>
                    <a:pt x="41" y="271"/>
                    <a:pt x="39" y="306"/>
                    <a:pt x="63" y="326"/>
                  </a:cubicBezTo>
                  <a:cubicBezTo>
                    <a:pt x="69" y="331"/>
                    <a:pt x="110" y="336"/>
                    <a:pt x="118" y="338"/>
                  </a:cubicBezTo>
                  <a:cubicBezTo>
                    <a:pt x="126" y="340"/>
                    <a:pt x="168" y="334"/>
                    <a:pt x="168" y="334"/>
                  </a:cubicBezTo>
                  <a:cubicBezTo>
                    <a:pt x="168" y="334"/>
                    <a:pt x="171" y="359"/>
                    <a:pt x="180" y="365"/>
                  </a:cubicBezTo>
                  <a:cubicBezTo>
                    <a:pt x="191" y="371"/>
                    <a:pt x="237" y="369"/>
                    <a:pt x="246" y="377"/>
                  </a:cubicBezTo>
                  <a:cubicBezTo>
                    <a:pt x="253" y="381"/>
                    <a:pt x="253" y="410"/>
                    <a:pt x="308" y="429"/>
                  </a:cubicBezTo>
                  <a:cubicBezTo>
                    <a:pt x="319" y="434"/>
                    <a:pt x="0" y="0"/>
                    <a:pt x="39" y="259"/>
                  </a:cubicBezTo>
                  <a:close/>
                </a:path>
              </a:pathLst>
            </a:custGeom>
            <a:solidFill>
              <a:srgbClr val="C0C0C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37" name="Freeform 32"/>
            <p:cNvSpPr>
              <a:spLocks noChangeArrowheads="1"/>
            </p:cNvSpPr>
            <p:nvPr/>
          </p:nvSpPr>
          <p:spPr bwMode="auto">
            <a:xfrm>
              <a:off x="1589" y="2438"/>
              <a:ext cx="390" cy="278"/>
            </a:xfrm>
            <a:custGeom>
              <a:avLst/>
              <a:gdLst>
                <a:gd name="T0" fmla="*/ 3 w 454"/>
                <a:gd name="T1" fmla="*/ 5 h 305"/>
                <a:gd name="T2" fmla="*/ 3 w 454"/>
                <a:gd name="T3" fmla="*/ 5 h 305"/>
                <a:gd name="T4" fmla="*/ 3 w 454"/>
                <a:gd name="T5" fmla="*/ 5 h 305"/>
                <a:gd name="T6" fmla="*/ 3 w 454"/>
                <a:gd name="T7" fmla="*/ 9 h 305"/>
                <a:gd name="T8" fmla="*/ 3 w 454"/>
                <a:gd name="T9" fmla="*/ 11 h 305"/>
                <a:gd name="T10" fmla="*/ 1 w 454"/>
                <a:gd name="T11" fmla="*/ 13 h 305"/>
                <a:gd name="T12" fmla="*/ 3 w 454"/>
                <a:gd name="T13" fmla="*/ 18 h 305"/>
                <a:gd name="T14" fmla="*/ 3 w 454"/>
                <a:gd name="T15" fmla="*/ 15 h 305"/>
                <a:gd name="T16" fmla="*/ 3 w 454"/>
                <a:gd name="T17" fmla="*/ 18 h 305"/>
                <a:gd name="T18" fmla="*/ 3 w 454"/>
                <a:gd name="T19" fmla="*/ 15 h 305"/>
                <a:gd name="T20" fmla="*/ 3 w 454"/>
                <a:gd name="T21" fmla="*/ 15 h 305"/>
                <a:gd name="T22" fmla="*/ 3 w 454"/>
                <a:gd name="T23" fmla="*/ 17 h 305"/>
                <a:gd name="T24" fmla="*/ 4 w 454"/>
                <a:gd name="T25" fmla="*/ 23 h 305"/>
                <a:gd name="T26" fmla="*/ 5 w 454"/>
                <a:gd name="T27" fmla="*/ 20 h 305"/>
                <a:gd name="T28" fmla="*/ 5 w 454"/>
                <a:gd name="T29" fmla="*/ 17 h 305"/>
                <a:gd name="T30" fmla="*/ 6 w 454"/>
                <a:gd name="T31" fmla="*/ 18 h 305"/>
                <a:gd name="T32" fmla="*/ 6 w 454"/>
                <a:gd name="T33" fmla="*/ 15 h 305"/>
                <a:gd name="T34" fmla="*/ 6 w 454"/>
                <a:gd name="T35" fmla="*/ 8 h 305"/>
                <a:gd name="T36" fmla="*/ 5 w 454"/>
                <a:gd name="T37" fmla="*/ 6 h 305"/>
                <a:gd name="T38" fmla="*/ 5 w 454"/>
                <a:gd name="T39" fmla="*/ 5 h 305"/>
                <a:gd name="T40" fmla="*/ 4 w 454"/>
                <a:gd name="T41" fmla="*/ 5 h 305"/>
                <a:gd name="T42" fmla="*/ 3 w 454"/>
                <a:gd name="T43" fmla="*/ 5 h 305"/>
                <a:gd name="T44" fmla="*/ 3 w 454"/>
                <a:gd name="T45" fmla="*/ 5 h 305"/>
                <a:gd name="T46" fmla="*/ 3 w 454"/>
                <a:gd name="T47" fmla="*/ 5 h 3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305"/>
                <a:gd name="T74" fmla="*/ 454 w 454"/>
                <a:gd name="T75" fmla="*/ 305 h 3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305">
                  <a:moveTo>
                    <a:pt x="111" y="33"/>
                  </a:moveTo>
                  <a:cubicBezTo>
                    <a:pt x="102" y="27"/>
                    <a:pt x="75" y="33"/>
                    <a:pt x="64" y="37"/>
                  </a:cubicBezTo>
                  <a:cubicBezTo>
                    <a:pt x="53" y="42"/>
                    <a:pt x="29" y="56"/>
                    <a:pt x="25" y="69"/>
                  </a:cubicBezTo>
                  <a:cubicBezTo>
                    <a:pt x="23" y="76"/>
                    <a:pt x="35" y="112"/>
                    <a:pt x="33" y="120"/>
                  </a:cubicBezTo>
                  <a:cubicBezTo>
                    <a:pt x="32" y="124"/>
                    <a:pt x="8" y="139"/>
                    <a:pt x="5" y="143"/>
                  </a:cubicBezTo>
                  <a:cubicBezTo>
                    <a:pt x="1" y="150"/>
                    <a:pt x="0" y="170"/>
                    <a:pt x="1" y="178"/>
                  </a:cubicBezTo>
                  <a:cubicBezTo>
                    <a:pt x="3" y="190"/>
                    <a:pt x="1" y="225"/>
                    <a:pt x="25" y="245"/>
                  </a:cubicBezTo>
                  <a:cubicBezTo>
                    <a:pt x="32" y="249"/>
                    <a:pt x="56" y="212"/>
                    <a:pt x="64" y="213"/>
                  </a:cubicBezTo>
                  <a:cubicBezTo>
                    <a:pt x="72" y="216"/>
                    <a:pt x="127" y="245"/>
                    <a:pt x="127" y="245"/>
                  </a:cubicBezTo>
                  <a:cubicBezTo>
                    <a:pt x="127" y="245"/>
                    <a:pt x="152" y="208"/>
                    <a:pt x="162" y="213"/>
                  </a:cubicBezTo>
                  <a:cubicBezTo>
                    <a:pt x="173" y="219"/>
                    <a:pt x="207" y="194"/>
                    <a:pt x="217" y="202"/>
                  </a:cubicBezTo>
                  <a:cubicBezTo>
                    <a:pt x="224" y="207"/>
                    <a:pt x="237" y="213"/>
                    <a:pt x="291" y="233"/>
                  </a:cubicBezTo>
                  <a:cubicBezTo>
                    <a:pt x="302" y="237"/>
                    <a:pt x="336" y="305"/>
                    <a:pt x="342" y="304"/>
                  </a:cubicBezTo>
                  <a:cubicBezTo>
                    <a:pt x="353" y="300"/>
                    <a:pt x="389" y="281"/>
                    <a:pt x="397" y="272"/>
                  </a:cubicBezTo>
                  <a:cubicBezTo>
                    <a:pt x="402" y="267"/>
                    <a:pt x="377" y="241"/>
                    <a:pt x="381" y="233"/>
                  </a:cubicBezTo>
                  <a:cubicBezTo>
                    <a:pt x="385" y="225"/>
                    <a:pt x="411" y="248"/>
                    <a:pt x="417" y="241"/>
                  </a:cubicBezTo>
                  <a:cubicBezTo>
                    <a:pt x="424" y="232"/>
                    <a:pt x="432" y="209"/>
                    <a:pt x="432" y="198"/>
                  </a:cubicBezTo>
                  <a:cubicBezTo>
                    <a:pt x="433" y="181"/>
                    <a:pt x="454" y="141"/>
                    <a:pt x="408" y="107"/>
                  </a:cubicBezTo>
                  <a:cubicBezTo>
                    <a:pt x="401" y="102"/>
                    <a:pt x="354" y="102"/>
                    <a:pt x="346" y="91"/>
                  </a:cubicBezTo>
                  <a:cubicBezTo>
                    <a:pt x="342" y="87"/>
                    <a:pt x="357" y="70"/>
                    <a:pt x="354" y="65"/>
                  </a:cubicBezTo>
                  <a:cubicBezTo>
                    <a:pt x="344" y="48"/>
                    <a:pt x="328" y="32"/>
                    <a:pt x="310" y="21"/>
                  </a:cubicBezTo>
                  <a:cubicBezTo>
                    <a:pt x="298" y="13"/>
                    <a:pt x="260" y="25"/>
                    <a:pt x="244" y="25"/>
                  </a:cubicBezTo>
                  <a:cubicBezTo>
                    <a:pt x="237" y="25"/>
                    <a:pt x="204" y="0"/>
                    <a:pt x="193" y="6"/>
                  </a:cubicBezTo>
                  <a:cubicBezTo>
                    <a:pt x="131" y="41"/>
                    <a:pt x="165" y="69"/>
                    <a:pt x="111" y="33"/>
                  </a:cubicBezTo>
                  <a:close/>
                </a:path>
              </a:pathLst>
            </a:custGeom>
            <a:solidFill>
              <a:srgbClr val="ADD8C3"/>
            </a:solidFill>
            <a:ln w="25400">
              <a:solidFill>
                <a:srgbClr val="000000"/>
              </a:solidFill>
              <a:round/>
            </a:ln>
          </p:spPr>
          <p:txBody>
            <a:bodyPr wrap="none"/>
            <a:lstStyle/>
            <a:p>
              <a:endParaRPr lang="zh-CN" altLang="en-US"/>
            </a:p>
          </p:txBody>
        </p:sp>
        <p:sp>
          <p:nvSpPr>
            <p:cNvPr id="21538" name="Freeform 33"/>
            <p:cNvSpPr>
              <a:spLocks noChangeArrowheads="1"/>
            </p:cNvSpPr>
            <p:nvPr/>
          </p:nvSpPr>
          <p:spPr bwMode="auto">
            <a:xfrm>
              <a:off x="1069" y="2413"/>
              <a:ext cx="340" cy="263"/>
            </a:xfrm>
            <a:custGeom>
              <a:avLst/>
              <a:gdLst>
                <a:gd name="T0" fmla="*/ 5 w 396"/>
                <a:gd name="T1" fmla="*/ 18 h 289"/>
                <a:gd name="T2" fmla="*/ 4 w 396"/>
                <a:gd name="T3" fmla="*/ 18 h 289"/>
                <a:gd name="T4" fmla="*/ 4 w 396"/>
                <a:gd name="T5" fmla="*/ 18 h 289"/>
                <a:gd name="T6" fmla="*/ 3 w 396"/>
                <a:gd name="T7" fmla="*/ 21 h 289"/>
                <a:gd name="T8" fmla="*/ 3 w 396"/>
                <a:gd name="T9" fmla="*/ 20 h 289"/>
                <a:gd name="T10" fmla="*/ 3 w 396"/>
                <a:gd name="T11" fmla="*/ 20 h 289"/>
                <a:gd name="T12" fmla="*/ 3 w 396"/>
                <a:gd name="T13" fmla="*/ 20 h 289"/>
                <a:gd name="T14" fmla="*/ 3 w 396"/>
                <a:gd name="T15" fmla="*/ 18 h 289"/>
                <a:gd name="T16" fmla="*/ 3 w 396"/>
                <a:gd name="T17" fmla="*/ 20 h 289"/>
                <a:gd name="T18" fmla="*/ 3 w 396"/>
                <a:gd name="T19" fmla="*/ 15 h 289"/>
                <a:gd name="T20" fmla="*/ 3 w 396"/>
                <a:gd name="T21" fmla="*/ 13 h 289"/>
                <a:gd name="T22" fmla="*/ 3 w 396"/>
                <a:gd name="T23" fmla="*/ 11 h 289"/>
                <a:gd name="T24" fmla="*/ 3 w 396"/>
                <a:gd name="T25" fmla="*/ 8 h 289"/>
                <a:gd name="T26" fmla="*/ 0 w 396"/>
                <a:gd name="T27" fmla="*/ 5 h 289"/>
                <a:gd name="T28" fmla="*/ 3 w 396"/>
                <a:gd name="T29" fmla="*/ 5 h 289"/>
                <a:gd name="T30" fmla="*/ 3 w 396"/>
                <a:gd name="T31" fmla="*/ 5 h 289"/>
                <a:gd name="T32" fmla="*/ 3 w 396"/>
                <a:gd name="T33" fmla="*/ 15 h 289"/>
                <a:gd name="T34" fmla="*/ 5 w 396"/>
                <a:gd name="T35" fmla="*/ 13 h 289"/>
                <a:gd name="T36" fmla="*/ 5 w 396"/>
                <a:gd name="T37" fmla="*/ 17 h 289"/>
                <a:gd name="T38" fmla="*/ 5 w 396"/>
                <a:gd name="T39" fmla="*/ 18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6"/>
                <a:gd name="T61" fmla="*/ 0 h 289"/>
                <a:gd name="T62" fmla="*/ 396 w 396"/>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6" h="289">
                  <a:moveTo>
                    <a:pt x="352" y="257"/>
                  </a:moveTo>
                  <a:cubicBezTo>
                    <a:pt x="352" y="256"/>
                    <a:pt x="332" y="259"/>
                    <a:pt x="329" y="258"/>
                  </a:cubicBezTo>
                  <a:cubicBezTo>
                    <a:pt x="324" y="256"/>
                    <a:pt x="319" y="244"/>
                    <a:pt x="313" y="246"/>
                  </a:cubicBezTo>
                  <a:cubicBezTo>
                    <a:pt x="304" y="249"/>
                    <a:pt x="304" y="284"/>
                    <a:pt x="294" y="288"/>
                  </a:cubicBezTo>
                  <a:cubicBezTo>
                    <a:pt x="289" y="289"/>
                    <a:pt x="276" y="269"/>
                    <a:pt x="270" y="269"/>
                  </a:cubicBezTo>
                  <a:cubicBezTo>
                    <a:pt x="264" y="269"/>
                    <a:pt x="254" y="283"/>
                    <a:pt x="246" y="284"/>
                  </a:cubicBezTo>
                  <a:cubicBezTo>
                    <a:pt x="233" y="286"/>
                    <a:pt x="212" y="284"/>
                    <a:pt x="200" y="278"/>
                  </a:cubicBezTo>
                  <a:cubicBezTo>
                    <a:pt x="196" y="275"/>
                    <a:pt x="173" y="251"/>
                    <a:pt x="172" y="250"/>
                  </a:cubicBezTo>
                  <a:cubicBezTo>
                    <a:pt x="173" y="252"/>
                    <a:pt x="140" y="268"/>
                    <a:pt x="131" y="268"/>
                  </a:cubicBezTo>
                  <a:cubicBezTo>
                    <a:pt x="125" y="268"/>
                    <a:pt x="71" y="247"/>
                    <a:pt x="46" y="218"/>
                  </a:cubicBezTo>
                  <a:cubicBezTo>
                    <a:pt x="42" y="213"/>
                    <a:pt x="61" y="187"/>
                    <a:pt x="59" y="179"/>
                  </a:cubicBezTo>
                  <a:cubicBezTo>
                    <a:pt x="57" y="172"/>
                    <a:pt x="20" y="152"/>
                    <a:pt x="19" y="147"/>
                  </a:cubicBezTo>
                  <a:cubicBezTo>
                    <a:pt x="18" y="142"/>
                    <a:pt x="41" y="113"/>
                    <a:pt x="40" y="108"/>
                  </a:cubicBezTo>
                  <a:cubicBezTo>
                    <a:pt x="36" y="102"/>
                    <a:pt x="1" y="64"/>
                    <a:pt x="0" y="58"/>
                  </a:cubicBezTo>
                  <a:cubicBezTo>
                    <a:pt x="0" y="51"/>
                    <a:pt x="14" y="15"/>
                    <a:pt x="19" y="11"/>
                  </a:cubicBezTo>
                  <a:cubicBezTo>
                    <a:pt x="25" y="7"/>
                    <a:pt x="49" y="9"/>
                    <a:pt x="52" y="5"/>
                  </a:cubicBezTo>
                  <a:cubicBezTo>
                    <a:pt x="58" y="0"/>
                    <a:pt x="112" y="222"/>
                    <a:pt x="112" y="216"/>
                  </a:cubicBezTo>
                  <a:cubicBezTo>
                    <a:pt x="115" y="207"/>
                    <a:pt x="356" y="176"/>
                    <a:pt x="352" y="181"/>
                  </a:cubicBezTo>
                  <a:cubicBezTo>
                    <a:pt x="345" y="190"/>
                    <a:pt x="390" y="233"/>
                    <a:pt x="396" y="241"/>
                  </a:cubicBezTo>
                  <a:cubicBezTo>
                    <a:pt x="394" y="238"/>
                    <a:pt x="352" y="261"/>
                    <a:pt x="352" y="257"/>
                  </a:cubicBezTo>
                  <a:close/>
                </a:path>
              </a:pathLst>
            </a:custGeom>
            <a:solidFill>
              <a:srgbClr val="C0C0C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39" name="Line 34"/>
            <p:cNvSpPr>
              <a:spLocks noChangeShapeType="1"/>
            </p:cNvSpPr>
            <p:nvPr/>
          </p:nvSpPr>
          <p:spPr bwMode="auto">
            <a:xfrm>
              <a:off x="1647" y="2613"/>
              <a:ext cx="84" cy="3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40" name="Freeform 35"/>
            <p:cNvSpPr>
              <a:spLocks noChangeArrowheads="1"/>
            </p:cNvSpPr>
            <p:nvPr/>
          </p:nvSpPr>
          <p:spPr bwMode="auto">
            <a:xfrm>
              <a:off x="1818" y="2582"/>
              <a:ext cx="71" cy="97"/>
            </a:xfrm>
            <a:custGeom>
              <a:avLst/>
              <a:gdLst>
                <a:gd name="T0" fmla="*/ 3 w 82"/>
                <a:gd name="T1" fmla="*/ 0 h 107"/>
                <a:gd name="T2" fmla="*/ 0 w 82"/>
                <a:gd name="T3" fmla="*/ 5 h 107"/>
                <a:gd name="T4" fmla="*/ 3 w 82"/>
                <a:gd name="T5" fmla="*/ 7 h 107"/>
                <a:gd name="T6" fmla="*/ 3 w 82"/>
                <a:gd name="T7" fmla="*/ 5 h 107"/>
                <a:gd name="T8" fmla="*/ 0 60000 65536"/>
                <a:gd name="T9" fmla="*/ 0 60000 65536"/>
                <a:gd name="T10" fmla="*/ 0 60000 65536"/>
                <a:gd name="T11" fmla="*/ 0 60000 65536"/>
                <a:gd name="T12" fmla="*/ 0 w 82"/>
                <a:gd name="T13" fmla="*/ 0 h 107"/>
                <a:gd name="T14" fmla="*/ 82 w 82"/>
                <a:gd name="T15" fmla="*/ 107 h 107"/>
              </a:gdLst>
              <a:ahLst/>
              <a:cxnLst>
                <a:cxn ang="T8">
                  <a:pos x="T0" y="T1"/>
                </a:cxn>
                <a:cxn ang="T9">
                  <a:pos x="T2" y="T3"/>
                </a:cxn>
                <a:cxn ang="T10">
                  <a:pos x="T4" y="T5"/>
                </a:cxn>
                <a:cxn ang="T11">
                  <a:pos x="T6" y="T7"/>
                </a:cxn>
              </a:cxnLst>
              <a:rect l="T12" t="T13" r="T14" b="T15"/>
              <a:pathLst>
                <a:path w="82" h="107">
                  <a:moveTo>
                    <a:pt x="33" y="0"/>
                  </a:moveTo>
                  <a:lnTo>
                    <a:pt x="0" y="78"/>
                  </a:lnTo>
                  <a:lnTo>
                    <a:pt x="51" y="107"/>
                  </a:lnTo>
                  <a:lnTo>
                    <a:pt x="82" y="25"/>
                  </a:lnTo>
                  <a:lnTo>
                    <a:pt x="33" y="0"/>
                  </a:lnTo>
                  <a:close/>
                </a:path>
              </a:pathLst>
            </a:custGeom>
            <a:solidFill>
              <a:srgbClr val="009690"/>
            </a:solidFill>
            <a:ln w="25400">
              <a:solidFill>
                <a:srgbClr val="000000"/>
              </a:solidFill>
              <a:round/>
            </a:ln>
          </p:spPr>
          <p:txBody>
            <a:bodyPr wrap="none"/>
            <a:lstStyle/>
            <a:p>
              <a:endParaRPr lang="zh-CN" altLang="en-US"/>
            </a:p>
          </p:txBody>
        </p:sp>
        <p:sp>
          <p:nvSpPr>
            <p:cNvPr id="21541" name="Freeform 36"/>
            <p:cNvSpPr>
              <a:spLocks noChangeArrowheads="1"/>
            </p:cNvSpPr>
            <p:nvPr/>
          </p:nvSpPr>
          <p:spPr bwMode="auto">
            <a:xfrm>
              <a:off x="1779" y="2516"/>
              <a:ext cx="86" cy="139"/>
            </a:xfrm>
            <a:custGeom>
              <a:avLst/>
              <a:gdLst>
                <a:gd name="T0" fmla="*/ 3 w 100"/>
                <a:gd name="T1" fmla="*/ 0 h 152"/>
                <a:gd name="T2" fmla="*/ 0 w 100"/>
                <a:gd name="T3" fmla="*/ 11 h 152"/>
                <a:gd name="T4" fmla="*/ 3 w 100"/>
                <a:gd name="T5" fmla="*/ 13 h 152"/>
                <a:gd name="T6" fmla="*/ 3 w 100"/>
                <a:gd name="T7" fmla="*/ 5 h 152"/>
                <a:gd name="T8" fmla="*/ 0 60000 65536"/>
                <a:gd name="T9" fmla="*/ 0 60000 65536"/>
                <a:gd name="T10" fmla="*/ 0 60000 65536"/>
                <a:gd name="T11" fmla="*/ 0 60000 65536"/>
                <a:gd name="T12" fmla="*/ 0 w 100"/>
                <a:gd name="T13" fmla="*/ 0 h 152"/>
                <a:gd name="T14" fmla="*/ 100 w 100"/>
                <a:gd name="T15" fmla="*/ 152 h 152"/>
              </a:gdLst>
              <a:ahLst/>
              <a:cxnLst>
                <a:cxn ang="T8">
                  <a:pos x="T0" y="T1"/>
                </a:cxn>
                <a:cxn ang="T9">
                  <a:pos x="T2" y="T3"/>
                </a:cxn>
                <a:cxn ang="T10">
                  <a:pos x="T4" y="T5"/>
                </a:cxn>
                <a:cxn ang="T11">
                  <a:pos x="T6" y="T7"/>
                </a:cxn>
              </a:cxnLst>
              <a:rect l="T12" t="T13" r="T14" b="T15"/>
              <a:pathLst>
                <a:path w="100" h="152">
                  <a:moveTo>
                    <a:pt x="49" y="0"/>
                  </a:moveTo>
                  <a:lnTo>
                    <a:pt x="0" y="125"/>
                  </a:lnTo>
                  <a:lnTo>
                    <a:pt x="48" y="152"/>
                  </a:lnTo>
                  <a:lnTo>
                    <a:pt x="100" y="21"/>
                  </a:lnTo>
                  <a:lnTo>
                    <a:pt x="49" y="0"/>
                  </a:lnTo>
                  <a:close/>
                </a:path>
              </a:pathLst>
            </a:custGeom>
            <a:solidFill>
              <a:srgbClr val="FFAD2C"/>
            </a:solidFill>
            <a:ln w="25400">
              <a:solidFill>
                <a:srgbClr val="000000"/>
              </a:solidFill>
              <a:round/>
            </a:ln>
          </p:spPr>
          <p:txBody>
            <a:bodyPr wrap="none"/>
            <a:lstStyle/>
            <a:p>
              <a:endParaRPr lang="zh-CN" altLang="en-US"/>
            </a:p>
          </p:txBody>
        </p:sp>
        <p:sp>
          <p:nvSpPr>
            <p:cNvPr id="21542" name="Freeform 37"/>
            <p:cNvSpPr>
              <a:spLocks noChangeArrowheads="1"/>
            </p:cNvSpPr>
            <p:nvPr/>
          </p:nvSpPr>
          <p:spPr bwMode="auto">
            <a:xfrm>
              <a:off x="1736" y="2523"/>
              <a:ext cx="72" cy="110"/>
            </a:xfrm>
            <a:custGeom>
              <a:avLst/>
              <a:gdLst>
                <a:gd name="T0" fmla="*/ 3 w 84"/>
                <a:gd name="T1" fmla="*/ 0 h 120"/>
                <a:gd name="T2" fmla="*/ 0 w 84"/>
                <a:gd name="T3" fmla="*/ 9 h 120"/>
                <a:gd name="T4" fmla="*/ 3 w 84"/>
                <a:gd name="T5" fmla="*/ 12 h 120"/>
                <a:gd name="T6" fmla="*/ 3 w 84"/>
                <a:gd name="T7" fmla="*/ 6 h 120"/>
                <a:gd name="T8" fmla="*/ 0 60000 65536"/>
                <a:gd name="T9" fmla="*/ 0 60000 65536"/>
                <a:gd name="T10" fmla="*/ 0 60000 65536"/>
                <a:gd name="T11" fmla="*/ 0 60000 65536"/>
                <a:gd name="T12" fmla="*/ 0 w 84"/>
                <a:gd name="T13" fmla="*/ 0 h 120"/>
                <a:gd name="T14" fmla="*/ 84 w 84"/>
                <a:gd name="T15" fmla="*/ 120 h 120"/>
              </a:gdLst>
              <a:ahLst/>
              <a:cxnLst>
                <a:cxn ang="T8">
                  <a:pos x="T0" y="T1"/>
                </a:cxn>
                <a:cxn ang="T9">
                  <a:pos x="T2" y="T3"/>
                </a:cxn>
                <a:cxn ang="T10">
                  <a:pos x="T4" y="T5"/>
                </a:cxn>
                <a:cxn ang="T11">
                  <a:pos x="T6" y="T7"/>
                </a:cxn>
              </a:cxnLst>
              <a:rect l="T12" t="T13" r="T14" b="T15"/>
              <a:pathLst>
                <a:path w="84" h="120">
                  <a:moveTo>
                    <a:pt x="34" y="0"/>
                  </a:moveTo>
                  <a:lnTo>
                    <a:pt x="0" y="94"/>
                  </a:lnTo>
                  <a:lnTo>
                    <a:pt x="48" y="120"/>
                  </a:lnTo>
                  <a:lnTo>
                    <a:pt x="84" y="22"/>
                  </a:lnTo>
                  <a:lnTo>
                    <a:pt x="34" y="0"/>
                  </a:lnTo>
                  <a:close/>
                </a:path>
              </a:pathLst>
            </a:custGeom>
            <a:solidFill>
              <a:srgbClr val="FF70A8"/>
            </a:solidFill>
            <a:ln w="25400">
              <a:solidFill>
                <a:srgbClr val="000000"/>
              </a:solidFill>
              <a:round/>
            </a:ln>
          </p:spPr>
          <p:txBody>
            <a:bodyPr wrap="none"/>
            <a:lstStyle/>
            <a:p>
              <a:endParaRPr lang="zh-CN" altLang="en-US"/>
            </a:p>
          </p:txBody>
        </p:sp>
        <p:sp>
          <p:nvSpPr>
            <p:cNvPr id="21543" name="Freeform 38"/>
            <p:cNvSpPr>
              <a:spLocks noChangeArrowheads="1"/>
            </p:cNvSpPr>
            <p:nvPr/>
          </p:nvSpPr>
          <p:spPr bwMode="auto">
            <a:xfrm>
              <a:off x="1677" y="2491"/>
              <a:ext cx="91" cy="159"/>
            </a:xfrm>
            <a:custGeom>
              <a:avLst/>
              <a:gdLst>
                <a:gd name="T0" fmla="*/ 3 w 106"/>
                <a:gd name="T1" fmla="*/ 0 h 174"/>
                <a:gd name="T2" fmla="*/ 0 w 106"/>
                <a:gd name="T3" fmla="*/ 12 h 174"/>
                <a:gd name="T4" fmla="*/ 3 w 106"/>
                <a:gd name="T5" fmla="*/ 14 h 174"/>
                <a:gd name="T6" fmla="*/ 3 w 106"/>
                <a:gd name="T7" fmla="*/ 5 h 174"/>
                <a:gd name="T8" fmla="*/ 0 60000 65536"/>
                <a:gd name="T9" fmla="*/ 0 60000 65536"/>
                <a:gd name="T10" fmla="*/ 0 60000 65536"/>
                <a:gd name="T11" fmla="*/ 0 60000 65536"/>
                <a:gd name="T12" fmla="*/ 0 w 106"/>
                <a:gd name="T13" fmla="*/ 0 h 174"/>
                <a:gd name="T14" fmla="*/ 106 w 106"/>
                <a:gd name="T15" fmla="*/ 174 h 174"/>
              </a:gdLst>
              <a:ahLst/>
              <a:cxnLst>
                <a:cxn ang="T8">
                  <a:pos x="T0" y="T1"/>
                </a:cxn>
                <a:cxn ang="T9">
                  <a:pos x="T2" y="T3"/>
                </a:cxn>
                <a:cxn ang="T10">
                  <a:pos x="T4" y="T5"/>
                </a:cxn>
                <a:cxn ang="T11">
                  <a:pos x="T6" y="T7"/>
                </a:cxn>
              </a:cxnLst>
              <a:rect l="T12" t="T13" r="T14" b="T15"/>
              <a:pathLst>
                <a:path w="106" h="174">
                  <a:moveTo>
                    <a:pt x="53" y="0"/>
                  </a:moveTo>
                  <a:lnTo>
                    <a:pt x="0" y="145"/>
                  </a:lnTo>
                  <a:lnTo>
                    <a:pt x="51" y="174"/>
                  </a:lnTo>
                  <a:lnTo>
                    <a:pt x="106" y="20"/>
                  </a:lnTo>
                  <a:lnTo>
                    <a:pt x="53" y="0"/>
                  </a:lnTo>
                  <a:close/>
                </a:path>
              </a:pathLst>
            </a:custGeom>
            <a:solidFill>
              <a:srgbClr val="249AFF"/>
            </a:solidFill>
            <a:ln w="25400">
              <a:solidFill>
                <a:srgbClr val="000000"/>
              </a:solidFill>
              <a:round/>
            </a:ln>
          </p:spPr>
          <p:txBody>
            <a:bodyPr wrap="none"/>
            <a:lstStyle/>
            <a:p>
              <a:endParaRPr lang="zh-CN" altLang="en-US"/>
            </a:p>
          </p:txBody>
        </p:sp>
        <p:sp>
          <p:nvSpPr>
            <p:cNvPr id="21544" name="Freeform 39"/>
            <p:cNvSpPr>
              <a:spLocks noChangeArrowheads="1"/>
            </p:cNvSpPr>
            <p:nvPr/>
          </p:nvSpPr>
          <p:spPr bwMode="auto">
            <a:xfrm>
              <a:off x="1077" y="2325"/>
              <a:ext cx="466" cy="342"/>
            </a:xfrm>
            <a:custGeom>
              <a:avLst/>
              <a:gdLst>
                <a:gd name="T0" fmla="*/ 5 w 543"/>
                <a:gd name="T1" fmla="*/ 24 h 376"/>
                <a:gd name="T2" fmla="*/ 4 w 543"/>
                <a:gd name="T3" fmla="*/ 24 h 376"/>
                <a:gd name="T4" fmla="*/ 4 w 543"/>
                <a:gd name="T5" fmla="*/ 23 h 376"/>
                <a:gd name="T6" fmla="*/ 3 w 543"/>
                <a:gd name="T7" fmla="*/ 26 h 376"/>
                <a:gd name="T8" fmla="*/ 3 w 543"/>
                <a:gd name="T9" fmla="*/ 25 h 376"/>
                <a:gd name="T10" fmla="*/ 3 w 543"/>
                <a:gd name="T11" fmla="*/ 26 h 376"/>
                <a:gd name="T12" fmla="*/ 3 w 543"/>
                <a:gd name="T13" fmla="*/ 25 h 376"/>
                <a:gd name="T14" fmla="*/ 3 w 543"/>
                <a:gd name="T15" fmla="*/ 23 h 376"/>
                <a:gd name="T16" fmla="*/ 3 w 543"/>
                <a:gd name="T17" fmla="*/ 25 h 376"/>
                <a:gd name="T18" fmla="*/ 3 w 543"/>
                <a:gd name="T19" fmla="*/ 21 h 376"/>
                <a:gd name="T20" fmla="*/ 3 w 543"/>
                <a:gd name="T21" fmla="*/ 19 h 376"/>
                <a:gd name="T22" fmla="*/ 3 w 543"/>
                <a:gd name="T23" fmla="*/ 16 h 376"/>
                <a:gd name="T24" fmla="*/ 3 w 543"/>
                <a:gd name="T25" fmla="*/ 14 h 376"/>
                <a:gd name="T26" fmla="*/ 0 w 543"/>
                <a:gd name="T27" fmla="*/ 11 h 376"/>
                <a:gd name="T28" fmla="*/ 3 w 543"/>
                <a:gd name="T29" fmla="*/ 6 h 376"/>
                <a:gd name="T30" fmla="*/ 3 w 543"/>
                <a:gd name="T31" fmla="*/ 6 h 376"/>
                <a:gd name="T32" fmla="*/ 3 w 543"/>
                <a:gd name="T33" fmla="*/ 5 h 376"/>
                <a:gd name="T34" fmla="*/ 3 w 543"/>
                <a:gd name="T35" fmla="*/ 5 h 376"/>
                <a:gd name="T36" fmla="*/ 3 w 543"/>
                <a:gd name="T37" fmla="*/ 5 h 376"/>
                <a:gd name="T38" fmla="*/ 3 w 543"/>
                <a:gd name="T39" fmla="*/ 5 h 376"/>
                <a:gd name="T40" fmla="*/ 3 w 543"/>
                <a:gd name="T41" fmla="*/ 5 h 376"/>
                <a:gd name="T42" fmla="*/ 3 w 543"/>
                <a:gd name="T43" fmla="*/ 5 h 376"/>
                <a:gd name="T44" fmla="*/ 3 w 543"/>
                <a:gd name="T45" fmla="*/ 1 h 376"/>
                <a:gd name="T46" fmla="*/ 4 w 543"/>
                <a:gd name="T47" fmla="*/ 5 h 376"/>
                <a:gd name="T48" fmla="*/ 5 w 543"/>
                <a:gd name="T49" fmla="*/ 5 h 376"/>
                <a:gd name="T50" fmla="*/ 5 w 543"/>
                <a:gd name="T51" fmla="*/ 5 h 376"/>
                <a:gd name="T52" fmla="*/ 6 w 543"/>
                <a:gd name="T53" fmla="*/ 5 h 376"/>
                <a:gd name="T54" fmla="*/ 6 w 543"/>
                <a:gd name="T55" fmla="*/ 5 h 376"/>
                <a:gd name="T56" fmla="*/ 7 w 543"/>
                <a:gd name="T57" fmla="*/ 5 h 376"/>
                <a:gd name="T58" fmla="*/ 7 w 543"/>
                <a:gd name="T59" fmla="*/ 8 h 376"/>
                <a:gd name="T60" fmla="*/ 7 w 543"/>
                <a:gd name="T61" fmla="*/ 12 h 376"/>
                <a:gd name="T62" fmla="*/ 7 w 543"/>
                <a:gd name="T63" fmla="*/ 15 h 376"/>
                <a:gd name="T64" fmla="*/ 7 w 543"/>
                <a:gd name="T65" fmla="*/ 17 h 376"/>
                <a:gd name="T66" fmla="*/ 5 w 543"/>
                <a:gd name="T67" fmla="*/ 23 h 376"/>
                <a:gd name="T68" fmla="*/ 5 w 543"/>
                <a:gd name="T69" fmla="*/ 24 h 3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376"/>
                <a:gd name="T107" fmla="*/ 543 w 543"/>
                <a:gd name="T108" fmla="*/ 376 h 3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376">
                  <a:moveTo>
                    <a:pt x="352" y="345"/>
                  </a:moveTo>
                  <a:cubicBezTo>
                    <a:pt x="352" y="344"/>
                    <a:pt x="332" y="347"/>
                    <a:pt x="329" y="346"/>
                  </a:cubicBezTo>
                  <a:cubicBezTo>
                    <a:pt x="323" y="344"/>
                    <a:pt x="319" y="332"/>
                    <a:pt x="312" y="334"/>
                  </a:cubicBezTo>
                  <a:cubicBezTo>
                    <a:pt x="303" y="337"/>
                    <a:pt x="303" y="373"/>
                    <a:pt x="293" y="375"/>
                  </a:cubicBezTo>
                  <a:cubicBezTo>
                    <a:pt x="288" y="376"/>
                    <a:pt x="275" y="357"/>
                    <a:pt x="269" y="357"/>
                  </a:cubicBezTo>
                  <a:cubicBezTo>
                    <a:pt x="263" y="357"/>
                    <a:pt x="253" y="372"/>
                    <a:pt x="247" y="373"/>
                  </a:cubicBezTo>
                  <a:cubicBezTo>
                    <a:pt x="232" y="375"/>
                    <a:pt x="212" y="373"/>
                    <a:pt x="200" y="365"/>
                  </a:cubicBezTo>
                  <a:cubicBezTo>
                    <a:pt x="195" y="363"/>
                    <a:pt x="173" y="338"/>
                    <a:pt x="172" y="338"/>
                  </a:cubicBezTo>
                  <a:cubicBezTo>
                    <a:pt x="173" y="341"/>
                    <a:pt x="139" y="356"/>
                    <a:pt x="130" y="356"/>
                  </a:cubicBezTo>
                  <a:cubicBezTo>
                    <a:pt x="125" y="356"/>
                    <a:pt x="71" y="335"/>
                    <a:pt x="47" y="306"/>
                  </a:cubicBezTo>
                  <a:cubicBezTo>
                    <a:pt x="42" y="301"/>
                    <a:pt x="61" y="275"/>
                    <a:pt x="58" y="267"/>
                  </a:cubicBezTo>
                  <a:cubicBezTo>
                    <a:pt x="57" y="260"/>
                    <a:pt x="20" y="240"/>
                    <a:pt x="19" y="236"/>
                  </a:cubicBezTo>
                  <a:cubicBezTo>
                    <a:pt x="18" y="230"/>
                    <a:pt x="41" y="201"/>
                    <a:pt x="39" y="196"/>
                  </a:cubicBezTo>
                  <a:cubicBezTo>
                    <a:pt x="35" y="190"/>
                    <a:pt x="0" y="152"/>
                    <a:pt x="0" y="145"/>
                  </a:cubicBezTo>
                  <a:cubicBezTo>
                    <a:pt x="0" y="140"/>
                    <a:pt x="15" y="104"/>
                    <a:pt x="19" y="98"/>
                  </a:cubicBezTo>
                  <a:cubicBezTo>
                    <a:pt x="24" y="94"/>
                    <a:pt x="50" y="97"/>
                    <a:pt x="53" y="92"/>
                  </a:cubicBezTo>
                  <a:cubicBezTo>
                    <a:pt x="58" y="88"/>
                    <a:pt x="61" y="69"/>
                    <a:pt x="63" y="63"/>
                  </a:cubicBezTo>
                  <a:cubicBezTo>
                    <a:pt x="65" y="54"/>
                    <a:pt x="100" y="18"/>
                    <a:pt x="105" y="16"/>
                  </a:cubicBezTo>
                  <a:cubicBezTo>
                    <a:pt x="111" y="14"/>
                    <a:pt x="146" y="38"/>
                    <a:pt x="148" y="38"/>
                  </a:cubicBezTo>
                  <a:cubicBezTo>
                    <a:pt x="152" y="36"/>
                    <a:pt x="154" y="14"/>
                    <a:pt x="158" y="12"/>
                  </a:cubicBezTo>
                  <a:cubicBezTo>
                    <a:pt x="181" y="0"/>
                    <a:pt x="207" y="40"/>
                    <a:pt x="211" y="40"/>
                  </a:cubicBezTo>
                  <a:cubicBezTo>
                    <a:pt x="216" y="38"/>
                    <a:pt x="216" y="27"/>
                    <a:pt x="219" y="24"/>
                  </a:cubicBezTo>
                  <a:cubicBezTo>
                    <a:pt x="224" y="20"/>
                    <a:pt x="244" y="1"/>
                    <a:pt x="253" y="1"/>
                  </a:cubicBezTo>
                  <a:cubicBezTo>
                    <a:pt x="258" y="0"/>
                    <a:pt x="331" y="11"/>
                    <a:pt x="335" y="17"/>
                  </a:cubicBezTo>
                  <a:cubicBezTo>
                    <a:pt x="339" y="21"/>
                    <a:pt x="349" y="51"/>
                    <a:pt x="352" y="52"/>
                  </a:cubicBezTo>
                  <a:cubicBezTo>
                    <a:pt x="354" y="52"/>
                    <a:pt x="372" y="45"/>
                    <a:pt x="374" y="44"/>
                  </a:cubicBezTo>
                  <a:cubicBezTo>
                    <a:pt x="381" y="41"/>
                    <a:pt x="405" y="46"/>
                    <a:pt x="411" y="48"/>
                  </a:cubicBezTo>
                  <a:cubicBezTo>
                    <a:pt x="416" y="49"/>
                    <a:pt x="429" y="68"/>
                    <a:pt x="434" y="70"/>
                  </a:cubicBezTo>
                  <a:cubicBezTo>
                    <a:pt x="439" y="72"/>
                    <a:pt x="483" y="72"/>
                    <a:pt x="488" y="72"/>
                  </a:cubicBezTo>
                  <a:cubicBezTo>
                    <a:pt x="496" y="72"/>
                    <a:pt x="506" y="108"/>
                    <a:pt x="509" y="113"/>
                  </a:cubicBezTo>
                  <a:cubicBezTo>
                    <a:pt x="512" y="118"/>
                    <a:pt x="538" y="157"/>
                    <a:pt x="540" y="165"/>
                  </a:cubicBezTo>
                  <a:cubicBezTo>
                    <a:pt x="543" y="175"/>
                    <a:pt x="541" y="220"/>
                    <a:pt x="536" y="225"/>
                  </a:cubicBezTo>
                  <a:cubicBezTo>
                    <a:pt x="530" y="234"/>
                    <a:pt x="524" y="246"/>
                    <a:pt x="516" y="249"/>
                  </a:cubicBezTo>
                  <a:cubicBezTo>
                    <a:pt x="508" y="252"/>
                    <a:pt x="390" y="321"/>
                    <a:pt x="395" y="330"/>
                  </a:cubicBezTo>
                  <a:cubicBezTo>
                    <a:pt x="393" y="326"/>
                    <a:pt x="352" y="349"/>
                    <a:pt x="352" y="345"/>
                  </a:cubicBezTo>
                  <a:close/>
                </a:path>
              </a:pathLst>
            </a:custGeom>
            <a:solidFill>
              <a:srgbClr val="FFC0C0"/>
            </a:solidFill>
            <a:ln w="25400">
              <a:solidFill>
                <a:srgbClr val="000000"/>
              </a:solidFill>
              <a:round/>
            </a:ln>
          </p:spPr>
          <p:txBody>
            <a:bodyPr wrap="none"/>
            <a:lstStyle/>
            <a:p>
              <a:endParaRPr lang="zh-CN" altLang="en-US"/>
            </a:p>
          </p:txBody>
        </p:sp>
        <p:sp>
          <p:nvSpPr>
            <p:cNvPr id="21545" name="Freeform 40"/>
            <p:cNvSpPr>
              <a:spLocks noChangeArrowheads="1"/>
            </p:cNvSpPr>
            <p:nvPr/>
          </p:nvSpPr>
          <p:spPr bwMode="auto">
            <a:xfrm>
              <a:off x="1491" y="2745"/>
              <a:ext cx="37" cy="34"/>
            </a:xfrm>
            <a:custGeom>
              <a:avLst/>
              <a:gdLst>
                <a:gd name="T0" fmla="*/ 4 w 42"/>
                <a:gd name="T1" fmla="*/ 6 h 37"/>
                <a:gd name="T2" fmla="*/ 4 w 42"/>
                <a:gd name="T3" fmla="*/ 6 h 37"/>
                <a:gd name="T4" fmla="*/ 4 w 42"/>
                <a:gd name="T5" fmla="*/ 6 h 37"/>
                <a:gd name="T6" fmla="*/ 1 w 42"/>
                <a:gd name="T7" fmla="*/ 6 h 37"/>
                <a:gd name="T8" fmla="*/ 4 w 42"/>
                <a:gd name="T9" fmla="*/ 6 h 37"/>
                <a:gd name="T10" fmla="*/ 4 w 42"/>
                <a:gd name="T11" fmla="*/ 6 h 37"/>
                <a:gd name="T12" fmla="*/ 0 60000 65536"/>
                <a:gd name="T13" fmla="*/ 0 60000 65536"/>
                <a:gd name="T14" fmla="*/ 0 60000 65536"/>
                <a:gd name="T15" fmla="*/ 0 60000 65536"/>
                <a:gd name="T16" fmla="*/ 0 60000 65536"/>
                <a:gd name="T17" fmla="*/ 0 60000 65536"/>
                <a:gd name="T18" fmla="*/ 0 w 42"/>
                <a:gd name="T19" fmla="*/ 0 h 37"/>
                <a:gd name="T20" fmla="*/ 42 w 42"/>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2" h="37">
                  <a:moveTo>
                    <a:pt x="42" y="21"/>
                  </a:moveTo>
                  <a:cubicBezTo>
                    <a:pt x="42" y="21"/>
                    <a:pt x="37" y="30"/>
                    <a:pt x="33" y="32"/>
                  </a:cubicBezTo>
                  <a:cubicBezTo>
                    <a:pt x="26" y="37"/>
                    <a:pt x="19" y="34"/>
                    <a:pt x="15" y="33"/>
                  </a:cubicBezTo>
                  <a:cubicBezTo>
                    <a:pt x="10" y="32"/>
                    <a:pt x="2" y="29"/>
                    <a:pt x="1" y="18"/>
                  </a:cubicBezTo>
                  <a:cubicBezTo>
                    <a:pt x="0" y="15"/>
                    <a:pt x="17" y="8"/>
                    <a:pt x="17" y="8"/>
                  </a:cubicBezTo>
                  <a:cubicBezTo>
                    <a:pt x="18" y="8"/>
                    <a:pt x="42" y="0"/>
                    <a:pt x="42" y="21"/>
                  </a:cubicBezTo>
                  <a:close/>
                </a:path>
              </a:pathLst>
            </a:custGeom>
            <a:solidFill>
              <a:srgbClr val="E6E6E6"/>
            </a:solidFill>
            <a:ln w="25400">
              <a:solidFill>
                <a:srgbClr val="000000"/>
              </a:solidFill>
              <a:round/>
            </a:ln>
          </p:spPr>
          <p:txBody>
            <a:bodyPr wrap="none"/>
            <a:lstStyle/>
            <a:p>
              <a:endParaRPr lang="zh-CN" altLang="en-US"/>
            </a:p>
          </p:txBody>
        </p:sp>
        <p:sp>
          <p:nvSpPr>
            <p:cNvPr id="21546" name="Freeform 41"/>
            <p:cNvSpPr>
              <a:spLocks noChangeArrowheads="1"/>
            </p:cNvSpPr>
            <p:nvPr/>
          </p:nvSpPr>
          <p:spPr bwMode="auto">
            <a:xfrm>
              <a:off x="1361" y="2544"/>
              <a:ext cx="272" cy="186"/>
            </a:xfrm>
            <a:custGeom>
              <a:avLst/>
              <a:gdLst>
                <a:gd name="T0" fmla="*/ 3 w 317"/>
                <a:gd name="T1" fmla="*/ 5 h 204"/>
                <a:gd name="T2" fmla="*/ 3 w 317"/>
                <a:gd name="T3" fmla="*/ 5 h 204"/>
                <a:gd name="T4" fmla="*/ 4 w 317"/>
                <a:gd name="T5" fmla="*/ 5 h 204"/>
                <a:gd name="T6" fmla="*/ 4 w 317"/>
                <a:gd name="T7" fmla="*/ 5 h 204"/>
                <a:gd name="T8" fmla="*/ 4 w 317"/>
                <a:gd name="T9" fmla="*/ 7 h 204"/>
                <a:gd name="T10" fmla="*/ 3 w 317"/>
                <a:gd name="T11" fmla="*/ 9 h 204"/>
                <a:gd name="T12" fmla="*/ 3 w 317"/>
                <a:gd name="T13" fmla="*/ 11 h 204"/>
                <a:gd name="T14" fmla="*/ 3 w 317"/>
                <a:gd name="T15" fmla="*/ 14 h 204"/>
                <a:gd name="T16" fmla="*/ 3 w 317"/>
                <a:gd name="T17" fmla="*/ 14 h 204"/>
                <a:gd name="T18" fmla="*/ 3 w 317"/>
                <a:gd name="T19" fmla="*/ 16 h 204"/>
                <a:gd name="T20" fmla="*/ 3 w 317"/>
                <a:gd name="T21" fmla="*/ 15 h 204"/>
                <a:gd name="T22" fmla="*/ 3 w 317"/>
                <a:gd name="T23" fmla="*/ 16 h 204"/>
                <a:gd name="T24" fmla="*/ 3 w 317"/>
                <a:gd name="T25" fmla="*/ 15 h 204"/>
                <a:gd name="T26" fmla="*/ 3 w 317"/>
                <a:gd name="T27" fmla="*/ 14 h 204"/>
                <a:gd name="T28" fmla="*/ 3 w 317"/>
                <a:gd name="T29" fmla="*/ 13 h 204"/>
                <a:gd name="T30" fmla="*/ 1 w 317"/>
                <a:gd name="T31" fmla="*/ 12 h 204"/>
                <a:gd name="T32" fmla="*/ 3 w 317"/>
                <a:gd name="T33" fmla="*/ 9 h 204"/>
                <a:gd name="T34" fmla="*/ 3 w 317"/>
                <a:gd name="T35" fmla="*/ 5 h 204"/>
                <a:gd name="T36" fmla="*/ 3 w 317"/>
                <a:gd name="T37" fmla="*/ 5 h 204"/>
                <a:gd name="T38" fmla="*/ 3 w 317"/>
                <a:gd name="T39" fmla="*/ 5 h 204"/>
                <a:gd name="T40" fmla="*/ 3 w 317"/>
                <a:gd name="T41" fmla="*/ 1 h 204"/>
                <a:gd name="T42" fmla="*/ 3 w 317"/>
                <a:gd name="T43" fmla="*/ 5 h 204"/>
                <a:gd name="T44" fmla="*/ 3 w 317"/>
                <a:gd name="T45" fmla="*/ 5 h 2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7"/>
                <a:gd name="T70" fmla="*/ 0 h 204"/>
                <a:gd name="T71" fmla="*/ 317 w 317"/>
                <a:gd name="T72" fmla="*/ 204 h 2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7" h="204">
                  <a:moveTo>
                    <a:pt x="229" y="16"/>
                  </a:moveTo>
                  <a:cubicBezTo>
                    <a:pt x="234" y="12"/>
                    <a:pt x="262" y="9"/>
                    <a:pt x="265" y="37"/>
                  </a:cubicBezTo>
                  <a:cubicBezTo>
                    <a:pt x="266" y="44"/>
                    <a:pt x="298" y="48"/>
                    <a:pt x="301" y="49"/>
                  </a:cubicBezTo>
                  <a:cubicBezTo>
                    <a:pt x="315" y="54"/>
                    <a:pt x="314" y="67"/>
                    <a:pt x="316" y="72"/>
                  </a:cubicBezTo>
                  <a:cubicBezTo>
                    <a:pt x="317" y="75"/>
                    <a:pt x="298" y="87"/>
                    <a:pt x="300" y="89"/>
                  </a:cubicBezTo>
                  <a:cubicBezTo>
                    <a:pt x="304" y="94"/>
                    <a:pt x="277" y="104"/>
                    <a:pt x="276" y="110"/>
                  </a:cubicBezTo>
                  <a:cubicBezTo>
                    <a:pt x="274" y="119"/>
                    <a:pt x="269" y="113"/>
                    <a:pt x="269" y="132"/>
                  </a:cubicBezTo>
                  <a:cubicBezTo>
                    <a:pt x="269" y="136"/>
                    <a:pt x="279" y="172"/>
                    <a:pt x="274" y="173"/>
                  </a:cubicBezTo>
                  <a:cubicBezTo>
                    <a:pt x="267" y="174"/>
                    <a:pt x="250" y="180"/>
                    <a:pt x="250" y="180"/>
                  </a:cubicBezTo>
                  <a:cubicBezTo>
                    <a:pt x="251" y="180"/>
                    <a:pt x="231" y="201"/>
                    <a:pt x="205" y="201"/>
                  </a:cubicBezTo>
                  <a:cubicBezTo>
                    <a:pt x="182" y="203"/>
                    <a:pt x="164" y="177"/>
                    <a:pt x="157" y="182"/>
                  </a:cubicBezTo>
                  <a:cubicBezTo>
                    <a:pt x="152" y="185"/>
                    <a:pt x="122" y="203"/>
                    <a:pt x="114" y="204"/>
                  </a:cubicBezTo>
                  <a:cubicBezTo>
                    <a:pt x="104" y="204"/>
                    <a:pt x="74" y="192"/>
                    <a:pt x="74" y="192"/>
                  </a:cubicBezTo>
                  <a:cubicBezTo>
                    <a:pt x="51" y="201"/>
                    <a:pt x="49" y="181"/>
                    <a:pt x="45" y="179"/>
                  </a:cubicBezTo>
                  <a:cubicBezTo>
                    <a:pt x="43" y="177"/>
                    <a:pt x="42" y="154"/>
                    <a:pt x="28" y="156"/>
                  </a:cubicBezTo>
                  <a:cubicBezTo>
                    <a:pt x="26" y="156"/>
                    <a:pt x="4" y="146"/>
                    <a:pt x="1" y="140"/>
                  </a:cubicBezTo>
                  <a:cubicBezTo>
                    <a:pt x="1" y="138"/>
                    <a:pt x="0" y="108"/>
                    <a:pt x="14" y="105"/>
                  </a:cubicBezTo>
                  <a:cubicBezTo>
                    <a:pt x="16" y="105"/>
                    <a:pt x="2" y="48"/>
                    <a:pt x="31" y="48"/>
                  </a:cubicBezTo>
                  <a:cubicBezTo>
                    <a:pt x="32" y="48"/>
                    <a:pt x="66" y="46"/>
                    <a:pt x="66" y="46"/>
                  </a:cubicBezTo>
                  <a:cubicBezTo>
                    <a:pt x="64" y="24"/>
                    <a:pt x="89" y="16"/>
                    <a:pt x="103" y="22"/>
                  </a:cubicBezTo>
                  <a:cubicBezTo>
                    <a:pt x="112" y="25"/>
                    <a:pt x="127" y="2"/>
                    <a:pt x="138" y="1"/>
                  </a:cubicBezTo>
                  <a:cubicBezTo>
                    <a:pt x="149" y="0"/>
                    <a:pt x="175" y="11"/>
                    <a:pt x="180" y="10"/>
                  </a:cubicBezTo>
                  <a:cubicBezTo>
                    <a:pt x="198" y="7"/>
                    <a:pt x="191" y="40"/>
                    <a:pt x="229" y="16"/>
                  </a:cubicBezTo>
                  <a:close/>
                </a:path>
              </a:pathLst>
            </a:custGeom>
            <a:solidFill>
              <a:srgbClr val="FFFFFF"/>
            </a:solidFill>
            <a:ln w="25400">
              <a:solidFill>
                <a:srgbClr val="000000"/>
              </a:solidFill>
              <a:round/>
            </a:ln>
          </p:spPr>
          <p:txBody>
            <a:bodyPr wrap="none"/>
            <a:lstStyle/>
            <a:p>
              <a:endParaRPr lang="zh-CN" altLang="en-US"/>
            </a:p>
          </p:txBody>
        </p:sp>
        <p:sp>
          <p:nvSpPr>
            <p:cNvPr id="21547" name="Freeform 42"/>
            <p:cNvSpPr>
              <a:spLocks noChangeArrowheads="1"/>
            </p:cNvSpPr>
            <p:nvPr/>
          </p:nvSpPr>
          <p:spPr bwMode="auto">
            <a:xfrm>
              <a:off x="1362" y="2588"/>
              <a:ext cx="214" cy="139"/>
            </a:xfrm>
            <a:custGeom>
              <a:avLst/>
              <a:gdLst>
                <a:gd name="T0" fmla="*/ 3 w 250"/>
                <a:gd name="T1" fmla="*/ 9 h 153"/>
                <a:gd name="T2" fmla="*/ 3 w 250"/>
                <a:gd name="T3" fmla="*/ 7 h 153"/>
                <a:gd name="T4" fmla="*/ 3 w 250"/>
                <a:gd name="T5" fmla="*/ 9 h 153"/>
                <a:gd name="T6" fmla="*/ 3 w 250"/>
                <a:gd name="T7" fmla="*/ 9 h 153"/>
                <a:gd name="T8" fmla="*/ 3 w 250"/>
                <a:gd name="T9" fmla="*/ 11 h 153"/>
                <a:gd name="T10" fmla="*/ 3 w 250"/>
                <a:gd name="T11" fmla="*/ 9 h 153"/>
                <a:gd name="T12" fmla="*/ 3 w 250"/>
                <a:gd name="T13" fmla="*/ 11 h 153"/>
                <a:gd name="T14" fmla="*/ 3 w 250"/>
                <a:gd name="T15" fmla="*/ 10 h 153"/>
                <a:gd name="T16" fmla="*/ 3 w 250"/>
                <a:gd name="T17" fmla="*/ 9 h 153"/>
                <a:gd name="T18" fmla="*/ 3 w 250"/>
                <a:gd name="T19" fmla="*/ 7 h 153"/>
                <a:gd name="T20" fmla="*/ 1 w 250"/>
                <a:gd name="T21" fmla="*/ 5 h 153"/>
                <a:gd name="T22" fmla="*/ 3 w 250"/>
                <a:gd name="T23" fmla="*/ 5 h 153"/>
                <a:gd name="T24" fmla="*/ 3 w 250"/>
                <a:gd name="T25" fmla="*/ 0 h 153"/>
                <a:gd name="T26" fmla="*/ 3 w 250"/>
                <a:gd name="T27" fmla="*/ 5 h 153"/>
                <a:gd name="T28" fmla="*/ 3 w 250"/>
                <a:gd name="T29" fmla="*/ 5 h 153"/>
                <a:gd name="T30" fmla="*/ 3 w 250"/>
                <a:gd name="T31" fmla="*/ 6 h 153"/>
                <a:gd name="T32" fmla="*/ 3 w 250"/>
                <a:gd name="T33" fmla="*/ 8 h 153"/>
                <a:gd name="T34" fmla="*/ 3 w 250"/>
                <a:gd name="T35" fmla="*/ 9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0"/>
                <a:gd name="T55" fmla="*/ 0 h 153"/>
                <a:gd name="T56" fmla="*/ 250 w 250"/>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0" h="153">
                  <a:moveTo>
                    <a:pt x="145" y="125"/>
                  </a:moveTo>
                  <a:cubicBezTo>
                    <a:pt x="151" y="121"/>
                    <a:pt x="156" y="101"/>
                    <a:pt x="161" y="106"/>
                  </a:cubicBezTo>
                  <a:cubicBezTo>
                    <a:pt x="206" y="152"/>
                    <a:pt x="230" y="126"/>
                    <a:pt x="233" y="128"/>
                  </a:cubicBezTo>
                  <a:cubicBezTo>
                    <a:pt x="247" y="133"/>
                    <a:pt x="250" y="128"/>
                    <a:pt x="250" y="128"/>
                  </a:cubicBezTo>
                  <a:cubicBezTo>
                    <a:pt x="250" y="128"/>
                    <a:pt x="231" y="148"/>
                    <a:pt x="206" y="150"/>
                  </a:cubicBezTo>
                  <a:cubicBezTo>
                    <a:pt x="182" y="150"/>
                    <a:pt x="164" y="124"/>
                    <a:pt x="156" y="129"/>
                  </a:cubicBezTo>
                  <a:cubicBezTo>
                    <a:pt x="152" y="133"/>
                    <a:pt x="122" y="151"/>
                    <a:pt x="114" y="152"/>
                  </a:cubicBezTo>
                  <a:cubicBezTo>
                    <a:pt x="104" y="153"/>
                    <a:pt x="73" y="140"/>
                    <a:pt x="73" y="140"/>
                  </a:cubicBezTo>
                  <a:cubicBezTo>
                    <a:pt x="51" y="149"/>
                    <a:pt x="49" y="128"/>
                    <a:pt x="44" y="126"/>
                  </a:cubicBezTo>
                  <a:cubicBezTo>
                    <a:pt x="43" y="125"/>
                    <a:pt x="42" y="102"/>
                    <a:pt x="28" y="104"/>
                  </a:cubicBezTo>
                  <a:cubicBezTo>
                    <a:pt x="26" y="104"/>
                    <a:pt x="3" y="94"/>
                    <a:pt x="1" y="88"/>
                  </a:cubicBezTo>
                  <a:cubicBezTo>
                    <a:pt x="0" y="86"/>
                    <a:pt x="0" y="56"/>
                    <a:pt x="13" y="53"/>
                  </a:cubicBezTo>
                  <a:cubicBezTo>
                    <a:pt x="15" y="53"/>
                    <a:pt x="4" y="1"/>
                    <a:pt x="33" y="0"/>
                  </a:cubicBezTo>
                  <a:cubicBezTo>
                    <a:pt x="35" y="0"/>
                    <a:pt x="26" y="17"/>
                    <a:pt x="26" y="17"/>
                  </a:cubicBezTo>
                  <a:cubicBezTo>
                    <a:pt x="27" y="17"/>
                    <a:pt x="10" y="71"/>
                    <a:pt x="13" y="86"/>
                  </a:cubicBezTo>
                  <a:cubicBezTo>
                    <a:pt x="14" y="94"/>
                    <a:pt x="26" y="96"/>
                    <a:pt x="37" y="94"/>
                  </a:cubicBezTo>
                  <a:cubicBezTo>
                    <a:pt x="48" y="93"/>
                    <a:pt x="66" y="119"/>
                    <a:pt x="70" y="116"/>
                  </a:cubicBezTo>
                  <a:cubicBezTo>
                    <a:pt x="101" y="102"/>
                    <a:pt x="106" y="150"/>
                    <a:pt x="145" y="125"/>
                  </a:cubicBezTo>
                  <a:close/>
                </a:path>
              </a:pathLst>
            </a:custGeom>
            <a:solidFill>
              <a:srgbClr val="DCDCDC"/>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48" name="Freeform 43"/>
            <p:cNvSpPr>
              <a:spLocks noChangeArrowheads="1"/>
            </p:cNvSpPr>
            <p:nvPr/>
          </p:nvSpPr>
          <p:spPr bwMode="auto">
            <a:xfrm>
              <a:off x="1038" y="2727"/>
              <a:ext cx="375" cy="175"/>
            </a:xfrm>
            <a:custGeom>
              <a:avLst/>
              <a:gdLst>
                <a:gd name="T0" fmla="*/ 7 w 436"/>
                <a:gd name="T1" fmla="*/ 11 h 192"/>
                <a:gd name="T2" fmla="*/ 6 w 436"/>
                <a:gd name="T3" fmla="*/ 14 h 192"/>
                <a:gd name="T4" fmla="*/ 6 w 436"/>
                <a:gd name="T5" fmla="*/ 12 h 192"/>
                <a:gd name="T6" fmla="*/ 5 w 436"/>
                <a:gd name="T7" fmla="*/ 14 h 192"/>
                <a:gd name="T8" fmla="*/ 3 w 436"/>
                <a:gd name="T9" fmla="*/ 12 h 192"/>
                <a:gd name="T10" fmla="*/ 3 w 436"/>
                <a:gd name="T11" fmla="*/ 14 h 192"/>
                <a:gd name="T12" fmla="*/ 3 w 436"/>
                <a:gd name="T13" fmla="*/ 12 h 192"/>
                <a:gd name="T14" fmla="*/ 3 w 436"/>
                <a:gd name="T15" fmla="*/ 6 h 192"/>
                <a:gd name="T16" fmla="*/ 3 w 436"/>
                <a:gd name="T17" fmla="*/ 5 h 192"/>
                <a:gd name="T18" fmla="*/ 7 w 436"/>
                <a:gd name="T19" fmla="*/ 11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6"/>
                <a:gd name="T31" fmla="*/ 0 h 192"/>
                <a:gd name="T32" fmla="*/ 436 w 436"/>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6" h="192">
                  <a:moveTo>
                    <a:pt x="436" y="147"/>
                  </a:moveTo>
                  <a:cubicBezTo>
                    <a:pt x="436" y="147"/>
                    <a:pt x="412" y="181"/>
                    <a:pt x="405" y="182"/>
                  </a:cubicBezTo>
                  <a:cubicBezTo>
                    <a:pt x="398" y="184"/>
                    <a:pt x="377" y="162"/>
                    <a:pt x="377" y="162"/>
                  </a:cubicBezTo>
                  <a:cubicBezTo>
                    <a:pt x="377" y="163"/>
                    <a:pt x="356" y="188"/>
                    <a:pt x="327" y="190"/>
                  </a:cubicBezTo>
                  <a:cubicBezTo>
                    <a:pt x="299" y="192"/>
                    <a:pt x="276" y="152"/>
                    <a:pt x="268" y="158"/>
                  </a:cubicBezTo>
                  <a:cubicBezTo>
                    <a:pt x="263" y="162"/>
                    <a:pt x="231" y="187"/>
                    <a:pt x="221" y="188"/>
                  </a:cubicBezTo>
                  <a:cubicBezTo>
                    <a:pt x="200" y="192"/>
                    <a:pt x="152" y="166"/>
                    <a:pt x="142" y="160"/>
                  </a:cubicBezTo>
                  <a:cubicBezTo>
                    <a:pt x="138" y="158"/>
                    <a:pt x="92" y="98"/>
                    <a:pt x="92" y="88"/>
                  </a:cubicBezTo>
                  <a:cubicBezTo>
                    <a:pt x="90" y="73"/>
                    <a:pt x="77" y="34"/>
                    <a:pt x="115" y="5"/>
                  </a:cubicBezTo>
                  <a:cubicBezTo>
                    <a:pt x="122" y="0"/>
                    <a:pt x="0" y="155"/>
                    <a:pt x="436" y="147"/>
                  </a:cubicBezTo>
                  <a:close/>
                </a:path>
              </a:pathLst>
            </a:custGeom>
            <a:solidFill>
              <a:srgbClr val="C0C0C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49" name="Freeform 44"/>
            <p:cNvSpPr>
              <a:spLocks noChangeArrowheads="1"/>
            </p:cNvSpPr>
            <p:nvPr/>
          </p:nvSpPr>
          <p:spPr bwMode="auto">
            <a:xfrm>
              <a:off x="1110" y="2656"/>
              <a:ext cx="327" cy="238"/>
            </a:xfrm>
            <a:custGeom>
              <a:avLst/>
              <a:gdLst>
                <a:gd name="T0" fmla="*/ 4 w 380"/>
                <a:gd name="T1" fmla="*/ 5 h 261"/>
                <a:gd name="T2" fmla="*/ 5 w 380"/>
                <a:gd name="T3" fmla="*/ 5 h 261"/>
                <a:gd name="T4" fmla="*/ 5 w 380"/>
                <a:gd name="T5" fmla="*/ 5 h 261"/>
                <a:gd name="T6" fmla="*/ 5 w 380"/>
                <a:gd name="T7" fmla="*/ 9 h 261"/>
                <a:gd name="T8" fmla="*/ 6 w 380"/>
                <a:gd name="T9" fmla="*/ 11 h 261"/>
                <a:gd name="T10" fmla="*/ 6 w 380"/>
                <a:gd name="T11" fmla="*/ 13 h 261"/>
                <a:gd name="T12" fmla="*/ 5 w 380"/>
                <a:gd name="T13" fmla="*/ 16 h 261"/>
                <a:gd name="T14" fmla="*/ 5 w 380"/>
                <a:gd name="T15" fmla="*/ 19 h 261"/>
                <a:gd name="T16" fmla="*/ 4 w 380"/>
                <a:gd name="T17" fmla="*/ 17 h 261"/>
                <a:gd name="T18" fmla="*/ 3 w 380"/>
                <a:gd name="T19" fmla="*/ 20 h 261"/>
                <a:gd name="T20" fmla="*/ 3 w 380"/>
                <a:gd name="T21" fmla="*/ 17 h 261"/>
                <a:gd name="T22" fmla="*/ 3 w 380"/>
                <a:gd name="T23" fmla="*/ 20 h 261"/>
                <a:gd name="T24" fmla="*/ 3 w 380"/>
                <a:gd name="T25" fmla="*/ 17 h 261"/>
                <a:gd name="T26" fmla="*/ 3 w 380"/>
                <a:gd name="T27" fmla="*/ 13 h 261"/>
                <a:gd name="T28" fmla="*/ 3 w 380"/>
                <a:gd name="T29" fmla="*/ 5 h 261"/>
                <a:gd name="T30" fmla="*/ 3 w 380"/>
                <a:gd name="T31" fmla="*/ 5 h 261"/>
                <a:gd name="T32" fmla="*/ 3 w 380"/>
                <a:gd name="T33" fmla="*/ 5 h 261"/>
                <a:gd name="T34" fmla="*/ 3 w 380"/>
                <a:gd name="T35" fmla="*/ 1 h 261"/>
                <a:gd name="T36" fmla="*/ 3 w 380"/>
                <a:gd name="T37" fmla="*/ 5 h 261"/>
                <a:gd name="T38" fmla="*/ 4 w 380"/>
                <a:gd name="T39" fmla="*/ 5 h 2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261"/>
                <a:gd name="T62" fmla="*/ 380 w 380"/>
                <a:gd name="T63" fmla="*/ 261 h 2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261">
                  <a:moveTo>
                    <a:pt x="289" y="32"/>
                  </a:moveTo>
                  <a:cubicBezTo>
                    <a:pt x="296" y="27"/>
                    <a:pt x="319" y="32"/>
                    <a:pt x="328" y="35"/>
                  </a:cubicBezTo>
                  <a:cubicBezTo>
                    <a:pt x="337" y="40"/>
                    <a:pt x="356" y="52"/>
                    <a:pt x="360" y="63"/>
                  </a:cubicBezTo>
                  <a:cubicBezTo>
                    <a:pt x="362" y="69"/>
                    <a:pt x="352" y="100"/>
                    <a:pt x="353" y="107"/>
                  </a:cubicBezTo>
                  <a:cubicBezTo>
                    <a:pt x="354" y="111"/>
                    <a:pt x="374" y="125"/>
                    <a:pt x="376" y="128"/>
                  </a:cubicBezTo>
                  <a:cubicBezTo>
                    <a:pt x="380" y="134"/>
                    <a:pt x="380" y="151"/>
                    <a:pt x="379" y="159"/>
                  </a:cubicBezTo>
                  <a:cubicBezTo>
                    <a:pt x="378" y="169"/>
                    <a:pt x="379" y="200"/>
                    <a:pt x="360" y="217"/>
                  </a:cubicBezTo>
                  <a:cubicBezTo>
                    <a:pt x="355" y="221"/>
                    <a:pt x="335" y="250"/>
                    <a:pt x="329" y="252"/>
                  </a:cubicBezTo>
                  <a:cubicBezTo>
                    <a:pt x="321" y="253"/>
                    <a:pt x="301" y="233"/>
                    <a:pt x="301" y="233"/>
                  </a:cubicBezTo>
                  <a:cubicBezTo>
                    <a:pt x="302" y="233"/>
                    <a:pt x="280" y="259"/>
                    <a:pt x="251" y="260"/>
                  </a:cubicBezTo>
                  <a:cubicBezTo>
                    <a:pt x="223" y="261"/>
                    <a:pt x="200" y="221"/>
                    <a:pt x="192" y="228"/>
                  </a:cubicBezTo>
                  <a:cubicBezTo>
                    <a:pt x="187" y="233"/>
                    <a:pt x="155" y="257"/>
                    <a:pt x="145" y="258"/>
                  </a:cubicBezTo>
                  <a:cubicBezTo>
                    <a:pt x="124" y="261"/>
                    <a:pt x="76" y="236"/>
                    <a:pt x="65" y="230"/>
                  </a:cubicBezTo>
                  <a:cubicBezTo>
                    <a:pt x="62" y="228"/>
                    <a:pt x="16" y="168"/>
                    <a:pt x="16" y="158"/>
                  </a:cubicBezTo>
                  <a:cubicBezTo>
                    <a:pt x="15" y="143"/>
                    <a:pt x="0" y="105"/>
                    <a:pt x="39" y="76"/>
                  </a:cubicBezTo>
                  <a:cubicBezTo>
                    <a:pt x="46" y="70"/>
                    <a:pt x="87" y="64"/>
                    <a:pt x="89" y="59"/>
                  </a:cubicBezTo>
                  <a:cubicBezTo>
                    <a:pt x="97" y="44"/>
                    <a:pt x="112" y="32"/>
                    <a:pt x="124" y="22"/>
                  </a:cubicBezTo>
                  <a:cubicBezTo>
                    <a:pt x="135" y="14"/>
                    <a:pt x="160" y="2"/>
                    <a:pt x="172" y="1"/>
                  </a:cubicBezTo>
                  <a:cubicBezTo>
                    <a:pt x="185" y="0"/>
                    <a:pt x="242" y="8"/>
                    <a:pt x="251" y="12"/>
                  </a:cubicBezTo>
                  <a:cubicBezTo>
                    <a:pt x="302" y="43"/>
                    <a:pt x="245" y="62"/>
                    <a:pt x="289" y="32"/>
                  </a:cubicBezTo>
                  <a:close/>
                </a:path>
              </a:pathLst>
            </a:custGeom>
            <a:solidFill>
              <a:srgbClr val="1079FF"/>
            </a:solidFill>
            <a:ln w="25400">
              <a:solidFill>
                <a:srgbClr val="000000"/>
              </a:solidFill>
              <a:round/>
            </a:ln>
          </p:spPr>
          <p:txBody>
            <a:bodyPr wrap="none"/>
            <a:lstStyle/>
            <a:p>
              <a:endParaRPr lang="zh-CN" altLang="en-US"/>
            </a:p>
          </p:txBody>
        </p:sp>
        <p:sp>
          <p:nvSpPr>
            <p:cNvPr id="21550" name="Freeform 45"/>
            <p:cNvSpPr>
              <a:spLocks noChangeArrowheads="1"/>
            </p:cNvSpPr>
            <p:nvPr/>
          </p:nvSpPr>
          <p:spPr bwMode="auto">
            <a:xfrm>
              <a:off x="1512" y="2800"/>
              <a:ext cx="23" cy="24"/>
            </a:xfrm>
            <a:custGeom>
              <a:avLst/>
              <a:gdLst>
                <a:gd name="T0" fmla="*/ 3 w 27"/>
                <a:gd name="T1" fmla="*/ 0 h 26"/>
                <a:gd name="T2" fmla="*/ 3 w 27"/>
                <a:gd name="T3" fmla="*/ 6 h 26"/>
                <a:gd name="T4" fmla="*/ 3 w 27"/>
                <a:gd name="T5" fmla="*/ 6 h 26"/>
                <a:gd name="T6" fmla="*/ 0 w 27"/>
                <a:gd name="T7" fmla="*/ 6 h 26"/>
                <a:gd name="T8" fmla="*/ 3 w 27"/>
                <a:gd name="T9" fmla="*/ 0 h 26"/>
                <a:gd name="T10" fmla="*/ 0 60000 65536"/>
                <a:gd name="T11" fmla="*/ 0 60000 65536"/>
                <a:gd name="T12" fmla="*/ 0 60000 65536"/>
                <a:gd name="T13" fmla="*/ 0 60000 65536"/>
                <a:gd name="T14" fmla="*/ 0 60000 65536"/>
                <a:gd name="T15" fmla="*/ 0 w 27"/>
                <a:gd name="T16" fmla="*/ 0 h 26"/>
                <a:gd name="T17" fmla="*/ 27 w 27"/>
                <a:gd name="T18" fmla="*/ 26 h 26"/>
              </a:gdLst>
              <a:ahLst/>
              <a:cxnLst>
                <a:cxn ang="T10">
                  <a:pos x="T0" y="T1"/>
                </a:cxn>
                <a:cxn ang="T11">
                  <a:pos x="T2" y="T3"/>
                </a:cxn>
                <a:cxn ang="T12">
                  <a:pos x="T4" y="T5"/>
                </a:cxn>
                <a:cxn ang="T13">
                  <a:pos x="T6" y="T7"/>
                </a:cxn>
                <a:cxn ang="T14">
                  <a:pos x="T8" y="T9"/>
                </a:cxn>
              </a:cxnLst>
              <a:rect l="T15" t="T16" r="T17" b="T18"/>
              <a:pathLst>
                <a:path w="27" h="26">
                  <a:moveTo>
                    <a:pt x="17" y="0"/>
                  </a:moveTo>
                  <a:cubicBezTo>
                    <a:pt x="21" y="0"/>
                    <a:pt x="27" y="8"/>
                    <a:pt x="26" y="9"/>
                  </a:cubicBezTo>
                  <a:cubicBezTo>
                    <a:pt x="27" y="10"/>
                    <a:pt x="20" y="18"/>
                    <a:pt x="20" y="18"/>
                  </a:cubicBezTo>
                  <a:cubicBezTo>
                    <a:pt x="5" y="26"/>
                    <a:pt x="0" y="13"/>
                    <a:pt x="0" y="13"/>
                  </a:cubicBezTo>
                  <a:cubicBezTo>
                    <a:pt x="0" y="11"/>
                    <a:pt x="2" y="2"/>
                    <a:pt x="17" y="0"/>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51" name="Freeform 46"/>
            <p:cNvSpPr>
              <a:spLocks noChangeArrowheads="1"/>
            </p:cNvSpPr>
            <p:nvPr/>
          </p:nvSpPr>
          <p:spPr bwMode="auto">
            <a:xfrm>
              <a:off x="1548" y="2384"/>
              <a:ext cx="39" cy="41"/>
            </a:xfrm>
            <a:custGeom>
              <a:avLst/>
              <a:gdLst>
                <a:gd name="T0" fmla="*/ 0 w 45"/>
                <a:gd name="T1" fmla="*/ 5 h 45"/>
                <a:gd name="T2" fmla="*/ 3 w 45"/>
                <a:gd name="T3" fmla="*/ 5 h 45"/>
                <a:gd name="T4" fmla="*/ 3 w 45"/>
                <a:gd name="T5" fmla="*/ 5 h 45"/>
                <a:gd name="T6" fmla="*/ 3 w 45"/>
                <a:gd name="T7" fmla="*/ 5 h 45"/>
                <a:gd name="T8" fmla="*/ 3 w 45"/>
                <a:gd name="T9" fmla="*/ 5 h 45"/>
                <a:gd name="T10" fmla="*/ 0 w 45"/>
                <a:gd name="T11" fmla="*/ 5 h 45"/>
                <a:gd name="T12" fmla="*/ 0 60000 65536"/>
                <a:gd name="T13" fmla="*/ 0 60000 65536"/>
                <a:gd name="T14" fmla="*/ 0 60000 65536"/>
                <a:gd name="T15" fmla="*/ 0 60000 65536"/>
                <a:gd name="T16" fmla="*/ 0 60000 65536"/>
                <a:gd name="T17" fmla="*/ 0 60000 65536"/>
                <a:gd name="T18" fmla="*/ 0 w 45"/>
                <a:gd name="T19" fmla="*/ 0 h 45"/>
                <a:gd name="T20" fmla="*/ 45 w 4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45" h="45">
                  <a:moveTo>
                    <a:pt x="0" y="20"/>
                  </a:moveTo>
                  <a:cubicBezTo>
                    <a:pt x="0" y="20"/>
                    <a:pt x="5" y="8"/>
                    <a:pt x="10" y="5"/>
                  </a:cubicBezTo>
                  <a:cubicBezTo>
                    <a:pt x="17" y="0"/>
                    <a:pt x="24" y="3"/>
                    <a:pt x="29" y="5"/>
                  </a:cubicBezTo>
                  <a:cubicBezTo>
                    <a:pt x="35" y="7"/>
                    <a:pt x="43" y="9"/>
                    <a:pt x="45" y="23"/>
                  </a:cubicBezTo>
                  <a:cubicBezTo>
                    <a:pt x="45" y="26"/>
                    <a:pt x="27" y="36"/>
                    <a:pt x="27" y="36"/>
                  </a:cubicBezTo>
                  <a:cubicBezTo>
                    <a:pt x="26" y="36"/>
                    <a:pt x="0" y="45"/>
                    <a:pt x="0" y="20"/>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52" name="Freeform 47"/>
            <p:cNvSpPr>
              <a:spLocks noChangeArrowheads="1"/>
            </p:cNvSpPr>
            <p:nvPr/>
          </p:nvSpPr>
          <p:spPr bwMode="auto">
            <a:xfrm>
              <a:off x="1566" y="2455"/>
              <a:ext cx="26" cy="28"/>
            </a:xfrm>
            <a:custGeom>
              <a:avLst/>
              <a:gdLst>
                <a:gd name="T0" fmla="*/ 3 w 30"/>
                <a:gd name="T1" fmla="*/ 5 h 31"/>
                <a:gd name="T2" fmla="*/ 2 w 30"/>
                <a:gd name="T3" fmla="*/ 5 h 31"/>
                <a:gd name="T4" fmla="*/ 3 w 30"/>
                <a:gd name="T5" fmla="*/ 5 h 31"/>
                <a:gd name="T6" fmla="*/ 3 w 30"/>
                <a:gd name="T7" fmla="*/ 5 h 31"/>
                <a:gd name="T8" fmla="*/ 3 w 30"/>
                <a:gd name="T9" fmla="*/ 5 h 31"/>
                <a:gd name="T10" fmla="*/ 0 60000 65536"/>
                <a:gd name="T11" fmla="*/ 0 60000 65536"/>
                <a:gd name="T12" fmla="*/ 0 60000 65536"/>
                <a:gd name="T13" fmla="*/ 0 60000 65536"/>
                <a:gd name="T14" fmla="*/ 0 60000 65536"/>
                <a:gd name="T15" fmla="*/ 0 w 30"/>
                <a:gd name="T16" fmla="*/ 0 h 31"/>
                <a:gd name="T17" fmla="*/ 30 w 30"/>
                <a:gd name="T18" fmla="*/ 31 h 31"/>
              </a:gdLst>
              <a:ahLst/>
              <a:cxnLst>
                <a:cxn ang="T10">
                  <a:pos x="T0" y="T1"/>
                </a:cxn>
                <a:cxn ang="T11">
                  <a:pos x="T2" y="T3"/>
                </a:cxn>
                <a:cxn ang="T12">
                  <a:pos x="T4" y="T5"/>
                </a:cxn>
                <a:cxn ang="T13">
                  <a:pos x="T6" y="T7"/>
                </a:cxn>
                <a:cxn ang="T14">
                  <a:pos x="T8" y="T9"/>
                </a:cxn>
              </a:cxnLst>
              <a:rect l="T15" t="T16" r="T17" b="T18"/>
              <a:pathLst>
                <a:path w="30" h="31">
                  <a:moveTo>
                    <a:pt x="11" y="31"/>
                  </a:moveTo>
                  <a:cubicBezTo>
                    <a:pt x="7" y="31"/>
                    <a:pt x="0" y="21"/>
                    <a:pt x="2" y="20"/>
                  </a:cubicBezTo>
                  <a:cubicBezTo>
                    <a:pt x="1" y="18"/>
                    <a:pt x="8" y="7"/>
                    <a:pt x="8" y="7"/>
                  </a:cubicBezTo>
                  <a:cubicBezTo>
                    <a:pt x="25" y="0"/>
                    <a:pt x="28" y="15"/>
                    <a:pt x="28" y="15"/>
                  </a:cubicBezTo>
                  <a:cubicBezTo>
                    <a:pt x="30" y="18"/>
                    <a:pt x="28" y="29"/>
                    <a:pt x="11" y="31"/>
                  </a:cubicBez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53" name="Freeform 48"/>
            <p:cNvSpPr>
              <a:spLocks noChangeArrowheads="1"/>
            </p:cNvSpPr>
            <p:nvPr/>
          </p:nvSpPr>
          <p:spPr bwMode="auto">
            <a:xfrm>
              <a:off x="1428" y="2244"/>
              <a:ext cx="248" cy="148"/>
            </a:xfrm>
            <a:custGeom>
              <a:avLst/>
              <a:gdLst>
                <a:gd name="T0" fmla="*/ 3 w 289"/>
                <a:gd name="T1" fmla="*/ 10 h 162"/>
                <a:gd name="T2" fmla="*/ 3 w 289"/>
                <a:gd name="T3" fmla="*/ 3 h 162"/>
                <a:gd name="T4" fmla="*/ 3 w 289"/>
                <a:gd name="T5" fmla="*/ 5 h 162"/>
                <a:gd name="T6" fmla="*/ 3 w 289"/>
                <a:gd name="T7" fmla="*/ 5 h 162"/>
                <a:gd name="T8" fmla="*/ 3 w 289"/>
                <a:gd name="T9" fmla="*/ 5 h 162"/>
                <a:gd name="T10" fmla="*/ 3 w 289"/>
                <a:gd name="T11" fmla="*/ 6 h 162"/>
                <a:gd name="T12" fmla="*/ 3 w 289"/>
                <a:gd name="T13" fmla="*/ 12 h 162"/>
                <a:gd name="T14" fmla="*/ 3 w 289"/>
                <a:gd name="T15" fmla="*/ 13 h 162"/>
                <a:gd name="T16" fmla="*/ 3 w 289"/>
                <a:gd name="T17" fmla="*/ 11 h 162"/>
                <a:gd name="T18" fmla="*/ 3 w 289"/>
                <a:gd name="T19" fmla="*/ 10 h 162"/>
                <a:gd name="T20" fmla="*/ 3 w 289"/>
                <a:gd name="T21" fmla="*/ 10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162"/>
                <a:gd name="T35" fmla="*/ 289 w 289"/>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162">
                  <a:moveTo>
                    <a:pt x="243" y="121"/>
                  </a:moveTo>
                  <a:cubicBezTo>
                    <a:pt x="0" y="162"/>
                    <a:pt x="93" y="0"/>
                    <a:pt x="90" y="3"/>
                  </a:cubicBezTo>
                  <a:cubicBezTo>
                    <a:pt x="82" y="10"/>
                    <a:pt x="56" y="5"/>
                    <a:pt x="47" y="11"/>
                  </a:cubicBezTo>
                  <a:cubicBezTo>
                    <a:pt x="43" y="14"/>
                    <a:pt x="44" y="40"/>
                    <a:pt x="47" y="42"/>
                  </a:cubicBezTo>
                  <a:cubicBezTo>
                    <a:pt x="52" y="45"/>
                    <a:pt x="66" y="49"/>
                    <a:pt x="66" y="54"/>
                  </a:cubicBezTo>
                  <a:cubicBezTo>
                    <a:pt x="69" y="63"/>
                    <a:pt x="48" y="77"/>
                    <a:pt x="47" y="86"/>
                  </a:cubicBezTo>
                  <a:cubicBezTo>
                    <a:pt x="46" y="95"/>
                    <a:pt x="82" y="140"/>
                    <a:pt x="90" y="144"/>
                  </a:cubicBezTo>
                  <a:cubicBezTo>
                    <a:pt x="102" y="150"/>
                    <a:pt x="129" y="153"/>
                    <a:pt x="141" y="152"/>
                  </a:cubicBezTo>
                  <a:cubicBezTo>
                    <a:pt x="151" y="151"/>
                    <a:pt x="168" y="141"/>
                    <a:pt x="177" y="136"/>
                  </a:cubicBezTo>
                  <a:cubicBezTo>
                    <a:pt x="182" y="134"/>
                    <a:pt x="196" y="121"/>
                    <a:pt x="196" y="121"/>
                  </a:cubicBezTo>
                  <a:cubicBezTo>
                    <a:pt x="196" y="121"/>
                    <a:pt x="289" y="112"/>
                    <a:pt x="243" y="121"/>
                  </a:cubicBezTo>
                  <a:close/>
                </a:path>
              </a:pathLst>
            </a:custGeom>
            <a:solidFill>
              <a:srgbClr val="C0C0C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554" name="Freeform 49"/>
            <p:cNvSpPr>
              <a:spLocks noChangeArrowheads="1"/>
            </p:cNvSpPr>
            <p:nvPr/>
          </p:nvSpPr>
          <p:spPr bwMode="auto">
            <a:xfrm>
              <a:off x="1239" y="2383"/>
              <a:ext cx="140" cy="128"/>
            </a:xfrm>
            <a:custGeom>
              <a:avLst/>
              <a:gdLst>
                <a:gd name="T0" fmla="*/ 3 w 163"/>
                <a:gd name="T1" fmla="*/ 12 h 140"/>
                <a:gd name="T2" fmla="*/ 3 w 163"/>
                <a:gd name="T3" fmla="*/ 9 h 140"/>
                <a:gd name="T4" fmla="*/ 3 w 163"/>
                <a:gd name="T5" fmla="*/ 7 h 140"/>
                <a:gd name="T6" fmla="*/ 3 w 163"/>
                <a:gd name="T7" fmla="*/ 6 h 140"/>
                <a:gd name="T8" fmla="*/ 3 w 163"/>
                <a:gd name="T9" fmla="*/ 5 h 140"/>
                <a:gd name="T10" fmla="*/ 3 w 163"/>
                <a:gd name="T11" fmla="*/ 3 h 140"/>
                <a:gd name="T12" fmla="*/ 3 w 163"/>
                <a:gd name="T13" fmla="*/ 5 h 140"/>
                <a:gd name="T14" fmla="*/ 3 w 163"/>
                <a:gd name="T15" fmla="*/ 12 h 140"/>
                <a:gd name="T16" fmla="*/ 0 60000 65536"/>
                <a:gd name="T17" fmla="*/ 0 60000 65536"/>
                <a:gd name="T18" fmla="*/ 0 60000 65536"/>
                <a:gd name="T19" fmla="*/ 0 60000 65536"/>
                <a:gd name="T20" fmla="*/ 0 60000 65536"/>
                <a:gd name="T21" fmla="*/ 0 60000 65536"/>
                <a:gd name="T22" fmla="*/ 0 60000 65536"/>
                <a:gd name="T23" fmla="*/ 0 60000 65536"/>
                <a:gd name="T24" fmla="*/ 0 w 163"/>
                <a:gd name="T25" fmla="*/ 0 h 140"/>
                <a:gd name="T26" fmla="*/ 163 w 163"/>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 h="140">
                  <a:moveTo>
                    <a:pt x="80" y="137"/>
                  </a:moveTo>
                  <a:cubicBezTo>
                    <a:pt x="88" y="140"/>
                    <a:pt x="98" y="115"/>
                    <a:pt x="104" y="109"/>
                  </a:cubicBezTo>
                  <a:cubicBezTo>
                    <a:pt x="114" y="102"/>
                    <a:pt x="138" y="99"/>
                    <a:pt x="147" y="93"/>
                  </a:cubicBezTo>
                  <a:cubicBezTo>
                    <a:pt x="152" y="91"/>
                    <a:pt x="163" y="85"/>
                    <a:pt x="163" y="81"/>
                  </a:cubicBezTo>
                  <a:cubicBezTo>
                    <a:pt x="163" y="72"/>
                    <a:pt x="114" y="51"/>
                    <a:pt x="112" y="46"/>
                  </a:cubicBezTo>
                  <a:cubicBezTo>
                    <a:pt x="110" y="41"/>
                    <a:pt x="86" y="4"/>
                    <a:pt x="80" y="3"/>
                  </a:cubicBezTo>
                  <a:cubicBezTo>
                    <a:pt x="68" y="0"/>
                    <a:pt x="14" y="50"/>
                    <a:pt x="3" y="57"/>
                  </a:cubicBezTo>
                  <a:cubicBezTo>
                    <a:pt x="0" y="84"/>
                    <a:pt x="62" y="129"/>
                    <a:pt x="80" y="137"/>
                  </a:cubicBezTo>
                  <a:close/>
                </a:path>
              </a:pathLst>
            </a:custGeom>
            <a:solidFill>
              <a:srgbClr val="FFFFFF"/>
            </a:solidFill>
            <a:ln w="25400">
              <a:solidFill>
                <a:srgbClr val="000000"/>
              </a:solidFill>
              <a:round/>
            </a:ln>
          </p:spPr>
          <p:txBody>
            <a:bodyPr wrap="none"/>
            <a:lstStyle/>
            <a:p>
              <a:endParaRPr lang="zh-CN" altLang="en-US"/>
            </a:p>
          </p:txBody>
        </p:sp>
        <p:sp>
          <p:nvSpPr>
            <p:cNvPr id="21555" name="Freeform 50"/>
            <p:cNvSpPr>
              <a:spLocks noChangeArrowheads="1"/>
            </p:cNvSpPr>
            <p:nvPr/>
          </p:nvSpPr>
          <p:spPr bwMode="auto">
            <a:xfrm>
              <a:off x="1153" y="2511"/>
              <a:ext cx="173" cy="76"/>
            </a:xfrm>
            <a:custGeom>
              <a:avLst/>
              <a:gdLst>
                <a:gd name="T0" fmla="*/ 3 w 201"/>
                <a:gd name="T1" fmla="*/ 5 h 84"/>
                <a:gd name="T2" fmla="*/ 3 w 201"/>
                <a:gd name="T3" fmla="*/ 5 h 84"/>
                <a:gd name="T4" fmla="*/ 3 w 201"/>
                <a:gd name="T5" fmla="*/ 5 h 84"/>
                <a:gd name="T6" fmla="*/ 3 w 201"/>
                <a:gd name="T7" fmla="*/ 5 h 84"/>
                <a:gd name="T8" fmla="*/ 3 w 201"/>
                <a:gd name="T9" fmla="*/ 5 h 84"/>
                <a:gd name="T10" fmla="*/ 3 w 201"/>
                <a:gd name="T11" fmla="*/ 5 h 84"/>
                <a:gd name="T12" fmla="*/ 3 w 201"/>
                <a:gd name="T13" fmla="*/ 5 h 84"/>
                <a:gd name="T14" fmla="*/ 3 w 201"/>
                <a:gd name="T15" fmla="*/ 5 h 84"/>
                <a:gd name="T16" fmla="*/ 3 w 201"/>
                <a:gd name="T17" fmla="*/ 5 h 84"/>
                <a:gd name="T18" fmla="*/ 3 w 201"/>
                <a:gd name="T19" fmla="*/ 5 h 84"/>
                <a:gd name="T20" fmla="*/ 3 w 201"/>
                <a:gd name="T21" fmla="*/ 0 h 84"/>
                <a:gd name="T22" fmla="*/ 3 w 201"/>
                <a:gd name="T23" fmla="*/ 5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84"/>
                <a:gd name="T38" fmla="*/ 201 w 201"/>
                <a:gd name="T39" fmla="*/ 84 h 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84">
                  <a:moveTo>
                    <a:pt x="142" y="32"/>
                  </a:moveTo>
                  <a:cubicBezTo>
                    <a:pt x="145" y="36"/>
                    <a:pt x="171" y="63"/>
                    <a:pt x="177" y="67"/>
                  </a:cubicBezTo>
                  <a:cubicBezTo>
                    <a:pt x="182" y="70"/>
                    <a:pt x="194" y="74"/>
                    <a:pt x="201" y="74"/>
                  </a:cubicBezTo>
                  <a:cubicBezTo>
                    <a:pt x="191" y="73"/>
                    <a:pt x="130" y="81"/>
                    <a:pt x="130" y="83"/>
                  </a:cubicBezTo>
                  <a:cubicBezTo>
                    <a:pt x="130" y="81"/>
                    <a:pt x="52" y="82"/>
                    <a:pt x="52" y="84"/>
                  </a:cubicBezTo>
                  <a:cubicBezTo>
                    <a:pt x="52" y="82"/>
                    <a:pt x="34" y="78"/>
                    <a:pt x="32" y="84"/>
                  </a:cubicBezTo>
                  <a:cubicBezTo>
                    <a:pt x="34" y="80"/>
                    <a:pt x="14" y="50"/>
                    <a:pt x="12" y="43"/>
                  </a:cubicBezTo>
                  <a:cubicBezTo>
                    <a:pt x="10" y="36"/>
                    <a:pt x="0" y="16"/>
                    <a:pt x="5" y="11"/>
                  </a:cubicBezTo>
                  <a:cubicBezTo>
                    <a:pt x="10" y="7"/>
                    <a:pt x="60" y="13"/>
                    <a:pt x="67" y="11"/>
                  </a:cubicBezTo>
                  <a:cubicBezTo>
                    <a:pt x="79" y="10"/>
                    <a:pt x="95" y="18"/>
                    <a:pt x="108" y="15"/>
                  </a:cubicBezTo>
                  <a:cubicBezTo>
                    <a:pt x="111" y="13"/>
                    <a:pt x="134" y="0"/>
                    <a:pt x="134" y="0"/>
                  </a:cubicBezTo>
                  <a:cubicBezTo>
                    <a:pt x="141" y="3"/>
                    <a:pt x="138" y="25"/>
                    <a:pt x="142" y="32"/>
                  </a:cubicBezTo>
                  <a:close/>
                </a:path>
              </a:pathLst>
            </a:custGeom>
            <a:solidFill>
              <a:srgbClr val="FFFFFF"/>
            </a:solidFill>
            <a:ln w="25400">
              <a:solidFill>
                <a:srgbClr val="000000"/>
              </a:solidFill>
              <a:round/>
            </a:ln>
          </p:spPr>
          <p:txBody>
            <a:bodyPr wrap="none"/>
            <a:lstStyle/>
            <a:p>
              <a:endParaRPr lang="zh-CN" altLang="en-US"/>
            </a:p>
          </p:txBody>
        </p:sp>
        <p:sp>
          <p:nvSpPr>
            <p:cNvPr id="21556" name="Freeform 51"/>
            <p:cNvSpPr>
              <a:spLocks noChangeArrowheads="1"/>
            </p:cNvSpPr>
            <p:nvPr/>
          </p:nvSpPr>
          <p:spPr bwMode="auto">
            <a:xfrm>
              <a:off x="1134" y="2393"/>
              <a:ext cx="149" cy="117"/>
            </a:xfrm>
            <a:custGeom>
              <a:avLst/>
              <a:gdLst>
                <a:gd name="T0" fmla="*/ 3 w 174"/>
                <a:gd name="T1" fmla="*/ 10 h 128"/>
                <a:gd name="T2" fmla="*/ 3 w 174"/>
                <a:gd name="T3" fmla="*/ 11 h 128"/>
                <a:gd name="T4" fmla="*/ 3 w 174"/>
                <a:gd name="T5" fmla="*/ 6 h 128"/>
                <a:gd name="T6" fmla="*/ 3 w 174"/>
                <a:gd name="T7" fmla="*/ 5 h 128"/>
                <a:gd name="T8" fmla="*/ 3 w 174"/>
                <a:gd name="T9" fmla="*/ 5 h 128"/>
                <a:gd name="T10" fmla="*/ 3 w 174"/>
                <a:gd name="T11" fmla="*/ 0 h 128"/>
                <a:gd name="T12" fmla="*/ 3 w 174"/>
                <a:gd name="T13" fmla="*/ 5 h 128"/>
                <a:gd name="T14" fmla="*/ 3 w 174"/>
                <a:gd name="T15" fmla="*/ 5 h 128"/>
                <a:gd name="T16" fmla="*/ 0 w 174"/>
                <a:gd name="T17" fmla="*/ 6 h 128"/>
                <a:gd name="T18" fmla="*/ 3 w 174"/>
                <a:gd name="T19" fmla="*/ 1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4"/>
                <a:gd name="T31" fmla="*/ 0 h 128"/>
                <a:gd name="T32" fmla="*/ 174 w 174"/>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4" h="128">
                  <a:moveTo>
                    <a:pt x="55" y="118"/>
                  </a:moveTo>
                  <a:cubicBezTo>
                    <a:pt x="65" y="121"/>
                    <a:pt x="88" y="128"/>
                    <a:pt x="98" y="126"/>
                  </a:cubicBezTo>
                  <a:cubicBezTo>
                    <a:pt x="107" y="123"/>
                    <a:pt x="128" y="87"/>
                    <a:pt x="134" y="81"/>
                  </a:cubicBezTo>
                  <a:cubicBezTo>
                    <a:pt x="139" y="73"/>
                    <a:pt x="174" y="38"/>
                    <a:pt x="172" y="38"/>
                  </a:cubicBezTo>
                  <a:cubicBezTo>
                    <a:pt x="167" y="38"/>
                    <a:pt x="128" y="22"/>
                    <a:pt x="122" y="20"/>
                  </a:cubicBezTo>
                  <a:cubicBezTo>
                    <a:pt x="114" y="17"/>
                    <a:pt x="82" y="0"/>
                    <a:pt x="78" y="0"/>
                  </a:cubicBezTo>
                  <a:cubicBezTo>
                    <a:pt x="72" y="1"/>
                    <a:pt x="43" y="40"/>
                    <a:pt x="43" y="46"/>
                  </a:cubicBezTo>
                  <a:cubicBezTo>
                    <a:pt x="43" y="49"/>
                    <a:pt x="51" y="52"/>
                    <a:pt x="51" y="55"/>
                  </a:cubicBezTo>
                  <a:cubicBezTo>
                    <a:pt x="51" y="68"/>
                    <a:pt x="0" y="85"/>
                    <a:pt x="0" y="85"/>
                  </a:cubicBezTo>
                  <a:cubicBezTo>
                    <a:pt x="0" y="86"/>
                    <a:pt x="19" y="103"/>
                    <a:pt x="55" y="118"/>
                  </a:cubicBezTo>
                  <a:close/>
                </a:path>
              </a:pathLst>
            </a:custGeom>
            <a:solidFill>
              <a:srgbClr val="FFFFFF"/>
            </a:solidFill>
            <a:ln w="25400">
              <a:solidFill>
                <a:srgbClr val="000000"/>
              </a:solidFill>
              <a:round/>
            </a:ln>
          </p:spPr>
          <p:txBody>
            <a:bodyPr wrap="none"/>
            <a:lstStyle/>
            <a:p>
              <a:endParaRPr lang="zh-CN" altLang="en-US"/>
            </a:p>
          </p:txBody>
        </p:sp>
        <p:sp>
          <p:nvSpPr>
            <p:cNvPr id="21557" name="Freeform 52"/>
            <p:cNvSpPr>
              <a:spLocks noChangeArrowheads="1"/>
            </p:cNvSpPr>
            <p:nvPr/>
          </p:nvSpPr>
          <p:spPr bwMode="auto">
            <a:xfrm>
              <a:off x="1322" y="2475"/>
              <a:ext cx="135" cy="93"/>
            </a:xfrm>
            <a:custGeom>
              <a:avLst/>
              <a:gdLst>
                <a:gd name="T0" fmla="*/ 3 w 157"/>
                <a:gd name="T1" fmla="*/ 7 h 102"/>
                <a:gd name="T2" fmla="*/ 3 w 157"/>
                <a:gd name="T3" fmla="*/ 8 h 102"/>
                <a:gd name="T4" fmla="*/ 3 w 157"/>
                <a:gd name="T5" fmla="*/ 7 h 102"/>
                <a:gd name="T6" fmla="*/ 0 w 157"/>
                <a:gd name="T7" fmla="*/ 8 h 102"/>
                <a:gd name="T8" fmla="*/ 3 w 157"/>
                <a:gd name="T9" fmla="*/ 5 h 102"/>
                <a:gd name="T10" fmla="*/ 3 w 157"/>
                <a:gd name="T11" fmla="*/ 5 h 102"/>
                <a:gd name="T12" fmla="*/ 3 w 157"/>
                <a:gd name="T13" fmla="*/ 5 h 102"/>
                <a:gd name="T14" fmla="*/ 3 w 157"/>
                <a:gd name="T15" fmla="*/ 5 h 102"/>
                <a:gd name="T16" fmla="*/ 3 w 157"/>
                <a:gd name="T17" fmla="*/ 4 h 102"/>
                <a:gd name="T18" fmla="*/ 3 w 157"/>
                <a:gd name="T19" fmla="*/ 5 h 102"/>
                <a:gd name="T20" fmla="*/ 3 w 157"/>
                <a:gd name="T21" fmla="*/ 8 h 102"/>
                <a:gd name="T22" fmla="*/ 3 w 157"/>
                <a:gd name="T23" fmla="*/ 7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7"/>
                <a:gd name="T37" fmla="*/ 0 h 102"/>
                <a:gd name="T38" fmla="*/ 157 w 157"/>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7" h="102">
                  <a:moveTo>
                    <a:pt x="141" y="94"/>
                  </a:moveTo>
                  <a:cubicBezTo>
                    <a:pt x="141" y="94"/>
                    <a:pt x="118" y="97"/>
                    <a:pt x="119" y="97"/>
                  </a:cubicBezTo>
                  <a:cubicBezTo>
                    <a:pt x="108" y="97"/>
                    <a:pt x="75" y="88"/>
                    <a:pt x="75" y="88"/>
                  </a:cubicBezTo>
                  <a:cubicBezTo>
                    <a:pt x="75" y="88"/>
                    <a:pt x="5" y="98"/>
                    <a:pt x="0" y="102"/>
                  </a:cubicBezTo>
                  <a:cubicBezTo>
                    <a:pt x="5" y="98"/>
                    <a:pt x="14" y="55"/>
                    <a:pt x="11" y="50"/>
                  </a:cubicBezTo>
                  <a:cubicBezTo>
                    <a:pt x="21" y="44"/>
                    <a:pt x="20" y="14"/>
                    <a:pt x="31" y="8"/>
                  </a:cubicBezTo>
                  <a:cubicBezTo>
                    <a:pt x="41" y="3"/>
                    <a:pt x="63" y="15"/>
                    <a:pt x="74" y="15"/>
                  </a:cubicBezTo>
                  <a:cubicBezTo>
                    <a:pt x="84" y="15"/>
                    <a:pt x="103" y="14"/>
                    <a:pt x="113" y="12"/>
                  </a:cubicBezTo>
                  <a:cubicBezTo>
                    <a:pt x="123" y="10"/>
                    <a:pt x="143" y="0"/>
                    <a:pt x="152" y="4"/>
                  </a:cubicBezTo>
                  <a:cubicBezTo>
                    <a:pt x="154" y="5"/>
                    <a:pt x="144" y="46"/>
                    <a:pt x="144" y="49"/>
                  </a:cubicBezTo>
                  <a:cubicBezTo>
                    <a:pt x="147" y="62"/>
                    <a:pt x="148" y="87"/>
                    <a:pt x="157" y="98"/>
                  </a:cubicBezTo>
                  <a:cubicBezTo>
                    <a:pt x="155" y="100"/>
                    <a:pt x="144" y="92"/>
                    <a:pt x="141" y="94"/>
                  </a:cubicBezTo>
                  <a:close/>
                </a:path>
              </a:pathLst>
            </a:custGeom>
            <a:solidFill>
              <a:srgbClr val="FFFFFF"/>
            </a:solidFill>
            <a:ln w="25400">
              <a:solidFill>
                <a:srgbClr val="000000"/>
              </a:solidFill>
              <a:round/>
            </a:ln>
          </p:spPr>
          <p:txBody>
            <a:bodyPr wrap="none"/>
            <a:lstStyle/>
            <a:p>
              <a:endParaRPr lang="zh-CN" altLang="en-US"/>
            </a:p>
          </p:txBody>
        </p:sp>
        <p:sp>
          <p:nvSpPr>
            <p:cNvPr id="21558" name="Freeform 53"/>
            <p:cNvSpPr/>
            <p:nvPr/>
          </p:nvSpPr>
          <p:spPr bwMode="auto">
            <a:xfrm>
              <a:off x="1207" y="2418"/>
              <a:ext cx="18" cy="10"/>
            </a:xfrm>
            <a:custGeom>
              <a:avLst/>
              <a:gdLst>
                <a:gd name="T0" fmla="*/ 0 w 20"/>
                <a:gd name="T1" fmla="*/ 0 h 11"/>
                <a:gd name="T2" fmla="*/ 5 w 20"/>
                <a:gd name="T3" fmla="*/ 5 h 11"/>
                <a:gd name="T4" fmla="*/ 0 60000 65536"/>
                <a:gd name="T5" fmla="*/ 0 60000 65536"/>
                <a:gd name="T6" fmla="*/ 0 w 20"/>
                <a:gd name="T7" fmla="*/ 0 h 11"/>
                <a:gd name="T8" fmla="*/ 20 w 20"/>
                <a:gd name="T9" fmla="*/ 11 h 11"/>
              </a:gdLst>
              <a:ahLst/>
              <a:cxnLst>
                <a:cxn ang="T4">
                  <a:pos x="T0" y="T1"/>
                </a:cxn>
                <a:cxn ang="T5">
                  <a:pos x="T2" y="T3"/>
                </a:cxn>
              </a:cxnLst>
              <a:rect l="T6" t="T7" r="T8" b="T9"/>
              <a:pathLst>
                <a:path w="20" h="11">
                  <a:moveTo>
                    <a:pt x="0" y="0"/>
                  </a:moveTo>
                  <a:cubicBezTo>
                    <a:pt x="0" y="0"/>
                    <a:pt x="15" y="9"/>
                    <a:pt x="20" y="11"/>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59" name="Freeform 54"/>
            <p:cNvSpPr/>
            <p:nvPr/>
          </p:nvSpPr>
          <p:spPr bwMode="auto">
            <a:xfrm>
              <a:off x="1201" y="2430"/>
              <a:ext cx="37" cy="24"/>
            </a:xfrm>
            <a:custGeom>
              <a:avLst/>
              <a:gdLst>
                <a:gd name="T0" fmla="*/ 0 w 43"/>
                <a:gd name="T1" fmla="*/ 0 h 26"/>
                <a:gd name="T2" fmla="*/ 3 w 43"/>
                <a:gd name="T3" fmla="*/ 6 h 26"/>
                <a:gd name="T4" fmla="*/ 0 60000 65536"/>
                <a:gd name="T5" fmla="*/ 0 60000 65536"/>
                <a:gd name="T6" fmla="*/ 0 w 43"/>
                <a:gd name="T7" fmla="*/ 0 h 26"/>
                <a:gd name="T8" fmla="*/ 43 w 43"/>
                <a:gd name="T9" fmla="*/ 26 h 26"/>
              </a:gdLst>
              <a:ahLst/>
              <a:cxnLst>
                <a:cxn ang="T4">
                  <a:pos x="T0" y="T1"/>
                </a:cxn>
                <a:cxn ang="T5">
                  <a:pos x="T2" y="T3"/>
                </a:cxn>
              </a:cxnLst>
              <a:rect l="T6" t="T7" r="T8" b="T9"/>
              <a:pathLst>
                <a:path w="43" h="26">
                  <a:moveTo>
                    <a:pt x="0" y="0"/>
                  </a:moveTo>
                  <a:cubicBezTo>
                    <a:pt x="3" y="2"/>
                    <a:pt x="43" y="26"/>
                    <a:pt x="43" y="2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0" name="Freeform 55"/>
            <p:cNvSpPr/>
            <p:nvPr/>
          </p:nvSpPr>
          <p:spPr bwMode="auto">
            <a:xfrm>
              <a:off x="1194" y="2447"/>
              <a:ext cx="34" cy="17"/>
            </a:xfrm>
            <a:custGeom>
              <a:avLst/>
              <a:gdLst>
                <a:gd name="T0" fmla="*/ 0 w 40"/>
                <a:gd name="T1" fmla="*/ 0 h 19"/>
                <a:gd name="T2" fmla="*/ 3 w 40"/>
                <a:gd name="T3" fmla="*/ 4 h 19"/>
                <a:gd name="T4" fmla="*/ 0 60000 65536"/>
                <a:gd name="T5" fmla="*/ 0 60000 65536"/>
                <a:gd name="T6" fmla="*/ 0 w 40"/>
                <a:gd name="T7" fmla="*/ 0 h 19"/>
                <a:gd name="T8" fmla="*/ 40 w 40"/>
                <a:gd name="T9" fmla="*/ 19 h 19"/>
              </a:gdLst>
              <a:ahLst/>
              <a:cxnLst>
                <a:cxn ang="T4">
                  <a:pos x="T0" y="T1"/>
                </a:cxn>
                <a:cxn ang="T5">
                  <a:pos x="T2" y="T3"/>
                </a:cxn>
              </a:cxnLst>
              <a:rect l="T6" t="T7" r="T8" b="T9"/>
              <a:pathLst>
                <a:path w="40" h="19">
                  <a:moveTo>
                    <a:pt x="0" y="0"/>
                  </a:moveTo>
                  <a:cubicBezTo>
                    <a:pt x="0" y="0"/>
                    <a:pt x="40" y="19"/>
                    <a:pt x="40" y="19"/>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1" name="Freeform 56"/>
            <p:cNvSpPr/>
            <p:nvPr/>
          </p:nvSpPr>
          <p:spPr bwMode="auto">
            <a:xfrm>
              <a:off x="1181" y="2460"/>
              <a:ext cx="23" cy="11"/>
            </a:xfrm>
            <a:custGeom>
              <a:avLst/>
              <a:gdLst>
                <a:gd name="T0" fmla="*/ 0 w 27"/>
                <a:gd name="T1" fmla="*/ 0 h 12"/>
                <a:gd name="T2" fmla="*/ 3 w 27"/>
                <a:gd name="T3" fmla="*/ 6 h 12"/>
                <a:gd name="T4" fmla="*/ 0 60000 65536"/>
                <a:gd name="T5" fmla="*/ 0 60000 65536"/>
                <a:gd name="T6" fmla="*/ 0 w 27"/>
                <a:gd name="T7" fmla="*/ 0 h 12"/>
                <a:gd name="T8" fmla="*/ 27 w 27"/>
                <a:gd name="T9" fmla="*/ 12 h 12"/>
              </a:gdLst>
              <a:ahLst/>
              <a:cxnLst>
                <a:cxn ang="T4">
                  <a:pos x="T0" y="T1"/>
                </a:cxn>
                <a:cxn ang="T5">
                  <a:pos x="T2" y="T3"/>
                </a:cxn>
              </a:cxnLst>
              <a:rect l="T6" t="T7" r="T8" b="T9"/>
              <a:pathLst>
                <a:path w="27" h="12">
                  <a:moveTo>
                    <a:pt x="0" y="0"/>
                  </a:moveTo>
                  <a:cubicBezTo>
                    <a:pt x="7" y="1"/>
                    <a:pt x="27" y="12"/>
                    <a:pt x="27" y="12"/>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2" name="Freeform 57"/>
            <p:cNvSpPr/>
            <p:nvPr/>
          </p:nvSpPr>
          <p:spPr bwMode="auto">
            <a:xfrm>
              <a:off x="1279" y="2428"/>
              <a:ext cx="16" cy="11"/>
            </a:xfrm>
            <a:custGeom>
              <a:avLst/>
              <a:gdLst>
                <a:gd name="T0" fmla="*/ 0 w 19"/>
                <a:gd name="T1" fmla="*/ 3 h 13"/>
                <a:gd name="T2" fmla="*/ 3 w 19"/>
                <a:gd name="T3" fmla="*/ 0 h 13"/>
                <a:gd name="T4" fmla="*/ 0 60000 65536"/>
                <a:gd name="T5" fmla="*/ 0 60000 65536"/>
                <a:gd name="T6" fmla="*/ 0 w 19"/>
                <a:gd name="T7" fmla="*/ 0 h 13"/>
                <a:gd name="T8" fmla="*/ 19 w 19"/>
                <a:gd name="T9" fmla="*/ 13 h 13"/>
              </a:gdLst>
              <a:ahLst/>
              <a:cxnLst>
                <a:cxn ang="T4">
                  <a:pos x="T0" y="T1"/>
                </a:cxn>
                <a:cxn ang="T5">
                  <a:pos x="T2" y="T3"/>
                </a:cxn>
              </a:cxnLst>
              <a:rect l="T6" t="T7" r="T8" b="T9"/>
              <a:pathLst>
                <a:path w="19" h="13">
                  <a:moveTo>
                    <a:pt x="0" y="13"/>
                  </a:moveTo>
                  <a:cubicBezTo>
                    <a:pt x="0" y="13"/>
                    <a:pt x="19" y="0"/>
                    <a:pt x="19"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3" name="Freeform 58"/>
            <p:cNvSpPr/>
            <p:nvPr/>
          </p:nvSpPr>
          <p:spPr bwMode="auto">
            <a:xfrm>
              <a:off x="1285" y="2439"/>
              <a:ext cx="41" cy="18"/>
            </a:xfrm>
            <a:custGeom>
              <a:avLst/>
              <a:gdLst>
                <a:gd name="T0" fmla="*/ 0 w 48"/>
                <a:gd name="T1" fmla="*/ 9 h 19"/>
                <a:gd name="T2" fmla="*/ 3 w 48"/>
                <a:gd name="T3" fmla="*/ 9 h 19"/>
                <a:gd name="T4" fmla="*/ 3 w 48"/>
                <a:gd name="T5" fmla="*/ 0 h 19"/>
                <a:gd name="T6" fmla="*/ 0 60000 65536"/>
                <a:gd name="T7" fmla="*/ 0 60000 65536"/>
                <a:gd name="T8" fmla="*/ 0 60000 65536"/>
                <a:gd name="T9" fmla="*/ 0 w 48"/>
                <a:gd name="T10" fmla="*/ 0 h 19"/>
                <a:gd name="T11" fmla="*/ 48 w 48"/>
                <a:gd name="T12" fmla="*/ 19 h 19"/>
              </a:gdLst>
              <a:ahLst/>
              <a:cxnLst>
                <a:cxn ang="T6">
                  <a:pos x="T0" y="T1"/>
                </a:cxn>
                <a:cxn ang="T7">
                  <a:pos x="T2" y="T3"/>
                </a:cxn>
                <a:cxn ang="T8">
                  <a:pos x="T4" y="T5"/>
                </a:cxn>
              </a:cxnLst>
              <a:rect l="T9" t="T10" r="T11" b="T12"/>
              <a:pathLst>
                <a:path w="48" h="19">
                  <a:moveTo>
                    <a:pt x="0" y="19"/>
                  </a:moveTo>
                  <a:cubicBezTo>
                    <a:pt x="0" y="19"/>
                    <a:pt x="4" y="19"/>
                    <a:pt x="5" y="19"/>
                  </a:cubicBezTo>
                  <a:cubicBezTo>
                    <a:pt x="16" y="17"/>
                    <a:pt x="48" y="0"/>
                    <a:pt x="48"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4" name="Freeform 59"/>
            <p:cNvSpPr/>
            <p:nvPr/>
          </p:nvSpPr>
          <p:spPr bwMode="auto">
            <a:xfrm>
              <a:off x="1242" y="2531"/>
              <a:ext cx="9" cy="33"/>
            </a:xfrm>
            <a:custGeom>
              <a:avLst/>
              <a:gdLst>
                <a:gd name="T0" fmla="*/ 0 w 11"/>
                <a:gd name="T1" fmla="*/ 0 h 36"/>
                <a:gd name="T2" fmla="*/ 2 w 11"/>
                <a:gd name="T3" fmla="*/ 6 h 36"/>
                <a:gd name="T4" fmla="*/ 0 60000 65536"/>
                <a:gd name="T5" fmla="*/ 0 60000 65536"/>
                <a:gd name="T6" fmla="*/ 0 w 11"/>
                <a:gd name="T7" fmla="*/ 0 h 36"/>
                <a:gd name="T8" fmla="*/ 11 w 11"/>
                <a:gd name="T9" fmla="*/ 36 h 36"/>
              </a:gdLst>
              <a:ahLst/>
              <a:cxnLst>
                <a:cxn ang="T4">
                  <a:pos x="T0" y="T1"/>
                </a:cxn>
                <a:cxn ang="T5">
                  <a:pos x="T2" y="T3"/>
                </a:cxn>
              </a:cxnLst>
              <a:rect l="T6" t="T7" r="T8" b="T9"/>
              <a:pathLst>
                <a:path w="11" h="36">
                  <a:moveTo>
                    <a:pt x="0" y="0"/>
                  </a:moveTo>
                  <a:cubicBezTo>
                    <a:pt x="7" y="6"/>
                    <a:pt x="11" y="36"/>
                    <a:pt x="11" y="36"/>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5" name="Freeform 60"/>
            <p:cNvSpPr/>
            <p:nvPr/>
          </p:nvSpPr>
          <p:spPr bwMode="auto">
            <a:xfrm>
              <a:off x="1231" y="2535"/>
              <a:ext cx="11" cy="26"/>
            </a:xfrm>
            <a:custGeom>
              <a:avLst/>
              <a:gdLst>
                <a:gd name="T0" fmla="*/ 0 w 12"/>
                <a:gd name="T1" fmla="*/ 0 h 28"/>
                <a:gd name="T2" fmla="*/ 6 w 12"/>
                <a:gd name="T3" fmla="*/ 7 h 28"/>
                <a:gd name="T4" fmla="*/ 0 60000 65536"/>
                <a:gd name="T5" fmla="*/ 0 60000 65536"/>
                <a:gd name="T6" fmla="*/ 0 w 12"/>
                <a:gd name="T7" fmla="*/ 0 h 28"/>
                <a:gd name="T8" fmla="*/ 12 w 12"/>
                <a:gd name="T9" fmla="*/ 28 h 28"/>
              </a:gdLst>
              <a:ahLst/>
              <a:cxnLst>
                <a:cxn ang="T4">
                  <a:pos x="T0" y="T1"/>
                </a:cxn>
                <a:cxn ang="T5">
                  <a:pos x="T2" y="T3"/>
                </a:cxn>
              </a:cxnLst>
              <a:rect l="T6" t="T7" r="T8" b="T9"/>
              <a:pathLst>
                <a:path w="12" h="28">
                  <a:moveTo>
                    <a:pt x="0" y="0"/>
                  </a:moveTo>
                  <a:cubicBezTo>
                    <a:pt x="0" y="0"/>
                    <a:pt x="12" y="28"/>
                    <a:pt x="12" y="2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6" name="Freeform 61"/>
            <p:cNvSpPr/>
            <p:nvPr/>
          </p:nvSpPr>
          <p:spPr bwMode="auto">
            <a:xfrm>
              <a:off x="1214" y="2542"/>
              <a:ext cx="7" cy="19"/>
            </a:xfrm>
            <a:custGeom>
              <a:avLst/>
              <a:gdLst>
                <a:gd name="T0" fmla="*/ 0 w 8"/>
                <a:gd name="T1" fmla="*/ 0 h 20"/>
                <a:gd name="T2" fmla="*/ 4 w 8"/>
                <a:gd name="T3" fmla="*/ 10 h 20"/>
                <a:gd name="T4" fmla="*/ 0 60000 65536"/>
                <a:gd name="T5" fmla="*/ 0 60000 65536"/>
                <a:gd name="T6" fmla="*/ 0 w 8"/>
                <a:gd name="T7" fmla="*/ 0 h 20"/>
                <a:gd name="T8" fmla="*/ 8 w 8"/>
                <a:gd name="T9" fmla="*/ 20 h 20"/>
              </a:gdLst>
              <a:ahLst/>
              <a:cxnLst>
                <a:cxn ang="T4">
                  <a:pos x="T0" y="T1"/>
                </a:cxn>
                <a:cxn ang="T5">
                  <a:pos x="T2" y="T3"/>
                </a:cxn>
              </a:cxnLst>
              <a:rect l="T6" t="T7" r="T8" b="T9"/>
              <a:pathLst>
                <a:path w="8" h="20">
                  <a:moveTo>
                    <a:pt x="0" y="0"/>
                  </a:moveTo>
                  <a:cubicBezTo>
                    <a:pt x="0" y="0"/>
                    <a:pt x="8" y="20"/>
                    <a:pt x="8" y="2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7" name="Freeform 62"/>
            <p:cNvSpPr/>
            <p:nvPr/>
          </p:nvSpPr>
          <p:spPr bwMode="auto">
            <a:xfrm>
              <a:off x="1429" y="2500"/>
              <a:ext cx="4" cy="35"/>
            </a:xfrm>
            <a:custGeom>
              <a:avLst/>
              <a:gdLst>
                <a:gd name="T0" fmla="*/ 2 w 5"/>
                <a:gd name="T1" fmla="*/ 0 h 38"/>
                <a:gd name="T2" fmla="*/ 1 w 5"/>
                <a:gd name="T3" fmla="*/ 6 h 38"/>
                <a:gd name="T4" fmla="*/ 0 60000 65536"/>
                <a:gd name="T5" fmla="*/ 0 60000 65536"/>
                <a:gd name="T6" fmla="*/ 0 w 5"/>
                <a:gd name="T7" fmla="*/ 0 h 38"/>
                <a:gd name="T8" fmla="*/ 5 w 5"/>
                <a:gd name="T9" fmla="*/ 38 h 38"/>
              </a:gdLst>
              <a:ahLst/>
              <a:cxnLst>
                <a:cxn ang="T4">
                  <a:pos x="T0" y="T1"/>
                </a:cxn>
                <a:cxn ang="T5">
                  <a:pos x="T2" y="T3"/>
                </a:cxn>
              </a:cxnLst>
              <a:rect l="T6" t="T7" r="T8" b="T9"/>
              <a:pathLst>
                <a:path w="5" h="38">
                  <a:moveTo>
                    <a:pt x="5" y="0"/>
                  </a:moveTo>
                  <a:cubicBezTo>
                    <a:pt x="0" y="10"/>
                    <a:pt x="1" y="38"/>
                    <a:pt x="1" y="3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8" name="Freeform 63"/>
            <p:cNvSpPr/>
            <p:nvPr/>
          </p:nvSpPr>
          <p:spPr bwMode="auto">
            <a:xfrm>
              <a:off x="1409" y="2500"/>
              <a:ext cx="4" cy="40"/>
            </a:xfrm>
            <a:custGeom>
              <a:avLst/>
              <a:gdLst>
                <a:gd name="T0" fmla="*/ 4 w 4"/>
                <a:gd name="T1" fmla="*/ 0 h 43"/>
                <a:gd name="T2" fmla="*/ 0 w 4"/>
                <a:gd name="T3" fmla="*/ 7 h 43"/>
                <a:gd name="T4" fmla="*/ 0 60000 65536"/>
                <a:gd name="T5" fmla="*/ 0 60000 65536"/>
                <a:gd name="T6" fmla="*/ 0 w 4"/>
                <a:gd name="T7" fmla="*/ 0 h 43"/>
                <a:gd name="T8" fmla="*/ 4 w 4"/>
                <a:gd name="T9" fmla="*/ 43 h 43"/>
              </a:gdLst>
              <a:ahLst/>
              <a:cxnLst>
                <a:cxn ang="T4">
                  <a:pos x="T0" y="T1"/>
                </a:cxn>
                <a:cxn ang="T5">
                  <a:pos x="T2" y="T3"/>
                </a:cxn>
              </a:cxnLst>
              <a:rect l="T6" t="T7" r="T8" b="T9"/>
              <a:pathLst>
                <a:path w="4" h="43">
                  <a:moveTo>
                    <a:pt x="4" y="0"/>
                  </a:moveTo>
                  <a:cubicBezTo>
                    <a:pt x="4" y="0"/>
                    <a:pt x="0" y="43"/>
                    <a:pt x="0" y="43"/>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69" name="Freeform 64"/>
            <p:cNvSpPr/>
            <p:nvPr/>
          </p:nvSpPr>
          <p:spPr bwMode="auto">
            <a:xfrm>
              <a:off x="1389" y="2503"/>
              <a:ext cx="4" cy="26"/>
            </a:xfrm>
            <a:custGeom>
              <a:avLst/>
              <a:gdLst>
                <a:gd name="T0" fmla="*/ 2 w 5"/>
                <a:gd name="T1" fmla="*/ 0 h 28"/>
                <a:gd name="T2" fmla="*/ 0 w 5"/>
                <a:gd name="T3" fmla="*/ 7 h 28"/>
                <a:gd name="T4" fmla="*/ 0 60000 65536"/>
                <a:gd name="T5" fmla="*/ 0 60000 65536"/>
                <a:gd name="T6" fmla="*/ 0 w 5"/>
                <a:gd name="T7" fmla="*/ 0 h 28"/>
                <a:gd name="T8" fmla="*/ 5 w 5"/>
                <a:gd name="T9" fmla="*/ 28 h 28"/>
              </a:gdLst>
              <a:ahLst/>
              <a:cxnLst>
                <a:cxn ang="T4">
                  <a:pos x="T0" y="T1"/>
                </a:cxn>
                <a:cxn ang="T5">
                  <a:pos x="T2" y="T3"/>
                </a:cxn>
              </a:cxnLst>
              <a:rect l="T6" t="T7" r="T8" b="T9"/>
              <a:pathLst>
                <a:path w="5" h="28">
                  <a:moveTo>
                    <a:pt x="5" y="0"/>
                  </a:moveTo>
                  <a:cubicBezTo>
                    <a:pt x="5" y="0"/>
                    <a:pt x="0" y="28"/>
                    <a:pt x="0" y="28"/>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70" name="Freeform 65"/>
            <p:cNvSpPr>
              <a:spLocks noChangeArrowheads="1"/>
            </p:cNvSpPr>
            <p:nvPr/>
          </p:nvSpPr>
          <p:spPr bwMode="auto">
            <a:xfrm>
              <a:off x="1476" y="2203"/>
              <a:ext cx="211" cy="173"/>
            </a:xfrm>
            <a:custGeom>
              <a:avLst/>
              <a:gdLst>
                <a:gd name="T0" fmla="*/ 3 w 246"/>
                <a:gd name="T1" fmla="*/ 14 h 189"/>
                <a:gd name="T2" fmla="*/ 3 w 246"/>
                <a:gd name="T3" fmla="*/ 10 h 189"/>
                <a:gd name="T4" fmla="*/ 3 w 246"/>
                <a:gd name="T5" fmla="*/ 5 h 189"/>
                <a:gd name="T6" fmla="*/ 3 w 246"/>
                <a:gd name="T7" fmla="*/ 5 h 189"/>
                <a:gd name="T8" fmla="*/ 3 w 246"/>
                <a:gd name="T9" fmla="*/ 5 h 189"/>
                <a:gd name="T10" fmla="*/ 3 w 246"/>
                <a:gd name="T11" fmla="*/ 5 h 189"/>
                <a:gd name="T12" fmla="*/ 3 w 246"/>
                <a:gd name="T13" fmla="*/ 4 h 189"/>
                <a:gd name="T14" fmla="*/ 3 w 246"/>
                <a:gd name="T15" fmla="*/ 5 h 189"/>
                <a:gd name="T16" fmla="*/ 3 w 246"/>
                <a:gd name="T17" fmla="*/ 5 h 189"/>
                <a:gd name="T18" fmla="*/ 3 w 246"/>
                <a:gd name="T19" fmla="*/ 5 h 189"/>
                <a:gd name="T20" fmla="*/ 3 w 246"/>
                <a:gd name="T21" fmla="*/ 6 h 189"/>
                <a:gd name="T22" fmla="*/ 3 w 246"/>
                <a:gd name="T23" fmla="*/ 8 h 189"/>
                <a:gd name="T24" fmla="*/ 3 w 246"/>
                <a:gd name="T25" fmla="*/ 11 h 189"/>
                <a:gd name="T26" fmla="*/ 3 w 246"/>
                <a:gd name="T27" fmla="*/ 15 h 189"/>
                <a:gd name="T28" fmla="*/ 3 w 246"/>
                <a:gd name="T29" fmla="*/ 16 h 189"/>
                <a:gd name="T30" fmla="*/ 3 w 246"/>
                <a:gd name="T31" fmla="*/ 15 h 189"/>
                <a:gd name="T32" fmla="*/ 3 w 246"/>
                <a:gd name="T33" fmla="*/ 14 h 189"/>
                <a:gd name="T34" fmla="*/ 3 w 246"/>
                <a:gd name="T35" fmla="*/ 14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6"/>
                <a:gd name="T55" fmla="*/ 0 h 189"/>
                <a:gd name="T56" fmla="*/ 246 w 24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6" h="189">
                  <a:moveTo>
                    <a:pt x="200" y="157"/>
                  </a:moveTo>
                  <a:cubicBezTo>
                    <a:pt x="214" y="150"/>
                    <a:pt x="239" y="128"/>
                    <a:pt x="243" y="114"/>
                  </a:cubicBezTo>
                  <a:cubicBezTo>
                    <a:pt x="246" y="102"/>
                    <a:pt x="234" y="76"/>
                    <a:pt x="228" y="67"/>
                  </a:cubicBezTo>
                  <a:cubicBezTo>
                    <a:pt x="223" y="59"/>
                    <a:pt x="202" y="51"/>
                    <a:pt x="196" y="43"/>
                  </a:cubicBezTo>
                  <a:cubicBezTo>
                    <a:pt x="194" y="40"/>
                    <a:pt x="193" y="29"/>
                    <a:pt x="188" y="27"/>
                  </a:cubicBezTo>
                  <a:cubicBezTo>
                    <a:pt x="182" y="25"/>
                    <a:pt x="171" y="40"/>
                    <a:pt x="165" y="39"/>
                  </a:cubicBezTo>
                  <a:cubicBezTo>
                    <a:pt x="153" y="37"/>
                    <a:pt x="141" y="8"/>
                    <a:pt x="130" y="4"/>
                  </a:cubicBezTo>
                  <a:cubicBezTo>
                    <a:pt x="119" y="0"/>
                    <a:pt x="94" y="5"/>
                    <a:pt x="83" y="8"/>
                  </a:cubicBezTo>
                  <a:cubicBezTo>
                    <a:pt x="75" y="10"/>
                    <a:pt x="51" y="35"/>
                    <a:pt x="47" y="39"/>
                  </a:cubicBezTo>
                  <a:cubicBezTo>
                    <a:pt x="39" y="47"/>
                    <a:pt x="13" y="41"/>
                    <a:pt x="4" y="47"/>
                  </a:cubicBezTo>
                  <a:cubicBezTo>
                    <a:pt x="0" y="50"/>
                    <a:pt x="1" y="76"/>
                    <a:pt x="4" y="78"/>
                  </a:cubicBezTo>
                  <a:cubicBezTo>
                    <a:pt x="9" y="82"/>
                    <a:pt x="23" y="85"/>
                    <a:pt x="24" y="90"/>
                  </a:cubicBezTo>
                  <a:cubicBezTo>
                    <a:pt x="26" y="99"/>
                    <a:pt x="5" y="112"/>
                    <a:pt x="4" y="122"/>
                  </a:cubicBezTo>
                  <a:cubicBezTo>
                    <a:pt x="4" y="131"/>
                    <a:pt x="39" y="177"/>
                    <a:pt x="47" y="181"/>
                  </a:cubicBezTo>
                  <a:cubicBezTo>
                    <a:pt x="59" y="185"/>
                    <a:pt x="85" y="189"/>
                    <a:pt x="98" y="189"/>
                  </a:cubicBezTo>
                  <a:cubicBezTo>
                    <a:pt x="108" y="187"/>
                    <a:pt x="125" y="177"/>
                    <a:pt x="133" y="173"/>
                  </a:cubicBezTo>
                  <a:cubicBezTo>
                    <a:pt x="139" y="169"/>
                    <a:pt x="153" y="157"/>
                    <a:pt x="153" y="157"/>
                  </a:cubicBezTo>
                  <a:cubicBezTo>
                    <a:pt x="153" y="157"/>
                    <a:pt x="154" y="179"/>
                    <a:pt x="200" y="157"/>
                  </a:cubicBezTo>
                  <a:close/>
                </a:path>
              </a:pathLst>
            </a:custGeom>
            <a:solidFill>
              <a:srgbClr val="C0C0C0"/>
            </a:solidFill>
            <a:ln w="25400">
              <a:solidFill>
                <a:srgbClr val="000000"/>
              </a:solidFill>
              <a:round/>
            </a:ln>
          </p:spPr>
          <p:txBody>
            <a:bodyPr wrap="none"/>
            <a:lstStyle/>
            <a:p>
              <a:endParaRPr lang="zh-CN" altLang="en-US"/>
            </a:p>
          </p:txBody>
        </p:sp>
        <p:sp>
          <p:nvSpPr>
            <p:cNvPr id="21571" name="Freeform 66"/>
            <p:cNvSpPr>
              <a:spLocks noChangeArrowheads="1"/>
            </p:cNvSpPr>
            <p:nvPr/>
          </p:nvSpPr>
          <p:spPr bwMode="auto">
            <a:xfrm>
              <a:off x="1707" y="2676"/>
              <a:ext cx="57" cy="58"/>
            </a:xfrm>
            <a:custGeom>
              <a:avLst/>
              <a:gdLst>
                <a:gd name="T0" fmla="*/ 3 w 66"/>
                <a:gd name="T1" fmla="*/ 5 h 64"/>
                <a:gd name="T2" fmla="*/ 2 w 66"/>
                <a:gd name="T3" fmla="*/ 0 h 64"/>
                <a:gd name="T4" fmla="*/ 0 w 66"/>
                <a:gd name="T5" fmla="*/ 0 h 64"/>
                <a:gd name="T6" fmla="*/ 1 w 66"/>
                <a:gd name="T7" fmla="*/ 5 h 64"/>
                <a:gd name="T8" fmla="*/ 3 w 66"/>
                <a:gd name="T9" fmla="*/ 5 h 64"/>
                <a:gd name="T10" fmla="*/ 3 w 66"/>
                <a:gd name="T11" fmla="*/ 5 h 64"/>
                <a:gd name="T12" fmla="*/ 0 60000 65536"/>
                <a:gd name="T13" fmla="*/ 0 60000 65536"/>
                <a:gd name="T14" fmla="*/ 0 60000 65536"/>
                <a:gd name="T15" fmla="*/ 0 60000 65536"/>
                <a:gd name="T16" fmla="*/ 0 60000 65536"/>
                <a:gd name="T17" fmla="*/ 0 60000 65536"/>
                <a:gd name="T18" fmla="*/ 0 w 66"/>
                <a:gd name="T19" fmla="*/ 0 h 64"/>
                <a:gd name="T20" fmla="*/ 66 w 66"/>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66" h="64">
                  <a:moveTo>
                    <a:pt x="63" y="55"/>
                  </a:moveTo>
                  <a:cubicBezTo>
                    <a:pt x="61" y="45"/>
                    <a:pt x="2" y="0"/>
                    <a:pt x="2" y="0"/>
                  </a:cubicBezTo>
                  <a:cubicBezTo>
                    <a:pt x="0" y="0"/>
                    <a:pt x="0" y="0"/>
                    <a:pt x="0" y="0"/>
                  </a:cubicBezTo>
                  <a:cubicBezTo>
                    <a:pt x="0" y="0"/>
                    <a:pt x="1" y="12"/>
                    <a:pt x="1" y="17"/>
                  </a:cubicBezTo>
                  <a:cubicBezTo>
                    <a:pt x="1" y="21"/>
                    <a:pt x="56" y="56"/>
                    <a:pt x="56" y="56"/>
                  </a:cubicBezTo>
                  <a:cubicBezTo>
                    <a:pt x="56" y="56"/>
                    <a:pt x="66" y="64"/>
                    <a:pt x="63" y="55"/>
                  </a:cubicBezTo>
                  <a:close/>
                </a:path>
              </a:pathLst>
            </a:custGeom>
            <a:solidFill>
              <a:srgbClr val="FFFFFF"/>
            </a:solidFill>
            <a:ln w="12700">
              <a:solidFill>
                <a:srgbClr val="000000"/>
              </a:solidFill>
              <a:round/>
            </a:ln>
          </p:spPr>
          <p:txBody>
            <a:bodyPr wrap="none"/>
            <a:lstStyle/>
            <a:p>
              <a:endParaRPr lang="zh-CN" altLang="en-US"/>
            </a:p>
          </p:txBody>
        </p:sp>
        <p:sp>
          <p:nvSpPr>
            <p:cNvPr id="21572" name="Freeform 67"/>
            <p:cNvSpPr>
              <a:spLocks noChangeArrowheads="1"/>
            </p:cNvSpPr>
            <p:nvPr/>
          </p:nvSpPr>
          <p:spPr bwMode="auto">
            <a:xfrm>
              <a:off x="1635" y="2706"/>
              <a:ext cx="86" cy="12"/>
            </a:xfrm>
            <a:custGeom>
              <a:avLst/>
              <a:gdLst>
                <a:gd name="T0" fmla="*/ 0 w 101"/>
                <a:gd name="T1" fmla="*/ 2 h 14"/>
                <a:gd name="T2" fmla="*/ 3 w 101"/>
                <a:gd name="T3" fmla="*/ 2 h 14"/>
                <a:gd name="T4" fmla="*/ 3 w 101"/>
                <a:gd name="T5" fmla="*/ 3 h 14"/>
                <a:gd name="T6" fmla="*/ 3 w 101"/>
                <a:gd name="T7" fmla="*/ 3 h 14"/>
                <a:gd name="T8" fmla="*/ 0 w 101"/>
                <a:gd name="T9" fmla="*/ 3 h 14"/>
                <a:gd name="T10" fmla="*/ 0 w 101"/>
                <a:gd name="T11" fmla="*/ 2 h 14"/>
                <a:gd name="T12" fmla="*/ 0 60000 65536"/>
                <a:gd name="T13" fmla="*/ 0 60000 65536"/>
                <a:gd name="T14" fmla="*/ 0 60000 65536"/>
                <a:gd name="T15" fmla="*/ 0 60000 65536"/>
                <a:gd name="T16" fmla="*/ 0 60000 65536"/>
                <a:gd name="T17" fmla="*/ 0 60000 65536"/>
                <a:gd name="T18" fmla="*/ 0 w 101"/>
                <a:gd name="T19" fmla="*/ 0 h 14"/>
                <a:gd name="T20" fmla="*/ 101 w 10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01" h="14">
                  <a:moveTo>
                    <a:pt x="0" y="2"/>
                  </a:moveTo>
                  <a:cubicBezTo>
                    <a:pt x="0" y="2"/>
                    <a:pt x="3" y="2"/>
                    <a:pt x="3" y="2"/>
                  </a:cubicBezTo>
                  <a:cubicBezTo>
                    <a:pt x="27" y="2"/>
                    <a:pt x="83" y="0"/>
                    <a:pt x="99" y="4"/>
                  </a:cubicBezTo>
                  <a:cubicBezTo>
                    <a:pt x="101" y="4"/>
                    <a:pt x="100" y="14"/>
                    <a:pt x="98" y="14"/>
                  </a:cubicBezTo>
                  <a:cubicBezTo>
                    <a:pt x="76" y="14"/>
                    <a:pt x="0" y="14"/>
                    <a:pt x="0" y="14"/>
                  </a:cubicBezTo>
                  <a:cubicBezTo>
                    <a:pt x="0" y="11"/>
                    <a:pt x="0" y="4"/>
                    <a:pt x="0" y="2"/>
                  </a:cubicBezTo>
                  <a:close/>
                </a:path>
              </a:pathLst>
            </a:custGeom>
            <a:solidFill>
              <a:srgbClr val="FFFFFF"/>
            </a:solidFill>
            <a:ln w="12700">
              <a:solidFill>
                <a:srgbClr val="000000"/>
              </a:solidFill>
              <a:round/>
            </a:ln>
          </p:spPr>
          <p:txBody>
            <a:bodyPr wrap="none"/>
            <a:lstStyle/>
            <a:p>
              <a:endParaRPr lang="zh-CN" altLang="en-US"/>
            </a:p>
          </p:txBody>
        </p:sp>
        <p:sp>
          <p:nvSpPr>
            <p:cNvPr id="21573" name="Freeform 68"/>
            <p:cNvSpPr>
              <a:spLocks noChangeArrowheads="1"/>
            </p:cNvSpPr>
            <p:nvPr/>
          </p:nvSpPr>
          <p:spPr bwMode="auto">
            <a:xfrm>
              <a:off x="1570" y="2588"/>
              <a:ext cx="390" cy="341"/>
            </a:xfrm>
            <a:custGeom>
              <a:avLst/>
              <a:gdLst>
                <a:gd name="T0" fmla="*/ 3 w 455"/>
                <a:gd name="T1" fmla="*/ 5 h 374"/>
                <a:gd name="T2" fmla="*/ 3 w 455"/>
                <a:gd name="T3" fmla="*/ 5 h 374"/>
                <a:gd name="T4" fmla="*/ 3 w 455"/>
                <a:gd name="T5" fmla="*/ 5 h 374"/>
                <a:gd name="T6" fmla="*/ 3 w 455"/>
                <a:gd name="T7" fmla="*/ 10 h 374"/>
                <a:gd name="T8" fmla="*/ 3 w 455"/>
                <a:gd name="T9" fmla="*/ 12 h 374"/>
                <a:gd name="T10" fmla="*/ 1 w 455"/>
                <a:gd name="T11" fmla="*/ 15 h 374"/>
                <a:gd name="T12" fmla="*/ 3 w 455"/>
                <a:gd name="T13" fmla="*/ 19 h 374"/>
                <a:gd name="T14" fmla="*/ 3 w 455"/>
                <a:gd name="T15" fmla="*/ 20 h 374"/>
                <a:gd name="T16" fmla="*/ 3 w 455"/>
                <a:gd name="T17" fmla="*/ 19 h 374"/>
                <a:gd name="T18" fmla="*/ 3 w 455"/>
                <a:gd name="T19" fmla="*/ 22 h 374"/>
                <a:gd name="T20" fmla="*/ 3 w 455"/>
                <a:gd name="T21" fmla="*/ 23 h 374"/>
                <a:gd name="T22" fmla="*/ 3 w 455"/>
                <a:gd name="T23" fmla="*/ 27 h 374"/>
                <a:gd name="T24" fmla="*/ 4 w 455"/>
                <a:gd name="T25" fmla="*/ 27 h 374"/>
                <a:gd name="T26" fmla="*/ 5 w 455"/>
                <a:gd name="T27" fmla="*/ 25 h 374"/>
                <a:gd name="T28" fmla="*/ 5 w 455"/>
                <a:gd name="T29" fmla="*/ 21 h 374"/>
                <a:gd name="T30" fmla="*/ 6 w 455"/>
                <a:gd name="T31" fmla="*/ 19 h 374"/>
                <a:gd name="T32" fmla="*/ 6 w 455"/>
                <a:gd name="T33" fmla="*/ 16 h 374"/>
                <a:gd name="T34" fmla="*/ 5 w 455"/>
                <a:gd name="T35" fmla="*/ 9 h 374"/>
                <a:gd name="T36" fmla="*/ 5 w 455"/>
                <a:gd name="T37" fmla="*/ 8 h 374"/>
                <a:gd name="T38" fmla="*/ 5 w 455"/>
                <a:gd name="T39" fmla="*/ 5 h 374"/>
                <a:gd name="T40" fmla="*/ 4 w 455"/>
                <a:gd name="T41" fmla="*/ 5 h 374"/>
                <a:gd name="T42" fmla="*/ 3 w 455"/>
                <a:gd name="T43" fmla="*/ 1 h 374"/>
                <a:gd name="T44" fmla="*/ 3 w 455"/>
                <a:gd name="T45" fmla="*/ 5 h 374"/>
                <a:gd name="T46" fmla="*/ 3 w 455"/>
                <a:gd name="T47" fmla="*/ 5 h 3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5"/>
                <a:gd name="T73" fmla="*/ 0 h 374"/>
                <a:gd name="T74" fmla="*/ 455 w 455"/>
                <a:gd name="T75" fmla="*/ 374 h 3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5" h="374">
                  <a:moveTo>
                    <a:pt x="110" y="36"/>
                  </a:moveTo>
                  <a:cubicBezTo>
                    <a:pt x="102" y="31"/>
                    <a:pt x="75" y="37"/>
                    <a:pt x="64" y="41"/>
                  </a:cubicBezTo>
                  <a:cubicBezTo>
                    <a:pt x="52" y="45"/>
                    <a:pt x="29" y="60"/>
                    <a:pt x="24" y="72"/>
                  </a:cubicBezTo>
                  <a:cubicBezTo>
                    <a:pt x="22" y="80"/>
                    <a:pt x="34" y="115"/>
                    <a:pt x="32" y="123"/>
                  </a:cubicBezTo>
                  <a:cubicBezTo>
                    <a:pt x="31" y="128"/>
                    <a:pt x="7" y="144"/>
                    <a:pt x="5" y="147"/>
                  </a:cubicBezTo>
                  <a:cubicBezTo>
                    <a:pt x="0" y="153"/>
                    <a:pt x="0" y="173"/>
                    <a:pt x="1" y="182"/>
                  </a:cubicBezTo>
                  <a:cubicBezTo>
                    <a:pt x="3" y="194"/>
                    <a:pt x="1" y="228"/>
                    <a:pt x="24" y="249"/>
                  </a:cubicBezTo>
                  <a:cubicBezTo>
                    <a:pt x="31" y="252"/>
                    <a:pt x="72" y="258"/>
                    <a:pt x="79" y="260"/>
                  </a:cubicBezTo>
                  <a:cubicBezTo>
                    <a:pt x="88" y="262"/>
                    <a:pt x="130" y="255"/>
                    <a:pt x="130" y="255"/>
                  </a:cubicBezTo>
                  <a:cubicBezTo>
                    <a:pt x="130" y="257"/>
                    <a:pt x="132" y="282"/>
                    <a:pt x="142" y="287"/>
                  </a:cubicBezTo>
                  <a:cubicBezTo>
                    <a:pt x="153" y="293"/>
                    <a:pt x="199" y="292"/>
                    <a:pt x="208" y="300"/>
                  </a:cubicBezTo>
                  <a:cubicBezTo>
                    <a:pt x="215" y="304"/>
                    <a:pt x="213" y="350"/>
                    <a:pt x="267" y="370"/>
                  </a:cubicBezTo>
                  <a:cubicBezTo>
                    <a:pt x="278" y="374"/>
                    <a:pt x="343" y="364"/>
                    <a:pt x="350" y="362"/>
                  </a:cubicBezTo>
                  <a:cubicBezTo>
                    <a:pt x="360" y="358"/>
                    <a:pt x="369" y="332"/>
                    <a:pt x="377" y="322"/>
                  </a:cubicBezTo>
                  <a:cubicBezTo>
                    <a:pt x="382" y="317"/>
                    <a:pt x="373" y="284"/>
                    <a:pt x="377" y="276"/>
                  </a:cubicBezTo>
                  <a:cubicBezTo>
                    <a:pt x="381" y="268"/>
                    <a:pt x="411" y="251"/>
                    <a:pt x="416" y="244"/>
                  </a:cubicBezTo>
                  <a:cubicBezTo>
                    <a:pt x="424" y="236"/>
                    <a:pt x="431" y="213"/>
                    <a:pt x="431" y="201"/>
                  </a:cubicBezTo>
                  <a:cubicBezTo>
                    <a:pt x="432" y="184"/>
                    <a:pt x="455" y="144"/>
                    <a:pt x="408" y="112"/>
                  </a:cubicBezTo>
                  <a:cubicBezTo>
                    <a:pt x="400" y="105"/>
                    <a:pt x="381" y="117"/>
                    <a:pt x="373" y="107"/>
                  </a:cubicBezTo>
                  <a:cubicBezTo>
                    <a:pt x="369" y="102"/>
                    <a:pt x="356" y="73"/>
                    <a:pt x="354" y="68"/>
                  </a:cubicBezTo>
                  <a:cubicBezTo>
                    <a:pt x="343" y="51"/>
                    <a:pt x="327" y="36"/>
                    <a:pt x="310" y="24"/>
                  </a:cubicBezTo>
                  <a:cubicBezTo>
                    <a:pt x="298" y="16"/>
                    <a:pt x="267" y="3"/>
                    <a:pt x="252" y="1"/>
                  </a:cubicBezTo>
                  <a:cubicBezTo>
                    <a:pt x="237" y="0"/>
                    <a:pt x="203" y="4"/>
                    <a:pt x="192" y="9"/>
                  </a:cubicBezTo>
                  <a:cubicBezTo>
                    <a:pt x="130" y="45"/>
                    <a:pt x="164" y="72"/>
                    <a:pt x="110" y="36"/>
                  </a:cubicBezTo>
                  <a:close/>
                </a:path>
              </a:pathLst>
            </a:custGeom>
            <a:solidFill>
              <a:srgbClr val="FFFFD0"/>
            </a:solidFill>
            <a:ln w="25400">
              <a:solidFill>
                <a:srgbClr val="000000"/>
              </a:solidFill>
              <a:round/>
            </a:ln>
          </p:spPr>
          <p:txBody>
            <a:bodyPr wrap="none"/>
            <a:lstStyle/>
            <a:p>
              <a:endParaRPr lang="zh-CN" altLang="en-US"/>
            </a:p>
          </p:txBody>
        </p:sp>
        <p:sp>
          <p:nvSpPr>
            <p:cNvPr id="21574" name="Freeform 69"/>
            <p:cNvSpPr>
              <a:spLocks noChangeArrowheads="1"/>
            </p:cNvSpPr>
            <p:nvPr/>
          </p:nvSpPr>
          <p:spPr bwMode="auto">
            <a:xfrm>
              <a:off x="1632" y="2671"/>
              <a:ext cx="90" cy="40"/>
            </a:xfrm>
            <a:custGeom>
              <a:avLst/>
              <a:gdLst>
                <a:gd name="T0" fmla="*/ 3 w 105"/>
                <a:gd name="T1" fmla="*/ 5 h 44"/>
                <a:gd name="T2" fmla="*/ 3 w 105"/>
                <a:gd name="T3" fmla="*/ 5 h 44"/>
                <a:gd name="T4" fmla="*/ 3 w 105"/>
                <a:gd name="T5" fmla="*/ 0 h 44"/>
                <a:gd name="T6" fmla="*/ 3 w 105"/>
                <a:gd name="T7" fmla="*/ 5 h 44"/>
                <a:gd name="T8" fmla="*/ 3 w 105"/>
                <a:gd name="T9" fmla="*/ 5 h 44"/>
                <a:gd name="T10" fmla="*/ 3 w 105"/>
                <a:gd name="T11" fmla="*/ 5 h 44"/>
                <a:gd name="T12" fmla="*/ 0 60000 65536"/>
                <a:gd name="T13" fmla="*/ 0 60000 65536"/>
                <a:gd name="T14" fmla="*/ 0 60000 65536"/>
                <a:gd name="T15" fmla="*/ 0 60000 65536"/>
                <a:gd name="T16" fmla="*/ 0 60000 65536"/>
                <a:gd name="T17" fmla="*/ 0 60000 65536"/>
                <a:gd name="T18" fmla="*/ 0 w 105"/>
                <a:gd name="T19" fmla="*/ 0 h 44"/>
                <a:gd name="T20" fmla="*/ 105 w 105"/>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05" h="44">
                  <a:moveTo>
                    <a:pt x="102" y="44"/>
                  </a:moveTo>
                  <a:cubicBezTo>
                    <a:pt x="105" y="33"/>
                    <a:pt x="83" y="30"/>
                    <a:pt x="70" y="21"/>
                  </a:cubicBezTo>
                  <a:cubicBezTo>
                    <a:pt x="65" y="17"/>
                    <a:pt x="45" y="0"/>
                    <a:pt x="39" y="0"/>
                  </a:cubicBezTo>
                  <a:cubicBezTo>
                    <a:pt x="33" y="0"/>
                    <a:pt x="23" y="9"/>
                    <a:pt x="19" y="13"/>
                  </a:cubicBezTo>
                  <a:cubicBezTo>
                    <a:pt x="14" y="18"/>
                    <a:pt x="0" y="34"/>
                    <a:pt x="4" y="40"/>
                  </a:cubicBezTo>
                  <a:cubicBezTo>
                    <a:pt x="2" y="41"/>
                    <a:pt x="103" y="44"/>
                    <a:pt x="102" y="44"/>
                  </a:cubicBezTo>
                  <a:close/>
                </a:path>
              </a:pathLst>
            </a:custGeom>
            <a:solidFill>
              <a:srgbClr val="C7C700"/>
            </a:solidFill>
            <a:ln w="25400">
              <a:solidFill>
                <a:srgbClr val="000000"/>
              </a:solidFill>
              <a:round/>
            </a:ln>
          </p:spPr>
          <p:txBody>
            <a:bodyPr wrap="none"/>
            <a:lstStyle/>
            <a:p>
              <a:endParaRPr lang="zh-CN" altLang="en-US"/>
            </a:p>
          </p:txBody>
        </p:sp>
        <p:sp>
          <p:nvSpPr>
            <p:cNvPr id="21575" name="Freeform 70"/>
            <p:cNvSpPr>
              <a:spLocks noChangeArrowheads="1"/>
            </p:cNvSpPr>
            <p:nvPr/>
          </p:nvSpPr>
          <p:spPr bwMode="auto">
            <a:xfrm>
              <a:off x="1677" y="2737"/>
              <a:ext cx="180" cy="127"/>
            </a:xfrm>
            <a:custGeom>
              <a:avLst/>
              <a:gdLst>
                <a:gd name="T0" fmla="*/ 3 w 210"/>
                <a:gd name="T1" fmla="*/ 5 h 139"/>
                <a:gd name="T2" fmla="*/ 3 w 210"/>
                <a:gd name="T3" fmla="*/ 5 h 139"/>
                <a:gd name="T4" fmla="*/ 3 w 210"/>
                <a:gd name="T5" fmla="*/ 5 h 139"/>
                <a:gd name="T6" fmla="*/ 3 w 210"/>
                <a:gd name="T7" fmla="*/ 7 h 139"/>
                <a:gd name="T8" fmla="*/ 3 w 210"/>
                <a:gd name="T9" fmla="*/ 6 h 139"/>
                <a:gd name="T10" fmla="*/ 3 w 210"/>
                <a:gd name="T11" fmla="*/ 5 h 139"/>
                <a:gd name="T12" fmla="*/ 3 w 210"/>
                <a:gd name="T13" fmla="*/ 0 h 139"/>
                <a:gd name="T14" fmla="*/ 3 w 210"/>
                <a:gd name="T15" fmla="*/ 5 h 139"/>
                <a:gd name="T16" fmla="*/ 0 60000 65536"/>
                <a:gd name="T17" fmla="*/ 0 60000 65536"/>
                <a:gd name="T18" fmla="*/ 0 60000 65536"/>
                <a:gd name="T19" fmla="*/ 0 60000 65536"/>
                <a:gd name="T20" fmla="*/ 0 60000 65536"/>
                <a:gd name="T21" fmla="*/ 0 60000 65536"/>
                <a:gd name="T22" fmla="*/ 0 60000 65536"/>
                <a:gd name="T23" fmla="*/ 0 60000 65536"/>
                <a:gd name="T24" fmla="*/ 0 w 210"/>
                <a:gd name="T25" fmla="*/ 0 h 139"/>
                <a:gd name="T26" fmla="*/ 210 w 210"/>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0" h="139">
                  <a:moveTo>
                    <a:pt x="5" y="23"/>
                  </a:moveTo>
                  <a:cubicBezTo>
                    <a:pt x="5" y="23"/>
                    <a:pt x="3" y="35"/>
                    <a:pt x="3" y="40"/>
                  </a:cubicBezTo>
                  <a:cubicBezTo>
                    <a:pt x="5" y="48"/>
                    <a:pt x="28" y="71"/>
                    <a:pt x="42" y="76"/>
                  </a:cubicBezTo>
                  <a:cubicBezTo>
                    <a:pt x="51" y="80"/>
                    <a:pt x="92" y="90"/>
                    <a:pt x="101" y="90"/>
                  </a:cubicBezTo>
                  <a:cubicBezTo>
                    <a:pt x="129" y="89"/>
                    <a:pt x="140" y="87"/>
                    <a:pt x="153" y="83"/>
                  </a:cubicBezTo>
                  <a:cubicBezTo>
                    <a:pt x="165" y="80"/>
                    <a:pt x="179" y="66"/>
                    <a:pt x="183" y="63"/>
                  </a:cubicBezTo>
                  <a:cubicBezTo>
                    <a:pt x="210" y="39"/>
                    <a:pt x="209" y="0"/>
                    <a:pt x="209" y="0"/>
                  </a:cubicBezTo>
                  <a:cubicBezTo>
                    <a:pt x="160" y="139"/>
                    <a:pt x="0" y="35"/>
                    <a:pt x="5" y="23"/>
                  </a:cubicBezTo>
                  <a:close/>
                </a:path>
              </a:pathLst>
            </a:custGeom>
            <a:solidFill>
              <a:srgbClr val="FFFFFF"/>
            </a:solidFill>
            <a:ln w="25400">
              <a:solidFill>
                <a:srgbClr val="000000"/>
              </a:solidFill>
              <a:round/>
            </a:ln>
          </p:spPr>
          <p:txBody>
            <a:bodyPr wrap="none"/>
            <a:lstStyle/>
            <a:p>
              <a:endParaRPr lang="zh-CN" altLang="en-US"/>
            </a:p>
          </p:txBody>
        </p:sp>
        <p:sp>
          <p:nvSpPr>
            <p:cNvPr id="21576" name="Freeform 71"/>
            <p:cNvSpPr>
              <a:spLocks noChangeArrowheads="1"/>
            </p:cNvSpPr>
            <p:nvPr/>
          </p:nvSpPr>
          <p:spPr bwMode="auto">
            <a:xfrm>
              <a:off x="1703" y="2654"/>
              <a:ext cx="148" cy="71"/>
            </a:xfrm>
            <a:custGeom>
              <a:avLst/>
              <a:gdLst>
                <a:gd name="T0" fmla="*/ 3 w 172"/>
                <a:gd name="T1" fmla="*/ 5 h 78"/>
                <a:gd name="T2" fmla="*/ 3 w 172"/>
                <a:gd name="T3" fmla="*/ 5 h 78"/>
                <a:gd name="T4" fmla="*/ 3 w 172"/>
                <a:gd name="T5" fmla="*/ 5 h 78"/>
                <a:gd name="T6" fmla="*/ 3 w 172"/>
                <a:gd name="T7" fmla="*/ 3 h 78"/>
                <a:gd name="T8" fmla="*/ 3 w 172"/>
                <a:gd name="T9" fmla="*/ 5 h 78"/>
                <a:gd name="T10" fmla="*/ 3 w 172"/>
                <a:gd name="T11" fmla="*/ 5 h 78"/>
                <a:gd name="T12" fmla="*/ 0 60000 65536"/>
                <a:gd name="T13" fmla="*/ 0 60000 65536"/>
                <a:gd name="T14" fmla="*/ 0 60000 65536"/>
                <a:gd name="T15" fmla="*/ 0 60000 65536"/>
                <a:gd name="T16" fmla="*/ 0 60000 65536"/>
                <a:gd name="T17" fmla="*/ 0 60000 65536"/>
                <a:gd name="T18" fmla="*/ 0 w 172"/>
                <a:gd name="T19" fmla="*/ 0 h 78"/>
                <a:gd name="T20" fmla="*/ 172 w 172"/>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172" h="78">
                  <a:moveTo>
                    <a:pt x="67" y="78"/>
                  </a:moveTo>
                  <a:cubicBezTo>
                    <a:pt x="67" y="78"/>
                    <a:pt x="172" y="57"/>
                    <a:pt x="165" y="48"/>
                  </a:cubicBezTo>
                  <a:cubicBezTo>
                    <a:pt x="156" y="36"/>
                    <a:pt x="142" y="19"/>
                    <a:pt x="128" y="14"/>
                  </a:cubicBezTo>
                  <a:cubicBezTo>
                    <a:pt x="113" y="8"/>
                    <a:pt x="89" y="0"/>
                    <a:pt x="57" y="3"/>
                  </a:cubicBezTo>
                  <a:cubicBezTo>
                    <a:pt x="46" y="3"/>
                    <a:pt x="12" y="17"/>
                    <a:pt x="5" y="24"/>
                  </a:cubicBezTo>
                  <a:cubicBezTo>
                    <a:pt x="0" y="28"/>
                    <a:pt x="67" y="78"/>
                    <a:pt x="67" y="78"/>
                  </a:cubicBezTo>
                  <a:close/>
                </a:path>
              </a:pathLst>
            </a:custGeom>
            <a:solidFill>
              <a:srgbClr val="009800"/>
            </a:solidFill>
            <a:ln w="25400">
              <a:solidFill>
                <a:srgbClr val="000000"/>
              </a:solidFill>
              <a:round/>
            </a:ln>
          </p:spPr>
          <p:txBody>
            <a:bodyPr wrap="none"/>
            <a:lstStyle/>
            <a:p>
              <a:endParaRPr lang="zh-CN" altLang="en-US"/>
            </a:p>
          </p:txBody>
        </p:sp>
        <p:sp>
          <p:nvSpPr>
            <p:cNvPr id="21577" name="Freeform 72"/>
            <p:cNvSpPr>
              <a:spLocks noChangeArrowheads="1"/>
            </p:cNvSpPr>
            <p:nvPr/>
          </p:nvSpPr>
          <p:spPr bwMode="auto">
            <a:xfrm>
              <a:off x="1677" y="2726"/>
              <a:ext cx="84" cy="79"/>
            </a:xfrm>
            <a:custGeom>
              <a:avLst/>
              <a:gdLst>
                <a:gd name="T0" fmla="*/ 3 w 98"/>
                <a:gd name="T1" fmla="*/ 5 h 87"/>
                <a:gd name="T2" fmla="*/ 3 w 98"/>
                <a:gd name="T3" fmla="*/ 5 h 87"/>
                <a:gd name="T4" fmla="*/ 3 w 98"/>
                <a:gd name="T5" fmla="*/ 5 h 87"/>
                <a:gd name="T6" fmla="*/ 3 w 98"/>
                <a:gd name="T7" fmla="*/ 0 h 87"/>
                <a:gd name="T8" fmla="*/ 3 w 98"/>
                <a:gd name="T9" fmla="*/ 5 h 87"/>
                <a:gd name="T10" fmla="*/ 0 60000 65536"/>
                <a:gd name="T11" fmla="*/ 0 60000 65536"/>
                <a:gd name="T12" fmla="*/ 0 60000 65536"/>
                <a:gd name="T13" fmla="*/ 0 60000 65536"/>
                <a:gd name="T14" fmla="*/ 0 60000 65536"/>
                <a:gd name="T15" fmla="*/ 0 w 98"/>
                <a:gd name="T16" fmla="*/ 0 h 87"/>
                <a:gd name="T17" fmla="*/ 98 w 98"/>
                <a:gd name="T18" fmla="*/ 87 h 87"/>
              </a:gdLst>
              <a:ahLst/>
              <a:cxnLst>
                <a:cxn ang="T10">
                  <a:pos x="T0" y="T1"/>
                </a:cxn>
                <a:cxn ang="T11">
                  <a:pos x="T2" y="T3"/>
                </a:cxn>
                <a:cxn ang="T12">
                  <a:pos x="T4" y="T5"/>
                </a:cxn>
                <a:cxn ang="T13">
                  <a:pos x="T6" y="T7"/>
                </a:cxn>
                <a:cxn ang="T14">
                  <a:pos x="T8" y="T9"/>
                </a:cxn>
              </a:cxnLst>
              <a:rect l="T15" t="T16" r="T17" b="T18"/>
              <a:pathLst>
                <a:path w="98" h="87">
                  <a:moveTo>
                    <a:pt x="90" y="82"/>
                  </a:moveTo>
                  <a:cubicBezTo>
                    <a:pt x="90" y="87"/>
                    <a:pt x="39" y="75"/>
                    <a:pt x="21" y="55"/>
                  </a:cubicBezTo>
                  <a:cubicBezTo>
                    <a:pt x="17" y="50"/>
                    <a:pt x="0" y="39"/>
                    <a:pt x="4" y="34"/>
                  </a:cubicBezTo>
                  <a:cubicBezTo>
                    <a:pt x="8" y="29"/>
                    <a:pt x="98" y="0"/>
                    <a:pt x="98" y="0"/>
                  </a:cubicBezTo>
                  <a:cubicBezTo>
                    <a:pt x="93" y="21"/>
                    <a:pt x="90" y="77"/>
                    <a:pt x="90" y="82"/>
                  </a:cubicBezTo>
                  <a:close/>
                </a:path>
              </a:pathLst>
            </a:custGeom>
            <a:solidFill>
              <a:srgbClr val="DA0030"/>
            </a:solidFill>
            <a:ln w="25400">
              <a:solidFill>
                <a:srgbClr val="000000"/>
              </a:solidFill>
              <a:round/>
            </a:ln>
          </p:spPr>
          <p:txBody>
            <a:bodyPr wrap="none"/>
            <a:lstStyle/>
            <a:p>
              <a:endParaRPr lang="zh-CN" altLang="en-US"/>
            </a:p>
          </p:txBody>
        </p:sp>
        <p:sp>
          <p:nvSpPr>
            <p:cNvPr id="21578" name="Freeform 73"/>
            <p:cNvSpPr>
              <a:spLocks noChangeArrowheads="1"/>
            </p:cNvSpPr>
            <p:nvPr/>
          </p:nvSpPr>
          <p:spPr bwMode="auto">
            <a:xfrm>
              <a:off x="1753" y="2725"/>
              <a:ext cx="83" cy="84"/>
            </a:xfrm>
            <a:custGeom>
              <a:avLst/>
              <a:gdLst>
                <a:gd name="T0" fmla="*/ 3 w 97"/>
                <a:gd name="T1" fmla="*/ 5 h 92"/>
                <a:gd name="T2" fmla="*/ 3 w 97"/>
                <a:gd name="T3" fmla="*/ 6 h 92"/>
                <a:gd name="T4" fmla="*/ 0 w 97"/>
                <a:gd name="T5" fmla="*/ 6 h 92"/>
                <a:gd name="T6" fmla="*/ 3 w 97"/>
                <a:gd name="T7" fmla="*/ 5 h 92"/>
                <a:gd name="T8" fmla="*/ 3 w 97"/>
                <a:gd name="T9" fmla="*/ 0 h 92"/>
                <a:gd name="T10" fmla="*/ 3 w 97"/>
                <a:gd name="T11" fmla="*/ 5 h 92"/>
                <a:gd name="T12" fmla="*/ 0 60000 65536"/>
                <a:gd name="T13" fmla="*/ 0 60000 65536"/>
                <a:gd name="T14" fmla="*/ 0 60000 65536"/>
                <a:gd name="T15" fmla="*/ 0 60000 65536"/>
                <a:gd name="T16" fmla="*/ 0 60000 65536"/>
                <a:gd name="T17" fmla="*/ 0 60000 65536"/>
                <a:gd name="T18" fmla="*/ 0 w 97"/>
                <a:gd name="T19" fmla="*/ 0 h 92"/>
                <a:gd name="T20" fmla="*/ 97 w 97"/>
                <a:gd name="T21" fmla="*/ 92 h 92"/>
              </a:gdLst>
              <a:ahLst/>
              <a:cxnLst>
                <a:cxn ang="T12">
                  <a:pos x="T0" y="T1"/>
                </a:cxn>
                <a:cxn ang="T13">
                  <a:pos x="T2" y="T3"/>
                </a:cxn>
                <a:cxn ang="T14">
                  <a:pos x="T4" y="T5"/>
                </a:cxn>
                <a:cxn ang="T15">
                  <a:pos x="T6" y="T7"/>
                </a:cxn>
                <a:cxn ang="T16">
                  <a:pos x="T8" y="T9"/>
                </a:cxn>
                <a:cxn ang="T17">
                  <a:pos x="T10" y="T11"/>
                </a:cxn>
              </a:cxnLst>
              <a:rect l="T18" t="T19" r="T20" b="T21"/>
              <a:pathLst>
                <a:path w="97" h="92">
                  <a:moveTo>
                    <a:pt x="95" y="57"/>
                  </a:moveTo>
                  <a:cubicBezTo>
                    <a:pt x="97" y="58"/>
                    <a:pt x="70" y="77"/>
                    <a:pt x="62" y="81"/>
                  </a:cubicBezTo>
                  <a:cubicBezTo>
                    <a:pt x="43" y="92"/>
                    <a:pt x="2" y="85"/>
                    <a:pt x="0" y="85"/>
                  </a:cubicBezTo>
                  <a:cubicBezTo>
                    <a:pt x="0" y="85"/>
                    <a:pt x="3" y="49"/>
                    <a:pt x="3" y="48"/>
                  </a:cubicBezTo>
                  <a:cubicBezTo>
                    <a:pt x="4" y="19"/>
                    <a:pt x="7" y="0"/>
                    <a:pt x="7" y="0"/>
                  </a:cubicBezTo>
                  <a:cubicBezTo>
                    <a:pt x="17" y="2"/>
                    <a:pt x="74" y="52"/>
                    <a:pt x="95" y="57"/>
                  </a:cubicBezTo>
                  <a:close/>
                </a:path>
              </a:pathLst>
            </a:custGeom>
            <a:solidFill>
              <a:srgbClr val="4854E2"/>
            </a:solidFill>
            <a:ln w="25400">
              <a:solidFill>
                <a:srgbClr val="000000"/>
              </a:solidFill>
              <a:round/>
            </a:ln>
          </p:spPr>
          <p:txBody>
            <a:bodyPr wrap="none"/>
            <a:lstStyle/>
            <a:p>
              <a:endParaRPr lang="zh-CN" altLang="en-US"/>
            </a:p>
          </p:txBody>
        </p:sp>
        <p:sp>
          <p:nvSpPr>
            <p:cNvPr id="21579" name="Freeform 74"/>
            <p:cNvSpPr>
              <a:spLocks noChangeArrowheads="1"/>
            </p:cNvSpPr>
            <p:nvPr/>
          </p:nvSpPr>
          <p:spPr bwMode="auto">
            <a:xfrm>
              <a:off x="1759" y="2697"/>
              <a:ext cx="100" cy="82"/>
            </a:xfrm>
            <a:custGeom>
              <a:avLst/>
              <a:gdLst>
                <a:gd name="T0" fmla="*/ 0 w 116"/>
                <a:gd name="T1" fmla="*/ 6 h 89"/>
                <a:gd name="T2" fmla="*/ 0 w 116"/>
                <a:gd name="T3" fmla="*/ 6 h 89"/>
                <a:gd name="T4" fmla="*/ 3 w 116"/>
                <a:gd name="T5" fmla="*/ 0 h 89"/>
                <a:gd name="T6" fmla="*/ 3 w 116"/>
                <a:gd name="T7" fmla="*/ 6 h 89"/>
                <a:gd name="T8" fmla="*/ 3 w 116"/>
                <a:gd name="T9" fmla="*/ 6 h 89"/>
                <a:gd name="T10" fmla="*/ 3 w 116"/>
                <a:gd name="T11" fmla="*/ 9 h 89"/>
                <a:gd name="T12" fmla="*/ 2 w 116"/>
                <a:gd name="T13" fmla="*/ 6 h 89"/>
                <a:gd name="T14" fmla="*/ 0 w 116"/>
                <a:gd name="T15" fmla="*/ 6 h 8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89"/>
                <a:gd name="T26" fmla="*/ 116 w 11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89">
                  <a:moveTo>
                    <a:pt x="0" y="29"/>
                  </a:moveTo>
                  <a:cubicBezTo>
                    <a:pt x="0" y="29"/>
                    <a:pt x="0" y="30"/>
                    <a:pt x="0" y="30"/>
                  </a:cubicBezTo>
                  <a:cubicBezTo>
                    <a:pt x="23" y="23"/>
                    <a:pt x="99" y="0"/>
                    <a:pt x="100" y="0"/>
                  </a:cubicBezTo>
                  <a:cubicBezTo>
                    <a:pt x="101" y="0"/>
                    <a:pt x="107" y="12"/>
                    <a:pt x="112" y="20"/>
                  </a:cubicBezTo>
                  <a:cubicBezTo>
                    <a:pt x="112" y="20"/>
                    <a:pt x="116" y="48"/>
                    <a:pt x="110" y="60"/>
                  </a:cubicBezTo>
                  <a:cubicBezTo>
                    <a:pt x="103" y="74"/>
                    <a:pt x="90" y="89"/>
                    <a:pt x="89" y="89"/>
                  </a:cubicBezTo>
                  <a:cubicBezTo>
                    <a:pt x="82" y="89"/>
                    <a:pt x="2" y="32"/>
                    <a:pt x="2" y="32"/>
                  </a:cubicBezTo>
                  <a:cubicBezTo>
                    <a:pt x="2" y="31"/>
                    <a:pt x="0" y="29"/>
                    <a:pt x="0" y="29"/>
                  </a:cubicBezTo>
                  <a:close/>
                </a:path>
              </a:pathLst>
            </a:custGeom>
            <a:solidFill>
              <a:srgbClr val="FFAD2C"/>
            </a:solidFill>
            <a:ln w="25400">
              <a:solidFill>
                <a:srgbClr val="000000"/>
              </a:solidFill>
              <a:round/>
            </a:ln>
          </p:spPr>
          <p:txBody>
            <a:bodyPr wrap="none"/>
            <a:lstStyle/>
            <a:p>
              <a:endParaRPr lang="zh-CN" altLang="en-US"/>
            </a:p>
          </p:txBody>
        </p:sp>
        <p:sp>
          <p:nvSpPr>
            <p:cNvPr id="21580" name="Freeform 75"/>
            <p:cNvSpPr/>
            <p:nvPr/>
          </p:nvSpPr>
          <p:spPr bwMode="auto">
            <a:xfrm>
              <a:off x="1217" y="2732"/>
              <a:ext cx="65" cy="37"/>
            </a:xfrm>
            <a:custGeom>
              <a:avLst/>
              <a:gdLst>
                <a:gd name="T0" fmla="*/ 3 w 76"/>
                <a:gd name="T1" fmla="*/ 1 h 41"/>
                <a:gd name="T2" fmla="*/ 3 w 76"/>
                <a:gd name="T3" fmla="*/ 0 h 41"/>
                <a:gd name="T4" fmla="*/ 3 w 76"/>
                <a:gd name="T5" fmla="*/ 5 h 41"/>
                <a:gd name="T6" fmla="*/ 0 w 76"/>
                <a:gd name="T7" fmla="*/ 5 h 41"/>
                <a:gd name="T8" fmla="*/ 0 60000 65536"/>
                <a:gd name="T9" fmla="*/ 0 60000 65536"/>
                <a:gd name="T10" fmla="*/ 0 60000 65536"/>
                <a:gd name="T11" fmla="*/ 0 60000 65536"/>
                <a:gd name="T12" fmla="*/ 0 w 76"/>
                <a:gd name="T13" fmla="*/ 0 h 41"/>
                <a:gd name="T14" fmla="*/ 76 w 76"/>
                <a:gd name="T15" fmla="*/ 41 h 41"/>
              </a:gdLst>
              <a:ahLst/>
              <a:cxnLst>
                <a:cxn ang="T8">
                  <a:pos x="T0" y="T1"/>
                </a:cxn>
                <a:cxn ang="T9">
                  <a:pos x="T2" y="T3"/>
                </a:cxn>
                <a:cxn ang="T10">
                  <a:pos x="T4" y="T5"/>
                </a:cxn>
                <a:cxn ang="T11">
                  <a:pos x="T6" y="T7"/>
                </a:cxn>
              </a:cxnLst>
              <a:rect l="T12" t="T13" r="T14" b="T15"/>
              <a:pathLst>
                <a:path w="76" h="41">
                  <a:moveTo>
                    <a:pt x="36" y="1"/>
                  </a:moveTo>
                  <a:lnTo>
                    <a:pt x="36" y="0"/>
                  </a:lnTo>
                  <a:lnTo>
                    <a:pt x="76" y="33"/>
                  </a:lnTo>
                  <a:lnTo>
                    <a:pt x="0" y="41"/>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81" name="Freeform 76"/>
            <p:cNvSpPr/>
            <p:nvPr/>
          </p:nvSpPr>
          <p:spPr bwMode="auto">
            <a:xfrm>
              <a:off x="1289" y="2744"/>
              <a:ext cx="73" cy="44"/>
            </a:xfrm>
            <a:custGeom>
              <a:avLst/>
              <a:gdLst>
                <a:gd name="T0" fmla="*/ 3 w 85"/>
                <a:gd name="T1" fmla="*/ 1 h 48"/>
                <a:gd name="T2" fmla="*/ 3 w 85"/>
                <a:gd name="T3" fmla="*/ 0 h 48"/>
                <a:gd name="T4" fmla="*/ 0 w 85"/>
                <a:gd name="T5" fmla="*/ 6 h 48"/>
                <a:gd name="T6" fmla="*/ 3 w 85"/>
                <a:gd name="T7" fmla="*/ 6 h 48"/>
                <a:gd name="T8" fmla="*/ 0 60000 65536"/>
                <a:gd name="T9" fmla="*/ 0 60000 65536"/>
                <a:gd name="T10" fmla="*/ 0 60000 65536"/>
                <a:gd name="T11" fmla="*/ 0 60000 65536"/>
                <a:gd name="T12" fmla="*/ 0 w 85"/>
                <a:gd name="T13" fmla="*/ 0 h 48"/>
                <a:gd name="T14" fmla="*/ 85 w 85"/>
                <a:gd name="T15" fmla="*/ 48 h 48"/>
              </a:gdLst>
              <a:ahLst/>
              <a:cxnLst>
                <a:cxn ang="T8">
                  <a:pos x="T0" y="T1"/>
                </a:cxn>
                <a:cxn ang="T9">
                  <a:pos x="T2" y="T3"/>
                </a:cxn>
                <a:cxn ang="T10">
                  <a:pos x="T4" y="T5"/>
                </a:cxn>
                <a:cxn ang="T11">
                  <a:pos x="T6" y="T7"/>
                </a:cxn>
              </a:cxnLst>
              <a:rect l="T12" t="T13" r="T14" b="T15"/>
              <a:pathLst>
                <a:path w="85" h="48">
                  <a:moveTo>
                    <a:pt x="48" y="1"/>
                  </a:moveTo>
                  <a:lnTo>
                    <a:pt x="50" y="0"/>
                  </a:lnTo>
                  <a:lnTo>
                    <a:pt x="0" y="22"/>
                  </a:lnTo>
                  <a:lnTo>
                    <a:pt x="85" y="48"/>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82" name="Freeform 77"/>
            <p:cNvSpPr/>
            <p:nvPr/>
          </p:nvSpPr>
          <p:spPr bwMode="auto">
            <a:xfrm>
              <a:off x="1341" y="2827"/>
              <a:ext cx="67" cy="27"/>
            </a:xfrm>
            <a:custGeom>
              <a:avLst/>
              <a:gdLst>
                <a:gd name="T0" fmla="*/ 0 w 78"/>
                <a:gd name="T1" fmla="*/ 5 h 30"/>
                <a:gd name="T2" fmla="*/ 0 w 78"/>
                <a:gd name="T3" fmla="*/ 0 h 30"/>
                <a:gd name="T4" fmla="*/ 3 w 78"/>
                <a:gd name="T5" fmla="*/ 5 h 30"/>
                <a:gd name="T6" fmla="*/ 3 w 78"/>
                <a:gd name="T7" fmla="*/ 5 h 30"/>
                <a:gd name="T8" fmla="*/ 0 60000 65536"/>
                <a:gd name="T9" fmla="*/ 0 60000 65536"/>
                <a:gd name="T10" fmla="*/ 0 60000 65536"/>
                <a:gd name="T11" fmla="*/ 0 60000 65536"/>
                <a:gd name="T12" fmla="*/ 0 w 78"/>
                <a:gd name="T13" fmla="*/ 0 h 30"/>
                <a:gd name="T14" fmla="*/ 78 w 78"/>
                <a:gd name="T15" fmla="*/ 30 h 30"/>
              </a:gdLst>
              <a:ahLst/>
              <a:cxnLst>
                <a:cxn ang="T8">
                  <a:pos x="T0" y="T1"/>
                </a:cxn>
                <a:cxn ang="T9">
                  <a:pos x="T2" y="T3"/>
                </a:cxn>
                <a:cxn ang="T10">
                  <a:pos x="T4" y="T5"/>
                </a:cxn>
                <a:cxn ang="T11">
                  <a:pos x="T6" y="T7"/>
                </a:cxn>
              </a:cxnLst>
              <a:rect l="T12" t="T13" r="T14" b="T15"/>
              <a:pathLst>
                <a:path w="78" h="30">
                  <a:moveTo>
                    <a:pt x="0" y="16"/>
                  </a:moveTo>
                  <a:lnTo>
                    <a:pt x="0" y="0"/>
                  </a:lnTo>
                  <a:lnTo>
                    <a:pt x="78" y="8"/>
                  </a:lnTo>
                  <a:lnTo>
                    <a:pt x="76" y="30"/>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83" name="Line 78"/>
            <p:cNvSpPr>
              <a:spLocks noChangeShapeType="1"/>
            </p:cNvSpPr>
            <p:nvPr/>
          </p:nvSpPr>
          <p:spPr bwMode="auto">
            <a:xfrm flipV="1">
              <a:off x="1281" y="2777"/>
              <a:ext cx="2" cy="3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84" name="Line 79"/>
            <p:cNvSpPr>
              <a:spLocks noChangeShapeType="1"/>
            </p:cNvSpPr>
            <p:nvPr/>
          </p:nvSpPr>
          <p:spPr bwMode="auto">
            <a:xfrm flipH="1" flipV="1">
              <a:off x="1373" y="2796"/>
              <a:ext cx="1" cy="3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85" name="Freeform 80"/>
            <p:cNvSpPr>
              <a:spLocks noChangeArrowheads="1"/>
            </p:cNvSpPr>
            <p:nvPr/>
          </p:nvSpPr>
          <p:spPr bwMode="auto">
            <a:xfrm>
              <a:off x="1349" y="2768"/>
              <a:ext cx="52" cy="34"/>
            </a:xfrm>
            <a:custGeom>
              <a:avLst/>
              <a:gdLst>
                <a:gd name="T0" fmla="*/ 3 w 60"/>
                <a:gd name="T1" fmla="*/ 3 h 37"/>
                <a:gd name="T2" fmla="*/ 1 w 60"/>
                <a:gd name="T3" fmla="*/ 6 h 37"/>
                <a:gd name="T4" fmla="*/ 3 w 60"/>
                <a:gd name="T5" fmla="*/ 6 h 37"/>
                <a:gd name="T6" fmla="*/ 3 w 60"/>
                <a:gd name="T7" fmla="*/ 6 h 37"/>
                <a:gd name="T8" fmla="*/ 3 w 60"/>
                <a:gd name="T9" fmla="*/ 3 h 37"/>
                <a:gd name="T10" fmla="*/ 0 60000 65536"/>
                <a:gd name="T11" fmla="*/ 0 60000 65536"/>
                <a:gd name="T12" fmla="*/ 0 60000 65536"/>
                <a:gd name="T13" fmla="*/ 0 60000 65536"/>
                <a:gd name="T14" fmla="*/ 0 60000 65536"/>
                <a:gd name="T15" fmla="*/ 0 w 60"/>
                <a:gd name="T16" fmla="*/ 0 h 37"/>
                <a:gd name="T17" fmla="*/ 60 w 60"/>
                <a:gd name="T18" fmla="*/ 37 h 37"/>
              </a:gdLst>
              <a:ahLst/>
              <a:cxnLst>
                <a:cxn ang="T10">
                  <a:pos x="T0" y="T1"/>
                </a:cxn>
                <a:cxn ang="T11">
                  <a:pos x="T2" y="T3"/>
                </a:cxn>
                <a:cxn ang="T12">
                  <a:pos x="T4" y="T5"/>
                </a:cxn>
                <a:cxn ang="T13">
                  <a:pos x="T6" y="T7"/>
                </a:cxn>
                <a:cxn ang="T14">
                  <a:pos x="T8" y="T9"/>
                </a:cxn>
              </a:cxnLst>
              <a:rect l="T15" t="T16" r="T17" b="T18"/>
              <a:pathLst>
                <a:path w="60" h="37">
                  <a:moveTo>
                    <a:pt x="3" y="3"/>
                  </a:moveTo>
                  <a:cubicBezTo>
                    <a:pt x="3" y="3"/>
                    <a:pt x="0" y="25"/>
                    <a:pt x="1" y="32"/>
                  </a:cubicBezTo>
                  <a:cubicBezTo>
                    <a:pt x="2" y="35"/>
                    <a:pt x="60" y="37"/>
                    <a:pt x="59" y="37"/>
                  </a:cubicBezTo>
                  <a:cubicBezTo>
                    <a:pt x="58" y="35"/>
                    <a:pt x="58" y="8"/>
                    <a:pt x="58" y="8"/>
                  </a:cubicBezTo>
                  <a:cubicBezTo>
                    <a:pt x="48" y="0"/>
                    <a:pt x="3" y="4"/>
                    <a:pt x="3" y="3"/>
                  </a:cubicBezTo>
                  <a:close/>
                </a:path>
              </a:pathLst>
            </a:custGeom>
            <a:solidFill>
              <a:srgbClr val="FFFFFF"/>
            </a:solidFill>
            <a:ln w="25400">
              <a:solidFill>
                <a:srgbClr val="000000"/>
              </a:solidFill>
              <a:round/>
            </a:ln>
          </p:spPr>
          <p:txBody>
            <a:bodyPr wrap="none"/>
            <a:lstStyle/>
            <a:p>
              <a:endParaRPr lang="zh-CN" altLang="en-US"/>
            </a:p>
          </p:txBody>
        </p:sp>
        <p:sp>
          <p:nvSpPr>
            <p:cNvPr id="21586" name="Freeform 81"/>
            <p:cNvSpPr>
              <a:spLocks noChangeArrowheads="1"/>
            </p:cNvSpPr>
            <p:nvPr/>
          </p:nvSpPr>
          <p:spPr bwMode="auto">
            <a:xfrm>
              <a:off x="1437" y="2830"/>
              <a:ext cx="35" cy="39"/>
            </a:xfrm>
            <a:custGeom>
              <a:avLst/>
              <a:gdLst>
                <a:gd name="T0" fmla="*/ 3 w 41"/>
                <a:gd name="T1" fmla="*/ 5 h 43"/>
                <a:gd name="T2" fmla="*/ 3 w 41"/>
                <a:gd name="T3" fmla="*/ 5 h 43"/>
                <a:gd name="T4" fmla="*/ 3 w 41"/>
                <a:gd name="T5" fmla="*/ 5 h 43"/>
                <a:gd name="T6" fmla="*/ 2 w 41"/>
                <a:gd name="T7" fmla="*/ 5 h 43"/>
                <a:gd name="T8" fmla="*/ 3 w 41"/>
                <a:gd name="T9" fmla="*/ 5 h 43"/>
                <a:gd name="T10" fmla="*/ 3 w 41"/>
                <a:gd name="T11" fmla="*/ 5 h 43"/>
                <a:gd name="T12" fmla="*/ 0 60000 65536"/>
                <a:gd name="T13" fmla="*/ 0 60000 65536"/>
                <a:gd name="T14" fmla="*/ 0 60000 65536"/>
                <a:gd name="T15" fmla="*/ 0 60000 65536"/>
                <a:gd name="T16" fmla="*/ 0 60000 65536"/>
                <a:gd name="T17" fmla="*/ 0 60000 65536"/>
                <a:gd name="T18" fmla="*/ 0 w 41"/>
                <a:gd name="T19" fmla="*/ 0 h 43"/>
                <a:gd name="T20" fmla="*/ 41 w 41"/>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41" h="43">
                  <a:moveTo>
                    <a:pt x="41" y="17"/>
                  </a:moveTo>
                  <a:cubicBezTo>
                    <a:pt x="41" y="17"/>
                    <a:pt x="40" y="28"/>
                    <a:pt x="38" y="32"/>
                  </a:cubicBezTo>
                  <a:cubicBezTo>
                    <a:pt x="33" y="40"/>
                    <a:pt x="26" y="40"/>
                    <a:pt x="21" y="41"/>
                  </a:cubicBezTo>
                  <a:cubicBezTo>
                    <a:pt x="16" y="42"/>
                    <a:pt x="8" y="43"/>
                    <a:pt x="2" y="33"/>
                  </a:cubicBezTo>
                  <a:cubicBezTo>
                    <a:pt x="0" y="31"/>
                    <a:pt x="13" y="17"/>
                    <a:pt x="13" y="17"/>
                  </a:cubicBezTo>
                  <a:cubicBezTo>
                    <a:pt x="13" y="17"/>
                    <a:pt x="32" y="0"/>
                    <a:pt x="41" y="17"/>
                  </a:cubicBezTo>
                  <a:close/>
                </a:path>
              </a:pathLst>
            </a:custGeom>
            <a:solidFill>
              <a:srgbClr val="E6E6E6"/>
            </a:solidFill>
            <a:ln w="25400">
              <a:solidFill>
                <a:srgbClr val="000000"/>
              </a:solidFill>
              <a:round/>
            </a:ln>
          </p:spPr>
          <p:txBody>
            <a:bodyPr wrap="none"/>
            <a:lstStyle/>
            <a:p>
              <a:endParaRPr lang="zh-CN" altLang="en-US"/>
            </a:p>
          </p:txBody>
        </p:sp>
        <p:sp>
          <p:nvSpPr>
            <p:cNvPr id="21587" name="Freeform 82"/>
            <p:cNvSpPr>
              <a:spLocks noChangeArrowheads="1"/>
            </p:cNvSpPr>
            <p:nvPr/>
          </p:nvSpPr>
          <p:spPr bwMode="auto">
            <a:xfrm>
              <a:off x="1327" y="2718"/>
              <a:ext cx="63" cy="39"/>
            </a:xfrm>
            <a:custGeom>
              <a:avLst/>
              <a:gdLst>
                <a:gd name="T0" fmla="*/ 2 w 74"/>
                <a:gd name="T1" fmla="*/ 7 h 42"/>
                <a:gd name="T2" fmla="*/ 3 w 74"/>
                <a:gd name="T3" fmla="*/ 7 h 42"/>
                <a:gd name="T4" fmla="*/ 3 w 74"/>
                <a:gd name="T5" fmla="*/ 6 h 42"/>
                <a:gd name="T6" fmla="*/ 3 w 74"/>
                <a:gd name="T7" fmla="*/ 0 h 42"/>
                <a:gd name="T8" fmla="*/ 2 w 74"/>
                <a:gd name="T9" fmla="*/ 7 h 42"/>
                <a:gd name="T10" fmla="*/ 0 60000 65536"/>
                <a:gd name="T11" fmla="*/ 0 60000 65536"/>
                <a:gd name="T12" fmla="*/ 0 60000 65536"/>
                <a:gd name="T13" fmla="*/ 0 60000 65536"/>
                <a:gd name="T14" fmla="*/ 0 60000 65536"/>
                <a:gd name="T15" fmla="*/ 0 w 74"/>
                <a:gd name="T16" fmla="*/ 0 h 42"/>
                <a:gd name="T17" fmla="*/ 74 w 74"/>
                <a:gd name="T18" fmla="*/ 42 h 42"/>
              </a:gdLst>
              <a:ahLst/>
              <a:cxnLst>
                <a:cxn ang="T10">
                  <a:pos x="T0" y="T1"/>
                </a:cxn>
                <a:cxn ang="T11">
                  <a:pos x="T2" y="T3"/>
                </a:cxn>
                <a:cxn ang="T12">
                  <a:pos x="T4" y="T5"/>
                </a:cxn>
                <a:cxn ang="T13">
                  <a:pos x="T6" y="T7"/>
                </a:cxn>
                <a:cxn ang="T14">
                  <a:pos x="T8" y="T9"/>
                </a:cxn>
              </a:cxnLst>
              <a:rect l="T15" t="T16" r="T17" b="T18"/>
              <a:pathLst>
                <a:path w="74" h="42">
                  <a:moveTo>
                    <a:pt x="2" y="35"/>
                  </a:moveTo>
                  <a:cubicBezTo>
                    <a:pt x="5" y="35"/>
                    <a:pt x="74" y="42"/>
                    <a:pt x="74" y="37"/>
                  </a:cubicBezTo>
                  <a:cubicBezTo>
                    <a:pt x="74" y="37"/>
                    <a:pt x="71" y="7"/>
                    <a:pt x="72" y="6"/>
                  </a:cubicBezTo>
                  <a:cubicBezTo>
                    <a:pt x="74" y="4"/>
                    <a:pt x="4" y="0"/>
                    <a:pt x="4" y="0"/>
                  </a:cubicBezTo>
                  <a:cubicBezTo>
                    <a:pt x="2" y="1"/>
                    <a:pt x="0" y="35"/>
                    <a:pt x="2" y="35"/>
                  </a:cubicBezTo>
                  <a:close/>
                </a:path>
              </a:pathLst>
            </a:custGeom>
            <a:solidFill>
              <a:srgbClr val="FFFFFF"/>
            </a:solidFill>
            <a:ln w="25400">
              <a:solidFill>
                <a:srgbClr val="000000"/>
              </a:solidFill>
              <a:round/>
            </a:ln>
          </p:spPr>
          <p:txBody>
            <a:bodyPr wrap="none"/>
            <a:lstStyle/>
            <a:p>
              <a:endParaRPr lang="zh-CN" altLang="en-US"/>
            </a:p>
          </p:txBody>
        </p:sp>
        <p:sp>
          <p:nvSpPr>
            <p:cNvPr id="21588" name="Freeform 83"/>
            <p:cNvSpPr>
              <a:spLocks noChangeArrowheads="1"/>
            </p:cNvSpPr>
            <p:nvPr/>
          </p:nvSpPr>
          <p:spPr bwMode="auto">
            <a:xfrm>
              <a:off x="1243" y="2743"/>
              <a:ext cx="90" cy="46"/>
            </a:xfrm>
            <a:custGeom>
              <a:avLst/>
              <a:gdLst>
                <a:gd name="T0" fmla="*/ 3 w 104"/>
                <a:gd name="T1" fmla="*/ 1 h 51"/>
                <a:gd name="T2" fmla="*/ 3 w 104"/>
                <a:gd name="T3" fmla="*/ 5 h 51"/>
                <a:gd name="T4" fmla="*/ 3 w 104"/>
                <a:gd name="T5" fmla="*/ 5 h 51"/>
                <a:gd name="T6" fmla="*/ 3 w 104"/>
                <a:gd name="T7" fmla="*/ 1 h 51"/>
                <a:gd name="T8" fmla="*/ 0 60000 65536"/>
                <a:gd name="T9" fmla="*/ 0 60000 65536"/>
                <a:gd name="T10" fmla="*/ 0 60000 65536"/>
                <a:gd name="T11" fmla="*/ 0 60000 65536"/>
                <a:gd name="T12" fmla="*/ 0 w 104"/>
                <a:gd name="T13" fmla="*/ 0 h 51"/>
                <a:gd name="T14" fmla="*/ 104 w 104"/>
                <a:gd name="T15" fmla="*/ 51 h 51"/>
              </a:gdLst>
              <a:ahLst/>
              <a:cxnLst>
                <a:cxn ang="T8">
                  <a:pos x="T0" y="T1"/>
                </a:cxn>
                <a:cxn ang="T9">
                  <a:pos x="T2" y="T3"/>
                </a:cxn>
                <a:cxn ang="T10">
                  <a:pos x="T4" y="T5"/>
                </a:cxn>
                <a:cxn ang="T11">
                  <a:pos x="T6" y="T7"/>
                </a:cxn>
              </a:cxnLst>
              <a:rect l="T12" t="T13" r="T14" b="T15"/>
              <a:pathLst>
                <a:path w="104" h="51">
                  <a:moveTo>
                    <a:pt x="45" y="1"/>
                  </a:moveTo>
                  <a:cubicBezTo>
                    <a:pt x="62" y="9"/>
                    <a:pt x="81" y="39"/>
                    <a:pt x="91" y="44"/>
                  </a:cubicBezTo>
                  <a:cubicBezTo>
                    <a:pt x="104" y="51"/>
                    <a:pt x="17" y="47"/>
                    <a:pt x="3" y="44"/>
                  </a:cubicBezTo>
                  <a:cubicBezTo>
                    <a:pt x="0" y="44"/>
                    <a:pt x="42" y="0"/>
                    <a:pt x="45" y="1"/>
                  </a:cubicBezTo>
                  <a:close/>
                </a:path>
              </a:pathLst>
            </a:custGeom>
            <a:solidFill>
              <a:srgbClr val="FFFFFF"/>
            </a:solidFill>
            <a:ln w="25400">
              <a:solidFill>
                <a:srgbClr val="000000"/>
              </a:solidFill>
              <a:round/>
            </a:ln>
          </p:spPr>
          <p:txBody>
            <a:bodyPr wrap="none"/>
            <a:lstStyle/>
            <a:p>
              <a:endParaRPr lang="zh-CN" altLang="en-US"/>
            </a:p>
          </p:txBody>
        </p:sp>
        <p:sp>
          <p:nvSpPr>
            <p:cNvPr id="21589" name="Freeform 84"/>
            <p:cNvSpPr>
              <a:spLocks noChangeArrowheads="1"/>
            </p:cNvSpPr>
            <p:nvPr/>
          </p:nvSpPr>
          <p:spPr bwMode="auto">
            <a:xfrm>
              <a:off x="1167" y="2751"/>
              <a:ext cx="64" cy="33"/>
            </a:xfrm>
            <a:custGeom>
              <a:avLst/>
              <a:gdLst>
                <a:gd name="T0" fmla="*/ 3 w 75"/>
                <a:gd name="T1" fmla="*/ 3 h 36"/>
                <a:gd name="T2" fmla="*/ 3 w 75"/>
                <a:gd name="T3" fmla="*/ 6 h 36"/>
                <a:gd name="T4" fmla="*/ 0 w 75"/>
                <a:gd name="T5" fmla="*/ 6 h 36"/>
                <a:gd name="T6" fmla="*/ 0 w 75"/>
                <a:gd name="T7" fmla="*/ 1 h 36"/>
                <a:gd name="T8" fmla="*/ 3 w 75"/>
                <a:gd name="T9" fmla="*/ 3 h 36"/>
                <a:gd name="T10" fmla="*/ 0 60000 65536"/>
                <a:gd name="T11" fmla="*/ 0 60000 65536"/>
                <a:gd name="T12" fmla="*/ 0 60000 65536"/>
                <a:gd name="T13" fmla="*/ 0 60000 65536"/>
                <a:gd name="T14" fmla="*/ 0 60000 65536"/>
                <a:gd name="T15" fmla="*/ 0 w 75"/>
                <a:gd name="T16" fmla="*/ 0 h 36"/>
                <a:gd name="T17" fmla="*/ 75 w 75"/>
                <a:gd name="T18" fmla="*/ 36 h 36"/>
              </a:gdLst>
              <a:ahLst/>
              <a:cxnLst>
                <a:cxn ang="T10">
                  <a:pos x="T0" y="T1"/>
                </a:cxn>
                <a:cxn ang="T11">
                  <a:pos x="T2" y="T3"/>
                </a:cxn>
                <a:cxn ang="T12">
                  <a:pos x="T4" y="T5"/>
                </a:cxn>
                <a:cxn ang="T13">
                  <a:pos x="T6" y="T7"/>
                </a:cxn>
                <a:cxn ang="T14">
                  <a:pos x="T8" y="T9"/>
                </a:cxn>
              </a:cxnLst>
              <a:rect l="T15" t="T16" r="T17" b="T18"/>
              <a:pathLst>
                <a:path w="75" h="36">
                  <a:moveTo>
                    <a:pt x="72" y="3"/>
                  </a:moveTo>
                  <a:cubicBezTo>
                    <a:pt x="74" y="6"/>
                    <a:pt x="75" y="35"/>
                    <a:pt x="72" y="36"/>
                  </a:cubicBezTo>
                  <a:cubicBezTo>
                    <a:pt x="72" y="36"/>
                    <a:pt x="0" y="33"/>
                    <a:pt x="0" y="35"/>
                  </a:cubicBezTo>
                  <a:cubicBezTo>
                    <a:pt x="2" y="35"/>
                    <a:pt x="0" y="1"/>
                    <a:pt x="0" y="1"/>
                  </a:cubicBezTo>
                  <a:cubicBezTo>
                    <a:pt x="18" y="1"/>
                    <a:pt x="68" y="0"/>
                    <a:pt x="72" y="3"/>
                  </a:cubicBezTo>
                  <a:close/>
                </a:path>
              </a:pathLst>
            </a:custGeom>
            <a:solidFill>
              <a:srgbClr val="FFFFFF"/>
            </a:solidFill>
            <a:ln w="25400">
              <a:solidFill>
                <a:srgbClr val="000000"/>
              </a:solidFill>
              <a:round/>
            </a:ln>
          </p:spPr>
          <p:txBody>
            <a:bodyPr wrap="none"/>
            <a:lstStyle/>
            <a:p>
              <a:endParaRPr lang="zh-CN" altLang="en-US"/>
            </a:p>
          </p:txBody>
        </p:sp>
        <p:sp>
          <p:nvSpPr>
            <p:cNvPr id="21590" name="Freeform 85"/>
            <p:cNvSpPr>
              <a:spLocks noChangeArrowheads="1"/>
            </p:cNvSpPr>
            <p:nvPr/>
          </p:nvSpPr>
          <p:spPr bwMode="auto">
            <a:xfrm>
              <a:off x="1232" y="2799"/>
              <a:ext cx="84" cy="39"/>
            </a:xfrm>
            <a:custGeom>
              <a:avLst/>
              <a:gdLst>
                <a:gd name="T0" fmla="*/ 3 w 97"/>
                <a:gd name="T1" fmla="*/ 5 h 43"/>
                <a:gd name="T2" fmla="*/ 3 w 97"/>
                <a:gd name="T3" fmla="*/ 5 h 43"/>
                <a:gd name="T4" fmla="*/ 3 w 97"/>
                <a:gd name="T5" fmla="*/ 5 h 43"/>
                <a:gd name="T6" fmla="*/ 3 w 97"/>
                <a:gd name="T7" fmla="*/ 5 h 43"/>
                <a:gd name="T8" fmla="*/ 3 w 97"/>
                <a:gd name="T9" fmla="*/ 0 h 43"/>
                <a:gd name="T10" fmla="*/ 0 w 97"/>
                <a:gd name="T11" fmla="*/ 5 h 43"/>
                <a:gd name="T12" fmla="*/ 0 60000 65536"/>
                <a:gd name="T13" fmla="*/ 0 60000 65536"/>
                <a:gd name="T14" fmla="*/ 0 60000 65536"/>
                <a:gd name="T15" fmla="*/ 0 60000 65536"/>
                <a:gd name="T16" fmla="*/ 0 60000 65536"/>
                <a:gd name="T17" fmla="*/ 0 60000 65536"/>
                <a:gd name="T18" fmla="*/ 0 w 97"/>
                <a:gd name="T19" fmla="*/ 0 h 43"/>
                <a:gd name="T20" fmla="*/ 97 w 97"/>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97" h="43">
                  <a:moveTo>
                    <a:pt x="48" y="36"/>
                  </a:moveTo>
                  <a:lnTo>
                    <a:pt x="94" y="43"/>
                  </a:lnTo>
                  <a:lnTo>
                    <a:pt x="97" y="6"/>
                  </a:lnTo>
                  <a:lnTo>
                    <a:pt x="54" y="5"/>
                  </a:lnTo>
                  <a:lnTo>
                    <a:pt x="7" y="0"/>
                  </a:lnTo>
                  <a:lnTo>
                    <a:pt x="0" y="34"/>
                  </a:lnTo>
                  <a:lnTo>
                    <a:pt x="48" y="36"/>
                  </a:lnTo>
                  <a:close/>
                </a:path>
              </a:pathLst>
            </a:custGeom>
            <a:solidFill>
              <a:srgbClr val="FFFFFF"/>
            </a:solidFill>
            <a:ln w="25400">
              <a:solidFill>
                <a:srgbClr val="000000"/>
              </a:solidFill>
              <a:round/>
            </a:ln>
          </p:spPr>
          <p:txBody>
            <a:bodyPr wrap="none"/>
            <a:lstStyle/>
            <a:p>
              <a:endParaRPr lang="zh-CN" altLang="en-US"/>
            </a:p>
          </p:txBody>
        </p:sp>
        <p:sp>
          <p:nvSpPr>
            <p:cNvPr id="21591" name="Freeform 86"/>
            <p:cNvSpPr>
              <a:spLocks noChangeArrowheads="1"/>
            </p:cNvSpPr>
            <p:nvPr/>
          </p:nvSpPr>
          <p:spPr bwMode="auto">
            <a:xfrm>
              <a:off x="1323" y="2832"/>
              <a:ext cx="35" cy="29"/>
            </a:xfrm>
            <a:custGeom>
              <a:avLst/>
              <a:gdLst>
                <a:gd name="T0" fmla="*/ 3 w 41"/>
                <a:gd name="T1" fmla="*/ 5 h 32"/>
                <a:gd name="T2" fmla="*/ 3 w 41"/>
                <a:gd name="T3" fmla="*/ 5 h 32"/>
                <a:gd name="T4" fmla="*/ 0 w 41"/>
                <a:gd name="T5" fmla="*/ 5 h 32"/>
                <a:gd name="T6" fmla="*/ 3 w 41"/>
                <a:gd name="T7" fmla="*/ 0 h 32"/>
                <a:gd name="T8" fmla="*/ 0 60000 65536"/>
                <a:gd name="T9" fmla="*/ 0 60000 65536"/>
                <a:gd name="T10" fmla="*/ 0 60000 65536"/>
                <a:gd name="T11" fmla="*/ 0 60000 65536"/>
                <a:gd name="T12" fmla="*/ 0 w 41"/>
                <a:gd name="T13" fmla="*/ 0 h 32"/>
                <a:gd name="T14" fmla="*/ 41 w 41"/>
                <a:gd name="T15" fmla="*/ 32 h 32"/>
              </a:gdLst>
              <a:ahLst/>
              <a:cxnLst>
                <a:cxn ang="T8">
                  <a:pos x="T0" y="T1"/>
                </a:cxn>
                <a:cxn ang="T9">
                  <a:pos x="T2" y="T3"/>
                </a:cxn>
                <a:cxn ang="T10">
                  <a:pos x="T4" y="T5"/>
                </a:cxn>
                <a:cxn ang="T11">
                  <a:pos x="T6" y="T7"/>
                </a:cxn>
              </a:cxnLst>
              <a:rect l="T12" t="T13" r="T14" b="T15"/>
              <a:pathLst>
                <a:path w="41" h="32">
                  <a:moveTo>
                    <a:pt x="41" y="6"/>
                  </a:moveTo>
                  <a:lnTo>
                    <a:pt x="40" y="32"/>
                  </a:lnTo>
                  <a:lnTo>
                    <a:pt x="0" y="26"/>
                  </a:lnTo>
                  <a:lnTo>
                    <a:pt x="4" y="0"/>
                  </a:lnTo>
                  <a:lnTo>
                    <a:pt x="41" y="6"/>
                  </a:lnTo>
                  <a:close/>
                </a:path>
              </a:pathLst>
            </a:custGeom>
            <a:solidFill>
              <a:srgbClr val="FFFFFF"/>
            </a:solidFill>
            <a:ln w="25400">
              <a:solidFill>
                <a:srgbClr val="000000"/>
              </a:solidFill>
              <a:round/>
            </a:ln>
          </p:spPr>
          <p:txBody>
            <a:bodyPr wrap="none"/>
            <a:lstStyle/>
            <a:p>
              <a:endParaRPr lang="zh-CN" altLang="en-US"/>
            </a:p>
          </p:txBody>
        </p:sp>
        <p:sp>
          <p:nvSpPr>
            <p:cNvPr id="21592" name="Freeform 87"/>
            <p:cNvSpPr>
              <a:spLocks noChangeArrowheads="1"/>
            </p:cNvSpPr>
            <p:nvPr/>
          </p:nvSpPr>
          <p:spPr bwMode="auto">
            <a:xfrm>
              <a:off x="1207" y="2706"/>
              <a:ext cx="48" cy="35"/>
            </a:xfrm>
            <a:custGeom>
              <a:avLst/>
              <a:gdLst>
                <a:gd name="T0" fmla="*/ 3 w 55"/>
                <a:gd name="T1" fmla="*/ 0 h 38"/>
                <a:gd name="T2" fmla="*/ 0 w 55"/>
                <a:gd name="T3" fmla="*/ 6 h 38"/>
                <a:gd name="T4" fmla="*/ 3 w 55"/>
                <a:gd name="T5" fmla="*/ 6 h 38"/>
                <a:gd name="T6" fmla="*/ 3 w 55"/>
                <a:gd name="T7" fmla="*/ 2 h 38"/>
                <a:gd name="T8" fmla="*/ 3 w 55"/>
                <a:gd name="T9" fmla="*/ 0 h 38"/>
                <a:gd name="T10" fmla="*/ 0 60000 65536"/>
                <a:gd name="T11" fmla="*/ 0 60000 65536"/>
                <a:gd name="T12" fmla="*/ 0 60000 65536"/>
                <a:gd name="T13" fmla="*/ 0 60000 65536"/>
                <a:gd name="T14" fmla="*/ 0 60000 65536"/>
                <a:gd name="T15" fmla="*/ 0 w 55"/>
                <a:gd name="T16" fmla="*/ 0 h 38"/>
                <a:gd name="T17" fmla="*/ 55 w 55"/>
                <a:gd name="T18" fmla="*/ 38 h 38"/>
              </a:gdLst>
              <a:ahLst/>
              <a:cxnLst>
                <a:cxn ang="T10">
                  <a:pos x="T0" y="T1"/>
                </a:cxn>
                <a:cxn ang="T11">
                  <a:pos x="T2" y="T3"/>
                </a:cxn>
                <a:cxn ang="T12">
                  <a:pos x="T4" y="T5"/>
                </a:cxn>
                <a:cxn ang="T13">
                  <a:pos x="T6" y="T7"/>
                </a:cxn>
                <a:cxn ang="T14">
                  <a:pos x="T8" y="T9"/>
                </a:cxn>
              </a:cxnLst>
              <a:rect l="T15" t="T16" r="T17" b="T18"/>
              <a:pathLst>
                <a:path w="55" h="38">
                  <a:moveTo>
                    <a:pt x="4" y="0"/>
                  </a:moveTo>
                  <a:cubicBezTo>
                    <a:pt x="4" y="0"/>
                    <a:pt x="0" y="37"/>
                    <a:pt x="0" y="34"/>
                  </a:cubicBezTo>
                  <a:cubicBezTo>
                    <a:pt x="0" y="34"/>
                    <a:pt x="43" y="38"/>
                    <a:pt x="50" y="36"/>
                  </a:cubicBezTo>
                  <a:cubicBezTo>
                    <a:pt x="55" y="34"/>
                    <a:pt x="53" y="2"/>
                    <a:pt x="53" y="2"/>
                  </a:cubicBezTo>
                  <a:cubicBezTo>
                    <a:pt x="53" y="3"/>
                    <a:pt x="4" y="0"/>
                    <a:pt x="4" y="0"/>
                  </a:cubicBezTo>
                  <a:close/>
                </a:path>
              </a:pathLst>
            </a:custGeom>
            <a:solidFill>
              <a:srgbClr val="FFFFFF"/>
            </a:solidFill>
            <a:ln w="25400">
              <a:solidFill>
                <a:srgbClr val="000000"/>
              </a:solidFill>
              <a:round/>
            </a:ln>
          </p:spPr>
          <p:txBody>
            <a:bodyPr wrap="none"/>
            <a:lstStyle/>
            <a:p>
              <a:endParaRPr lang="zh-CN" altLang="en-US"/>
            </a:p>
          </p:txBody>
        </p:sp>
        <p:sp>
          <p:nvSpPr>
            <p:cNvPr id="21593" name="Freeform 88"/>
            <p:cNvSpPr>
              <a:spLocks noChangeArrowheads="1"/>
            </p:cNvSpPr>
            <p:nvPr/>
          </p:nvSpPr>
          <p:spPr bwMode="auto">
            <a:xfrm>
              <a:off x="1388" y="2842"/>
              <a:ext cx="32" cy="27"/>
            </a:xfrm>
            <a:custGeom>
              <a:avLst/>
              <a:gdLst>
                <a:gd name="T0" fmla="*/ 3 w 38"/>
                <a:gd name="T1" fmla="*/ 4 h 29"/>
                <a:gd name="T2" fmla="*/ 3 w 38"/>
                <a:gd name="T3" fmla="*/ 7 h 29"/>
                <a:gd name="T4" fmla="*/ 3 w 38"/>
                <a:gd name="T5" fmla="*/ 7 h 29"/>
                <a:gd name="T6" fmla="*/ 0 w 38"/>
                <a:gd name="T7" fmla="*/ 7 h 29"/>
                <a:gd name="T8" fmla="*/ 1 w 38"/>
                <a:gd name="T9" fmla="*/ 0 h 29"/>
                <a:gd name="T10" fmla="*/ 0 60000 65536"/>
                <a:gd name="T11" fmla="*/ 0 60000 65536"/>
                <a:gd name="T12" fmla="*/ 0 60000 65536"/>
                <a:gd name="T13" fmla="*/ 0 60000 65536"/>
                <a:gd name="T14" fmla="*/ 0 60000 65536"/>
                <a:gd name="T15" fmla="*/ 0 w 38"/>
                <a:gd name="T16" fmla="*/ 0 h 29"/>
                <a:gd name="T17" fmla="*/ 38 w 38"/>
                <a:gd name="T18" fmla="*/ 29 h 29"/>
              </a:gdLst>
              <a:ahLst/>
              <a:cxnLst>
                <a:cxn ang="T10">
                  <a:pos x="T0" y="T1"/>
                </a:cxn>
                <a:cxn ang="T11">
                  <a:pos x="T2" y="T3"/>
                </a:cxn>
                <a:cxn ang="T12">
                  <a:pos x="T4" y="T5"/>
                </a:cxn>
                <a:cxn ang="T13">
                  <a:pos x="T6" y="T7"/>
                </a:cxn>
                <a:cxn ang="T14">
                  <a:pos x="T8" y="T9"/>
                </a:cxn>
              </a:cxnLst>
              <a:rect l="T15" t="T16" r="T17" b="T18"/>
              <a:pathLst>
                <a:path w="38" h="29">
                  <a:moveTo>
                    <a:pt x="38" y="4"/>
                  </a:moveTo>
                  <a:lnTo>
                    <a:pt x="37" y="13"/>
                  </a:lnTo>
                  <a:lnTo>
                    <a:pt x="25" y="29"/>
                  </a:lnTo>
                  <a:lnTo>
                    <a:pt x="0" y="26"/>
                  </a:lnTo>
                  <a:lnTo>
                    <a:pt x="1" y="0"/>
                  </a:lnTo>
                  <a:lnTo>
                    <a:pt x="38" y="4"/>
                  </a:lnTo>
                  <a:close/>
                </a:path>
              </a:pathLst>
            </a:custGeom>
            <a:solidFill>
              <a:srgbClr val="FFFFFF"/>
            </a:solidFill>
            <a:ln w="25400">
              <a:solidFill>
                <a:srgbClr val="000000"/>
              </a:solidFill>
              <a:round/>
            </a:ln>
          </p:spPr>
          <p:txBody>
            <a:bodyPr wrap="none"/>
            <a:lstStyle/>
            <a:p>
              <a:endParaRPr lang="zh-CN" altLang="en-US"/>
            </a:p>
          </p:txBody>
        </p:sp>
        <p:sp>
          <p:nvSpPr>
            <p:cNvPr id="21594" name="Line 89"/>
            <p:cNvSpPr>
              <a:spLocks noChangeShapeType="1"/>
            </p:cNvSpPr>
            <p:nvPr/>
          </p:nvSpPr>
          <p:spPr bwMode="auto">
            <a:xfrm>
              <a:off x="1218" y="2717"/>
              <a:ext cx="23"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95" name="Line 90"/>
            <p:cNvSpPr>
              <a:spLocks noChangeShapeType="1"/>
            </p:cNvSpPr>
            <p:nvPr/>
          </p:nvSpPr>
          <p:spPr bwMode="auto">
            <a:xfrm>
              <a:off x="1218" y="2727"/>
              <a:ext cx="24" cy="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96" name="Line 91"/>
            <p:cNvSpPr>
              <a:spLocks noChangeShapeType="1"/>
            </p:cNvSpPr>
            <p:nvPr/>
          </p:nvSpPr>
          <p:spPr bwMode="auto">
            <a:xfrm>
              <a:off x="1274" y="2768"/>
              <a:ext cx="24"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97" name="Line 92"/>
            <p:cNvSpPr>
              <a:spLocks noChangeShapeType="1"/>
            </p:cNvSpPr>
            <p:nvPr/>
          </p:nvSpPr>
          <p:spPr bwMode="auto">
            <a:xfrm>
              <a:off x="1177" y="2761"/>
              <a:ext cx="43" cy="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98" name="Line 93"/>
            <p:cNvSpPr>
              <a:spLocks noChangeShapeType="1"/>
            </p:cNvSpPr>
            <p:nvPr/>
          </p:nvSpPr>
          <p:spPr bwMode="auto">
            <a:xfrm>
              <a:off x="1176" y="2771"/>
              <a:ext cx="45" cy="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599" name="Line 94"/>
            <p:cNvSpPr>
              <a:spLocks noChangeShapeType="1"/>
            </p:cNvSpPr>
            <p:nvPr/>
          </p:nvSpPr>
          <p:spPr bwMode="auto">
            <a:xfrm>
              <a:off x="1341" y="2732"/>
              <a:ext cx="37" cy="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600" name="Line 95"/>
            <p:cNvSpPr>
              <a:spLocks noChangeShapeType="1"/>
            </p:cNvSpPr>
            <p:nvPr/>
          </p:nvSpPr>
          <p:spPr bwMode="auto">
            <a:xfrm>
              <a:off x="1358" y="2782"/>
              <a:ext cx="33" cy="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601" name="Line 96"/>
            <p:cNvSpPr>
              <a:spLocks noChangeShapeType="1"/>
            </p:cNvSpPr>
            <p:nvPr/>
          </p:nvSpPr>
          <p:spPr bwMode="auto">
            <a:xfrm>
              <a:off x="1358" y="2791"/>
              <a:ext cx="34" cy="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602" name="Line 97"/>
            <p:cNvSpPr>
              <a:spLocks noChangeShapeType="1"/>
            </p:cNvSpPr>
            <p:nvPr/>
          </p:nvSpPr>
          <p:spPr bwMode="auto">
            <a:xfrm>
              <a:off x="1243" y="2813"/>
              <a:ext cx="63" cy="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603" name="Line 98"/>
            <p:cNvSpPr>
              <a:spLocks noChangeShapeType="1"/>
            </p:cNvSpPr>
            <p:nvPr/>
          </p:nvSpPr>
          <p:spPr bwMode="auto">
            <a:xfrm>
              <a:off x="1334" y="2845"/>
              <a:ext cx="17" cy="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604" name="Line 99"/>
            <p:cNvSpPr>
              <a:spLocks noChangeShapeType="1"/>
            </p:cNvSpPr>
            <p:nvPr/>
          </p:nvSpPr>
          <p:spPr bwMode="auto">
            <a:xfrm>
              <a:off x="1395" y="2853"/>
              <a:ext cx="18" cy="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1605" name="Freeform 100"/>
            <p:cNvSpPr>
              <a:spLocks noChangeArrowheads="1"/>
            </p:cNvSpPr>
            <p:nvPr/>
          </p:nvSpPr>
          <p:spPr bwMode="auto">
            <a:xfrm>
              <a:off x="1512" y="2796"/>
              <a:ext cx="23" cy="24"/>
            </a:xfrm>
            <a:custGeom>
              <a:avLst/>
              <a:gdLst>
                <a:gd name="T0" fmla="*/ 3 w 27"/>
                <a:gd name="T1" fmla="*/ 0 h 26"/>
                <a:gd name="T2" fmla="*/ 3 w 27"/>
                <a:gd name="T3" fmla="*/ 6 h 26"/>
                <a:gd name="T4" fmla="*/ 3 w 27"/>
                <a:gd name="T5" fmla="*/ 6 h 26"/>
                <a:gd name="T6" fmla="*/ 0 w 27"/>
                <a:gd name="T7" fmla="*/ 6 h 26"/>
                <a:gd name="T8" fmla="*/ 3 w 27"/>
                <a:gd name="T9" fmla="*/ 0 h 26"/>
                <a:gd name="T10" fmla="*/ 0 60000 65536"/>
                <a:gd name="T11" fmla="*/ 0 60000 65536"/>
                <a:gd name="T12" fmla="*/ 0 60000 65536"/>
                <a:gd name="T13" fmla="*/ 0 60000 65536"/>
                <a:gd name="T14" fmla="*/ 0 60000 65536"/>
                <a:gd name="T15" fmla="*/ 0 w 27"/>
                <a:gd name="T16" fmla="*/ 0 h 26"/>
                <a:gd name="T17" fmla="*/ 27 w 27"/>
                <a:gd name="T18" fmla="*/ 26 h 26"/>
              </a:gdLst>
              <a:ahLst/>
              <a:cxnLst>
                <a:cxn ang="T10">
                  <a:pos x="T0" y="T1"/>
                </a:cxn>
                <a:cxn ang="T11">
                  <a:pos x="T2" y="T3"/>
                </a:cxn>
                <a:cxn ang="T12">
                  <a:pos x="T4" y="T5"/>
                </a:cxn>
                <a:cxn ang="T13">
                  <a:pos x="T6" y="T7"/>
                </a:cxn>
                <a:cxn ang="T14">
                  <a:pos x="T8" y="T9"/>
                </a:cxn>
              </a:cxnLst>
              <a:rect l="T15" t="T16" r="T17" b="T18"/>
              <a:pathLst>
                <a:path w="27" h="26">
                  <a:moveTo>
                    <a:pt x="17" y="0"/>
                  </a:moveTo>
                  <a:cubicBezTo>
                    <a:pt x="21" y="0"/>
                    <a:pt x="27" y="8"/>
                    <a:pt x="26" y="9"/>
                  </a:cubicBezTo>
                  <a:cubicBezTo>
                    <a:pt x="27" y="10"/>
                    <a:pt x="20" y="19"/>
                    <a:pt x="20" y="19"/>
                  </a:cubicBezTo>
                  <a:cubicBezTo>
                    <a:pt x="5" y="26"/>
                    <a:pt x="0" y="13"/>
                    <a:pt x="0" y="13"/>
                  </a:cubicBezTo>
                  <a:cubicBezTo>
                    <a:pt x="0" y="11"/>
                    <a:pt x="2" y="1"/>
                    <a:pt x="17" y="0"/>
                  </a:cubicBezTo>
                  <a:close/>
                </a:path>
              </a:pathLst>
            </a:custGeom>
            <a:solidFill>
              <a:srgbClr val="E6E6E6"/>
            </a:solidFill>
            <a:ln w="25400">
              <a:solidFill>
                <a:srgbClr val="000000"/>
              </a:solidFill>
              <a:round/>
            </a:ln>
          </p:spPr>
          <p:txBody>
            <a:bodyPr wrap="none"/>
            <a:lstStyle/>
            <a:p>
              <a:endParaRPr lang="zh-CN" altLang="en-US"/>
            </a:p>
          </p:txBody>
        </p:sp>
        <p:sp>
          <p:nvSpPr>
            <p:cNvPr id="21606" name="Freeform 101"/>
            <p:cNvSpPr>
              <a:spLocks noChangeArrowheads="1"/>
            </p:cNvSpPr>
            <p:nvPr/>
          </p:nvSpPr>
          <p:spPr bwMode="auto">
            <a:xfrm>
              <a:off x="1559" y="2384"/>
              <a:ext cx="39" cy="41"/>
            </a:xfrm>
            <a:custGeom>
              <a:avLst/>
              <a:gdLst>
                <a:gd name="T0" fmla="*/ 0 w 45"/>
                <a:gd name="T1" fmla="*/ 5 h 45"/>
                <a:gd name="T2" fmla="*/ 3 w 45"/>
                <a:gd name="T3" fmla="*/ 5 h 45"/>
                <a:gd name="T4" fmla="*/ 3 w 45"/>
                <a:gd name="T5" fmla="*/ 5 h 45"/>
                <a:gd name="T6" fmla="*/ 3 w 45"/>
                <a:gd name="T7" fmla="*/ 5 h 45"/>
                <a:gd name="T8" fmla="*/ 3 w 45"/>
                <a:gd name="T9" fmla="*/ 5 h 45"/>
                <a:gd name="T10" fmla="*/ 0 w 45"/>
                <a:gd name="T11" fmla="*/ 5 h 45"/>
                <a:gd name="T12" fmla="*/ 0 60000 65536"/>
                <a:gd name="T13" fmla="*/ 0 60000 65536"/>
                <a:gd name="T14" fmla="*/ 0 60000 65536"/>
                <a:gd name="T15" fmla="*/ 0 60000 65536"/>
                <a:gd name="T16" fmla="*/ 0 60000 65536"/>
                <a:gd name="T17" fmla="*/ 0 60000 65536"/>
                <a:gd name="T18" fmla="*/ 0 w 45"/>
                <a:gd name="T19" fmla="*/ 0 h 45"/>
                <a:gd name="T20" fmla="*/ 45 w 4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45" h="45">
                  <a:moveTo>
                    <a:pt x="0" y="20"/>
                  </a:moveTo>
                  <a:cubicBezTo>
                    <a:pt x="0" y="20"/>
                    <a:pt x="5" y="8"/>
                    <a:pt x="10" y="5"/>
                  </a:cubicBezTo>
                  <a:cubicBezTo>
                    <a:pt x="17" y="0"/>
                    <a:pt x="25" y="3"/>
                    <a:pt x="30" y="5"/>
                  </a:cubicBezTo>
                  <a:cubicBezTo>
                    <a:pt x="35" y="7"/>
                    <a:pt x="44" y="9"/>
                    <a:pt x="45" y="23"/>
                  </a:cubicBezTo>
                  <a:cubicBezTo>
                    <a:pt x="45" y="26"/>
                    <a:pt x="27" y="36"/>
                    <a:pt x="27" y="36"/>
                  </a:cubicBezTo>
                  <a:cubicBezTo>
                    <a:pt x="27" y="36"/>
                    <a:pt x="1" y="45"/>
                    <a:pt x="0" y="20"/>
                  </a:cubicBezTo>
                  <a:close/>
                </a:path>
              </a:pathLst>
            </a:custGeom>
            <a:solidFill>
              <a:srgbClr val="C0C0C0"/>
            </a:solidFill>
            <a:ln w="25400">
              <a:solidFill>
                <a:srgbClr val="000000"/>
              </a:solidFill>
              <a:round/>
            </a:ln>
          </p:spPr>
          <p:txBody>
            <a:bodyPr wrap="none"/>
            <a:lstStyle/>
            <a:p>
              <a:endParaRPr lang="zh-CN" altLang="en-US"/>
            </a:p>
          </p:txBody>
        </p:sp>
        <p:sp>
          <p:nvSpPr>
            <p:cNvPr id="21607" name="Freeform 102"/>
            <p:cNvSpPr>
              <a:spLocks noChangeArrowheads="1"/>
            </p:cNvSpPr>
            <p:nvPr/>
          </p:nvSpPr>
          <p:spPr bwMode="auto">
            <a:xfrm>
              <a:off x="1578" y="2455"/>
              <a:ext cx="25" cy="28"/>
            </a:xfrm>
            <a:custGeom>
              <a:avLst/>
              <a:gdLst>
                <a:gd name="T0" fmla="*/ 3 w 29"/>
                <a:gd name="T1" fmla="*/ 5 h 31"/>
                <a:gd name="T2" fmla="*/ 1 w 29"/>
                <a:gd name="T3" fmla="*/ 5 h 31"/>
                <a:gd name="T4" fmla="*/ 3 w 29"/>
                <a:gd name="T5" fmla="*/ 5 h 31"/>
                <a:gd name="T6" fmla="*/ 3 w 29"/>
                <a:gd name="T7" fmla="*/ 5 h 31"/>
                <a:gd name="T8" fmla="*/ 3 w 29"/>
                <a:gd name="T9" fmla="*/ 5 h 31"/>
                <a:gd name="T10" fmla="*/ 0 60000 65536"/>
                <a:gd name="T11" fmla="*/ 0 60000 65536"/>
                <a:gd name="T12" fmla="*/ 0 60000 65536"/>
                <a:gd name="T13" fmla="*/ 0 60000 65536"/>
                <a:gd name="T14" fmla="*/ 0 60000 65536"/>
                <a:gd name="T15" fmla="*/ 0 w 29"/>
                <a:gd name="T16" fmla="*/ 0 h 31"/>
                <a:gd name="T17" fmla="*/ 29 w 29"/>
                <a:gd name="T18" fmla="*/ 31 h 31"/>
              </a:gdLst>
              <a:ahLst/>
              <a:cxnLst>
                <a:cxn ang="T10">
                  <a:pos x="T0" y="T1"/>
                </a:cxn>
                <a:cxn ang="T11">
                  <a:pos x="T2" y="T3"/>
                </a:cxn>
                <a:cxn ang="T12">
                  <a:pos x="T4" y="T5"/>
                </a:cxn>
                <a:cxn ang="T13">
                  <a:pos x="T6" y="T7"/>
                </a:cxn>
                <a:cxn ang="T14">
                  <a:pos x="T8" y="T9"/>
                </a:cxn>
              </a:cxnLst>
              <a:rect l="T15" t="T16" r="T17" b="T18"/>
              <a:pathLst>
                <a:path w="29" h="31">
                  <a:moveTo>
                    <a:pt x="11" y="31"/>
                  </a:moveTo>
                  <a:cubicBezTo>
                    <a:pt x="7" y="31"/>
                    <a:pt x="0" y="21"/>
                    <a:pt x="1" y="20"/>
                  </a:cubicBezTo>
                  <a:cubicBezTo>
                    <a:pt x="0" y="18"/>
                    <a:pt x="7" y="7"/>
                    <a:pt x="7" y="7"/>
                  </a:cubicBezTo>
                  <a:cubicBezTo>
                    <a:pt x="24" y="0"/>
                    <a:pt x="29" y="15"/>
                    <a:pt x="29" y="15"/>
                  </a:cubicBezTo>
                  <a:cubicBezTo>
                    <a:pt x="29" y="18"/>
                    <a:pt x="27" y="29"/>
                    <a:pt x="11" y="31"/>
                  </a:cubicBezTo>
                  <a:close/>
                </a:path>
              </a:pathLst>
            </a:custGeom>
            <a:solidFill>
              <a:srgbClr val="C0C0C0"/>
            </a:solidFill>
            <a:ln w="25400">
              <a:solidFill>
                <a:srgbClr val="000000"/>
              </a:solidFill>
              <a:round/>
            </a:ln>
          </p:spPr>
          <p:txBody>
            <a:bodyPr wrap="none"/>
            <a:lstStyle/>
            <a:p>
              <a:endParaRPr lang="zh-CN" altLang="en-US"/>
            </a:p>
          </p:txBody>
        </p:sp>
        <p:sp>
          <p:nvSpPr>
            <p:cNvPr id="21608" name="Freeform 103"/>
            <p:cNvSpPr>
              <a:spLocks noChangeArrowheads="1"/>
            </p:cNvSpPr>
            <p:nvPr/>
          </p:nvSpPr>
          <p:spPr bwMode="auto">
            <a:xfrm>
              <a:off x="1471" y="2592"/>
              <a:ext cx="49" cy="87"/>
            </a:xfrm>
            <a:custGeom>
              <a:avLst/>
              <a:gdLst>
                <a:gd name="T0" fmla="*/ 3 w 57"/>
                <a:gd name="T1" fmla="*/ 5 h 96"/>
                <a:gd name="T2" fmla="*/ 3 w 57"/>
                <a:gd name="T3" fmla="*/ 5 h 96"/>
                <a:gd name="T4" fmla="*/ 0 w 57"/>
                <a:gd name="T5" fmla="*/ 5 h 96"/>
                <a:gd name="T6" fmla="*/ 3 w 57"/>
                <a:gd name="T7" fmla="*/ 5 h 96"/>
                <a:gd name="T8" fmla="*/ 3 w 57"/>
                <a:gd name="T9" fmla="*/ 6 h 96"/>
                <a:gd name="T10" fmla="*/ 3 w 57"/>
                <a:gd name="T11" fmla="*/ 5 h 96"/>
                <a:gd name="T12" fmla="*/ 3 w 57"/>
                <a:gd name="T13" fmla="*/ 5 h 96"/>
                <a:gd name="T14" fmla="*/ 3 w 57"/>
                <a:gd name="T15" fmla="*/ 5 h 96"/>
                <a:gd name="T16" fmla="*/ 3 w 57"/>
                <a:gd name="T17" fmla="*/ 5 h 96"/>
                <a:gd name="T18" fmla="*/ 3 w 57"/>
                <a:gd name="T19" fmla="*/ 5 h 96"/>
                <a:gd name="T20" fmla="*/ 3 w 57"/>
                <a:gd name="T21" fmla="*/ 1 h 96"/>
                <a:gd name="T22" fmla="*/ 3 w 57"/>
                <a:gd name="T23" fmla="*/ 4 h 96"/>
                <a:gd name="T24" fmla="*/ 3 w 57"/>
                <a:gd name="T25" fmla="*/ 5 h 96"/>
                <a:gd name="T26" fmla="*/ 3 w 57"/>
                <a:gd name="T27" fmla="*/ 5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96"/>
                <a:gd name="T44" fmla="*/ 57 w 57"/>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96">
                  <a:moveTo>
                    <a:pt x="11" y="15"/>
                  </a:moveTo>
                  <a:cubicBezTo>
                    <a:pt x="11" y="15"/>
                    <a:pt x="6" y="23"/>
                    <a:pt x="6" y="23"/>
                  </a:cubicBezTo>
                  <a:cubicBezTo>
                    <a:pt x="5" y="28"/>
                    <a:pt x="3" y="43"/>
                    <a:pt x="0" y="57"/>
                  </a:cubicBezTo>
                  <a:cubicBezTo>
                    <a:pt x="0" y="61"/>
                    <a:pt x="2" y="74"/>
                    <a:pt x="3" y="80"/>
                  </a:cubicBezTo>
                  <a:cubicBezTo>
                    <a:pt x="8" y="93"/>
                    <a:pt x="15" y="95"/>
                    <a:pt x="23" y="96"/>
                  </a:cubicBezTo>
                  <a:cubicBezTo>
                    <a:pt x="28" y="96"/>
                    <a:pt x="34" y="92"/>
                    <a:pt x="39" y="89"/>
                  </a:cubicBezTo>
                  <a:cubicBezTo>
                    <a:pt x="43" y="86"/>
                    <a:pt x="46" y="80"/>
                    <a:pt x="49" y="74"/>
                  </a:cubicBezTo>
                  <a:cubicBezTo>
                    <a:pt x="53" y="68"/>
                    <a:pt x="56" y="51"/>
                    <a:pt x="57" y="44"/>
                  </a:cubicBezTo>
                  <a:cubicBezTo>
                    <a:pt x="57" y="38"/>
                    <a:pt x="55" y="31"/>
                    <a:pt x="53" y="25"/>
                  </a:cubicBezTo>
                  <a:cubicBezTo>
                    <a:pt x="53" y="22"/>
                    <a:pt x="48" y="9"/>
                    <a:pt x="47" y="7"/>
                  </a:cubicBezTo>
                  <a:cubicBezTo>
                    <a:pt x="43" y="4"/>
                    <a:pt x="38" y="1"/>
                    <a:pt x="33" y="1"/>
                  </a:cubicBezTo>
                  <a:cubicBezTo>
                    <a:pt x="29" y="0"/>
                    <a:pt x="24" y="2"/>
                    <a:pt x="20" y="4"/>
                  </a:cubicBezTo>
                  <a:cubicBezTo>
                    <a:pt x="18" y="5"/>
                    <a:pt x="14" y="11"/>
                    <a:pt x="12" y="13"/>
                  </a:cubicBezTo>
                  <a:cubicBezTo>
                    <a:pt x="12" y="13"/>
                    <a:pt x="11" y="14"/>
                    <a:pt x="11" y="15"/>
                  </a:cubicBezTo>
                  <a:close/>
                </a:path>
              </a:pathLst>
            </a:custGeom>
            <a:solidFill>
              <a:srgbClr val="FFAD2C"/>
            </a:solidFill>
            <a:ln w="25400">
              <a:solidFill>
                <a:srgbClr val="000000"/>
              </a:solidFill>
              <a:round/>
            </a:ln>
          </p:spPr>
          <p:txBody>
            <a:bodyPr wrap="none"/>
            <a:lstStyle/>
            <a:p>
              <a:endParaRPr lang="zh-CN" altLang="en-US"/>
            </a:p>
          </p:txBody>
        </p:sp>
        <p:sp>
          <p:nvSpPr>
            <p:cNvPr id="21609" name="Freeform 104"/>
            <p:cNvSpPr>
              <a:spLocks noChangeArrowheads="1"/>
            </p:cNvSpPr>
            <p:nvPr/>
          </p:nvSpPr>
          <p:spPr bwMode="auto">
            <a:xfrm>
              <a:off x="1408" y="2588"/>
              <a:ext cx="60" cy="92"/>
            </a:xfrm>
            <a:custGeom>
              <a:avLst/>
              <a:gdLst>
                <a:gd name="T0" fmla="*/ 3 w 70"/>
                <a:gd name="T1" fmla="*/ 5 h 101"/>
                <a:gd name="T2" fmla="*/ 3 w 70"/>
                <a:gd name="T3" fmla="*/ 5 h 101"/>
                <a:gd name="T4" fmla="*/ 3 w 70"/>
                <a:gd name="T5" fmla="*/ 5 h 101"/>
                <a:gd name="T6" fmla="*/ 3 w 70"/>
                <a:gd name="T7" fmla="*/ 5 h 101"/>
                <a:gd name="T8" fmla="*/ 3 w 70"/>
                <a:gd name="T9" fmla="*/ 5 h 101"/>
                <a:gd name="T10" fmla="*/ 3 w 70"/>
                <a:gd name="T11" fmla="*/ 5 h 101"/>
                <a:gd name="T12" fmla="*/ 3 w 70"/>
                <a:gd name="T13" fmla="*/ 5 h 101"/>
                <a:gd name="T14" fmla="*/ 3 w 70"/>
                <a:gd name="T15" fmla="*/ 5 h 101"/>
                <a:gd name="T16" fmla="*/ 1 w 70"/>
                <a:gd name="T17" fmla="*/ 5 h 101"/>
                <a:gd name="T18" fmla="*/ 3 w 70"/>
                <a:gd name="T19" fmla="*/ 7 h 101"/>
                <a:gd name="T20" fmla="*/ 3 w 70"/>
                <a:gd name="T21" fmla="*/ 7 h 101"/>
                <a:gd name="T22" fmla="*/ 3 w 70"/>
                <a:gd name="T23" fmla="*/ 6 h 101"/>
                <a:gd name="T24" fmla="*/ 3 w 70"/>
                <a:gd name="T25" fmla="*/ 5 h 101"/>
                <a:gd name="T26" fmla="*/ 3 w 70"/>
                <a:gd name="T27" fmla="*/ 5 h 101"/>
                <a:gd name="T28" fmla="*/ 3 w 70"/>
                <a:gd name="T29" fmla="*/ 5 h 101"/>
                <a:gd name="T30" fmla="*/ 3 w 70"/>
                <a:gd name="T31" fmla="*/ 5 h 101"/>
                <a:gd name="T32" fmla="*/ 3 w 70"/>
                <a:gd name="T33" fmla="*/ 0 h 101"/>
                <a:gd name="T34" fmla="*/ 3 w 70"/>
                <a:gd name="T35" fmla="*/ 0 h 101"/>
                <a:gd name="T36" fmla="*/ 3 w 70"/>
                <a:gd name="T37" fmla="*/ 5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
                <a:gd name="T58" fmla="*/ 0 h 101"/>
                <a:gd name="T59" fmla="*/ 70 w 70"/>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 h="101">
                  <a:moveTo>
                    <a:pt x="25" y="16"/>
                  </a:moveTo>
                  <a:cubicBezTo>
                    <a:pt x="32" y="16"/>
                    <a:pt x="48" y="16"/>
                    <a:pt x="52" y="16"/>
                  </a:cubicBezTo>
                  <a:cubicBezTo>
                    <a:pt x="60" y="18"/>
                    <a:pt x="19" y="40"/>
                    <a:pt x="17" y="41"/>
                  </a:cubicBezTo>
                  <a:cubicBezTo>
                    <a:pt x="16" y="41"/>
                    <a:pt x="16" y="51"/>
                    <a:pt x="18" y="54"/>
                  </a:cubicBezTo>
                  <a:cubicBezTo>
                    <a:pt x="21" y="56"/>
                    <a:pt x="35" y="56"/>
                    <a:pt x="37" y="60"/>
                  </a:cubicBezTo>
                  <a:cubicBezTo>
                    <a:pt x="38" y="64"/>
                    <a:pt x="34" y="78"/>
                    <a:pt x="30" y="82"/>
                  </a:cubicBezTo>
                  <a:cubicBezTo>
                    <a:pt x="30" y="83"/>
                    <a:pt x="18" y="73"/>
                    <a:pt x="17" y="76"/>
                  </a:cubicBezTo>
                  <a:cubicBezTo>
                    <a:pt x="18" y="74"/>
                    <a:pt x="20" y="72"/>
                    <a:pt x="18" y="72"/>
                  </a:cubicBezTo>
                  <a:cubicBezTo>
                    <a:pt x="14" y="72"/>
                    <a:pt x="2" y="78"/>
                    <a:pt x="1" y="81"/>
                  </a:cubicBezTo>
                  <a:cubicBezTo>
                    <a:pt x="0" y="88"/>
                    <a:pt x="6" y="97"/>
                    <a:pt x="13" y="100"/>
                  </a:cubicBezTo>
                  <a:cubicBezTo>
                    <a:pt x="17" y="101"/>
                    <a:pt x="43" y="98"/>
                    <a:pt x="48" y="97"/>
                  </a:cubicBezTo>
                  <a:cubicBezTo>
                    <a:pt x="53" y="94"/>
                    <a:pt x="53" y="92"/>
                    <a:pt x="56" y="88"/>
                  </a:cubicBezTo>
                  <a:cubicBezTo>
                    <a:pt x="59" y="84"/>
                    <a:pt x="65" y="74"/>
                    <a:pt x="65" y="71"/>
                  </a:cubicBezTo>
                  <a:cubicBezTo>
                    <a:pt x="65" y="67"/>
                    <a:pt x="60" y="58"/>
                    <a:pt x="59" y="55"/>
                  </a:cubicBezTo>
                  <a:cubicBezTo>
                    <a:pt x="57" y="52"/>
                    <a:pt x="45" y="48"/>
                    <a:pt x="46" y="45"/>
                  </a:cubicBezTo>
                  <a:cubicBezTo>
                    <a:pt x="47" y="41"/>
                    <a:pt x="66" y="28"/>
                    <a:pt x="68" y="29"/>
                  </a:cubicBezTo>
                  <a:cubicBezTo>
                    <a:pt x="70" y="29"/>
                    <a:pt x="69" y="0"/>
                    <a:pt x="69" y="0"/>
                  </a:cubicBezTo>
                  <a:cubicBezTo>
                    <a:pt x="66" y="0"/>
                    <a:pt x="24" y="0"/>
                    <a:pt x="24" y="0"/>
                  </a:cubicBezTo>
                  <a:cubicBezTo>
                    <a:pt x="27" y="3"/>
                    <a:pt x="24" y="13"/>
                    <a:pt x="25" y="16"/>
                  </a:cubicBezTo>
                  <a:close/>
                </a:path>
              </a:pathLst>
            </a:custGeom>
            <a:solidFill>
              <a:srgbClr val="FFAD2C"/>
            </a:solidFill>
            <a:ln w="25400">
              <a:solidFill>
                <a:srgbClr val="000000"/>
              </a:solidFill>
              <a:round/>
            </a:ln>
          </p:spPr>
          <p:txBody>
            <a:bodyPr wrap="none"/>
            <a:lstStyle/>
            <a:p>
              <a:endParaRPr lang="zh-CN" altLang="en-US"/>
            </a:p>
          </p:txBody>
        </p:sp>
        <p:sp>
          <p:nvSpPr>
            <p:cNvPr id="21610" name="Freeform 105"/>
            <p:cNvSpPr>
              <a:spLocks noChangeArrowheads="1"/>
            </p:cNvSpPr>
            <p:nvPr/>
          </p:nvSpPr>
          <p:spPr bwMode="auto">
            <a:xfrm>
              <a:off x="1519" y="2614"/>
              <a:ext cx="80" cy="63"/>
            </a:xfrm>
            <a:custGeom>
              <a:avLst/>
              <a:gdLst>
                <a:gd name="T0" fmla="*/ 3 w 93"/>
                <a:gd name="T1" fmla="*/ 5 h 69"/>
                <a:gd name="T2" fmla="*/ 3 w 93"/>
                <a:gd name="T3" fmla="*/ 5 h 69"/>
                <a:gd name="T4" fmla="*/ 3 w 93"/>
                <a:gd name="T5" fmla="*/ 5 h 69"/>
                <a:gd name="T6" fmla="*/ 3 w 93"/>
                <a:gd name="T7" fmla="*/ 5 h 69"/>
                <a:gd name="T8" fmla="*/ 3 w 93"/>
                <a:gd name="T9" fmla="*/ 5 h 69"/>
                <a:gd name="T10" fmla="*/ 3 w 93"/>
                <a:gd name="T11" fmla="*/ 5 h 69"/>
                <a:gd name="T12" fmla="*/ 3 w 93"/>
                <a:gd name="T13" fmla="*/ 1 h 69"/>
                <a:gd name="T14" fmla="*/ 3 w 93"/>
                <a:gd name="T15" fmla="*/ 4 h 69"/>
                <a:gd name="T16" fmla="*/ 3 w 93"/>
                <a:gd name="T17" fmla="*/ 5 h 69"/>
                <a:gd name="T18" fmla="*/ 0 w 93"/>
                <a:gd name="T19" fmla="*/ 5 h 69"/>
                <a:gd name="T20" fmla="*/ 3 w 93"/>
                <a:gd name="T21" fmla="*/ 5 h 69"/>
                <a:gd name="T22" fmla="*/ 3 w 93"/>
                <a:gd name="T23" fmla="*/ 5 h 69"/>
                <a:gd name="T24" fmla="*/ 3 w 93"/>
                <a:gd name="T25" fmla="*/ 5 h 69"/>
                <a:gd name="T26" fmla="*/ 3 w 93"/>
                <a:gd name="T27" fmla="*/ 5 h 69"/>
                <a:gd name="T28" fmla="*/ 3 w 93"/>
                <a:gd name="T29" fmla="*/ 5 h 69"/>
                <a:gd name="T30" fmla="*/ 3 w 93"/>
                <a:gd name="T31" fmla="*/ 5 h 69"/>
                <a:gd name="T32" fmla="*/ 3 w 93"/>
                <a:gd name="T33" fmla="*/ 5 h 69"/>
                <a:gd name="T34" fmla="*/ 3 w 93"/>
                <a:gd name="T35" fmla="*/ 5 h 69"/>
                <a:gd name="T36" fmla="*/ 3 w 93"/>
                <a:gd name="T37" fmla="*/ 5 h 69"/>
                <a:gd name="T38" fmla="*/ 3 w 93"/>
                <a:gd name="T39" fmla="*/ 5 h 69"/>
                <a:gd name="T40" fmla="*/ 3 w 93"/>
                <a:gd name="T41" fmla="*/ 5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9"/>
                <a:gd name="T65" fmla="*/ 93 w 93"/>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9">
                  <a:moveTo>
                    <a:pt x="92" y="29"/>
                  </a:moveTo>
                  <a:cubicBezTo>
                    <a:pt x="92" y="29"/>
                    <a:pt x="88" y="20"/>
                    <a:pt x="87" y="19"/>
                  </a:cubicBezTo>
                  <a:cubicBezTo>
                    <a:pt x="86" y="17"/>
                    <a:pt x="76" y="9"/>
                    <a:pt x="74" y="9"/>
                  </a:cubicBezTo>
                  <a:cubicBezTo>
                    <a:pt x="72" y="9"/>
                    <a:pt x="56" y="21"/>
                    <a:pt x="56" y="21"/>
                  </a:cubicBezTo>
                  <a:cubicBezTo>
                    <a:pt x="55" y="21"/>
                    <a:pt x="43" y="6"/>
                    <a:pt x="43" y="6"/>
                  </a:cubicBezTo>
                  <a:cubicBezTo>
                    <a:pt x="43" y="6"/>
                    <a:pt x="26" y="12"/>
                    <a:pt x="25" y="12"/>
                  </a:cubicBezTo>
                  <a:cubicBezTo>
                    <a:pt x="24" y="12"/>
                    <a:pt x="25" y="4"/>
                    <a:pt x="23" y="1"/>
                  </a:cubicBezTo>
                  <a:cubicBezTo>
                    <a:pt x="18" y="0"/>
                    <a:pt x="9" y="4"/>
                    <a:pt x="9" y="4"/>
                  </a:cubicBezTo>
                  <a:cubicBezTo>
                    <a:pt x="8" y="7"/>
                    <a:pt x="9" y="28"/>
                    <a:pt x="9" y="31"/>
                  </a:cubicBezTo>
                  <a:cubicBezTo>
                    <a:pt x="9" y="32"/>
                    <a:pt x="0" y="67"/>
                    <a:pt x="0" y="67"/>
                  </a:cubicBezTo>
                  <a:cubicBezTo>
                    <a:pt x="3" y="69"/>
                    <a:pt x="14" y="68"/>
                    <a:pt x="18" y="67"/>
                  </a:cubicBezTo>
                  <a:cubicBezTo>
                    <a:pt x="19" y="65"/>
                    <a:pt x="23" y="35"/>
                    <a:pt x="24" y="33"/>
                  </a:cubicBezTo>
                  <a:cubicBezTo>
                    <a:pt x="26" y="31"/>
                    <a:pt x="31" y="29"/>
                    <a:pt x="33" y="30"/>
                  </a:cubicBezTo>
                  <a:cubicBezTo>
                    <a:pt x="34" y="30"/>
                    <a:pt x="42" y="31"/>
                    <a:pt x="43" y="33"/>
                  </a:cubicBezTo>
                  <a:cubicBezTo>
                    <a:pt x="44" y="36"/>
                    <a:pt x="44" y="67"/>
                    <a:pt x="44" y="67"/>
                  </a:cubicBezTo>
                  <a:cubicBezTo>
                    <a:pt x="40" y="68"/>
                    <a:pt x="67" y="67"/>
                    <a:pt x="63" y="67"/>
                  </a:cubicBezTo>
                  <a:cubicBezTo>
                    <a:pt x="62" y="67"/>
                    <a:pt x="60" y="47"/>
                    <a:pt x="61" y="43"/>
                  </a:cubicBezTo>
                  <a:cubicBezTo>
                    <a:pt x="62" y="40"/>
                    <a:pt x="63" y="31"/>
                    <a:pt x="66" y="31"/>
                  </a:cubicBezTo>
                  <a:cubicBezTo>
                    <a:pt x="68" y="31"/>
                    <a:pt x="79" y="32"/>
                    <a:pt x="80" y="34"/>
                  </a:cubicBezTo>
                  <a:cubicBezTo>
                    <a:pt x="82" y="36"/>
                    <a:pt x="87" y="46"/>
                    <a:pt x="87" y="46"/>
                  </a:cubicBezTo>
                  <a:cubicBezTo>
                    <a:pt x="89" y="43"/>
                    <a:pt x="93" y="35"/>
                    <a:pt x="92" y="29"/>
                  </a:cubicBezTo>
                  <a:close/>
                </a:path>
              </a:pathLst>
            </a:custGeom>
            <a:solidFill>
              <a:srgbClr val="FFAD2C"/>
            </a:solidFill>
            <a:ln w="25400">
              <a:solidFill>
                <a:srgbClr val="000000"/>
              </a:solidFill>
              <a:round/>
            </a:ln>
          </p:spPr>
          <p:txBody>
            <a:bodyPr wrap="none"/>
            <a:lstStyle/>
            <a:p>
              <a:endParaRPr lang="zh-CN" altLang="en-US"/>
            </a:p>
          </p:txBody>
        </p:sp>
        <p:sp>
          <p:nvSpPr>
            <p:cNvPr id="21611" name="Freeform 106"/>
            <p:cNvSpPr>
              <a:spLocks noChangeArrowheads="1"/>
            </p:cNvSpPr>
            <p:nvPr/>
          </p:nvSpPr>
          <p:spPr bwMode="auto">
            <a:xfrm>
              <a:off x="1485" y="2615"/>
              <a:ext cx="18" cy="39"/>
            </a:xfrm>
            <a:custGeom>
              <a:avLst/>
              <a:gdLst>
                <a:gd name="T0" fmla="*/ 1 w 20"/>
                <a:gd name="T1" fmla="*/ 7 h 42"/>
                <a:gd name="T2" fmla="*/ 5 w 20"/>
                <a:gd name="T3" fmla="*/ 7 h 42"/>
                <a:gd name="T4" fmla="*/ 5 w 20"/>
                <a:gd name="T5" fmla="*/ 7 h 42"/>
                <a:gd name="T6" fmla="*/ 5 w 20"/>
                <a:gd name="T7" fmla="*/ 7 h 42"/>
                <a:gd name="T8" fmla="*/ 5 w 20"/>
                <a:gd name="T9" fmla="*/ 6 h 42"/>
                <a:gd name="T10" fmla="*/ 5 w 20"/>
                <a:gd name="T11" fmla="*/ 2 h 42"/>
                <a:gd name="T12" fmla="*/ 5 w 20"/>
                <a:gd name="T13" fmla="*/ 4 h 42"/>
                <a:gd name="T14" fmla="*/ 2 w 20"/>
                <a:gd name="T15" fmla="*/ 6 h 42"/>
                <a:gd name="T16" fmla="*/ 1 w 20"/>
                <a:gd name="T17" fmla="*/ 7 h 42"/>
                <a:gd name="T18" fmla="*/ 1 w 20"/>
                <a:gd name="T19" fmla="*/ 7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42"/>
                <a:gd name="T32" fmla="*/ 20 w 20"/>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42">
                  <a:moveTo>
                    <a:pt x="1" y="28"/>
                  </a:moveTo>
                  <a:cubicBezTo>
                    <a:pt x="1" y="29"/>
                    <a:pt x="4" y="42"/>
                    <a:pt x="6" y="42"/>
                  </a:cubicBezTo>
                  <a:cubicBezTo>
                    <a:pt x="7" y="42"/>
                    <a:pt x="14" y="38"/>
                    <a:pt x="14" y="37"/>
                  </a:cubicBezTo>
                  <a:cubicBezTo>
                    <a:pt x="15" y="34"/>
                    <a:pt x="19" y="30"/>
                    <a:pt x="19" y="27"/>
                  </a:cubicBezTo>
                  <a:cubicBezTo>
                    <a:pt x="19" y="25"/>
                    <a:pt x="20" y="16"/>
                    <a:pt x="20" y="14"/>
                  </a:cubicBezTo>
                  <a:cubicBezTo>
                    <a:pt x="20" y="11"/>
                    <a:pt x="17" y="2"/>
                    <a:pt x="17" y="2"/>
                  </a:cubicBezTo>
                  <a:cubicBezTo>
                    <a:pt x="15" y="0"/>
                    <a:pt x="8" y="2"/>
                    <a:pt x="7" y="4"/>
                  </a:cubicBezTo>
                  <a:cubicBezTo>
                    <a:pt x="5" y="5"/>
                    <a:pt x="1" y="11"/>
                    <a:pt x="2" y="13"/>
                  </a:cubicBezTo>
                  <a:cubicBezTo>
                    <a:pt x="0" y="14"/>
                    <a:pt x="1" y="22"/>
                    <a:pt x="1" y="22"/>
                  </a:cubicBezTo>
                  <a:cubicBezTo>
                    <a:pt x="1" y="24"/>
                    <a:pt x="1" y="27"/>
                    <a:pt x="1" y="28"/>
                  </a:cubicBezTo>
                  <a:close/>
                </a:path>
              </a:pathLst>
            </a:custGeom>
            <a:solidFill>
              <a:srgbClr val="FFFFFF"/>
            </a:solidFill>
            <a:ln w="12700">
              <a:solidFill>
                <a:srgbClr val="000000"/>
              </a:solidFill>
              <a:round/>
            </a:ln>
          </p:spPr>
          <p:txBody>
            <a:bodyPr wrap="none"/>
            <a:lstStyle/>
            <a:p>
              <a:endParaRPr lang="zh-CN" altLang="en-US"/>
            </a:p>
          </p:txBody>
        </p:sp>
        <p:sp>
          <p:nvSpPr>
            <p:cNvPr id="21612" name="Freeform 107"/>
            <p:cNvSpPr>
              <a:spLocks noChangeArrowheads="1"/>
            </p:cNvSpPr>
            <p:nvPr/>
          </p:nvSpPr>
          <p:spPr bwMode="auto">
            <a:xfrm>
              <a:off x="1636" y="2708"/>
              <a:ext cx="84" cy="12"/>
            </a:xfrm>
            <a:custGeom>
              <a:avLst/>
              <a:gdLst>
                <a:gd name="T0" fmla="*/ 0 w 98"/>
                <a:gd name="T1" fmla="*/ 6 h 13"/>
                <a:gd name="T2" fmla="*/ 3 w 98"/>
                <a:gd name="T3" fmla="*/ 6 h 13"/>
                <a:gd name="T4" fmla="*/ 3 w 98"/>
                <a:gd name="T5" fmla="*/ 4 h 13"/>
                <a:gd name="T6" fmla="*/ 0 w 98"/>
                <a:gd name="T7" fmla="*/ 0 h 13"/>
                <a:gd name="T8" fmla="*/ 0 60000 65536"/>
                <a:gd name="T9" fmla="*/ 0 60000 65536"/>
                <a:gd name="T10" fmla="*/ 0 60000 65536"/>
                <a:gd name="T11" fmla="*/ 0 60000 65536"/>
                <a:gd name="T12" fmla="*/ 0 w 98"/>
                <a:gd name="T13" fmla="*/ 0 h 13"/>
                <a:gd name="T14" fmla="*/ 98 w 98"/>
                <a:gd name="T15" fmla="*/ 13 h 13"/>
              </a:gdLst>
              <a:ahLst/>
              <a:cxnLst>
                <a:cxn ang="T8">
                  <a:pos x="T0" y="T1"/>
                </a:cxn>
                <a:cxn ang="T9">
                  <a:pos x="T2" y="T3"/>
                </a:cxn>
                <a:cxn ang="T10">
                  <a:pos x="T4" y="T5"/>
                </a:cxn>
                <a:cxn ang="T11">
                  <a:pos x="T6" y="T7"/>
                </a:cxn>
              </a:cxnLst>
              <a:rect l="T12" t="T13" r="T14" b="T15"/>
              <a:pathLst>
                <a:path w="98" h="13">
                  <a:moveTo>
                    <a:pt x="0" y="12"/>
                  </a:moveTo>
                  <a:lnTo>
                    <a:pt x="98" y="13"/>
                  </a:lnTo>
                  <a:lnTo>
                    <a:pt x="98" y="4"/>
                  </a:lnTo>
                  <a:lnTo>
                    <a:pt x="0" y="0"/>
                  </a:lnTo>
                  <a:lnTo>
                    <a:pt x="0" y="12"/>
                  </a:lnTo>
                  <a:close/>
                </a:path>
              </a:pathLst>
            </a:custGeom>
            <a:solidFill>
              <a:srgbClr val="FFFFFF"/>
            </a:solidFill>
            <a:ln w="25400">
              <a:solidFill>
                <a:srgbClr val="000000"/>
              </a:solidFill>
              <a:round/>
            </a:ln>
          </p:spPr>
          <p:txBody>
            <a:bodyPr wrap="none"/>
            <a:lstStyle/>
            <a:p>
              <a:endParaRPr lang="zh-CN" altLang="en-US"/>
            </a:p>
          </p:txBody>
        </p:sp>
        <p:sp>
          <p:nvSpPr>
            <p:cNvPr id="21613" name="Freeform 108"/>
            <p:cNvSpPr>
              <a:spLocks noChangeArrowheads="1"/>
            </p:cNvSpPr>
            <p:nvPr/>
          </p:nvSpPr>
          <p:spPr bwMode="auto">
            <a:xfrm>
              <a:off x="1707" y="2675"/>
              <a:ext cx="52" cy="53"/>
            </a:xfrm>
            <a:custGeom>
              <a:avLst/>
              <a:gdLst>
                <a:gd name="T0" fmla="*/ 0 w 61"/>
                <a:gd name="T1" fmla="*/ 4 h 59"/>
                <a:gd name="T2" fmla="*/ 3 w 61"/>
                <a:gd name="T3" fmla="*/ 4 h 59"/>
                <a:gd name="T4" fmla="*/ 3 w 61"/>
                <a:gd name="T5" fmla="*/ 4 h 59"/>
                <a:gd name="T6" fmla="*/ 2 w 61"/>
                <a:gd name="T7" fmla="*/ 1 h 59"/>
                <a:gd name="T8" fmla="*/ 0 w 61"/>
                <a:gd name="T9" fmla="*/ 0 h 59"/>
                <a:gd name="T10" fmla="*/ 0 60000 65536"/>
                <a:gd name="T11" fmla="*/ 0 60000 65536"/>
                <a:gd name="T12" fmla="*/ 0 60000 65536"/>
                <a:gd name="T13" fmla="*/ 0 60000 65536"/>
                <a:gd name="T14" fmla="*/ 0 60000 65536"/>
                <a:gd name="T15" fmla="*/ 0 w 61"/>
                <a:gd name="T16" fmla="*/ 0 h 59"/>
                <a:gd name="T17" fmla="*/ 61 w 61"/>
                <a:gd name="T18" fmla="*/ 59 h 59"/>
              </a:gdLst>
              <a:ahLst/>
              <a:cxnLst>
                <a:cxn ang="T10">
                  <a:pos x="T0" y="T1"/>
                </a:cxn>
                <a:cxn ang="T11">
                  <a:pos x="T2" y="T3"/>
                </a:cxn>
                <a:cxn ang="T12">
                  <a:pos x="T4" y="T5"/>
                </a:cxn>
                <a:cxn ang="T13">
                  <a:pos x="T6" y="T7"/>
                </a:cxn>
                <a:cxn ang="T14">
                  <a:pos x="T8" y="T9"/>
                </a:cxn>
              </a:cxnLst>
              <a:rect l="T15" t="T16" r="T17" b="T18"/>
              <a:pathLst>
                <a:path w="61" h="59">
                  <a:moveTo>
                    <a:pt x="0" y="16"/>
                  </a:moveTo>
                  <a:lnTo>
                    <a:pt x="48" y="59"/>
                  </a:lnTo>
                  <a:lnTo>
                    <a:pt x="61" y="55"/>
                  </a:lnTo>
                  <a:lnTo>
                    <a:pt x="2" y="1"/>
                  </a:lnTo>
                  <a:lnTo>
                    <a:pt x="0" y="0"/>
                  </a:lnTo>
                  <a:lnTo>
                    <a:pt x="0" y="16"/>
                  </a:lnTo>
                  <a:close/>
                </a:path>
              </a:pathLst>
            </a:custGeom>
            <a:solidFill>
              <a:srgbClr val="FFFFFF"/>
            </a:solidFill>
            <a:ln w="25400">
              <a:solidFill>
                <a:srgbClr val="000000"/>
              </a:solidFill>
              <a:round/>
            </a:ln>
          </p:spPr>
          <p:txBody>
            <a:bodyPr wrap="none"/>
            <a:lstStyle/>
            <a:p>
              <a:endParaRPr lang="zh-CN" altLang="en-US"/>
            </a:p>
          </p:txBody>
        </p:sp>
        <p:sp>
          <p:nvSpPr>
            <p:cNvPr id="21614" name="Freeform 109"/>
            <p:cNvSpPr>
              <a:spLocks noChangeArrowheads="1"/>
            </p:cNvSpPr>
            <p:nvPr/>
          </p:nvSpPr>
          <p:spPr bwMode="auto">
            <a:xfrm>
              <a:off x="1551" y="2906"/>
              <a:ext cx="88" cy="132"/>
            </a:xfrm>
            <a:custGeom>
              <a:avLst/>
              <a:gdLst>
                <a:gd name="T0" fmla="*/ 3 w 103"/>
                <a:gd name="T1" fmla="*/ 0 h 145"/>
                <a:gd name="T2" fmla="*/ 3 w 103"/>
                <a:gd name="T3" fmla="*/ 5 h 145"/>
                <a:gd name="T4" fmla="*/ 3 w 103"/>
                <a:gd name="T5" fmla="*/ 5 h 145"/>
                <a:gd name="T6" fmla="*/ 3 w 103"/>
                <a:gd name="T7" fmla="*/ 5 h 145"/>
                <a:gd name="T8" fmla="*/ 3 w 103"/>
                <a:gd name="T9" fmla="*/ 5 h 145"/>
                <a:gd name="T10" fmla="*/ 3 w 103"/>
                <a:gd name="T11" fmla="*/ 5 h 145"/>
                <a:gd name="T12" fmla="*/ 3 w 103"/>
                <a:gd name="T13" fmla="*/ 6 h 145"/>
                <a:gd name="T14" fmla="*/ 3 w 103"/>
                <a:gd name="T15" fmla="*/ 8 h 145"/>
                <a:gd name="T16" fmla="*/ 3 w 103"/>
                <a:gd name="T17" fmla="*/ 10 h 145"/>
                <a:gd name="T18" fmla="*/ 3 w 103"/>
                <a:gd name="T19" fmla="*/ 11 h 145"/>
                <a:gd name="T20" fmla="*/ 3 w 103"/>
                <a:gd name="T21" fmla="*/ 11 h 145"/>
                <a:gd name="T22" fmla="*/ 3 w 103"/>
                <a:gd name="T23" fmla="*/ 7 h 145"/>
                <a:gd name="T24" fmla="*/ 3 w 103"/>
                <a:gd name="T25" fmla="*/ 7 h 145"/>
                <a:gd name="T26" fmla="*/ 3 w 103"/>
                <a:gd name="T27" fmla="*/ 5 h 145"/>
                <a:gd name="T28" fmla="*/ 3 w 103"/>
                <a:gd name="T29" fmla="*/ 5 h 145"/>
                <a:gd name="T30" fmla="*/ 3 w 103"/>
                <a:gd name="T31" fmla="*/ 5 h 145"/>
                <a:gd name="T32" fmla="*/ 3 w 103"/>
                <a:gd name="T33" fmla="*/ 5 h 145"/>
                <a:gd name="T34" fmla="*/ 3 w 103"/>
                <a:gd name="T35" fmla="*/ 5 h 145"/>
                <a:gd name="T36" fmla="*/ 3 w 103"/>
                <a:gd name="T37" fmla="*/ 4 h 145"/>
                <a:gd name="T38" fmla="*/ 3 w 103"/>
                <a:gd name="T39" fmla="*/ 4 h 145"/>
                <a:gd name="T40" fmla="*/ 0 w 103"/>
                <a:gd name="T41" fmla="*/ 4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145"/>
                <a:gd name="T65" fmla="*/ 103 w 103"/>
                <a:gd name="T66" fmla="*/ 145 h 1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145">
                  <a:moveTo>
                    <a:pt x="35" y="0"/>
                  </a:moveTo>
                  <a:lnTo>
                    <a:pt x="50" y="9"/>
                  </a:lnTo>
                  <a:lnTo>
                    <a:pt x="75" y="47"/>
                  </a:lnTo>
                  <a:lnTo>
                    <a:pt x="76" y="56"/>
                  </a:lnTo>
                  <a:lnTo>
                    <a:pt x="77" y="71"/>
                  </a:lnTo>
                  <a:lnTo>
                    <a:pt x="86" y="82"/>
                  </a:lnTo>
                  <a:lnTo>
                    <a:pt x="98" y="92"/>
                  </a:lnTo>
                  <a:lnTo>
                    <a:pt x="103" y="111"/>
                  </a:lnTo>
                  <a:lnTo>
                    <a:pt x="98" y="134"/>
                  </a:lnTo>
                  <a:lnTo>
                    <a:pt x="92" y="145"/>
                  </a:lnTo>
                  <a:lnTo>
                    <a:pt x="91" y="138"/>
                  </a:lnTo>
                  <a:lnTo>
                    <a:pt x="94" y="103"/>
                  </a:lnTo>
                  <a:lnTo>
                    <a:pt x="91" y="96"/>
                  </a:lnTo>
                  <a:lnTo>
                    <a:pt x="70" y="73"/>
                  </a:lnTo>
                  <a:lnTo>
                    <a:pt x="68" y="63"/>
                  </a:lnTo>
                  <a:lnTo>
                    <a:pt x="66" y="46"/>
                  </a:lnTo>
                  <a:lnTo>
                    <a:pt x="51" y="22"/>
                  </a:lnTo>
                  <a:lnTo>
                    <a:pt x="36" y="8"/>
                  </a:lnTo>
                  <a:lnTo>
                    <a:pt x="8" y="4"/>
                  </a:lnTo>
                  <a:lnTo>
                    <a:pt x="3" y="4"/>
                  </a:lnTo>
                  <a:lnTo>
                    <a:pt x="0" y="4"/>
                  </a:lnTo>
                  <a:lnTo>
                    <a:pt x="35" y="0"/>
                  </a:lnTo>
                  <a:close/>
                </a:path>
              </a:pathLst>
            </a:custGeom>
            <a:solidFill>
              <a:srgbClr val="808080"/>
            </a:solidFill>
            <a:ln>
              <a:noFill/>
            </a:ln>
            <a:extLst>
              <a:ext uri="{91240B29-F687-4F45-9708-019B960494DF}">
                <a14:hiddenLine xmlns:a14="http://schemas.microsoft.com/office/drawing/2010/main" w="12700">
                  <a:solidFill>
                    <a:srgbClr val="000000"/>
                  </a:solidFill>
                  <a:round/>
                </a14:hiddenLine>
              </a:ext>
            </a:extLst>
          </p:spPr>
          <p:txBody>
            <a:bodyPr wrap="none"/>
            <a:lstStyle/>
            <a:p>
              <a:endParaRPr lang="zh-CN" altLang="en-US"/>
            </a:p>
          </p:txBody>
        </p:sp>
        <p:sp>
          <p:nvSpPr>
            <p:cNvPr id="21615" name="AutoShape 110"/>
            <p:cNvSpPr>
              <a:spLocks noChangeArrowheads="1"/>
            </p:cNvSpPr>
            <p:nvPr/>
          </p:nvSpPr>
          <p:spPr bwMode="auto">
            <a:xfrm flipH="1">
              <a:off x="1942" y="2307"/>
              <a:ext cx="3279" cy="1328"/>
            </a:xfrm>
            <a:prstGeom prst="cloudCallout">
              <a:avLst>
                <a:gd name="adj1" fmla="val -43750"/>
                <a:gd name="adj2" fmla="val 70000"/>
              </a:avLst>
            </a:prstGeom>
            <a:solidFill>
              <a:schemeClr val="accent1"/>
            </a:solidFill>
            <a:ln w="25400">
              <a:solidFill>
                <a:srgbClr val="000000"/>
              </a:solidFill>
              <a:round/>
            </a:ln>
          </p:spPr>
          <p:txBody>
            <a:bodyPr lIns="0" tIns="0" rIns="0" bIns="0" anchor="ct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spcAft>
                  <a:spcPct val="15000"/>
                </a:spcAft>
                <a:buFontTx/>
                <a:buNone/>
              </a:pPr>
              <a:r>
                <a:rPr kumimoji="0" lang="en-US" altLang="zh-CN" sz="1900">
                  <a:solidFill>
                    <a:srgbClr val="000000"/>
                  </a:solidFill>
                  <a:latin typeface="Arial" panose="020B0604020202020204" pitchFamily="34" charset="0"/>
                </a:rPr>
                <a:t>???,..., </a:t>
              </a:r>
              <a:r>
                <a:rPr kumimoji="0" lang="zh-CN" altLang="en-US" sz="1900">
                  <a:solidFill>
                    <a:srgbClr val="000000"/>
                  </a:solidFill>
                  <a:latin typeface="Arial" panose="020B0604020202020204" pitchFamily="34" charset="0"/>
                </a:rPr>
                <a:t>一个用户表包含 </a:t>
              </a:r>
              <a:r>
                <a:rPr kumimoji="0" lang="en-US" altLang="zh-CN" sz="1900">
                  <a:solidFill>
                    <a:srgbClr val="000000"/>
                  </a:solidFill>
                  <a:latin typeface="Arial" panose="020B0604020202020204" pitchFamily="34" charset="0"/>
                </a:rPr>
                <a:t>ID,  Name, Address,.....</a:t>
              </a:r>
            </a:p>
          </p:txBody>
        </p:sp>
      </p:grpSp>
      <p:sp>
        <p:nvSpPr>
          <p:cNvPr id="21508" name="Rectangle 112"/>
          <p:cNvSpPr>
            <a:spLocks noGrp="1" noChangeArrowheads="1"/>
          </p:cNvSpPr>
          <p:nvPr>
            <p:ph idx="1"/>
          </p:nvPr>
        </p:nvSpPr>
        <p:spPr>
          <a:xfrm>
            <a:off x="611188" y="1052513"/>
            <a:ext cx="7391400" cy="2278062"/>
          </a:xfrm>
        </p:spPr>
        <p:txBody>
          <a:bodyPr/>
          <a:lstStyle/>
          <a:p>
            <a:pPr eaLnBrk="1" hangingPunct="1"/>
            <a:r>
              <a:rPr lang="zh-CN" altLang="en-US" sz="2400" b="1" dirty="0">
                <a:solidFill>
                  <a:srgbClr val="0070C0"/>
                </a:solidFill>
                <a:latin typeface="宋体" panose="02010600030101010101" pitchFamily="2" charset="-122"/>
                <a:ea typeface="宋体" panose="02010600030101010101" pitchFamily="2" charset="-122"/>
              </a:rPr>
              <a:t>创建一个表你必需考虑以下事情：</a:t>
            </a:r>
          </a:p>
          <a:p>
            <a:pPr lvl="1" eaLnBrk="1" hangingPunct="1"/>
            <a:r>
              <a:rPr lang="zh-CN" altLang="en-US" sz="2400" b="1" dirty="0">
                <a:solidFill>
                  <a:srgbClr val="0070C0"/>
                </a:solidFill>
                <a:latin typeface="宋体" panose="02010600030101010101" pitchFamily="2" charset="-122"/>
                <a:ea typeface="宋体" panose="02010600030101010101" pitchFamily="2" charset="-122"/>
              </a:rPr>
              <a:t>为表取一个名字并且名字不能重复；</a:t>
            </a:r>
          </a:p>
          <a:p>
            <a:pPr lvl="1" eaLnBrk="1" hangingPunct="1"/>
            <a:r>
              <a:rPr lang="zh-CN" altLang="en-US" sz="2400" b="1" dirty="0">
                <a:solidFill>
                  <a:srgbClr val="0070C0"/>
                </a:solidFill>
                <a:latin typeface="宋体" panose="02010600030101010101" pitchFamily="2" charset="-122"/>
                <a:ea typeface="宋体" panose="02010600030101010101" pitchFamily="2" charset="-122"/>
              </a:rPr>
              <a:t>这个表有多少个字段；</a:t>
            </a:r>
          </a:p>
          <a:p>
            <a:pPr lvl="1" eaLnBrk="1" hangingPunct="1"/>
            <a:r>
              <a:rPr lang="zh-CN" altLang="en-US" sz="2400" b="1" dirty="0">
                <a:solidFill>
                  <a:srgbClr val="0070C0"/>
                </a:solidFill>
                <a:latin typeface="宋体" panose="02010600030101010101" pitchFamily="2" charset="-122"/>
                <a:ea typeface="宋体" panose="02010600030101010101" pitchFamily="2" charset="-122"/>
              </a:rPr>
              <a:t>为每一个字段取一个名字；</a:t>
            </a:r>
          </a:p>
          <a:p>
            <a:pPr lvl="1" eaLnBrk="1" hangingPunct="1"/>
            <a:r>
              <a:rPr lang="zh-CN" altLang="en-US" sz="2400" b="1" dirty="0">
                <a:solidFill>
                  <a:srgbClr val="0070C0"/>
                </a:solidFill>
                <a:latin typeface="宋体" panose="02010600030101010101" pitchFamily="2" charset="-122"/>
                <a:ea typeface="宋体" panose="02010600030101010101" pitchFamily="2" charset="-122"/>
              </a:rPr>
              <a:t>为每一个字段选取相应的数据类型和长度；</a:t>
            </a:r>
          </a:p>
        </p:txBody>
      </p:sp>
      <p:pic>
        <p:nvPicPr>
          <p:cNvPr id="117"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118"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9"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怎么样定义一个表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barn(inVertical)">
                                      <p:cBhvr>
                                        <p:cTn id="7" dur="500"/>
                                        <p:tgtEl>
                                          <p:spTgt spid="11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barn(inVertical)">
                                      <p:cBhvr>
                                        <p:cTn id="11" dur="500"/>
                                        <p:tgtEl>
                                          <p:spTgt spid="11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barn(inVertical)">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08">
                                            <p:txEl>
                                              <p:pRg st="0" end="0"/>
                                            </p:txEl>
                                          </p:spTgt>
                                        </p:tgtEl>
                                        <p:attrNameLst>
                                          <p:attrName>style.visibility</p:attrName>
                                        </p:attrNameLst>
                                      </p:cBhvr>
                                      <p:to>
                                        <p:strVal val="visible"/>
                                      </p:to>
                                    </p:set>
                                    <p:anim calcmode="lin" valueType="num">
                                      <p:cBhvr additive="base">
                                        <p:cTn id="20"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150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1508">
                                            <p:txEl>
                                              <p:pRg st="1" end="1"/>
                                            </p:txEl>
                                          </p:spTgt>
                                        </p:tgtEl>
                                        <p:attrNameLst>
                                          <p:attrName>style.visibility</p:attrName>
                                        </p:attrNameLst>
                                      </p:cBhvr>
                                      <p:to>
                                        <p:strVal val="visible"/>
                                      </p:to>
                                    </p:set>
                                    <p:anim calcmode="lin" valueType="num">
                                      <p:cBhvr additive="base">
                                        <p:cTn id="24"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1508">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1508">
                                            <p:txEl>
                                              <p:pRg st="2" end="2"/>
                                            </p:txEl>
                                          </p:spTgt>
                                        </p:tgtEl>
                                        <p:attrNameLst>
                                          <p:attrName>style.visibility</p:attrName>
                                        </p:attrNameLst>
                                      </p:cBhvr>
                                      <p:to>
                                        <p:strVal val="visible"/>
                                      </p:to>
                                    </p:set>
                                    <p:anim calcmode="lin" valueType="num">
                                      <p:cBhvr additive="base">
                                        <p:cTn id="28"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1508">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1508">
                                            <p:txEl>
                                              <p:pRg st="3" end="3"/>
                                            </p:txEl>
                                          </p:spTgt>
                                        </p:tgtEl>
                                        <p:attrNameLst>
                                          <p:attrName>style.visibility</p:attrName>
                                        </p:attrNameLst>
                                      </p:cBhvr>
                                      <p:to>
                                        <p:strVal val="visible"/>
                                      </p:to>
                                    </p:set>
                                    <p:anim calcmode="lin" valueType="num">
                                      <p:cBhvr additive="base">
                                        <p:cTn id="32" dur="500" fill="hold"/>
                                        <p:tgtEl>
                                          <p:spTgt spid="2150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508">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508">
                                            <p:txEl>
                                              <p:pRg st="4" end="4"/>
                                            </p:txEl>
                                          </p:spTgt>
                                        </p:tgtEl>
                                        <p:attrNameLst>
                                          <p:attrName>style.visibility</p:attrName>
                                        </p:attrNameLst>
                                      </p:cBhvr>
                                      <p:to>
                                        <p:strVal val="visible"/>
                                      </p:to>
                                    </p:set>
                                    <p:anim calcmode="lin" valueType="num">
                                      <p:cBhvr additive="base">
                                        <p:cTn id="36" dur="500" fill="hold"/>
                                        <p:tgtEl>
                                          <p:spTgt spid="2150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15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1506"/>
                                        </p:tgtEl>
                                        <p:attrNameLst>
                                          <p:attrName>style.visibility</p:attrName>
                                        </p:attrNameLst>
                                      </p:cBhvr>
                                      <p:to>
                                        <p:strVal val="visible"/>
                                      </p:to>
                                    </p:set>
                                    <p:anim calcmode="lin" valueType="num">
                                      <p:cBhvr additive="base">
                                        <p:cTn id="42" dur="500" fill="hold"/>
                                        <p:tgtEl>
                                          <p:spTgt spid="21506"/>
                                        </p:tgtEl>
                                        <p:attrNameLst>
                                          <p:attrName>ppt_x</p:attrName>
                                        </p:attrNameLst>
                                      </p:cBhvr>
                                      <p:tavLst>
                                        <p:tav tm="0">
                                          <p:val>
                                            <p:strVal val="#ppt_x"/>
                                          </p:val>
                                        </p:tav>
                                        <p:tav tm="100000">
                                          <p:val>
                                            <p:strVal val="#ppt_x"/>
                                          </p:val>
                                        </p:tav>
                                      </p:tavLst>
                                    </p:anim>
                                    <p:anim calcmode="lin" valueType="num">
                                      <p:cBhvr additive="base">
                                        <p:cTn id="43"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P spid="118" grpId="0" bldLvl="0" animBg="1"/>
      <p:bldP spid="1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7"/>
          <p:cNvGrpSpPr/>
          <p:nvPr/>
        </p:nvGrpSpPr>
        <p:grpSpPr bwMode="auto">
          <a:xfrm>
            <a:off x="1106488" y="3659188"/>
            <a:ext cx="7497762" cy="2794000"/>
            <a:chOff x="658" y="2240"/>
            <a:chExt cx="4723" cy="1760"/>
          </a:xfrm>
        </p:grpSpPr>
        <p:sp>
          <p:nvSpPr>
            <p:cNvPr id="22533" name="Rectangle 4"/>
            <p:cNvSpPr>
              <a:spLocks noChangeArrowheads="1"/>
            </p:cNvSpPr>
            <p:nvPr/>
          </p:nvSpPr>
          <p:spPr bwMode="auto">
            <a:xfrm>
              <a:off x="791" y="2282"/>
              <a:ext cx="947" cy="216"/>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水库类型</a:t>
              </a:r>
              <a:endParaRPr kumimoji="0" lang="en-US" altLang="zh-CN" sz="1300">
                <a:solidFill>
                  <a:srgbClr val="000000"/>
                </a:solidFill>
                <a:latin typeface="Arial" panose="020B0604020202020204" pitchFamily="34" charset="0"/>
              </a:endParaRPr>
            </a:p>
          </p:txBody>
        </p:sp>
        <p:sp>
          <p:nvSpPr>
            <p:cNvPr id="22534" name="Rectangle 5"/>
            <p:cNvSpPr>
              <a:spLocks noChangeArrowheads="1"/>
            </p:cNvSpPr>
            <p:nvPr/>
          </p:nvSpPr>
          <p:spPr bwMode="auto">
            <a:xfrm>
              <a:off x="1733" y="2282"/>
              <a:ext cx="862" cy="216"/>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dirty="0">
                  <a:solidFill>
                    <a:srgbClr val="000000"/>
                  </a:solidFill>
                  <a:latin typeface="Arial" panose="020B0604020202020204" pitchFamily="34" charset="0"/>
                </a:rPr>
                <a:t>总库容（</a:t>
              </a:r>
              <a:r>
                <a:rPr kumimoji="0" lang="en-US" altLang="zh-CN" sz="1300" dirty="0">
                  <a:solidFill>
                    <a:srgbClr val="000000"/>
                  </a:solidFill>
                  <a:latin typeface="Arial" panose="020B0604020202020204" pitchFamily="34" charset="0"/>
                </a:rPr>
                <a:t>m3</a:t>
              </a:r>
              <a:r>
                <a:rPr kumimoji="0" lang="zh-CN" altLang="en-US" sz="1300" dirty="0">
                  <a:solidFill>
                    <a:srgbClr val="000000"/>
                  </a:solidFill>
                  <a:latin typeface="Arial" panose="020B0604020202020204" pitchFamily="34" charset="0"/>
                </a:rPr>
                <a:t>）</a:t>
              </a:r>
              <a:endParaRPr kumimoji="0" lang="en-US" altLang="zh-CN" sz="1300" dirty="0">
                <a:solidFill>
                  <a:srgbClr val="000000"/>
                </a:solidFill>
                <a:latin typeface="Arial" panose="020B0604020202020204" pitchFamily="34" charset="0"/>
              </a:endParaRPr>
            </a:p>
          </p:txBody>
        </p:sp>
        <p:sp>
          <p:nvSpPr>
            <p:cNvPr id="22535" name="Rectangle 6"/>
            <p:cNvSpPr>
              <a:spLocks noChangeArrowheads="1"/>
            </p:cNvSpPr>
            <p:nvPr/>
          </p:nvSpPr>
          <p:spPr bwMode="auto">
            <a:xfrm>
              <a:off x="2590" y="2282"/>
              <a:ext cx="861" cy="216"/>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22536" name="Rectangle 7"/>
            <p:cNvSpPr>
              <a:spLocks noChangeArrowheads="1"/>
            </p:cNvSpPr>
            <p:nvPr/>
          </p:nvSpPr>
          <p:spPr bwMode="auto">
            <a:xfrm>
              <a:off x="782" y="2491"/>
              <a:ext cx="947" cy="191"/>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22537" name="Rectangle 8"/>
            <p:cNvSpPr>
              <a:spLocks noChangeArrowheads="1"/>
            </p:cNvSpPr>
            <p:nvPr/>
          </p:nvSpPr>
          <p:spPr bwMode="auto">
            <a:xfrm>
              <a:off x="1724" y="2491"/>
              <a:ext cx="862" cy="191"/>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1100.0</a:t>
              </a:r>
            </a:p>
          </p:txBody>
        </p:sp>
        <p:sp>
          <p:nvSpPr>
            <p:cNvPr id="22538" name="Rectangle 9"/>
            <p:cNvSpPr>
              <a:spLocks noChangeArrowheads="1"/>
            </p:cNvSpPr>
            <p:nvPr/>
          </p:nvSpPr>
          <p:spPr bwMode="auto">
            <a:xfrm>
              <a:off x="2581" y="2491"/>
              <a:ext cx="861" cy="191"/>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22539" name="Rectangle 10"/>
            <p:cNvSpPr>
              <a:spLocks noChangeArrowheads="1"/>
            </p:cNvSpPr>
            <p:nvPr/>
          </p:nvSpPr>
          <p:spPr bwMode="auto">
            <a:xfrm>
              <a:off x="782" y="2676"/>
              <a:ext cx="947" cy="190"/>
            </a:xfrm>
            <a:prstGeom prst="rect">
              <a:avLst/>
            </a:prstGeom>
            <a:solidFill>
              <a:srgbClr val="AAAA83"/>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a:t>
              </a:r>
            </a:p>
          </p:txBody>
        </p:sp>
        <p:sp>
          <p:nvSpPr>
            <p:cNvPr id="22540" name="Rectangle 11"/>
            <p:cNvSpPr>
              <a:spLocks noChangeArrowheads="1"/>
            </p:cNvSpPr>
            <p:nvPr/>
          </p:nvSpPr>
          <p:spPr bwMode="auto">
            <a:xfrm>
              <a:off x="1724" y="2676"/>
              <a:ext cx="862" cy="190"/>
            </a:xfrm>
            <a:prstGeom prst="rect">
              <a:avLst/>
            </a:prstGeom>
            <a:solidFill>
              <a:srgbClr val="AAAA83"/>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2200.0</a:t>
              </a:r>
            </a:p>
          </p:txBody>
        </p:sp>
        <p:sp>
          <p:nvSpPr>
            <p:cNvPr id="22541" name="Rectangle 12"/>
            <p:cNvSpPr>
              <a:spLocks noChangeArrowheads="1"/>
            </p:cNvSpPr>
            <p:nvPr/>
          </p:nvSpPr>
          <p:spPr bwMode="auto">
            <a:xfrm>
              <a:off x="2581" y="2676"/>
              <a:ext cx="861" cy="190"/>
            </a:xfrm>
            <a:prstGeom prst="rect">
              <a:avLst/>
            </a:prstGeom>
            <a:solidFill>
              <a:srgbClr val="AAAA83"/>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22542" name="Rectangle 13"/>
            <p:cNvSpPr>
              <a:spLocks noChangeArrowheads="1"/>
            </p:cNvSpPr>
            <p:nvPr/>
          </p:nvSpPr>
          <p:spPr bwMode="auto">
            <a:xfrm>
              <a:off x="782" y="2860"/>
              <a:ext cx="947" cy="1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2543" name="Rectangle 14"/>
            <p:cNvSpPr>
              <a:spLocks noChangeArrowheads="1"/>
            </p:cNvSpPr>
            <p:nvPr/>
          </p:nvSpPr>
          <p:spPr bwMode="auto">
            <a:xfrm>
              <a:off x="1724" y="2860"/>
              <a:ext cx="862" cy="1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2544" name="Rectangle 15"/>
            <p:cNvSpPr>
              <a:spLocks noChangeArrowheads="1"/>
            </p:cNvSpPr>
            <p:nvPr/>
          </p:nvSpPr>
          <p:spPr bwMode="auto">
            <a:xfrm>
              <a:off x="2581" y="2860"/>
              <a:ext cx="861" cy="1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2545" name="Rectangle 16"/>
            <p:cNvSpPr>
              <a:spLocks noChangeArrowheads="1"/>
            </p:cNvSpPr>
            <p:nvPr/>
          </p:nvSpPr>
          <p:spPr bwMode="auto">
            <a:xfrm>
              <a:off x="2720" y="3232"/>
              <a:ext cx="948" cy="215"/>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22546" name="Rectangle 17"/>
            <p:cNvSpPr>
              <a:spLocks noChangeArrowheads="1"/>
            </p:cNvSpPr>
            <p:nvPr/>
          </p:nvSpPr>
          <p:spPr bwMode="auto">
            <a:xfrm>
              <a:off x="3663" y="3232"/>
              <a:ext cx="861" cy="215"/>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所在河流编码</a:t>
              </a:r>
              <a:endParaRPr kumimoji="0" lang="en-US" altLang="zh-CN" sz="1300">
                <a:solidFill>
                  <a:srgbClr val="000000"/>
                </a:solidFill>
                <a:latin typeface="Arial" panose="020B0604020202020204" pitchFamily="34" charset="0"/>
              </a:endParaRPr>
            </a:p>
          </p:txBody>
        </p:sp>
        <p:sp>
          <p:nvSpPr>
            <p:cNvPr id="22547" name="Rectangle 18"/>
            <p:cNvSpPr>
              <a:spLocks noChangeArrowheads="1"/>
            </p:cNvSpPr>
            <p:nvPr/>
          </p:nvSpPr>
          <p:spPr bwMode="auto">
            <a:xfrm>
              <a:off x="4519" y="3232"/>
              <a:ext cx="862" cy="215"/>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区划编码</a:t>
              </a:r>
              <a:endParaRPr kumimoji="0" lang="en-US" altLang="zh-CN" sz="1300">
                <a:solidFill>
                  <a:srgbClr val="000000"/>
                </a:solidFill>
                <a:latin typeface="Arial" panose="020B0604020202020204" pitchFamily="34" charset="0"/>
              </a:endParaRPr>
            </a:p>
          </p:txBody>
        </p:sp>
        <p:sp>
          <p:nvSpPr>
            <p:cNvPr id="22548" name="Rectangle 19"/>
            <p:cNvSpPr>
              <a:spLocks noChangeArrowheads="1"/>
            </p:cNvSpPr>
            <p:nvPr/>
          </p:nvSpPr>
          <p:spPr bwMode="auto">
            <a:xfrm>
              <a:off x="2720" y="3441"/>
              <a:ext cx="948" cy="191"/>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22549" name="Rectangle 20"/>
            <p:cNvSpPr>
              <a:spLocks noChangeArrowheads="1"/>
            </p:cNvSpPr>
            <p:nvPr/>
          </p:nvSpPr>
          <p:spPr bwMode="auto">
            <a:xfrm>
              <a:off x="3663" y="3441"/>
              <a:ext cx="861" cy="191"/>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F00S</a:t>
              </a:r>
            </a:p>
          </p:txBody>
        </p:sp>
        <p:sp>
          <p:nvSpPr>
            <p:cNvPr id="22550" name="Rectangle 21"/>
            <p:cNvSpPr>
              <a:spLocks noChangeArrowheads="1"/>
            </p:cNvSpPr>
            <p:nvPr/>
          </p:nvSpPr>
          <p:spPr bwMode="auto">
            <a:xfrm>
              <a:off x="4519" y="3441"/>
              <a:ext cx="862" cy="191"/>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320115000000</a:t>
              </a:r>
            </a:p>
          </p:txBody>
        </p:sp>
        <p:sp>
          <p:nvSpPr>
            <p:cNvPr id="22551" name="Rectangle 22"/>
            <p:cNvSpPr>
              <a:spLocks noChangeArrowheads="1"/>
            </p:cNvSpPr>
            <p:nvPr/>
          </p:nvSpPr>
          <p:spPr bwMode="auto">
            <a:xfrm>
              <a:off x="2720" y="3626"/>
              <a:ext cx="948" cy="1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22552" name="Rectangle 23"/>
            <p:cNvSpPr>
              <a:spLocks noChangeArrowheads="1"/>
            </p:cNvSpPr>
            <p:nvPr/>
          </p:nvSpPr>
          <p:spPr bwMode="auto">
            <a:xfrm>
              <a:off x="3663" y="3626"/>
              <a:ext cx="861" cy="1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H00A</a:t>
              </a:r>
            </a:p>
          </p:txBody>
        </p:sp>
        <p:sp>
          <p:nvSpPr>
            <p:cNvPr id="22553" name="Rectangle 24"/>
            <p:cNvSpPr>
              <a:spLocks noChangeArrowheads="1"/>
            </p:cNvSpPr>
            <p:nvPr/>
          </p:nvSpPr>
          <p:spPr bwMode="auto">
            <a:xfrm>
              <a:off x="4519" y="3626"/>
              <a:ext cx="862" cy="189"/>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320924000000</a:t>
              </a:r>
            </a:p>
          </p:txBody>
        </p:sp>
        <p:sp>
          <p:nvSpPr>
            <p:cNvPr id="22554" name="Rectangle 25"/>
            <p:cNvSpPr>
              <a:spLocks noChangeArrowheads="1"/>
            </p:cNvSpPr>
            <p:nvPr/>
          </p:nvSpPr>
          <p:spPr bwMode="auto">
            <a:xfrm>
              <a:off x="2720" y="3810"/>
              <a:ext cx="948" cy="1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2555" name="Rectangle 26"/>
            <p:cNvSpPr>
              <a:spLocks noChangeArrowheads="1"/>
            </p:cNvSpPr>
            <p:nvPr/>
          </p:nvSpPr>
          <p:spPr bwMode="auto">
            <a:xfrm>
              <a:off x="3663" y="3810"/>
              <a:ext cx="861" cy="1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2556" name="Rectangle 27"/>
            <p:cNvSpPr>
              <a:spLocks noChangeArrowheads="1"/>
            </p:cNvSpPr>
            <p:nvPr/>
          </p:nvSpPr>
          <p:spPr bwMode="auto">
            <a:xfrm>
              <a:off x="4519" y="3810"/>
              <a:ext cx="862" cy="190"/>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a:t>
              </a:r>
            </a:p>
          </p:txBody>
        </p:sp>
        <p:sp>
          <p:nvSpPr>
            <p:cNvPr id="22557" name="Line 28"/>
            <p:cNvSpPr>
              <a:spLocks noChangeShapeType="1"/>
            </p:cNvSpPr>
            <p:nvPr/>
          </p:nvSpPr>
          <p:spPr bwMode="auto">
            <a:xfrm>
              <a:off x="658" y="2722"/>
              <a:ext cx="3349" cy="0"/>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8" name="Line 29"/>
            <p:cNvSpPr>
              <a:spLocks noChangeShapeType="1"/>
            </p:cNvSpPr>
            <p:nvPr/>
          </p:nvSpPr>
          <p:spPr bwMode="auto">
            <a:xfrm>
              <a:off x="1624" y="2240"/>
              <a:ext cx="0" cy="888"/>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9" name="Text Box 30"/>
            <p:cNvSpPr txBox="1">
              <a:spLocks noChangeArrowheads="1"/>
            </p:cNvSpPr>
            <p:nvPr/>
          </p:nvSpPr>
          <p:spPr bwMode="auto">
            <a:xfrm>
              <a:off x="4041" y="2638"/>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900">
                  <a:solidFill>
                    <a:srgbClr val="000000"/>
                  </a:solidFill>
                  <a:latin typeface="Arial" panose="020B0604020202020204" pitchFamily="34" charset="0"/>
                </a:rPr>
                <a:t>选择</a:t>
              </a:r>
            </a:p>
          </p:txBody>
        </p:sp>
        <p:sp>
          <p:nvSpPr>
            <p:cNvPr id="22560" name="Text Box 31"/>
            <p:cNvSpPr txBox="1">
              <a:spLocks noChangeArrowheads="1"/>
            </p:cNvSpPr>
            <p:nvPr/>
          </p:nvSpPr>
          <p:spPr bwMode="auto">
            <a:xfrm>
              <a:off x="1315" y="3143"/>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900">
                  <a:solidFill>
                    <a:srgbClr val="000000"/>
                  </a:solidFill>
                  <a:latin typeface="Arial" panose="020B0604020202020204" pitchFamily="34" charset="0"/>
                </a:rPr>
                <a:t>映射</a:t>
              </a:r>
            </a:p>
          </p:txBody>
        </p:sp>
        <p:sp>
          <p:nvSpPr>
            <p:cNvPr id="22561" name="Line 32"/>
            <p:cNvSpPr>
              <a:spLocks noChangeShapeType="1"/>
            </p:cNvSpPr>
            <p:nvPr/>
          </p:nvSpPr>
          <p:spPr bwMode="auto">
            <a:xfrm flipH="1" flipV="1">
              <a:off x="2986" y="2469"/>
              <a:ext cx="992" cy="602"/>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62" name="Line 33"/>
            <p:cNvSpPr>
              <a:spLocks noChangeShapeType="1"/>
            </p:cNvSpPr>
            <p:nvPr/>
          </p:nvSpPr>
          <p:spPr bwMode="auto">
            <a:xfrm flipH="1">
              <a:off x="3403" y="3081"/>
              <a:ext cx="584" cy="256"/>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63" name="Text Box 34"/>
            <p:cNvSpPr txBox="1">
              <a:spLocks noChangeArrowheads="1"/>
            </p:cNvSpPr>
            <p:nvPr/>
          </p:nvSpPr>
          <p:spPr bwMode="auto">
            <a:xfrm>
              <a:off x="3939" y="2966"/>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nchor="ctr">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900">
                  <a:solidFill>
                    <a:srgbClr val="000000"/>
                  </a:solidFill>
                  <a:latin typeface="Arial" panose="020B0604020202020204" pitchFamily="34" charset="0"/>
                </a:rPr>
                <a:t>关联</a:t>
              </a:r>
            </a:p>
          </p:txBody>
        </p:sp>
      </p:grpSp>
      <p:sp>
        <p:nvSpPr>
          <p:cNvPr id="268324" name="Rectangle 36"/>
          <p:cNvSpPr>
            <a:spLocks noGrp="1" noChangeArrowheads="1"/>
          </p:cNvSpPr>
          <p:nvPr>
            <p:ph idx="1"/>
          </p:nvPr>
        </p:nvSpPr>
        <p:spPr>
          <a:xfrm>
            <a:off x="611188" y="1052513"/>
            <a:ext cx="7921625" cy="2265362"/>
          </a:xfrm>
        </p:spPr>
        <p:txBody>
          <a:bodyPr rtlCol="0">
            <a:normAutofit fontScale="85000" lnSpcReduction="10000"/>
          </a:bodyPr>
          <a:lstStyle/>
          <a:p>
            <a:pPr eaLnBrk="1" fontAlgn="auto" hangingPunct="1">
              <a:spcAft>
                <a:spcPts val="0"/>
              </a:spcAft>
              <a:buFont typeface="Wingdings 2" panose="05020102010507070707"/>
              <a:buChar char="ß"/>
              <a:defRPr/>
            </a:pPr>
            <a:r>
              <a:rPr lang="zh-CN" altLang="en-US" b="1" dirty="0">
                <a:solidFill>
                  <a:srgbClr val="0070C0"/>
                </a:solidFill>
                <a:latin typeface="宋体" panose="02010600030101010101" pitchFamily="2" charset="-122"/>
                <a:ea typeface="宋体" panose="02010600030101010101" pitchFamily="2" charset="-122"/>
              </a:rPr>
              <a:t>通俗的说，数据库是表的集合；数据库的操作主要是对表进行操作。表的操作有三种类型：</a:t>
            </a:r>
          </a:p>
          <a:p>
            <a:pPr lvl="1" eaLnBrk="1" fontAlgn="auto" hangingPunct="1">
              <a:spcAft>
                <a:spcPts val="0"/>
              </a:spcAft>
              <a:buFont typeface="Wingdings 2" panose="05020102010507070707"/>
              <a:buChar char="Þ"/>
              <a:defRPr/>
            </a:pPr>
            <a:r>
              <a:rPr lang="zh-CN" altLang="en-US" b="1" dirty="0">
                <a:solidFill>
                  <a:srgbClr val="0070C0"/>
                </a:solidFill>
                <a:latin typeface="宋体" panose="02010600030101010101" pitchFamily="2" charset="-122"/>
                <a:ea typeface="宋体" panose="02010600030101010101" pitchFamily="2" charset="-122"/>
              </a:rPr>
              <a:t>选择</a:t>
            </a:r>
          </a:p>
          <a:p>
            <a:pPr lvl="1" eaLnBrk="1" fontAlgn="auto" hangingPunct="1">
              <a:spcAft>
                <a:spcPts val="0"/>
              </a:spcAft>
              <a:buFont typeface="Wingdings 2" panose="05020102010507070707"/>
              <a:buChar char="Þ"/>
              <a:defRPr/>
            </a:pPr>
            <a:r>
              <a:rPr lang="zh-CN" altLang="en-US" b="1" dirty="0">
                <a:solidFill>
                  <a:srgbClr val="0070C0"/>
                </a:solidFill>
                <a:latin typeface="宋体" panose="02010600030101010101" pitchFamily="2" charset="-122"/>
                <a:ea typeface="宋体" panose="02010600030101010101" pitchFamily="2" charset="-122"/>
              </a:rPr>
              <a:t>映射</a:t>
            </a:r>
          </a:p>
          <a:p>
            <a:pPr lvl="1" eaLnBrk="1" fontAlgn="auto" hangingPunct="1">
              <a:spcAft>
                <a:spcPts val="0"/>
              </a:spcAft>
              <a:buFont typeface="Wingdings 2" panose="05020102010507070707"/>
              <a:buChar char="Þ"/>
              <a:defRPr/>
            </a:pPr>
            <a:r>
              <a:rPr lang="zh-CN" altLang="en-US" b="1" dirty="0">
                <a:solidFill>
                  <a:srgbClr val="0070C0"/>
                </a:solidFill>
                <a:latin typeface="宋体" panose="02010600030101010101" pitchFamily="2" charset="-122"/>
                <a:ea typeface="宋体" panose="02010600030101010101" pitchFamily="2" charset="-122"/>
              </a:rPr>
              <a:t>关联</a:t>
            </a:r>
          </a:p>
        </p:txBody>
      </p:sp>
      <p:pic>
        <p:nvPicPr>
          <p:cNvPr id="41"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43"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表的操作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inVertical)">
                                      <p:cBhvr>
                                        <p:cTn id="11" dur="500"/>
                                        <p:tgtEl>
                                          <p:spTgt spid="4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arn(inVertical)">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8324">
                                            <p:txEl>
                                              <p:pRg st="0" end="0"/>
                                            </p:txEl>
                                          </p:spTgt>
                                        </p:tgtEl>
                                        <p:attrNameLst>
                                          <p:attrName>style.visibility</p:attrName>
                                        </p:attrNameLst>
                                      </p:cBhvr>
                                      <p:to>
                                        <p:strVal val="visible"/>
                                      </p:to>
                                    </p:set>
                                    <p:anim calcmode="lin" valueType="num">
                                      <p:cBhvr additive="base">
                                        <p:cTn id="20" dur="500" fill="hold"/>
                                        <p:tgtEl>
                                          <p:spTgt spid="26832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68324">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68324">
                                            <p:txEl>
                                              <p:pRg st="1" end="1"/>
                                            </p:txEl>
                                          </p:spTgt>
                                        </p:tgtEl>
                                        <p:attrNameLst>
                                          <p:attrName>style.visibility</p:attrName>
                                        </p:attrNameLst>
                                      </p:cBhvr>
                                      <p:to>
                                        <p:strVal val="visible"/>
                                      </p:to>
                                    </p:set>
                                    <p:anim calcmode="lin" valueType="num">
                                      <p:cBhvr additive="base">
                                        <p:cTn id="24" dur="500" fill="hold"/>
                                        <p:tgtEl>
                                          <p:spTgt spid="26832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8324">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68324">
                                            <p:txEl>
                                              <p:pRg st="2" end="2"/>
                                            </p:txEl>
                                          </p:spTgt>
                                        </p:tgtEl>
                                        <p:attrNameLst>
                                          <p:attrName>style.visibility</p:attrName>
                                        </p:attrNameLst>
                                      </p:cBhvr>
                                      <p:to>
                                        <p:strVal val="visible"/>
                                      </p:to>
                                    </p:set>
                                    <p:anim calcmode="lin" valueType="num">
                                      <p:cBhvr additive="base">
                                        <p:cTn id="28" dur="500" fill="hold"/>
                                        <p:tgtEl>
                                          <p:spTgt spid="26832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68324">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68324">
                                            <p:txEl>
                                              <p:pRg st="3" end="3"/>
                                            </p:txEl>
                                          </p:spTgt>
                                        </p:tgtEl>
                                        <p:attrNameLst>
                                          <p:attrName>style.visibility</p:attrName>
                                        </p:attrNameLst>
                                      </p:cBhvr>
                                      <p:to>
                                        <p:strVal val="visible"/>
                                      </p:to>
                                    </p:set>
                                    <p:anim calcmode="lin" valueType="num">
                                      <p:cBhvr additive="base">
                                        <p:cTn id="32" dur="500" fill="hold"/>
                                        <p:tgtEl>
                                          <p:spTgt spid="26832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83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2530"/>
                                        </p:tgtEl>
                                        <p:attrNameLst>
                                          <p:attrName>style.visibility</p:attrName>
                                        </p:attrNameLst>
                                      </p:cBhvr>
                                      <p:to>
                                        <p:strVal val="visible"/>
                                      </p:to>
                                    </p:set>
                                    <p:anim calcmode="lin" valueType="num">
                                      <p:cBhvr additive="base">
                                        <p:cTn id="38" dur="500" fill="hold"/>
                                        <p:tgtEl>
                                          <p:spTgt spid="22530"/>
                                        </p:tgtEl>
                                        <p:attrNameLst>
                                          <p:attrName>ppt_x</p:attrName>
                                        </p:attrNameLst>
                                      </p:cBhvr>
                                      <p:tavLst>
                                        <p:tav tm="0">
                                          <p:val>
                                            <p:strVal val="#ppt_x"/>
                                          </p:val>
                                        </p:tav>
                                        <p:tav tm="100000">
                                          <p:val>
                                            <p:strVal val="#ppt_x"/>
                                          </p:val>
                                        </p:tav>
                                      </p:tavLst>
                                    </p:anim>
                                    <p:anim calcmode="lin" valueType="num">
                                      <p:cBhvr additive="base">
                                        <p:cTn id="39"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24" grpId="0" build="p"/>
      <p:bldP spid="42" grpId="0" bldLvl="0" animBg="1"/>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2184"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第二讲</a:t>
            </a:r>
          </a:p>
        </p:txBody>
      </p:sp>
    </p:spTree>
    <p:extLst>
      <p:ext uri="{BB962C8B-B14F-4D97-AF65-F5344CB8AC3E}">
        <p14:creationId xmlns:p14="http://schemas.microsoft.com/office/powerpoint/2010/main" val="1873078660"/>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2788" y="1071563"/>
            <a:ext cx="5907088" cy="20288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nvGrpSpPr>
          <p:cNvPr id="7170" name="组合 2"/>
          <p:cNvGrpSpPr/>
          <p:nvPr/>
        </p:nvGrpSpPr>
        <p:grpSpPr>
          <a:xfrm>
            <a:off x="3306763" y="1227138"/>
            <a:ext cx="6405562" cy="1458912"/>
            <a:chOff x="8093" y="2671"/>
            <a:chExt cx="10342" cy="2459"/>
          </a:xfrm>
        </p:grpSpPr>
        <p:sp>
          <p:nvSpPr>
            <p:cNvPr id="7171" name="文本框 4"/>
            <p:cNvSpPr txBox="1"/>
            <p:nvPr/>
          </p:nvSpPr>
          <p:spPr>
            <a:xfrm>
              <a:off x="8093" y="2671"/>
              <a:ext cx="9335" cy="2020"/>
            </a:xfrm>
            <a:prstGeom prst="rect">
              <a:avLst/>
            </a:prstGeom>
            <a:noFill/>
            <a:ln w="9525">
              <a:noFill/>
            </a:ln>
          </p:spPr>
          <p:txBody>
            <a:bodyPr wrap="square" anchor="t">
              <a:spAutoFit/>
            </a:bodyPr>
            <a:lstStyle/>
            <a:p>
              <a:r>
                <a:rPr lang="zh-CN" altLang="en-US" sz="7200">
                  <a:solidFill>
                    <a:schemeClr val="bg1"/>
                  </a:solidFill>
                  <a:latin typeface="隶书" panose="02010509060101010101" charset="-122"/>
                  <a:ea typeface="隶书" panose="02010509060101010101" charset="-122"/>
                </a:rPr>
                <a:t>软件开发环境</a:t>
              </a:r>
            </a:p>
          </p:txBody>
        </p:sp>
        <p:sp>
          <p:nvSpPr>
            <p:cNvPr id="7172" name="文本框 6"/>
            <p:cNvSpPr txBox="1"/>
            <p:nvPr/>
          </p:nvSpPr>
          <p:spPr>
            <a:xfrm>
              <a:off x="8176" y="4302"/>
              <a:ext cx="10259" cy="828"/>
            </a:xfrm>
            <a:prstGeom prst="rect">
              <a:avLst/>
            </a:prstGeom>
            <a:noFill/>
            <a:ln w="9525">
              <a:noFill/>
            </a:ln>
          </p:spPr>
          <p:txBody>
            <a:bodyPr wrap="square" anchor="t">
              <a:spAutoFit/>
            </a:bodyPr>
            <a:lstStyle/>
            <a:p>
              <a:r>
                <a:rPr lang="en-US" altLang="zh-CN" sz="2600">
                  <a:solidFill>
                    <a:schemeClr val="bg1"/>
                  </a:solidFill>
                  <a:latin typeface="Comic Sans MS" panose="030F0702030302020204" charset="0"/>
                  <a:ea typeface="宋体" panose="02010600030101010101" pitchFamily="2" charset="-122"/>
                </a:rPr>
                <a:t>Software Development Environment</a:t>
              </a:r>
            </a:p>
          </p:txBody>
        </p:sp>
      </p:grpSp>
      <p:pic>
        <p:nvPicPr>
          <p:cNvPr id="7173" name="图片 11" descr="河海大学校徽"/>
          <p:cNvPicPr>
            <a:picLocks noChangeAspect="1"/>
          </p:cNvPicPr>
          <p:nvPr/>
        </p:nvPicPr>
        <p:blipFill>
          <a:blip r:embed="rId2"/>
          <a:stretch>
            <a:fillRect/>
          </a:stretch>
        </p:blipFill>
        <p:spPr>
          <a:xfrm>
            <a:off x="1036638" y="1095375"/>
            <a:ext cx="1979612" cy="1981200"/>
          </a:xfrm>
          <a:prstGeom prst="rect">
            <a:avLst/>
          </a:prstGeom>
          <a:noFill/>
          <a:ln w="9525">
            <a:noFill/>
          </a:ln>
        </p:spPr>
      </p:pic>
      <p:sp>
        <p:nvSpPr>
          <p:cNvPr id="13" name="矩形 12"/>
          <p:cNvSpPr/>
          <p:nvPr/>
        </p:nvSpPr>
        <p:spPr>
          <a:xfrm>
            <a:off x="0" y="1071563"/>
            <a:ext cx="800100" cy="20304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175" name="文本框 13"/>
          <p:cNvSpPr txBox="1"/>
          <p:nvPr/>
        </p:nvSpPr>
        <p:spPr>
          <a:xfrm>
            <a:off x="2184400" y="4405313"/>
            <a:ext cx="4775200" cy="1198880"/>
          </a:xfrm>
          <a:prstGeom prst="rect">
            <a:avLst/>
          </a:prstGeom>
          <a:noFill/>
          <a:ln w="9525">
            <a:noFill/>
          </a:ln>
        </p:spPr>
        <p:txBody>
          <a:bodyPr wrap="square" anchor="t">
            <a:spAutoFit/>
          </a:bodyPr>
          <a:lstStyle/>
          <a:p>
            <a:pPr algn="ctr"/>
            <a:r>
              <a:rPr lang="zh-CN" altLang="en-US" sz="3600" b="1" dirty="0">
                <a:solidFill>
                  <a:srgbClr val="0070C0"/>
                </a:solidFill>
                <a:latin typeface="宋体" panose="02010600030101010101" pitchFamily="2" charset="-122"/>
                <a:cs typeface="宋体" panose="02010600030101010101" pitchFamily="2" charset="-122"/>
                <a:sym typeface="宋体" panose="02010600030101010101" pitchFamily="2" charset="-122"/>
              </a:rPr>
              <a:t>主讲教师  刘凡</a:t>
            </a:r>
            <a:endParaRPr lang="zh-CN" altLang="en-US" sz="3600" b="1" dirty="0">
              <a:solidFill>
                <a:srgbClr val="0070C0"/>
              </a:solidFill>
              <a:latin typeface="宋体" panose="02010600030101010101" pitchFamily="2" charset="-122"/>
              <a:cs typeface="宋体" panose="02010600030101010101" pitchFamily="2" charset="-122"/>
            </a:endParaRPr>
          </a:p>
          <a:p>
            <a:pPr algn="ctr"/>
            <a:r>
              <a:rPr lang="en-US" altLang="zh-CN" sz="3600" b="1" dirty="0">
                <a:solidFill>
                  <a:srgbClr val="0070C0"/>
                </a:solidFill>
                <a:latin typeface="宋体" panose="02010600030101010101" pitchFamily="2" charset="-122"/>
                <a:cs typeface="宋体" panose="02010600030101010101" pitchFamily="2" charset="-122"/>
                <a:sym typeface="宋体" panose="02010600030101010101" pitchFamily="2" charset="-122"/>
              </a:rPr>
              <a:t>fanliu@hhu.edu.cn</a:t>
            </a: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253999" y="1004888"/>
            <a:ext cx="863917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457200" indent="-457200" algn="just" eaLnBrk="1" hangingPunct="1">
              <a:lnSpc>
                <a:spcPts val="4000"/>
              </a:lnSpc>
              <a:spcBef>
                <a:spcPct val="0"/>
              </a:spcBef>
              <a:buSzPct val="150000"/>
              <a:buBlip>
                <a:blip r:embed="rId4"/>
              </a:buBlip>
              <a:defRPr/>
            </a:pPr>
            <a:r>
              <a:rPr lang="en-US" altLang="zh-CN" sz="2800" dirty="0">
                <a:solidFill>
                  <a:srgbClr val="0070C0"/>
                </a:solidFill>
                <a:latin typeface="宋体" panose="02010600030101010101" pitchFamily="2" charset="-122"/>
                <a:cs typeface="宋体" panose="02010600030101010101" pitchFamily="2" charset="-122"/>
              </a:rPr>
              <a:t>MySQL</a:t>
            </a:r>
            <a:r>
              <a:rPr lang="zh-CN" altLang="en-US" sz="2800" dirty="0">
                <a:solidFill>
                  <a:srgbClr val="0070C0"/>
                </a:solidFill>
                <a:latin typeface="宋体" panose="02010600030101010101" pitchFamily="2" charset="-122"/>
                <a:cs typeface="宋体" panose="02010600030101010101" pitchFamily="2" charset="-122"/>
              </a:rPr>
              <a:t>数据库管理系统，简称</a:t>
            </a:r>
            <a:r>
              <a:rPr lang="en-US" altLang="zh-CN" sz="2800" dirty="0">
                <a:solidFill>
                  <a:srgbClr val="0070C0"/>
                </a:solidFill>
                <a:latin typeface="宋体" panose="02010600030101010101" pitchFamily="2" charset="-122"/>
                <a:cs typeface="宋体" panose="02010600030101010101" pitchFamily="2" charset="-122"/>
              </a:rPr>
              <a:t>MySQL</a:t>
            </a:r>
            <a:r>
              <a:rPr lang="zh-CN" altLang="en-US" sz="2800" dirty="0">
                <a:solidFill>
                  <a:srgbClr val="0070C0"/>
                </a:solidFill>
                <a:latin typeface="宋体" panose="02010600030101010101" pitchFamily="2" charset="-122"/>
                <a:cs typeface="宋体" panose="02010600030101010101" pitchFamily="2" charset="-122"/>
              </a:rPr>
              <a:t>，是世界上最流行的开源数据库管理系统。</a:t>
            </a:r>
            <a:endParaRPr lang="en-US" altLang="zh-CN" sz="2800" dirty="0">
              <a:solidFill>
                <a:srgbClr val="0070C0"/>
              </a:solidFill>
              <a:latin typeface="宋体" panose="02010600030101010101" pitchFamily="2" charset="-122"/>
              <a:cs typeface="宋体" panose="02010600030101010101" pitchFamily="2" charset="-122"/>
            </a:endParaRPr>
          </a:p>
          <a:p>
            <a:pPr algn="just" eaLnBrk="1" hangingPunct="1">
              <a:lnSpc>
                <a:spcPts val="4000"/>
              </a:lnSpc>
              <a:spcBef>
                <a:spcPct val="0"/>
              </a:spcBef>
              <a:buSzPct val="150000"/>
              <a:buNone/>
              <a:defRPr/>
            </a:pPr>
            <a:endParaRPr lang="en-US" altLang="zh-CN" sz="2800" dirty="0">
              <a:solidFill>
                <a:srgbClr val="0070C0"/>
              </a:solidFill>
              <a:latin typeface="宋体" panose="02010600030101010101" pitchFamily="2" charset="-122"/>
              <a:cs typeface="宋体" panose="02010600030101010101" pitchFamily="2" charset="-122"/>
            </a:endParaRPr>
          </a:p>
          <a:p>
            <a:pPr marL="457200" indent="-457200" algn="just" eaLnBrk="1" hangingPunct="1">
              <a:lnSpc>
                <a:spcPts val="4000"/>
              </a:lnSpc>
              <a:spcBef>
                <a:spcPct val="0"/>
              </a:spcBef>
              <a:buSzPct val="150000"/>
              <a:buBlip>
                <a:blip r:embed="rId4"/>
              </a:buBlip>
              <a:defRPr/>
            </a:pPr>
            <a:r>
              <a:rPr lang="zh-CN" altLang="en-US" sz="2800" dirty="0">
                <a:solidFill>
                  <a:srgbClr val="0070C0"/>
                </a:solidFill>
                <a:latin typeface="宋体" panose="02010600030101010101" pitchFamily="2" charset="-122"/>
                <a:cs typeface="宋体" panose="02010600030101010101" pitchFamily="2" charset="-122"/>
              </a:rPr>
              <a:t>目前许多</a:t>
            </a:r>
            <a:r>
              <a:rPr lang="en-US" altLang="zh-CN" sz="2800" dirty="0">
                <a:solidFill>
                  <a:srgbClr val="0070C0"/>
                </a:solidFill>
                <a:latin typeface="宋体" panose="02010600030101010101" pitchFamily="2" charset="-122"/>
                <a:cs typeface="宋体" panose="02010600030101010101" pitchFamily="2" charset="-122"/>
              </a:rPr>
              <a:t>Web</a:t>
            </a:r>
            <a:r>
              <a:rPr lang="zh-CN" altLang="en-US" sz="2800" dirty="0">
                <a:solidFill>
                  <a:srgbClr val="0070C0"/>
                </a:solidFill>
                <a:latin typeface="宋体" panose="02010600030101010101" pitchFamily="2" charset="-122"/>
                <a:cs typeface="宋体" panose="02010600030101010101" pitchFamily="2" charset="-122"/>
              </a:rPr>
              <a:t>开发项目都选用</a:t>
            </a:r>
            <a:r>
              <a:rPr lang="en-US" altLang="zh-CN" sz="2800" dirty="0">
                <a:solidFill>
                  <a:srgbClr val="0070C0"/>
                </a:solidFill>
                <a:latin typeface="宋体" panose="02010600030101010101" pitchFamily="2" charset="-122"/>
                <a:cs typeface="宋体" panose="02010600030101010101" pitchFamily="2" charset="-122"/>
              </a:rPr>
              <a:t>MySQL</a:t>
            </a:r>
            <a:r>
              <a:rPr lang="zh-CN" altLang="en-US" sz="2800" dirty="0">
                <a:solidFill>
                  <a:srgbClr val="0070C0"/>
                </a:solidFill>
                <a:latin typeface="宋体" panose="02010600030101010101" pitchFamily="2" charset="-122"/>
                <a:cs typeface="宋体" panose="02010600030101010101" pitchFamily="2" charset="-122"/>
              </a:rPr>
              <a:t>，其主要原因是</a:t>
            </a:r>
            <a:r>
              <a:rPr lang="en-US" altLang="zh-CN" sz="2800" dirty="0">
                <a:solidFill>
                  <a:srgbClr val="0070C0"/>
                </a:solidFill>
                <a:latin typeface="宋体" panose="02010600030101010101" pitchFamily="2" charset="-122"/>
                <a:cs typeface="宋体" panose="02010600030101010101" pitchFamily="2" charset="-122"/>
              </a:rPr>
              <a:t>MySQL</a:t>
            </a:r>
            <a:r>
              <a:rPr lang="zh-CN" altLang="en-US" sz="2800" dirty="0">
                <a:solidFill>
                  <a:srgbClr val="0070C0"/>
                </a:solidFill>
                <a:latin typeface="宋体" panose="02010600030101010101" pitchFamily="2" charset="-122"/>
                <a:cs typeface="宋体" panose="02010600030101010101" pitchFamily="2" charset="-122"/>
              </a:rPr>
              <a:t>的社区版是</a:t>
            </a:r>
            <a:r>
              <a:rPr lang="zh-CN" altLang="en-US" sz="2800" dirty="0">
                <a:solidFill>
                  <a:srgbClr val="DF3621"/>
                </a:solidFill>
                <a:latin typeface="宋体" panose="02010600030101010101" pitchFamily="2" charset="-122"/>
                <a:cs typeface="宋体" panose="02010600030101010101" pitchFamily="2" charset="-122"/>
              </a:rPr>
              <a:t>开源数据库管理系统、可以降低软件的开发和使用成本</a:t>
            </a:r>
            <a:r>
              <a:rPr lang="zh-CN" altLang="en-US" sz="2800" dirty="0">
                <a:solidFill>
                  <a:srgbClr val="0070C0"/>
                </a:solidFill>
                <a:latin typeface="宋体" panose="02010600030101010101" pitchFamily="2" charset="-122"/>
                <a:cs typeface="宋体" panose="02010600030101010101" pitchFamily="2" charset="-122"/>
              </a:rPr>
              <a:t>。</a:t>
            </a:r>
          </a:p>
        </p:txBody>
      </p:sp>
      <p:pic>
        <p:nvPicPr>
          <p:cNvPr id="11" name="Picture 7" descr="河海校徽"/>
          <p:cNvPicPr>
            <a:picLocks noChangeAspect="1"/>
          </p:cNvPicPr>
          <p:nvPr/>
        </p:nvPicPr>
        <p:blipFill>
          <a:blip r:embed="rId5"/>
          <a:stretch>
            <a:fillRect/>
          </a:stretch>
        </p:blipFill>
        <p:spPr>
          <a:xfrm>
            <a:off x="0" y="0"/>
            <a:ext cx="965200" cy="1030288"/>
          </a:xfrm>
          <a:prstGeom prst="rect">
            <a:avLst/>
          </a:prstGeom>
          <a:noFill/>
          <a:ln w="9525">
            <a:noFill/>
          </a:ln>
        </p:spPr>
      </p:pic>
      <p:sp>
        <p:nvSpPr>
          <p:cNvPr id="1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482">
                                            <p:txEl>
                                              <p:pRg st="0" end="0"/>
                                            </p:txEl>
                                          </p:spTgt>
                                        </p:tgtEl>
                                        <p:attrNameLst>
                                          <p:attrName>style.visibility</p:attrName>
                                        </p:attrNameLst>
                                      </p:cBhvr>
                                      <p:to>
                                        <p:strVal val="visible"/>
                                      </p:to>
                                    </p:set>
                                    <p:anim calcmode="lin" valueType="num">
                                      <p:cBhvr additive="base">
                                        <p:cTn id="20"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482">
                                            <p:txEl>
                                              <p:pRg st="2" end="2"/>
                                            </p:txEl>
                                          </p:spTgt>
                                        </p:tgtEl>
                                        <p:attrNameLst>
                                          <p:attrName>style.visibility</p:attrName>
                                        </p:attrNameLst>
                                      </p:cBhvr>
                                      <p:to>
                                        <p:strVal val="visible"/>
                                      </p:to>
                                    </p:set>
                                    <p:anim calcmode="lin" valueType="num">
                                      <p:cBhvr additive="base">
                                        <p:cTn id="26"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355601" y="1106488"/>
            <a:ext cx="8537574" cy="442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ts val="4000"/>
              </a:lnSpc>
              <a:spcBef>
                <a:spcPct val="0"/>
              </a:spcBef>
              <a:buSzPct val="150000"/>
              <a:buBlip>
                <a:blip r:embed="rId4"/>
              </a:buBlip>
              <a:defRPr/>
            </a:pPr>
            <a:r>
              <a:rPr lang="zh-CN" altLang="en-US" sz="2400" dirty="0">
                <a:solidFill>
                  <a:srgbClr val="0070C0"/>
                </a:solidFill>
                <a:latin typeface="宋体" panose="02010600030101010101" pitchFamily="2" charset="-122"/>
                <a:cs typeface="宋体" panose="02010600030101010101" pitchFamily="2" charset="-122"/>
              </a:rPr>
              <a:t>下载</a:t>
            </a:r>
            <a:r>
              <a:rPr lang="en-US" altLang="zh-CN" sz="2400" dirty="0">
                <a:solidFill>
                  <a:srgbClr val="0070C0"/>
                </a:solidFill>
                <a:latin typeface="宋体" panose="02010600030101010101" pitchFamily="2" charset="-122"/>
                <a:cs typeface="宋体" panose="02010600030101010101" pitchFamily="2" charset="-122"/>
              </a:rPr>
              <a:t> </a:t>
            </a:r>
            <a:r>
              <a:rPr lang="zh-CN" altLang="en-US" sz="2400" dirty="0">
                <a:solidFill>
                  <a:srgbClr val="0070C0"/>
                </a:solidFill>
                <a:latin typeface="宋体" panose="02010600030101010101" pitchFamily="2" charset="-122"/>
                <a:cs typeface="宋体" panose="02010600030101010101" pitchFamily="2" charset="-122"/>
              </a:rPr>
              <a:t>登录</a:t>
            </a:r>
            <a:r>
              <a:rPr lang="en-US" altLang="zh-CN" sz="2400" dirty="0">
                <a:solidFill>
                  <a:srgbClr val="0070C0"/>
                </a:solidFill>
                <a:latin typeface="宋体" panose="02010600030101010101" pitchFamily="2" charset="-122"/>
                <a:cs typeface="宋体" panose="02010600030101010101" pitchFamily="2" charset="-122"/>
              </a:rPr>
              <a:t>www.mysql.com</a:t>
            </a:r>
            <a:r>
              <a:rPr lang="zh-CN" altLang="en-US" sz="2400" dirty="0">
                <a:solidFill>
                  <a:srgbClr val="0070C0"/>
                </a:solidFill>
                <a:latin typeface="宋体" panose="02010600030101010101" pitchFamily="2" charset="-122"/>
                <a:cs typeface="宋体" panose="02010600030101010101" pitchFamily="2" charset="-122"/>
              </a:rPr>
              <a:t>后选择导航条上的</a:t>
            </a:r>
            <a:r>
              <a:rPr lang="en-US" altLang="zh-CN" sz="2400" dirty="0">
                <a:solidFill>
                  <a:srgbClr val="0070C0"/>
                </a:solidFill>
                <a:latin typeface="宋体" panose="02010600030101010101" pitchFamily="2" charset="-122"/>
                <a:cs typeface="宋体" panose="02010600030101010101" pitchFamily="2" charset="-122"/>
              </a:rPr>
              <a:t>products</a:t>
            </a:r>
            <a:r>
              <a:rPr lang="zh-CN" altLang="en-US" sz="2400" dirty="0">
                <a:solidFill>
                  <a:srgbClr val="0070C0"/>
                </a:solidFill>
                <a:latin typeface="宋体" panose="02010600030101010101" pitchFamily="2" charset="-122"/>
                <a:cs typeface="宋体" panose="02010600030101010101" pitchFamily="2" charset="-122"/>
              </a:rPr>
              <a:t>，在出现的页面的左侧选择“</a:t>
            </a:r>
            <a:r>
              <a:rPr lang="en-US" altLang="zh-CN" sz="2400" dirty="0">
                <a:solidFill>
                  <a:srgbClr val="0070C0"/>
                </a:solidFill>
                <a:latin typeface="宋体" panose="02010600030101010101" pitchFamily="2" charset="-122"/>
                <a:cs typeface="宋体" panose="02010600030101010101" pitchFamily="2" charset="-122"/>
              </a:rPr>
              <a:t>MySQL Community Edition</a:t>
            </a:r>
            <a:r>
              <a:rPr lang="zh-CN" altLang="en-US" sz="2400" dirty="0">
                <a:solidFill>
                  <a:srgbClr val="0070C0"/>
                </a:solidFill>
                <a:latin typeface="宋体" panose="02010600030101010101" pitchFamily="2" charset="-122"/>
                <a:cs typeface="宋体" panose="02010600030101010101" pitchFamily="2" charset="-122"/>
              </a:rPr>
              <a:t>”或在出现的页面的右侧选择“下载</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社区版”。</a:t>
            </a:r>
            <a:endParaRPr lang="en-US" altLang="zh-CN" sz="2400" dirty="0">
              <a:solidFill>
                <a:srgbClr val="0070C0"/>
              </a:solidFill>
              <a:latin typeface="宋体" panose="02010600030101010101" pitchFamily="2" charset="-122"/>
              <a:cs typeface="宋体" panose="02010600030101010101" pitchFamily="2" charset="-122"/>
            </a:endParaRPr>
          </a:p>
          <a:p>
            <a:pPr marL="342900" indent="-342900" algn="just" eaLnBrk="1" hangingPunct="1">
              <a:lnSpc>
                <a:spcPts val="4000"/>
              </a:lnSpc>
              <a:spcBef>
                <a:spcPct val="0"/>
              </a:spcBef>
              <a:buSzPct val="150000"/>
              <a:buBlip>
                <a:blip r:embed="rId4"/>
              </a:buBlip>
              <a:defRPr/>
            </a:pPr>
            <a:r>
              <a:rPr lang="zh-CN" altLang="en-US" sz="2400" dirty="0">
                <a:solidFill>
                  <a:srgbClr val="0070C0"/>
                </a:solidFill>
                <a:latin typeface="宋体" panose="02010600030101010101" pitchFamily="2" charset="-122"/>
                <a:cs typeface="宋体" panose="02010600030101010101" pitchFamily="2" charset="-122"/>
              </a:rPr>
              <a:t>安装 将下载的</a:t>
            </a:r>
            <a:r>
              <a:rPr lang="en-US" altLang="zh-CN" sz="2400" dirty="0">
                <a:solidFill>
                  <a:srgbClr val="0070C0"/>
                </a:solidFill>
                <a:latin typeface="宋体" panose="02010600030101010101" pitchFamily="2" charset="-122"/>
                <a:cs typeface="宋体" panose="02010600030101010101" pitchFamily="2" charset="-122"/>
              </a:rPr>
              <a:t>mysql-5.6.16-win32.zip</a:t>
            </a:r>
            <a:r>
              <a:rPr lang="zh-CN" altLang="en-US" sz="2400" dirty="0">
                <a:solidFill>
                  <a:srgbClr val="0070C0"/>
                </a:solidFill>
                <a:latin typeface="宋体" panose="02010600030101010101" pitchFamily="2" charset="-122"/>
                <a:cs typeface="宋体" panose="02010600030101010101" pitchFamily="2" charset="-122"/>
              </a:rPr>
              <a:t>解压缩到本地计算机即可。</a:t>
            </a:r>
            <a:endParaRPr lang="en-US" altLang="zh-CN" sz="2400" dirty="0">
              <a:solidFill>
                <a:srgbClr val="0070C0"/>
              </a:solidFill>
              <a:latin typeface="宋体" panose="02010600030101010101" pitchFamily="2" charset="-122"/>
              <a:cs typeface="宋体" panose="02010600030101010101" pitchFamily="2" charset="-122"/>
            </a:endParaRPr>
          </a:p>
          <a:p>
            <a:pPr marL="342900" indent="-342900" algn="just" eaLnBrk="1" hangingPunct="1">
              <a:lnSpc>
                <a:spcPts val="4000"/>
              </a:lnSpc>
              <a:spcBef>
                <a:spcPct val="0"/>
              </a:spcBef>
              <a:buSzPct val="150000"/>
              <a:buBlip>
                <a:blip r:embed="rId4"/>
              </a:buBlip>
              <a:defRPr/>
            </a:pPr>
            <a:r>
              <a:rPr lang="zh-CN" altLang="en-US" sz="2400" dirty="0">
                <a:solidFill>
                  <a:srgbClr val="0070C0"/>
                </a:solidFill>
                <a:latin typeface="宋体" panose="02010600030101010101" pitchFamily="2" charset="-122"/>
                <a:cs typeface="宋体" panose="02010600030101010101" pitchFamily="2" charset="-122"/>
              </a:rPr>
              <a:t>启动 打开</a:t>
            </a:r>
            <a:r>
              <a:rPr lang="en-US" altLang="zh-CN" sz="2400" dirty="0">
                <a:solidFill>
                  <a:srgbClr val="0070C0"/>
                </a:solidFill>
                <a:latin typeface="宋体" panose="02010600030101010101" pitchFamily="2" charset="-122"/>
                <a:cs typeface="宋体" panose="02010600030101010101" pitchFamily="2" charset="-122"/>
              </a:rPr>
              <a:t>MS-DOS</a:t>
            </a:r>
            <a:r>
              <a:rPr lang="zh-CN" altLang="en-US" sz="2400" dirty="0">
                <a:solidFill>
                  <a:srgbClr val="0070C0"/>
                </a:solidFill>
                <a:latin typeface="宋体" panose="02010600030101010101" pitchFamily="2" charset="-122"/>
                <a:cs typeface="宋体" panose="02010600030101010101" pitchFamily="2" charset="-122"/>
              </a:rPr>
              <a:t>命令行窗口，进入到</a:t>
            </a:r>
            <a:r>
              <a:rPr lang="en-US" altLang="zh-CN" sz="2400" dirty="0">
                <a:solidFill>
                  <a:srgbClr val="0070C0"/>
                </a:solidFill>
                <a:latin typeface="宋体" panose="02010600030101010101" pitchFamily="2" charset="-122"/>
                <a:cs typeface="宋体" panose="02010600030101010101" pitchFamily="2" charset="-122"/>
              </a:rPr>
              <a:t>bin</a:t>
            </a:r>
            <a:r>
              <a:rPr lang="zh-CN" altLang="en-US" sz="2400" dirty="0">
                <a:solidFill>
                  <a:srgbClr val="0070C0"/>
                </a:solidFill>
                <a:latin typeface="宋体" panose="02010600030101010101" pitchFamily="2" charset="-122"/>
                <a:cs typeface="宋体" panose="02010600030101010101" pitchFamily="2" charset="-122"/>
              </a:rPr>
              <a:t>目录中，执行</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安装目录的</a:t>
            </a:r>
            <a:r>
              <a:rPr lang="en-US" altLang="zh-CN" sz="2400" dirty="0">
                <a:solidFill>
                  <a:srgbClr val="0070C0"/>
                </a:solidFill>
                <a:latin typeface="宋体" panose="02010600030101010101" pitchFamily="2" charset="-122"/>
                <a:cs typeface="宋体" panose="02010600030101010101" pitchFamily="2" charset="-122"/>
              </a:rPr>
              <a:t>bin</a:t>
            </a:r>
            <a:r>
              <a:rPr lang="zh-CN" altLang="en-US" sz="2400" dirty="0">
                <a:solidFill>
                  <a:srgbClr val="0070C0"/>
                </a:solidFill>
                <a:latin typeface="宋体" panose="02010600030101010101" pitchFamily="2" charset="-122"/>
                <a:cs typeface="宋体" panose="02010600030101010101" pitchFamily="2" charset="-122"/>
              </a:rPr>
              <a:t>子目录中的</a:t>
            </a:r>
            <a:r>
              <a:rPr lang="en-US" altLang="zh-CN" sz="2400" dirty="0">
                <a:solidFill>
                  <a:srgbClr val="0070C0"/>
                </a:solidFill>
                <a:latin typeface="宋体" panose="02010600030101010101" pitchFamily="2" charset="-122"/>
                <a:cs typeface="宋体" panose="02010600030101010101" pitchFamily="2" charset="-122"/>
              </a:rPr>
              <a:t>mysqld.exe</a:t>
            </a:r>
            <a:r>
              <a:rPr lang="zh-CN" altLang="en-US" sz="2400" dirty="0">
                <a:solidFill>
                  <a:srgbClr val="0070C0"/>
                </a:solidFill>
                <a:latin typeface="宋体" panose="02010600030101010101" pitchFamily="2" charset="-122"/>
                <a:cs typeface="宋体" panose="02010600030101010101" pitchFamily="2" charset="-122"/>
              </a:rPr>
              <a:t>文件</a:t>
            </a:r>
            <a:r>
              <a:rPr lang="en-US" altLang="zh-CN" sz="2400" dirty="0">
                <a:solidFill>
                  <a:srgbClr val="0070C0"/>
                </a:solidFill>
                <a:latin typeface="宋体" panose="02010600030101010101" pitchFamily="2" charset="-122"/>
                <a:cs typeface="宋体" panose="02010600030101010101" pitchFamily="2" charset="-122"/>
              </a:rPr>
              <a:t>:</a:t>
            </a:r>
          </a:p>
          <a:p>
            <a:pPr eaLnBrk="1" hangingPunct="1">
              <a:lnSpc>
                <a:spcPct val="100000"/>
              </a:lnSpc>
              <a:spcBef>
                <a:spcPct val="0"/>
              </a:spcBef>
              <a:buFontTx/>
              <a:buNone/>
              <a:defRPr/>
            </a:pPr>
            <a:r>
              <a:rPr lang="en-US" altLang="zh-CN" sz="2400" dirty="0">
                <a:solidFill>
                  <a:srgbClr val="0070C0"/>
                </a:solidFill>
                <a:latin typeface="宋体" panose="02010600030101010101" pitchFamily="2" charset="-122"/>
                <a:cs typeface="宋体" panose="02010600030101010101" pitchFamily="2" charset="-122"/>
              </a:rPr>
              <a:t>  </a:t>
            </a:r>
            <a:r>
              <a:rPr lang="zh-CN" altLang="en-US" sz="2400" dirty="0">
                <a:solidFill>
                  <a:srgbClr val="0070C0"/>
                </a:solidFill>
                <a:latin typeface="宋体" panose="02010600030101010101" pitchFamily="2" charset="-122"/>
                <a:cs typeface="宋体" panose="02010600030101010101" pitchFamily="2" charset="-122"/>
              </a:rPr>
              <a:t>即在命令行键入：</a:t>
            </a:r>
          </a:p>
          <a:p>
            <a:pPr eaLnBrk="1" hangingPunct="1">
              <a:lnSpc>
                <a:spcPct val="100000"/>
              </a:lnSpc>
              <a:spcBef>
                <a:spcPct val="0"/>
              </a:spcBef>
              <a:buFontTx/>
              <a:buNone/>
              <a:defRPr/>
            </a:pPr>
            <a:r>
              <a:rPr lang="zh-CN" altLang="en-US" sz="2400" dirty="0">
                <a:latin typeface="宋体" panose="02010600030101010101" pitchFamily="2" charset="-122"/>
                <a:cs typeface="宋体" panose="02010600030101010101" pitchFamily="2" charset="-122"/>
              </a:rPr>
              <a:t>  </a:t>
            </a:r>
            <a:r>
              <a:rPr lang="en-US" altLang="zh-CN" sz="2400" b="0" dirty="0" err="1">
                <a:solidFill>
                  <a:srgbClr val="DF3621"/>
                </a:solidFill>
                <a:effectLst/>
                <a:latin typeface="Times New Roman" panose="02020603050405020304" pitchFamily="18" charset="0"/>
                <a:cs typeface="Times New Roman" panose="02020603050405020304" pitchFamily="18" charset="0"/>
              </a:rPr>
              <a:t>mysqld</a:t>
            </a:r>
            <a:r>
              <a:rPr lang="en-US" altLang="zh-CN" sz="2400" b="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a:solidFill>
                  <a:srgbClr val="0000FF"/>
                </a:solidFill>
                <a:effectLst/>
                <a:latin typeface="Times New Roman" panose="02020603050405020304" pitchFamily="18" charset="0"/>
                <a:cs typeface="Times New Roman" panose="02020603050405020304" pitchFamily="18" charset="0"/>
              </a:rPr>
              <a:t> </a:t>
            </a:r>
            <a:r>
              <a:rPr lang="en-US" altLang="zh-CN" sz="2400" b="0" dirty="0">
                <a:effectLst/>
                <a:latin typeface="Times New Roman" panose="02020603050405020304" pitchFamily="18" charset="0"/>
                <a:cs typeface="Times New Roman" panose="02020603050405020304" pitchFamily="18" charset="0"/>
              </a:rPr>
              <a:t> </a:t>
            </a:r>
            <a:r>
              <a:rPr lang="zh-CN" altLang="en-US" sz="2400" b="0" dirty="0">
                <a:effectLst/>
                <a:latin typeface="Times New Roman" panose="02020603050405020304" pitchFamily="18" charset="0"/>
                <a:cs typeface="Times New Roman" panose="02020603050405020304" pitchFamily="18" charset="0"/>
              </a:rPr>
              <a:t>或    </a:t>
            </a:r>
            <a:r>
              <a:rPr lang="zh-CN" altLang="en-US" sz="2400" b="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err="1">
                <a:solidFill>
                  <a:srgbClr val="DF3621"/>
                </a:solidFill>
                <a:effectLst/>
                <a:latin typeface="Times New Roman" panose="02020603050405020304" pitchFamily="18" charset="0"/>
                <a:cs typeface="Times New Roman" panose="02020603050405020304" pitchFamily="18" charset="0"/>
              </a:rPr>
              <a:t>mysqld</a:t>
            </a:r>
            <a:r>
              <a:rPr lang="en-US" altLang="zh-CN" sz="2400" b="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err="1">
                <a:solidFill>
                  <a:srgbClr val="DF3621"/>
                </a:solidFill>
                <a:effectLst/>
                <a:latin typeface="Times New Roman" panose="02020603050405020304" pitchFamily="18" charset="0"/>
                <a:cs typeface="Times New Roman" panose="02020603050405020304" pitchFamily="18" charset="0"/>
              </a:rPr>
              <a:t>nt</a:t>
            </a:r>
          </a:p>
        </p:txBody>
      </p:sp>
      <p:sp>
        <p:nvSpPr>
          <p:cNvPr id="24579" name="矩形 6"/>
          <p:cNvSpPr>
            <a:spLocks noChangeArrowheads="1"/>
          </p:cNvSpPr>
          <p:nvPr/>
        </p:nvSpPr>
        <p:spPr bwMode="auto">
          <a:xfrm>
            <a:off x="355600" y="3275013"/>
            <a:ext cx="8639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800"/>
              </a:lnSpc>
              <a:spcBef>
                <a:spcPct val="0"/>
              </a:spcBef>
              <a:buFontTx/>
              <a:buNone/>
            </a:pPr>
            <a:r>
              <a:rPr lang="zh-CN" altLang="en-US" sz="2800">
                <a:latin typeface="Arial" panose="020B0604020202020204" pitchFamily="34" charset="0"/>
              </a:rPr>
              <a:t>       </a:t>
            </a:r>
            <a:endParaRPr lang="zh-CN" altLang="en-US" sz="2800">
              <a:solidFill>
                <a:srgbClr val="0000FF"/>
              </a:solidFill>
              <a:latin typeface="Calibri" panose="020F0502020204030204" charset="0"/>
            </a:endParaRPr>
          </a:p>
        </p:txBody>
      </p:sp>
      <p:pic>
        <p:nvPicPr>
          <p:cNvPr id="12" name="Picture 7" descr="河海校徽"/>
          <p:cNvPicPr>
            <a:picLocks noChangeAspect="1"/>
          </p:cNvPicPr>
          <p:nvPr/>
        </p:nvPicPr>
        <p:blipFill>
          <a:blip r:embed="rId5"/>
          <a:stretch>
            <a:fillRect/>
          </a:stretch>
        </p:blipFill>
        <p:spPr>
          <a:xfrm>
            <a:off x="0" y="0"/>
            <a:ext cx="965200" cy="1030288"/>
          </a:xfrm>
          <a:prstGeom prst="rect">
            <a:avLst/>
          </a:prstGeom>
          <a:noFill/>
          <a:ln w="9525">
            <a:noFill/>
          </a:ln>
        </p:spPr>
      </p:pic>
      <p:sp>
        <p:nvSpPr>
          <p:cNvPr id="13"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482">
                                            <p:txEl>
                                              <p:pRg st="0" end="0"/>
                                            </p:txEl>
                                          </p:spTgt>
                                        </p:tgtEl>
                                        <p:attrNameLst>
                                          <p:attrName>style.visibility</p:attrName>
                                        </p:attrNameLst>
                                      </p:cBhvr>
                                      <p:to>
                                        <p:strVal val="visible"/>
                                      </p:to>
                                    </p:set>
                                    <p:anim calcmode="lin" valueType="num">
                                      <p:cBhvr additive="base">
                                        <p:cTn id="20"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482">
                                            <p:txEl>
                                              <p:pRg st="1" end="1"/>
                                            </p:txEl>
                                          </p:spTgt>
                                        </p:tgtEl>
                                        <p:attrNameLst>
                                          <p:attrName>style.visibility</p:attrName>
                                        </p:attrNameLst>
                                      </p:cBhvr>
                                      <p:to>
                                        <p:strVal val="visible"/>
                                      </p:to>
                                    </p:set>
                                    <p:anim calcmode="lin" valueType="num">
                                      <p:cBhvr additive="base">
                                        <p:cTn id="26"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482">
                                            <p:txEl>
                                              <p:pRg st="2" end="2"/>
                                            </p:txEl>
                                          </p:spTgt>
                                        </p:tgtEl>
                                        <p:attrNameLst>
                                          <p:attrName>style.visibility</p:attrName>
                                        </p:attrNameLst>
                                      </p:cBhvr>
                                      <p:to>
                                        <p:strVal val="visible"/>
                                      </p:to>
                                    </p:set>
                                    <p:anim calcmode="lin" valueType="num">
                                      <p:cBhvr additive="base">
                                        <p:cTn id="32"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0482">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0482">
                                            <p:txEl>
                                              <p:pRg st="3" end="3"/>
                                            </p:txEl>
                                          </p:spTgt>
                                        </p:tgtEl>
                                        <p:attrNameLst>
                                          <p:attrName>style.visibility</p:attrName>
                                        </p:attrNameLst>
                                      </p:cBhvr>
                                      <p:to>
                                        <p:strVal val="visible"/>
                                      </p:to>
                                    </p:set>
                                    <p:anim calcmode="lin" valueType="num">
                                      <p:cBhvr additive="base">
                                        <p:cTn id="36"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482">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482">
                                            <p:txEl>
                                              <p:pRg st="4" end="4"/>
                                            </p:txEl>
                                          </p:spTgt>
                                        </p:tgtEl>
                                        <p:attrNameLst>
                                          <p:attrName>style.visibility</p:attrName>
                                        </p:attrNameLst>
                                      </p:cBhvr>
                                      <p:to>
                                        <p:strVal val="visible"/>
                                      </p:to>
                                    </p:set>
                                    <p:anim calcmode="lin" valueType="num">
                                      <p:cBhvr additive="base">
                                        <p:cTn id="40"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288925" y="1106488"/>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zh-CN" altLang="en-US" sz="2400" dirty="0">
                <a:solidFill>
                  <a:srgbClr val="0070C0"/>
                </a:solidFill>
                <a:latin typeface="宋体" panose="02010600030101010101" pitchFamily="2" charset="-122"/>
                <a:cs typeface="宋体" panose="02010600030101010101" pitchFamily="2" charset="-122"/>
              </a:rPr>
              <a:t>启动</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数据库服务器后，就可以建立数据库，并在数据库中创建表。</a:t>
            </a:r>
          </a:p>
        </p:txBody>
      </p:sp>
      <p:sp>
        <p:nvSpPr>
          <p:cNvPr id="25603" name="矩形 6"/>
          <p:cNvSpPr>
            <a:spLocks noChangeArrowheads="1"/>
          </p:cNvSpPr>
          <p:nvPr/>
        </p:nvSpPr>
        <p:spPr bwMode="auto">
          <a:xfrm>
            <a:off x="355600" y="3275013"/>
            <a:ext cx="8639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800"/>
              </a:lnSpc>
              <a:spcBef>
                <a:spcPct val="0"/>
              </a:spcBef>
              <a:buFontTx/>
              <a:buNone/>
            </a:pPr>
            <a:r>
              <a:rPr lang="zh-CN" altLang="en-US" sz="2800">
                <a:latin typeface="Arial" panose="020B0604020202020204" pitchFamily="34" charset="0"/>
              </a:rPr>
              <a:t>       </a:t>
            </a:r>
            <a:endParaRPr lang="zh-CN" altLang="en-US" sz="2800">
              <a:solidFill>
                <a:srgbClr val="0000FF"/>
              </a:solidFill>
              <a:latin typeface="Calibri" panose="020F0502020204030204" charset="0"/>
            </a:endParaRPr>
          </a:p>
        </p:txBody>
      </p:sp>
      <p:sp>
        <p:nvSpPr>
          <p:cNvPr id="2" name="文本框 1"/>
          <p:cNvSpPr txBox="1"/>
          <p:nvPr/>
        </p:nvSpPr>
        <p:spPr>
          <a:xfrm>
            <a:off x="355600" y="2348880"/>
            <a:ext cx="8559800" cy="2306955"/>
          </a:xfrm>
          <a:prstGeom prst="rect">
            <a:avLst/>
          </a:prstGeom>
          <a:noFill/>
        </p:spPr>
        <p:txBody>
          <a:bodyPr wrap="square" rtlCol="0">
            <a:spAutoFit/>
          </a:bodyPr>
          <a:lstStyle/>
          <a:p>
            <a:pPr marL="342900" lvl="0" indent="-342900" algn="just">
              <a:lnSpc>
                <a:spcPct val="150000"/>
              </a:lnSpc>
              <a:buSzPct val="150000"/>
              <a:buBlip>
                <a:blip r:embed="rId4"/>
              </a:buBlip>
              <a:defRPr/>
            </a:pPr>
            <a:r>
              <a:rPr lang="zh-CN" altLang="en-US" sz="2400" b="1" dirty="0">
                <a:solidFill>
                  <a:srgbClr val="0070C0"/>
                </a:solidFill>
              </a:rPr>
              <a:t>可以下载图形界面的</a:t>
            </a:r>
            <a:r>
              <a:rPr lang="en-US" altLang="zh-CN" sz="2400" b="1" dirty="0">
                <a:solidFill>
                  <a:srgbClr val="0070C0"/>
                </a:solidFill>
              </a:rPr>
              <a:t>MySQL</a:t>
            </a:r>
            <a:r>
              <a:rPr lang="zh-CN" altLang="en-US" sz="2400" b="1" dirty="0">
                <a:solidFill>
                  <a:srgbClr val="0070C0"/>
                </a:solidFill>
              </a:rPr>
              <a:t>管理工具，并使用该工具进行创建数据库、在数据库中创建表等操作。</a:t>
            </a:r>
            <a:endParaRPr lang="en-US" altLang="zh-CN" sz="2400" b="1" dirty="0">
              <a:solidFill>
                <a:srgbClr val="DF3621"/>
              </a:solidFill>
            </a:endParaRPr>
          </a:p>
          <a:p>
            <a:pPr marL="342900" lvl="0" indent="-342900" algn="just">
              <a:lnSpc>
                <a:spcPct val="150000"/>
              </a:lnSpc>
              <a:buSzPct val="150000"/>
              <a:buBlip>
                <a:blip r:embed="rId5"/>
              </a:buBlip>
              <a:defRPr/>
            </a:pPr>
            <a:r>
              <a:rPr kumimoji="1" lang="zh-CN" altLang="en-US" sz="2400" b="1" dirty="0">
                <a:solidFill>
                  <a:srgbClr val="0070C0"/>
                </a:solidFill>
                <a:latin typeface="宋体" panose="02010600030101010101" pitchFamily="2" charset="-122"/>
                <a:ea typeface="+mn-ea"/>
              </a:rPr>
              <a:t>也可以使用MySQL提供的命令行工具进行创建数据库、在数据库中创建表等操作</a:t>
            </a:r>
            <a:endParaRPr lang="zh-CN" altLang="en-US" sz="2400" b="1" dirty="0">
              <a:solidFill>
                <a:srgbClr val="0070C0"/>
              </a:solidFill>
            </a:endParaRPr>
          </a:p>
        </p:txBody>
      </p:sp>
      <p:pic>
        <p:nvPicPr>
          <p:cNvPr id="11" name="Picture 7" descr="河海校徽"/>
          <p:cNvPicPr>
            <a:picLocks noChangeAspect="1"/>
          </p:cNvPicPr>
          <p:nvPr/>
        </p:nvPicPr>
        <p:blipFill>
          <a:blip r:embed="rId6"/>
          <a:stretch>
            <a:fillRect/>
          </a:stretch>
        </p:blipFill>
        <p:spPr>
          <a:xfrm>
            <a:off x="0" y="0"/>
            <a:ext cx="965200" cy="1030288"/>
          </a:xfrm>
          <a:prstGeom prst="rect">
            <a:avLst/>
          </a:prstGeom>
          <a:noFill/>
          <a:ln w="9525">
            <a:noFill/>
          </a:ln>
        </p:spPr>
      </p:pic>
      <p:sp>
        <p:nvSpPr>
          <p:cNvPr id="1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482">
                                            <p:txEl>
                                              <p:pRg st="0" end="0"/>
                                            </p:txEl>
                                          </p:spTgt>
                                        </p:tgtEl>
                                        <p:attrNameLst>
                                          <p:attrName>style.visibility</p:attrName>
                                        </p:attrNameLst>
                                      </p:cBhvr>
                                      <p:to>
                                        <p:strVal val="visible"/>
                                      </p:to>
                                    </p:set>
                                    <p:anim calcmode="lin" valueType="num">
                                      <p:cBhvr additive="base">
                                        <p:cTn id="20"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 calcmode="lin" valueType="num">
                                      <p:cBhvr additive="base">
                                        <p:cTn id="3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348182" y="1131888"/>
            <a:ext cx="8281615" cy="308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ts val="3800"/>
              </a:lnSpc>
              <a:spcBef>
                <a:spcPct val="0"/>
              </a:spcBef>
              <a:buSzPct val="150000"/>
              <a:buBlip>
                <a:blip r:embed="rId4"/>
              </a:buBlip>
              <a:defRPr/>
            </a:pP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提供的监视器（</a:t>
            </a:r>
            <a:r>
              <a:rPr lang="en-US" altLang="zh-CN" sz="2400" dirty="0">
                <a:solidFill>
                  <a:srgbClr val="DF3621"/>
                </a:solidFill>
                <a:latin typeface="宋体" panose="02010600030101010101" pitchFamily="2" charset="-122"/>
                <a:cs typeface="宋体" panose="02010600030101010101" pitchFamily="2" charset="-122"/>
              </a:rPr>
              <a:t>MySQL monitor</a:t>
            </a:r>
            <a:r>
              <a:rPr lang="zh-CN" altLang="en-US" sz="2400" dirty="0">
                <a:solidFill>
                  <a:srgbClr val="0070C0"/>
                </a:solidFill>
                <a:latin typeface="宋体" panose="02010600030101010101" pitchFamily="2" charset="-122"/>
                <a:cs typeface="宋体" panose="02010600030101010101" pitchFamily="2" charset="-122"/>
              </a:rPr>
              <a:t>），允许用户使用</a:t>
            </a:r>
            <a:r>
              <a:rPr lang="zh-CN" altLang="en-US" sz="2400" dirty="0">
                <a:solidFill>
                  <a:srgbClr val="DF3621"/>
                </a:solidFill>
                <a:latin typeface="宋体" panose="02010600030101010101" pitchFamily="2" charset="-122"/>
                <a:cs typeface="宋体" panose="02010600030101010101" pitchFamily="2" charset="-122"/>
              </a:rPr>
              <a:t>命令行</a:t>
            </a:r>
            <a:r>
              <a:rPr lang="zh-CN" altLang="en-US" sz="2400" dirty="0">
                <a:solidFill>
                  <a:srgbClr val="0070C0"/>
                </a:solidFill>
                <a:latin typeface="宋体" panose="02010600030101010101" pitchFamily="2" charset="-122"/>
                <a:cs typeface="宋体" panose="02010600030101010101" pitchFamily="2" charset="-122"/>
              </a:rPr>
              <a:t>方式管理数据库。</a:t>
            </a:r>
            <a:endParaRPr lang="en-US" altLang="zh-CN" sz="2400" dirty="0">
              <a:solidFill>
                <a:srgbClr val="0070C0"/>
              </a:solidFill>
              <a:latin typeface="宋体" panose="02010600030101010101" pitchFamily="2" charset="-122"/>
              <a:cs typeface="宋体" panose="02010600030101010101" pitchFamily="2" charset="-122"/>
            </a:endParaRPr>
          </a:p>
          <a:p>
            <a:pPr marL="342900" indent="-342900" algn="just" eaLnBrk="1" hangingPunct="1">
              <a:lnSpc>
                <a:spcPts val="3800"/>
              </a:lnSpc>
              <a:spcBef>
                <a:spcPct val="0"/>
              </a:spcBef>
              <a:buSzPct val="150000"/>
              <a:buBlip>
                <a:blip r:embed="rId5"/>
              </a:buBlip>
              <a:defRPr/>
            </a:pPr>
            <a:r>
              <a:rPr lang="zh-CN" altLang="en-US" sz="2400" dirty="0">
                <a:solidFill>
                  <a:srgbClr val="0070C0"/>
                </a:solidFill>
                <a:latin typeface="宋体" panose="02010600030101010101" pitchFamily="2" charset="-122"/>
                <a:cs typeface="宋体" panose="02010600030101010101" pitchFamily="2" charset="-122"/>
              </a:rPr>
              <a:t>需要再打开一个</a:t>
            </a:r>
            <a:r>
              <a:rPr lang="en-US" altLang="zh-CN" sz="2400" dirty="0">
                <a:solidFill>
                  <a:srgbClr val="0070C0"/>
                </a:solidFill>
                <a:latin typeface="宋体" panose="02010600030101010101" pitchFamily="2" charset="-122"/>
                <a:cs typeface="宋体" panose="02010600030101010101" pitchFamily="2" charset="-122"/>
              </a:rPr>
              <a:t>MS-DOS</a:t>
            </a:r>
            <a:r>
              <a:rPr lang="zh-CN" altLang="en-US" sz="2400" dirty="0">
                <a:solidFill>
                  <a:srgbClr val="0070C0"/>
                </a:solidFill>
                <a:latin typeface="宋体" panose="02010600030101010101" pitchFamily="2" charset="-122"/>
                <a:cs typeface="宋体" panose="02010600030101010101" pitchFamily="2" charset="-122"/>
              </a:rPr>
              <a:t>命令行窗口，并使用</a:t>
            </a:r>
            <a:r>
              <a:rPr lang="en-US" altLang="zh-CN" sz="2400" dirty="0">
                <a:solidFill>
                  <a:srgbClr val="0070C0"/>
                </a:solidFill>
                <a:latin typeface="宋体" panose="02010600030101010101" pitchFamily="2" charset="-122"/>
                <a:cs typeface="宋体" panose="02010600030101010101" pitchFamily="2" charset="-122"/>
              </a:rPr>
              <a:t>MS-DOS</a:t>
            </a:r>
            <a:r>
              <a:rPr lang="zh-CN" altLang="en-US" sz="2400" dirty="0">
                <a:solidFill>
                  <a:srgbClr val="0070C0"/>
                </a:solidFill>
                <a:latin typeface="宋体" panose="02010600030101010101" pitchFamily="2" charset="-122"/>
                <a:cs typeface="宋体" panose="02010600030101010101" pitchFamily="2" charset="-122"/>
              </a:rPr>
              <a:t>命令进入到</a:t>
            </a:r>
            <a:r>
              <a:rPr lang="en-US" altLang="zh-CN" sz="2400" dirty="0">
                <a:solidFill>
                  <a:srgbClr val="0070C0"/>
                </a:solidFill>
                <a:latin typeface="宋体" panose="02010600030101010101" pitchFamily="2" charset="-122"/>
                <a:cs typeface="宋体" panose="02010600030101010101" pitchFamily="2" charset="-122"/>
              </a:rPr>
              <a:t>bin</a:t>
            </a:r>
            <a:r>
              <a:rPr lang="zh-CN" altLang="en-US" sz="2400" dirty="0">
                <a:solidFill>
                  <a:srgbClr val="0070C0"/>
                </a:solidFill>
                <a:latin typeface="宋体" panose="02010600030101010101" pitchFamily="2" charset="-122"/>
                <a:cs typeface="宋体" panose="02010600030101010101" pitchFamily="2" charset="-122"/>
              </a:rPr>
              <a:t>目录中，然后使用默认的</a:t>
            </a:r>
            <a:r>
              <a:rPr lang="en-US" altLang="zh-CN" sz="2400" dirty="0">
                <a:solidFill>
                  <a:srgbClr val="0070C0"/>
                </a:solidFill>
                <a:latin typeface="宋体" panose="02010600030101010101" pitchFamily="2" charset="-122"/>
                <a:cs typeface="宋体" panose="02010600030101010101" pitchFamily="2" charset="-122"/>
              </a:rPr>
              <a:t>root</a:t>
            </a:r>
            <a:r>
              <a:rPr lang="zh-CN" altLang="en-US" sz="2400" dirty="0">
                <a:solidFill>
                  <a:srgbClr val="0070C0"/>
                </a:solidFill>
                <a:latin typeface="宋体" panose="02010600030101010101" pitchFamily="2" charset="-122"/>
                <a:cs typeface="宋体" panose="02010600030101010101" pitchFamily="2" charset="-122"/>
              </a:rPr>
              <a:t>用户启动</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监视器。命令如下：</a:t>
            </a:r>
          </a:p>
          <a:p>
            <a:pPr eaLnBrk="1" hangingPunct="1">
              <a:lnSpc>
                <a:spcPts val="3800"/>
              </a:lnSpc>
              <a:buFontTx/>
              <a:buNone/>
              <a:defRPr/>
            </a:pPr>
            <a:r>
              <a:rPr lang="en-US" altLang="zh-CN" sz="2400" dirty="0">
                <a:solidFill>
                  <a:srgbClr val="0000FF"/>
                </a:solidFill>
                <a:latin typeface="宋体" panose="02010600030101010101" pitchFamily="2" charset="-122"/>
                <a:cs typeface="宋体" panose="02010600030101010101" pitchFamily="2" charset="-122"/>
              </a:rPr>
              <a:t>   </a:t>
            </a:r>
            <a:r>
              <a:rPr lang="en-US" altLang="zh-CN" sz="2400" b="0" dirty="0" err="1">
                <a:solidFill>
                  <a:srgbClr val="DF3621"/>
                </a:solidFill>
                <a:effectLst/>
                <a:latin typeface="Times New Roman" panose="02020603050405020304" pitchFamily="18" charset="0"/>
                <a:cs typeface="Times New Roman" panose="02020603050405020304" pitchFamily="18" charset="0"/>
              </a:rPr>
              <a:t>mysql</a:t>
            </a:r>
            <a:r>
              <a:rPr lang="en-US" altLang="zh-CN" sz="2400" b="0" dirty="0">
                <a:solidFill>
                  <a:srgbClr val="DF3621"/>
                </a:solidFill>
                <a:effectLst/>
                <a:latin typeface="Times New Roman" panose="02020603050405020304" pitchFamily="18" charset="0"/>
                <a:cs typeface="Times New Roman" panose="02020603050405020304" pitchFamily="18" charset="0"/>
              </a:rPr>
              <a:t> –u root</a:t>
            </a:r>
          </a:p>
        </p:txBody>
      </p:sp>
      <p:pic>
        <p:nvPicPr>
          <p:cNvPr id="11" name="Picture 7" descr="河海校徽"/>
          <p:cNvPicPr>
            <a:picLocks noChangeAspect="1"/>
          </p:cNvPicPr>
          <p:nvPr/>
        </p:nvPicPr>
        <p:blipFill>
          <a:blip r:embed="rId6"/>
          <a:stretch>
            <a:fillRect/>
          </a:stretch>
        </p:blipFill>
        <p:spPr>
          <a:xfrm>
            <a:off x="0" y="0"/>
            <a:ext cx="965200" cy="1030288"/>
          </a:xfrm>
          <a:prstGeom prst="rect">
            <a:avLst/>
          </a:prstGeom>
          <a:noFill/>
          <a:ln w="9525">
            <a:noFill/>
          </a:ln>
        </p:spPr>
      </p:pic>
      <p:sp>
        <p:nvSpPr>
          <p:cNvPr id="1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482">
                                            <p:txEl>
                                              <p:pRg st="0" end="0"/>
                                            </p:txEl>
                                          </p:spTgt>
                                        </p:tgtEl>
                                        <p:attrNameLst>
                                          <p:attrName>style.visibility</p:attrName>
                                        </p:attrNameLst>
                                      </p:cBhvr>
                                      <p:to>
                                        <p:strVal val="visible"/>
                                      </p:to>
                                    </p:set>
                                    <p:anim calcmode="lin" valueType="num">
                                      <p:cBhvr additive="base">
                                        <p:cTn id="20"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482">
                                            <p:txEl>
                                              <p:pRg st="1" end="1"/>
                                            </p:txEl>
                                          </p:spTgt>
                                        </p:tgtEl>
                                        <p:attrNameLst>
                                          <p:attrName>style.visibility</p:attrName>
                                        </p:attrNameLst>
                                      </p:cBhvr>
                                      <p:to>
                                        <p:strVal val="visible"/>
                                      </p:to>
                                    </p:set>
                                    <p:anim calcmode="lin" valueType="num">
                                      <p:cBhvr additive="base">
                                        <p:cTn id="26"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482">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0482">
                                            <p:txEl>
                                              <p:pRg st="2" end="2"/>
                                            </p:txEl>
                                          </p:spTgt>
                                        </p:tgtEl>
                                        <p:attrNameLst>
                                          <p:attrName>style.visibility</p:attrName>
                                        </p:attrNameLst>
                                      </p:cBhvr>
                                      <p:to>
                                        <p:strVal val="visible"/>
                                      </p:to>
                                    </p:set>
                                    <p:anim calcmode="lin" valueType="num">
                                      <p:cBhvr additive="base">
                                        <p:cTn id="30"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矩形 12"/>
          <p:cNvSpPr>
            <a:spLocks noChangeArrowheads="1"/>
          </p:cNvSpPr>
          <p:nvPr/>
        </p:nvSpPr>
        <p:spPr bwMode="auto">
          <a:xfrm>
            <a:off x="514985" y="3656965"/>
            <a:ext cx="33426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b="0" dirty="0">
                <a:solidFill>
                  <a:srgbClr val="DF3621"/>
                </a:solidFill>
                <a:effectLst/>
                <a:latin typeface="Times New Roman" panose="02020603050405020304" pitchFamily="18" charset="0"/>
                <a:cs typeface="Times New Roman" panose="02020603050405020304" pitchFamily="18" charset="0"/>
              </a:rPr>
              <a:t>create  database  Book;</a:t>
            </a:r>
          </a:p>
        </p:txBody>
      </p:sp>
      <p:sp>
        <p:nvSpPr>
          <p:cNvPr id="20482" name="矩形 5"/>
          <p:cNvSpPr>
            <a:spLocks noChangeArrowheads="1"/>
          </p:cNvSpPr>
          <p:nvPr/>
        </p:nvSpPr>
        <p:spPr bwMode="auto">
          <a:xfrm>
            <a:off x="149225" y="1106488"/>
            <a:ext cx="8743949" cy="25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ts val="3800"/>
              </a:lnSpc>
              <a:spcBef>
                <a:spcPct val="0"/>
              </a:spcBef>
              <a:buSzPct val="150000"/>
              <a:buBlip>
                <a:blip r:embed="rId4"/>
              </a:buBlip>
              <a:defRPr/>
            </a:pPr>
            <a:r>
              <a:rPr lang="zh-CN" altLang="en-US" sz="2400" dirty="0">
                <a:solidFill>
                  <a:srgbClr val="0070C0"/>
                </a:solidFill>
                <a:latin typeface="宋体" panose="02010600030101010101" pitchFamily="2" charset="-122"/>
                <a:cs typeface="宋体" panose="02010600030101010101" pitchFamily="2" charset="-122"/>
              </a:rPr>
              <a:t>启动</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监视器后就可以使用</a:t>
            </a:r>
            <a:r>
              <a:rPr lang="en-US" altLang="zh-CN" sz="2400" dirty="0">
                <a:solidFill>
                  <a:srgbClr val="DF3621"/>
                </a:solidFill>
                <a:latin typeface="宋体" panose="02010600030101010101" pitchFamily="2" charset="-122"/>
                <a:cs typeface="宋体" panose="02010600030101010101" pitchFamily="2" charset="-122"/>
              </a:rPr>
              <a:t>SQL</a:t>
            </a:r>
            <a:r>
              <a:rPr lang="zh-CN" altLang="en-US" sz="2400" dirty="0">
                <a:solidFill>
                  <a:srgbClr val="DF3621"/>
                </a:solidFill>
                <a:latin typeface="宋体" panose="02010600030101010101" pitchFamily="2" charset="-122"/>
                <a:cs typeface="宋体" panose="02010600030101010101" pitchFamily="2" charset="-122"/>
              </a:rPr>
              <a:t>语句进行创建数据库、建表等操作。在</a:t>
            </a:r>
            <a:r>
              <a:rPr lang="en-US" altLang="zh-CN" sz="2400" dirty="0">
                <a:solidFill>
                  <a:srgbClr val="DF3621"/>
                </a:solidFill>
                <a:latin typeface="宋体" panose="02010600030101010101" pitchFamily="2" charset="-122"/>
                <a:cs typeface="宋体" panose="02010600030101010101" pitchFamily="2" charset="-122"/>
              </a:rPr>
              <a:t>MS-DOS</a:t>
            </a:r>
            <a:r>
              <a:rPr lang="zh-CN" altLang="en-US" sz="2400" dirty="0">
                <a:solidFill>
                  <a:srgbClr val="DF3621"/>
                </a:solidFill>
                <a:latin typeface="宋体" panose="02010600030101010101" pitchFamily="2" charset="-122"/>
                <a:cs typeface="宋体" panose="02010600030101010101" pitchFamily="2" charset="-122"/>
              </a:rPr>
              <a:t>命令行窗口输入</a:t>
            </a:r>
            <a:r>
              <a:rPr lang="en-US" altLang="zh-CN" sz="2400" dirty="0">
                <a:solidFill>
                  <a:srgbClr val="DF3621"/>
                </a:solidFill>
                <a:latin typeface="宋体" panose="02010600030101010101" pitchFamily="2" charset="-122"/>
                <a:cs typeface="宋体" panose="02010600030101010101" pitchFamily="2" charset="-122"/>
              </a:rPr>
              <a:t>SQL</a:t>
            </a:r>
            <a:r>
              <a:rPr lang="zh-CN" altLang="en-US" sz="2400" dirty="0">
                <a:solidFill>
                  <a:srgbClr val="DF3621"/>
                </a:solidFill>
                <a:latin typeface="宋体" panose="02010600030101010101" pitchFamily="2" charset="-122"/>
                <a:cs typeface="宋体" panose="02010600030101010101" pitchFamily="2" charset="-122"/>
              </a:rPr>
              <a:t>语句需要用“</a:t>
            </a:r>
            <a:r>
              <a:rPr lang="en-US" altLang="zh-CN" sz="2400" dirty="0">
                <a:solidFill>
                  <a:srgbClr val="DF3621"/>
                </a:solidFill>
                <a:latin typeface="宋体" panose="02010600030101010101" pitchFamily="2" charset="-122"/>
                <a:cs typeface="宋体" panose="02010600030101010101" pitchFamily="2" charset="-122"/>
              </a:rPr>
              <a:t>;</a:t>
            </a:r>
            <a:r>
              <a:rPr lang="zh-CN" altLang="en-US" sz="2400" dirty="0">
                <a:solidFill>
                  <a:srgbClr val="DF3621"/>
                </a:solidFill>
                <a:latin typeface="宋体" panose="02010600030101010101" pitchFamily="2" charset="-122"/>
                <a:cs typeface="宋体" panose="02010600030101010101" pitchFamily="2" charset="-122"/>
              </a:rPr>
              <a:t>”号结束。</a:t>
            </a:r>
            <a:endParaRPr lang="en-US" altLang="zh-CN" sz="2400" dirty="0">
              <a:solidFill>
                <a:srgbClr val="DF3621"/>
              </a:solidFill>
              <a:latin typeface="宋体" panose="02010600030101010101" pitchFamily="2" charset="-122"/>
              <a:cs typeface="宋体" panose="02010600030101010101" pitchFamily="2" charset="-122"/>
            </a:endParaRPr>
          </a:p>
          <a:p>
            <a:pPr marL="342900" indent="-342900" algn="just" eaLnBrk="1" hangingPunct="1">
              <a:lnSpc>
                <a:spcPts val="3800"/>
              </a:lnSpc>
              <a:spcBef>
                <a:spcPct val="0"/>
              </a:spcBef>
              <a:buSzPct val="150000"/>
              <a:buBlip>
                <a:blip r:embed="rId4"/>
              </a:buBlip>
              <a:defRPr/>
            </a:pPr>
            <a:r>
              <a:rPr lang="zh-CN" altLang="en-US" sz="2400" dirty="0">
                <a:solidFill>
                  <a:srgbClr val="0070C0"/>
                </a:solidFill>
                <a:latin typeface="宋体" panose="02010600030101010101" pitchFamily="2" charset="-122"/>
                <a:cs typeface="宋体" panose="02010600030101010101" pitchFamily="2" charset="-122"/>
              </a:rPr>
              <a:t>使用</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监视器创建一个名字为</a:t>
            </a:r>
            <a:r>
              <a:rPr lang="en-US" altLang="zh-CN" sz="2400" dirty="0">
                <a:solidFill>
                  <a:srgbClr val="0070C0"/>
                </a:solidFill>
                <a:latin typeface="宋体" panose="02010600030101010101" pitchFamily="2" charset="-122"/>
                <a:cs typeface="宋体" panose="02010600030101010101" pitchFamily="2" charset="-122"/>
              </a:rPr>
              <a:t>Book</a:t>
            </a:r>
            <a:r>
              <a:rPr lang="zh-CN" altLang="en-US" sz="2400" dirty="0">
                <a:solidFill>
                  <a:srgbClr val="0070C0"/>
                </a:solidFill>
                <a:latin typeface="宋体" panose="02010600030101010101" pitchFamily="2" charset="-122"/>
                <a:cs typeface="宋体" panose="02010600030101010101" pitchFamily="2" charset="-122"/>
              </a:rPr>
              <a:t>的数据库，在当前 </a:t>
            </a:r>
            <a:r>
              <a:rPr lang="en-US" altLang="zh-CN" sz="2400" dirty="0">
                <a:solidFill>
                  <a:srgbClr val="0070C0"/>
                </a:solidFill>
                <a:latin typeface="宋体" panose="02010600030101010101" pitchFamily="2" charset="-122"/>
                <a:cs typeface="宋体" panose="02010600030101010101" pitchFamily="2" charset="-122"/>
              </a:rPr>
              <a:t>MySQL</a:t>
            </a:r>
            <a:r>
              <a:rPr lang="zh-CN" altLang="en-US" sz="2400" dirty="0">
                <a:solidFill>
                  <a:srgbClr val="0070C0"/>
                </a:solidFill>
                <a:latin typeface="宋体" panose="02010600030101010101" pitchFamily="2" charset="-122"/>
                <a:cs typeface="宋体" panose="02010600030101010101" pitchFamily="2" charset="-122"/>
              </a:rPr>
              <a:t>监视器占用的命令行窗口输入创建数据库的</a:t>
            </a:r>
            <a:r>
              <a:rPr lang="en-US" altLang="zh-CN" sz="2400" dirty="0">
                <a:solidFill>
                  <a:srgbClr val="0070C0"/>
                </a:solidFill>
                <a:latin typeface="宋体" panose="02010600030101010101" pitchFamily="2" charset="-122"/>
                <a:cs typeface="宋体" panose="02010600030101010101" pitchFamily="2" charset="-122"/>
              </a:rPr>
              <a:t>SQL</a:t>
            </a:r>
            <a:r>
              <a:rPr lang="zh-CN" altLang="en-US" sz="2400" dirty="0">
                <a:solidFill>
                  <a:srgbClr val="0070C0"/>
                </a:solidFill>
                <a:latin typeface="宋体" panose="02010600030101010101" pitchFamily="2" charset="-122"/>
                <a:cs typeface="宋体" panose="02010600030101010101" pitchFamily="2" charset="-122"/>
              </a:rPr>
              <a:t>语句</a:t>
            </a:r>
            <a:r>
              <a:rPr lang="en-US" altLang="zh-CN" sz="2400" dirty="0">
                <a:solidFill>
                  <a:srgbClr val="0070C0"/>
                </a:solidFill>
                <a:latin typeface="宋体" panose="02010600030101010101" pitchFamily="2" charset="-122"/>
                <a:cs typeface="宋体" panose="02010600030101010101" pitchFamily="2" charset="-122"/>
              </a:rPr>
              <a:t>:</a:t>
            </a:r>
            <a:endParaRPr lang="zh-CN" altLang="en-US" sz="2400" dirty="0">
              <a:solidFill>
                <a:srgbClr val="0070C0"/>
              </a:solidFill>
              <a:latin typeface="宋体" panose="02010600030101010101" pitchFamily="2" charset="-122"/>
              <a:cs typeface="宋体" panose="02010600030101010101" pitchFamily="2" charset="-122"/>
            </a:endParaRPr>
          </a:p>
        </p:txBody>
      </p:sp>
      <p:pic>
        <p:nvPicPr>
          <p:cNvPr id="11" name="Picture 7" descr="河海校徽"/>
          <p:cNvPicPr>
            <a:picLocks noChangeAspect="1"/>
          </p:cNvPicPr>
          <p:nvPr/>
        </p:nvPicPr>
        <p:blipFill>
          <a:blip r:embed="rId5"/>
          <a:stretch>
            <a:fillRect/>
          </a:stretch>
        </p:blipFill>
        <p:spPr>
          <a:xfrm>
            <a:off x="0" y="0"/>
            <a:ext cx="965200" cy="1030288"/>
          </a:xfrm>
          <a:prstGeom prst="rect">
            <a:avLst/>
          </a:prstGeom>
          <a:noFill/>
          <a:ln w="9525">
            <a:noFill/>
          </a:ln>
        </p:spPr>
      </p:pic>
      <p:sp>
        <p:nvSpPr>
          <p:cNvPr id="1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482">
                                            <p:txEl>
                                              <p:pRg st="0" end="0"/>
                                            </p:txEl>
                                          </p:spTgt>
                                        </p:tgtEl>
                                        <p:attrNameLst>
                                          <p:attrName>style.visibility</p:attrName>
                                        </p:attrNameLst>
                                      </p:cBhvr>
                                      <p:to>
                                        <p:strVal val="visible"/>
                                      </p:to>
                                    </p:set>
                                    <p:anim calcmode="lin" valueType="num">
                                      <p:cBhvr additive="base">
                                        <p:cTn id="20"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482">
                                            <p:txEl>
                                              <p:pRg st="1" end="1"/>
                                            </p:txEl>
                                          </p:spTgt>
                                        </p:tgtEl>
                                        <p:attrNameLst>
                                          <p:attrName>style.visibility</p:attrName>
                                        </p:attrNameLst>
                                      </p:cBhvr>
                                      <p:to>
                                        <p:strVal val="visible"/>
                                      </p:to>
                                    </p:set>
                                    <p:anim calcmode="lin" valueType="num">
                                      <p:cBhvr additive="base">
                                        <p:cTn id="26"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677"/>
                                        </p:tgtEl>
                                        <p:attrNameLst>
                                          <p:attrName>style.visibility</p:attrName>
                                        </p:attrNameLst>
                                      </p:cBhvr>
                                      <p:to>
                                        <p:strVal val="visible"/>
                                      </p:to>
                                    </p:set>
                                    <p:anim calcmode="lin" valueType="num">
                                      <p:cBhvr additive="base">
                                        <p:cTn id="32" dur="500" fill="hold"/>
                                        <p:tgtEl>
                                          <p:spTgt spid="28677"/>
                                        </p:tgtEl>
                                        <p:attrNameLst>
                                          <p:attrName>ppt_x</p:attrName>
                                        </p:attrNameLst>
                                      </p:cBhvr>
                                      <p:tavLst>
                                        <p:tav tm="0">
                                          <p:val>
                                            <p:strVal val="#ppt_x"/>
                                          </p:val>
                                        </p:tav>
                                        <p:tav tm="100000">
                                          <p:val>
                                            <p:strVal val="#ppt_x"/>
                                          </p:val>
                                        </p:tav>
                                      </p:tavLst>
                                    </p:anim>
                                    <p:anim calcmode="lin" valueType="num">
                                      <p:cBhvr additive="base">
                                        <p:cTn id="33"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p:bldP spid="12" grpId="0" bldLvl="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矩形 10"/>
          <p:cNvSpPr>
            <a:spLocks noChangeArrowheads="1"/>
          </p:cNvSpPr>
          <p:nvPr/>
        </p:nvSpPr>
        <p:spPr bwMode="auto">
          <a:xfrm>
            <a:off x="214630" y="5451475"/>
            <a:ext cx="3633470" cy="82994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eaLnBrk="1" hangingPunct="1">
              <a:lnSpc>
                <a:spcPct val="100000"/>
              </a:lnSpc>
              <a:spcBef>
                <a:spcPct val="0"/>
              </a:spcBef>
              <a:buClr>
                <a:srgbClr val="FF0000"/>
              </a:buClr>
              <a:buSzPct val="150000"/>
              <a:buBlip>
                <a:blip r:embed="rId5"/>
              </a:buBlip>
            </a:pPr>
            <a:r>
              <a:rPr lang="zh-CN" altLang="en-US" sz="2400" dirty="0">
                <a:solidFill>
                  <a:srgbClr val="0070C0"/>
                </a:solidFill>
                <a:effectLst/>
                <a:latin typeface="Arial" panose="020B0604020202020204" pitchFamily="34" charset="0"/>
              </a:rPr>
              <a:t>查询记录的</a:t>
            </a:r>
            <a:r>
              <a:rPr lang="en-US" altLang="zh-CN" sz="2400" dirty="0">
                <a:solidFill>
                  <a:srgbClr val="0070C0"/>
                </a:solidFill>
                <a:effectLst/>
                <a:latin typeface="Arial" panose="020B0604020202020204" pitchFamily="34" charset="0"/>
              </a:rPr>
              <a:t>SQL</a:t>
            </a:r>
            <a:r>
              <a:rPr lang="zh-CN" altLang="en-US" sz="2400" dirty="0">
                <a:solidFill>
                  <a:srgbClr val="0070C0"/>
                </a:solidFill>
                <a:effectLst/>
                <a:latin typeface="Arial" panose="020B0604020202020204" pitchFamily="34" charset="0"/>
              </a:rPr>
              <a:t>语句：</a:t>
            </a:r>
          </a:p>
          <a:p>
            <a:pPr eaLnBrk="1" hangingPunct="1">
              <a:lnSpc>
                <a:spcPct val="100000"/>
              </a:lnSpc>
              <a:spcBef>
                <a:spcPct val="0"/>
              </a:spcBef>
              <a:buFontTx/>
              <a:buNone/>
            </a:pPr>
            <a:r>
              <a:rPr lang="en-US" altLang="zh-CN" sz="2400" dirty="0">
                <a:effectLst/>
                <a:latin typeface="Arial" panose="020B0604020202020204" pitchFamily="34" charset="0"/>
              </a:rPr>
              <a:t> </a:t>
            </a:r>
            <a:r>
              <a:rPr lang="en-US" altLang="zh-CN" sz="2400" dirty="0">
                <a:solidFill>
                  <a:srgbClr val="DF3621"/>
                </a:solidFill>
                <a:effectLst/>
                <a:latin typeface="Arial" panose="020B0604020202020204" pitchFamily="34" charset="0"/>
              </a:rPr>
              <a:t>  </a:t>
            </a:r>
            <a:r>
              <a:rPr lang="en-US" altLang="zh-CN" sz="240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a:solidFill>
                  <a:srgbClr val="DF3621"/>
                </a:solidFill>
                <a:effectLst/>
                <a:latin typeface="Times New Roman" panose="02020603050405020304" pitchFamily="18" charset="0"/>
                <a:cs typeface="Times New Roman" panose="02020603050405020304" pitchFamily="18" charset="0"/>
              </a:rPr>
              <a:t> </a:t>
            </a:r>
            <a:r>
              <a:rPr lang="en-US" altLang="zh-CN" sz="2000" b="0" dirty="0">
                <a:solidFill>
                  <a:srgbClr val="DF3621"/>
                </a:solidFill>
                <a:effectLst/>
                <a:latin typeface="Times New Roman" panose="02020603050405020304" pitchFamily="18" charset="0"/>
                <a:cs typeface="Times New Roman" panose="02020603050405020304" pitchFamily="18" charset="0"/>
              </a:rPr>
              <a:t>select * from </a:t>
            </a:r>
            <a:r>
              <a:rPr lang="en-US" altLang="zh-CN" sz="2000" b="0" dirty="0" err="1">
                <a:solidFill>
                  <a:srgbClr val="DF3621"/>
                </a:solidFill>
                <a:effectLst/>
                <a:latin typeface="Times New Roman" panose="02020603050405020304" pitchFamily="18" charset="0"/>
                <a:cs typeface="Times New Roman" panose="02020603050405020304" pitchFamily="18" charset="0"/>
              </a:rPr>
              <a:t>bookList</a:t>
            </a:r>
            <a:r>
              <a:rPr lang="en-US" altLang="zh-CN" sz="2000" b="0" dirty="0">
                <a:solidFill>
                  <a:srgbClr val="DF3621"/>
                </a:solidFill>
                <a:effectLst/>
                <a:latin typeface="Times New Roman" panose="02020603050405020304" pitchFamily="18" charset="0"/>
                <a:cs typeface="Times New Roman" panose="02020603050405020304" pitchFamily="18" charset="0"/>
              </a:rPr>
              <a:t>;</a:t>
            </a:r>
          </a:p>
        </p:txBody>
      </p:sp>
      <p:sp>
        <p:nvSpPr>
          <p:cNvPr id="18439" name="矩形 9"/>
          <p:cNvSpPr>
            <a:spLocks noChangeArrowheads="1"/>
          </p:cNvSpPr>
          <p:nvPr/>
        </p:nvSpPr>
        <p:spPr bwMode="auto">
          <a:xfrm>
            <a:off x="214630" y="4514850"/>
            <a:ext cx="6981825" cy="829945"/>
          </a:xfrm>
          <a:prstGeom prst="rect">
            <a:avLst/>
          </a:prstGeom>
          <a:noFill/>
          <a:ln w="9525">
            <a:noFill/>
            <a:miter lim="800000"/>
          </a:ln>
          <a:extLst>
            <a:ext uri="{909E8E84-426E-40DD-AFC4-6F175D3DCCD1}">
              <a14:hiddenFill xmlns:a14="http://schemas.microsoft.com/office/drawing/2010/main">
                <a:solidFill>
                  <a:schemeClr val="accent3">
                    <a:lumMod val="40000"/>
                    <a:lumOff val="60000"/>
                  </a:schemeClr>
                </a:solidFill>
              </a14:hiddenFill>
            </a:ext>
          </a:extLst>
        </p:spPr>
        <p:txBody>
          <a:bodyPr wrap="square">
            <a:spAutoFit/>
          </a:bodyPr>
          <a:lstStyle/>
          <a:p>
            <a:pPr marL="342900" indent="-342900" eaLnBrk="1" hangingPunct="1">
              <a:buClr>
                <a:srgbClr val="FF0000"/>
              </a:buClr>
              <a:buSzPct val="150000"/>
              <a:buBlip>
                <a:blip r:embed="rId5"/>
              </a:buBlip>
              <a:defRPr/>
            </a:pPr>
            <a:r>
              <a:rPr lang="zh-CN" altLang="en-US" sz="2400" b="1" dirty="0">
                <a:solidFill>
                  <a:srgbClr val="0070C0"/>
                </a:solidFill>
                <a:effectLst/>
              </a:rPr>
              <a:t>插入记录的</a:t>
            </a:r>
            <a:r>
              <a:rPr lang="en-US" altLang="zh-CN" sz="2400" b="1" dirty="0">
                <a:solidFill>
                  <a:srgbClr val="0070C0"/>
                </a:solidFill>
                <a:effectLst/>
              </a:rPr>
              <a:t>SQL</a:t>
            </a:r>
            <a:r>
              <a:rPr lang="zh-CN" altLang="en-US" sz="2400" b="1" dirty="0">
                <a:solidFill>
                  <a:srgbClr val="0070C0"/>
                </a:solidFill>
                <a:effectLst/>
              </a:rPr>
              <a:t>语句</a:t>
            </a:r>
            <a:r>
              <a:rPr lang="en-US" altLang="zh-CN" sz="2400" b="1" dirty="0">
                <a:solidFill>
                  <a:srgbClr val="0070C0"/>
                </a:solidFill>
                <a:effectLst/>
              </a:rPr>
              <a:t>:</a:t>
            </a:r>
            <a:endParaRPr lang="zh-CN" altLang="en-US" sz="2400" b="1" dirty="0">
              <a:solidFill>
                <a:srgbClr val="0070C0"/>
              </a:solidFill>
              <a:effectLst/>
            </a:endParaRPr>
          </a:p>
          <a:p>
            <a:pPr algn="just" eaLnBrk="1" hangingPunct="1">
              <a:defRPr/>
            </a:pPr>
            <a:r>
              <a:rPr lang="en-US" altLang="zh-CN" sz="2000" b="1" dirty="0">
                <a:solidFill>
                  <a:srgbClr val="DF3621"/>
                </a:solidFill>
                <a:effectLst/>
              </a:rPr>
              <a:t>    </a:t>
            </a:r>
            <a:r>
              <a:rPr lang="en-US" altLang="zh-CN" sz="2000" dirty="0">
                <a:solidFill>
                  <a:srgbClr val="DF3621"/>
                </a:solidFill>
                <a:effectLst/>
                <a:latin typeface="Times New Roman" panose="02020603050405020304" pitchFamily="18" charset="0"/>
                <a:cs typeface="Times New Roman" panose="02020603050405020304" pitchFamily="18" charset="0"/>
              </a:rPr>
              <a:t> insert into </a:t>
            </a:r>
            <a:r>
              <a:rPr lang="en-US" altLang="zh-CN" sz="2000" dirty="0" err="1">
                <a:solidFill>
                  <a:srgbClr val="DF3621"/>
                </a:solidFill>
                <a:effectLst/>
                <a:latin typeface="Times New Roman" panose="02020603050405020304" pitchFamily="18" charset="0"/>
                <a:cs typeface="Times New Roman" panose="02020603050405020304" pitchFamily="18" charset="0"/>
              </a:rPr>
              <a:t>bookList</a:t>
            </a:r>
            <a:r>
              <a:rPr lang="en-US" altLang="zh-CN" sz="2000" dirty="0">
                <a:solidFill>
                  <a:srgbClr val="DF3621"/>
                </a:solidFill>
                <a:effectLst/>
                <a:latin typeface="Times New Roman" panose="02020603050405020304" pitchFamily="18" charset="0"/>
                <a:cs typeface="Times New Roman" panose="02020603050405020304" pitchFamily="18" charset="0"/>
              </a:rPr>
              <a:t> values('7-302-01465-5','</a:t>
            </a:r>
            <a:r>
              <a:rPr lang="zh-CN" altLang="en-US" sz="2000" dirty="0">
                <a:solidFill>
                  <a:srgbClr val="DF3621"/>
                </a:solidFill>
                <a:effectLst/>
                <a:latin typeface="Times New Roman" panose="02020603050405020304" pitchFamily="18" charset="0"/>
                <a:cs typeface="Times New Roman" panose="02020603050405020304" pitchFamily="18" charset="0"/>
              </a:rPr>
              <a:t>高等数学</a:t>
            </a:r>
            <a:r>
              <a:rPr lang="en-US" altLang="zh-CN" sz="2000" dirty="0">
                <a:solidFill>
                  <a:srgbClr val="DF3621"/>
                </a:solidFill>
                <a:effectLst/>
                <a:latin typeface="Times New Roman" panose="02020603050405020304" pitchFamily="18" charset="0"/>
                <a:cs typeface="Times New Roman" panose="02020603050405020304" pitchFamily="18" charset="0"/>
              </a:rPr>
              <a:t>',28.67);</a:t>
            </a:r>
            <a:r>
              <a:rPr lang="en-US" altLang="zh-CN" sz="2400" dirty="0">
                <a:solidFill>
                  <a:srgbClr val="FF3399"/>
                </a:solidFill>
                <a:effectLst/>
                <a:latin typeface="Times New Roman" panose="02020603050405020304" pitchFamily="18" charset="0"/>
                <a:cs typeface="Times New Roman" panose="02020603050405020304" pitchFamily="18" charset="0"/>
              </a:rPr>
              <a:t> </a:t>
            </a:r>
            <a:r>
              <a:rPr lang="en-US" altLang="zh-CN" sz="2400" b="1" dirty="0">
                <a:solidFill>
                  <a:srgbClr val="FF3399"/>
                </a:solidFill>
                <a:effectLst/>
                <a:latin typeface="Times New Roman" panose="02020603050405020304" pitchFamily="18" charset="0"/>
                <a:cs typeface="Times New Roman" panose="02020603050405020304" pitchFamily="18" charset="0"/>
              </a:rPr>
              <a:t>  </a:t>
            </a:r>
            <a:r>
              <a:rPr lang="en-US" altLang="zh-CN" sz="2400" dirty="0">
                <a:solidFill>
                  <a:srgbClr val="FF3399"/>
                </a:solidFill>
                <a:effectLst/>
                <a:latin typeface="Times New Roman" panose="02020603050405020304" pitchFamily="18" charset="0"/>
                <a:cs typeface="Times New Roman" panose="02020603050405020304" pitchFamily="18" charset="0"/>
              </a:rPr>
              <a:t> </a:t>
            </a:r>
            <a:r>
              <a:rPr lang="en-US" altLang="zh-CN" sz="2400" dirty="0">
                <a:effectLst/>
                <a:latin typeface="Times New Roman" panose="02020603050405020304" pitchFamily="18" charset="0"/>
                <a:cs typeface="Times New Roman" panose="02020603050405020304" pitchFamily="18" charset="0"/>
              </a:rPr>
              <a:t>        </a:t>
            </a:r>
            <a:r>
              <a:rPr lang="en-US" altLang="zh-CN" sz="2400" dirty="0">
                <a:effectLst/>
              </a:rPr>
              <a:t>                           </a:t>
            </a:r>
            <a:endParaRPr lang="zh-CN" altLang="en-US" sz="2400" dirty="0">
              <a:effectLst/>
            </a:endParaRPr>
          </a:p>
        </p:txBody>
      </p:sp>
      <p:sp>
        <p:nvSpPr>
          <p:cNvPr id="29698" name="矩形 7"/>
          <p:cNvSpPr>
            <a:spLocks noChangeArrowheads="1"/>
          </p:cNvSpPr>
          <p:nvPr/>
        </p:nvSpPr>
        <p:spPr bwMode="auto">
          <a:xfrm>
            <a:off x="214313" y="1022350"/>
            <a:ext cx="82867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ct val="100000"/>
              </a:lnSpc>
              <a:spcBef>
                <a:spcPct val="0"/>
              </a:spcBef>
              <a:buClr>
                <a:srgbClr val="FF0000"/>
              </a:buClr>
              <a:buSzPct val="150000"/>
              <a:buBlip>
                <a:blip r:embed="rId5"/>
              </a:buBlip>
            </a:pPr>
            <a:r>
              <a:rPr lang="zh-CN" altLang="en-US" sz="2400" dirty="0">
                <a:solidFill>
                  <a:srgbClr val="0070C0"/>
                </a:solidFill>
                <a:latin typeface="Arial" panose="020B0604020202020204" pitchFamily="34" charset="0"/>
              </a:rPr>
              <a:t>首先进入该数据库</a:t>
            </a:r>
            <a:r>
              <a:rPr lang="en-US" altLang="zh-CN" sz="2400" dirty="0">
                <a:solidFill>
                  <a:srgbClr val="0070C0"/>
                </a:solidFill>
                <a:latin typeface="Arial" panose="020B0604020202020204" pitchFamily="34" charset="0"/>
              </a:rPr>
              <a:t>(</a:t>
            </a:r>
            <a:r>
              <a:rPr lang="zh-CN" altLang="en-US" sz="2400" dirty="0">
                <a:solidFill>
                  <a:srgbClr val="0070C0"/>
                </a:solidFill>
                <a:latin typeface="Arial" panose="020B0604020202020204" pitchFamily="34" charset="0"/>
              </a:rPr>
              <a:t>即使用数据库</a:t>
            </a:r>
            <a:r>
              <a:rPr lang="en-US" altLang="zh-CN" sz="2400" dirty="0">
                <a:solidFill>
                  <a:srgbClr val="0070C0"/>
                </a:solidFill>
                <a:latin typeface="Arial" panose="020B0604020202020204" pitchFamily="34" charset="0"/>
              </a:rPr>
              <a:t>)</a:t>
            </a:r>
            <a:r>
              <a:rPr lang="zh-CN" altLang="en-US" sz="2400" dirty="0">
                <a:solidFill>
                  <a:srgbClr val="0070C0"/>
                </a:solidFill>
                <a:latin typeface="Arial" panose="020B0604020202020204" pitchFamily="34" charset="0"/>
              </a:rPr>
              <a:t>： </a:t>
            </a:r>
            <a:r>
              <a:rPr lang="zh-CN" altLang="en-US" sz="2400" dirty="0">
                <a:solidFill>
                  <a:srgbClr val="0070C0"/>
                </a:solidFill>
                <a:effectLst/>
                <a:latin typeface="Arial" panose="020B0604020202020204" pitchFamily="34" charset="0"/>
              </a:rPr>
              <a:t>  </a:t>
            </a:r>
          </a:p>
          <a:p>
            <a:pPr algn="just" eaLnBrk="1" hangingPunct="1">
              <a:lnSpc>
                <a:spcPct val="100000"/>
              </a:lnSpc>
              <a:spcBef>
                <a:spcPct val="0"/>
              </a:spcBef>
              <a:buClr>
                <a:srgbClr val="FF0000"/>
              </a:buClr>
              <a:buSzPct val="150000"/>
              <a:buNone/>
            </a:pPr>
            <a:r>
              <a:rPr lang="en-US" altLang="zh-CN" sz="2000" b="0" dirty="0">
                <a:solidFill>
                  <a:srgbClr val="DF3621"/>
                </a:solidFill>
                <a:effectLst/>
                <a:latin typeface="Times New Roman" panose="02020603050405020304" pitchFamily="18" charset="0"/>
                <a:cs typeface="Times New Roman" panose="02020603050405020304" pitchFamily="18" charset="0"/>
              </a:rPr>
              <a:t>      use  Book</a:t>
            </a:r>
          </a:p>
        </p:txBody>
      </p:sp>
      <p:grpSp>
        <p:nvGrpSpPr>
          <p:cNvPr id="3" name="组合 2"/>
          <p:cNvGrpSpPr/>
          <p:nvPr/>
        </p:nvGrpSpPr>
        <p:grpSpPr>
          <a:xfrm>
            <a:off x="214313" y="1868488"/>
            <a:ext cx="8358187" cy="2513012"/>
            <a:chOff x="338" y="2593"/>
            <a:chExt cx="13162" cy="3957"/>
          </a:xfrm>
        </p:grpSpPr>
        <p:sp>
          <p:nvSpPr>
            <p:cNvPr id="4" name="圆角矩形 3"/>
            <p:cNvSpPr/>
            <p:nvPr/>
          </p:nvSpPr>
          <p:spPr>
            <a:xfrm>
              <a:off x="715" y="3603"/>
              <a:ext cx="7305" cy="2947"/>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9699" name="矩形 8"/>
            <p:cNvSpPr>
              <a:spLocks noChangeArrowheads="1"/>
            </p:cNvSpPr>
            <p:nvPr/>
          </p:nvSpPr>
          <p:spPr bwMode="auto">
            <a:xfrm>
              <a:off x="338" y="2593"/>
              <a:ext cx="13162" cy="375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eaLnBrk="1" hangingPunct="1">
                <a:lnSpc>
                  <a:spcPct val="100000"/>
                </a:lnSpc>
                <a:spcBef>
                  <a:spcPct val="0"/>
                </a:spcBef>
                <a:buClr>
                  <a:srgbClr val="FF0000"/>
                </a:buClr>
                <a:buSzPct val="150000"/>
                <a:buBlip>
                  <a:blip r:embed="rId5"/>
                </a:buBlip>
              </a:pPr>
              <a:r>
                <a:rPr lang="zh-CN" altLang="en-US" sz="2400" dirty="0">
                  <a:solidFill>
                    <a:srgbClr val="0070C0"/>
                  </a:solidFill>
                  <a:effectLst/>
                  <a:latin typeface="Arial" panose="020B0604020202020204" pitchFamily="34" charset="0"/>
                </a:rPr>
                <a:t>在数据库</a:t>
              </a:r>
              <a:r>
                <a:rPr lang="en-US" altLang="zh-CN" sz="2400" dirty="0">
                  <a:solidFill>
                    <a:srgbClr val="0070C0"/>
                  </a:solidFill>
                  <a:effectLst/>
                  <a:latin typeface="Arial" panose="020B0604020202020204" pitchFamily="34" charset="0"/>
                </a:rPr>
                <a:t>Book</a:t>
              </a:r>
              <a:r>
                <a:rPr lang="zh-CN" altLang="en-US" sz="2400" dirty="0">
                  <a:solidFill>
                    <a:srgbClr val="0070C0"/>
                  </a:solidFill>
                  <a:effectLst/>
                  <a:latin typeface="Arial" panose="020B0604020202020204" pitchFamily="34" charset="0"/>
                </a:rPr>
                <a:t>建立一个名字为</a:t>
              </a:r>
              <a:r>
                <a:rPr lang="en-US" altLang="zh-CN" sz="2400" dirty="0" err="1">
                  <a:solidFill>
                    <a:srgbClr val="0070C0"/>
                  </a:solidFill>
                  <a:effectLst/>
                  <a:latin typeface="Arial" panose="020B0604020202020204" pitchFamily="34" charset="0"/>
                </a:rPr>
                <a:t>bookList</a:t>
              </a:r>
              <a:r>
                <a:rPr lang="zh-CN" altLang="en-US" sz="2400" dirty="0">
                  <a:solidFill>
                    <a:srgbClr val="0070C0"/>
                  </a:solidFill>
                  <a:effectLst/>
                  <a:latin typeface="Arial" panose="020B0604020202020204" pitchFamily="34" charset="0"/>
                </a:rPr>
                <a:t>表</a:t>
              </a:r>
            </a:p>
            <a:p>
              <a:pPr eaLnBrk="1" hangingPunct="1">
                <a:lnSpc>
                  <a:spcPct val="100000"/>
                </a:lnSpc>
                <a:spcBef>
                  <a:spcPct val="0"/>
                </a:spcBef>
                <a:buClr>
                  <a:srgbClr val="FF0000"/>
                </a:buClr>
                <a:buSzPct val="150000"/>
                <a:buNone/>
              </a:pPr>
              <a:endParaRPr lang="en-US" altLang="zh-CN" sz="2400" dirty="0">
                <a:solidFill>
                  <a:srgbClr val="0070C0"/>
                </a:solidFill>
                <a:effectLst/>
                <a:latin typeface="Arial" panose="020B0604020202020204" pitchFamily="34" charset="0"/>
              </a:endParaRPr>
            </a:p>
            <a:p>
              <a:pPr lvl="1" eaLnBrk="1" hangingPunct="1">
                <a:lnSpc>
                  <a:spcPct val="100000"/>
                </a:lnSpc>
                <a:spcBef>
                  <a:spcPct val="0"/>
                </a:spcBef>
                <a:buClr>
                  <a:srgbClr val="FF0000"/>
                </a:buClr>
                <a:buFontTx/>
                <a:buNone/>
              </a:pPr>
              <a:r>
                <a:rPr lang="en-US" altLang="zh-CN" sz="1600" dirty="0">
                  <a:solidFill>
                    <a:srgbClr val="DF3621"/>
                  </a:solidFill>
                  <a:effectLst/>
                  <a:latin typeface="Times New Roman" panose="02020603050405020304" pitchFamily="18" charset="0"/>
                  <a:cs typeface="Times New Roman" panose="02020603050405020304" pitchFamily="18" charset="0"/>
                </a:rPr>
                <a:t>CREATE TABLE </a:t>
              </a:r>
              <a:r>
                <a:rPr lang="en-US" altLang="zh-CN" sz="1600" dirty="0" err="1">
                  <a:solidFill>
                    <a:srgbClr val="DF3621"/>
                  </a:solidFill>
                  <a:effectLst/>
                  <a:latin typeface="Times New Roman" panose="02020603050405020304" pitchFamily="18" charset="0"/>
                  <a:cs typeface="Times New Roman" panose="02020603050405020304" pitchFamily="18" charset="0"/>
                </a:rPr>
                <a:t>bookList</a:t>
              </a:r>
              <a:r>
                <a:rPr lang="en-US" altLang="zh-CN" sz="1600" dirty="0">
                  <a:solidFill>
                    <a:srgbClr val="DF3621"/>
                  </a:solidFill>
                  <a:effectLst/>
                  <a:latin typeface="Times New Roman" panose="02020603050405020304" pitchFamily="18" charset="0"/>
                  <a:cs typeface="Times New Roman" panose="02020603050405020304" pitchFamily="18" charset="0"/>
                </a:rPr>
                <a:t> (</a:t>
              </a:r>
            </a:p>
            <a:p>
              <a:pPr lvl="1" eaLnBrk="1" hangingPunct="1">
                <a:lnSpc>
                  <a:spcPct val="100000"/>
                </a:lnSpc>
                <a:spcBef>
                  <a:spcPct val="0"/>
                </a:spcBef>
                <a:buFontTx/>
                <a:buNone/>
              </a:pPr>
              <a:r>
                <a:rPr lang="en-US" altLang="zh-CN" sz="1600" dirty="0">
                  <a:solidFill>
                    <a:srgbClr val="DF3621"/>
                  </a:solidFill>
                  <a:effectLst/>
                  <a:latin typeface="Times New Roman" panose="02020603050405020304" pitchFamily="18" charset="0"/>
                  <a:cs typeface="Times New Roman" panose="02020603050405020304" pitchFamily="18" charset="0"/>
                </a:rPr>
                <a:t>  ISBN varchar(100) not null ,</a:t>
              </a:r>
            </a:p>
            <a:p>
              <a:pPr lvl="1" eaLnBrk="1" hangingPunct="1">
                <a:lnSpc>
                  <a:spcPct val="100000"/>
                </a:lnSpc>
                <a:spcBef>
                  <a:spcPct val="0"/>
                </a:spcBef>
                <a:buFontTx/>
                <a:buNone/>
              </a:pPr>
              <a:r>
                <a:rPr lang="en-US" altLang="zh-CN" sz="1600" dirty="0">
                  <a:solidFill>
                    <a:srgbClr val="DF3621"/>
                  </a:solidFill>
                  <a:effectLst/>
                  <a:latin typeface="Times New Roman" panose="02020603050405020304" pitchFamily="18" charset="0"/>
                  <a:cs typeface="Times New Roman" panose="02020603050405020304" pitchFamily="18" charset="0"/>
                </a:rPr>
                <a:t> name varchar(100) CHARACTER SET gb2312,</a:t>
              </a:r>
            </a:p>
            <a:p>
              <a:pPr lvl="1" eaLnBrk="1" hangingPunct="1">
                <a:lnSpc>
                  <a:spcPct val="100000"/>
                </a:lnSpc>
                <a:spcBef>
                  <a:spcPct val="0"/>
                </a:spcBef>
                <a:buFontTx/>
                <a:buNone/>
              </a:pPr>
              <a:r>
                <a:rPr lang="en-US" altLang="zh-CN" sz="1600" dirty="0">
                  <a:solidFill>
                    <a:srgbClr val="DF3621"/>
                  </a:solidFill>
                  <a:effectLst/>
                  <a:latin typeface="Times New Roman" panose="02020603050405020304" pitchFamily="18" charset="0"/>
                  <a:cs typeface="Times New Roman" panose="02020603050405020304" pitchFamily="18" charset="0"/>
                </a:rPr>
                <a:t> price float ,</a:t>
              </a:r>
            </a:p>
            <a:p>
              <a:pPr lvl="1" eaLnBrk="1" hangingPunct="1">
                <a:lnSpc>
                  <a:spcPct val="100000"/>
                </a:lnSpc>
                <a:spcBef>
                  <a:spcPct val="0"/>
                </a:spcBef>
                <a:buFontTx/>
                <a:buNone/>
              </a:pPr>
              <a:r>
                <a:rPr lang="en-US" altLang="zh-CN" sz="1600" dirty="0">
                  <a:solidFill>
                    <a:srgbClr val="DF3621"/>
                  </a:solidFill>
                  <a:effectLst/>
                  <a:latin typeface="Times New Roman" panose="02020603050405020304" pitchFamily="18" charset="0"/>
                  <a:cs typeface="Times New Roman" panose="02020603050405020304" pitchFamily="18" charset="0"/>
                </a:rPr>
                <a:t> PRIMARY KEY (ISBN)</a:t>
              </a:r>
            </a:p>
            <a:p>
              <a:pPr lvl="1" eaLnBrk="1" hangingPunct="1">
                <a:lnSpc>
                  <a:spcPct val="100000"/>
                </a:lnSpc>
                <a:spcBef>
                  <a:spcPct val="0"/>
                </a:spcBef>
                <a:buFontTx/>
                <a:buNone/>
              </a:pPr>
              <a:r>
                <a:rPr lang="en-US" altLang="zh-CN" sz="1600" dirty="0">
                  <a:solidFill>
                    <a:srgbClr val="DF3621"/>
                  </a:solidFill>
                  <a:effectLst/>
                  <a:latin typeface="Times New Roman" panose="02020603050405020304" pitchFamily="18" charset="0"/>
                  <a:cs typeface="Times New Roman" panose="02020603050405020304" pitchFamily="18" charset="0"/>
                </a:rPr>
                <a:t>);</a:t>
              </a:r>
              <a:r>
                <a:rPr lang="en-US" altLang="zh-CN" sz="1575" dirty="0">
                  <a:solidFill>
                    <a:srgbClr val="DF3621"/>
                  </a:solidFill>
                  <a:effectLst/>
                  <a:latin typeface="Times New Roman" panose="02020603050405020304" pitchFamily="18" charset="0"/>
                  <a:cs typeface="Times New Roman" panose="02020603050405020304" pitchFamily="18" charset="0"/>
                </a:rPr>
                <a:t>   </a:t>
              </a:r>
              <a:r>
                <a:rPr lang="en-US" altLang="zh-CN" sz="1575" dirty="0">
                  <a:solidFill>
                    <a:srgbClr val="FF3399"/>
                  </a:solidFill>
                  <a:effectLst/>
                  <a:latin typeface="Times New Roman" panose="02020603050405020304" pitchFamily="18" charset="0"/>
                  <a:cs typeface="Times New Roman" panose="02020603050405020304" pitchFamily="18" charset="0"/>
                </a:rPr>
                <a:t> </a:t>
              </a:r>
              <a:r>
                <a:rPr lang="en-US" altLang="zh-CN" sz="2100" dirty="0">
                  <a:solidFill>
                    <a:srgbClr val="FF3399"/>
                  </a:solidFill>
                  <a:effectLst/>
                  <a:latin typeface="Times New Roman" panose="02020603050405020304" pitchFamily="18" charset="0"/>
                  <a:cs typeface="Times New Roman" panose="02020603050405020304" pitchFamily="18" charset="0"/>
                </a:rPr>
                <a:t>       </a:t>
              </a:r>
              <a:r>
                <a:rPr lang="en-US" altLang="zh-CN" sz="2100" dirty="0">
                  <a:solidFill>
                    <a:srgbClr val="FF3399"/>
                  </a:solidFill>
                  <a:effectLst/>
                  <a:latin typeface="Arial" panose="020B0604020202020204" pitchFamily="34" charset="0"/>
                </a:rPr>
                <a:t>        </a:t>
              </a:r>
              <a:r>
                <a:rPr lang="en-US" altLang="zh-CN" sz="2100" dirty="0">
                  <a:solidFill>
                    <a:srgbClr val="0000FF"/>
                  </a:solidFill>
                  <a:effectLst/>
                  <a:latin typeface="Arial" panose="020B0604020202020204" pitchFamily="34" charset="0"/>
                </a:rPr>
                <a:t>      </a:t>
              </a:r>
              <a:endParaRPr lang="zh-CN" altLang="en-US" sz="2100" dirty="0">
                <a:solidFill>
                  <a:srgbClr val="0000FF"/>
                </a:solidFill>
                <a:effectLst/>
                <a:latin typeface="Arial" panose="020B0604020202020204" pitchFamily="34" charset="0"/>
              </a:endParaRPr>
            </a:p>
          </p:txBody>
        </p:sp>
      </p:grpSp>
      <p:pic>
        <p:nvPicPr>
          <p:cNvPr id="11" name="Picture 7" descr="河海校徽"/>
          <p:cNvPicPr>
            <a:picLocks noChangeAspect="1"/>
          </p:cNvPicPr>
          <p:nvPr/>
        </p:nvPicPr>
        <p:blipFill>
          <a:blip r:embed="rId6"/>
          <a:stretch>
            <a:fillRect/>
          </a:stretch>
        </p:blipFill>
        <p:spPr>
          <a:xfrm>
            <a:off x="0" y="0"/>
            <a:ext cx="965200" cy="1030288"/>
          </a:xfrm>
          <a:prstGeom prst="rect">
            <a:avLst/>
          </a:prstGeom>
          <a:noFill/>
          <a:ln w="9525">
            <a:noFill/>
          </a:ln>
        </p:spPr>
      </p:pic>
      <p:sp>
        <p:nvSpPr>
          <p:cNvPr id="1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9698"/>
                                        </p:tgtEl>
                                        <p:attrNameLst>
                                          <p:attrName>style.visibility</p:attrName>
                                        </p:attrNameLst>
                                      </p:cBhvr>
                                      <p:to>
                                        <p:strVal val="visible"/>
                                      </p:to>
                                    </p:set>
                                    <p:anim calcmode="lin" valueType="num">
                                      <p:cBhvr additive="base">
                                        <p:cTn id="20" dur="500" fill="hold"/>
                                        <p:tgtEl>
                                          <p:spTgt spid="29698"/>
                                        </p:tgtEl>
                                        <p:attrNameLst>
                                          <p:attrName>ppt_x</p:attrName>
                                        </p:attrNameLst>
                                      </p:cBhvr>
                                      <p:tavLst>
                                        <p:tav tm="0">
                                          <p:val>
                                            <p:strVal val="#ppt_x"/>
                                          </p:val>
                                        </p:tav>
                                        <p:tav tm="100000">
                                          <p:val>
                                            <p:strVal val="#ppt_x"/>
                                          </p:val>
                                        </p:tav>
                                      </p:tavLst>
                                    </p:anim>
                                    <p:anim calcmode="lin" valueType="num">
                                      <p:cBhvr additive="base">
                                        <p:cTn id="21"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8439"/>
                                        </p:tgtEl>
                                        <p:attrNameLst>
                                          <p:attrName>style.visibility</p:attrName>
                                        </p:attrNameLst>
                                      </p:cBhvr>
                                      <p:to>
                                        <p:strVal val="visible"/>
                                      </p:to>
                                    </p:set>
                                    <p:anim calcmode="lin" valueType="num">
                                      <p:cBhvr additive="base">
                                        <p:cTn id="26" dur="500" fill="hold"/>
                                        <p:tgtEl>
                                          <p:spTgt spid="18439"/>
                                        </p:tgtEl>
                                        <p:attrNameLst>
                                          <p:attrName>ppt_x</p:attrName>
                                        </p:attrNameLst>
                                      </p:cBhvr>
                                      <p:tavLst>
                                        <p:tav tm="0">
                                          <p:val>
                                            <p:strVal val="#ppt_x"/>
                                          </p:val>
                                        </p:tav>
                                        <p:tav tm="100000">
                                          <p:val>
                                            <p:strVal val="#ppt_x"/>
                                          </p:val>
                                        </p:tav>
                                      </p:tavLst>
                                    </p:anim>
                                    <p:anim calcmode="lin" valueType="num">
                                      <p:cBhvr additive="base">
                                        <p:cTn id="27"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701"/>
                                        </p:tgtEl>
                                        <p:attrNameLst>
                                          <p:attrName>style.visibility</p:attrName>
                                        </p:attrNameLst>
                                      </p:cBhvr>
                                      <p:to>
                                        <p:strVal val="visible"/>
                                      </p:to>
                                    </p:set>
                                    <p:anim calcmode="lin" valueType="num">
                                      <p:cBhvr additive="base">
                                        <p:cTn id="32" dur="500" fill="hold"/>
                                        <p:tgtEl>
                                          <p:spTgt spid="29701"/>
                                        </p:tgtEl>
                                        <p:attrNameLst>
                                          <p:attrName>ppt_x</p:attrName>
                                        </p:attrNameLst>
                                      </p:cBhvr>
                                      <p:tavLst>
                                        <p:tav tm="0">
                                          <p:val>
                                            <p:strVal val="#ppt_x"/>
                                          </p:val>
                                        </p:tav>
                                        <p:tav tm="100000">
                                          <p:val>
                                            <p:strVal val="#ppt_x"/>
                                          </p:val>
                                        </p:tav>
                                      </p:tavLst>
                                    </p:anim>
                                    <p:anim calcmode="lin" valueType="num">
                                      <p:cBhvr additive="base">
                                        <p:cTn id="33"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p:bldP spid="18439" grpId="0" bldLvl="0" animBg="1"/>
      <p:bldP spid="29698" grpId="0"/>
      <p:bldP spid="12" grpId="0" bldLvl="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2" name="Rectangle 8"/>
          <p:cNvSpPr>
            <a:spLocks noChangeArrowheads="1"/>
          </p:cNvSpPr>
          <p:nvPr/>
        </p:nvSpPr>
        <p:spPr bwMode="auto">
          <a:xfrm>
            <a:off x="192088" y="5675789"/>
            <a:ext cx="7527925" cy="70675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anchor="ctr">
            <a:spAutoFit/>
          </a:bodyPr>
          <a:lstStyle/>
          <a:p>
            <a:pPr indent="266700">
              <a:defRPr/>
            </a:pPr>
            <a:r>
              <a:rPr lang="zh-CN" sz="2000" b="1" dirty="0">
                <a:solidFill>
                  <a:srgbClr val="0070C0"/>
                </a:solidFill>
                <a:effectLst/>
                <a:latin typeface="宋体" panose="02010600030101010101" pitchFamily="2" charset="-122"/>
                <a:cs typeface="宋体" panose="02010600030101010101" pitchFamily="2" charset="-122"/>
              </a:rPr>
              <a:t>然后在当前</a:t>
            </a:r>
            <a:r>
              <a:rPr lang="en-US" altLang="zh-CN" sz="2000" b="1" dirty="0" err="1">
                <a:solidFill>
                  <a:srgbClr val="0070C0"/>
                </a:solidFill>
                <a:effectLst/>
                <a:latin typeface="宋体" panose="02010600030101010101" pitchFamily="2" charset="-122"/>
                <a:cs typeface="宋体" panose="02010600030101010101" pitchFamily="2" charset="-122"/>
              </a:rPr>
              <a:t>MySQL</a:t>
            </a:r>
            <a:r>
              <a:rPr lang="zh-CN" altLang="en-US" sz="2000" b="1" dirty="0">
                <a:solidFill>
                  <a:srgbClr val="0070C0"/>
                </a:solidFill>
                <a:effectLst/>
                <a:latin typeface="宋体" panose="02010600030101010101" pitchFamily="2" charset="-122"/>
                <a:cs typeface="宋体" panose="02010600030101010101" pitchFamily="2" charset="-122"/>
              </a:rPr>
              <a:t>监视器占用的命令行窗口键入如下命令：</a:t>
            </a:r>
            <a:endParaRPr lang="zh-CN" altLang="en-US" sz="2000" b="1" dirty="0">
              <a:solidFill>
                <a:srgbClr val="0070C0"/>
              </a:solidFill>
              <a:effectLst/>
            </a:endParaRPr>
          </a:p>
          <a:p>
            <a:pPr indent="228600" algn="just">
              <a:defRPr/>
            </a:pPr>
            <a:r>
              <a:rPr lang="en-US" altLang="zh-CN" sz="2000" dirty="0">
                <a:solidFill>
                  <a:srgbClr val="DF3621"/>
                </a:solidFill>
                <a:effectLst/>
                <a:latin typeface="Times New Roman" panose="02020603050405020304" pitchFamily="18" charset="0"/>
                <a:cs typeface="Times New Roman" panose="02020603050405020304" pitchFamily="18" charset="0"/>
              </a:rPr>
              <a:t>source d:/1000/group.sql</a:t>
            </a:r>
          </a:p>
        </p:txBody>
      </p:sp>
      <p:sp>
        <p:nvSpPr>
          <p:cNvPr id="5" name="圆角矩形 4"/>
          <p:cNvSpPr/>
          <p:nvPr/>
        </p:nvSpPr>
        <p:spPr>
          <a:xfrm>
            <a:off x="237490" y="2291715"/>
            <a:ext cx="6884035" cy="323469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674" name="矩形 6"/>
          <p:cNvSpPr>
            <a:spLocks noChangeArrowheads="1"/>
          </p:cNvSpPr>
          <p:nvPr/>
        </p:nvSpPr>
        <p:spPr bwMode="auto">
          <a:xfrm>
            <a:off x="192088" y="898525"/>
            <a:ext cx="8885237" cy="143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500"/>
              </a:lnSpc>
              <a:spcBef>
                <a:spcPct val="0"/>
              </a:spcBef>
              <a:buFontTx/>
              <a:buNone/>
              <a:defRPr/>
            </a:pPr>
            <a:r>
              <a:rPr lang="zh-CN" altLang="en-US" sz="2000" dirty="0">
                <a:latin typeface="宋体" panose="02010600030101010101" pitchFamily="2" charset="-122"/>
                <a:cs typeface="宋体" panose="02010600030101010101" pitchFamily="2" charset="-122"/>
              </a:rPr>
              <a:t>   </a:t>
            </a:r>
            <a:r>
              <a:rPr lang="zh-CN" altLang="en-US" sz="2000" dirty="0">
                <a:solidFill>
                  <a:srgbClr val="0070C0"/>
                </a:solidFill>
                <a:latin typeface="宋体" panose="02010600030101010101" pitchFamily="2" charset="-122"/>
                <a:cs typeface="宋体" panose="02010600030101010101" pitchFamily="2" charset="-122"/>
              </a:rPr>
              <a:t>可以将需要的</a:t>
            </a:r>
            <a:r>
              <a:rPr lang="en-US" altLang="zh-CN" sz="2000" dirty="0">
                <a:solidFill>
                  <a:srgbClr val="0070C0"/>
                </a:solidFill>
                <a:latin typeface="宋体" panose="02010600030101010101" pitchFamily="2" charset="-122"/>
                <a:cs typeface="宋体" panose="02010600030101010101" pitchFamily="2" charset="-122"/>
              </a:rPr>
              <a:t>SQL</a:t>
            </a:r>
            <a:r>
              <a:rPr lang="zh-CN" altLang="en-US" sz="2000" dirty="0">
                <a:solidFill>
                  <a:srgbClr val="0070C0"/>
                </a:solidFill>
                <a:latin typeface="宋体" panose="02010600030101010101" pitchFamily="2" charset="-122"/>
                <a:cs typeface="宋体" panose="02010600030101010101" pitchFamily="2" charset="-122"/>
              </a:rPr>
              <a:t>语句保存在一个扩展名是</a:t>
            </a:r>
            <a:r>
              <a:rPr lang="en-US" altLang="zh-CN" sz="2000" dirty="0">
                <a:solidFill>
                  <a:srgbClr val="DF3621"/>
                </a:solidFill>
                <a:latin typeface="宋体" panose="02010600030101010101" pitchFamily="2" charset="-122"/>
                <a:cs typeface="宋体" panose="02010600030101010101" pitchFamily="2" charset="-122"/>
              </a:rPr>
              <a:t>.</a:t>
            </a:r>
            <a:r>
              <a:rPr lang="en-US" altLang="zh-CN" sz="2000" dirty="0" err="1">
                <a:solidFill>
                  <a:srgbClr val="DF3621"/>
                </a:solidFill>
                <a:latin typeface="宋体" panose="02010600030101010101" pitchFamily="2" charset="-122"/>
                <a:cs typeface="宋体" panose="02010600030101010101" pitchFamily="2" charset="-122"/>
              </a:rPr>
              <a:t>sql</a:t>
            </a:r>
            <a:r>
              <a:rPr lang="zh-CN" altLang="en-US" sz="2000" dirty="0">
                <a:solidFill>
                  <a:srgbClr val="0070C0"/>
                </a:solidFill>
                <a:latin typeface="宋体" panose="02010600030101010101" pitchFamily="2" charset="-122"/>
                <a:cs typeface="宋体" panose="02010600030101010101" pitchFamily="2" charset="-122"/>
              </a:rPr>
              <a:t>的文本文件中，然后在</a:t>
            </a:r>
            <a:r>
              <a:rPr lang="en-US" altLang="zh-CN" sz="2000" dirty="0">
                <a:solidFill>
                  <a:srgbClr val="0070C0"/>
                </a:solidFill>
                <a:latin typeface="宋体" panose="02010600030101010101" pitchFamily="2" charset="-122"/>
                <a:cs typeface="宋体" panose="02010600030101010101" pitchFamily="2" charset="-122"/>
              </a:rPr>
              <a:t>MySQL</a:t>
            </a:r>
            <a:r>
              <a:rPr lang="zh-CN" altLang="en-US" sz="2000" dirty="0">
                <a:solidFill>
                  <a:srgbClr val="0070C0"/>
                </a:solidFill>
                <a:latin typeface="宋体" panose="02010600030101010101" pitchFamily="2" charset="-122"/>
                <a:cs typeface="宋体" panose="02010600030101010101" pitchFamily="2" charset="-122"/>
              </a:rPr>
              <a:t>监视器占用的命令行窗口使用</a:t>
            </a:r>
            <a:r>
              <a:rPr lang="en-US" altLang="zh-CN" sz="2000" dirty="0">
                <a:solidFill>
                  <a:srgbClr val="DF3621"/>
                </a:solidFill>
                <a:latin typeface="宋体" panose="02010600030101010101" pitchFamily="2" charset="-122"/>
                <a:cs typeface="宋体" panose="02010600030101010101" pitchFamily="2" charset="-122"/>
              </a:rPr>
              <a:t>source</a:t>
            </a:r>
            <a:r>
              <a:rPr lang="zh-CN" altLang="en-US" sz="2000" dirty="0">
                <a:solidFill>
                  <a:srgbClr val="DF3621"/>
                </a:solidFill>
                <a:latin typeface="宋体" panose="02010600030101010101" pitchFamily="2" charset="-122"/>
                <a:cs typeface="宋体" panose="02010600030101010101" pitchFamily="2" charset="-122"/>
              </a:rPr>
              <a:t>命令</a:t>
            </a:r>
            <a:r>
              <a:rPr lang="zh-CN" altLang="en-US" sz="2000" dirty="0">
                <a:solidFill>
                  <a:srgbClr val="0070C0"/>
                </a:solidFill>
                <a:latin typeface="宋体" panose="02010600030101010101" pitchFamily="2" charset="-122"/>
                <a:cs typeface="宋体" panose="02010600030101010101" pitchFamily="2" charset="-122"/>
              </a:rPr>
              <a:t>导入</a:t>
            </a:r>
            <a:r>
              <a:rPr lang="en-US" altLang="zh-CN" sz="2000" dirty="0">
                <a:solidFill>
                  <a:srgbClr val="0070C0"/>
                </a:solidFill>
                <a:latin typeface="宋体" panose="02010600030101010101" pitchFamily="2" charset="-122"/>
                <a:cs typeface="宋体" panose="02010600030101010101" pitchFamily="2" charset="-122"/>
              </a:rPr>
              <a:t>.</a:t>
            </a:r>
            <a:r>
              <a:rPr lang="en-US" altLang="zh-CN" sz="2000" dirty="0" err="1">
                <a:solidFill>
                  <a:srgbClr val="0070C0"/>
                </a:solidFill>
                <a:latin typeface="宋体" panose="02010600030101010101" pitchFamily="2" charset="-122"/>
                <a:cs typeface="宋体" panose="02010600030101010101" pitchFamily="2" charset="-122"/>
              </a:rPr>
              <a:t>sql</a:t>
            </a:r>
            <a:r>
              <a:rPr lang="zh-CN" altLang="en-US" sz="2000" dirty="0">
                <a:solidFill>
                  <a:srgbClr val="0070C0"/>
                </a:solidFill>
                <a:latin typeface="宋体" panose="02010600030101010101" pitchFamily="2" charset="-122"/>
                <a:cs typeface="宋体" panose="02010600030101010101" pitchFamily="2" charset="-122"/>
              </a:rPr>
              <a:t>的文本文件中的</a:t>
            </a:r>
            <a:r>
              <a:rPr lang="en-US" altLang="zh-CN" sz="2000" dirty="0">
                <a:solidFill>
                  <a:srgbClr val="0070C0"/>
                </a:solidFill>
                <a:latin typeface="宋体" panose="02010600030101010101" pitchFamily="2" charset="-122"/>
                <a:cs typeface="宋体" panose="02010600030101010101" pitchFamily="2" charset="-122"/>
              </a:rPr>
              <a:t>SQL</a:t>
            </a:r>
            <a:r>
              <a:rPr lang="zh-CN" altLang="en-US" sz="2000" dirty="0">
                <a:solidFill>
                  <a:srgbClr val="0070C0"/>
                </a:solidFill>
                <a:latin typeface="宋体" panose="02010600030101010101" pitchFamily="2" charset="-122"/>
                <a:cs typeface="宋体" panose="02010600030101010101" pitchFamily="2" charset="-122"/>
              </a:rPr>
              <a:t>语句</a:t>
            </a:r>
            <a:r>
              <a:rPr lang="en-US" altLang="zh-CN" sz="2000" dirty="0">
                <a:solidFill>
                  <a:srgbClr val="0070C0"/>
                </a:solidFill>
                <a:latin typeface="宋体" panose="02010600030101010101" pitchFamily="2" charset="-122"/>
                <a:cs typeface="宋体" panose="02010600030101010101" pitchFamily="2" charset="-122"/>
              </a:rPr>
              <a:t>. </a:t>
            </a:r>
            <a:r>
              <a:rPr lang="en-US" altLang="zh-CN" sz="2000" dirty="0" err="1">
                <a:solidFill>
                  <a:srgbClr val="0070C0"/>
                </a:solidFill>
                <a:latin typeface="宋体" panose="02010600030101010101" pitchFamily="2" charset="-122"/>
                <a:cs typeface="宋体" panose="02010600030101010101" pitchFamily="2" charset="-122"/>
              </a:rPr>
              <a:t>group.sql</a:t>
            </a:r>
            <a:r>
              <a:rPr lang="zh-CN" altLang="en-US" sz="2000" dirty="0">
                <a:solidFill>
                  <a:srgbClr val="0070C0"/>
                </a:solidFill>
                <a:latin typeface="宋体" panose="02010600030101010101" pitchFamily="2" charset="-122"/>
                <a:cs typeface="宋体" panose="02010600030101010101" pitchFamily="2" charset="-122"/>
              </a:rPr>
              <a:t>文本文件的内容如下：</a:t>
            </a:r>
          </a:p>
        </p:txBody>
      </p:sp>
      <p:sp>
        <p:nvSpPr>
          <p:cNvPr id="31747" name="Rectangle 7"/>
          <p:cNvSpPr>
            <a:spLocks noChangeArrowheads="1"/>
          </p:cNvSpPr>
          <p:nvPr/>
        </p:nvSpPr>
        <p:spPr bwMode="auto">
          <a:xfrm>
            <a:off x="192088" y="2319497"/>
            <a:ext cx="8501062" cy="313817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drop table </a:t>
            </a:r>
            <a:r>
              <a:rPr lang="en-US" altLang="zh-CN" sz="1800" b="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carList</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create table </a:t>
            </a:r>
            <a:r>
              <a:rPr lang="en-US" altLang="zh-CN" sz="1800" b="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carList</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number char(60) CHARACTER SET gb2312 not null,</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name char(50) CHARACTER SET gb2312 ,</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price float,</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year date,</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PRIMARY KEY(number)</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insert into </a:t>
            </a:r>
            <a:r>
              <a:rPr lang="en-US" altLang="zh-CN" sz="1800" b="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carList</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values('</a:t>
            </a:r>
            <a:r>
              <a:rPr lang="zh-CN" altLang="en-US"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加</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A89CQ8','</a:t>
            </a:r>
            <a:r>
              <a:rPr lang="zh-CN" altLang="en-US"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奔驰</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','820000','2015-12-26');</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insert into </a:t>
            </a:r>
            <a:r>
              <a:rPr lang="en-US" altLang="zh-CN" sz="1800" b="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carList</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values('</a:t>
            </a:r>
            <a:r>
              <a:rPr lang="zh-CN" altLang="en-US"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洲</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C12456','</a:t>
            </a:r>
            <a:r>
              <a:rPr lang="zh-CN" altLang="en-US"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宝马</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','620000','2015-10-10');</a:t>
            </a:r>
          </a:p>
          <a:p>
            <a:pPr>
              <a:lnSpc>
                <a:spcPct val="100000"/>
              </a:lnSpc>
              <a:spcBef>
                <a:spcPct val="0"/>
              </a:spcBef>
              <a:buFontTx/>
              <a:buNone/>
            </a:pP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select * from </a:t>
            </a:r>
            <a:r>
              <a:rPr lang="en-US" altLang="zh-CN" sz="1800" b="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carList</a:t>
            </a:r>
            <a:r>
              <a:rPr lang="en-US" altLang="zh-CN" sz="1800" b="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p>
        </p:txBody>
      </p:sp>
      <p:pic>
        <p:nvPicPr>
          <p:cNvPr id="10"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11"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2"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8674"/>
                                        </p:tgtEl>
                                        <p:attrNameLst>
                                          <p:attrName>style.visibility</p:attrName>
                                        </p:attrNameLst>
                                      </p:cBhvr>
                                      <p:to>
                                        <p:strVal val="visible"/>
                                      </p:to>
                                    </p:set>
                                    <p:anim calcmode="lin" valueType="num">
                                      <p:cBhvr additive="base">
                                        <p:cTn id="20" dur="500" fill="hold"/>
                                        <p:tgtEl>
                                          <p:spTgt spid="28674"/>
                                        </p:tgtEl>
                                        <p:attrNameLst>
                                          <p:attrName>ppt_x</p:attrName>
                                        </p:attrNameLst>
                                      </p:cBhvr>
                                      <p:tavLst>
                                        <p:tav tm="0">
                                          <p:val>
                                            <p:strVal val="#ppt_x"/>
                                          </p:val>
                                        </p:tav>
                                        <p:tav tm="100000">
                                          <p:val>
                                            <p:strVal val="#ppt_x"/>
                                          </p:val>
                                        </p:tav>
                                      </p:tavLst>
                                    </p:anim>
                                    <p:anim calcmode="lin" valueType="num">
                                      <p:cBhvr additive="base">
                                        <p:cTn id="21"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1747"/>
                                        </p:tgtEl>
                                        <p:attrNameLst>
                                          <p:attrName>style.visibility</p:attrName>
                                        </p:attrNameLst>
                                      </p:cBhvr>
                                      <p:to>
                                        <p:strVal val="visible"/>
                                      </p:to>
                                    </p:set>
                                    <p:anim calcmode="lin" valueType="num">
                                      <p:cBhvr additive="base">
                                        <p:cTn id="26" dur="500" fill="hold"/>
                                        <p:tgtEl>
                                          <p:spTgt spid="31747"/>
                                        </p:tgtEl>
                                        <p:attrNameLst>
                                          <p:attrName>ppt_x</p:attrName>
                                        </p:attrNameLst>
                                      </p:cBhvr>
                                      <p:tavLst>
                                        <p:tav tm="0">
                                          <p:val>
                                            <p:strVal val="#ppt_x"/>
                                          </p:val>
                                        </p:tav>
                                        <p:tav tm="100000">
                                          <p:val>
                                            <p:strVal val="#ppt_x"/>
                                          </p:val>
                                        </p:tav>
                                      </p:tavLst>
                                    </p:anim>
                                    <p:anim calcmode="lin" valueType="num">
                                      <p:cBhvr additive="base">
                                        <p:cTn id="27"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392"/>
                                        </p:tgtEl>
                                        <p:attrNameLst>
                                          <p:attrName>style.visibility</p:attrName>
                                        </p:attrNameLst>
                                      </p:cBhvr>
                                      <p:to>
                                        <p:strVal val="visible"/>
                                      </p:to>
                                    </p:set>
                                    <p:anim calcmode="lin" valueType="num">
                                      <p:cBhvr additive="base">
                                        <p:cTn id="32" dur="500" fill="hold"/>
                                        <p:tgtEl>
                                          <p:spTgt spid="16392"/>
                                        </p:tgtEl>
                                        <p:attrNameLst>
                                          <p:attrName>ppt_x</p:attrName>
                                        </p:attrNameLst>
                                      </p:cBhvr>
                                      <p:tavLst>
                                        <p:tav tm="0">
                                          <p:val>
                                            <p:strVal val="#ppt_x"/>
                                          </p:val>
                                        </p:tav>
                                        <p:tav tm="100000">
                                          <p:val>
                                            <p:strVal val="#ppt_x"/>
                                          </p:val>
                                        </p:tav>
                                      </p:tavLst>
                                    </p:anim>
                                    <p:anim calcmode="lin" valueType="num">
                                      <p:cBhvr additive="base">
                                        <p:cTn id="33"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bldLvl="0" animBg="1"/>
      <p:bldP spid="28674" grpId="0"/>
      <p:bldP spid="31747" grpId="0" bldLvl="0" animBg="1"/>
      <p:bldP spid="11" grpId="0" bldLvl="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7"/>
          <p:cNvSpPr>
            <a:spLocks noChangeArrowheads="1"/>
          </p:cNvSpPr>
          <p:nvPr/>
        </p:nvSpPr>
        <p:spPr bwMode="auto">
          <a:xfrm>
            <a:off x="36830" y="3294380"/>
            <a:ext cx="851154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a:lnSpc>
                <a:spcPct val="150000"/>
              </a:lnSpc>
              <a:spcBef>
                <a:spcPct val="0"/>
              </a:spcBef>
              <a:buClr>
                <a:srgbClr val="FF0000"/>
              </a:buClr>
              <a:buSzPct val="150000"/>
              <a:buBlip>
                <a:blip r:embed="rId4"/>
              </a:buBlip>
            </a:pPr>
            <a:r>
              <a:rPr lang="en-US" altLang="zh-CN" sz="2400" dirty="0">
                <a:solidFill>
                  <a:srgbClr val="0070C0"/>
                </a:solidFill>
                <a:effectLst/>
                <a:latin typeface="Times New Roman" panose="02020603050405020304" pitchFamily="18" charset="0"/>
                <a:cs typeface="Times New Roman" panose="02020603050405020304" pitchFamily="18" charset="0"/>
              </a:rPr>
              <a:t>  </a:t>
            </a:r>
            <a:r>
              <a:rPr lang="zh-CN" altLang="en-US" sz="2400" dirty="0">
                <a:solidFill>
                  <a:srgbClr val="0070C0"/>
                </a:solidFill>
                <a:effectLst/>
                <a:latin typeface="Times New Roman" panose="02020603050405020304" pitchFamily="18" charset="0"/>
                <a:cs typeface="Times New Roman" panose="02020603050405020304" pitchFamily="18" charset="0"/>
              </a:rPr>
              <a:t>删除表的命令：</a:t>
            </a:r>
            <a:r>
              <a:rPr lang="en-US" altLang="zh-CN" sz="2400" dirty="0">
                <a:solidFill>
                  <a:srgbClr val="DF3621"/>
                </a:solidFill>
                <a:effectLst/>
                <a:latin typeface="Times New Roman" panose="02020603050405020304" pitchFamily="18" charset="0"/>
                <a:cs typeface="Times New Roman" panose="02020603050405020304" pitchFamily="18" charset="0"/>
              </a:rPr>
              <a:t>drop table &lt;</a:t>
            </a:r>
            <a:r>
              <a:rPr lang="zh-CN" altLang="en-US" sz="2400" dirty="0">
                <a:solidFill>
                  <a:srgbClr val="DF3621"/>
                </a:solidFill>
                <a:effectLst/>
                <a:latin typeface="Times New Roman" panose="02020603050405020304" pitchFamily="18" charset="0"/>
                <a:cs typeface="Times New Roman" panose="02020603050405020304" pitchFamily="18" charset="0"/>
              </a:rPr>
              <a:t>表名</a:t>
            </a:r>
            <a:r>
              <a:rPr lang="en-US" altLang="zh-CN" sz="2400" dirty="0">
                <a:solidFill>
                  <a:srgbClr val="DF3621"/>
                </a:solidFill>
                <a:effectLst/>
                <a:latin typeface="Times New Roman" panose="02020603050405020304" pitchFamily="18" charset="0"/>
                <a:cs typeface="Times New Roman" panose="02020603050405020304" pitchFamily="18" charset="0"/>
              </a:rPr>
              <a:t>&gt;, </a:t>
            </a:r>
            <a:r>
              <a:rPr lang="en-US" altLang="zh-CN" sz="2400" dirty="0">
                <a:solidFill>
                  <a:srgbClr val="0070C0"/>
                </a:solidFill>
                <a:effectLst/>
                <a:latin typeface="Times New Roman" panose="02020603050405020304" pitchFamily="18" charset="0"/>
                <a:cs typeface="Times New Roman" panose="02020603050405020304" pitchFamily="18" charset="0"/>
              </a:rPr>
              <a:t> </a:t>
            </a:r>
            <a:r>
              <a:rPr lang="zh-CN" altLang="en-US" sz="2400" dirty="0">
                <a:solidFill>
                  <a:srgbClr val="0070C0"/>
                </a:solidFill>
                <a:effectLst/>
                <a:latin typeface="Times New Roman" panose="02020603050405020304" pitchFamily="18" charset="0"/>
                <a:cs typeface="Times New Roman" panose="02020603050405020304" pitchFamily="18" charset="0"/>
              </a:rPr>
              <a:t>例如 ：使用</a:t>
            </a:r>
            <a:r>
              <a:rPr lang="en-US" altLang="zh-CN" sz="2400" dirty="0">
                <a:solidFill>
                  <a:srgbClr val="0070C0"/>
                </a:solidFill>
                <a:effectLst/>
                <a:latin typeface="Times New Roman" panose="02020603050405020304" pitchFamily="18" charset="0"/>
                <a:cs typeface="Times New Roman" panose="02020603050405020304" pitchFamily="18" charset="0"/>
              </a:rPr>
              <a:t>book</a:t>
            </a:r>
            <a:r>
              <a:rPr lang="zh-CN" altLang="en-US" sz="2400" dirty="0">
                <a:solidFill>
                  <a:srgbClr val="0070C0"/>
                </a:solidFill>
                <a:effectLst/>
                <a:latin typeface="Times New Roman" panose="02020603050405020304" pitchFamily="18" charset="0"/>
                <a:cs typeface="Times New Roman" panose="02020603050405020304" pitchFamily="18" charset="0"/>
              </a:rPr>
              <a:t>数据</a:t>
            </a:r>
          </a:p>
          <a:p>
            <a:pPr marL="342900">
              <a:lnSpc>
                <a:spcPct val="150000"/>
              </a:lnSpc>
              <a:spcBef>
                <a:spcPct val="0"/>
              </a:spcBef>
              <a:buClr>
                <a:srgbClr val="FF0000"/>
              </a:buClr>
              <a:buSzPct val="150000"/>
              <a:buNone/>
            </a:pPr>
            <a:r>
              <a:rPr lang="zh-CN" altLang="en-US" sz="2400" dirty="0">
                <a:solidFill>
                  <a:srgbClr val="0070C0"/>
                </a:solidFill>
                <a:effectLst/>
                <a:latin typeface="Times New Roman" panose="02020603050405020304" pitchFamily="18" charset="0"/>
                <a:cs typeface="Times New Roman" panose="02020603050405020304" pitchFamily="18" charset="0"/>
              </a:rPr>
              <a:t>     库后，执行</a:t>
            </a:r>
            <a:endParaRPr lang="zh-CN" altLang="en-US" sz="2400" dirty="0">
              <a:solidFill>
                <a:srgbClr val="0070C0"/>
              </a:solidFill>
              <a:effectLst/>
              <a:latin typeface="Arial" panose="020B0604020202020204" pitchFamily="34" charset="0"/>
            </a:endParaRPr>
          </a:p>
          <a:p>
            <a:pPr marL="342900">
              <a:lnSpc>
                <a:spcPct val="150000"/>
              </a:lnSpc>
              <a:spcBef>
                <a:spcPct val="0"/>
              </a:spcBef>
              <a:buClr>
                <a:srgbClr val="FF0000"/>
              </a:buClr>
              <a:buSzPct val="150000"/>
              <a:buNone/>
            </a:pPr>
            <a:r>
              <a:rPr lang="en-US" altLang="zh-CN" sz="240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a:solidFill>
                  <a:srgbClr val="DF3621"/>
                </a:solidFill>
                <a:effectLst/>
                <a:latin typeface="Times New Roman" panose="02020603050405020304" pitchFamily="18" charset="0"/>
                <a:cs typeface="Times New Roman" panose="02020603050405020304" pitchFamily="18" charset="0"/>
              </a:rPr>
              <a:t>drop table booklist;</a:t>
            </a:r>
            <a:endParaRPr lang="en-US" altLang="zh-CN" sz="2400" b="0" dirty="0">
              <a:solidFill>
                <a:srgbClr val="DF3621"/>
              </a:solidFill>
              <a:effectLst/>
              <a:latin typeface="Arial" panose="020B0604020202020204" pitchFamily="34" charset="0"/>
              <a:cs typeface="Arial" panose="020B0604020202020204" pitchFamily="34" charset="0"/>
            </a:endParaRPr>
          </a:p>
          <a:p>
            <a:pPr marL="342900">
              <a:lnSpc>
                <a:spcPct val="150000"/>
              </a:lnSpc>
              <a:spcBef>
                <a:spcPct val="0"/>
              </a:spcBef>
              <a:buClr>
                <a:srgbClr val="FF0000"/>
              </a:buClr>
              <a:buSzPct val="150000"/>
              <a:buNone/>
            </a:pPr>
            <a:r>
              <a:rPr lang="zh-CN" altLang="en-US" sz="2400" dirty="0">
                <a:solidFill>
                  <a:srgbClr val="0070C0"/>
                </a:solidFill>
                <a:effectLst/>
                <a:latin typeface="Times New Roman" panose="02020603050405020304" pitchFamily="18" charset="0"/>
                <a:cs typeface="Times New Roman" panose="02020603050405020304" pitchFamily="18" charset="0"/>
                <a:sym typeface="+mn-ea"/>
              </a:rPr>
              <a:t>    将删除book数据库中的bookList表。</a:t>
            </a:r>
            <a:endParaRPr lang="zh-CN" altLang="en-US" sz="2400" dirty="0">
              <a:solidFill>
                <a:srgbClr val="0070C0"/>
              </a:solidFill>
              <a:effectLst/>
              <a:latin typeface="Arial" panose="020B0604020202020204" pitchFamily="34" charset="0"/>
            </a:endParaRPr>
          </a:p>
          <a:p>
            <a:pPr>
              <a:lnSpc>
                <a:spcPct val="150000"/>
              </a:lnSpc>
              <a:spcBef>
                <a:spcPct val="0"/>
              </a:spcBef>
              <a:buClr>
                <a:srgbClr val="FF0000"/>
              </a:buClr>
              <a:buSzPct val="150000"/>
              <a:buNone/>
            </a:pPr>
            <a:r>
              <a:rPr lang="en-US" altLang="zh-CN" sz="2400" dirty="0">
                <a:solidFill>
                  <a:srgbClr val="FF3399"/>
                </a:solidFill>
                <a:effectLst/>
                <a:latin typeface="Arial" panose="020B0604020202020204" pitchFamily="34" charset="0"/>
              </a:rPr>
              <a:t>     </a:t>
            </a:r>
          </a:p>
        </p:txBody>
      </p:sp>
      <p:sp>
        <p:nvSpPr>
          <p:cNvPr id="29698" name="矩形 7"/>
          <p:cNvSpPr>
            <a:spLocks noChangeArrowheads="1"/>
          </p:cNvSpPr>
          <p:nvPr/>
        </p:nvSpPr>
        <p:spPr bwMode="auto">
          <a:xfrm>
            <a:off x="36830" y="1289050"/>
            <a:ext cx="851154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a:lnSpc>
                <a:spcPct val="150000"/>
              </a:lnSpc>
              <a:spcBef>
                <a:spcPct val="0"/>
              </a:spcBef>
              <a:buClr>
                <a:srgbClr val="FF0000"/>
              </a:buClr>
              <a:buSzPct val="150000"/>
              <a:buBlip>
                <a:blip r:embed="rId4"/>
              </a:buBlip>
            </a:pPr>
            <a:r>
              <a:rPr lang="en-US" altLang="zh-CN" sz="2400" dirty="0">
                <a:solidFill>
                  <a:srgbClr val="0070C0"/>
                </a:solidFill>
                <a:effectLst/>
                <a:latin typeface="Times New Roman" panose="02020603050405020304" pitchFamily="18" charset="0"/>
                <a:cs typeface="Times New Roman" panose="02020603050405020304" pitchFamily="18" charset="0"/>
              </a:rPr>
              <a:t>  </a:t>
            </a:r>
            <a:r>
              <a:rPr lang="zh-CN" altLang="en-US" sz="2400" dirty="0">
                <a:solidFill>
                  <a:srgbClr val="0070C0"/>
                </a:solidFill>
                <a:effectLst/>
                <a:latin typeface="Times New Roman" panose="02020603050405020304" pitchFamily="18" charset="0"/>
                <a:cs typeface="Times New Roman" panose="02020603050405020304" pitchFamily="18" charset="0"/>
              </a:rPr>
              <a:t>删除数据库的命令：</a:t>
            </a:r>
            <a:r>
              <a:rPr lang="en-US" altLang="zh-CN" sz="2400" dirty="0">
                <a:solidFill>
                  <a:srgbClr val="DF3621"/>
                </a:solidFill>
                <a:effectLst/>
                <a:latin typeface="Times New Roman" panose="02020603050405020304" pitchFamily="18" charset="0"/>
                <a:cs typeface="Times New Roman" panose="02020603050405020304" pitchFamily="18" charset="0"/>
              </a:rPr>
              <a:t>drop database &lt;</a:t>
            </a:r>
            <a:r>
              <a:rPr lang="zh-CN" altLang="en-US" sz="2400" dirty="0">
                <a:solidFill>
                  <a:srgbClr val="DF3621"/>
                </a:solidFill>
                <a:effectLst/>
                <a:latin typeface="Times New Roman" panose="02020603050405020304" pitchFamily="18" charset="0"/>
                <a:cs typeface="Times New Roman" panose="02020603050405020304" pitchFamily="18" charset="0"/>
              </a:rPr>
              <a:t>数据库 名</a:t>
            </a:r>
            <a:r>
              <a:rPr lang="en-US" altLang="zh-CN" sz="2400" dirty="0">
                <a:solidFill>
                  <a:srgbClr val="DF3621"/>
                </a:solidFill>
                <a:effectLst/>
                <a:latin typeface="Times New Roman" panose="02020603050405020304" pitchFamily="18" charset="0"/>
                <a:cs typeface="Times New Roman" panose="02020603050405020304" pitchFamily="18" charset="0"/>
              </a:rPr>
              <a:t>&gt;,</a:t>
            </a:r>
            <a:r>
              <a:rPr lang="en-US" altLang="zh-CN" sz="2400" dirty="0">
                <a:solidFill>
                  <a:srgbClr val="0070C0"/>
                </a:solidFill>
                <a:effectLst/>
                <a:latin typeface="Times New Roman" panose="02020603050405020304" pitchFamily="18" charset="0"/>
                <a:cs typeface="Times New Roman" panose="02020603050405020304" pitchFamily="18" charset="0"/>
              </a:rPr>
              <a:t>  </a:t>
            </a:r>
            <a:r>
              <a:rPr lang="zh-CN" altLang="en-US" sz="2400" dirty="0">
                <a:solidFill>
                  <a:srgbClr val="0070C0"/>
                </a:solidFill>
                <a:effectLst/>
                <a:latin typeface="Times New Roman" panose="02020603050405020304" pitchFamily="18" charset="0"/>
                <a:cs typeface="Times New Roman" panose="02020603050405020304" pitchFamily="18" charset="0"/>
              </a:rPr>
              <a:t>例如：</a:t>
            </a:r>
          </a:p>
          <a:p>
            <a:pPr marL="342900">
              <a:lnSpc>
                <a:spcPct val="150000"/>
              </a:lnSpc>
              <a:spcBef>
                <a:spcPct val="0"/>
              </a:spcBef>
              <a:buClr>
                <a:srgbClr val="FF0000"/>
              </a:buClr>
              <a:buSzPct val="150000"/>
              <a:buNone/>
            </a:pPr>
            <a:r>
              <a:rPr lang="zh-CN" altLang="en-US" sz="2400" dirty="0">
                <a:solidFill>
                  <a:srgbClr val="0070C0"/>
                </a:solidFill>
                <a:effectLst/>
                <a:latin typeface="Times New Roman" panose="02020603050405020304" pitchFamily="18" charset="0"/>
                <a:cs typeface="Times New Roman" panose="02020603050405020304" pitchFamily="18" charset="0"/>
              </a:rPr>
              <a:t>     删除名为</a:t>
            </a:r>
            <a:r>
              <a:rPr lang="en-US" altLang="zh-CN" sz="2400" dirty="0">
                <a:solidFill>
                  <a:srgbClr val="0070C0"/>
                </a:solidFill>
                <a:effectLst/>
                <a:latin typeface="Times New Roman" panose="02020603050405020304" pitchFamily="18" charset="0"/>
                <a:cs typeface="Times New Roman" panose="02020603050405020304" pitchFamily="18" charset="0"/>
              </a:rPr>
              <a:t>tiger</a:t>
            </a:r>
            <a:r>
              <a:rPr lang="zh-CN" altLang="en-US" sz="2400" dirty="0">
                <a:solidFill>
                  <a:srgbClr val="0070C0"/>
                </a:solidFill>
                <a:effectLst/>
                <a:latin typeface="Times New Roman" panose="02020603050405020304" pitchFamily="18" charset="0"/>
                <a:cs typeface="Times New Roman" panose="02020603050405020304" pitchFamily="18" charset="0"/>
              </a:rPr>
              <a:t>的数据库：</a:t>
            </a:r>
            <a:endParaRPr lang="zh-CN" altLang="en-US" sz="2400" dirty="0">
              <a:solidFill>
                <a:srgbClr val="0070C0"/>
              </a:solidFill>
              <a:effectLst/>
              <a:latin typeface="Arial" panose="020B0604020202020204" pitchFamily="34" charset="0"/>
            </a:endParaRPr>
          </a:p>
          <a:p>
            <a:pPr>
              <a:lnSpc>
                <a:spcPct val="150000"/>
              </a:lnSpc>
              <a:spcBef>
                <a:spcPct val="0"/>
              </a:spcBef>
              <a:buClr>
                <a:srgbClr val="FF0000"/>
              </a:buClr>
              <a:buSzPct val="150000"/>
              <a:buNone/>
            </a:pPr>
            <a:r>
              <a:rPr lang="en-US" altLang="zh-CN" sz="2400" dirty="0">
                <a:solidFill>
                  <a:srgbClr val="FF3399"/>
                </a:solidFill>
                <a:effectLst/>
                <a:latin typeface="Arial" panose="020B0604020202020204" pitchFamily="34" charset="0"/>
              </a:rPr>
              <a:t>   </a:t>
            </a:r>
            <a:r>
              <a:rPr lang="en-US" altLang="zh-CN" sz="2400" dirty="0">
                <a:solidFill>
                  <a:srgbClr val="DF3621"/>
                </a:solidFill>
                <a:effectLst/>
                <a:latin typeface="Arial" panose="020B0604020202020204" pitchFamily="34" charset="0"/>
              </a:rPr>
              <a:t>      </a:t>
            </a:r>
            <a:r>
              <a:rPr lang="en-US" altLang="zh-CN" sz="2400" b="0" dirty="0">
                <a:solidFill>
                  <a:srgbClr val="DF3621"/>
                </a:solidFill>
                <a:effectLst/>
                <a:latin typeface="Times New Roman" panose="02020603050405020304" pitchFamily="18" charset="0"/>
                <a:cs typeface="Times New Roman" panose="02020603050405020304" pitchFamily="18" charset="0"/>
              </a:rPr>
              <a:t>drop database tiger;</a:t>
            </a:r>
            <a:r>
              <a:rPr lang="zh-CN" altLang="en-US" sz="2400" b="0" dirty="0">
                <a:solidFill>
                  <a:srgbClr val="DF3621"/>
                </a:solidFill>
                <a:effectLst/>
                <a:latin typeface="Times New Roman" panose="02020603050405020304" pitchFamily="18" charset="0"/>
                <a:cs typeface="Times New Roman" panose="02020603050405020304" pitchFamily="18" charset="0"/>
              </a:rPr>
              <a:t> </a:t>
            </a:r>
            <a:r>
              <a:rPr lang="zh-CN" altLang="en-US" sz="2400" dirty="0">
                <a:solidFill>
                  <a:srgbClr val="DF3621"/>
                </a:solidFill>
                <a:effectLst/>
                <a:latin typeface="Arial" panose="020B0604020202020204" pitchFamily="34" charset="0"/>
              </a:rPr>
              <a:t> </a:t>
            </a:r>
            <a:r>
              <a:rPr lang="zh-CN" altLang="en-US" sz="2400" dirty="0">
                <a:solidFill>
                  <a:srgbClr val="0070C0"/>
                </a:solidFill>
                <a:effectLst/>
                <a:latin typeface="Arial" panose="020B0604020202020204" pitchFamily="34" charset="0"/>
              </a:rPr>
              <a:t> </a:t>
            </a:r>
            <a:endParaRPr lang="en-US" altLang="zh-CN" sz="2400" dirty="0">
              <a:solidFill>
                <a:srgbClr val="FF3399"/>
              </a:solidFill>
              <a:effectLst/>
              <a:latin typeface="Arial" panose="020B0604020202020204" pitchFamily="34" charset="0"/>
            </a:endParaRPr>
          </a:p>
        </p:txBody>
      </p:sp>
      <p:pic>
        <p:nvPicPr>
          <p:cNvPr id="10" name="Picture 7" descr="河海校徽"/>
          <p:cNvPicPr>
            <a:picLocks noChangeAspect="1"/>
          </p:cNvPicPr>
          <p:nvPr/>
        </p:nvPicPr>
        <p:blipFill>
          <a:blip r:embed="rId5"/>
          <a:stretch>
            <a:fillRect/>
          </a:stretch>
        </p:blipFill>
        <p:spPr>
          <a:xfrm>
            <a:off x="0" y="0"/>
            <a:ext cx="965200" cy="1030288"/>
          </a:xfrm>
          <a:prstGeom prst="rect">
            <a:avLst/>
          </a:prstGeom>
          <a:noFill/>
          <a:ln w="9525">
            <a:noFill/>
          </a:ln>
        </p:spPr>
      </p:pic>
      <p:sp>
        <p:nvSpPr>
          <p:cNvPr id="11"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2"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9.1 </a:t>
            </a:r>
            <a:r>
              <a:rPr lang="zh-CN" altLang="en-US" sz="2800" b="1" dirty="0">
                <a:solidFill>
                  <a:srgbClr val="0067B4"/>
                </a:solidFill>
                <a:latin typeface="Times New Roman" panose="02020603050405020304" pitchFamily="18" charset="0"/>
              </a:rPr>
              <a:t>数据库系统</a:t>
            </a:r>
            <a:r>
              <a:rPr lang="en-US" altLang="zh-CN" sz="2800" b="1" dirty="0">
                <a:solidFill>
                  <a:srgbClr val="0067B4"/>
                </a:solidFill>
                <a:latin typeface="Times New Roman" panose="02020603050405020304" pitchFamily="18" charset="0"/>
              </a:rPr>
              <a:t>-MySQL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9698"/>
                                        </p:tgtEl>
                                        <p:attrNameLst>
                                          <p:attrName>style.visibility</p:attrName>
                                        </p:attrNameLst>
                                      </p:cBhvr>
                                      <p:to>
                                        <p:strVal val="visible"/>
                                      </p:to>
                                    </p:set>
                                    <p:anim calcmode="lin" valueType="num">
                                      <p:cBhvr additive="base">
                                        <p:cTn id="20" dur="500" fill="hold"/>
                                        <p:tgtEl>
                                          <p:spTgt spid="29698"/>
                                        </p:tgtEl>
                                        <p:attrNameLst>
                                          <p:attrName>ppt_x</p:attrName>
                                        </p:attrNameLst>
                                      </p:cBhvr>
                                      <p:tavLst>
                                        <p:tav tm="0">
                                          <p:val>
                                            <p:strVal val="#ppt_x"/>
                                          </p:val>
                                        </p:tav>
                                        <p:tav tm="100000">
                                          <p:val>
                                            <p:strVal val="#ppt_x"/>
                                          </p:val>
                                        </p:tav>
                                      </p:tavLst>
                                    </p:anim>
                                    <p:anim calcmode="lin" valueType="num">
                                      <p:cBhvr additive="base">
                                        <p:cTn id="21"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698" grpId="0"/>
      <p:bldP spid="11" grpId="0" bldLvl="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p:cNvSpPr/>
          <p:nvPr/>
        </p:nvSpPr>
        <p:spPr>
          <a:xfrm>
            <a:off x="555625" y="4395318"/>
            <a:ext cx="6840538" cy="1886585"/>
          </a:xfrm>
          <a:prstGeom prst="rect">
            <a:avLst/>
          </a:prstGeom>
          <a:solidFill>
            <a:schemeClr val="bg1"/>
          </a:solidFill>
        </p:spPr>
        <p:txBody>
          <a:bodyPr>
            <a:spAutoFit/>
          </a:bodyPr>
          <a:lstStyle/>
          <a:p>
            <a:pPr>
              <a:lnSpc>
                <a:spcPts val="3500"/>
              </a:lnSpc>
              <a:defRPr/>
            </a:pPr>
            <a:r>
              <a:rPr lang="zh-CN" altLang="en-US" sz="2000" b="1" dirty="0">
                <a:solidFill>
                  <a:srgbClr val="0070C0"/>
                </a:solidFill>
                <a:latin typeface="宋体" panose="02010600030101010101" pitchFamily="2" charset="-122"/>
                <a:cs typeface="宋体" panose="02010600030101010101" pitchFamily="2" charset="-122"/>
              </a:rPr>
              <a:t>我们经常使用</a:t>
            </a:r>
            <a:r>
              <a:rPr lang="en-US" altLang="zh-CN" sz="2000" b="1" dirty="0">
                <a:solidFill>
                  <a:srgbClr val="0070C0"/>
                </a:solidFill>
                <a:latin typeface="宋体" panose="02010600030101010101" pitchFamily="2" charset="-122"/>
                <a:cs typeface="宋体" panose="02010600030101010101" pitchFamily="2" charset="-122"/>
              </a:rPr>
              <a:t>JDBC</a:t>
            </a:r>
            <a:r>
              <a:rPr lang="zh-CN" altLang="en-US" sz="2000" b="1" dirty="0">
                <a:solidFill>
                  <a:srgbClr val="0070C0"/>
                </a:solidFill>
                <a:latin typeface="宋体" panose="02010600030101010101" pitchFamily="2" charset="-122"/>
                <a:cs typeface="宋体" panose="02010600030101010101" pitchFamily="2" charset="-122"/>
              </a:rPr>
              <a:t>进行如下的操作：</a:t>
            </a:r>
          </a:p>
          <a:p>
            <a:pPr marL="457200" indent="-457200">
              <a:lnSpc>
                <a:spcPts val="3500"/>
              </a:lnSpc>
              <a:buFont typeface="+mj-lt"/>
              <a:buAutoNum type="arabicPeriod"/>
              <a:defRPr/>
            </a:pPr>
            <a:r>
              <a:rPr lang="zh-CN" altLang="en-US" sz="2000" b="1" dirty="0">
                <a:solidFill>
                  <a:srgbClr val="0070C0"/>
                </a:solidFill>
                <a:latin typeface="宋体" panose="02010600030101010101" pitchFamily="2" charset="-122"/>
                <a:cs typeface="宋体" panose="02010600030101010101" pitchFamily="2" charset="-122"/>
              </a:rPr>
              <a:t>与一个数据库建立连接。</a:t>
            </a:r>
          </a:p>
          <a:p>
            <a:pPr marL="457200" indent="-457200">
              <a:lnSpc>
                <a:spcPts val="3500"/>
              </a:lnSpc>
              <a:buFont typeface="+mj-lt"/>
              <a:buAutoNum type="arabicPeriod"/>
              <a:defRPr/>
            </a:pPr>
            <a:r>
              <a:rPr lang="zh-CN" altLang="en-US" sz="2000" b="1" dirty="0">
                <a:solidFill>
                  <a:srgbClr val="0070C0"/>
                </a:solidFill>
                <a:latin typeface="宋体" panose="02010600030101010101" pitchFamily="2" charset="-122"/>
                <a:cs typeface="宋体" panose="02010600030101010101" pitchFamily="2" charset="-122"/>
              </a:rPr>
              <a:t>向已连接的数据库发送</a:t>
            </a:r>
            <a:r>
              <a:rPr lang="en-US" altLang="zh-CN" sz="2000" b="1" dirty="0">
                <a:solidFill>
                  <a:srgbClr val="0070C0"/>
                </a:solidFill>
                <a:latin typeface="宋体" panose="02010600030101010101" pitchFamily="2" charset="-122"/>
                <a:cs typeface="宋体" panose="02010600030101010101" pitchFamily="2" charset="-122"/>
              </a:rPr>
              <a:t>SQL</a:t>
            </a:r>
            <a:r>
              <a:rPr lang="zh-CN" altLang="en-US" sz="2000" b="1" dirty="0">
                <a:solidFill>
                  <a:srgbClr val="0070C0"/>
                </a:solidFill>
                <a:latin typeface="宋体" panose="02010600030101010101" pitchFamily="2" charset="-122"/>
                <a:cs typeface="宋体" panose="02010600030101010101" pitchFamily="2" charset="-122"/>
              </a:rPr>
              <a:t>语句。</a:t>
            </a:r>
          </a:p>
          <a:p>
            <a:pPr marL="457200" indent="-457200">
              <a:lnSpc>
                <a:spcPts val="3500"/>
              </a:lnSpc>
              <a:buFont typeface="+mj-lt"/>
              <a:buAutoNum type="arabicPeriod"/>
              <a:defRPr/>
            </a:pPr>
            <a:r>
              <a:rPr lang="zh-CN" altLang="en-US" sz="2000" b="1" dirty="0">
                <a:solidFill>
                  <a:srgbClr val="0070C0"/>
                </a:solidFill>
                <a:latin typeface="宋体" panose="02010600030101010101" pitchFamily="2" charset="-122"/>
                <a:cs typeface="宋体" panose="02010600030101010101" pitchFamily="2" charset="-122"/>
              </a:rPr>
              <a:t>处理</a:t>
            </a:r>
            <a:r>
              <a:rPr lang="en-US" altLang="zh-CN" sz="2000" b="1" dirty="0">
                <a:solidFill>
                  <a:srgbClr val="0070C0"/>
                </a:solidFill>
                <a:latin typeface="宋体" panose="02010600030101010101" pitchFamily="2" charset="-122"/>
                <a:cs typeface="宋体" panose="02010600030101010101" pitchFamily="2" charset="-122"/>
              </a:rPr>
              <a:t>SQL</a:t>
            </a:r>
            <a:r>
              <a:rPr lang="zh-CN" altLang="en-US" sz="2000" b="1" dirty="0">
                <a:solidFill>
                  <a:srgbClr val="0070C0"/>
                </a:solidFill>
                <a:latin typeface="宋体" panose="02010600030101010101" pitchFamily="2" charset="-122"/>
                <a:cs typeface="宋体" panose="02010600030101010101" pitchFamily="2" charset="-122"/>
              </a:rPr>
              <a:t>语句返回的结果。</a:t>
            </a:r>
          </a:p>
        </p:txBody>
      </p:sp>
      <p:pic>
        <p:nvPicPr>
          <p:cNvPr id="22" name="Picture 7" descr="河海校徽"/>
          <p:cNvPicPr>
            <a:picLocks noChangeAspect="1"/>
          </p:cNvPicPr>
          <p:nvPr/>
        </p:nvPicPr>
        <p:blipFill>
          <a:blip r:embed="rId3"/>
          <a:stretch>
            <a:fillRect/>
          </a:stretch>
        </p:blipFill>
        <p:spPr>
          <a:xfrm>
            <a:off x="0" y="0"/>
            <a:ext cx="965200" cy="1030288"/>
          </a:xfrm>
          <a:prstGeom prst="rect">
            <a:avLst/>
          </a:prstGeom>
          <a:noFill/>
          <a:ln w="9525">
            <a:noFill/>
          </a:ln>
        </p:spPr>
      </p:pic>
      <p:sp>
        <p:nvSpPr>
          <p:cNvPr id="23"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24" name="Text Box 9"/>
          <p:cNvSpPr txBox="1"/>
          <p:nvPr/>
        </p:nvSpPr>
        <p:spPr>
          <a:xfrm>
            <a:off x="928688" y="123825"/>
            <a:ext cx="4651375" cy="522288"/>
          </a:xfrm>
          <a:prstGeom prst="rect">
            <a:avLst/>
          </a:prstGeom>
          <a:noFill/>
          <a:ln w="9525">
            <a:noFill/>
          </a:ln>
        </p:spPr>
        <p:txBody>
          <a:bodyPr anchor="t">
            <a:spAutoFit/>
          </a:bodyPr>
          <a:lstStyle/>
          <a:p>
            <a:pPr algn="just"/>
            <a:r>
              <a:rPr lang="en-US" altLang="zh-CN" sz="2800" b="1" dirty="0">
                <a:solidFill>
                  <a:srgbClr val="0067B4"/>
                </a:solidFill>
                <a:latin typeface="Times New Roman" panose="02020603050405020304" pitchFamily="18" charset="0"/>
              </a:rPr>
              <a:t>9.2 JDBC</a:t>
            </a:r>
          </a:p>
        </p:txBody>
      </p:sp>
      <p:grpSp>
        <p:nvGrpSpPr>
          <p:cNvPr id="49" name="组合 48"/>
          <p:cNvGrpSpPr/>
          <p:nvPr/>
        </p:nvGrpSpPr>
        <p:grpSpPr>
          <a:xfrm>
            <a:off x="482600" y="2450465"/>
            <a:ext cx="7773670" cy="1741170"/>
            <a:chOff x="760" y="7149"/>
            <a:chExt cx="12242" cy="2742"/>
          </a:xfrm>
        </p:grpSpPr>
        <p:grpSp>
          <p:nvGrpSpPr>
            <p:cNvPr id="47" name="组合 46"/>
            <p:cNvGrpSpPr/>
            <p:nvPr/>
          </p:nvGrpSpPr>
          <p:grpSpPr>
            <a:xfrm>
              <a:off x="760" y="7149"/>
              <a:ext cx="12243" cy="2742"/>
              <a:chOff x="760" y="7149"/>
              <a:chExt cx="12243" cy="2742"/>
            </a:xfrm>
          </p:grpSpPr>
          <p:sp>
            <p:nvSpPr>
              <p:cNvPr id="5" name="圆柱体 4"/>
              <p:cNvSpPr/>
              <p:nvPr/>
            </p:nvSpPr>
            <p:spPr>
              <a:xfrm>
                <a:off x="11303" y="7848"/>
                <a:ext cx="1701" cy="1651"/>
              </a:xfrm>
              <a:prstGeom prst="can">
                <a:avLst/>
              </a:prstGeom>
              <a:solidFill>
                <a:schemeClr val="accent2">
                  <a:lumMod val="20000"/>
                  <a:lumOff val="8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t>数据库</a:t>
                </a:r>
              </a:p>
            </p:txBody>
          </p:sp>
          <p:grpSp>
            <p:nvGrpSpPr>
              <p:cNvPr id="46" name="组合 45"/>
              <p:cNvGrpSpPr/>
              <p:nvPr/>
            </p:nvGrpSpPr>
            <p:grpSpPr>
              <a:xfrm>
                <a:off x="760" y="7149"/>
                <a:ext cx="10562" cy="2743"/>
                <a:chOff x="499" y="5308"/>
                <a:chExt cx="11421" cy="2967"/>
              </a:xfrm>
            </p:grpSpPr>
            <p:grpSp>
              <p:nvGrpSpPr>
                <p:cNvPr id="42" name="组合 41"/>
                <p:cNvGrpSpPr/>
                <p:nvPr/>
              </p:nvGrpSpPr>
              <p:grpSpPr>
                <a:xfrm>
                  <a:off x="499" y="5308"/>
                  <a:ext cx="10092" cy="2967"/>
                  <a:chOff x="499" y="5286"/>
                  <a:chExt cx="10092" cy="2967"/>
                </a:xfrm>
              </p:grpSpPr>
              <p:sp>
                <p:nvSpPr>
                  <p:cNvPr id="9" name="矩形 8"/>
                  <p:cNvSpPr/>
                  <p:nvPr/>
                </p:nvSpPr>
                <p:spPr>
                  <a:xfrm>
                    <a:off x="499" y="5286"/>
                    <a:ext cx="10092" cy="2967"/>
                  </a:xfrm>
                  <a:prstGeom prst="rect">
                    <a:avLst/>
                  </a:prstGeom>
                  <a:solidFill>
                    <a:srgbClr val="9DC3E6"/>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文本框 9"/>
                  <p:cNvSpPr txBox="1"/>
                  <p:nvPr/>
                </p:nvSpPr>
                <p:spPr>
                  <a:xfrm>
                    <a:off x="1677" y="5286"/>
                    <a:ext cx="7808" cy="679"/>
                  </a:xfrm>
                  <a:prstGeom prst="rect">
                    <a:avLst/>
                  </a:prstGeom>
                  <a:noFill/>
                </p:spPr>
                <p:txBody>
                  <a:bodyPr wrap="square" rtlCol="0">
                    <a:spAutoFit/>
                  </a:bodyPr>
                  <a:lstStyle/>
                  <a:p>
                    <a:r>
                      <a:rPr lang="zh-CN" altLang="en-US" sz="2000" b="1" dirty="0">
                        <a:solidFill>
                          <a:schemeClr val="bg1"/>
                        </a:solidFill>
                        <a:latin typeface="+mn-ea"/>
                        <a:ea typeface="+mn-ea"/>
                        <a:cs typeface="+mn-ea"/>
                      </a:rPr>
                      <a:t>使用</a:t>
                    </a:r>
                    <a:r>
                      <a:rPr lang="en-US" altLang="zh-CN" sz="2000" b="1" dirty="0">
                        <a:solidFill>
                          <a:schemeClr val="bg1"/>
                        </a:solidFill>
                        <a:latin typeface="+mn-ea"/>
                        <a:ea typeface="+mn-ea"/>
                        <a:cs typeface="+mn-ea"/>
                      </a:rPr>
                      <a:t>JDBC</a:t>
                    </a:r>
                    <a:r>
                      <a:rPr lang="zh-CN" altLang="en-US" sz="2000" b="1" dirty="0">
                        <a:solidFill>
                          <a:schemeClr val="bg1"/>
                        </a:solidFill>
                        <a:latin typeface="+mn-ea"/>
                        <a:ea typeface="+mn-ea"/>
                        <a:cs typeface="+mn-ea"/>
                      </a:rPr>
                      <a:t>之应用程序所驻留的计算机</a:t>
                    </a:r>
                  </a:p>
                </p:txBody>
              </p:sp>
            </p:grpSp>
            <p:grpSp>
              <p:nvGrpSpPr>
                <p:cNvPr id="28" name="组合 27"/>
                <p:cNvGrpSpPr/>
                <p:nvPr/>
              </p:nvGrpSpPr>
              <p:grpSpPr>
                <a:xfrm>
                  <a:off x="1346" y="6199"/>
                  <a:ext cx="2288" cy="1565"/>
                  <a:chOff x="1346" y="6269"/>
                  <a:chExt cx="2288" cy="1565"/>
                </a:xfrm>
              </p:grpSpPr>
              <p:sp>
                <p:nvSpPr>
                  <p:cNvPr id="16" name="椭圆 15"/>
                  <p:cNvSpPr/>
                  <p:nvPr/>
                </p:nvSpPr>
                <p:spPr>
                  <a:xfrm>
                    <a:off x="1346" y="6269"/>
                    <a:ext cx="2288" cy="156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629" y="6766"/>
                    <a:ext cx="1746" cy="574"/>
                  </a:xfrm>
                  <a:prstGeom prst="rect">
                    <a:avLst/>
                  </a:prstGeom>
                  <a:noFill/>
                  <a:ln>
                    <a:noFill/>
                  </a:ln>
                </p:spPr>
                <p:txBody>
                  <a:bodyPr wrap="square" rtlCol="0">
                    <a:spAutoFit/>
                  </a:bodyPr>
                  <a:lstStyle/>
                  <a:p>
                    <a:r>
                      <a:rPr lang="zh-CN" altLang="en-US" sz="1600" b="1">
                        <a:solidFill>
                          <a:schemeClr val="tx1">
                            <a:lumMod val="85000"/>
                            <a:lumOff val="15000"/>
                          </a:schemeClr>
                        </a:solidFill>
                      </a:rPr>
                      <a:t>应用程序</a:t>
                    </a:r>
                  </a:p>
                </p:txBody>
              </p:sp>
            </p:grpSp>
            <p:grpSp>
              <p:nvGrpSpPr>
                <p:cNvPr id="45" name="组合 44"/>
                <p:cNvGrpSpPr/>
                <p:nvPr/>
              </p:nvGrpSpPr>
              <p:grpSpPr>
                <a:xfrm>
                  <a:off x="3693" y="6954"/>
                  <a:ext cx="8227" cy="35"/>
                  <a:chOff x="3693" y="6954"/>
                  <a:chExt cx="8227" cy="35"/>
                </a:xfrm>
              </p:grpSpPr>
              <p:cxnSp>
                <p:nvCxnSpPr>
                  <p:cNvPr id="20" name="直接箭头连接符 19"/>
                  <p:cNvCxnSpPr/>
                  <p:nvPr/>
                </p:nvCxnSpPr>
                <p:spPr>
                  <a:xfrm>
                    <a:off x="3693" y="6962"/>
                    <a:ext cx="2808" cy="1"/>
                  </a:xfrm>
                  <a:prstGeom prst="straightConnector1">
                    <a:avLst/>
                  </a:prstGeom>
                  <a:ln w="12700" cmpd="sng">
                    <a:solidFill>
                      <a:schemeClr val="tx1">
                        <a:lumMod val="85000"/>
                        <a:lumOff val="15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486" y="6954"/>
                    <a:ext cx="3434" cy="35"/>
                  </a:xfrm>
                  <a:prstGeom prst="straightConnector1">
                    <a:avLst/>
                  </a:prstGeom>
                  <a:ln>
                    <a:solidFill>
                      <a:schemeClr val="tx1">
                        <a:lumMod val="85000"/>
                        <a:lumOff val="15000"/>
                      </a:schemeClr>
                    </a:solidFill>
                    <a:tailEnd type="triangle" w="lg" len="lg"/>
                  </a:ln>
                </p:spPr>
                <p:style>
                  <a:lnRef idx="1">
                    <a:schemeClr val="dk1"/>
                  </a:lnRef>
                  <a:fillRef idx="0">
                    <a:schemeClr val="dk1"/>
                  </a:fillRef>
                  <a:effectRef idx="0">
                    <a:schemeClr val="dk1"/>
                  </a:effectRef>
                  <a:fontRef idx="minor">
                    <a:schemeClr val="tx1"/>
                  </a:fontRef>
                </p:style>
              </p:cxnSp>
            </p:grpSp>
          </p:grpSp>
        </p:grpSp>
        <p:sp>
          <p:nvSpPr>
            <p:cNvPr id="35" name="椭圆 34"/>
            <p:cNvSpPr/>
            <p:nvPr/>
          </p:nvSpPr>
          <p:spPr>
            <a:xfrm>
              <a:off x="6345" y="7964"/>
              <a:ext cx="2116" cy="144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816" y="8423"/>
              <a:ext cx="1615" cy="531"/>
            </a:xfrm>
            <a:prstGeom prst="rect">
              <a:avLst/>
            </a:prstGeom>
            <a:noFill/>
            <a:ln>
              <a:noFill/>
            </a:ln>
          </p:spPr>
          <p:txBody>
            <a:bodyPr wrap="square" rtlCol="0">
              <a:spAutoFit/>
            </a:bodyPr>
            <a:lstStyle/>
            <a:p>
              <a:r>
                <a:rPr lang="en-US" altLang="zh-CN" sz="1600" b="1">
                  <a:solidFill>
                    <a:schemeClr val="tx1">
                      <a:lumMod val="85000"/>
                      <a:lumOff val="15000"/>
                    </a:schemeClr>
                  </a:solidFill>
                </a:rPr>
                <a:t>JDBC</a:t>
              </a:r>
            </a:p>
          </p:txBody>
        </p:sp>
        <p:sp>
          <p:nvSpPr>
            <p:cNvPr id="40" name="文本框 39"/>
            <p:cNvSpPr txBox="1"/>
            <p:nvPr/>
          </p:nvSpPr>
          <p:spPr>
            <a:xfrm>
              <a:off x="4385" y="8133"/>
              <a:ext cx="949" cy="531"/>
            </a:xfrm>
            <a:prstGeom prst="rect">
              <a:avLst/>
            </a:prstGeom>
            <a:noFill/>
            <a:ln>
              <a:noFill/>
            </a:ln>
          </p:spPr>
          <p:txBody>
            <a:bodyPr wrap="square" rtlCol="0">
              <a:spAutoFit/>
            </a:bodyPr>
            <a:lstStyle/>
            <a:p>
              <a:r>
                <a:rPr lang="zh-CN" altLang="en-US" sz="1600" b="1">
                  <a:solidFill>
                    <a:schemeClr val="tx1">
                      <a:lumMod val="85000"/>
                      <a:lumOff val="15000"/>
                    </a:schemeClr>
                  </a:solidFill>
                </a:rPr>
                <a:t>使用</a:t>
              </a:r>
            </a:p>
          </p:txBody>
        </p:sp>
        <p:sp>
          <p:nvSpPr>
            <p:cNvPr id="44" name="文本框 43"/>
            <p:cNvSpPr txBox="1"/>
            <p:nvPr/>
          </p:nvSpPr>
          <p:spPr>
            <a:xfrm>
              <a:off x="9264" y="8133"/>
              <a:ext cx="949" cy="531"/>
            </a:xfrm>
            <a:prstGeom prst="rect">
              <a:avLst/>
            </a:prstGeom>
            <a:noFill/>
            <a:ln>
              <a:noFill/>
            </a:ln>
          </p:spPr>
          <p:txBody>
            <a:bodyPr wrap="square" rtlCol="0">
              <a:spAutoFit/>
            </a:bodyPr>
            <a:lstStyle/>
            <a:p>
              <a:r>
                <a:rPr lang="zh-CN" altLang="en-US" sz="1600" b="1">
                  <a:solidFill>
                    <a:schemeClr val="tx1">
                      <a:lumMod val="85000"/>
                      <a:lumOff val="15000"/>
                    </a:schemeClr>
                  </a:solidFill>
                </a:rPr>
                <a:t>操作</a:t>
              </a:r>
            </a:p>
          </p:txBody>
        </p:sp>
      </p:grpSp>
      <p:sp>
        <p:nvSpPr>
          <p:cNvPr id="33794" name="Rectangle 6"/>
          <p:cNvSpPr>
            <a:spLocks noChangeArrowheads="1"/>
          </p:cNvSpPr>
          <p:nvPr/>
        </p:nvSpPr>
        <p:spPr bwMode="auto">
          <a:xfrm>
            <a:off x="265430" y="391160"/>
            <a:ext cx="8884285" cy="155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nSpc>
                <a:spcPct val="120000"/>
              </a:lnSpc>
              <a:spcBef>
                <a:spcPct val="20000"/>
              </a:spcBef>
              <a:buBlip>
                <a:blip r:embed="rId4"/>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5"/>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800"/>
              </a:lnSpc>
              <a:spcBef>
                <a:spcPct val="0"/>
              </a:spcBef>
              <a:buFontTx/>
              <a:buNone/>
              <a:defRPr/>
            </a:pPr>
            <a:endParaRPr lang="en-US" altLang="zh-CN" sz="2000" dirty="0">
              <a:solidFill>
                <a:srgbClr val="0070C0"/>
              </a:solidFill>
              <a:latin typeface="宋体" panose="02010600030101010101" pitchFamily="2" charset="-122"/>
              <a:cs typeface="宋体" panose="02010600030101010101" pitchFamily="2" charset="-122"/>
            </a:endParaRPr>
          </a:p>
          <a:p>
            <a:pPr marL="342900" indent="-342900" algn="just" eaLnBrk="1" hangingPunct="1">
              <a:lnSpc>
                <a:spcPts val="3800"/>
              </a:lnSpc>
              <a:spcBef>
                <a:spcPct val="0"/>
              </a:spcBef>
              <a:buSzPct val="150000"/>
              <a:buBlip>
                <a:blip r:embed="rId6"/>
              </a:buBlip>
              <a:defRPr/>
            </a:pPr>
            <a:r>
              <a:rPr lang="en-US" altLang="zh-CN" sz="2000" dirty="0">
                <a:solidFill>
                  <a:srgbClr val="0070C0"/>
                </a:solidFill>
                <a:latin typeface="宋体" panose="02010600030101010101" pitchFamily="2" charset="-122"/>
                <a:cs typeface="宋体" panose="02010600030101010101" pitchFamily="2" charset="-122"/>
                <a:sym typeface="+mn-ea"/>
              </a:rPr>
              <a:t>JDBC</a:t>
            </a:r>
            <a:r>
              <a:rPr lang="zh-CN" altLang="en-US" sz="2000" dirty="0">
                <a:solidFill>
                  <a:srgbClr val="0070C0"/>
                </a:solidFill>
                <a:latin typeface="宋体" panose="02010600030101010101" pitchFamily="2" charset="-122"/>
                <a:cs typeface="宋体" panose="02010600030101010101" pitchFamily="2" charset="-122"/>
                <a:sym typeface="+mn-ea"/>
              </a:rPr>
              <a:t>（</a:t>
            </a:r>
            <a:r>
              <a:rPr lang="en-US" altLang="zh-CN" sz="2000" dirty="0">
                <a:solidFill>
                  <a:srgbClr val="0070C0"/>
                </a:solidFill>
                <a:latin typeface="宋体" panose="02010600030101010101" pitchFamily="2" charset="-122"/>
                <a:cs typeface="宋体" panose="02010600030101010101" pitchFamily="2" charset="-122"/>
                <a:sym typeface="+mn-ea"/>
              </a:rPr>
              <a:t>Java </a:t>
            </a:r>
            <a:r>
              <a:rPr lang="en-US" altLang="zh-CN" sz="2000" dirty="0" err="1">
                <a:solidFill>
                  <a:srgbClr val="0070C0"/>
                </a:solidFill>
                <a:latin typeface="宋体" panose="02010600030101010101" pitchFamily="2" charset="-122"/>
                <a:cs typeface="宋体" panose="02010600030101010101" pitchFamily="2" charset="-122"/>
                <a:sym typeface="+mn-ea"/>
              </a:rPr>
              <a:t>DataBase</a:t>
            </a:r>
            <a:r>
              <a:rPr lang="en-US" altLang="zh-CN" sz="2000" dirty="0">
                <a:solidFill>
                  <a:srgbClr val="0070C0"/>
                </a:solidFill>
                <a:latin typeface="宋体" panose="02010600030101010101" pitchFamily="2" charset="-122"/>
                <a:cs typeface="宋体" panose="02010600030101010101" pitchFamily="2" charset="-122"/>
                <a:sym typeface="+mn-ea"/>
              </a:rPr>
              <a:t> Connectivity</a:t>
            </a:r>
            <a:r>
              <a:rPr lang="zh-CN" altLang="en-US" sz="2000" dirty="0">
                <a:solidFill>
                  <a:srgbClr val="0070C0"/>
                </a:solidFill>
                <a:latin typeface="宋体" panose="02010600030101010101" pitchFamily="2" charset="-122"/>
                <a:cs typeface="宋体" panose="02010600030101010101" pitchFamily="2" charset="-122"/>
                <a:sym typeface="+mn-ea"/>
              </a:rPr>
              <a:t>）提供了访问数据库的</a:t>
            </a:r>
            <a:r>
              <a:rPr lang="en-US" altLang="zh-CN" sz="2000" dirty="0">
                <a:solidFill>
                  <a:srgbClr val="0070C0"/>
                </a:solidFill>
                <a:latin typeface="宋体" panose="02010600030101010101" pitchFamily="2" charset="-122"/>
                <a:cs typeface="宋体" panose="02010600030101010101" pitchFamily="2" charset="-122"/>
                <a:sym typeface="+mn-ea"/>
              </a:rPr>
              <a:t>API</a:t>
            </a:r>
            <a:r>
              <a:rPr lang="zh-CN" altLang="en-US" sz="2000" dirty="0">
                <a:solidFill>
                  <a:srgbClr val="0070C0"/>
                </a:solidFill>
                <a:latin typeface="宋体" panose="02010600030101010101" pitchFamily="2" charset="-122"/>
                <a:cs typeface="宋体" panose="02010600030101010101" pitchFamily="2" charset="-122"/>
                <a:sym typeface="+mn-ea"/>
              </a:rPr>
              <a:t>，即由一</a:t>
            </a:r>
            <a:endParaRPr lang="zh-CN" altLang="en-US" sz="2000" b="1" dirty="0">
              <a:solidFill>
                <a:srgbClr val="0070C0"/>
              </a:solidFill>
              <a:latin typeface="宋体" panose="02010600030101010101" pitchFamily="2" charset="-122"/>
              <a:cs typeface="宋体" panose="02010600030101010101" pitchFamily="2" charset="-122"/>
            </a:endParaRPr>
          </a:p>
          <a:p>
            <a:pPr algn="just">
              <a:lnSpc>
                <a:spcPts val="3300"/>
              </a:lnSpc>
              <a:buNone/>
              <a:defRPr/>
            </a:pPr>
            <a:r>
              <a:rPr lang="zh-CN" altLang="en-US" sz="2000" dirty="0">
                <a:solidFill>
                  <a:srgbClr val="0070C0"/>
                </a:solidFill>
                <a:latin typeface="宋体" panose="02010600030101010101" pitchFamily="2" charset="-122"/>
                <a:cs typeface="宋体" panose="02010600030101010101" pitchFamily="2" charset="-122"/>
                <a:sym typeface="+mn-ea"/>
              </a:rPr>
              <a:t>   些</a:t>
            </a:r>
            <a:r>
              <a:rPr lang="en-US" altLang="zh-CN" sz="2000" dirty="0">
                <a:solidFill>
                  <a:srgbClr val="0070C0"/>
                </a:solidFill>
                <a:latin typeface="宋体" panose="02010600030101010101" pitchFamily="2" charset="-122"/>
                <a:cs typeface="宋体" panose="02010600030101010101" pitchFamily="2" charset="-122"/>
                <a:sym typeface="+mn-ea"/>
              </a:rPr>
              <a:t>Java</a:t>
            </a:r>
            <a:r>
              <a:rPr lang="zh-CN" altLang="en-US" sz="2000" dirty="0">
                <a:solidFill>
                  <a:srgbClr val="0070C0"/>
                </a:solidFill>
                <a:latin typeface="宋体" panose="02010600030101010101" pitchFamily="2" charset="-122"/>
                <a:cs typeface="宋体" panose="02010600030101010101" pitchFamily="2" charset="-122"/>
                <a:sym typeface="+mn-ea"/>
              </a:rPr>
              <a:t>类和接口组成，是</a:t>
            </a:r>
            <a:r>
              <a:rPr lang="en-US" altLang="zh-CN" sz="2000" dirty="0">
                <a:solidFill>
                  <a:srgbClr val="0070C0"/>
                </a:solidFill>
                <a:latin typeface="宋体" panose="02010600030101010101" pitchFamily="2" charset="-122"/>
                <a:cs typeface="宋体" panose="02010600030101010101" pitchFamily="2" charset="-122"/>
                <a:sym typeface="+mn-ea"/>
              </a:rPr>
              <a:t>Java</a:t>
            </a:r>
            <a:r>
              <a:rPr lang="zh-CN" altLang="en-US" sz="2000" dirty="0">
                <a:solidFill>
                  <a:srgbClr val="0070C0"/>
                </a:solidFill>
                <a:latin typeface="宋体" panose="02010600030101010101" pitchFamily="2" charset="-122"/>
                <a:cs typeface="宋体" panose="02010600030101010101" pitchFamily="2" charset="-122"/>
                <a:sym typeface="+mn-ea"/>
              </a:rPr>
              <a:t>运行平台的核心类库中的一部分。</a:t>
            </a:r>
            <a:endParaRPr lang="zh-CN" altLang="en-US" sz="2000" dirty="0">
              <a:solidFill>
                <a:srgbClr val="0070C0"/>
              </a:solidFill>
              <a:latin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inVertical)">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3" grpId="0" bldLvl="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5" name="Group 3"/>
          <p:cNvGraphicFramePr>
            <a:graphicFrameLocks noGrp="1"/>
          </p:cNvGraphicFramePr>
          <p:nvPr>
            <p:custDataLst>
              <p:tags r:id="rId1"/>
            </p:custDataLst>
          </p:nvPr>
        </p:nvGraphicFramePr>
        <p:xfrm>
          <a:off x="774254" y="1364857"/>
          <a:ext cx="7578725" cy="4559300"/>
        </p:xfrm>
        <a:graphic>
          <a:graphicData uri="http://schemas.openxmlformats.org/drawingml/2006/table">
            <a:tbl>
              <a:tblPr/>
              <a:tblGrid>
                <a:gridCol w="2964180">
                  <a:extLst>
                    <a:ext uri="{9D8B030D-6E8A-4147-A177-3AD203B41FA5}">
                      <a16:colId xmlns:a16="http://schemas.microsoft.com/office/drawing/2014/main" val="20000"/>
                    </a:ext>
                  </a:extLst>
                </a:gridCol>
                <a:gridCol w="4614545">
                  <a:extLst>
                    <a:ext uri="{9D8B030D-6E8A-4147-A177-3AD203B41FA5}">
                      <a16:colId xmlns:a16="http://schemas.microsoft.com/office/drawing/2014/main" val="20001"/>
                    </a:ext>
                  </a:extLst>
                </a:gridCol>
              </a:tblGrid>
              <a:tr h="42608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名称</a:t>
                      </a:r>
                    </a:p>
                  </a:txBody>
                  <a:tcPr marL="91455" marR="91455" marT="45717" marB="45717" anchor="ctr" horzOverflow="overflow">
                    <a:lnL w="19050" cap="rnd">
                      <a:solidFill>
                        <a:srgbClr val="1784C7"/>
                      </a:solidFill>
                      <a:prstDash val="solid"/>
                    </a:lnL>
                    <a:lnR w="3175">
                      <a:solidFill>
                        <a:srgbClr val="FFFFFF"/>
                      </a:solidFill>
                      <a:prstDash val="dot"/>
                    </a:lnR>
                    <a:lnT w="19050" cap="rnd">
                      <a:solidFill>
                        <a:srgbClr val="1784C7"/>
                      </a:solidFill>
                      <a:prstDash val="solid"/>
                    </a:lnT>
                    <a:lnB w="19050">
                      <a:solidFill>
                        <a:srgbClr val="1784C7"/>
                      </a:solidFill>
                      <a:prstDash val="solid"/>
                    </a:lnB>
                    <a:lnTlToBr>
                      <a:noFill/>
                    </a:lnTlToBr>
                    <a:lnBlToTr>
                      <a:noFill/>
                    </a:lnBlToTr>
                    <a:solidFill>
                      <a:srgbClr val="1784C7"/>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描述</a:t>
                      </a:r>
                    </a:p>
                  </a:txBody>
                  <a:tcPr marL="91455" marR="91455" marT="45717" marB="45717" anchor="ctr" horzOverflow="overflow">
                    <a:lnL w="3175">
                      <a:solidFill>
                        <a:srgbClr val="FFFFFF"/>
                      </a:solidFill>
                      <a:prstDash val="dot"/>
                    </a:lnL>
                    <a:lnR w="19050" cap="rnd">
                      <a:solidFill>
                        <a:srgbClr val="1784C7"/>
                      </a:solidFill>
                      <a:prstDash val="solid"/>
                    </a:lnR>
                    <a:lnT w="19050" cap="rnd">
                      <a:solidFill>
                        <a:srgbClr val="1784C7"/>
                      </a:solidFill>
                      <a:prstDash val="solid"/>
                    </a:lnT>
                    <a:lnB w="19050">
                      <a:solidFill>
                        <a:srgbClr val="1784C7"/>
                      </a:solidFill>
                      <a:prstDash val="solid"/>
                    </a:lnB>
                    <a:lnTlToBr>
                      <a:noFill/>
                    </a:lnTlToBr>
                    <a:lnBlToTr>
                      <a:noFill/>
                    </a:lnBlToTr>
                    <a:solidFill>
                      <a:srgbClr val="1784C7"/>
                    </a:solidFill>
                  </a:tcPr>
                </a:tc>
                <a:extLst>
                  <a:ext uri="{0D108BD9-81ED-4DB2-BD59-A6C34878D82A}">
                    <a16:rowId xmlns:a16="http://schemas.microsoft.com/office/drawing/2014/main" val="10000"/>
                  </a:ext>
                </a:extLst>
              </a:tr>
              <a:tr h="72326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0" u="none" strike="noStrike" cap="none" normalizeH="0" baseline="0" dirty="0" err="1">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DriverManager</a:t>
                      </a:r>
                      <a:r>
                        <a:rPr kumimoji="1" lang="zh-CN" altLang="en-US" sz="20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类</a:t>
                      </a:r>
                    </a:p>
                  </a:txBody>
                  <a:tcPr marL="91455" marR="91455" marT="45717" marB="45717" anchor="ctr" horzOverflow="overflow">
                    <a:lnL w="19050" cap="rnd">
                      <a:solidFill>
                        <a:srgbClr val="1784C7"/>
                      </a:solidFill>
                      <a:prstDash val="solid"/>
                    </a:lnL>
                    <a:lnR w="3175">
                      <a:solidFill>
                        <a:srgbClr val="1784C7"/>
                      </a:solidFill>
                      <a:prstDash val="dot"/>
                    </a:lnR>
                    <a:lnT w="19050">
                      <a:solidFill>
                        <a:srgbClr val="1784C7"/>
                      </a:solidFill>
                      <a:prstDash val="solid"/>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依据数据库的不同</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管理</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JDBC</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驱动</a:t>
                      </a:r>
                    </a:p>
                  </a:txBody>
                  <a:tcPr marL="91455" marR="91455" marT="45717" marB="45717" anchor="ctr" horzOverflow="overflow">
                    <a:lnL w="3175">
                      <a:solidFill>
                        <a:srgbClr val="1784C7"/>
                      </a:solidFill>
                      <a:prstDash val="dot"/>
                    </a:lnL>
                    <a:lnR w="19050" cap="rnd">
                      <a:solidFill>
                        <a:srgbClr val="1784C7"/>
                      </a:solidFill>
                      <a:prstDash val="solid"/>
                    </a:lnR>
                    <a:lnT w="19050">
                      <a:solidFill>
                        <a:srgbClr val="1784C7"/>
                      </a:solidFill>
                      <a:prstDash val="solid"/>
                    </a:lnT>
                    <a:lnB w="3175">
                      <a:solidFill>
                        <a:srgbClr val="1784C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76771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Connection</a:t>
                      </a:r>
                      <a:r>
                        <a:rPr kumimoji="1" lang="zh-CN" altLang="en-US" sz="20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接口</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负责连接数据库</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并担任传送数据的任务</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7670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Statement</a:t>
                      </a:r>
                      <a:r>
                        <a:rPr kumimoji="1" lang="zh-CN" altLang="en-US" sz="20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接口</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由</a:t>
                      </a:r>
                      <a:r>
                        <a:rPr kumimoji="1" lang="en-US" altLang="zh-CN" sz="20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Connection</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产生</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负责执行</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SQL</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语句</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11080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0" u="none" strike="noStrike" kern="1200" cap="none" normalizeH="0" baseline="0" dirty="0" err="1">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PreparedStatement</a:t>
                      </a:r>
                      <a:r>
                        <a:rPr kumimoji="1" lang="zh-CN" altLang="en-US" sz="20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接口</a:t>
                      </a:r>
                      <a:endParaRPr kumimoji="1" lang="zh-CN" altLang="en-US" sz="2000" b="1" i="0" u="none" strike="noStrike" kern="1200"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endParaRP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3175">
                      <a:solidFill>
                        <a:srgbClr val="1784C7"/>
                      </a:solidFill>
                      <a:prstDash val="dot"/>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创建一个可以编译的</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SQL</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语句对象</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该对象可以被多次执行</a:t>
                      </a:r>
                      <a:r>
                        <a:rPr kumimoji="1" lang="en-US" altLang="zh-CN"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以提高执行的效率</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3175">
                      <a:solidFill>
                        <a:srgbClr val="1784C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7670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ResultSet</a:t>
                      </a:r>
                      <a:r>
                        <a:rPr kumimoji="1" lang="zh-CN" altLang="en-US" sz="2000" b="1" i="0" u="none" strike="noStrike" cap="none" normalizeH="0" baseline="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接口</a:t>
                      </a:r>
                    </a:p>
                  </a:txBody>
                  <a:tcPr marL="91455" marR="91455" marT="45717" marB="45717" anchor="ctr" horzOverflow="overflow">
                    <a:lnL w="19050" cap="rnd">
                      <a:solidFill>
                        <a:srgbClr val="1784C7"/>
                      </a:solidFill>
                      <a:prstDash val="solid"/>
                    </a:lnL>
                    <a:lnR w="3175">
                      <a:solidFill>
                        <a:srgbClr val="1784C7"/>
                      </a:solidFill>
                      <a:prstDash val="dot"/>
                    </a:lnR>
                    <a:lnT w="3175">
                      <a:solidFill>
                        <a:srgbClr val="1784C7"/>
                      </a:solidFill>
                      <a:prstDash val="dot"/>
                    </a:lnT>
                    <a:lnB w="19050" cap="rnd">
                      <a:solidFill>
                        <a:srgbClr val="1784C7"/>
                      </a:solidFill>
                      <a:prstDash val="soli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负责保存</a:t>
                      </a:r>
                      <a:r>
                        <a:rPr kumimoji="1" lang="en-US" altLang="zh-CN" sz="2000" b="1" i="0" u="none" strike="noStrike" cap="none" normalizeH="0" baseline="0" dirty="0">
                          <a:ln>
                            <a:noFill/>
                          </a:ln>
                          <a:solidFill>
                            <a:srgbClr val="0070C0"/>
                          </a:solidFill>
                          <a:effectLst/>
                          <a:latin typeface="宋体" panose="02010600030101010101" pitchFamily="2" charset="-122"/>
                          <a:ea typeface="宋体" panose="02010600030101010101" pitchFamily="2" charset="-122"/>
                          <a:cs typeface="宋体" panose="02010600030101010101" pitchFamily="2" charset="-122"/>
                        </a:rPr>
                        <a:t>Statement</a:t>
                      </a:r>
                      <a:r>
                        <a:rPr kumimoji="1" lang="zh-CN" altLang="en-US" sz="2000" b="1" kern="1200" dirty="0">
                          <a:solidFill>
                            <a:srgbClr val="0070C0"/>
                          </a:solidFill>
                          <a:latin typeface="宋体" panose="02010600030101010101" pitchFamily="2" charset="-122"/>
                          <a:ea typeface="宋体" panose="02010600030101010101" pitchFamily="2" charset="-122"/>
                          <a:cs typeface="宋体" panose="02010600030101010101" pitchFamily="2" charset="-122"/>
                        </a:rPr>
                        <a:t>执行后所产生的查询结果</a:t>
                      </a:r>
                    </a:p>
                  </a:txBody>
                  <a:tcPr marL="91455" marR="91455" marT="45717" marB="45717" anchor="ctr" horzOverflow="overflow">
                    <a:lnL w="3175">
                      <a:solidFill>
                        <a:srgbClr val="1784C7"/>
                      </a:solidFill>
                      <a:prstDash val="dot"/>
                    </a:lnL>
                    <a:lnR w="19050" cap="rnd">
                      <a:solidFill>
                        <a:srgbClr val="1784C7"/>
                      </a:solidFill>
                      <a:prstDash val="solid"/>
                    </a:lnR>
                    <a:lnT w="3175">
                      <a:solidFill>
                        <a:srgbClr val="1784C7"/>
                      </a:solidFill>
                      <a:prstDash val="dot"/>
                    </a:lnT>
                    <a:lnB w="19050" cap="rnd">
                      <a:solidFill>
                        <a:srgbClr val="1784C7"/>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pic>
        <p:nvPicPr>
          <p:cNvPr id="8" name="Picture 7" descr="河海校徽"/>
          <p:cNvPicPr>
            <a:picLocks noChangeAspect="1"/>
          </p:cNvPicPr>
          <p:nvPr/>
        </p:nvPicPr>
        <p:blipFill>
          <a:blip r:embed="rId3"/>
          <a:stretch>
            <a:fillRect/>
          </a:stretch>
        </p:blipFill>
        <p:spPr>
          <a:xfrm>
            <a:off x="0" y="0"/>
            <a:ext cx="965200" cy="1030288"/>
          </a:xfrm>
          <a:prstGeom prst="rect">
            <a:avLst/>
          </a:prstGeom>
          <a:noFill/>
          <a:ln w="9525">
            <a:noFill/>
          </a:ln>
        </p:spPr>
      </p:pic>
      <p:sp>
        <p:nvSpPr>
          <p:cNvPr id="9"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23825"/>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9.2 JDBC-API</a:t>
            </a:r>
            <a:r>
              <a:rPr lang="zh-CN" altLang="en-US" sz="2800" b="1" dirty="0">
                <a:solidFill>
                  <a:srgbClr val="0067B4"/>
                </a:solidFill>
                <a:latin typeface="Times New Roman" panose="02020603050405020304" pitchFamily="18" charset="0"/>
              </a:rPr>
              <a:t>中重要的接口和类</a:t>
            </a:r>
            <a:r>
              <a:rPr lang="en-US" altLang="zh-CN" sz="2800" b="1" dirty="0">
                <a:solidFill>
                  <a:srgbClr val="0067B4"/>
                </a:solidFill>
                <a:latin typeface="Times New Roman" panose="02020603050405020304" pitchFamily="18" charset="0"/>
              </a:rPr>
              <a:t>(</a:t>
            </a:r>
            <a:r>
              <a:rPr lang="en-US" altLang="zh-CN" sz="2800" b="1" dirty="0" err="1">
                <a:solidFill>
                  <a:srgbClr val="0067B4"/>
                </a:solidFill>
                <a:latin typeface="Times New Roman" panose="02020603050405020304" pitchFamily="18" charset="0"/>
              </a:rPr>
              <a:t>java.sql</a:t>
            </a:r>
            <a:r>
              <a:rPr lang="zh-CN" altLang="en-US" sz="2800" b="1" dirty="0">
                <a:solidFill>
                  <a:srgbClr val="0067B4"/>
                </a:solidFill>
                <a:latin typeface="Times New Roman" panose="02020603050405020304" pitchFamily="18" charset="0"/>
              </a:rPr>
              <a:t>包中</a:t>
            </a:r>
            <a:r>
              <a:rPr lang="en-US" altLang="zh-CN" sz="2800" b="1" dirty="0">
                <a:solidFill>
                  <a:srgbClr val="0067B4"/>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4515"/>
                                        </p:tgtEl>
                                        <p:attrNameLst>
                                          <p:attrName>style.visibility</p:attrName>
                                        </p:attrNameLst>
                                      </p:cBhvr>
                                      <p:to>
                                        <p:strVal val="visible"/>
                                      </p:to>
                                    </p:set>
                                    <p:anim calcmode="lin" valueType="num">
                                      <p:cBhvr additive="base">
                                        <p:cTn id="20" dur="500" fill="hold"/>
                                        <p:tgtEl>
                                          <p:spTgt spid="64515"/>
                                        </p:tgtEl>
                                        <p:attrNameLst>
                                          <p:attrName>ppt_x</p:attrName>
                                        </p:attrNameLst>
                                      </p:cBhvr>
                                      <p:tavLst>
                                        <p:tav tm="0">
                                          <p:val>
                                            <p:strVal val="#ppt_x"/>
                                          </p:val>
                                        </p:tav>
                                        <p:tav tm="100000">
                                          <p:val>
                                            <p:strVal val="#ppt_x"/>
                                          </p:val>
                                        </p:tav>
                                      </p:tavLst>
                                    </p:anim>
                                    <p:anim calcmode="lin" valueType="num">
                                      <p:cBhvr additive="base">
                                        <p:cTn id="21"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8"/>
          <p:cNvSpPr txBox="1"/>
          <p:nvPr/>
        </p:nvSpPr>
        <p:spPr>
          <a:xfrm>
            <a:off x="715963" y="2008188"/>
            <a:ext cx="7712075" cy="1999615"/>
          </a:xfrm>
          <a:prstGeom prst="rect">
            <a:avLst/>
          </a:prstGeom>
          <a:noFill/>
          <a:ln w="9525">
            <a:noFill/>
          </a:ln>
        </p:spPr>
        <p:txBody>
          <a:bodyPr wrap="square" anchor="t">
            <a:spAutoFit/>
          </a:bodyPr>
          <a:lstStyle/>
          <a:p>
            <a:pPr algn="ctr"/>
            <a:r>
              <a:rPr lang="zh-CN" altLang="en-US" sz="4000" b="1" dirty="0">
                <a:solidFill>
                  <a:srgbClr val="0070C0"/>
                </a:solidFill>
                <a:latin typeface="宋体" panose="02010600030101010101" pitchFamily="2" charset="-122"/>
              </a:rPr>
              <a:t>第九章</a:t>
            </a:r>
          </a:p>
          <a:p>
            <a:pPr algn="ctr"/>
            <a:endParaRPr lang="zh-CN" altLang="en-US" sz="4000" b="1" dirty="0">
              <a:solidFill>
                <a:srgbClr val="0070C0"/>
              </a:solidFill>
              <a:latin typeface="宋体" panose="02010600030101010101" pitchFamily="2" charset="-122"/>
            </a:endParaRPr>
          </a:p>
          <a:p>
            <a:pPr algn="ctr"/>
            <a:r>
              <a:rPr lang="zh-CN" altLang="en-US" sz="4400" b="1" dirty="0">
                <a:solidFill>
                  <a:srgbClr val="0070C0"/>
                </a:solidFill>
                <a:latin typeface="宋体" panose="02010600030101010101" pitchFamily="2" charset="-122"/>
              </a:rPr>
              <a:t>在</a:t>
            </a:r>
            <a:r>
              <a:rPr lang="en-US" altLang="zh-CN" sz="4400" b="1" dirty="0">
                <a:solidFill>
                  <a:srgbClr val="0070C0"/>
                </a:solidFill>
                <a:latin typeface="宋体" panose="02010600030101010101" pitchFamily="2" charset="-122"/>
              </a:rPr>
              <a:t>JSP</a:t>
            </a:r>
            <a:r>
              <a:rPr lang="zh-CN" altLang="en-US" sz="4400" b="1" dirty="0">
                <a:solidFill>
                  <a:srgbClr val="0070C0"/>
                </a:solidFill>
                <a:latin typeface="宋体" panose="02010600030101010101" pitchFamily="2" charset="-122"/>
              </a:rPr>
              <a:t>中使用数据库</a:t>
            </a:r>
          </a:p>
        </p:txBody>
      </p:sp>
      <p:pic>
        <p:nvPicPr>
          <p:cNvPr id="5"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6"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123"/>
                                        </p:tgtEl>
                                        <p:attrNameLst>
                                          <p:attrName>style.visibility</p:attrName>
                                        </p:attrNameLst>
                                      </p:cBhvr>
                                      <p:to>
                                        <p:strVal val="visible"/>
                                      </p:to>
                                    </p:set>
                                    <p:animEffect transition="in" filter="barn(inVertical)">
                                      <p:cBhvr>
                                        <p:cTn id="16"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柱体 1"/>
          <p:cNvSpPr/>
          <p:nvPr/>
        </p:nvSpPr>
        <p:spPr>
          <a:xfrm>
            <a:off x="7668344" y="1297663"/>
            <a:ext cx="1247056" cy="13823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Database</a:t>
            </a:r>
            <a:endParaRPr lang="zh-CN" altLang="en-US" dirty="0">
              <a:solidFill>
                <a:schemeClr val="tx2"/>
              </a:solidFill>
            </a:endParaRPr>
          </a:p>
        </p:txBody>
      </p:sp>
      <p:sp>
        <p:nvSpPr>
          <p:cNvPr id="3" name="矩形 2"/>
          <p:cNvSpPr/>
          <p:nvPr/>
        </p:nvSpPr>
        <p:spPr>
          <a:xfrm>
            <a:off x="6287808" y="1185528"/>
            <a:ext cx="864096" cy="16066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JDBC</a:t>
            </a:r>
          </a:p>
          <a:p>
            <a:pPr algn="ctr"/>
            <a:r>
              <a:rPr lang="en-US" altLang="zh-CN" dirty="0">
                <a:solidFill>
                  <a:schemeClr val="tx2"/>
                </a:solidFill>
              </a:rPr>
              <a:t>Driver</a:t>
            </a:r>
            <a:endParaRPr lang="zh-CN" altLang="en-US" dirty="0">
              <a:solidFill>
                <a:schemeClr val="tx2"/>
              </a:solidFill>
            </a:endParaRPr>
          </a:p>
        </p:txBody>
      </p:sp>
      <p:sp>
        <p:nvSpPr>
          <p:cNvPr id="4" name="椭圆 3"/>
          <p:cNvSpPr/>
          <p:nvPr/>
        </p:nvSpPr>
        <p:spPr>
          <a:xfrm>
            <a:off x="2144688" y="1650018"/>
            <a:ext cx="1872208" cy="912490"/>
          </a:xfrm>
          <a:prstGeom prst="ellipse">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Statement</a:t>
            </a:r>
            <a:endParaRPr lang="zh-CN" altLang="en-US" dirty="0"/>
          </a:p>
        </p:txBody>
      </p:sp>
      <p:sp>
        <p:nvSpPr>
          <p:cNvPr id="9" name="椭圆 8"/>
          <p:cNvSpPr/>
          <p:nvPr/>
        </p:nvSpPr>
        <p:spPr>
          <a:xfrm>
            <a:off x="755576" y="3446685"/>
            <a:ext cx="1872208" cy="912490"/>
          </a:xfrm>
          <a:prstGeom prst="ellipse">
            <a:avLst/>
          </a:prstGeom>
          <a:solidFill>
            <a:schemeClr val="accent2">
              <a:lumMod val="20000"/>
              <a:lumOff val="80000"/>
            </a:schemeClr>
          </a:solidFill>
          <a:ln>
            <a:solidFill>
              <a:schemeClr val="accent2">
                <a:lumMod val="40000"/>
                <a:lumOff val="6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ResultSet</a:t>
            </a:r>
            <a:endParaRPr lang="zh-CN" altLang="en-US" dirty="0"/>
          </a:p>
        </p:txBody>
      </p:sp>
      <p:sp>
        <p:nvSpPr>
          <p:cNvPr id="10" name="椭圆 9"/>
          <p:cNvSpPr/>
          <p:nvPr/>
        </p:nvSpPr>
        <p:spPr>
          <a:xfrm>
            <a:off x="4002708" y="3730638"/>
            <a:ext cx="2067272" cy="523221"/>
          </a:xfrm>
          <a:prstGeom prst="ellipse">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Connection</a:t>
            </a:r>
            <a:endParaRPr lang="zh-CN" altLang="en-US" dirty="0"/>
          </a:p>
        </p:txBody>
      </p:sp>
      <p:sp>
        <p:nvSpPr>
          <p:cNvPr id="8" name="矩形 7"/>
          <p:cNvSpPr/>
          <p:nvPr/>
        </p:nvSpPr>
        <p:spPr>
          <a:xfrm>
            <a:off x="6055207" y="4891112"/>
            <a:ext cx="1380536" cy="10801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Driver</a:t>
            </a:r>
          </a:p>
          <a:p>
            <a:pPr algn="ctr"/>
            <a:r>
              <a:rPr lang="en-US" altLang="zh-CN" dirty="0">
                <a:solidFill>
                  <a:schemeClr val="tx2"/>
                </a:solidFill>
              </a:rPr>
              <a:t>Manager</a:t>
            </a:r>
            <a:endParaRPr lang="zh-CN" altLang="en-US" dirty="0">
              <a:solidFill>
                <a:schemeClr val="tx2"/>
              </a:solidFill>
            </a:endParaRPr>
          </a:p>
        </p:txBody>
      </p:sp>
      <p:sp>
        <p:nvSpPr>
          <p:cNvPr id="11" name="文本框 10"/>
          <p:cNvSpPr txBox="1"/>
          <p:nvPr/>
        </p:nvSpPr>
        <p:spPr>
          <a:xfrm>
            <a:off x="4881245" y="1337310"/>
            <a:ext cx="1247140" cy="583565"/>
          </a:xfrm>
          <a:prstGeom prst="rect">
            <a:avLst/>
          </a:prstGeom>
          <a:noFill/>
        </p:spPr>
        <p:txBody>
          <a:bodyPr wrap="square" rtlCol="0">
            <a:spAutoFit/>
          </a:bodyPr>
          <a:lstStyle/>
          <a:p>
            <a:pPr algn="ctr"/>
            <a:r>
              <a:rPr lang="zh-CN" altLang="en-US" sz="1600" b="1" dirty="0">
                <a:solidFill>
                  <a:srgbClr val="0070C0"/>
                </a:solidFill>
              </a:rPr>
              <a:t>①</a:t>
            </a:r>
            <a:endParaRPr lang="en-US" altLang="zh-CN" sz="1600" b="1" dirty="0">
              <a:solidFill>
                <a:srgbClr val="0070C0"/>
              </a:solidFill>
            </a:endParaRPr>
          </a:p>
          <a:p>
            <a:r>
              <a:rPr lang="en-US" altLang="zh-CN" sz="1600" dirty="0"/>
              <a:t>Load Driver</a:t>
            </a:r>
            <a:endParaRPr lang="zh-CN" altLang="en-US" sz="1600" dirty="0"/>
          </a:p>
        </p:txBody>
      </p:sp>
      <p:sp>
        <p:nvSpPr>
          <p:cNvPr id="12" name="文本框 11"/>
          <p:cNvSpPr txBox="1"/>
          <p:nvPr/>
        </p:nvSpPr>
        <p:spPr>
          <a:xfrm>
            <a:off x="3993300" y="2724466"/>
            <a:ext cx="2134918" cy="583565"/>
          </a:xfrm>
          <a:prstGeom prst="rect">
            <a:avLst/>
          </a:prstGeom>
          <a:noFill/>
        </p:spPr>
        <p:txBody>
          <a:bodyPr wrap="square" rtlCol="0">
            <a:spAutoFit/>
          </a:bodyPr>
          <a:lstStyle/>
          <a:p>
            <a:pPr algn="ctr"/>
            <a:r>
              <a:rPr lang="zh-CN" altLang="en-US" sz="1600" b="1" dirty="0">
                <a:solidFill>
                  <a:srgbClr val="0070C0"/>
                </a:solidFill>
              </a:rPr>
              <a:t>③</a:t>
            </a:r>
          </a:p>
          <a:p>
            <a:pPr algn="ctr"/>
            <a:r>
              <a:rPr lang="en-US" altLang="zh-CN" sz="1600" dirty="0" err="1"/>
              <a:t>createStatement</a:t>
            </a:r>
            <a:r>
              <a:rPr lang="en-US" altLang="zh-CN" sz="1600" dirty="0"/>
              <a:t>(..)</a:t>
            </a:r>
            <a:endParaRPr lang="zh-CN" altLang="en-US" sz="1600" dirty="0"/>
          </a:p>
        </p:txBody>
      </p:sp>
      <p:sp>
        <p:nvSpPr>
          <p:cNvPr id="13" name="文本框 12"/>
          <p:cNvSpPr txBox="1"/>
          <p:nvPr/>
        </p:nvSpPr>
        <p:spPr>
          <a:xfrm>
            <a:off x="351155" y="2562225"/>
            <a:ext cx="1945005" cy="583565"/>
          </a:xfrm>
          <a:prstGeom prst="rect">
            <a:avLst/>
          </a:prstGeom>
          <a:noFill/>
        </p:spPr>
        <p:txBody>
          <a:bodyPr wrap="square" rtlCol="0">
            <a:spAutoFit/>
          </a:bodyPr>
          <a:lstStyle/>
          <a:p>
            <a:pPr algn="ctr"/>
            <a:r>
              <a:rPr lang="zh-CN" altLang="en-US" sz="1600" b="1" dirty="0">
                <a:solidFill>
                  <a:srgbClr val="0070C0"/>
                </a:solidFill>
              </a:rPr>
              <a:t>④</a:t>
            </a:r>
            <a:endParaRPr lang="en-US" altLang="zh-CN" sz="1600" b="1" dirty="0">
              <a:solidFill>
                <a:srgbClr val="0070C0"/>
              </a:solidFill>
            </a:endParaRPr>
          </a:p>
          <a:p>
            <a:r>
              <a:rPr lang="en-US" altLang="zh-CN" sz="1600" dirty="0" err="1"/>
              <a:t>executeQuery</a:t>
            </a:r>
            <a:r>
              <a:rPr lang="en-US" altLang="zh-CN" sz="1600" dirty="0"/>
              <a:t>(SQL)</a:t>
            </a:r>
            <a:endParaRPr lang="zh-CN" altLang="en-US" sz="1600" dirty="0"/>
          </a:p>
        </p:txBody>
      </p:sp>
      <p:sp>
        <p:nvSpPr>
          <p:cNvPr id="14" name="文本框 13"/>
          <p:cNvSpPr txBox="1"/>
          <p:nvPr/>
        </p:nvSpPr>
        <p:spPr>
          <a:xfrm>
            <a:off x="4129405" y="4852035"/>
            <a:ext cx="1814195" cy="583565"/>
          </a:xfrm>
          <a:prstGeom prst="rect">
            <a:avLst/>
          </a:prstGeom>
          <a:noFill/>
        </p:spPr>
        <p:txBody>
          <a:bodyPr wrap="square" rtlCol="0">
            <a:spAutoFit/>
          </a:bodyPr>
          <a:lstStyle/>
          <a:p>
            <a:pPr algn="ctr"/>
            <a:r>
              <a:rPr lang="zh-CN" altLang="en-US" sz="1600" b="1" dirty="0">
                <a:solidFill>
                  <a:srgbClr val="0070C0"/>
                </a:solidFill>
              </a:rPr>
              <a:t>②</a:t>
            </a:r>
            <a:endParaRPr lang="en-US" altLang="zh-CN" sz="1600" b="1" dirty="0">
              <a:solidFill>
                <a:srgbClr val="0070C0"/>
              </a:solidFill>
            </a:endParaRPr>
          </a:p>
          <a:p>
            <a:r>
              <a:rPr lang="en-US" altLang="zh-CN" sz="1600" dirty="0" err="1"/>
              <a:t>getConnection</a:t>
            </a:r>
            <a:r>
              <a:rPr lang="en-US" altLang="zh-CN" sz="1600" dirty="0"/>
              <a:t>(…)</a:t>
            </a:r>
            <a:endParaRPr lang="zh-CN" altLang="en-US" sz="1600" dirty="0"/>
          </a:p>
        </p:txBody>
      </p:sp>
      <p:cxnSp>
        <p:nvCxnSpPr>
          <p:cNvPr id="16" name="直接箭头连接符 15"/>
          <p:cNvCxnSpPr>
            <a:stCxn id="4" idx="4"/>
            <a:endCxn id="9" idx="0"/>
          </p:cNvCxnSpPr>
          <p:nvPr/>
        </p:nvCxnSpPr>
        <p:spPr>
          <a:xfrm flipH="1">
            <a:off x="1691680" y="2562508"/>
            <a:ext cx="1389112" cy="884177"/>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a:endCxn id="4" idx="4"/>
          </p:cNvCxnSpPr>
          <p:nvPr/>
        </p:nvCxnSpPr>
        <p:spPr>
          <a:xfrm flipH="1" flipV="1">
            <a:off x="3080385" y="2562225"/>
            <a:ext cx="1955800" cy="1168400"/>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1"/>
            <a:endCxn id="10" idx="4"/>
          </p:cNvCxnSpPr>
          <p:nvPr/>
        </p:nvCxnSpPr>
        <p:spPr>
          <a:xfrm flipH="1" flipV="1">
            <a:off x="5036344" y="4253859"/>
            <a:ext cx="1018863" cy="1177313"/>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 idx="2"/>
            <a:endCxn id="8" idx="0"/>
          </p:cNvCxnSpPr>
          <p:nvPr/>
        </p:nvCxnSpPr>
        <p:spPr>
          <a:xfrm>
            <a:off x="6719856" y="2792152"/>
            <a:ext cx="25619" cy="2098960"/>
          </a:xfrm>
          <a:prstGeom prst="straightConnector1">
            <a:avLst/>
          </a:prstGeom>
          <a:ln>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3"/>
            <a:endCxn id="2" idx="2"/>
          </p:cNvCxnSpPr>
          <p:nvPr/>
        </p:nvCxnSpPr>
        <p:spPr>
          <a:xfrm>
            <a:off x="7151904" y="1988840"/>
            <a:ext cx="516440" cy="0"/>
          </a:xfrm>
          <a:prstGeom prst="straightConnector1">
            <a:avLst/>
          </a:prstGeom>
          <a:ln>
            <a:solidFill>
              <a:schemeClr val="tx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3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5" name="Text Box 9"/>
          <p:cNvSpPr txBox="1"/>
          <p:nvPr/>
        </p:nvSpPr>
        <p:spPr>
          <a:xfrm>
            <a:off x="929005" y="146050"/>
            <a:ext cx="6301740"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9.2 JDBC</a:t>
            </a:r>
            <a:r>
              <a:rPr lang="zh-CN" altLang="en-US" sz="2800" b="1" dirty="0">
                <a:solidFill>
                  <a:srgbClr val="0067B4"/>
                </a:solidFill>
                <a:latin typeface="Times New Roman" panose="02020603050405020304" pitchFamily="18" charset="0"/>
              </a:rPr>
              <a:t>工作原理</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arn(inVertical)">
                                      <p:cBhvr>
                                        <p:cTn id="11" dur="500"/>
                                        <p:tgtEl>
                                          <p:spTgt spid="3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ppt_x"/>
                                          </p:val>
                                        </p:tav>
                                        <p:tav tm="100000">
                                          <p:val>
                                            <p:strVal val="#ppt_x"/>
                                          </p:val>
                                        </p:tav>
                                      </p:tavLst>
                                    </p:anim>
                                    <p:anim calcmode="lin" valueType="num">
                                      <p:cBhvr additive="base">
                                        <p:cTn id="65" dur="500" fill="hold"/>
                                        <p:tgtEl>
                                          <p:spTgt spid="18"/>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ppt_x"/>
                                          </p:val>
                                        </p:tav>
                                        <p:tav tm="100000">
                                          <p:val>
                                            <p:strVal val="#ppt_x"/>
                                          </p:val>
                                        </p:tav>
                                      </p:tavLst>
                                    </p:anim>
                                    <p:anim calcmode="lin" valueType="num">
                                      <p:cBhvr additive="base">
                                        <p:cTn id="73" dur="500" fill="hold"/>
                                        <p:tgtEl>
                                          <p:spTgt spid="25"/>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ppt_x"/>
                                          </p:val>
                                        </p:tav>
                                        <p:tav tm="100000">
                                          <p:val>
                                            <p:strVal val="#ppt_x"/>
                                          </p:val>
                                        </p:tav>
                                      </p:tavLst>
                                    </p:anim>
                                    <p:anim calcmode="lin" valueType="num">
                                      <p:cBhvr additive="base">
                                        <p:cTn id="7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9" grpId="0" bldLvl="0" animBg="1"/>
      <p:bldP spid="10" grpId="0" bldLvl="0" animBg="1"/>
      <p:bldP spid="8" grpId="0" bldLvl="0" animBg="1"/>
      <p:bldP spid="11" grpId="0"/>
      <p:bldP spid="12" grpId="0"/>
      <p:bldP spid="13" grpId="0"/>
      <p:bldP spid="14" grpId="0"/>
      <p:bldP spid="34" grpId="0" bldLvl="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91390" y="5732145"/>
            <a:ext cx="874395" cy="275590"/>
          </a:xfrm>
          <a:prstGeom prst="rect">
            <a:avLst/>
          </a:prstGeom>
          <a:noFill/>
        </p:spPr>
        <p:txBody>
          <a:bodyPr wrap="square" rtlCol="0">
            <a:spAutoFit/>
            <a:scene3d>
              <a:camera prst="orthographicFront"/>
              <a:lightRig rig="threePt" dir="t"/>
            </a:scene3d>
          </a:bodyPr>
          <a:lstStyle/>
          <a:p>
            <a:pPr algn="l"/>
            <a:r>
              <a:rPr kumimoji="1" lang="en-US" altLang="zh-CN" sz="1200" b="1" dirty="0">
                <a:solidFill>
                  <a:schemeClr val="accent2">
                    <a:lumMod val="60000"/>
                    <a:lumOff val="40000"/>
                  </a:schemeClr>
                </a:solidFill>
                <a:effectLst>
                  <a:outerShdw blurRad="38100" dist="25400" dir="5400000" algn="ctr" rotWithShape="0">
                    <a:srgbClr val="6E747A">
                      <a:alpha val="43000"/>
                    </a:srgbClr>
                  </a:outerShdw>
                </a:effectLst>
                <a:sym typeface="+mn-ea"/>
              </a:rPr>
              <a:t>Database</a:t>
            </a:r>
          </a:p>
        </p:txBody>
      </p:sp>
      <p:pic>
        <p:nvPicPr>
          <p:cNvPr id="10" name="图片 9" descr="0040"/>
          <p:cNvPicPr>
            <a:picLocks noChangeAspect="1"/>
          </p:cNvPicPr>
          <p:nvPr/>
        </p:nvPicPr>
        <p:blipFill>
          <a:blip r:embed="rId4"/>
          <a:stretch>
            <a:fillRect/>
          </a:stretch>
        </p:blipFill>
        <p:spPr>
          <a:xfrm>
            <a:off x="7607618" y="3435668"/>
            <a:ext cx="1368266" cy="1080135"/>
          </a:xfrm>
          <a:prstGeom prst="rect">
            <a:avLst/>
          </a:prstGeom>
        </p:spPr>
      </p:pic>
      <p:pic>
        <p:nvPicPr>
          <p:cNvPr id="22" name="图片 21" descr="0010"/>
          <p:cNvPicPr>
            <a:picLocks noChangeAspect="1"/>
          </p:cNvPicPr>
          <p:nvPr/>
        </p:nvPicPr>
        <p:blipFill>
          <a:blip r:embed="rId5"/>
          <a:srcRect t="23325"/>
          <a:stretch>
            <a:fillRect/>
          </a:stretch>
        </p:blipFill>
        <p:spPr>
          <a:xfrm>
            <a:off x="4171950" y="4863941"/>
            <a:ext cx="1561148" cy="944880"/>
          </a:xfrm>
          <a:prstGeom prst="rect">
            <a:avLst/>
          </a:prstGeom>
        </p:spPr>
      </p:pic>
      <p:pic>
        <p:nvPicPr>
          <p:cNvPr id="9" name="图片 8" descr="00100"/>
          <p:cNvPicPr>
            <a:picLocks noChangeAspect="1"/>
          </p:cNvPicPr>
          <p:nvPr/>
        </p:nvPicPr>
        <p:blipFill>
          <a:blip r:embed="rId6"/>
          <a:srcRect t="21352"/>
          <a:stretch>
            <a:fillRect/>
          </a:stretch>
        </p:blipFill>
        <p:spPr>
          <a:xfrm>
            <a:off x="7037546" y="4841081"/>
            <a:ext cx="1522095" cy="944880"/>
          </a:xfrm>
          <a:prstGeom prst="rect">
            <a:avLst/>
          </a:prstGeom>
        </p:spPr>
      </p:pic>
      <p:sp>
        <p:nvSpPr>
          <p:cNvPr id="4" name="文本框 3"/>
          <p:cNvSpPr txBox="1"/>
          <p:nvPr/>
        </p:nvSpPr>
        <p:spPr>
          <a:xfrm>
            <a:off x="2900363" y="2303621"/>
            <a:ext cx="1136333" cy="460375"/>
          </a:xfrm>
          <a:prstGeom prst="rect">
            <a:avLst/>
          </a:prstGeom>
          <a:noFill/>
        </p:spPr>
        <p:txBody>
          <a:bodyPr wrap="square" rtlCol="0">
            <a:spAutoFit/>
          </a:bodyPr>
          <a:lstStyle/>
          <a:p>
            <a:pPr algn="ctr">
              <a:lnSpc>
                <a:spcPct val="100000"/>
              </a:lnSpc>
            </a:pPr>
            <a:r>
              <a:rPr lang="en-US" altLang="zh-CN" sz="1200" dirty="0"/>
              <a:t>Load Driver</a:t>
            </a:r>
          </a:p>
          <a:p>
            <a:pPr algn="ctr">
              <a:lnSpc>
                <a:spcPct val="100000"/>
              </a:lnSpc>
            </a:pPr>
            <a:r>
              <a:rPr lang="zh-CN" altLang="en-US" sz="1200" b="1" dirty="0">
                <a:solidFill>
                  <a:srgbClr val="0070C0"/>
                </a:solidFill>
                <a:sym typeface="+mn-ea"/>
              </a:rPr>
              <a:t>①</a:t>
            </a:r>
            <a:endParaRPr lang="zh-CN" altLang="en-US" sz="1200" dirty="0"/>
          </a:p>
        </p:txBody>
      </p:sp>
      <p:sp>
        <p:nvSpPr>
          <p:cNvPr id="42" name="文本框 41"/>
          <p:cNvSpPr txBox="1"/>
          <p:nvPr/>
        </p:nvSpPr>
        <p:spPr>
          <a:xfrm>
            <a:off x="7026275" y="3021330"/>
            <a:ext cx="1266825" cy="275590"/>
          </a:xfrm>
          <a:prstGeom prst="rect">
            <a:avLst/>
          </a:prstGeom>
          <a:noFill/>
        </p:spPr>
        <p:txBody>
          <a:bodyPr wrap="square" rtlCol="0" anchor="t">
            <a:spAutoFit/>
            <a:scene3d>
              <a:camera prst="orthographicFront"/>
              <a:lightRig rig="threePt" dir="t"/>
            </a:scene3d>
          </a:bodyPr>
          <a:lstStyle/>
          <a:p>
            <a:r>
              <a:rPr kumimoji="1" lang="en-US" altLang="zh-CN" sz="1200" b="1" dirty="0" err="1">
                <a:solidFill>
                  <a:schemeClr val="accent2">
                    <a:lumMod val="60000"/>
                    <a:lumOff val="40000"/>
                  </a:schemeClr>
                </a:solidFill>
                <a:effectLst>
                  <a:outerShdw blurRad="38100" dist="25400" dir="5400000" algn="ctr" rotWithShape="0">
                    <a:srgbClr val="6E747A">
                      <a:alpha val="43000"/>
                    </a:srgbClr>
                  </a:outerShdw>
                </a:effectLst>
                <a:sym typeface="+mn-ea"/>
              </a:rPr>
              <a:t>DriverManager</a:t>
            </a:r>
          </a:p>
        </p:txBody>
      </p:sp>
      <p:sp>
        <p:nvSpPr>
          <p:cNvPr id="26" name="文本框 25"/>
          <p:cNvSpPr txBox="1"/>
          <p:nvPr/>
        </p:nvSpPr>
        <p:spPr>
          <a:xfrm>
            <a:off x="4527550" y="3009265"/>
            <a:ext cx="1041400" cy="275590"/>
          </a:xfrm>
          <a:prstGeom prst="rect">
            <a:avLst/>
          </a:prstGeom>
          <a:noFill/>
        </p:spPr>
        <p:txBody>
          <a:bodyPr wrap="square" rtlCol="0">
            <a:spAutoFit/>
            <a:scene3d>
              <a:camera prst="orthographicFront"/>
              <a:lightRig rig="threePt" dir="t"/>
            </a:scene3d>
          </a:bodyPr>
          <a:lstStyle/>
          <a:p>
            <a:pPr algn="l"/>
            <a:r>
              <a:rPr lang="en-US" altLang="zh-CN" sz="1200" b="1">
                <a:solidFill>
                  <a:schemeClr val="accent2">
                    <a:lumMod val="60000"/>
                    <a:lumOff val="40000"/>
                  </a:schemeClr>
                </a:solidFill>
                <a:effectLst>
                  <a:outerShdw blurRad="38100" dist="25400" dir="5400000" algn="ctr" rotWithShape="0">
                    <a:srgbClr val="6E747A">
                      <a:alpha val="43000"/>
                    </a:srgbClr>
                  </a:outerShdw>
                </a:effectLst>
              </a:rPr>
              <a:t>JdbcDriver </a:t>
            </a:r>
          </a:p>
        </p:txBody>
      </p:sp>
      <p:sp>
        <p:nvSpPr>
          <p:cNvPr id="73" name="文本框 72"/>
          <p:cNvSpPr txBox="1"/>
          <p:nvPr/>
        </p:nvSpPr>
        <p:spPr>
          <a:xfrm>
            <a:off x="1628775" y="3020854"/>
            <a:ext cx="831056" cy="275590"/>
          </a:xfrm>
          <a:prstGeom prst="rect">
            <a:avLst/>
          </a:prstGeom>
          <a:noFill/>
        </p:spPr>
        <p:txBody>
          <a:bodyPr wrap="square" rtlCol="0">
            <a:spAutoFit/>
            <a:scene3d>
              <a:camera prst="orthographicFront"/>
              <a:lightRig rig="threePt" dir="t"/>
            </a:scene3d>
          </a:bodyPr>
          <a:lstStyle/>
          <a:p>
            <a:pPr algn="l"/>
            <a:r>
              <a:rPr lang="zh-CN" altLang="en-US" sz="1200" b="1">
                <a:solidFill>
                  <a:schemeClr val="accent2">
                    <a:lumMod val="60000"/>
                    <a:lumOff val="40000"/>
                  </a:schemeClr>
                </a:solidFill>
                <a:effectLst>
                  <a:outerShdw blurRad="38100" dist="25400" dir="5400000" algn="ctr" rotWithShape="0">
                    <a:srgbClr val="6E747A">
                      <a:alpha val="43000"/>
                    </a:srgbClr>
                  </a:outerShdw>
                </a:effectLst>
              </a:rPr>
              <a:t>执行代码</a:t>
            </a:r>
          </a:p>
        </p:txBody>
      </p:sp>
      <p:sp>
        <p:nvSpPr>
          <p:cNvPr id="19" name="文本框 18"/>
          <p:cNvSpPr txBox="1"/>
          <p:nvPr/>
        </p:nvSpPr>
        <p:spPr>
          <a:xfrm>
            <a:off x="6086951" y="3837146"/>
            <a:ext cx="1701641" cy="460375"/>
          </a:xfrm>
          <a:prstGeom prst="rect">
            <a:avLst/>
          </a:prstGeom>
          <a:noFill/>
        </p:spPr>
        <p:txBody>
          <a:bodyPr wrap="square" rtlCol="0">
            <a:spAutoFit/>
          </a:bodyPr>
          <a:lstStyle/>
          <a:p>
            <a:pPr algn="ctr"/>
            <a:r>
              <a:rPr lang="en-US" altLang="zh-CN" sz="1200" dirty="0" err="1"/>
              <a:t>getConnection</a:t>
            </a:r>
            <a:r>
              <a:rPr lang="en-US" altLang="zh-CN" sz="1200" dirty="0"/>
              <a:t>(…)</a:t>
            </a:r>
          </a:p>
          <a:p>
            <a:pPr algn="ctr"/>
            <a:r>
              <a:rPr lang="zh-CN" altLang="en-US" sz="1200" b="1" dirty="0">
                <a:solidFill>
                  <a:srgbClr val="0070C0"/>
                </a:solidFill>
                <a:sym typeface="+mn-ea"/>
              </a:rPr>
              <a:t>②</a:t>
            </a:r>
            <a:endParaRPr lang="zh-CN" altLang="en-US" sz="1200" dirty="0"/>
          </a:p>
        </p:txBody>
      </p:sp>
      <p:sp>
        <p:nvSpPr>
          <p:cNvPr id="2" name="文本框 1"/>
          <p:cNvSpPr txBox="1"/>
          <p:nvPr/>
        </p:nvSpPr>
        <p:spPr>
          <a:xfrm>
            <a:off x="167641" y="3020854"/>
            <a:ext cx="843915" cy="275590"/>
          </a:xfrm>
          <a:prstGeom prst="rect">
            <a:avLst/>
          </a:prstGeom>
          <a:noFill/>
        </p:spPr>
        <p:txBody>
          <a:bodyPr wrap="square" rtlCol="0">
            <a:spAutoFit/>
            <a:scene3d>
              <a:camera prst="orthographicFront"/>
              <a:lightRig rig="threePt" dir="t"/>
            </a:scene3d>
          </a:bodyPr>
          <a:lstStyle/>
          <a:p>
            <a:pPr algn="l"/>
            <a:r>
              <a:rPr lang="zh-CN" altLang="en-US" sz="1200" b="1">
                <a:solidFill>
                  <a:schemeClr val="accent2">
                    <a:lumMod val="60000"/>
                    <a:lumOff val="40000"/>
                  </a:schemeClr>
                </a:solidFill>
                <a:effectLst>
                  <a:outerShdw blurRad="38100" dist="25400" dir="5400000" algn="ctr" rotWithShape="0">
                    <a:srgbClr val="6E747A">
                      <a:alpha val="43000"/>
                    </a:srgbClr>
                  </a:outerShdw>
                </a:effectLst>
              </a:rPr>
              <a:t>应用程序</a:t>
            </a:r>
          </a:p>
        </p:txBody>
      </p:sp>
      <p:pic>
        <p:nvPicPr>
          <p:cNvPr id="38" name="图片 37" descr="05"/>
          <p:cNvPicPr>
            <a:picLocks noChangeAspect="1"/>
          </p:cNvPicPr>
          <p:nvPr/>
        </p:nvPicPr>
        <p:blipFill>
          <a:blip r:embed="rId7"/>
          <a:srcRect b="8876"/>
          <a:stretch>
            <a:fillRect/>
          </a:stretch>
        </p:blipFill>
        <p:spPr>
          <a:xfrm flipH="1">
            <a:off x="7243366" y="1542574"/>
            <a:ext cx="860584" cy="1484948"/>
          </a:xfrm>
          <a:prstGeom prst="rect">
            <a:avLst/>
          </a:prstGeom>
        </p:spPr>
      </p:pic>
      <p:pic>
        <p:nvPicPr>
          <p:cNvPr id="7" name="图片 6" descr="03"/>
          <p:cNvPicPr>
            <a:picLocks noChangeAspect="1"/>
          </p:cNvPicPr>
          <p:nvPr/>
        </p:nvPicPr>
        <p:blipFill>
          <a:blip r:embed="rId8"/>
          <a:srcRect b="4097"/>
          <a:stretch>
            <a:fillRect/>
          </a:stretch>
        </p:blipFill>
        <p:spPr>
          <a:xfrm flipH="1">
            <a:off x="1592580" y="1531620"/>
            <a:ext cx="903446" cy="1485424"/>
          </a:xfrm>
          <a:prstGeom prst="rect">
            <a:avLst/>
          </a:prstGeom>
        </p:spPr>
      </p:pic>
      <p:pic>
        <p:nvPicPr>
          <p:cNvPr id="6" name="图片 5" descr="01"/>
          <p:cNvPicPr>
            <a:picLocks noChangeAspect="1"/>
          </p:cNvPicPr>
          <p:nvPr/>
        </p:nvPicPr>
        <p:blipFill>
          <a:blip r:embed="rId9"/>
          <a:stretch>
            <a:fillRect/>
          </a:stretch>
        </p:blipFill>
        <p:spPr>
          <a:xfrm flipH="1">
            <a:off x="252413" y="1531620"/>
            <a:ext cx="674370" cy="1485424"/>
          </a:xfrm>
          <a:prstGeom prst="rect">
            <a:avLst/>
          </a:prstGeom>
        </p:spPr>
      </p:pic>
      <p:pic>
        <p:nvPicPr>
          <p:cNvPr id="20" name="图片 19" descr="02"/>
          <p:cNvPicPr>
            <a:picLocks noChangeAspect="1"/>
          </p:cNvPicPr>
          <p:nvPr/>
        </p:nvPicPr>
        <p:blipFill>
          <a:blip r:embed="rId10"/>
          <a:stretch>
            <a:fillRect/>
          </a:stretch>
        </p:blipFill>
        <p:spPr>
          <a:xfrm>
            <a:off x="4636294" y="1542574"/>
            <a:ext cx="823913" cy="1484948"/>
          </a:xfrm>
          <a:prstGeom prst="rect">
            <a:avLst/>
          </a:prstGeom>
        </p:spPr>
      </p:pic>
      <p:pic>
        <p:nvPicPr>
          <p:cNvPr id="59" name="图片 58" descr="07"/>
          <p:cNvPicPr>
            <a:picLocks noChangeAspect="1"/>
          </p:cNvPicPr>
          <p:nvPr/>
        </p:nvPicPr>
        <p:blipFill>
          <a:blip r:embed="rId11"/>
          <a:stretch>
            <a:fillRect/>
          </a:stretch>
        </p:blipFill>
        <p:spPr>
          <a:xfrm>
            <a:off x="1353503" y="4630579"/>
            <a:ext cx="1350169" cy="1112996"/>
          </a:xfrm>
          <a:prstGeom prst="rect">
            <a:avLst/>
          </a:prstGeom>
        </p:spPr>
      </p:pic>
      <p:pic>
        <p:nvPicPr>
          <p:cNvPr id="70" name="图片 69" descr="13"/>
          <p:cNvPicPr>
            <a:picLocks noChangeAspect="1"/>
          </p:cNvPicPr>
          <p:nvPr/>
        </p:nvPicPr>
        <p:blipFill>
          <a:blip r:embed="rId12"/>
          <a:stretch>
            <a:fillRect/>
          </a:stretch>
        </p:blipFill>
        <p:spPr>
          <a:xfrm>
            <a:off x="2090738" y="3740944"/>
            <a:ext cx="771049" cy="323850"/>
          </a:xfrm>
          <a:prstGeom prst="rect">
            <a:avLst/>
          </a:prstGeom>
        </p:spPr>
      </p:pic>
      <p:sp>
        <p:nvSpPr>
          <p:cNvPr id="23" name="文本框 22"/>
          <p:cNvSpPr txBox="1"/>
          <p:nvPr/>
        </p:nvSpPr>
        <p:spPr>
          <a:xfrm>
            <a:off x="1944053" y="4115276"/>
            <a:ext cx="1064895" cy="275590"/>
          </a:xfrm>
          <a:prstGeom prst="rect">
            <a:avLst/>
          </a:prstGeom>
          <a:noFill/>
        </p:spPr>
        <p:txBody>
          <a:bodyPr wrap="square" rtlCol="0" anchor="t">
            <a:spAutoFit/>
            <a:scene3d>
              <a:camera prst="orthographicFront"/>
              <a:lightRig rig="threePt" dir="t"/>
            </a:scene3d>
          </a:bodyPr>
          <a:lstStyle/>
          <a:p>
            <a:pPr algn="ctr"/>
            <a:r>
              <a:rPr lang="en-US" altLang="zh-CN" sz="1200" b="1" dirty="0" err="1">
                <a:solidFill>
                  <a:srgbClr val="FF0000"/>
                </a:solidFill>
                <a:effectLst>
                  <a:outerShdw blurRad="38100" dist="25400" dir="5400000" algn="ctr" rotWithShape="0">
                    <a:srgbClr val="6E747A">
                      <a:alpha val="43000"/>
                    </a:srgbClr>
                  </a:outerShdw>
                </a:effectLst>
                <a:sym typeface="+mn-ea"/>
              </a:rPr>
              <a:t>ResultSet</a:t>
            </a:r>
          </a:p>
        </p:txBody>
      </p:sp>
      <p:sp>
        <p:nvSpPr>
          <p:cNvPr id="24" name="文本框 23"/>
          <p:cNvSpPr txBox="1"/>
          <p:nvPr/>
        </p:nvSpPr>
        <p:spPr>
          <a:xfrm>
            <a:off x="2496503" y="5202555"/>
            <a:ext cx="1926431" cy="460375"/>
          </a:xfrm>
          <a:prstGeom prst="rect">
            <a:avLst/>
          </a:prstGeom>
          <a:noFill/>
        </p:spPr>
        <p:txBody>
          <a:bodyPr wrap="square" rtlCol="0">
            <a:spAutoFit/>
          </a:bodyPr>
          <a:lstStyle/>
          <a:p>
            <a:pPr algn="ctr"/>
            <a:r>
              <a:rPr lang="en-US" altLang="zh-CN" sz="1200" dirty="0" err="1"/>
              <a:t>executeQuery</a:t>
            </a:r>
            <a:r>
              <a:rPr lang="en-US" altLang="zh-CN" sz="1200" dirty="0"/>
              <a:t>(SQL)</a:t>
            </a:r>
          </a:p>
          <a:p>
            <a:pPr algn="ctr"/>
            <a:r>
              <a:rPr lang="zh-CN" altLang="en-US" sz="1200" b="1" dirty="0">
                <a:solidFill>
                  <a:srgbClr val="0070C0"/>
                </a:solidFill>
                <a:sym typeface="+mn-ea"/>
              </a:rPr>
              <a:t>④</a:t>
            </a:r>
            <a:endParaRPr lang="zh-CN" altLang="en-US" sz="1200" dirty="0"/>
          </a:p>
        </p:txBody>
      </p:sp>
      <p:sp>
        <p:nvSpPr>
          <p:cNvPr id="27" name="文本框 26"/>
          <p:cNvSpPr txBox="1"/>
          <p:nvPr/>
        </p:nvSpPr>
        <p:spPr>
          <a:xfrm>
            <a:off x="5531326" y="5202555"/>
            <a:ext cx="1756886" cy="460375"/>
          </a:xfrm>
          <a:prstGeom prst="rect">
            <a:avLst/>
          </a:prstGeom>
          <a:noFill/>
        </p:spPr>
        <p:txBody>
          <a:bodyPr wrap="square" rtlCol="0">
            <a:spAutoFit/>
          </a:bodyPr>
          <a:lstStyle/>
          <a:p>
            <a:pPr algn="ctr"/>
            <a:r>
              <a:rPr lang="en-US" altLang="zh-CN" sz="1200" dirty="0" err="1"/>
              <a:t>createStatement</a:t>
            </a:r>
            <a:r>
              <a:rPr lang="en-US" altLang="zh-CN" sz="1200" dirty="0"/>
              <a:t>(..)</a:t>
            </a:r>
          </a:p>
          <a:p>
            <a:pPr algn="ctr"/>
            <a:r>
              <a:rPr lang="zh-CN" altLang="en-US" sz="1200" b="1" dirty="0">
                <a:solidFill>
                  <a:srgbClr val="0070C0"/>
                </a:solidFill>
                <a:sym typeface="+mn-ea"/>
              </a:rPr>
              <a:t>③</a:t>
            </a:r>
            <a:endParaRPr lang="zh-CN" altLang="en-US" sz="1200" dirty="0"/>
          </a:p>
        </p:txBody>
      </p:sp>
      <p:sp>
        <p:nvSpPr>
          <p:cNvPr id="31" name="文本框 30"/>
          <p:cNvSpPr txBox="1"/>
          <p:nvPr/>
        </p:nvSpPr>
        <p:spPr>
          <a:xfrm>
            <a:off x="7263924" y="5732145"/>
            <a:ext cx="1041400" cy="275590"/>
          </a:xfrm>
          <a:prstGeom prst="rect">
            <a:avLst/>
          </a:prstGeom>
          <a:noFill/>
        </p:spPr>
        <p:txBody>
          <a:bodyPr wrap="square" rtlCol="0">
            <a:spAutoFit/>
            <a:scene3d>
              <a:camera prst="orthographicFront"/>
              <a:lightRig rig="threePt" dir="t"/>
            </a:scene3d>
          </a:bodyPr>
          <a:lstStyle/>
          <a:p>
            <a:pPr algn="l"/>
            <a:r>
              <a:rPr kumimoji="1" lang="en-US" altLang="zh-CN" sz="1200" b="1" dirty="0">
                <a:solidFill>
                  <a:schemeClr val="accent2">
                    <a:lumMod val="60000"/>
                    <a:lumOff val="40000"/>
                  </a:schemeClr>
                </a:solidFill>
                <a:effectLst>
                  <a:outerShdw blurRad="38100" dist="25400" dir="5400000" algn="ctr" rotWithShape="0">
                    <a:srgbClr val="6E747A">
                      <a:alpha val="43000"/>
                    </a:srgbClr>
                  </a:outerShdw>
                </a:effectLst>
                <a:sym typeface="+mn-ea"/>
              </a:rPr>
              <a:t>Connection</a:t>
            </a:r>
          </a:p>
        </p:txBody>
      </p:sp>
      <p:cxnSp>
        <p:nvCxnSpPr>
          <p:cNvPr id="25" name="直接箭头连接符 24"/>
          <p:cNvCxnSpPr/>
          <p:nvPr/>
        </p:nvCxnSpPr>
        <p:spPr>
          <a:xfrm rot="16200000" flipH="1">
            <a:off x="6319340" y="1337513"/>
            <a:ext cx="0" cy="1890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16200000" flipH="1">
            <a:off x="3484700" y="1337513"/>
            <a:ext cx="0" cy="1890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1323362" y="1934370"/>
            <a:ext cx="0" cy="702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a:off x="1323362" y="2235360"/>
            <a:ext cx="0" cy="702000"/>
          </a:xfrm>
          <a:prstGeom prst="straightConnector1">
            <a:avLst/>
          </a:prstGeom>
          <a:ln w="31750">
            <a:solidFill>
              <a:srgbClr val="457EA6"/>
            </a:solidFill>
            <a:tailEnd type="arrow" w="med" len="med"/>
          </a:ln>
        </p:spPr>
        <p:style>
          <a:lnRef idx="3">
            <a:schemeClr val="accent5"/>
          </a:lnRef>
          <a:fillRef idx="0">
            <a:schemeClr val="accent5"/>
          </a:fillRef>
          <a:effectRef idx="2">
            <a:schemeClr val="accent5"/>
          </a:effectRef>
          <a:fontRef idx="minor">
            <a:schemeClr val="tx1"/>
          </a:fontRef>
        </p:style>
      </p:cxnSp>
      <p:cxnSp>
        <p:nvCxnSpPr>
          <p:cNvPr id="55" name="直接箭头连接符 54"/>
          <p:cNvCxnSpPr/>
          <p:nvPr/>
        </p:nvCxnSpPr>
        <p:spPr>
          <a:xfrm>
            <a:off x="7658765" y="3299153"/>
            <a:ext cx="0" cy="1485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423125" y="4437518"/>
            <a:ext cx="0" cy="1485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5400000">
            <a:off x="6310629" y="4437518"/>
            <a:ext cx="0" cy="1485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2017108" y="3301534"/>
            <a:ext cx="0" cy="1350000"/>
          </a:xfrm>
          <a:prstGeom prst="straightConnector1">
            <a:avLst/>
          </a:prstGeom>
          <a:ln w="31750">
            <a:solidFill>
              <a:srgbClr val="457EA6"/>
            </a:solidFill>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7" descr="河海校徽"/>
          <p:cNvPicPr>
            <a:picLocks noChangeAspect="1"/>
          </p:cNvPicPr>
          <p:nvPr/>
        </p:nvPicPr>
        <p:blipFill>
          <a:blip r:embed="rId13"/>
          <a:stretch>
            <a:fillRect/>
          </a:stretch>
        </p:blipFill>
        <p:spPr>
          <a:xfrm>
            <a:off x="0" y="22448"/>
            <a:ext cx="965200" cy="1030288"/>
          </a:xfrm>
          <a:prstGeom prst="rect">
            <a:avLst/>
          </a:prstGeom>
          <a:noFill/>
          <a:ln w="9525">
            <a:noFill/>
          </a:ln>
        </p:spPr>
      </p:pic>
      <p:sp>
        <p:nvSpPr>
          <p:cNvPr id="35" name="Text Box 9"/>
          <p:cNvSpPr txBox="1"/>
          <p:nvPr/>
        </p:nvSpPr>
        <p:spPr>
          <a:xfrm>
            <a:off x="928688" y="1462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9.2 JDBC</a:t>
            </a:r>
            <a:r>
              <a:rPr lang="zh-CN" sz="2800" b="1" dirty="0">
                <a:solidFill>
                  <a:srgbClr val="0067B4"/>
                </a:solidFill>
                <a:latin typeface="Times New Roman" panose="02020603050405020304" pitchFamily="18" charset="0"/>
              </a:rPr>
              <a:t>工作原理</a:t>
            </a:r>
          </a:p>
        </p:txBody>
      </p:sp>
      <p:sp>
        <p:nvSpPr>
          <p:cNvPr id="3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down)">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down)">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down)">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down)">
                                      <p:cBhvr>
                                        <p:cTn id="67" dur="500"/>
                                        <p:tgtEl>
                                          <p:spTgt spid="5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down)">
                                      <p:cBhvr>
                                        <p:cTn id="90" dur="500"/>
                                        <p:tgtEl>
                                          <p:spTgt spid="5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down)">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wipe(down)">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wipe(down)">
                                      <p:cBhvr>
                                        <p:cTn id="114" dur="500"/>
                                        <p:tgtEl>
                                          <p:spTgt spid="1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wipe(down)">
                                      <p:cBhvr>
                                        <p:cTn id="119" dur="500"/>
                                        <p:tgtEl>
                                          <p:spTgt spid="2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wipe(down)">
                                      <p:cBhvr>
                                        <p:cTn id="124" dur="500"/>
                                        <p:tgtEl>
                                          <p:spTgt spid="7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wipe(down)">
                                      <p:cBhvr>
                                        <p:cTn id="129" dur="500"/>
                                        <p:tgtEl>
                                          <p:spTgt spid="2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wipe(down)">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par>
                          <p:cTn id="140" fill="hold">
                            <p:stCondLst>
                              <p:cond delay="500"/>
                            </p:stCondLst>
                            <p:childTnLst>
                              <p:par>
                                <p:cTn id="141" presetID="16" presetClass="entr" presetSubtype="21" fill="hold" nodeType="after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barn(inVertical)">
                                      <p:cBhvr>
                                        <p:cTn id="143" dur="500"/>
                                        <p:tgtEl>
                                          <p:spTgt spid="33"/>
                                        </p:tgtEl>
                                      </p:cBhvr>
                                    </p:animEffect>
                                  </p:childTnLst>
                                </p:cTn>
                              </p:par>
                            </p:childTnLst>
                          </p:cTn>
                        </p:par>
                        <p:par>
                          <p:cTn id="144" fill="hold">
                            <p:stCondLst>
                              <p:cond delay="1000"/>
                            </p:stCondLst>
                            <p:childTnLst>
                              <p:par>
                                <p:cTn id="145" presetID="16" presetClass="entr" presetSubtype="21" fill="hold" grpId="0" nodeType="after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barn(inVertical)">
                                      <p:cBhvr>
                                        <p:cTn id="147" dur="500"/>
                                        <p:tgtEl>
                                          <p:spTgt spid="35"/>
                                        </p:tgtEl>
                                      </p:cBhvr>
                                    </p:animEffect>
                                  </p:childTnLst>
                                </p:cTn>
                              </p:par>
                            </p:childTnLst>
                          </p:cTn>
                        </p:par>
                        <p:par>
                          <p:cTn id="148" fill="hold">
                            <p:stCondLst>
                              <p:cond delay="1500"/>
                            </p:stCondLst>
                            <p:childTnLst>
                              <p:par>
                                <p:cTn id="149" presetID="16" presetClass="entr" presetSubtype="21" fill="hold" grpId="0" nodeType="afterEffect">
                                  <p:stCondLst>
                                    <p:cond delay="0"/>
                                  </p:stCondLst>
                                  <p:childTnLst>
                                    <p:set>
                                      <p:cBhvr>
                                        <p:cTn id="150" dur="1" fill="hold">
                                          <p:stCondLst>
                                            <p:cond delay="0"/>
                                          </p:stCondLst>
                                        </p:cTn>
                                        <p:tgtEl>
                                          <p:spTgt spid="34"/>
                                        </p:tgtEl>
                                        <p:attrNameLst>
                                          <p:attrName>style.visibility</p:attrName>
                                        </p:attrNameLst>
                                      </p:cBhvr>
                                      <p:to>
                                        <p:strVal val="visible"/>
                                      </p:to>
                                    </p:set>
                                    <p:animEffect transition="in" filter="barn(inVertical)">
                                      <p:cBhvr>
                                        <p:cTn id="1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42" grpId="0"/>
      <p:bldP spid="26" grpId="0"/>
      <p:bldP spid="73" grpId="0"/>
      <p:bldP spid="19" grpId="0"/>
      <p:bldP spid="2" grpId="0"/>
      <p:bldP spid="23" grpId="0"/>
      <p:bldP spid="24" grpId="0"/>
      <p:bldP spid="27" grpId="0"/>
      <p:bldP spid="31" grpId="0"/>
      <p:bldP spid="35" grpId="0"/>
      <p:bldP spid="3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0582"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第三讲</a:t>
            </a:r>
          </a:p>
        </p:txBody>
      </p:sp>
    </p:spTree>
    <p:extLst>
      <p:ext uri="{BB962C8B-B14F-4D97-AF65-F5344CB8AC3E}">
        <p14:creationId xmlns:p14="http://schemas.microsoft.com/office/powerpoint/2010/main" val="2353854281"/>
      </p:ext>
    </p:extLst>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6"/>
          <p:cNvSpPr>
            <a:spLocks noChangeArrowheads="1"/>
          </p:cNvSpPr>
          <p:nvPr/>
        </p:nvSpPr>
        <p:spPr bwMode="auto">
          <a:xfrm>
            <a:off x="377825" y="1247140"/>
            <a:ext cx="8462963" cy="155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800"/>
              </a:lnSpc>
              <a:spcBef>
                <a:spcPct val="0"/>
              </a:spcBef>
              <a:buFontTx/>
              <a:buNone/>
              <a:defRPr/>
            </a:pPr>
            <a:r>
              <a:rPr lang="zh-CN" altLang="en-US" sz="2000" dirty="0">
                <a:solidFill>
                  <a:srgbClr val="0070C0"/>
                </a:solidFill>
                <a:latin typeface="宋体" panose="02010600030101010101" pitchFamily="2" charset="-122"/>
                <a:cs typeface="宋体" panose="02010600030101010101" pitchFamily="2" charset="-122"/>
              </a:rPr>
              <a:t>使用</a:t>
            </a:r>
            <a:r>
              <a:rPr lang="en-US" altLang="zh-CN" sz="2000" dirty="0">
                <a:solidFill>
                  <a:srgbClr val="0070C0"/>
                </a:solidFill>
                <a:latin typeface="宋体" panose="02010600030101010101" pitchFamily="2" charset="-122"/>
                <a:cs typeface="宋体" panose="02010600030101010101" pitchFamily="2" charset="-122"/>
              </a:rPr>
              <a:t>JDBC-</a:t>
            </a:r>
            <a:r>
              <a:rPr lang="zh-CN" altLang="en-US" sz="2000" dirty="0">
                <a:solidFill>
                  <a:srgbClr val="0070C0"/>
                </a:solidFill>
                <a:latin typeface="宋体" panose="02010600030101010101" pitchFamily="2" charset="-122"/>
                <a:cs typeface="宋体" panose="02010600030101010101" pitchFamily="2" charset="-122"/>
              </a:rPr>
              <a:t>数据库驱动程序方式和数据库建立连接需要经过</a:t>
            </a:r>
            <a:r>
              <a:rPr lang="en-US" altLang="zh-CN" sz="2000" dirty="0">
                <a:solidFill>
                  <a:srgbClr val="0070C0"/>
                </a:solidFill>
                <a:latin typeface="宋体" panose="02010600030101010101" pitchFamily="2" charset="-122"/>
                <a:cs typeface="宋体" panose="02010600030101010101" pitchFamily="2" charset="-122"/>
              </a:rPr>
              <a:t>2</a:t>
            </a:r>
            <a:r>
              <a:rPr lang="zh-CN" altLang="en-US" sz="2000" dirty="0">
                <a:solidFill>
                  <a:srgbClr val="0070C0"/>
                </a:solidFill>
                <a:latin typeface="宋体" panose="02010600030101010101" pitchFamily="2" charset="-122"/>
                <a:cs typeface="宋体" panose="02010600030101010101" pitchFamily="2" charset="-122"/>
              </a:rPr>
              <a:t>个步骤：</a:t>
            </a:r>
            <a:endParaRPr lang="en-US" altLang="zh-CN" sz="2000" dirty="0">
              <a:solidFill>
                <a:srgbClr val="0070C0"/>
              </a:solidFill>
              <a:latin typeface="宋体" panose="02010600030101010101" pitchFamily="2" charset="-122"/>
              <a:cs typeface="宋体" panose="02010600030101010101" pitchFamily="2" charset="-122"/>
            </a:endParaRPr>
          </a:p>
          <a:p>
            <a:pPr marL="342900" indent="-342900" algn="just" eaLnBrk="1" hangingPunct="1">
              <a:lnSpc>
                <a:spcPts val="3800"/>
              </a:lnSpc>
              <a:spcBef>
                <a:spcPct val="0"/>
              </a:spcBef>
              <a:buSzPct val="150000"/>
              <a:buBlip>
                <a:blip r:embed="rId5"/>
              </a:buBlip>
              <a:defRPr/>
            </a:pPr>
            <a:r>
              <a:rPr lang="zh-CN" altLang="en-US" sz="2000" dirty="0">
                <a:solidFill>
                  <a:srgbClr val="0070C0"/>
                </a:solidFill>
                <a:latin typeface="宋体" panose="02010600030101010101" pitchFamily="2" charset="-122"/>
                <a:cs typeface="宋体" panose="02010600030101010101" pitchFamily="2" charset="-122"/>
              </a:rPr>
              <a:t>加载</a:t>
            </a:r>
            <a:r>
              <a:rPr lang="en-US" altLang="zh-CN" sz="2000" dirty="0">
                <a:solidFill>
                  <a:srgbClr val="0070C0"/>
                </a:solidFill>
                <a:latin typeface="宋体" panose="02010600030101010101" pitchFamily="2" charset="-122"/>
                <a:cs typeface="宋体" panose="02010600030101010101" pitchFamily="2" charset="-122"/>
              </a:rPr>
              <a:t>JDBC-</a:t>
            </a:r>
            <a:r>
              <a:rPr lang="zh-CN" altLang="en-US" sz="2000" dirty="0">
                <a:solidFill>
                  <a:srgbClr val="0070C0"/>
                </a:solidFill>
                <a:latin typeface="宋体" panose="02010600030101010101" pitchFamily="2" charset="-122"/>
                <a:cs typeface="宋体" panose="02010600030101010101" pitchFamily="2" charset="-122"/>
              </a:rPr>
              <a:t>数据库驱动程序</a:t>
            </a:r>
            <a:endParaRPr lang="en-US" altLang="zh-CN" sz="2000" dirty="0">
              <a:solidFill>
                <a:srgbClr val="0070C0"/>
              </a:solidFill>
              <a:latin typeface="宋体" panose="02010600030101010101" pitchFamily="2" charset="-122"/>
              <a:cs typeface="宋体" panose="02010600030101010101" pitchFamily="2" charset="-122"/>
            </a:endParaRPr>
          </a:p>
          <a:p>
            <a:pPr marL="342900" indent="-342900" algn="just" eaLnBrk="1" hangingPunct="1">
              <a:lnSpc>
                <a:spcPts val="3800"/>
              </a:lnSpc>
              <a:spcBef>
                <a:spcPct val="0"/>
              </a:spcBef>
              <a:buSzPct val="150000"/>
              <a:buBlip>
                <a:blip r:embed="rId5"/>
              </a:buBlip>
              <a:defRPr/>
            </a:pPr>
            <a:r>
              <a:rPr lang="zh-CN" altLang="en-US" sz="2000" dirty="0">
                <a:solidFill>
                  <a:srgbClr val="0070C0"/>
                </a:solidFill>
                <a:latin typeface="宋体" panose="02010600030101010101" pitchFamily="2" charset="-122"/>
                <a:cs typeface="宋体" panose="02010600030101010101" pitchFamily="2" charset="-122"/>
              </a:rPr>
              <a:t>指定的数据库建立连接</a:t>
            </a:r>
          </a:p>
        </p:txBody>
      </p:sp>
      <p:pic>
        <p:nvPicPr>
          <p:cNvPr id="61" name="Picture 7" descr="河海校徽"/>
          <p:cNvPicPr>
            <a:picLocks noChangeAspect="1"/>
          </p:cNvPicPr>
          <p:nvPr/>
        </p:nvPicPr>
        <p:blipFill>
          <a:blip r:embed="rId6"/>
          <a:stretch>
            <a:fillRect/>
          </a:stretch>
        </p:blipFill>
        <p:spPr>
          <a:xfrm>
            <a:off x="0" y="22448"/>
            <a:ext cx="965200" cy="1030288"/>
          </a:xfrm>
          <a:prstGeom prst="rect">
            <a:avLst/>
          </a:prstGeom>
          <a:noFill/>
          <a:ln w="9525">
            <a:noFill/>
          </a:ln>
        </p:spPr>
      </p:pic>
      <p:sp>
        <p:nvSpPr>
          <p:cNvPr id="6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6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grpSp>
        <p:nvGrpSpPr>
          <p:cNvPr id="46" name="组合 45"/>
          <p:cNvGrpSpPr/>
          <p:nvPr/>
        </p:nvGrpSpPr>
        <p:grpSpPr>
          <a:xfrm>
            <a:off x="522605" y="3271520"/>
            <a:ext cx="8140700" cy="2707005"/>
            <a:chOff x="195" y="5308"/>
            <a:chExt cx="14031" cy="4667"/>
          </a:xfrm>
        </p:grpSpPr>
        <p:grpSp>
          <p:nvGrpSpPr>
            <p:cNvPr id="43" name="组合 42"/>
            <p:cNvGrpSpPr/>
            <p:nvPr/>
          </p:nvGrpSpPr>
          <p:grpSpPr>
            <a:xfrm>
              <a:off x="195" y="5308"/>
              <a:ext cx="14031" cy="4667"/>
              <a:chOff x="195" y="5308"/>
              <a:chExt cx="14031" cy="4667"/>
            </a:xfrm>
          </p:grpSpPr>
          <p:grpSp>
            <p:nvGrpSpPr>
              <p:cNvPr id="42" name="组合 41"/>
              <p:cNvGrpSpPr/>
              <p:nvPr/>
            </p:nvGrpSpPr>
            <p:grpSpPr>
              <a:xfrm>
                <a:off x="195" y="5308"/>
                <a:ext cx="10092" cy="4667"/>
                <a:chOff x="195" y="5286"/>
                <a:chExt cx="10092" cy="4667"/>
              </a:xfrm>
            </p:grpSpPr>
            <p:sp>
              <p:nvSpPr>
                <p:cNvPr id="2" name="矩形 1"/>
                <p:cNvSpPr/>
                <p:nvPr/>
              </p:nvSpPr>
              <p:spPr>
                <a:xfrm>
                  <a:off x="195" y="5286"/>
                  <a:ext cx="10092" cy="4667"/>
                </a:xfrm>
                <a:prstGeom prst="rect">
                  <a:avLst/>
                </a:prstGeom>
                <a:solidFill>
                  <a:srgbClr val="9DC3E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p:cNvSpPr txBox="1"/>
                <p:nvPr/>
              </p:nvSpPr>
              <p:spPr>
                <a:xfrm>
                  <a:off x="1677" y="5286"/>
                  <a:ext cx="7808" cy="688"/>
                </a:xfrm>
                <a:prstGeom prst="rect">
                  <a:avLst/>
                </a:prstGeom>
                <a:noFill/>
              </p:spPr>
              <p:txBody>
                <a:bodyPr wrap="square" rtlCol="0">
                  <a:spAutoFit/>
                </a:bodyPr>
                <a:lstStyle/>
                <a:p>
                  <a:r>
                    <a:rPr lang="zh-CN" altLang="en-US" sz="2000" b="1" dirty="0">
                      <a:solidFill>
                        <a:schemeClr val="bg1"/>
                      </a:solidFill>
                      <a:latin typeface="+mn-ea"/>
                      <a:ea typeface="+mn-ea"/>
                      <a:cs typeface="+mn-ea"/>
                    </a:rPr>
                    <a:t>使用</a:t>
                  </a:r>
                  <a:r>
                    <a:rPr lang="en-US" altLang="zh-CN" sz="2000" b="1" dirty="0">
                      <a:solidFill>
                        <a:schemeClr val="bg1"/>
                      </a:solidFill>
                      <a:latin typeface="+mn-ea"/>
                      <a:ea typeface="+mn-ea"/>
                      <a:cs typeface="+mn-ea"/>
                    </a:rPr>
                    <a:t>JDBC</a:t>
                  </a:r>
                  <a:r>
                    <a:rPr lang="zh-CN" altLang="en-US" sz="2000" b="1" dirty="0">
                      <a:solidFill>
                        <a:schemeClr val="bg1"/>
                      </a:solidFill>
                      <a:latin typeface="+mn-ea"/>
                      <a:ea typeface="+mn-ea"/>
                      <a:cs typeface="+mn-ea"/>
                    </a:rPr>
                    <a:t>之应用程序所驻留的计算机</a:t>
                  </a:r>
                </a:p>
              </p:txBody>
            </p:sp>
          </p:grpSp>
          <p:sp>
            <p:nvSpPr>
              <p:cNvPr id="8" name="圆柱体 7"/>
              <p:cNvSpPr/>
              <p:nvPr/>
            </p:nvSpPr>
            <p:spPr>
              <a:xfrm>
                <a:off x="10942" y="6064"/>
                <a:ext cx="3284"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rPr>
                  <a:t>Oracle</a:t>
                </a:r>
                <a:r>
                  <a:rPr lang="zh-CN" altLang="en-US" sz="1600" dirty="0">
                    <a:solidFill>
                      <a:schemeClr val="tx2"/>
                    </a:solidFill>
                  </a:rPr>
                  <a:t>数据库</a:t>
                </a:r>
              </a:p>
            </p:txBody>
          </p:sp>
          <p:sp>
            <p:nvSpPr>
              <p:cNvPr id="17" name="圆柱体 16"/>
              <p:cNvSpPr/>
              <p:nvPr/>
            </p:nvSpPr>
            <p:spPr>
              <a:xfrm>
                <a:off x="10942" y="7304"/>
                <a:ext cx="3262"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rPr>
                  <a:t>SQL Server</a:t>
                </a:r>
                <a:r>
                  <a:rPr lang="zh-CN" altLang="en-US" sz="1600" dirty="0">
                    <a:solidFill>
                      <a:schemeClr val="tx2"/>
                    </a:solidFill>
                  </a:rPr>
                  <a:t>数据库</a:t>
                </a:r>
              </a:p>
            </p:txBody>
          </p:sp>
          <p:sp>
            <p:nvSpPr>
              <p:cNvPr id="18" name="圆柱体 17"/>
              <p:cNvSpPr/>
              <p:nvPr/>
            </p:nvSpPr>
            <p:spPr>
              <a:xfrm>
                <a:off x="10942" y="8526"/>
                <a:ext cx="3262" cy="824"/>
              </a:xfrm>
              <a:prstGeom prst="can">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2"/>
                    </a:solidFill>
                  </a:rPr>
                  <a:t>MySQL</a:t>
                </a:r>
                <a:r>
                  <a:rPr lang="zh-CN" altLang="en-US" sz="1600" dirty="0">
                    <a:solidFill>
                      <a:schemeClr val="tx2"/>
                    </a:solidFill>
                  </a:rPr>
                  <a:t>数据库</a:t>
                </a:r>
              </a:p>
            </p:txBody>
          </p:sp>
        </p:grpSp>
        <p:grpSp>
          <p:nvGrpSpPr>
            <p:cNvPr id="28" name="组合 27"/>
            <p:cNvGrpSpPr/>
            <p:nvPr/>
          </p:nvGrpSpPr>
          <p:grpSpPr>
            <a:xfrm>
              <a:off x="210" y="7114"/>
              <a:ext cx="1797" cy="1107"/>
              <a:chOff x="210" y="7184"/>
              <a:chExt cx="1797" cy="1107"/>
            </a:xfrm>
          </p:grpSpPr>
          <p:sp>
            <p:nvSpPr>
              <p:cNvPr id="11" name="椭圆 10"/>
              <p:cNvSpPr/>
              <p:nvPr/>
            </p:nvSpPr>
            <p:spPr>
              <a:xfrm>
                <a:off x="210" y="7184"/>
                <a:ext cx="1618" cy="11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1" y="7450"/>
                <a:ext cx="1746" cy="529"/>
              </a:xfrm>
              <a:prstGeom prst="rect">
                <a:avLst/>
              </a:prstGeom>
              <a:noFill/>
              <a:ln>
                <a:noFill/>
              </a:ln>
            </p:spPr>
            <p:txBody>
              <a:bodyPr wrap="square" rtlCol="0">
                <a:spAutoFit/>
              </a:bodyPr>
              <a:lstStyle/>
              <a:p>
                <a:r>
                  <a:rPr lang="zh-CN" altLang="en-US" sz="1400" b="1">
                    <a:solidFill>
                      <a:schemeClr val="tx1">
                        <a:lumMod val="85000"/>
                        <a:lumOff val="15000"/>
                      </a:schemeClr>
                    </a:solidFill>
                  </a:rPr>
                  <a:t>应用程序</a:t>
                </a:r>
              </a:p>
            </p:txBody>
          </p:sp>
        </p:grpSp>
        <p:grpSp>
          <p:nvGrpSpPr>
            <p:cNvPr id="45" name="组合 44"/>
            <p:cNvGrpSpPr/>
            <p:nvPr/>
          </p:nvGrpSpPr>
          <p:grpSpPr>
            <a:xfrm>
              <a:off x="1938" y="6166"/>
              <a:ext cx="9005" cy="3108"/>
              <a:chOff x="1938" y="6166"/>
              <a:chExt cx="9005" cy="3108"/>
            </a:xfrm>
          </p:grpSpPr>
          <p:cxnSp>
            <p:nvCxnSpPr>
              <p:cNvPr id="16" name="直接箭头连接符 15"/>
              <p:cNvCxnSpPr/>
              <p:nvPr/>
            </p:nvCxnSpPr>
            <p:spPr>
              <a:xfrm>
                <a:off x="1938" y="7698"/>
                <a:ext cx="436" cy="0"/>
              </a:xfrm>
              <a:prstGeom prst="straightConnector1">
                <a:avLst/>
              </a:prstGeom>
              <a:ln w="12700" cmpd="sng">
                <a:solidFill>
                  <a:schemeClr val="tx1">
                    <a:lumMod val="85000"/>
                    <a:lumOff val="15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6" name="连接符: 肘形 25"/>
              <p:cNvCxnSpPr>
                <a:stCxn id="13" idx="1"/>
                <a:endCxn id="15" idx="1"/>
              </p:cNvCxnSpPr>
              <p:nvPr/>
            </p:nvCxnSpPr>
            <p:spPr>
              <a:xfrm rot="10800000" flipH="1" flipV="1">
                <a:off x="5014" y="6449"/>
                <a:ext cx="43" cy="2457"/>
              </a:xfrm>
              <a:prstGeom prst="bentConnector3">
                <a:avLst>
                  <a:gd name="adj1" fmla="val -842485"/>
                </a:avLst>
              </a:prstGeom>
              <a:ln>
                <a:solidFill>
                  <a:schemeClr val="tx1">
                    <a:lumMod val="85000"/>
                    <a:lumOff val="1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4" idx="1"/>
              </p:cNvCxnSpPr>
              <p:nvPr/>
            </p:nvCxnSpPr>
            <p:spPr>
              <a:xfrm flipV="1">
                <a:off x="4154" y="7681"/>
                <a:ext cx="854" cy="1"/>
              </a:xfrm>
              <a:prstGeom prst="straightConnector1">
                <a:avLst/>
              </a:prstGeom>
              <a:ln>
                <a:solidFill>
                  <a:schemeClr val="tx1">
                    <a:lumMod val="85000"/>
                    <a:lumOff val="15000"/>
                  </a:schemeClr>
                </a:solidFill>
                <a:tailEnd type="triangle" w="lg" len="lg"/>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13" idx="3"/>
                <a:endCxn id="8" idx="2"/>
              </p:cNvCxnSpPr>
              <p:nvPr/>
            </p:nvCxnSpPr>
            <p:spPr>
              <a:xfrm>
                <a:off x="9949" y="6471"/>
                <a:ext cx="993" cy="5"/>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4" idx="3"/>
                <a:endCxn id="17" idx="2"/>
              </p:cNvCxnSpPr>
              <p:nvPr/>
            </p:nvCxnSpPr>
            <p:spPr>
              <a:xfrm>
                <a:off x="9949" y="7703"/>
                <a:ext cx="993" cy="13"/>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5" idx="3"/>
                <a:endCxn id="18" idx="2"/>
              </p:cNvCxnSpPr>
              <p:nvPr/>
            </p:nvCxnSpPr>
            <p:spPr>
              <a:xfrm>
                <a:off x="9997" y="8928"/>
                <a:ext cx="945" cy="10"/>
              </a:xfrm>
              <a:prstGeom prst="straightConnector1">
                <a:avLst/>
              </a:prstGeom>
              <a:ln w="12700">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463" y="7114"/>
                <a:ext cx="1691" cy="1107"/>
                <a:chOff x="2210" y="7944"/>
                <a:chExt cx="1691" cy="1107"/>
              </a:xfrm>
            </p:grpSpPr>
            <p:sp>
              <p:nvSpPr>
                <p:cNvPr id="24" name="椭圆 23"/>
                <p:cNvSpPr/>
                <p:nvPr/>
              </p:nvSpPr>
              <p:spPr>
                <a:xfrm>
                  <a:off x="2210" y="7944"/>
                  <a:ext cx="1618" cy="110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401" y="8210"/>
                  <a:ext cx="1500" cy="529"/>
                </a:xfrm>
                <a:prstGeom prst="rect">
                  <a:avLst/>
                </a:prstGeom>
                <a:noFill/>
                <a:ln>
                  <a:noFill/>
                </a:ln>
              </p:spPr>
              <p:txBody>
                <a:bodyPr wrap="square" rtlCol="0">
                  <a:spAutoFit/>
                </a:bodyPr>
                <a:lstStyle/>
                <a:p>
                  <a:r>
                    <a:rPr lang="en-US" altLang="zh-CN" sz="1400" b="1">
                      <a:solidFill>
                        <a:schemeClr val="tx1">
                          <a:lumMod val="85000"/>
                          <a:lumOff val="15000"/>
                        </a:schemeClr>
                      </a:solidFill>
                    </a:rPr>
                    <a:t>JDBC</a:t>
                  </a:r>
                </a:p>
              </p:txBody>
            </p:sp>
          </p:grpSp>
          <p:grpSp>
            <p:nvGrpSpPr>
              <p:cNvPr id="31" name="组合 30"/>
              <p:cNvGrpSpPr/>
              <p:nvPr/>
            </p:nvGrpSpPr>
            <p:grpSpPr>
              <a:xfrm>
                <a:off x="5055" y="6166"/>
                <a:ext cx="4894" cy="637"/>
                <a:chOff x="5055" y="6866"/>
                <a:chExt cx="4894" cy="637"/>
              </a:xfrm>
            </p:grpSpPr>
            <p:sp>
              <p:nvSpPr>
                <p:cNvPr id="29" name="圆角矩形 28"/>
                <p:cNvSpPr/>
                <p:nvPr/>
              </p:nvSpPr>
              <p:spPr>
                <a:xfrm>
                  <a:off x="5055" y="6866"/>
                  <a:ext cx="4894" cy="63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437" y="6942"/>
                  <a:ext cx="4505" cy="529"/>
                </a:xfrm>
                <a:prstGeom prst="rect">
                  <a:avLst/>
                </a:prstGeom>
                <a:noFill/>
                <a:ln>
                  <a:noFill/>
                </a:ln>
              </p:spPr>
              <p:txBody>
                <a:bodyPr wrap="square" rtlCol="0">
                  <a:spAutoFit/>
                </a:bodyPr>
                <a:lstStyle/>
                <a:p>
                  <a:r>
                    <a:rPr lang="en-US" altLang="zh-CN" sz="1400" b="1" dirty="0">
                      <a:solidFill>
                        <a:schemeClr val="tx1">
                          <a:lumMod val="85000"/>
                          <a:lumOff val="15000"/>
                        </a:schemeClr>
                      </a:solidFill>
                      <a:latin typeface="+mn-ea"/>
                      <a:ea typeface="+mn-ea"/>
                      <a:cs typeface="+mn-ea"/>
                      <a:sym typeface="+mn-ea"/>
                    </a:rPr>
                    <a:t>JDBC-Oracle </a:t>
                  </a:r>
                  <a:r>
                    <a:rPr lang="zh-CN" altLang="en-US" sz="1400" b="1" dirty="0">
                      <a:solidFill>
                        <a:schemeClr val="tx1">
                          <a:lumMod val="85000"/>
                          <a:lumOff val="15000"/>
                        </a:schemeClr>
                      </a:solidFill>
                      <a:latin typeface="+mn-ea"/>
                      <a:ea typeface="+mn-ea"/>
                      <a:cs typeface="+mn-ea"/>
                      <a:sym typeface="+mn-ea"/>
                    </a:rPr>
                    <a:t>驱动程序</a:t>
                  </a:r>
                  <a:endParaRPr lang="en-US" altLang="zh-CN" sz="1400" b="1">
                    <a:solidFill>
                      <a:schemeClr val="tx1">
                        <a:lumMod val="85000"/>
                        <a:lumOff val="15000"/>
                      </a:schemeClr>
                    </a:solidFill>
                  </a:endParaRPr>
                </a:p>
              </p:txBody>
            </p:sp>
          </p:grpSp>
          <p:grpSp>
            <p:nvGrpSpPr>
              <p:cNvPr id="32" name="组合 31"/>
              <p:cNvGrpSpPr/>
              <p:nvPr/>
            </p:nvGrpSpPr>
            <p:grpSpPr>
              <a:xfrm>
                <a:off x="5045" y="7346"/>
                <a:ext cx="5261" cy="637"/>
                <a:chOff x="5055" y="6866"/>
                <a:chExt cx="5261" cy="637"/>
              </a:xfrm>
            </p:grpSpPr>
            <p:sp>
              <p:nvSpPr>
                <p:cNvPr id="34" name="圆角矩形 33"/>
                <p:cNvSpPr/>
                <p:nvPr/>
              </p:nvSpPr>
              <p:spPr>
                <a:xfrm>
                  <a:off x="5055" y="6866"/>
                  <a:ext cx="4894" cy="63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366" y="6942"/>
                  <a:ext cx="4950" cy="529"/>
                </a:xfrm>
                <a:prstGeom prst="rect">
                  <a:avLst/>
                </a:prstGeom>
                <a:noFill/>
                <a:ln>
                  <a:noFill/>
                </a:ln>
              </p:spPr>
              <p:txBody>
                <a:bodyPr wrap="square" rtlCol="0">
                  <a:spAutoFit/>
                </a:bodyPr>
                <a:lstStyle/>
                <a:p>
                  <a:r>
                    <a:rPr lang="en-US" altLang="zh-CN" sz="1400" b="1" dirty="0">
                      <a:solidFill>
                        <a:schemeClr val="tx1">
                          <a:lumMod val="85000"/>
                          <a:lumOff val="15000"/>
                        </a:schemeClr>
                      </a:solidFill>
                      <a:latin typeface="+mn-ea"/>
                      <a:ea typeface="+mn-ea"/>
                      <a:cs typeface="+mn-ea"/>
                      <a:sym typeface="+mn-ea"/>
                    </a:rPr>
                    <a:t>JDBC-SQL Server 驱</a:t>
                  </a:r>
                  <a:r>
                    <a:rPr lang="zh-CN" altLang="en-US" sz="1400" b="1" dirty="0">
                      <a:solidFill>
                        <a:schemeClr val="tx1">
                          <a:lumMod val="85000"/>
                          <a:lumOff val="15000"/>
                        </a:schemeClr>
                      </a:solidFill>
                      <a:latin typeface="+mn-ea"/>
                      <a:ea typeface="+mn-ea"/>
                      <a:cs typeface="+mn-ea"/>
                      <a:sym typeface="+mn-ea"/>
                    </a:rPr>
                    <a:t>动程序</a:t>
                  </a:r>
                  <a:endParaRPr lang="en-US" altLang="zh-CN" sz="1400" b="1">
                    <a:solidFill>
                      <a:schemeClr val="tx1">
                        <a:lumMod val="85000"/>
                        <a:lumOff val="15000"/>
                      </a:schemeClr>
                    </a:solidFill>
                  </a:endParaRPr>
                </a:p>
              </p:txBody>
            </p:sp>
          </p:grpSp>
          <p:grpSp>
            <p:nvGrpSpPr>
              <p:cNvPr id="41" name="组合 40"/>
              <p:cNvGrpSpPr/>
              <p:nvPr/>
            </p:nvGrpSpPr>
            <p:grpSpPr>
              <a:xfrm>
                <a:off x="5090" y="8637"/>
                <a:ext cx="5198" cy="637"/>
                <a:chOff x="5193" y="8626"/>
                <a:chExt cx="5198" cy="637"/>
              </a:xfrm>
            </p:grpSpPr>
            <p:sp>
              <p:nvSpPr>
                <p:cNvPr id="39" name="圆角矩形 38"/>
                <p:cNvSpPr/>
                <p:nvPr/>
              </p:nvSpPr>
              <p:spPr>
                <a:xfrm>
                  <a:off x="5193" y="8626"/>
                  <a:ext cx="4850" cy="63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441" y="8731"/>
                  <a:ext cx="4950" cy="529"/>
                </a:xfrm>
                <a:prstGeom prst="rect">
                  <a:avLst/>
                </a:prstGeom>
                <a:noFill/>
                <a:ln>
                  <a:noFill/>
                </a:ln>
              </p:spPr>
              <p:txBody>
                <a:bodyPr wrap="square" rtlCol="0">
                  <a:spAutoFit/>
                </a:bodyPr>
                <a:lstStyle/>
                <a:p>
                  <a:r>
                    <a:rPr lang="en-US" altLang="zh-CN" sz="1400" b="1" dirty="0">
                      <a:solidFill>
                        <a:schemeClr val="tx1">
                          <a:lumMod val="85000"/>
                          <a:lumOff val="15000"/>
                        </a:schemeClr>
                      </a:solidFill>
                      <a:latin typeface="+mn-ea"/>
                      <a:ea typeface="+mn-ea"/>
                      <a:cs typeface="+mn-ea"/>
                      <a:sym typeface="+mn-ea"/>
                    </a:rPr>
                    <a:t>JDBC-MySQL 驱</a:t>
                  </a:r>
                  <a:r>
                    <a:rPr lang="zh-CN" altLang="en-US" sz="1400" b="1" dirty="0">
                      <a:solidFill>
                        <a:schemeClr val="tx1">
                          <a:lumMod val="85000"/>
                          <a:lumOff val="15000"/>
                        </a:schemeClr>
                      </a:solidFill>
                      <a:latin typeface="+mn-ea"/>
                      <a:ea typeface="+mn-ea"/>
                      <a:cs typeface="+mn-ea"/>
                      <a:sym typeface="+mn-ea"/>
                    </a:rPr>
                    <a:t>动程序</a:t>
                  </a:r>
                  <a:endParaRPr lang="en-US" altLang="zh-CN" sz="1400" b="1">
                    <a:solidFill>
                      <a:schemeClr val="tx1">
                        <a:lumMod val="85000"/>
                        <a:lumOff val="15000"/>
                      </a:schemeClr>
                    </a:solidFill>
                  </a:endParaRP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500"/>
                                        <p:tgtEl>
                                          <p:spTgt spid="6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barn(inVertical)">
                                      <p:cBhvr>
                                        <p:cTn id="11" dur="500"/>
                                        <p:tgtEl>
                                          <p:spTgt spid="6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barn(inVertical)">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3794">
                                            <p:txEl>
                                              <p:pRg st="0" end="0"/>
                                            </p:txEl>
                                          </p:spTgt>
                                        </p:tgtEl>
                                        <p:attrNameLst>
                                          <p:attrName>style.visibility</p:attrName>
                                        </p:attrNameLst>
                                      </p:cBhvr>
                                      <p:to>
                                        <p:strVal val="visible"/>
                                      </p:to>
                                    </p:set>
                                    <p:anim calcmode="lin" valueType="num">
                                      <p:cBhvr additive="base">
                                        <p:cTn id="20"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3794">
                                            <p:txEl>
                                              <p:pRg st="1" end="1"/>
                                            </p:txEl>
                                          </p:spTgt>
                                        </p:tgtEl>
                                        <p:attrNameLst>
                                          <p:attrName>style.visibility</p:attrName>
                                        </p:attrNameLst>
                                      </p:cBhvr>
                                      <p:to>
                                        <p:strVal val="visible"/>
                                      </p:to>
                                    </p:set>
                                    <p:anim calcmode="lin" valueType="num">
                                      <p:cBhvr additive="base">
                                        <p:cTn id="26" dur="500" fill="hold"/>
                                        <p:tgtEl>
                                          <p:spTgt spid="33794">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379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645160" y="5053965"/>
            <a:ext cx="3971925" cy="123825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511" name="Rectangle 7"/>
          <p:cNvSpPr>
            <a:spLocks noChangeArrowheads="1"/>
          </p:cNvSpPr>
          <p:nvPr/>
        </p:nvSpPr>
        <p:spPr bwMode="auto">
          <a:xfrm>
            <a:off x="645160" y="4718844"/>
            <a:ext cx="7364413" cy="1476375"/>
          </a:xfrm>
          <a:prstGeom prst="rect">
            <a:avLst/>
          </a:prstGeom>
          <a:noFill/>
          <a:ln w="9525">
            <a:noFill/>
            <a:miter lim="800000"/>
          </a:ln>
          <a:effectLst/>
          <a:extLst>
            <a:ext uri="{909E8E84-426E-40DD-AFC4-6F175D3DCCD1}">
              <a14:hiddenFill xmlns:a14="http://schemas.microsoft.com/office/drawing/2010/main">
                <a:solidFill>
                  <a:schemeClr val="bg1"/>
                </a:solidFill>
              </a14:hiddenFill>
            </a:ext>
          </a:extLst>
        </p:spPr>
        <p:txBody>
          <a:bodyPr anchor="ctr">
            <a:spAutoFit/>
          </a:bodyPr>
          <a:lstStyle/>
          <a:p>
            <a:pPr>
              <a:lnSpc>
                <a:spcPct val="100000"/>
              </a:lnSpc>
              <a:spcBef>
                <a:spcPts val="0"/>
              </a:spcBef>
              <a:spcAft>
                <a:spcPts val="1200"/>
              </a:spcAft>
              <a:defRPr/>
            </a:pPr>
            <a:r>
              <a:rPr lang="zh-CN" sz="1600" b="1" dirty="0">
                <a:solidFill>
                  <a:srgbClr val="0070C0"/>
                </a:solidFill>
                <a:effectLst/>
                <a:latin typeface="宋体" panose="02010600030101010101" pitchFamily="2" charset="-122"/>
                <a:cs typeface="宋体" panose="02010600030101010101" pitchFamily="2" charset="-122"/>
              </a:rPr>
              <a:t>加载</a:t>
            </a:r>
            <a:r>
              <a:rPr lang="en-US" altLang="zh-CN" sz="1600" b="1" dirty="0" err="1">
                <a:solidFill>
                  <a:srgbClr val="0070C0"/>
                </a:solidFill>
                <a:effectLst/>
                <a:latin typeface="宋体" panose="02010600030101010101" pitchFamily="2" charset="-122"/>
                <a:cs typeface="宋体" panose="02010600030101010101" pitchFamily="2" charset="-122"/>
              </a:rPr>
              <a:t>MySQL</a:t>
            </a:r>
            <a:r>
              <a:rPr lang="zh-CN" altLang="en-US" sz="1600" b="1" dirty="0">
                <a:solidFill>
                  <a:srgbClr val="0070C0"/>
                </a:solidFill>
                <a:effectLst/>
                <a:latin typeface="宋体" panose="02010600030101010101" pitchFamily="2" charset="-122"/>
                <a:cs typeface="宋体" panose="02010600030101010101" pitchFamily="2" charset="-122"/>
              </a:rPr>
              <a:t>的</a:t>
            </a:r>
            <a:r>
              <a:rPr lang="en-US" altLang="zh-CN" sz="1600" b="1" dirty="0">
                <a:solidFill>
                  <a:srgbClr val="0070C0"/>
                </a:solidFill>
                <a:effectLst/>
                <a:latin typeface="宋体" panose="02010600030101010101" pitchFamily="2" charset="-122"/>
                <a:cs typeface="宋体" panose="02010600030101010101" pitchFamily="2" charset="-122"/>
              </a:rPr>
              <a:t>JDBC-</a:t>
            </a:r>
            <a:r>
              <a:rPr lang="zh-CN" altLang="en-US" sz="1600" b="1" dirty="0">
                <a:solidFill>
                  <a:srgbClr val="0070C0"/>
                </a:solidFill>
                <a:effectLst/>
                <a:latin typeface="宋体" panose="02010600030101010101" pitchFamily="2" charset="-122"/>
                <a:cs typeface="宋体" panose="02010600030101010101" pitchFamily="2" charset="-122"/>
              </a:rPr>
              <a:t>数据库驱动程序代码如下：</a:t>
            </a:r>
            <a:endParaRPr lang="zh-CN" altLang="en-US" sz="1600" dirty="0">
              <a:solidFill>
                <a:srgbClr val="0070C0"/>
              </a:solidFill>
              <a:effectLst/>
              <a:cs typeface="Arial" panose="020B0604020202020204" pitchFamily="34" charset="0"/>
            </a:endParaRPr>
          </a:p>
          <a:p>
            <a:pPr>
              <a:lnSpc>
                <a:spcPct val="100000"/>
              </a:lnSpc>
              <a:defRPr/>
            </a:pPr>
            <a:r>
              <a:rPr lang="en-US" altLang="zh-CN" sz="1600" dirty="0">
                <a:effectLst/>
                <a:latin typeface="Times New Roman" panose="02020603050405020304" pitchFamily="18" charset="0"/>
                <a:ea typeface="Arial" panose="020B0604020202020204" pitchFamily="34" charset="0"/>
                <a:cs typeface="Times New Roman" panose="02020603050405020304" pitchFamily="18" charset="0"/>
              </a:rPr>
              <a:t>try{                   </a:t>
            </a:r>
          </a:p>
          <a:p>
            <a:pPr>
              <a:lnSpc>
                <a:spcPct val="100000"/>
              </a:lnSpc>
              <a:defRPr/>
            </a:pPr>
            <a:r>
              <a:rPr lang="en-US" altLang="zh-CN"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16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16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Class.forName</a:t>
            </a:r>
            <a:r>
              <a:rPr lang="en-US" altLang="zh-CN" sz="16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altLang="zh-CN" sz="16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com.mysql.jdbc.Driver</a:t>
            </a:r>
            <a:r>
              <a:rPr lang="en-US" altLang="zh-CN" sz="16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altLang="zh-CN" sz="16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00000"/>
              </a:lnSpc>
              <a:defRPr/>
            </a:pPr>
            <a:r>
              <a:rPr lang="en-US" altLang="zh-CN" sz="1600" dirty="0">
                <a:effectLst/>
                <a:latin typeface="Times New Roman" panose="02020603050405020304" pitchFamily="18" charset="0"/>
                <a:ea typeface="Arial" panose="020B0604020202020204" pitchFamily="34" charset="0"/>
                <a:cs typeface="Times New Roman" panose="02020603050405020304" pitchFamily="18" charset="0"/>
              </a:rPr>
              <a:t>}</a:t>
            </a:r>
          </a:p>
          <a:p>
            <a:pPr>
              <a:lnSpc>
                <a:spcPct val="100000"/>
              </a:lnSpc>
              <a:defRPr/>
            </a:pPr>
            <a:r>
              <a:rPr lang="en-US" altLang="zh-CN" sz="1600" dirty="0">
                <a:effectLst/>
                <a:latin typeface="Times New Roman" panose="02020603050405020304" pitchFamily="18" charset="0"/>
                <a:ea typeface="Arial" panose="020B0604020202020204" pitchFamily="34" charset="0"/>
                <a:cs typeface="Times New Roman" panose="02020603050405020304" pitchFamily="18" charset="0"/>
              </a:rPr>
              <a:t>catch(Exception e){}</a:t>
            </a:r>
          </a:p>
        </p:txBody>
      </p:sp>
      <p:pic>
        <p:nvPicPr>
          <p:cNvPr id="13"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7" name="矩形 5"/>
          <p:cNvSpPr>
            <a:spLocks noChangeArrowheads="1"/>
          </p:cNvSpPr>
          <p:nvPr/>
        </p:nvSpPr>
        <p:spPr bwMode="auto">
          <a:xfrm>
            <a:off x="288925" y="950913"/>
            <a:ext cx="8604250" cy="5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8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1.</a:t>
            </a:r>
            <a:r>
              <a:rPr lang="zh-CN" altLang="en-US" sz="2400" dirty="0">
                <a:solidFill>
                  <a:srgbClr val="DF3621"/>
                </a:solidFill>
                <a:latin typeface="宋体" panose="02010600030101010101" pitchFamily="2" charset="-122"/>
                <a:cs typeface="宋体" panose="02010600030101010101" pitchFamily="2" charset="-122"/>
              </a:rPr>
              <a:t>加载</a:t>
            </a:r>
            <a:r>
              <a:rPr lang="en-US" altLang="zh-CN" sz="2400" dirty="0">
                <a:solidFill>
                  <a:srgbClr val="DF3621"/>
                </a:solidFill>
                <a:latin typeface="宋体" panose="02010600030101010101" pitchFamily="2" charset="-122"/>
                <a:cs typeface="宋体" panose="02010600030101010101" pitchFamily="2" charset="-122"/>
              </a:rPr>
              <a:t>JDBC-</a:t>
            </a:r>
            <a:r>
              <a:rPr lang="zh-CN" altLang="en-US" sz="2400" dirty="0">
                <a:solidFill>
                  <a:srgbClr val="DF3621"/>
                </a:solidFill>
                <a:latin typeface="宋体" panose="02010600030101010101" pitchFamily="2" charset="-122"/>
                <a:cs typeface="宋体" panose="02010600030101010101" pitchFamily="2" charset="-122"/>
              </a:rPr>
              <a:t>数据库驱动程序</a:t>
            </a:r>
          </a:p>
        </p:txBody>
      </p:sp>
      <p:sp>
        <p:nvSpPr>
          <p:cNvPr id="2" name="文本框 1"/>
          <p:cNvSpPr txBox="1"/>
          <p:nvPr/>
        </p:nvSpPr>
        <p:spPr>
          <a:xfrm>
            <a:off x="288925" y="1490793"/>
            <a:ext cx="8626475" cy="3014980"/>
          </a:xfrm>
          <a:prstGeom prst="rect">
            <a:avLst/>
          </a:prstGeom>
          <a:noFill/>
        </p:spPr>
        <p:txBody>
          <a:bodyPr wrap="square" rtlCol="0">
            <a:spAutoFit/>
          </a:bodyPr>
          <a:lstStyle/>
          <a:p>
            <a:pPr marL="342900" lvl="0" indent="-342900" algn="just">
              <a:lnSpc>
                <a:spcPts val="3800"/>
              </a:lnSpc>
              <a:buSzPct val="150000"/>
              <a:buBlip>
                <a:blip r:embed="rId5"/>
              </a:buBlip>
              <a:defRPr/>
            </a:pPr>
            <a:r>
              <a:rPr lang="zh-CN" altLang="en-US" sz="2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教</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材下载的是</a:t>
            </a:r>
            <a:r>
              <a:rPr lang="en-US" altLang="zh-CN" sz="20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mysql-connector-java-5.1.28.zip</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，解压后获得</a:t>
            </a:r>
            <a:r>
              <a:rPr lang="en-US" altLang="zh-CN" sz="20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mysql-connector-java-5.1.28-bin.jar</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文件就是连接</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数据库的</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JDBC-</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数据库驱动程序。</a:t>
            </a: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3800"/>
              </a:lnSpc>
              <a:buSzPct val="150000"/>
              <a:buBlip>
                <a:blip r:embed="rId5"/>
              </a:buBlip>
              <a:defRPr/>
            </a:pP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将该驱动程序复制到</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Tomcat</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服务器所使用的</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JDK</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的扩展目录中</a:t>
            </a:r>
            <a:r>
              <a:rPr lang="en-US" altLang="zh-CN" sz="2000" b="1" dirty="0">
                <a:solidFill>
                  <a:srgbClr val="DF3621"/>
                </a:solidFill>
                <a:latin typeface="Times New Roman" panose="02020603050405020304" pitchFamily="18" charset="0"/>
                <a:cs typeface="Times New Roman" panose="02020603050405020304" pitchFamily="18" charset="0"/>
              </a:rPr>
              <a:t>D:\jdk1.7\jre\lib\ext</a:t>
            </a:r>
          </a:p>
          <a:p>
            <a:pPr marL="342900" lvl="0" indent="-342900" algn="just">
              <a:lnSpc>
                <a:spcPts val="3800"/>
              </a:lnSpc>
              <a:buSzPct val="150000"/>
              <a:buBlip>
                <a:blip r:embed="rId5"/>
              </a:buBlip>
              <a:defRPr/>
            </a:pP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Tomcat</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服务器安装目录的</a:t>
            </a:r>
            <a:r>
              <a:rPr lang="en-US" altLang="zh-CN" sz="20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\common\lib</a:t>
            </a:r>
            <a:r>
              <a:rPr lang="zh-CN" altLang="en-US"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文件夹中</a:t>
            </a: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5"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 calcmode="lin" valueType="num">
                                      <p:cBhvr additive="base">
                                        <p:cTn id="3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 calcmode="lin" valueType="num">
                                      <p:cBhvr additive="base">
                                        <p:cTn id="3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511"/>
                                        </p:tgtEl>
                                        <p:attrNameLst>
                                          <p:attrName>style.visibility</p:attrName>
                                        </p:attrNameLst>
                                      </p:cBhvr>
                                      <p:to>
                                        <p:strVal val="visible"/>
                                      </p:to>
                                    </p:set>
                                    <p:anim calcmode="lin" valueType="num">
                                      <p:cBhvr additive="base">
                                        <p:cTn id="44" dur="500" fill="hold"/>
                                        <p:tgtEl>
                                          <p:spTgt spid="21511"/>
                                        </p:tgtEl>
                                        <p:attrNameLst>
                                          <p:attrName>ppt_x</p:attrName>
                                        </p:attrNameLst>
                                      </p:cBhvr>
                                      <p:tavLst>
                                        <p:tav tm="0">
                                          <p:val>
                                            <p:strVal val="#ppt_x"/>
                                          </p:val>
                                        </p:tav>
                                        <p:tav tm="100000">
                                          <p:val>
                                            <p:strVal val="#ppt_x"/>
                                          </p:val>
                                        </p:tav>
                                      </p:tavLst>
                                    </p:anim>
                                    <p:anim calcmode="lin" valueType="num">
                                      <p:cBhvr additive="base">
                                        <p:cTn id="45"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ldLvl="0" animBg="1"/>
      <p:bldP spid="14" grpId="0" bldLvl="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478790" y="3369945"/>
            <a:ext cx="6477635" cy="242887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2"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7" name="矩形 5"/>
          <p:cNvSpPr>
            <a:spLocks noChangeArrowheads="1"/>
          </p:cNvSpPr>
          <p:nvPr/>
        </p:nvSpPr>
        <p:spPr bwMode="auto">
          <a:xfrm>
            <a:off x="288925" y="1041400"/>
            <a:ext cx="86042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4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2.</a:t>
            </a:r>
            <a:r>
              <a:rPr lang="zh-CN" altLang="en-US" sz="2400" dirty="0">
                <a:solidFill>
                  <a:srgbClr val="DF3621"/>
                </a:solidFill>
                <a:latin typeface="宋体" panose="02010600030101010101" pitchFamily="2" charset="-122"/>
                <a:cs typeface="宋体" panose="02010600030101010101" pitchFamily="2" charset="-122"/>
              </a:rPr>
              <a:t>建立连接</a:t>
            </a:r>
            <a:r>
              <a:rPr lang="en-US" altLang="zh-CN" sz="2400" dirty="0">
                <a:solidFill>
                  <a:srgbClr val="DF3621"/>
                </a:solidFill>
                <a:latin typeface="宋体" panose="02010600030101010101" pitchFamily="2" charset="-122"/>
                <a:cs typeface="宋体" panose="02010600030101010101" pitchFamily="2" charset="-122"/>
              </a:rPr>
              <a:t>-</a:t>
            </a:r>
            <a:r>
              <a:rPr lang="zh-CN" altLang="en-US" sz="2400" dirty="0">
                <a:solidFill>
                  <a:srgbClr val="DF3621"/>
                </a:solidFill>
                <a:latin typeface="宋体" panose="02010600030101010101" pitchFamily="2" charset="-122"/>
                <a:cs typeface="宋体" panose="02010600030101010101" pitchFamily="2" charset="-122"/>
              </a:rPr>
              <a:t>方式</a:t>
            </a:r>
            <a:r>
              <a:rPr lang="en-US" altLang="zh-CN" sz="2400" dirty="0">
                <a:solidFill>
                  <a:srgbClr val="DF3621"/>
                </a:solidFill>
                <a:latin typeface="宋体" panose="02010600030101010101" pitchFamily="2" charset="-122"/>
                <a:cs typeface="宋体" panose="02010600030101010101" pitchFamily="2" charset="-122"/>
              </a:rPr>
              <a:t>1</a:t>
            </a:r>
          </a:p>
        </p:txBody>
      </p:sp>
      <p:sp>
        <p:nvSpPr>
          <p:cNvPr id="39940" name="矩形 5"/>
          <p:cNvSpPr>
            <a:spLocks noChangeArrowheads="1"/>
          </p:cNvSpPr>
          <p:nvPr/>
        </p:nvSpPr>
        <p:spPr bwMode="auto">
          <a:xfrm>
            <a:off x="523081" y="3566789"/>
            <a:ext cx="8135937"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try{  String </a:t>
            </a:r>
            <a:r>
              <a:rPr lang="en-US" altLang="zh-CN" sz="1800" b="0" dirty="0" err="1">
                <a:effectLst/>
                <a:latin typeface="Times New Roman" panose="02020603050405020304" pitchFamily="18" charset="0"/>
                <a:cs typeface="Times New Roman" panose="02020603050405020304" pitchFamily="18" charset="0"/>
              </a:rPr>
              <a:t>uri</a:t>
            </a:r>
            <a:r>
              <a:rPr lang="en-US" altLang="zh-CN" sz="1800" b="0" dirty="0">
                <a:effectLst/>
                <a:latin typeface="Times New Roman" panose="02020603050405020304" pitchFamily="18" charset="0"/>
                <a:cs typeface="Times New Roman" panose="02020603050405020304" pitchFamily="18" charset="0"/>
              </a:rPr>
              <a:t> = "</a:t>
            </a:r>
            <a:r>
              <a:rPr lang="en-US" altLang="zh-CN" sz="1800" b="0" dirty="0" err="1">
                <a:solidFill>
                  <a:srgbClr val="DF3621"/>
                </a:solidFill>
                <a:effectLst/>
                <a:latin typeface="Times New Roman" panose="02020603050405020304" pitchFamily="18" charset="0"/>
                <a:cs typeface="Times New Roman" panose="02020603050405020304" pitchFamily="18" charset="0"/>
              </a:rPr>
              <a:t>jdbc:mysql</a:t>
            </a:r>
            <a:r>
              <a:rPr lang="en-US" altLang="zh-CN" sz="1800" b="0" dirty="0">
                <a:solidFill>
                  <a:srgbClr val="DF3621"/>
                </a:solidFill>
                <a:effectLst/>
                <a:latin typeface="Times New Roman" panose="02020603050405020304" pitchFamily="18" charset="0"/>
                <a:cs typeface="Times New Roman" panose="02020603050405020304" pitchFamily="18" charset="0"/>
              </a:rPr>
              <a:t>:// 192.168.100.1:3306/warehouse</a:t>
            </a:r>
            <a:r>
              <a:rPr lang="en-US" altLang="zh-CN" sz="1800" b="0" dirty="0">
                <a:effectLst/>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       String user ="</a:t>
            </a:r>
            <a:r>
              <a:rPr lang="en-US" altLang="zh-CN" sz="1800" b="0" dirty="0">
                <a:solidFill>
                  <a:srgbClr val="DF3621"/>
                </a:solidFill>
                <a:effectLst/>
                <a:latin typeface="Times New Roman" panose="02020603050405020304" pitchFamily="18" charset="0"/>
                <a:cs typeface="Times New Roman" panose="02020603050405020304" pitchFamily="18" charset="0"/>
              </a:rPr>
              <a:t>root</a:t>
            </a:r>
            <a:r>
              <a:rPr lang="en-US" altLang="zh-CN" sz="1800" b="0" dirty="0">
                <a:effectLst/>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       String password ="</a:t>
            </a:r>
            <a:r>
              <a:rPr lang="en-US" altLang="zh-CN" sz="1800" b="0" dirty="0">
                <a:solidFill>
                  <a:srgbClr val="DF3621"/>
                </a:solidFill>
                <a:effectLst/>
                <a:latin typeface="Times New Roman" panose="02020603050405020304" pitchFamily="18" charset="0"/>
                <a:cs typeface="Times New Roman" panose="02020603050405020304" pitchFamily="18" charset="0"/>
              </a:rPr>
              <a:t>99</a:t>
            </a:r>
            <a:r>
              <a:rPr lang="en-US" altLang="zh-CN" sz="1800" b="0" dirty="0">
                <a:effectLst/>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       con = </a:t>
            </a:r>
            <a:r>
              <a:rPr lang="en-US" altLang="zh-CN" sz="1800" b="0" dirty="0" err="1">
                <a:effectLst/>
                <a:latin typeface="Times New Roman" panose="02020603050405020304" pitchFamily="18" charset="0"/>
                <a:cs typeface="Times New Roman" panose="02020603050405020304" pitchFamily="18" charset="0"/>
              </a:rPr>
              <a:t>DriverManager.getConnection</a:t>
            </a:r>
            <a:r>
              <a:rPr lang="en-US" altLang="zh-CN" sz="1800" b="0" dirty="0">
                <a:solidFill>
                  <a:srgbClr val="DF3621"/>
                </a:solidFill>
                <a:effectLst/>
                <a:latin typeface="Times New Roman" panose="02020603050405020304" pitchFamily="18" charset="0"/>
                <a:cs typeface="Times New Roman" panose="02020603050405020304" pitchFamily="18" charset="0"/>
              </a:rPr>
              <a:t>(</a:t>
            </a:r>
            <a:r>
              <a:rPr lang="en-US" altLang="zh-CN" sz="1800" b="0" dirty="0" err="1">
                <a:solidFill>
                  <a:srgbClr val="DF3621"/>
                </a:solidFill>
                <a:effectLst/>
                <a:latin typeface="Times New Roman" panose="02020603050405020304" pitchFamily="18" charset="0"/>
                <a:cs typeface="Times New Roman" panose="02020603050405020304" pitchFamily="18" charset="0"/>
              </a:rPr>
              <a:t>uri,user,password</a:t>
            </a:r>
            <a:r>
              <a:rPr lang="en-US" altLang="zh-CN" sz="1800" b="0" dirty="0">
                <a:solidFill>
                  <a:srgbClr val="DF3621"/>
                </a:solidFill>
                <a:effectLst/>
                <a:latin typeface="Times New Roman" panose="02020603050405020304" pitchFamily="18" charset="0"/>
                <a:cs typeface="Times New Roman" panose="02020603050405020304" pitchFamily="18" charset="0"/>
              </a:rPr>
              <a:t>)</a:t>
            </a:r>
            <a:r>
              <a:rPr lang="en-US" altLang="zh-CN" sz="1800" b="0" dirty="0">
                <a:effectLst/>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   }</a:t>
            </a:r>
          </a:p>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catch(</a:t>
            </a:r>
            <a:r>
              <a:rPr lang="en-US" altLang="zh-CN" sz="1800" b="0" dirty="0" err="1">
                <a:effectLst/>
                <a:latin typeface="Times New Roman" panose="02020603050405020304" pitchFamily="18" charset="0"/>
                <a:cs typeface="Times New Roman" panose="02020603050405020304" pitchFamily="18" charset="0"/>
              </a:rPr>
              <a:t>SQLException</a:t>
            </a:r>
            <a:r>
              <a:rPr lang="en-US" altLang="zh-CN" sz="1800" b="0" dirty="0">
                <a:effectLst/>
                <a:latin typeface="Times New Roman" panose="02020603050405020304" pitchFamily="18" charset="0"/>
                <a:cs typeface="Times New Roman" panose="02020603050405020304" pitchFamily="18" charset="0"/>
              </a:rPr>
              <a:t> e){</a:t>
            </a:r>
          </a:p>
          <a:p>
            <a:pPr eaLnBrk="1" hangingPunct="1">
              <a:lnSpc>
                <a:spcPct val="100000"/>
              </a:lnSpc>
              <a:spcBef>
                <a:spcPct val="0"/>
              </a:spcBef>
              <a:buFontTx/>
              <a:buNone/>
            </a:pPr>
            <a:r>
              <a:rPr lang="en-US" altLang="zh-CN" sz="1800" b="0" dirty="0">
                <a:effectLst/>
                <a:latin typeface="Times New Roman" panose="02020603050405020304" pitchFamily="18" charset="0"/>
                <a:cs typeface="Times New Roman" panose="02020603050405020304" pitchFamily="18" charset="0"/>
              </a:rPr>
              <a:t>      </a:t>
            </a:r>
            <a:r>
              <a:rPr lang="en-US" altLang="zh-CN" sz="1800" b="0" dirty="0" err="1">
                <a:effectLst/>
                <a:latin typeface="Times New Roman" panose="02020603050405020304" pitchFamily="18" charset="0"/>
                <a:cs typeface="Times New Roman" panose="02020603050405020304" pitchFamily="18" charset="0"/>
              </a:rPr>
              <a:t>System.out.println</a:t>
            </a:r>
            <a:r>
              <a:rPr lang="en-US" altLang="zh-CN" sz="1800" b="0" dirty="0">
                <a:effectLst/>
                <a:latin typeface="Times New Roman" panose="02020603050405020304" pitchFamily="18" charset="0"/>
                <a:cs typeface="Times New Roman" panose="02020603050405020304" pitchFamily="18" charset="0"/>
              </a:rPr>
              <a:t>(e);}</a:t>
            </a:r>
            <a:endParaRPr lang="zh-CN" altLang="en-US" sz="1800" b="0" dirty="0">
              <a:effectLst/>
              <a:latin typeface="Times New Roman" panose="02020603050405020304" pitchFamily="18" charset="0"/>
              <a:cs typeface="Times New Roman" panose="02020603050405020304" pitchFamily="18" charset="0"/>
            </a:endParaRPr>
          </a:p>
        </p:txBody>
      </p:sp>
      <p:sp>
        <p:nvSpPr>
          <p:cNvPr id="2" name="文本框 1"/>
          <p:cNvSpPr txBox="1"/>
          <p:nvPr/>
        </p:nvSpPr>
        <p:spPr>
          <a:xfrm>
            <a:off x="250826" y="1518568"/>
            <a:ext cx="8664574" cy="1398905"/>
          </a:xfrm>
          <a:prstGeom prst="rect">
            <a:avLst/>
          </a:prstGeom>
          <a:noFill/>
        </p:spPr>
        <p:txBody>
          <a:bodyPr wrap="square" rtlCol="0">
            <a:spAutoFit/>
          </a:bodyPr>
          <a:lstStyle/>
          <a:p>
            <a:pPr marL="342900" lvl="0" indent="-342900" algn="just">
              <a:lnSpc>
                <a:spcPts val="3400"/>
              </a:lnSpc>
              <a:buSzPct val="150000"/>
              <a:buBlip>
                <a:blip r:embed="rId5"/>
              </a:buBlip>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假设</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数据库服务器所驻留的计算机的</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地址是</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192.168.100.1</a:t>
            </a:r>
          </a:p>
          <a:p>
            <a:pPr marL="342900" lvl="0" indent="-342900" algn="just">
              <a:lnSpc>
                <a:spcPts val="3400"/>
              </a:lnSpc>
              <a:buSzPct val="150000"/>
              <a:buBlip>
                <a:blip r:embed="rId5"/>
              </a:buBlip>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Connection </a:t>
            </a:r>
            <a:r>
              <a:rPr lang="en-US" altLang="zh-CN" sz="2400" b="1" dirty="0" err="1">
                <a:solidFill>
                  <a:srgbClr val="DF3621"/>
                </a:solidFill>
                <a:latin typeface="Times New Roman" panose="02020603050405020304" pitchFamily="18" charset="0"/>
                <a:ea typeface="宋体" panose="02010600030101010101" pitchFamily="2" charset="-122"/>
                <a:cs typeface="Times New Roman" panose="02020603050405020304" pitchFamily="18" charset="0"/>
              </a:rPr>
              <a:t>getConnection</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solidFill>
                  <a:srgbClr val="DF3621"/>
                </a:solidFill>
                <a:latin typeface="Times New Roman" panose="02020603050405020304" pitchFamily="18" charset="0"/>
                <a:ea typeface="宋体" panose="02010600030101010101" pitchFamily="2" charset="-122"/>
                <a:cs typeface="Times New Roman" panose="02020603050405020304" pitchFamily="18" charset="0"/>
              </a:rPr>
              <a:t>String,String,String</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建立连接</a:t>
            </a: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 calcmode="lin" valueType="num">
                                      <p:cBhvr additive="base">
                                        <p:cTn id="3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940"/>
                                        </p:tgtEl>
                                        <p:attrNameLst>
                                          <p:attrName>style.visibility</p:attrName>
                                        </p:attrNameLst>
                                      </p:cBhvr>
                                      <p:to>
                                        <p:strVal val="visible"/>
                                      </p:to>
                                    </p:set>
                                    <p:anim calcmode="lin" valueType="num">
                                      <p:cBhvr additive="base">
                                        <p:cTn id="38" dur="500" fill="hold"/>
                                        <p:tgtEl>
                                          <p:spTgt spid="39940"/>
                                        </p:tgtEl>
                                        <p:attrNameLst>
                                          <p:attrName>ppt_x</p:attrName>
                                        </p:attrNameLst>
                                      </p:cBhvr>
                                      <p:tavLst>
                                        <p:tav tm="0">
                                          <p:val>
                                            <p:strVal val="#ppt_x"/>
                                          </p:val>
                                        </p:tav>
                                        <p:tav tm="100000">
                                          <p:val>
                                            <p:strVal val="#ppt_x"/>
                                          </p:val>
                                        </p:tav>
                                      </p:tavLst>
                                    </p:anim>
                                    <p:anim calcmode="lin" valueType="num">
                                      <p:cBhvr additive="base">
                                        <p:cTn id="39"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940" grpId="0"/>
      <p:bldP spid="13" grpId="0" bldLvl="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822325" y="2366010"/>
            <a:ext cx="6047740" cy="370078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2"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7" name="矩形 5"/>
          <p:cNvSpPr>
            <a:spLocks noChangeArrowheads="1"/>
          </p:cNvSpPr>
          <p:nvPr/>
        </p:nvSpPr>
        <p:spPr bwMode="auto">
          <a:xfrm>
            <a:off x="333375" y="1071880"/>
            <a:ext cx="86042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400"/>
              </a:lnSpc>
              <a:spcBef>
                <a:spcPct val="0"/>
              </a:spcBef>
              <a:buFontTx/>
              <a:buNone/>
              <a:defRPr/>
            </a:pPr>
            <a:r>
              <a:rPr lang="en-US" altLang="zh-CN" sz="2400" dirty="0">
                <a:solidFill>
                  <a:srgbClr val="DF3621"/>
                </a:solidFill>
                <a:latin typeface="Times New Roman" panose="02020603050405020304" pitchFamily="18" charset="0"/>
                <a:cs typeface="Times New Roman" panose="02020603050405020304" pitchFamily="18" charset="0"/>
              </a:rPr>
              <a:t>2.</a:t>
            </a:r>
            <a:r>
              <a:rPr lang="zh-CN" altLang="en-US" sz="2400" dirty="0">
                <a:solidFill>
                  <a:srgbClr val="DF3621"/>
                </a:solidFill>
                <a:latin typeface="Times New Roman" panose="02020603050405020304" pitchFamily="18" charset="0"/>
                <a:cs typeface="Times New Roman" panose="02020603050405020304" pitchFamily="18" charset="0"/>
              </a:rPr>
              <a:t>建立连接</a:t>
            </a:r>
            <a:r>
              <a:rPr lang="en-US" altLang="zh-CN" sz="2400" dirty="0">
                <a:solidFill>
                  <a:srgbClr val="DF3621"/>
                </a:solidFill>
                <a:latin typeface="Times New Roman" panose="02020603050405020304" pitchFamily="18" charset="0"/>
                <a:cs typeface="Times New Roman" panose="02020603050405020304" pitchFamily="18" charset="0"/>
              </a:rPr>
              <a:t>-</a:t>
            </a:r>
            <a:r>
              <a:rPr lang="zh-CN" altLang="en-US" sz="2400" dirty="0">
                <a:solidFill>
                  <a:srgbClr val="DF3621"/>
                </a:solidFill>
                <a:latin typeface="Times New Roman" panose="02020603050405020304" pitchFamily="18" charset="0"/>
                <a:cs typeface="Times New Roman" panose="02020603050405020304" pitchFamily="18" charset="0"/>
              </a:rPr>
              <a:t>方式</a:t>
            </a:r>
            <a:r>
              <a:rPr lang="en-US" altLang="zh-CN" sz="2400" dirty="0">
                <a:solidFill>
                  <a:srgbClr val="DF3621"/>
                </a:solidFill>
                <a:latin typeface="Times New Roman" panose="02020603050405020304" pitchFamily="18" charset="0"/>
                <a:cs typeface="Times New Roman" panose="02020603050405020304" pitchFamily="18" charset="0"/>
              </a:rPr>
              <a:t>2</a:t>
            </a:r>
          </a:p>
          <a:p>
            <a:pPr marL="342900" indent="-342900" algn="just">
              <a:buSzPct val="150000"/>
              <a:buBlip>
                <a:blip r:embed="rId5"/>
              </a:buBlip>
              <a:defRPr/>
            </a:pPr>
            <a:r>
              <a:rPr lang="zh-CN" altLang="zh-CN" sz="2400" dirty="0">
                <a:solidFill>
                  <a:srgbClr val="0070C0"/>
                </a:solidFill>
                <a:latin typeface="Times New Roman" panose="02020603050405020304" pitchFamily="18" charset="0"/>
                <a:cs typeface="Times New Roman" panose="02020603050405020304" pitchFamily="18" charset="0"/>
              </a:rPr>
              <a:t>使用</a:t>
            </a:r>
            <a:r>
              <a:rPr lang="en-US" altLang="zh-CN" sz="2400" dirty="0">
                <a:solidFill>
                  <a:srgbClr val="DF3621"/>
                </a:solidFill>
                <a:latin typeface="Times New Roman" panose="02020603050405020304" pitchFamily="18" charset="0"/>
                <a:cs typeface="Times New Roman" panose="02020603050405020304" pitchFamily="18" charset="0"/>
              </a:rPr>
              <a:t>Connection </a:t>
            </a:r>
            <a:r>
              <a:rPr lang="en-US" altLang="zh-CN" sz="2400" dirty="0" err="1">
                <a:solidFill>
                  <a:srgbClr val="DF3621"/>
                </a:solidFill>
                <a:latin typeface="Times New Roman" panose="02020603050405020304" pitchFamily="18" charset="0"/>
                <a:cs typeface="Times New Roman" panose="02020603050405020304" pitchFamily="18" charset="0"/>
              </a:rPr>
              <a:t>getConnection</a:t>
            </a:r>
            <a:r>
              <a:rPr lang="en-US" altLang="zh-CN" sz="2400" dirty="0">
                <a:solidFill>
                  <a:srgbClr val="DF3621"/>
                </a:solidFill>
                <a:latin typeface="Times New Roman" panose="02020603050405020304" pitchFamily="18" charset="0"/>
                <a:cs typeface="Times New Roman" panose="02020603050405020304" pitchFamily="18" charset="0"/>
              </a:rPr>
              <a:t>(String)</a:t>
            </a:r>
            <a:r>
              <a:rPr lang="zh-CN" altLang="en-US" sz="2400" dirty="0">
                <a:solidFill>
                  <a:srgbClr val="0070C0"/>
                </a:solidFill>
                <a:latin typeface="Times New Roman" panose="02020603050405020304" pitchFamily="18" charset="0"/>
                <a:cs typeface="Times New Roman" panose="02020603050405020304" pitchFamily="18" charset="0"/>
              </a:rPr>
              <a:t>方法建立连接</a:t>
            </a:r>
          </a:p>
        </p:txBody>
      </p:sp>
      <p:sp>
        <p:nvSpPr>
          <p:cNvPr id="5" name="Rectangle 7"/>
          <p:cNvSpPr>
            <a:spLocks noChangeArrowheads="1"/>
          </p:cNvSpPr>
          <p:nvPr/>
        </p:nvSpPr>
        <p:spPr bwMode="auto">
          <a:xfrm>
            <a:off x="746125" y="2504758"/>
            <a:ext cx="8896350" cy="3415030"/>
          </a:xfrm>
          <a:prstGeom prst="rect">
            <a:avLst/>
          </a:prstGeom>
          <a:noFill/>
          <a:ln w="9525">
            <a:noFill/>
            <a:miter lim="800000"/>
          </a:ln>
          <a:extLst>
            <a:ext uri="{909E8E84-426E-40DD-AFC4-6F175D3DCCD1}">
              <a14:hiddenFill xmlns:a14="http://schemas.microsoft.com/office/drawing/2010/main">
                <a:solidFill>
                  <a:schemeClr val="bg1"/>
                </a:solidFill>
              </a14:hiddenFill>
            </a:ext>
          </a:extLst>
        </p:spPr>
        <p:txBody>
          <a:bodyPr anchor="ctr">
            <a:spAutoFit/>
          </a:bodyPr>
          <a:lstStyle/>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try{  </a:t>
            </a:r>
          </a:p>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String </a:t>
            </a:r>
            <a:r>
              <a:rPr lang="en-US" altLang="zh-CN" sz="18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uri</a:t>
            </a: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 </a:t>
            </a:r>
          </a:p>
          <a:p>
            <a:pPr indent="266700">
              <a:defRPr/>
            </a:pPr>
            <a:r>
              <a:rPr lang="en-US" altLang="zh-CN" sz="1800" spc="-17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1800" spc="-17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jdbc:mysql</a:t>
            </a:r>
            <a:r>
              <a:rPr lang="en-US" altLang="zh-CN" sz="1800" spc="-17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://192.168.100.1:3306/</a:t>
            </a:r>
            <a:r>
              <a:rPr lang="en-US" altLang="zh-CN" sz="1800" spc="-17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warehouse?user</a:t>
            </a:r>
            <a:r>
              <a:rPr lang="en-US" altLang="zh-CN" sz="1800" spc="-17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altLang="zh-CN" sz="1800" spc="-17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root&amp;password</a:t>
            </a:r>
            <a:r>
              <a:rPr lang="en-US" altLang="zh-CN" sz="1800" spc="-17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=99";</a:t>
            </a:r>
          </a:p>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con = </a:t>
            </a:r>
            <a:r>
              <a:rPr lang="en-US" altLang="zh-CN" sz="18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DriverManager.getConnection</a:t>
            </a: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altLang="zh-CN" sz="18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uri</a:t>
            </a: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p>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a:t>
            </a:r>
          </a:p>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catch(</a:t>
            </a:r>
            <a:r>
              <a:rPr lang="en-US" altLang="zh-CN" sz="18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SQLException</a:t>
            </a: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e){</a:t>
            </a:r>
          </a:p>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zh-CN" sz="1800" dirty="0" err="1">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System.out.println</a:t>
            </a: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(e);</a:t>
            </a:r>
          </a:p>
          <a:p>
            <a:pPr indent="266700">
              <a:defRPr/>
            </a:pPr>
            <a:r>
              <a:rPr lang="en-US" altLang="zh-CN" sz="1800" dirty="0">
                <a:solidFill>
                  <a:srgbClr val="DF3621"/>
                </a:solidFill>
                <a:effectLst/>
                <a:latin typeface="Times New Roman" panose="02020603050405020304" pitchFamily="18" charset="0"/>
                <a:ea typeface="Arial" panose="020B0604020202020204" pitchFamily="34" charset="0"/>
                <a:cs typeface="Times New Roman" panose="02020603050405020304" pitchFamily="18" charset="0"/>
              </a:rPr>
              <a:t>}</a:t>
            </a:r>
          </a:p>
          <a:p>
            <a:pPr indent="266700">
              <a:defRPr/>
            </a:pPr>
            <a:r>
              <a:rPr lang="zh-CN" altLang="en-US" sz="1800" dirty="0">
                <a:effectLst/>
                <a:latin typeface="Times New Roman" panose="02020603050405020304" pitchFamily="18" charset="0"/>
                <a:cs typeface="Times New Roman" panose="02020603050405020304" pitchFamily="18" charset="0"/>
              </a:rPr>
              <a:t>如果</a:t>
            </a:r>
            <a:r>
              <a:rPr lang="en-US" altLang="zh-CN" sz="1800" dirty="0">
                <a:effectLst/>
                <a:latin typeface="Times New Roman" panose="02020603050405020304" pitchFamily="18" charset="0"/>
                <a:cs typeface="Times New Roman" panose="02020603050405020304" pitchFamily="18" charset="0"/>
              </a:rPr>
              <a:t>root</a:t>
            </a:r>
            <a:r>
              <a:rPr lang="zh-CN" altLang="en-US" sz="1800" dirty="0">
                <a:effectLst/>
                <a:latin typeface="Times New Roman" panose="02020603050405020304" pitchFamily="18" charset="0"/>
                <a:cs typeface="Times New Roman" panose="02020603050405020304" pitchFamily="18" charset="0"/>
              </a:rPr>
              <a:t>用户没有设置密码，那么将上述</a:t>
            </a:r>
            <a:r>
              <a:rPr lang="en-US" altLang="zh-CN" sz="1800" dirty="0" err="1">
                <a:effectLst/>
                <a:latin typeface="Times New Roman" panose="02020603050405020304" pitchFamily="18" charset="0"/>
                <a:cs typeface="Times New Roman" panose="02020603050405020304" pitchFamily="18" charset="0"/>
              </a:rPr>
              <a:t>uri</a:t>
            </a:r>
            <a:r>
              <a:rPr lang="zh-CN" altLang="en-US" sz="1800" dirty="0">
                <a:effectLst/>
                <a:latin typeface="Times New Roman" panose="02020603050405020304" pitchFamily="18" charset="0"/>
                <a:cs typeface="Times New Roman" panose="02020603050405020304" pitchFamily="18" charset="0"/>
              </a:rPr>
              <a:t>中的</a:t>
            </a:r>
          </a:p>
          <a:p>
            <a:pPr indent="266700">
              <a:defRPr/>
            </a:pPr>
            <a:r>
              <a:rPr lang="en-US" altLang="zh-CN" sz="1800" dirty="0">
                <a:effectLst/>
                <a:latin typeface="Times New Roman" panose="02020603050405020304" pitchFamily="18" charset="0"/>
                <a:cs typeface="Times New Roman" panose="02020603050405020304" pitchFamily="18" charset="0"/>
              </a:rPr>
              <a:t>&amp;password=99</a:t>
            </a:r>
          </a:p>
          <a:p>
            <a:pPr indent="266700">
              <a:defRPr/>
            </a:pPr>
            <a:r>
              <a:rPr lang="zh-CN" altLang="en-US" sz="1800" dirty="0">
                <a:effectLst/>
                <a:latin typeface="Times New Roman" panose="02020603050405020304" pitchFamily="18" charset="0"/>
                <a:cs typeface="Times New Roman" panose="02020603050405020304" pitchFamily="18" charset="0"/>
              </a:rPr>
              <a:t>更改为：</a:t>
            </a:r>
          </a:p>
          <a:p>
            <a:pPr indent="266700">
              <a:defRPr/>
            </a:pPr>
            <a:r>
              <a:rPr lang="en-US" altLang="zh-CN" sz="1800" dirty="0">
                <a:effectLst/>
                <a:latin typeface="Times New Roman" panose="02020603050405020304" pitchFamily="18" charset="0"/>
                <a:cs typeface="Times New Roman" panose="02020603050405020304" pitchFamily="18" charset="0"/>
              </a:rPr>
              <a:t>&amp;password= </a:t>
            </a:r>
          </a:p>
        </p:txBody>
      </p:sp>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3" grpId="0" bldLvl="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602615" y="2689225"/>
            <a:ext cx="8074025" cy="155702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文本框 1"/>
          <p:cNvSpPr txBox="1"/>
          <p:nvPr/>
        </p:nvSpPr>
        <p:spPr>
          <a:xfrm>
            <a:off x="288925" y="1379333"/>
            <a:ext cx="8315523" cy="4092575"/>
          </a:xfrm>
          <a:prstGeom prst="rect">
            <a:avLst/>
          </a:prstGeom>
          <a:noFill/>
        </p:spPr>
        <p:txBody>
          <a:bodyPr wrap="square" rtlCol="0">
            <a:spAutoFit/>
          </a:bodyPr>
          <a:lstStyle/>
          <a:p>
            <a:pPr marL="342900" lvl="0" indent="-342900" algn="just">
              <a:lnSpc>
                <a:spcPts val="3400"/>
              </a:lnSpc>
              <a:buSzPct val="150000"/>
              <a:buBlip>
                <a:blip r:embed="rId2"/>
              </a:buBlip>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避免操作数据库出现中文乱码，需要使用</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Connection  </a:t>
            </a:r>
            <a:r>
              <a:rPr lang="en-US" altLang="zh-CN" sz="2400" b="1" dirty="0" err="1">
                <a:solidFill>
                  <a:srgbClr val="DF3621"/>
                </a:solidFill>
                <a:latin typeface="Times New Roman" panose="02020603050405020304" pitchFamily="18" charset="0"/>
                <a:ea typeface="宋体" panose="02010600030101010101" pitchFamily="2" charset="-122"/>
                <a:cs typeface="Times New Roman" panose="02020603050405020304" pitchFamily="18" charset="0"/>
              </a:rPr>
              <a:t>getConnection</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(String)</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方法建立连接，连接代码是：</a:t>
            </a:r>
            <a:endParaRPr lang="en-US" altLang="zh-CN" sz="2400" b="1" dirty="0">
              <a:solidFill>
                <a:srgbClr val="0070C0"/>
              </a:solidFill>
              <a:latin typeface="宋体" panose="02010600030101010101" pitchFamily="2" charset="-122"/>
              <a:ea typeface="宋体" panose="02010600030101010101" pitchFamily="2" charset="-122"/>
            </a:endParaRPr>
          </a:p>
          <a:p>
            <a:pPr lvl="0" algn="just">
              <a:lnSpc>
                <a:spcPts val="3400"/>
              </a:lnSpc>
              <a:buSzPct val="150000"/>
              <a:defRPr/>
            </a:pP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cs typeface="Arial" panose="020B0604020202020204" pitchFamily="34" charset="0"/>
            </a:endParaRPr>
          </a:p>
          <a:p>
            <a:pPr lvl="1" algn="just">
              <a:lnSpc>
                <a:spcPts val="3500"/>
              </a:lnSpc>
              <a:defRPr/>
            </a:pPr>
            <a:r>
              <a:rPr lang="en-US" altLang="zh-CN" sz="2000" dirty="0">
                <a:solidFill>
                  <a:srgbClr val="000000"/>
                </a:solidFill>
                <a:effectLst/>
                <a:latin typeface="Times New Roman" panose="02020603050405020304" pitchFamily="18" charset="0"/>
                <a:cs typeface="Times New Roman" panose="02020603050405020304" pitchFamily="18" charset="0"/>
              </a:rPr>
              <a:t> String </a:t>
            </a:r>
            <a:r>
              <a:rPr lang="en-US" altLang="zh-CN" sz="2000" dirty="0" err="1">
                <a:solidFill>
                  <a:srgbClr val="000000"/>
                </a:solidFill>
                <a:effectLst/>
                <a:latin typeface="Times New Roman" panose="02020603050405020304" pitchFamily="18" charset="0"/>
                <a:cs typeface="Times New Roman" panose="02020603050405020304" pitchFamily="18" charset="0"/>
              </a:rPr>
              <a:t>uri</a:t>
            </a:r>
            <a:r>
              <a:rPr lang="en-US" altLang="zh-CN" sz="2000" dirty="0">
                <a:solidFill>
                  <a:srgbClr val="000000"/>
                </a:solidFill>
                <a:effectLst/>
                <a:latin typeface="Times New Roman" panose="02020603050405020304" pitchFamily="18" charset="0"/>
                <a:cs typeface="Times New Roman" panose="02020603050405020304" pitchFamily="18" charset="0"/>
              </a:rPr>
              <a:t> = “</a:t>
            </a:r>
            <a:r>
              <a:rPr lang="en-US" altLang="zh-CN" sz="2000" dirty="0" err="1">
                <a:solidFill>
                  <a:srgbClr val="000000"/>
                </a:solidFill>
                <a:effectLst/>
                <a:latin typeface="Times New Roman" panose="02020603050405020304" pitchFamily="18" charset="0"/>
                <a:cs typeface="Times New Roman" panose="02020603050405020304" pitchFamily="18" charset="0"/>
              </a:rPr>
              <a:t>jdbc:mysql</a:t>
            </a:r>
            <a:r>
              <a:rPr lang="en-US" altLang="zh-CN" sz="2000" dirty="0">
                <a:solidFill>
                  <a:srgbClr val="000000"/>
                </a:solidFill>
                <a:effectLst/>
                <a:latin typeface="Times New Roman" panose="02020603050405020304" pitchFamily="18" charset="0"/>
                <a:cs typeface="Times New Roman" panose="02020603050405020304" pitchFamily="18" charset="0"/>
              </a:rPr>
              <a:t>://</a:t>
            </a:r>
            <a:r>
              <a:rPr lang="en-US" altLang="zh-CN" sz="2000" dirty="0">
                <a:solidFill>
                  <a:srgbClr val="DF3621"/>
                </a:solidFill>
                <a:effectLst/>
                <a:latin typeface="Times New Roman" panose="02020603050405020304" pitchFamily="18" charset="0"/>
                <a:cs typeface="Times New Roman" panose="02020603050405020304" pitchFamily="18" charset="0"/>
              </a:rPr>
              <a:t>127.0.0.1</a:t>
            </a:r>
            <a:r>
              <a:rPr lang="en-US" altLang="zh-CN" sz="2000" dirty="0">
                <a:solidFill>
                  <a:srgbClr val="000000"/>
                </a:solidFill>
                <a:effectLst/>
                <a:latin typeface="Times New Roman" panose="02020603050405020304" pitchFamily="18" charset="0"/>
                <a:cs typeface="Times New Roman" panose="02020603050405020304" pitchFamily="18" charset="0"/>
              </a:rPr>
              <a:t>/warehouse?”+</a:t>
            </a:r>
            <a:r>
              <a:rPr lang="zh-CN" altLang="en-US" sz="2000" dirty="0">
                <a:solidFill>
                  <a:srgbClr val="000000"/>
                </a:solidFill>
                <a:effectLst/>
                <a:latin typeface="Times New Roman" panose="02020603050405020304" pitchFamily="18" charset="0"/>
                <a:cs typeface="Times New Roman" panose="02020603050405020304" pitchFamily="18" charset="0"/>
              </a:rPr>
              <a:t>、              </a:t>
            </a:r>
            <a:r>
              <a:rPr lang="en-US" altLang="zh-CN" sz="2000" dirty="0">
                <a:solidFill>
                  <a:srgbClr val="000000"/>
                </a:solidFill>
                <a:effectLst/>
                <a:latin typeface="Times New Roman" panose="02020603050405020304" pitchFamily="18" charset="0"/>
                <a:cs typeface="Times New Roman" panose="02020603050405020304" pitchFamily="18" charset="0"/>
              </a:rPr>
              <a:t>"user=</a:t>
            </a:r>
            <a:r>
              <a:rPr lang="en-US" altLang="zh-CN" sz="2000" dirty="0" err="1">
                <a:solidFill>
                  <a:srgbClr val="000000"/>
                </a:solidFill>
                <a:effectLst/>
                <a:latin typeface="Times New Roman" panose="02020603050405020304" pitchFamily="18" charset="0"/>
                <a:cs typeface="Times New Roman" panose="02020603050405020304" pitchFamily="18" charset="0"/>
              </a:rPr>
              <a:t>root&amp;password</a:t>
            </a:r>
            <a:r>
              <a:rPr lang="en-US" altLang="zh-CN" sz="2000" dirty="0">
                <a:solidFill>
                  <a:srgbClr val="000000"/>
                </a:solidFill>
                <a:effectLst/>
                <a:latin typeface="Times New Roman" panose="02020603050405020304" pitchFamily="18" charset="0"/>
                <a:cs typeface="Times New Roman" panose="02020603050405020304" pitchFamily="18" charset="0"/>
              </a:rPr>
              <a:t>=99&amp;</a:t>
            </a:r>
            <a:r>
              <a:rPr lang="en-US" altLang="zh-CN" sz="2000" dirty="0">
                <a:solidFill>
                  <a:srgbClr val="DF3621"/>
                </a:solidFill>
                <a:effectLst/>
                <a:latin typeface="Times New Roman" panose="02020603050405020304" pitchFamily="18" charset="0"/>
                <a:cs typeface="Times New Roman" panose="02020603050405020304" pitchFamily="18" charset="0"/>
              </a:rPr>
              <a:t>characterEncoding=gb2312";</a:t>
            </a:r>
          </a:p>
          <a:p>
            <a:pPr lvl="1" algn="just">
              <a:lnSpc>
                <a:spcPts val="3500"/>
              </a:lnSpc>
              <a:defRPr/>
            </a:pPr>
            <a:r>
              <a:rPr lang="en-US" altLang="zh-CN" sz="2000" dirty="0">
                <a:solidFill>
                  <a:srgbClr val="000000"/>
                </a:solidFill>
                <a:effectLst/>
                <a:latin typeface="Times New Roman" panose="02020603050405020304" pitchFamily="18" charset="0"/>
                <a:cs typeface="Times New Roman" panose="02020603050405020304" pitchFamily="18" charset="0"/>
              </a:rPr>
              <a:t>  con = </a:t>
            </a:r>
            <a:r>
              <a:rPr lang="en-US" altLang="zh-CN" sz="2000" dirty="0" err="1">
                <a:solidFill>
                  <a:srgbClr val="000000"/>
                </a:solidFill>
                <a:effectLst/>
                <a:latin typeface="Times New Roman" panose="02020603050405020304" pitchFamily="18" charset="0"/>
                <a:cs typeface="Times New Roman" panose="02020603050405020304" pitchFamily="18" charset="0"/>
              </a:rPr>
              <a:t>DriverManager.getConnection</a:t>
            </a:r>
            <a:r>
              <a:rPr lang="en-US" altLang="zh-CN" sz="2000" dirty="0">
                <a:solidFill>
                  <a:srgbClr val="000000"/>
                </a:solidFill>
                <a:effectLst/>
                <a:latin typeface="Times New Roman" panose="02020603050405020304" pitchFamily="18" charset="0"/>
                <a:cs typeface="Times New Roman" panose="02020603050405020304" pitchFamily="18" charset="0"/>
              </a:rPr>
              <a:t>(</a:t>
            </a:r>
            <a:r>
              <a:rPr lang="en-US" altLang="zh-CN" sz="2000" dirty="0" err="1">
                <a:solidFill>
                  <a:srgbClr val="000000"/>
                </a:solidFill>
                <a:effectLst/>
                <a:latin typeface="Times New Roman" panose="02020603050405020304" pitchFamily="18" charset="0"/>
                <a:cs typeface="Times New Roman" panose="02020603050405020304" pitchFamily="18" charset="0"/>
              </a:rPr>
              <a:t>uri</a:t>
            </a:r>
            <a:r>
              <a:rPr lang="en-US" altLang="zh-CN" sz="2000" dirty="0">
                <a:solidFill>
                  <a:srgbClr val="000000"/>
                </a:solidFill>
                <a:effectLst/>
                <a:latin typeface="Times New Roman" panose="02020603050405020304" pitchFamily="18" charset="0"/>
                <a:cs typeface="Times New Roman" panose="02020603050405020304" pitchFamily="18" charset="0"/>
              </a:rPr>
              <a:t>);</a:t>
            </a:r>
            <a:endParaRPr lang="en-US" altLang="zh-CN" sz="2000" dirty="0">
              <a:solidFill>
                <a:srgbClr val="000000"/>
              </a:solidFill>
              <a:effectLst/>
            </a:endParaRPr>
          </a:p>
          <a:p>
            <a:pPr lvl="0" algn="just">
              <a:lnSpc>
                <a:spcPts val="3500"/>
              </a:lnSpc>
              <a:defRPr/>
            </a:pPr>
            <a:endParaRPr lang="en-US" altLang="zh-CN" sz="2200" b="1" dirty="0">
              <a:solidFill>
                <a:srgbClr val="000000"/>
              </a:solidFill>
            </a:endParaRPr>
          </a:p>
          <a:p>
            <a:pPr marL="342900" lvl="0" indent="-342900" algn="just">
              <a:lnSpc>
                <a:spcPts val="3500"/>
              </a:lnSpc>
              <a:buSzPct val="150000"/>
              <a:buBlip>
                <a:blip r:embed="rId2"/>
              </a:buBlip>
              <a:defRPr/>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用户要和连接</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驻留在同一计算机上，使用的</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地址可以是</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127.0.0.1</a:t>
            </a:r>
            <a:r>
              <a:rPr lang="zh-CN" altLang="en-US"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b="1" dirty="0">
                <a:solidFill>
                  <a:srgbClr val="DF3621"/>
                </a:solidFill>
                <a:latin typeface="Times New Roman" panose="02020603050405020304" pitchFamily="18" charset="0"/>
                <a:ea typeface="宋体" panose="02010600030101010101" pitchFamily="2" charset="-122"/>
                <a:cs typeface="Times New Roman" panose="02020603050405020304" pitchFamily="18" charset="0"/>
              </a:rPr>
              <a:t>localhost</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12"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7" name="矩形 5"/>
          <p:cNvSpPr>
            <a:spLocks noChangeArrowheads="1"/>
          </p:cNvSpPr>
          <p:nvPr/>
        </p:nvSpPr>
        <p:spPr bwMode="auto">
          <a:xfrm>
            <a:off x="288925" y="908050"/>
            <a:ext cx="86042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5"/>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400"/>
              </a:lnSpc>
              <a:spcBef>
                <a:spcPct val="0"/>
              </a:spcBef>
              <a:buFontTx/>
              <a:buNone/>
              <a:defRPr/>
            </a:pPr>
            <a:r>
              <a:rPr lang="en-US" altLang="zh-CN" sz="2400" dirty="0">
                <a:solidFill>
                  <a:srgbClr val="DF3621"/>
                </a:solidFill>
                <a:latin typeface="宋体" panose="02010600030101010101" pitchFamily="2" charset="-122"/>
                <a:ea typeface="+mn-ea"/>
              </a:rPr>
              <a:t>2.</a:t>
            </a:r>
            <a:r>
              <a:rPr lang="zh-CN" altLang="en-US" sz="2400" dirty="0">
                <a:solidFill>
                  <a:srgbClr val="DF3621"/>
                </a:solidFill>
                <a:latin typeface="宋体" panose="02010600030101010101" pitchFamily="2" charset="-122"/>
              </a:rPr>
              <a:t>建立</a:t>
            </a:r>
            <a:r>
              <a:rPr lang="zh-CN" altLang="en-US" sz="2400" dirty="0">
                <a:solidFill>
                  <a:srgbClr val="DF3621"/>
                </a:solidFill>
                <a:latin typeface="宋体" panose="02010600030101010101" pitchFamily="2" charset="-122"/>
                <a:ea typeface="+mn-ea"/>
              </a:rPr>
              <a:t>连接</a:t>
            </a:r>
            <a:r>
              <a:rPr lang="en-US" altLang="zh-CN" sz="2400" dirty="0">
                <a:solidFill>
                  <a:srgbClr val="DF3621"/>
                </a:solidFill>
                <a:latin typeface="宋体" panose="02010600030101010101" pitchFamily="2" charset="-122"/>
                <a:ea typeface="+mn-ea"/>
              </a:rPr>
              <a:t>-</a:t>
            </a:r>
            <a:r>
              <a:rPr lang="zh-CN" altLang="en-US" sz="2400" dirty="0">
                <a:solidFill>
                  <a:srgbClr val="DF3621"/>
                </a:solidFill>
                <a:latin typeface="宋体" panose="02010600030101010101" pitchFamily="2" charset="-122"/>
                <a:ea typeface="+mn-ea"/>
              </a:rPr>
              <a:t>方式</a:t>
            </a:r>
            <a:r>
              <a:rPr lang="en-US" altLang="zh-CN" sz="2400" dirty="0">
                <a:solidFill>
                  <a:srgbClr val="DF3621"/>
                </a:solidFill>
                <a:latin typeface="宋体" panose="02010600030101010101" pitchFamily="2" charset="-122"/>
                <a:ea typeface="+mn-ea"/>
              </a:rPr>
              <a:t>3</a:t>
            </a:r>
          </a:p>
        </p:txBody>
      </p:sp>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 calcmode="lin" valueType="num">
                                      <p:cBhvr additive="base">
                                        <p:cTn id="3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 calcmode="lin" valueType="num">
                                      <p:cBhvr additive="base">
                                        <p:cTn id="3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 calcmode="lin" valueType="num">
                                      <p:cBhvr additive="base">
                                        <p:cTn id="4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ldLvl="0"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745490" y="3908425"/>
            <a:ext cx="4955540" cy="197929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2"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7" name="矩形 5"/>
          <p:cNvSpPr>
            <a:spLocks noChangeArrowheads="1"/>
          </p:cNvSpPr>
          <p:nvPr/>
        </p:nvSpPr>
        <p:spPr bwMode="auto">
          <a:xfrm>
            <a:off x="288925" y="908050"/>
            <a:ext cx="8604250" cy="32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400"/>
              </a:lnSpc>
              <a:spcBef>
                <a:spcPct val="0"/>
              </a:spcBef>
              <a:buFontTx/>
              <a:buNone/>
              <a:defRPr/>
            </a:pPr>
            <a:r>
              <a:rPr lang="en-US" altLang="zh-CN" sz="2000" dirty="0">
                <a:solidFill>
                  <a:srgbClr val="DF3621"/>
                </a:solidFill>
                <a:latin typeface="Times New Roman" panose="02020603050405020304" pitchFamily="18" charset="0"/>
                <a:cs typeface="Times New Roman" panose="02020603050405020304" pitchFamily="18" charset="0"/>
              </a:rPr>
              <a:t>3.MySQL</a:t>
            </a:r>
            <a:r>
              <a:rPr lang="zh-CN" altLang="en-US" sz="2000" dirty="0">
                <a:solidFill>
                  <a:srgbClr val="DF3621"/>
                </a:solidFill>
                <a:latin typeface="Times New Roman" panose="02020603050405020304" pitchFamily="18" charset="0"/>
                <a:cs typeface="Times New Roman" panose="02020603050405020304" pitchFamily="18" charset="0"/>
              </a:rPr>
              <a:t>乱码解决方案</a:t>
            </a:r>
            <a:r>
              <a:rPr lang="en-US" altLang="zh-CN" sz="2000" dirty="0">
                <a:solidFill>
                  <a:srgbClr val="DF3621"/>
                </a:solidFill>
                <a:latin typeface="Times New Roman" panose="02020603050405020304" pitchFamily="18" charset="0"/>
                <a:cs typeface="Times New Roman" panose="02020603050405020304" pitchFamily="18" charset="0"/>
              </a:rPr>
              <a:t>_1</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ts val="3600"/>
              </a:lnSpc>
              <a:spcBef>
                <a:spcPct val="0"/>
              </a:spcBef>
              <a:buSzPct val="150000"/>
              <a:buBlip>
                <a:blip r:embed="rId5"/>
              </a:buBlip>
              <a:defRPr/>
            </a:pPr>
            <a:r>
              <a:rPr lang="zh-CN" altLang="en-US" sz="2000" dirty="0">
                <a:solidFill>
                  <a:srgbClr val="0070C0"/>
                </a:solidFill>
                <a:latin typeface="Times New Roman" panose="02020603050405020304" pitchFamily="18" charset="0"/>
                <a:cs typeface="Times New Roman" panose="02020603050405020304" pitchFamily="18" charset="0"/>
              </a:rPr>
              <a:t>数据库和表使用支持中文的字符编码</a:t>
            </a:r>
            <a:r>
              <a:rPr lang="en-US" altLang="zh-CN" sz="2000" dirty="0">
                <a:solidFill>
                  <a:srgbClr val="0070C0"/>
                </a:solidFill>
                <a:latin typeface="Times New Roman" panose="02020603050405020304" pitchFamily="18" charset="0"/>
                <a:cs typeface="Times New Roman" panose="02020603050405020304" pitchFamily="18" charset="0"/>
              </a:rPr>
              <a:t>,</a:t>
            </a:r>
            <a:r>
              <a:rPr lang="zh-CN" altLang="en-US" sz="2000" dirty="0">
                <a:solidFill>
                  <a:srgbClr val="0070C0"/>
                </a:solidFill>
                <a:latin typeface="Times New Roman" panose="02020603050405020304" pitchFamily="18" charset="0"/>
                <a:cs typeface="Times New Roman" panose="02020603050405020304" pitchFamily="18" charset="0"/>
              </a:rPr>
              <a:t>在创建数据库时指定</a:t>
            </a:r>
            <a:endParaRPr lang="en-US" altLang="zh-CN" sz="2000" dirty="0">
              <a:solidFill>
                <a:srgbClr val="0070C0"/>
              </a:solidFill>
              <a:latin typeface="Times New Roman" panose="02020603050405020304" pitchFamily="18" charset="0"/>
              <a:cs typeface="Times New Roman" panose="02020603050405020304" pitchFamily="18" charset="0"/>
            </a:endParaRPr>
          </a:p>
          <a:p>
            <a:pPr algn="just" eaLnBrk="1" hangingPunct="1">
              <a:lnSpc>
                <a:spcPts val="3600"/>
              </a:lnSpc>
              <a:spcBef>
                <a:spcPct val="0"/>
              </a:spcBef>
              <a:buNone/>
              <a:defRPr/>
            </a:pPr>
            <a:r>
              <a:rPr lang="en-US" altLang="zh-CN" sz="2000" dirty="0">
                <a:solidFill>
                  <a:srgbClr val="0070C0"/>
                </a:solidFill>
                <a:latin typeface="Times New Roman" panose="02020603050405020304" pitchFamily="18" charset="0"/>
                <a:cs typeface="Times New Roman" panose="02020603050405020304" pitchFamily="18" charset="0"/>
              </a:rPr>
              <a:t>     </a:t>
            </a:r>
            <a:r>
              <a:rPr lang="zh-CN" altLang="en-US" sz="2000" dirty="0">
                <a:solidFill>
                  <a:srgbClr val="0070C0"/>
                </a:solidFill>
                <a:latin typeface="Times New Roman" panose="02020603050405020304" pitchFamily="18" charset="0"/>
                <a:cs typeface="Times New Roman" panose="02020603050405020304" pitchFamily="18" charset="0"/>
              </a:rPr>
              <a:t>数据库使用的字符编码：</a:t>
            </a:r>
          </a:p>
          <a:p>
            <a:pPr algn="just" eaLnBrk="1" hangingPunct="1">
              <a:lnSpc>
                <a:spcPts val="3600"/>
              </a:lnSpc>
              <a:spcBef>
                <a:spcPct val="0"/>
              </a:spcBef>
              <a:buFontTx/>
              <a:buNone/>
              <a:defRPr/>
            </a:pPr>
            <a:r>
              <a:rPr lang="en-US" altLang="zh-CN" sz="2000" dirty="0">
                <a:solidFill>
                  <a:srgbClr val="DF3621"/>
                </a:solidFill>
                <a:latin typeface="Times New Roman" panose="02020603050405020304" pitchFamily="18" charset="0"/>
                <a:cs typeface="Times New Roman" panose="02020603050405020304" pitchFamily="18" charset="0"/>
              </a:rPr>
              <a:t>     create </a:t>
            </a:r>
            <a:r>
              <a:rPr lang="zh-CN" altLang="en-US" sz="2000" dirty="0">
                <a:solidFill>
                  <a:srgbClr val="DF3621"/>
                </a:solidFill>
                <a:latin typeface="Times New Roman" panose="02020603050405020304" pitchFamily="18" charset="0"/>
                <a:cs typeface="Times New Roman" panose="02020603050405020304" pitchFamily="18" charset="0"/>
              </a:rPr>
              <a:t>数据库名 </a:t>
            </a:r>
            <a:r>
              <a:rPr lang="en-US" altLang="zh-CN" sz="2000" dirty="0">
                <a:solidFill>
                  <a:srgbClr val="DF3621"/>
                </a:solidFill>
                <a:latin typeface="Times New Roman" panose="02020603050405020304" pitchFamily="18" charset="0"/>
                <a:cs typeface="Times New Roman" panose="02020603050405020304" pitchFamily="18" charset="0"/>
              </a:rPr>
              <a:t>CHARACTER SET</a:t>
            </a:r>
            <a:r>
              <a:rPr lang="zh-CN" altLang="en-US" sz="2000" dirty="0">
                <a:solidFill>
                  <a:srgbClr val="DF3621"/>
                </a:solidFill>
                <a:latin typeface="Times New Roman" panose="02020603050405020304" pitchFamily="18" charset="0"/>
                <a:cs typeface="Times New Roman" panose="02020603050405020304" pitchFamily="18" charset="0"/>
              </a:rPr>
              <a:t>字符编码</a:t>
            </a:r>
            <a:endParaRPr lang="en-US" altLang="zh-CN" sz="2000" dirty="0">
              <a:solidFill>
                <a:srgbClr val="FF3399"/>
              </a:solidFill>
              <a:latin typeface="Times New Roman" panose="02020603050405020304" pitchFamily="18" charset="0"/>
              <a:cs typeface="Times New Roman" panose="02020603050405020304" pitchFamily="18" charset="0"/>
            </a:endParaRPr>
          </a:p>
          <a:p>
            <a:pPr marL="342900" indent="-342900" algn="just" eaLnBrk="1" hangingPunct="1">
              <a:lnSpc>
                <a:spcPts val="3600"/>
              </a:lnSpc>
              <a:spcBef>
                <a:spcPct val="0"/>
              </a:spcBef>
              <a:buSzPct val="150000"/>
              <a:buBlip>
                <a:blip r:embed="rId6"/>
              </a:buBlip>
              <a:defRPr/>
            </a:pPr>
            <a:r>
              <a:rPr lang="zh-CN" altLang="en-US" sz="2000" dirty="0">
                <a:solidFill>
                  <a:srgbClr val="0070C0"/>
                </a:solidFill>
                <a:latin typeface="Times New Roman" panose="02020603050405020304" pitchFamily="18" charset="0"/>
                <a:cs typeface="Times New Roman" panose="02020603050405020304" pitchFamily="18" charset="0"/>
              </a:rPr>
              <a:t>创建表时，可以指定某个字段使用的字符编码</a:t>
            </a:r>
            <a:r>
              <a:rPr lang="en-US" altLang="zh-CN" sz="2000" dirty="0">
                <a:solidFill>
                  <a:srgbClr val="0070C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a:p>
            <a:pPr algn="just" eaLnBrk="1" hangingPunct="1">
              <a:lnSpc>
                <a:spcPts val="3600"/>
              </a:lnSpc>
              <a:spcBef>
                <a:spcPct val="0"/>
              </a:spcBef>
              <a:buFontTx/>
              <a:buNone/>
              <a:defRPr/>
            </a:pP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dirty="0">
                <a:solidFill>
                  <a:srgbClr val="DF3621"/>
                </a:solidFill>
                <a:latin typeface="Times New Roman" panose="02020603050405020304" pitchFamily="18" charset="0"/>
                <a:cs typeface="Times New Roman" panose="02020603050405020304" pitchFamily="18" charset="0"/>
              </a:rPr>
              <a:t>字段名  类型 </a:t>
            </a:r>
            <a:r>
              <a:rPr lang="en-US" altLang="zh-CN" sz="2000" dirty="0">
                <a:solidFill>
                  <a:srgbClr val="DF3621"/>
                </a:solidFill>
                <a:latin typeface="Times New Roman" panose="02020603050405020304" pitchFamily="18" charset="0"/>
                <a:cs typeface="Times New Roman" panose="02020603050405020304" pitchFamily="18" charset="0"/>
              </a:rPr>
              <a:t>CHARACTER SET</a:t>
            </a:r>
            <a:r>
              <a:rPr lang="zh-CN" altLang="en-US" sz="2000" dirty="0">
                <a:solidFill>
                  <a:srgbClr val="DF3621"/>
                </a:solidFill>
                <a:latin typeface="Times New Roman" panose="02020603050405020304" pitchFamily="18" charset="0"/>
                <a:cs typeface="Times New Roman" panose="02020603050405020304" pitchFamily="18" charset="0"/>
              </a:rPr>
              <a:t>字符编码</a:t>
            </a:r>
            <a:endParaRPr lang="zh-CN" altLang="en-US" sz="20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ts val="3400"/>
              </a:lnSpc>
              <a:spcBef>
                <a:spcPct val="0"/>
              </a:spcBef>
              <a:buFont typeface="Wingdings" panose="05000000000000000000" pitchFamily="2" charset="2"/>
              <a:buChar char="Ø"/>
              <a:defRPr/>
            </a:pPr>
            <a:endParaRPr lang="en-US" altLang="zh-CN" sz="2000" dirty="0">
              <a:solidFill>
                <a:srgbClr val="000099"/>
              </a:solidFill>
              <a:latin typeface="Times New Roman" panose="02020603050405020304" pitchFamily="18" charset="0"/>
              <a:cs typeface="Times New Roman" panose="02020603050405020304" pitchFamily="18" charset="0"/>
            </a:endParaRPr>
          </a:p>
        </p:txBody>
      </p:sp>
      <p:sp>
        <p:nvSpPr>
          <p:cNvPr id="43012" name="矩形 8"/>
          <p:cNvSpPr>
            <a:spLocks noChangeArrowheads="1"/>
          </p:cNvSpPr>
          <p:nvPr/>
        </p:nvSpPr>
        <p:spPr bwMode="auto">
          <a:xfrm>
            <a:off x="834390" y="3997325"/>
            <a:ext cx="5248275" cy="175323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1800" b="0" dirty="0">
                <a:solidFill>
                  <a:srgbClr val="DF3621"/>
                </a:solidFill>
                <a:effectLst/>
                <a:latin typeface="Times New Roman" panose="02020603050405020304" pitchFamily="18" charset="0"/>
                <a:cs typeface="Times New Roman" panose="02020603050405020304" pitchFamily="18" charset="0"/>
              </a:rPr>
              <a:t>create people CHARACTER SET gb2312</a:t>
            </a:r>
            <a:endParaRPr lang="en-US" altLang="zh-CN" sz="1800" b="0" dirty="0">
              <a:solidFill>
                <a:srgbClr val="C00000"/>
              </a:solidFill>
              <a:effectLst/>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zh-CN" sz="1800" b="0" dirty="0">
                <a:solidFill>
                  <a:srgbClr val="0000FF"/>
                </a:solidFill>
                <a:effectLst/>
                <a:latin typeface="Times New Roman" panose="02020603050405020304" pitchFamily="18" charset="0"/>
                <a:cs typeface="Times New Roman" panose="02020603050405020304" pitchFamily="18" charset="0"/>
              </a:rPr>
              <a:t>create table </a:t>
            </a:r>
            <a:r>
              <a:rPr lang="en-US" altLang="zh-CN" sz="1800" b="0" dirty="0" err="1">
                <a:solidFill>
                  <a:srgbClr val="0000FF"/>
                </a:solidFill>
                <a:effectLst/>
                <a:latin typeface="Times New Roman" panose="02020603050405020304" pitchFamily="18" charset="0"/>
                <a:cs typeface="Times New Roman" panose="02020603050405020304" pitchFamily="18" charset="0"/>
              </a:rPr>
              <a:t>myList</a:t>
            </a:r>
            <a:r>
              <a:rPr lang="en-US" altLang="zh-CN" sz="1800" b="0" dirty="0">
                <a:solidFill>
                  <a:srgbClr val="0000FF"/>
                </a:solidFill>
                <a:effectLst/>
                <a:latin typeface="Times New Roman" panose="02020603050405020304" pitchFamily="18" charset="0"/>
                <a:cs typeface="Times New Roman" panose="02020603050405020304" pitchFamily="18" charset="0"/>
              </a:rPr>
              <a:t> (</a:t>
            </a:r>
          </a:p>
          <a:p>
            <a:pPr eaLnBrk="1" hangingPunct="1">
              <a:lnSpc>
                <a:spcPct val="100000"/>
              </a:lnSpc>
              <a:spcBef>
                <a:spcPct val="0"/>
              </a:spcBef>
              <a:buFontTx/>
              <a:buNone/>
            </a:pPr>
            <a:r>
              <a:rPr lang="en-US" altLang="zh-CN" sz="1800" b="0" dirty="0">
                <a:solidFill>
                  <a:srgbClr val="0000FF"/>
                </a:solidFill>
                <a:effectLst/>
                <a:latin typeface="Times New Roman" panose="02020603050405020304" pitchFamily="18" charset="0"/>
                <a:cs typeface="Times New Roman" panose="02020603050405020304" pitchFamily="18" charset="0"/>
              </a:rPr>
              <a:t>id int, </a:t>
            </a:r>
          </a:p>
          <a:p>
            <a:pPr eaLnBrk="1" hangingPunct="1">
              <a:lnSpc>
                <a:spcPct val="100000"/>
              </a:lnSpc>
              <a:spcBef>
                <a:spcPct val="0"/>
              </a:spcBef>
              <a:buFontTx/>
              <a:buNone/>
            </a:pPr>
            <a:r>
              <a:rPr lang="en-US" altLang="zh-CN" sz="1800" b="0" dirty="0">
                <a:solidFill>
                  <a:srgbClr val="0000FF"/>
                </a:solidFill>
                <a:effectLst/>
                <a:latin typeface="Times New Roman" panose="02020603050405020304" pitchFamily="18" charset="0"/>
                <a:cs typeface="Times New Roman" panose="02020603050405020304" pitchFamily="18" charset="0"/>
              </a:rPr>
              <a:t>name  varchar(100) </a:t>
            </a:r>
            <a:r>
              <a:rPr lang="en-US" altLang="zh-CN" sz="1800" b="0" dirty="0">
                <a:solidFill>
                  <a:srgbClr val="DF3621"/>
                </a:solidFill>
                <a:effectLst/>
                <a:latin typeface="Times New Roman" panose="02020603050405020304" pitchFamily="18" charset="0"/>
                <a:cs typeface="Times New Roman" panose="02020603050405020304" pitchFamily="18" charset="0"/>
              </a:rPr>
              <a:t>CHARACTER SET gb2312</a:t>
            </a:r>
            <a:r>
              <a:rPr lang="en-US" altLang="zh-CN" sz="1800" b="0" dirty="0">
                <a:solidFill>
                  <a:srgbClr val="0000FF"/>
                </a:solidFill>
                <a:effectLst/>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r>
              <a:rPr lang="en-US" altLang="zh-CN" sz="1800" b="0" dirty="0">
                <a:solidFill>
                  <a:srgbClr val="0000FF"/>
                </a:solidFill>
                <a:effectLst/>
                <a:latin typeface="Times New Roman" panose="02020603050405020304" pitchFamily="18" charset="0"/>
                <a:cs typeface="Times New Roman" panose="02020603050405020304" pitchFamily="18" charset="0"/>
              </a:rPr>
              <a:t>PRIMARY KEY (id)</a:t>
            </a:r>
          </a:p>
          <a:p>
            <a:pPr eaLnBrk="1" hangingPunct="1">
              <a:lnSpc>
                <a:spcPct val="100000"/>
              </a:lnSpc>
              <a:spcBef>
                <a:spcPct val="0"/>
              </a:spcBef>
              <a:buFontTx/>
              <a:buNone/>
            </a:pPr>
            <a:r>
              <a:rPr lang="en-US" altLang="zh-CN" sz="1800" b="0" dirty="0">
                <a:solidFill>
                  <a:srgbClr val="0000FF"/>
                </a:solidFill>
                <a:effectLst/>
                <a:latin typeface="Times New Roman" panose="02020603050405020304" pitchFamily="18" charset="0"/>
                <a:cs typeface="Times New Roman" panose="02020603050405020304" pitchFamily="18" charset="0"/>
              </a:rPr>
              <a:t>);</a:t>
            </a:r>
            <a:endParaRPr lang="zh-CN" altLang="en-US" sz="1800" b="0" dirty="0">
              <a:solidFill>
                <a:srgbClr val="0000FF"/>
              </a:solidFill>
              <a:effectLst/>
              <a:latin typeface="Times New Roman" panose="02020603050405020304" pitchFamily="18" charset="0"/>
              <a:cs typeface="Times New Roman" panose="02020603050405020304" pitchFamily="18" charset="0"/>
            </a:endParaRPr>
          </a:p>
        </p:txBody>
      </p:sp>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additive="base">
                                        <p:cTn id="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 calcmode="lin" valueType="num">
                                      <p:cBhvr additive="base">
                                        <p:cTn id="3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3012"/>
                                        </p:tgtEl>
                                        <p:attrNameLst>
                                          <p:attrName>style.visibility</p:attrName>
                                        </p:attrNameLst>
                                      </p:cBhvr>
                                      <p:to>
                                        <p:strVal val="visible"/>
                                      </p:to>
                                    </p:set>
                                    <p:anim calcmode="lin" valueType="num">
                                      <p:cBhvr additive="base">
                                        <p:cTn id="48" dur="500" fill="hold"/>
                                        <p:tgtEl>
                                          <p:spTgt spid="43012"/>
                                        </p:tgtEl>
                                        <p:attrNameLst>
                                          <p:attrName>ppt_x</p:attrName>
                                        </p:attrNameLst>
                                      </p:cBhvr>
                                      <p:tavLst>
                                        <p:tav tm="0">
                                          <p:val>
                                            <p:strVal val="#ppt_x"/>
                                          </p:val>
                                        </p:tav>
                                        <p:tav tm="100000">
                                          <p:val>
                                            <p:strVal val="#ppt_x"/>
                                          </p:val>
                                        </p:tav>
                                      </p:tavLst>
                                    </p:anim>
                                    <p:anim calcmode="lin" valueType="num">
                                      <p:cBhvr additive="base">
                                        <p:cTn id="49"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ldLvl="0" animBg="1"/>
      <p:bldP spid="13" grpId="0" bldLvl="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88925" y="955993"/>
            <a:ext cx="860425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Times New Roman" panose="02020603050405020304" pitchFamily="18" charset="0"/>
                <a:ea typeface="+mn-ea"/>
                <a:cs typeface="Times New Roman" panose="02020603050405020304" pitchFamily="18" charset="0"/>
              </a:rPr>
              <a:t>3.MySQL</a:t>
            </a:r>
            <a:r>
              <a:rPr lang="zh-CN" altLang="en-US" sz="2400" dirty="0">
                <a:solidFill>
                  <a:srgbClr val="DF3621"/>
                </a:solidFill>
                <a:latin typeface="宋体" panose="02010600030101010101" pitchFamily="2" charset="-122"/>
                <a:ea typeface="+mn-ea"/>
              </a:rPr>
              <a:t>乱码解决方案</a:t>
            </a:r>
            <a:r>
              <a:rPr lang="en-US" altLang="zh-CN" sz="2400" dirty="0">
                <a:solidFill>
                  <a:srgbClr val="DF3621"/>
                </a:solidFill>
                <a:latin typeface="宋体" panose="02010600030101010101" pitchFamily="2" charset="-122"/>
                <a:ea typeface="+mn-ea"/>
              </a:rPr>
              <a:t>_2:</a:t>
            </a:r>
            <a:r>
              <a:rPr lang="zh-CN" altLang="en-US" sz="2400" dirty="0">
                <a:solidFill>
                  <a:srgbClr val="0070C0"/>
                </a:solidFill>
                <a:latin typeface="Times New Roman" panose="02020603050405020304" pitchFamily="18" charset="0"/>
                <a:cs typeface="Times New Roman" panose="02020603050405020304" pitchFamily="18" charset="0"/>
              </a:rPr>
              <a:t>连接数据库支持中文编码</a:t>
            </a:r>
            <a:endParaRPr lang="en-US" altLang="zh-CN" sz="2400" dirty="0">
              <a:solidFill>
                <a:srgbClr val="0070C0"/>
              </a:solidFill>
              <a:latin typeface="宋体" panose="02010600030101010101" pitchFamily="2" charset="-122"/>
              <a:ea typeface="+mn-ea"/>
            </a:endParaRPr>
          </a:p>
          <a:p>
            <a:pPr marL="342900" indent="-342900" algn="just" eaLnBrk="1" hangingPunct="1">
              <a:lnSpc>
                <a:spcPct val="150000"/>
              </a:lnSpc>
              <a:spcBef>
                <a:spcPct val="0"/>
              </a:spcBef>
              <a:buSzPct val="150000"/>
              <a:buBlip>
                <a:blip r:embed="rId4"/>
              </a:buBlip>
              <a:defRPr/>
            </a:pPr>
            <a:r>
              <a:rPr lang="en-US" altLang="zh-CN" sz="2400" dirty="0">
                <a:solidFill>
                  <a:srgbClr val="0070C0"/>
                </a:solidFill>
                <a:latin typeface="宋体" panose="02010600030101010101" pitchFamily="2" charset="-122"/>
                <a:ea typeface="+mn-ea"/>
              </a:rPr>
              <a:t>JSP</a:t>
            </a:r>
            <a:r>
              <a:rPr lang="zh-CN" altLang="en-US" sz="2400" dirty="0">
                <a:solidFill>
                  <a:srgbClr val="0070C0"/>
                </a:solidFill>
                <a:latin typeface="宋体" panose="02010600030101010101" pitchFamily="2" charset="-122"/>
                <a:ea typeface="+mn-ea"/>
              </a:rPr>
              <a:t>中连接</a:t>
            </a:r>
            <a:r>
              <a:rPr lang="en-US" altLang="zh-CN" sz="2400" dirty="0">
                <a:solidFill>
                  <a:srgbClr val="0070C0"/>
                </a:solidFill>
                <a:latin typeface="宋体" panose="02010600030101010101" pitchFamily="2" charset="-122"/>
                <a:ea typeface="+mn-ea"/>
              </a:rPr>
              <a:t>MySQL</a:t>
            </a:r>
            <a:r>
              <a:rPr lang="zh-CN" altLang="en-US" sz="2400" dirty="0">
                <a:solidFill>
                  <a:srgbClr val="0070C0"/>
                </a:solidFill>
                <a:latin typeface="宋体" panose="02010600030101010101" pitchFamily="2" charset="-122"/>
                <a:ea typeface="+mn-ea"/>
              </a:rPr>
              <a:t>数据库时，需要使用</a:t>
            </a:r>
            <a:endParaRPr lang="en-US" altLang="zh-CN" sz="2400" dirty="0">
              <a:solidFill>
                <a:srgbClr val="0070C0"/>
              </a:solidFill>
              <a:latin typeface="宋体" panose="02010600030101010101" pitchFamily="2" charset="-122"/>
              <a:ea typeface="+mn-ea"/>
            </a:endParaRPr>
          </a:p>
          <a:p>
            <a:pPr algn="just" eaLnBrk="1" hangingPunct="1">
              <a:lnSpc>
                <a:spcPct val="150000"/>
              </a:lnSpc>
              <a:spcBef>
                <a:spcPct val="0"/>
              </a:spcBef>
              <a:buFontTx/>
              <a:buNone/>
              <a:defRPr/>
            </a:pPr>
            <a:r>
              <a:rPr lang="en-US" altLang="zh-CN" sz="2400" b="0" dirty="0">
                <a:solidFill>
                  <a:srgbClr val="0000FF"/>
                </a:solidFill>
                <a:effectLst/>
                <a:latin typeface="Arial" panose="020B0604020202020204" pitchFamily="34" charset="0"/>
                <a:cs typeface="Arial" panose="020B0604020202020204" pitchFamily="34" charset="0"/>
              </a:rPr>
              <a:t>   </a:t>
            </a:r>
            <a:r>
              <a:rPr lang="en-US" altLang="zh-CN" sz="2400" b="0" dirty="0">
                <a:solidFill>
                  <a:srgbClr val="DF3621"/>
                </a:solidFill>
                <a:effectLst/>
                <a:latin typeface="Arial" panose="020B0604020202020204" pitchFamily="34" charset="0"/>
                <a:cs typeface="Arial" panose="020B0604020202020204" pitchFamily="34" charset="0"/>
              </a:rPr>
              <a:t> </a:t>
            </a:r>
            <a:r>
              <a:rPr lang="en-US" altLang="zh-CN" sz="2000" b="0" dirty="0">
                <a:solidFill>
                  <a:srgbClr val="DF3621"/>
                </a:solidFill>
                <a:effectLst/>
                <a:latin typeface="Times New Roman" panose="02020603050405020304" pitchFamily="18" charset="0"/>
                <a:cs typeface="Times New Roman" panose="02020603050405020304" pitchFamily="18" charset="0"/>
              </a:rPr>
              <a:t>Connection </a:t>
            </a:r>
            <a:r>
              <a:rPr lang="en-US" altLang="zh-CN" sz="2000" b="0" dirty="0" err="1">
                <a:solidFill>
                  <a:srgbClr val="DF3621"/>
                </a:solidFill>
                <a:effectLst/>
                <a:latin typeface="Times New Roman" panose="02020603050405020304" pitchFamily="18" charset="0"/>
                <a:cs typeface="Times New Roman" panose="02020603050405020304" pitchFamily="18" charset="0"/>
              </a:rPr>
              <a:t>getConnection</a:t>
            </a:r>
            <a:r>
              <a:rPr lang="en-US" altLang="zh-CN" sz="2000" b="0" dirty="0">
                <a:solidFill>
                  <a:srgbClr val="DF3621"/>
                </a:solidFill>
                <a:effectLst/>
                <a:latin typeface="Times New Roman" panose="02020603050405020304" pitchFamily="18" charset="0"/>
                <a:cs typeface="Times New Roman" panose="02020603050405020304" pitchFamily="18" charset="0"/>
              </a:rPr>
              <a:t>(</a:t>
            </a:r>
            <a:r>
              <a:rPr lang="en-US" altLang="zh-CN" sz="2000" b="0" dirty="0" err="1">
                <a:solidFill>
                  <a:srgbClr val="DF3621"/>
                </a:solidFill>
                <a:effectLst/>
                <a:latin typeface="Times New Roman" panose="02020603050405020304" pitchFamily="18" charset="0"/>
                <a:cs typeface="Times New Roman" panose="02020603050405020304" pitchFamily="18" charset="0"/>
              </a:rPr>
              <a:t>java.lang.String</a:t>
            </a:r>
            <a:r>
              <a:rPr lang="en-US" altLang="zh-CN" sz="2000" b="0" dirty="0">
                <a:solidFill>
                  <a:srgbClr val="DF3621"/>
                </a:solidFill>
                <a:effectLst/>
                <a:latin typeface="Times New Roman" panose="02020603050405020304" pitchFamily="18" charset="0"/>
                <a:cs typeface="Times New Roman" panose="02020603050405020304" pitchFamily="18" charset="0"/>
              </a:rPr>
              <a:t>)</a:t>
            </a:r>
            <a:r>
              <a:rPr lang="en-US" altLang="zh-CN" sz="2000" dirty="0">
                <a:solidFill>
                  <a:srgbClr val="0070C0"/>
                </a:solidFill>
                <a:effectLst/>
                <a:latin typeface="Arial" panose="020B0604020202020204" pitchFamily="34" charset="0"/>
              </a:rPr>
              <a:t> </a:t>
            </a:r>
            <a:r>
              <a:rPr lang="zh-CN" altLang="en-US" sz="2400" dirty="0">
                <a:solidFill>
                  <a:srgbClr val="0070C0"/>
                </a:solidFill>
                <a:latin typeface="宋体" panose="02010600030101010101" pitchFamily="2" charset="-122"/>
                <a:ea typeface="+mn-ea"/>
              </a:rPr>
              <a:t>建立连接</a:t>
            </a:r>
            <a:endParaRPr lang="en-US" altLang="zh-CN" sz="2400" dirty="0">
              <a:solidFill>
                <a:srgbClr val="000099"/>
              </a:solidFill>
              <a:latin typeface="宋体" panose="02010600030101010101" pitchFamily="2" charset="-122"/>
              <a:ea typeface="+mn-ea"/>
            </a:endParaRPr>
          </a:p>
          <a:p>
            <a:pPr marL="342900" indent="-342900" algn="just" eaLnBrk="1" hangingPunct="1">
              <a:lnSpc>
                <a:spcPct val="150000"/>
              </a:lnSpc>
              <a:spcBef>
                <a:spcPct val="0"/>
              </a:spcBef>
              <a:buSzPct val="150000"/>
              <a:buBlip>
                <a:blip r:embed="rId4"/>
              </a:buBlip>
              <a:defRPr/>
            </a:pPr>
            <a:r>
              <a:rPr lang="zh-CN" altLang="en-US" sz="2400" dirty="0">
                <a:solidFill>
                  <a:srgbClr val="0070C0"/>
                </a:solidFill>
                <a:latin typeface="宋体" panose="02010600030101010101" pitchFamily="2" charset="-122"/>
                <a:ea typeface="+mn-ea"/>
              </a:rPr>
              <a:t>而且向该方法参数传递的字符串是：</a:t>
            </a:r>
            <a:endParaRPr lang="en-US" altLang="zh-CN" sz="2400" dirty="0">
              <a:solidFill>
                <a:srgbClr val="0070C0"/>
              </a:solidFill>
              <a:latin typeface="Arial" panose="020B0604020202020204" pitchFamily="34" charset="0"/>
            </a:endParaRPr>
          </a:p>
          <a:p>
            <a:pPr algn="l" eaLnBrk="1" hangingPunct="1">
              <a:lnSpc>
                <a:spcPct val="150000"/>
              </a:lnSpc>
              <a:spcBef>
                <a:spcPct val="0"/>
              </a:spcBef>
              <a:buNone/>
              <a:defRPr/>
            </a:pPr>
            <a:r>
              <a:rPr lang="en-US" altLang="zh-CN" sz="1800" b="0" dirty="0">
                <a:solidFill>
                  <a:srgbClr val="0000FF"/>
                </a:solidFill>
                <a:effectLst/>
                <a:latin typeface="Times New Roman" panose="02020603050405020304" pitchFamily="18" charset="0"/>
                <a:cs typeface="Times New Roman" panose="02020603050405020304" pitchFamily="18" charset="0"/>
              </a:rPr>
              <a:t>     </a:t>
            </a:r>
            <a:r>
              <a:rPr lang="en-US" altLang="zh-CN" sz="1800" b="0" dirty="0">
                <a:solidFill>
                  <a:srgbClr val="0070C0"/>
                </a:solidFill>
                <a:effectLst/>
                <a:latin typeface="Times New Roman" panose="02020603050405020304" pitchFamily="18" charset="0"/>
                <a:cs typeface="Times New Roman" panose="02020603050405020304" pitchFamily="18" charset="0"/>
              </a:rPr>
              <a:t>“</a:t>
            </a:r>
            <a:r>
              <a:rPr lang="en-US" altLang="zh-CN" sz="1800" b="0" dirty="0" err="1">
                <a:solidFill>
                  <a:srgbClr val="0070C0"/>
                </a:solidFill>
                <a:effectLst/>
                <a:latin typeface="Times New Roman" panose="02020603050405020304" pitchFamily="18" charset="0"/>
                <a:cs typeface="Times New Roman" panose="02020603050405020304" pitchFamily="18" charset="0"/>
              </a:rPr>
              <a:t>jdbc:mysql</a:t>
            </a:r>
            <a:r>
              <a:rPr lang="en-US" altLang="zh-CN" sz="1800" b="0" dirty="0">
                <a:solidFill>
                  <a:srgbClr val="0070C0"/>
                </a:solidFill>
                <a:effectLst/>
                <a:latin typeface="Times New Roman" panose="02020603050405020304" pitchFamily="18" charset="0"/>
                <a:cs typeface="Times New Roman" panose="02020603050405020304" pitchFamily="18" charset="0"/>
              </a:rPr>
              <a:t>://</a:t>
            </a:r>
            <a:r>
              <a:rPr lang="zh-CN" altLang="en-US" sz="1800" b="0" dirty="0">
                <a:solidFill>
                  <a:srgbClr val="0070C0"/>
                </a:solidFill>
                <a:effectLst/>
                <a:latin typeface="Times New Roman" panose="02020603050405020304" pitchFamily="18" charset="0"/>
                <a:cs typeface="Times New Roman" panose="02020603050405020304" pitchFamily="18" charset="0"/>
              </a:rPr>
              <a:t>地址</a:t>
            </a:r>
            <a:r>
              <a:rPr lang="en-US" altLang="zh-CN" sz="1800" b="0" dirty="0">
                <a:solidFill>
                  <a:srgbClr val="0070C0"/>
                </a:solidFill>
                <a:effectLst/>
                <a:latin typeface="Times New Roman" panose="02020603050405020304" pitchFamily="18" charset="0"/>
                <a:cs typeface="Times New Roman" panose="02020603050405020304" pitchFamily="18" charset="0"/>
              </a:rPr>
              <a:t>/</a:t>
            </a:r>
            <a:r>
              <a:rPr lang="zh-CN" altLang="en-US" sz="1800" b="0" dirty="0">
                <a:solidFill>
                  <a:srgbClr val="0070C0"/>
                </a:solidFill>
                <a:effectLst/>
                <a:latin typeface="Times New Roman" panose="02020603050405020304" pitchFamily="18" charset="0"/>
                <a:cs typeface="Times New Roman" panose="02020603050405020304" pitchFamily="18" charset="0"/>
              </a:rPr>
              <a:t>数据库</a:t>
            </a:r>
            <a:r>
              <a:rPr lang="en-US" altLang="zh-CN" sz="1800" b="0" dirty="0">
                <a:solidFill>
                  <a:srgbClr val="0070C0"/>
                </a:solidFill>
                <a:effectLst/>
                <a:latin typeface="Times New Roman" panose="02020603050405020304" pitchFamily="18" charset="0"/>
                <a:cs typeface="Times New Roman" panose="02020603050405020304" pitchFamily="18" charset="0"/>
              </a:rPr>
              <a:t>?user=</a:t>
            </a:r>
            <a:r>
              <a:rPr lang="zh-CN" altLang="en-US" sz="1800" b="0" dirty="0">
                <a:solidFill>
                  <a:srgbClr val="0070C0"/>
                </a:solidFill>
                <a:effectLst/>
                <a:latin typeface="Times New Roman" panose="02020603050405020304" pitchFamily="18" charset="0"/>
                <a:cs typeface="Times New Roman" panose="02020603050405020304" pitchFamily="18" charset="0"/>
              </a:rPr>
              <a:t>用户</a:t>
            </a:r>
            <a:r>
              <a:rPr lang="en-US" altLang="zh-CN" sz="1800" b="0" dirty="0">
                <a:solidFill>
                  <a:srgbClr val="0070C0"/>
                </a:solidFill>
                <a:effectLst/>
                <a:latin typeface="Times New Roman" panose="02020603050405020304" pitchFamily="18" charset="0"/>
                <a:cs typeface="Times New Roman" panose="02020603050405020304" pitchFamily="18" charset="0"/>
              </a:rPr>
              <a:t>&amp;password=</a:t>
            </a:r>
            <a:r>
              <a:rPr lang="zh-CN" altLang="en-US" sz="1800" b="0" dirty="0">
                <a:solidFill>
                  <a:srgbClr val="0070C0"/>
                </a:solidFill>
                <a:effectLst/>
                <a:latin typeface="Times New Roman" panose="02020603050405020304" pitchFamily="18" charset="0"/>
                <a:cs typeface="Times New Roman" panose="02020603050405020304" pitchFamily="18" charset="0"/>
              </a:rPr>
              <a:t>密码</a:t>
            </a:r>
            <a:r>
              <a:rPr lang="en-US" altLang="zh-CN" sz="1800" b="0" dirty="0">
                <a:solidFill>
                  <a:srgbClr val="0070C0"/>
                </a:solidFill>
                <a:effectLst/>
                <a:latin typeface="Times New Roman" panose="02020603050405020304" pitchFamily="18" charset="0"/>
                <a:cs typeface="Times New Roman" panose="02020603050405020304" pitchFamily="18" charset="0"/>
                <a:sym typeface="+mn-ea"/>
              </a:rPr>
              <a:t>&amp;</a:t>
            </a:r>
            <a:r>
              <a:rPr lang="en-US" altLang="zh-CN" sz="1800" b="0" dirty="0" err="1">
                <a:solidFill>
                  <a:srgbClr val="DF3621"/>
                </a:solidFill>
                <a:effectLst/>
                <a:latin typeface="Times New Roman" panose="02020603050405020304" pitchFamily="18" charset="0"/>
                <a:cs typeface="Times New Roman" panose="02020603050405020304" pitchFamily="18" charset="0"/>
                <a:sym typeface="+mn-ea"/>
              </a:rPr>
              <a:t>characterEncoding</a:t>
            </a:r>
            <a:r>
              <a:rPr lang="en-US" altLang="zh-CN" sz="1800" b="0" dirty="0">
                <a:solidFill>
                  <a:srgbClr val="DF3621"/>
                </a:solidFill>
                <a:effectLst/>
                <a:latin typeface="Times New Roman" panose="02020603050405020304" pitchFamily="18" charset="0"/>
                <a:cs typeface="Times New Roman" panose="02020603050405020304" pitchFamily="18" charset="0"/>
                <a:sym typeface="+mn-ea"/>
              </a:rPr>
              <a:t>=gb2312</a:t>
            </a:r>
            <a:r>
              <a:rPr lang="en-US" altLang="zh-CN" sz="1800" b="0" dirty="0">
                <a:effectLst/>
                <a:latin typeface="Times New Roman" panose="02020603050405020304" pitchFamily="18" charset="0"/>
                <a:cs typeface="Times New Roman" panose="02020603050405020304" pitchFamily="18" charset="0"/>
                <a:sym typeface="+mn-ea"/>
              </a:rPr>
              <a:t>";</a:t>
            </a:r>
            <a:endParaRPr lang="en-US" altLang="zh-CN" sz="2000" b="0" dirty="0">
              <a:effectLst/>
              <a:latin typeface="Times New Roman" panose="02020603050405020304" pitchFamily="18" charset="0"/>
              <a:cs typeface="Times New Roman" panose="02020603050405020304" pitchFamily="18" charset="0"/>
            </a:endParaRPr>
          </a:p>
          <a:p>
            <a:pPr algn="l" eaLnBrk="1" hangingPunct="1">
              <a:lnSpc>
                <a:spcPct val="150000"/>
              </a:lnSpc>
              <a:spcBef>
                <a:spcPct val="0"/>
              </a:spcBef>
              <a:buNone/>
              <a:defRPr/>
            </a:pPr>
            <a:endParaRPr lang="en-US" altLang="zh-CN" sz="2000" b="0" dirty="0">
              <a:effectLst/>
              <a:latin typeface="Times New Roman" panose="02020603050405020304" pitchFamily="18" charset="0"/>
              <a:cs typeface="Times New Roman" panose="02020603050405020304" pitchFamily="18" charset="0"/>
            </a:endParaRPr>
          </a:p>
        </p:txBody>
      </p:sp>
      <p:pic>
        <p:nvPicPr>
          <p:cNvPr id="12"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 calcmode="lin" valueType="num">
                                      <p:cBhvr additive="base">
                                        <p:cTn id="4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7" descr="河海校徽"/>
          <p:cNvPicPr>
            <a:picLocks noChangeAspect="1"/>
          </p:cNvPicPr>
          <p:nvPr/>
        </p:nvPicPr>
        <p:blipFill>
          <a:blip r:embed="rId3"/>
          <a:stretch>
            <a:fillRect/>
          </a:stretch>
        </p:blipFill>
        <p:spPr>
          <a:xfrm>
            <a:off x="0" y="0"/>
            <a:ext cx="965200" cy="1030288"/>
          </a:xfrm>
          <a:prstGeom prst="rect">
            <a:avLst/>
          </a:prstGeom>
          <a:noFill/>
          <a:ln w="9525">
            <a:noFill/>
          </a:ln>
        </p:spPr>
      </p:pic>
      <p:sp>
        <p:nvSpPr>
          <p:cNvPr id="8194"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8196" name="矩形 1"/>
          <p:cNvSpPr/>
          <p:nvPr/>
        </p:nvSpPr>
        <p:spPr>
          <a:xfrm>
            <a:off x="2303009" y="1271935"/>
            <a:ext cx="4979670" cy="5279330"/>
          </a:xfrm>
          <a:prstGeom prst="rect">
            <a:avLst/>
          </a:prstGeom>
          <a:noFill/>
          <a:ln w="9525">
            <a:noFill/>
          </a:ln>
        </p:spPr>
        <p:txBody>
          <a:bodyPr wrap="square" anchor="t">
            <a:spAutoFit/>
          </a:bodyPr>
          <a:lstStyle/>
          <a:p>
            <a:pPr algn="l">
              <a:lnSpc>
                <a:spcPts val="4060"/>
              </a:lnSpc>
            </a:pPr>
            <a:r>
              <a:rPr sz="2800" b="1" dirty="0">
                <a:solidFill>
                  <a:srgbClr val="0070C0"/>
                </a:solidFill>
                <a:latin typeface="宋体" panose="02010600030101010101" pitchFamily="2" charset="-122"/>
                <a:cs typeface="宋体" panose="02010600030101010101" pitchFamily="2" charset="-122"/>
                <a:sym typeface="+mn-ea"/>
              </a:rPr>
              <a:t>MySQL数据库管统理系</a:t>
            </a:r>
            <a:endParaRPr lang="en-US" altLang="zh-CN" sz="2800" dirty="0">
              <a:solidFill>
                <a:srgbClr val="0070C0"/>
              </a:solidFill>
              <a:latin typeface="宋体" panose="02010600030101010101" pitchFamily="2" charset="-122"/>
              <a:cs typeface="宋体" panose="02010600030101010101" pitchFamily="2" charset="-122"/>
            </a:endParaRPr>
          </a:p>
          <a:p>
            <a:pPr algn="l">
              <a:lnSpc>
                <a:spcPts val="4060"/>
              </a:lnSpc>
            </a:pPr>
            <a:r>
              <a:rPr sz="2800" b="1" dirty="0">
                <a:solidFill>
                  <a:srgbClr val="0070C0"/>
                </a:solidFill>
                <a:latin typeface="宋体" panose="02010600030101010101" pitchFamily="2" charset="-122"/>
                <a:cs typeface="宋体" panose="02010600030101010101" pitchFamily="2" charset="-122"/>
                <a:sym typeface="+mn-ea"/>
              </a:rPr>
              <a:t>JDBC</a:t>
            </a:r>
            <a:endParaRPr lang="en-US" altLang="zh-CN" sz="2800" dirty="0">
              <a:solidFill>
                <a:srgbClr val="0070C0"/>
              </a:solidFill>
              <a:latin typeface="宋体" panose="02010600030101010101" pitchFamily="2" charset="-122"/>
              <a:cs typeface="宋体" panose="02010600030101010101" pitchFamily="2" charset="-122"/>
              <a:sym typeface="+mn-ea"/>
            </a:endParaRPr>
          </a:p>
          <a:p>
            <a:pPr algn="l">
              <a:lnSpc>
                <a:spcPts val="4060"/>
              </a:lnSpc>
            </a:pPr>
            <a:r>
              <a:rPr lang="en-US" altLang="zh-CN" sz="2800" b="1" dirty="0">
                <a:solidFill>
                  <a:srgbClr val="0070C0"/>
                </a:solidFill>
                <a:latin typeface="宋体" panose="02010600030101010101" pitchFamily="2" charset="-122"/>
                <a:cs typeface="宋体" panose="02010600030101010101" pitchFamily="2" charset="-122"/>
                <a:sym typeface="+mn-ea"/>
              </a:rPr>
              <a:t>连接MySQL数据库</a:t>
            </a:r>
            <a:endParaRPr lang="zh-CN" altLang="en-US" sz="2800" dirty="0">
              <a:solidFill>
                <a:srgbClr val="0070C0"/>
              </a:solidFill>
              <a:latin typeface="宋体" panose="02010600030101010101" pitchFamily="2" charset="-122"/>
              <a:cs typeface="宋体" panose="02010600030101010101" pitchFamily="2" charset="-122"/>
              <a:sym typeface="+mn-ea"/>
            </a:endParaRPr>
          </a:p>
          <a:p>
            <a:pPr algn="l">
              <a:lnSpc>
                <a:spcPts val="4060"/>
              </a:lnSpc>
            </a:pPr>
            <a:r>
              <a:rPr lang="en-US" altLang="zh-CN" sz="2800" b="1" dirty="0">
                <a:solidFill>
                  <a:srgbClr val="0070C0"/>
                </a:solidFill>
                <a:latin typeface="宋体" panose="02010600030101010101" pitchFamily="2" charset="-122"/>
                <a:cs typeface="宋体" panose="02010600030101010101" pitchFamily="2" charset="-122"/>
                <a:sym typeface="+mn-ea"/>
              </a:rPr>
              <a:t>查询记录</a:t>
            </a:r>
            <a:endParaRPr lang="en-US" altLang="zh-CN" sz="2800" b="1" dirty="0">
              <a:solidFill>
                <a:srgbClr val="0070C0"/>
              </a:solidFill>
              <a:latin typeface="宋体" panose="02010600030101010101" pitchFamily="2" charset="-122"/>
              <a:cs typeface="宋体" panose="02010600030101010101" pitchFamily="2" charset="-122"/>
            </a:endParaRPr>
          </a:p>
          <a:p>
            <a:pPr algn="l">
              <a:lnSpc>
                <a:spcPts val="4060"/>
              </a:lnSpc>
            </a:pPr>
            <a:r>
              <a:rPr lang="en-US" altLang="zh-CN" sz="2800" b="1" dirty="0">
                <a:solidFill>
                  <a:srgbClr val="0070C0"/>
                </a:solidFill>
                <a:latin typeface="宋体" panose="02010600030101010101" pitchFamily="2" charset="-122"/>
                <a:cs typeface="宋体" panose="02010600030101010101" pitchFamily="2" charset="-122"/>
                <a:sym typeface="+mn-ea"/>
              </a:rPr>
              <a:t>更新、添加、删除记录</a:t>
            </a:r>
            <a:endParaRPr lang="en-US" altLang="zh-CN" sz="2800" b="1" dirty="0">
              <a:solidFill>
                <a:srgbClr val="0070C0"/>
              </a:solidFill>
              <a:latin typeface="宋体" panose="02010600030101010101" pitchFamily="2" charset="-122"/>
              <a:cs typeface="宋体" panose="02010600030101010101" pitchFamily="2" charset="-122"/>
            </a:endParaRPr>
          </a:p>
          <a:p>
            <a:pPr algn="l">
              <a:lnSpc>
                <a:spcPts val="4060"/>
              </a:lnSpc>
            </a:pPr>
            <a:r>
              <a:rPr lang="en-US" altLang="zh-CN" sz="2800" b="1" dirty="0">
                <a:solidFill>
                  <a:srgbClr val="0070C0"/>
                </a:solidFill>
                <a:latin typeface="宋体" panose="02010600030101010101" pitchFamily="2" charset="-122"/>
                <a:cs typeface="宋体" panose="02010600030101010101" pitchFamily="2" charset="-122"/>
                <a:sym typeface="+mn-ea"/>
              </a:rPr>
              <a:t>用结果集操作数据库中的表</a:t>
            </a:r>
            <a:endParaRPr lang="en-US" altLang="zh-CN" sz="2800" b="1" dirty="0">
              <a:solidFill>
                <a:srgbClr val="0070C0"/>
              </a:solidFill>
              <a:latin typeface="宋体" panose="02010600030101010101" pitchFamily="2" charset="-122"/>
              <a:cs typeface="宋体" panose="02010600030101010101" pitchFamily="2" charset="-122"/>
              <a:sym typeface="宋体" panose="02010600030101010101" pitchFamily="2" charset="-122"/>
            </a:endParaRPr>
          </a:p>
          <a:p>
            <a:pPr algn="l">
              <a:lnSpc>
                <a:spcPts val="4060"/>
              </a:lnSpc>
            </a:pPr>
            <a:r>
              <a:rPr lang="en-US" altLang="zh-CN" sz="2800" b="1" dirty="0">
                <a:solidFill>
                  <a:srgbClr val="0070C0"/>
                </a:solidFill>
                <a:latin typeface="宋体" panose="02010600030101010101" pitchFamily="2" charset="-122"/>
                <a:cs typeface="宋体" panose="02010600030101010101" pitchFamily="2" charset="-122"/>
                <a:sym typeface="+mn-ea"/>
              </a:rPr>
              <a:t>预处理语句</a:t>
            </a:r>
          </a:p>
          <a:p>
            <a:pPr algn="l">
              <a:lnSpc>
                <a:spcPts val="4060"/>
              </a:lnSpc>
              <a:buClrTx/>
              <a:buSzTx/>
              <a:buNone/>
            </a:pPr>
            <a:r>
              <a:rPr lang="en-US" altLang="zh-CN" sz="2800" b="1" dirty="0">
                <a:solidFill>
                  <a:srgbClr val="0070C0"/>
                </a:solidFill>
                <a:latin typeface="宋体" panose="02010600030101010101" pitchFamily="2" charset="-122"/>
                <a:cs typeface="宋体" panose="02010600030101010101" pitchFamily="2" charset="-122"/>
                <a:sym typeface="+mn-ea"/>
              </a:rPr>
              <a:t>事务</a:t>
            </a:r>
            <a:endParaRPr lang="en-US" altLang="zh-CN" sz="2800" b="1" dirty="0">
              <a:solidFill>
                <a:srgbClr val="0070C0"/>
              </a:solidFill>
              <a:latin typeface="宋体" panose="02010600030101010101" pitchFamily="2" charset="-122"/>
              <a:cs typeface="宋体" panose="02010600030101010101" pitchFamily="2" charset="-122"/>
            </a:endParaRPr>
          </a:p>
          <a:p>
            <a:pPr algn="l">
              <a:lnSpc>
                <a:spcPts val="4060"/>
              </a:lnSpc>
              <a:buClrTx/>
              <a:buSzTx/>
              <a:buNone/>
            </a:pPr>
            <a:r>
              <a:rPr lang="en-US" altLang="zh-CN" sz="2800" b="1" dirty="0" err="1">
                <a:solidFill>
                  <a:srgbClr val="0070C0"/>
                </a:solidFill>
                <a:latin typeface="宋体" panose="02010600030101010101" pitchFamily="2" charset="-122"/>
                <a:cs typeface="宋体" panose="02010600030101010101" pitchFamily="2" charset="-122"/>
                <a:sym typeface="+mn-ea"/>
              </a:rPr>
              <a:t>常见数据库连接</a:t>
            </a:r>
            <a:endParaRPr lang="en-US" altLang="zh-CN" sz="2800" b="1" dirty="0">
              <a:solidFill>
                <a:srgbClr val="0070C0"/>
              </a:solidFill>
              <a:latin typeface="宋体" panose="02010600030101010101" pitchFamily="2" charset="-122"/>
              <a:cs typeface="宋体" panose="02010600030101010101" pitchFamily="2" charset="-122"/>
              <a:sym typeface="+mn-ea"/>
            </a:endParaRPr>
          </a:p>
          <a:p>
            <a:pPr algn="l">
              <a:lnSpc>
                <a:spcPts val="4060"/>
              </a:lnSpc>
              <a:buClrTx/>
              <a:buSzTx/>
              <a:buNone/>
            </a:pPr>
            <a:endParaRPr lang="en-US" altLang="zh-CN" sz="2800" b="1" dirty="0">
              <a:solidFill>
                <a:srgbClr val="0070C0"/>
              </a:solidFill>
              <a:latin typeface="宋体" panose="02010600030101010101" pitchFamily="2" charset="-122"/>
              <a:cs typeface="宋体" panose="02010600030101010101" pitchFamily="2" charset="-122"/>
              <a:sym typeface="宋体" panose="02010600030101010101" pitchFamily="2" charset="-122"/>
            </a:endParaRPr>
          </a:p>
        </p:txBody>
      </p:sp>
      <p:sp>
        <p:nvSpPr>
          <p:cNvPr id="3" name=" 226"/>
          <p:cNvSpPr/>
          <p:nvPr/>
        </p:nvSpPr>
        <p:spPr>
          <a:xfrm>
            <a:off x="1975098" y="3528060"/>
            <a:ext cx="312420" cy="305435"/>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7" name=" 226"/>
          <p:cNvSpPr/>
          <p:nvPr/>
        </p:nvSpPr>
        <p:spPr>
          <a:xfrm>
            <a:off x="1975098" y="4044315"/>
            <a:ext cx="312420" cy="305435"/>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9" name=" 226"/>
          <p:cNvSpPr/>
          <p:nvPr/>
        </p:nvSpPr>
        <p:spPr>
          <a:xfrm>
            <a:off x="1975416" y="1478915"/>
            <a:ext cx="311785" cy="306070"/>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10" name=" 226"/>
          <p:cNvSpPr/>
          <p:nvPr/>
        </p:nvSpPr>
        <p:spPr>
          <a:xfrm>
            <a:off x="1975416" y="1995805"/>
            <a:ext cx="311785" cy="306070"/>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11" name=" 226"/>
          <p:cNvSpPr/>
          <p:nvPr/>
        </p:nvSpPr>
        <p:spPr>
          <a:xfrm>
            <a:off x="1975416" y="2512695"/>
            <a:ext cx="311785" cy="287655"/>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12" name=" 226"/>
          <p:cNvSpPr/>
          <p:nvPr/>
        </p:nvSpPr>
        <p:spPr>
          <a:xfrm>
            <a:off x="1975416" y="3011170"/>
            <a:ext cx="311785" cy="306070"/>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grpSp>
        <p:nvGrpSpPr>
          <p:cNvPr id="31" name="组合 30"/>
          <p:cNvGrpSpPr/>
          <p:nvPr/>
        </p:nvGrpSpPr>
        <p:grpSpPr>
          <a:xfrm>
            <a:off x="7043419" y="1201738"/>
            <a:ext cx="1555115" cy="424785"/>
            <a:chOff x="10951" y="2748"/>
            <a:chExt cx="2410" cy="1477"/>
          </a:xfrm>
        </p:grpSpPr>
        <p:sp>
          <p:nvSpPr>
            <p:cNvPr id="2" name="右大括号 1"/>
            <p:cNvSpPr/>
            <p:nvPr/>
          </p:nvSpPr>
          <p:spPr>
            <a:xfrm>
              <a:off x="10951" y="2748"/>
              <a:ext cx="550" cy="14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228" name="文本框 13"/>
            <p:cNvSpPr txBox="1"/>
            <p:nvPr/>
          </p:nvSpPr>
          <p:spPr>
            <a:xfrm>
              <a:off x="11634" y="2887"/>
              <a:ext cx="1727" cy="580"/>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第一讲</a:t>
              </a:r>
            </a:p>
          </p:txBody>
        </p:sp>
      </p:grpSp>
      <p:grpSp>
        <p:nvGrpSpPr>
          <p:cNvPr id="30" name="组合 29"/>
          <p:cNvGrpSpPr/>
          <p:nvPr/>
        </p:nvGrpSpPr>
        <p:grpSpPr>
          <a:xfrm>
            <a:off x="7058025" y="1770508"/>
            <a:ext cx="1426845" cy="411802"/>
            <a:chOff x="10974" y="4570"/>
            <a:chExt cx="2247" cy="917"/>
          </a:xfrm>
        </p:grpSpPr>
        <p:sp>
          <p:nvSpPr>
            <p:cNvPr id="19" name="文本框 13"/>
            <p:cNvSpPr txBox="1"/>
            <p:nvPr/>
          </p:nvSpPr>
          <p:spPr>
            <a:xfrm>
              <a:off x="11673" y="4581"/>
              <a:ext cx="1548" cy="580"/>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第二讲</a:t>
              </a:r>
            </a:p>
          </p:txBody>
        </p:sp>
        <p:sp>
          <p:nvSpPr>
            <p:cNvPr id="18" name="右大括号 17"/>
            <p:cNvSpPr/>
            <p:nvPr/>
          </p:nvSpPr>
          <p:spPr>
            <a:xfrm>
              <a:off x="10974" y="4570"/>
              <a:ext cx="549" cy="917"/>
            </a:xfrm>
            <a:prstGeom prst="rightBrace">
              <a:avLst>
                <a:gd name="adj1" fmla="val 8333"/>
                <a:gd name="adj2" fmla="val 487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32" name="组合 31"/>
          <p:cNvGrpSpPr/>
          <p:nvPr/>
        </p:nvGrpSpPr>
        <p:grpSpPr>
          <a:xfrm>
            <a:off x="7058025" y="2264804"/>
            <a:ext cx="1426845" cy="473132"/>
            <a:chOff x="10974" y="4570"/>
            <a:chExt cx="2247" cy="917"/>
          </a:xfrm>
        </p:grpSpPr>
        <p:sp>
          <p:nvSpPr>
            <p:cNvPr id="33" name="文本框 13"/>
            <p:cNvSpPr txBox="1"/>
            <p:nvPr/>
          </p:nvSpPr>
          <p:spPr>
            <a:xfrm>
              <a:off x="11673" y="4642"/>
              <a:ext cx="1548" cy="580"/>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第三讲</a:t>
              </a:r>
            </a:p>
          </p:txBody>
        </p:sp>
        <p:sp>
          <p:nvSpPr>
            <p:cNvPr id="34" name="右大括号 33"/>
            <p:cNvSpPr/>
            <p:nvPr/>
          </p:nvSpPr>
          <p:spPr>
            <a:xfrm>
              <a:off x="10974" y="4570"/>
              <a:ext cx="549" cy="917"/>
            </a:xfrm>
            <a:prstGeom prst="rightBrace">
              <a:avLst>
                <a:gd name="adj1" fmla="val 8333"/>
                <a:gd name="adj2" fmla="val 487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35" name="组合 34"/>
          <p:cNvGrpSpPr/>
          <p:nvPr/>
        </p:nvGrpSpPr>
        <p:grpSpPr>
          <a:xfrm>
            <a:off x="7058025" y="2887647"/>
            <a:ext cx="1540510" cy="368301"/>
            <a:chOff x="10974" y="2748"/>
            <a:chExt cx="2426" cy="1477"/>
          </a:xfrm>
        </p:grpSpPr>
        <p:sp>
          <p:nvSpPr>
            <p:cNvPr id="36" name="右大括号 35"/>
            <p:cNvSpPr/>
            <p:nvPr/>
          </p:nvSpPr>
          <p:spPr>
            <a:xfrm>
              <a:off x="10974" y="2748"/>
              <a:ext cx="550" cy="14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7" name="文本框 13"/>
            <p:cNvSpPr txBox="1"/>
            <p:nvPr/>
          </p:nvSpPr>
          <p:spPr>
            <a:xfrm>
              <a:off x="11673" y="2808"/>
              <a:ext cx="1727" cy="580"/>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第四讲</a:t>
              </a:r>
            </a:p>
          </p:txBody>
        </p:sp>
      </p:grpSp>
      <p:sp>
        <p:nvSpPr>
          <p:cNvPr id="6" name=" 226"/>
          <p:cNvSpPr/>
          <p:nvPr/>
        </p:nvSpPr>
        <p:spPr>
          <a:xfrm>
            <a:off x="1975140" y="5076825"/>
            <a:ext cx="312335" cy="305435"/>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13" name=" 226"/>
          <p:cNvSpPr/>
          <p:nvPr/>
        </p:nvSpPr>
        <p:spPr>
          <a:xfrm>
            <a:off x="1975485" y="4560570"/>
            <a:ext cx="311646" cy="305435"/>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16" name=" 226"/>
          <p:cNvSpPr/>
          <p:nvPr/>
        </p:nvSpPr>
        <p:spPr>
          <a:xfrm>
            <a:off x="1975485" y="5593080"/>
            <a:ext cx="311646" cy="305435"/>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strike="noStrike" noProof="1">
              <a:solidFill>
                <a:srgbClr val="FFFFFF"/>
              </a:solidFill>
            </a:endParaRPr>
          </a:p>
        </p:txBody>
      </p:sp>
      <p:sp>
        <p:nvSpPr>
          <p:cNvPr id="17"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本章主要内容</a:t>
            </a:r>
          </a:p>
        </p:txBody>
      </p:sp>
      <p:grpSp>
        <p:nvGrpSpPr>
          <p:cNvPr id="41" name="组合 40">
            <a:extLst>
              <a:ext uri="{FF2B5EF4-FFF2-40B4-BE49-F238E27FC236}">
                <a16:creationId xmlns:a16="http://schemas.microsoft.com/office/drawing/2014/main" id="{1EDDFA6A-294E-4E2F-8163-B6ADDAA1F5FB}"/>
              </a:ext>
            </a:extLst>
          </p:cNvPr>
          <p:cNvGrpSpPr/>
          <p:nvPr/>
        </p:nvGrpSpPr>
        <p:grpSpPr>
          <a:xfrm>
            <a:off x="7077426" y="4423844"/>
            <a:ext cx="1540510" cy="384260"/>
            <a:chOff x="10974" y="2748"/>
            <a:chExt cx="2426" cy="1541"/>
          </a:xfrm>
        </p:grpSpPr>
        <p:sp>
          <p:nvSpPr>
            <p:cNvPr id="42" name="右大括号 41">
              <a:extLst>
                <a:ext uri="{FF2B5EF4-FFF2-40B4-BE49-F238E27FC236}">
                  <a16:creationId xmlns:a16="http://schemas.microsoft.com/office/drawing/2014/main" id="{CF6AB949-87C3-4AE2-89F3-FDA18340B821}"/>
                </a:ext>
              </a:extLst>
            </p:cNvPr>
            <p:cNvSpPr/>
            <p:nvPr/>
          </p:nvSpPr>
          <p:spPr>
            <a:xfrm>
              <a:off x="10974" y="2748"/>
              <a:ext cx="550" cy="14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13">
              <a:extLst>
                <a:ext uri="{FF2B5EF4-FFF2-40B4-BE49-F238E27FC236}">
                  <a16:creationId xmlns:a16="http://schemas.microsoft.com/office/drawing/2014/main" id="{8A6040C4-1404-4C4E-BAB3-F78B93762999}"/>
                </a:ext>
              </a:extLst>
            </p:cNvPr>
            <p:cNvSpPr txBox="1"/>
            <p:nvPr/>
          </p:nvSpPr>
          <p:spPr>
            <a:xfrm>
              <a:off x="11673" y="2808"/>
              <a:ext cx="1727" cy="1481"/>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第七讲</a:t>
              </a:r>
            </a:p>
          </p:txBody>
        </p:sp>
      </p:grpSp>
      <p:grpSp>
        <p:nvGrpSpPr>
          <p:cNvPr id="44" name="组合 43">
            <a:extLst>
              <a:ext uri="{FF2B5EF4-FFF2-40B4-BE49-F238E27FC236}">
                <a16:creationId xmlns:a16="http://schemas.microsoft.com/office/drawing/2014/main" id="{D5ED313B-2844-4BAE-8DF3-7CDD1A017A2D}"/>
              </a:ext>
            </a:extLst>
          </p:cNvPr>
          <p:cNvGrpSpPr/>
          <p:nvPr/>
        </p:nvGrpSpPr>
        <p:grpSpPr>
          <a:xfrm>
            <a:off x="7058024" y="3953726"/>
            <a:ext cx="1540510" cy="384260"/>
            <a:chOff x="10974" y="2748"/>
            <a:chExt cx="2426" cy="1541"/>
          </a:xfrm>
        </p:grpSpPr>
        <p:sp>
          <p:nvSpPr>
            <p:cNvPr id="45" name="右大括号 44">
              <a:extLst>
                <a:ext uri="{FF2B5EF4-FFF2-40B4-BE49-F238E27FC236}">
                  <a16:creationId xmlns:a16="http://schemas.microsoft.com/office/drawing/2014/main" id="{BB4A3AE3-0C50-48A0-8773-582ED1F37211}"/>
                </a:ext>
              </a:extLst>
            </p:cNvPr>
            <p:cNvSpPr/>
            <p:nvPr/>
          </p:nvSpPr>
          <p:spPr>
            <a:xfrm>
              <a:off x="10974" y="2748"/>
              <a:ext cx="550" cy="14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13">
              <a:extLst>
                <a:ext uri="{FF2B5EF4-FFF2-40B4-BE49-F238E27FC236}">
                  <a16:creationId xmlns:a16="http://schemas.microsoft.com/office/drawing/2014/main" id="{8C6570A6-286D-4B03-BAFF-976D97CC790C}"/>
                </a:ext>
              </a:extLst>
            </p:cNvPr>
            <p:cNvSpPr txBox="1"/>
            <p:nvPr/>
          </p:nvSpPr>
          <p:spPr>
            <a:xfrm>
              <a:off x="11673" y="2808"/>
              <a:ext cx="1727" cy="1481"/>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第六讲</a:t>
              </a:r>
            </a:p>
          </p:txBody>
        </p:sp>
      </p:grpSp>
      <p:grpSp>
        <p:nvGrpSpPr>
          <p:cNvPr id="47" name="组合 46">
            <a:extLst>
              <a:ext uri="{FF2B5EF4-FFF2-40B4-BE49-F238E27FC236}">
                <a16:creationId xmlns:a16="http://schemas.microsoft.com/office/drawing/2014/main" id="{C4D22327-FDF0-495E-B881-F0248C5DC349}"/>
              </a:ext>
            </a:extLst>
          </p:cNvPr>
          <p:cNvGrpSpPr/>
          <p:nvPr/>
        </p:nvGrpSpPr>
        <p:grpSpPr>
          <a:xfrm>
            <a:off x="7058024" y="3374343"/>
            <a:ext cx="1540510" cy="384260"/>
            <a:chOff x="10974" y="2748"/>
            <a:chExt cx="2426" cy="1541"/>
          </a:xfrm>
        </p:grpSpPr>
        <p:sp>
          <p:nvSpPr>
            <p:cNvPr id="48" name="右大括号 47">
              <a:extLst>
                <a:ext uri="{FF2B5EF4-FFF2-40B4-BE49-F238E27FC236}">
                  <a16:creationId xmlns:a16="http://schemas.microsoft.com/office/drawing/2014/main" id="{C198DBAB-377B-42FF-9082-46E0436C099E}"/>
                </a:ext>
              </a:extLst>
            </p:cNvPr>
            <p:cNvSpPr/>
            <p:nvPr/>
          </p:nvSpPr>
          <p:spPr>
            <a:xfrm>
              <a:off x="10974" y="2748"/>
              <a:ext cx="550" cy="14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9" name="文本框 13">
              <a:extLst>
                <a:ext uri="{FF2B5EF4-FFF2-40B4-BE49-F238E27FC236}">
                  <a16:creationId xmlns:a16="http://schemas.microsoft.com/office/drawing/2014/main" id="{F509FC9D-DDBD-464B-9258-EB5E8F76BFB3}"/>
                </a:ext>
              </a:extLst>
            </p:cNvPr>
            <p:cNvSpPr txBox="1"/>
            <p:nvPr/>
          </p:nvSpPr>
          <p:spPr>
            <a:xfrm>
              <a:off x="11673" y="2808"/>
              <a:ext cx="1727" cy="1481"/>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第五讲</a:t>
              </a:r>
            </a:p>
          </p:txBody>
        </p:sp>
      </p:grpSp>
      <p:grpSp>
        <p:nvGrpSpPr>
          <p:cNvPr id="50" name="组合 49">
            <a:extLst>
              <a:ext uri="{FF2B5EF4-FFF2-40B4-BE49-F238E27FC236}">
                <a16:creationId xmlns:a16="http://schemas.microsoft.com/office/drawing/2014/main" id="{6BA50BF2-1DA2-40EE-B480-CCBEFC19BB09}"/>
              </a:ext>
            </a:extLst>
          </p:cNvPr>
          <p:cNvGrpSpPr/>
          <p:nvPr/>
        </p:nvGrpSpPr>
        <p:grpSpPr>
          <a:xfrm>
            <a:off x="7063037" y="4941856"/>
            <a:ext cx="1535430" cy="886748"/>
            <a:chOff x="10974" y="2748"/>
            <a:chExt cx="2418" cy="1477"/>
          </a:xfrm>
        </p:grpSpPr>
        <p:sp>
          <p:nvSpPr>
            <p:cNvPr id="51" name="右大括号 50">
              <a:extLst>
                <a:ext uri="{FF2B5EF4-FFF2-40B4-BE49-F238E27FC236}">
                  <a16:creationId xmlns:a16="http://schemas.microsoft.com/office/drawing/2014/main" id="{EE3CEB98-C640-4CA7-BCC8-05882844A581}"/>
                </a:ext>
              </a:extLst>
            </p:cNvPr>
            <p:cNvSpPr/>
            <p:nvPr/>
          </p:nvSpPr>
          <p:spPr>
            <a:xfrm>
              <a:off x="10974" y="2748"/>
              <a:ext cx="550" cy="147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2" name="文本框 13">
              <a:extLst>
                <a:ext uri="{FF2B5EF4-FFF2-40B4-BE49-F238E27FC236}">
                  <a16:creationId xmlns:a16="http://schemas.microsoft.com/office/drawing/2014/main" id="{E349DD34-3F13-4446-B6AC-00B39080603A}"/>
                </a:ext>
              </a:extLst>
            </p:cNvPr>
            <p:cNvSpPr txBox="1"/>
            <p:nvPr/>
          </p:nvSpPr>
          <p:spPr>
            <a:xfrm>
              <a:off x="11665" y="3180"/>
              <a:ext cx="1727" cy="615"/>
            </a:xfrm>
            <a:prstGeom prst="rect">
              <a:avLst/>
            </a:prstGeom>
            <a:solidFill>
              <a:schemeClr val="bg1"/>
            </a:solidFill>
            <a:ln w="9525">
              <a:noFill/>
            </a:ln>
          </p:spPr>
          <p:txBody>
            <a:bodyPr wrap="square" anchor="t">
              <a:spAutoFit/>
            </a:bodyPr>
            <a:lstStyle/>
            <a:p>
              <a:pPr eaLnBrk="0" hangingPunct="0"/>
              <a:r>
                <a:rPr lang="zh-CN" altLang="en-US" dirty="0">
                  <a:latin typeface="Arial" panose="020B0604020202020204" pitchFamily="34" charset="0"/>
                  <a:ea typeface="宋体" panose="02010600030101010101" pitchFamily="2" charset="-122"/>
                </a:rPr>
                <a:t>第八讲</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grpSp>
        <p:nvGrpSpPr>
          <p:cNvPr id="2" name="组合 1"/>
          <p:cNvGrpSpPr/>
          <p:nvPr/>
        </p:nvGrpSpPr>
        <p:grpSpPr>
          <a:xfrm>
            <a:off x="855345" y="778994"/>
            <a:ext cx="7435850" cy="6422396"/>
            <a:chOff x="964" y="2950"/>
            <a:chExt cx="9707" cy="8384"/>
          </a:xfrm>
        </p:grpSpPr>
        <p:sp>
          <p:nvSpPr>
            <p:cNvPr id="17" name="圆角矩形 16"/>
            <p:cNvSpPr/>
            <p:nvPr/>
          </p:nvSpPr>
          <p:spPr>
            <a:xfrm>
              <a:off x="967" y="3630"/>
              <a:ext cx="9704" cy="7022"/>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36" y="3815"/>
              <a:ext cx="9162" cy="7519"/>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zh-CN" altLang="en-US" sz="19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rPr>
                <a:t>  </a:t>
              </a:r>
              <a:r>
                <a:rPr lang="en-US" altLang="zh-CN" sz="1900" kern="0" dirty="0">
                  <a:effectLst/>
                  <a:latin typeface="Times New Roman" panose="02020603050405020304" pitchFamily="18" charset="0"/>
                  <a:cs typeface="Times New Roman" panose="02020603050405020304" pitchFamily="18" charset="0"/>
                  <a:sym typeface="+mn-ea"/>
                </a:rPr>
                <a:t>&lt;%@ page </a:t>
              </a:r>
              <a:r>
                <a:rPr lang="en-US" altLang="zh-CN" sz="1900" kern="0" dirty="0" err="1">
                  <a:effectLst/>
                  <a:latin typeface="Times New Roman" panose="02020603050405020304" pitchFamily="18" charset="0"/>
                  <a:cs typeface="Times New Roman" panose="02020603050405020304" pitchFamily="18" charset="0"/>
                  <a:sym typeface="+mn-ea"/>
                </a:rPr>
                <a:t>contentType</a:t>
              </a:r>
              <a:r>
                <a:rPr lang="en-US" altLang="zh-CN" sz="1900" kern="0" dirty="0">
                  <a:effectLst/>
                  <a:latin typeface="Times New Roman" panose="02020603050405020304" pitchFamily="18" charset="0"/>
                  <a:cs typeface="Times New Roman" panose="02020603050405020304" pitchFamily="18" charset="0"/>
                  <a:sym typeface="+mn-ea"/>
                </a:rPr>
                <a:t>="text/</a:t>
              </a:r>
              <a:r>
                <a:rPr lang="en-US" altLang="zh-CN" sz="1900" kern="0" dirty="0" err="1">
                  <a:effectLst/>
                  <a:latin typeface="Times New Roman" panose="02020603050405020304" pitchFamily="18" charset="0"/>
                  <a:cs typeface="Times New Roman" panose="02020603050405020304" pitchFamily="18" charset="0"/>
                  <a:sym typeface="+mn-ea"/>
                </a:rPr>
                <a:t>html;charset</a:t>
              </a:r>
              <a:r>
                <a:rPr lang="en-US" altLang="zh-CN" sz="1900" kern="0" dirty="0">
                  <a:effectLst/>
                  <a:latin typeface="Times New Roman" panose="02020603050405020304" pitchFamily="18" charset="0"/>
                  <a:cs typeface="Times New Roman" panose="02020603050405020304" pitchFamily="18" charset="0"/>
                  <a:sym typeface="+mn-ea"/>
                </a:rPr>
                <a:t>=gb2312" %&gt;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 page import="</a:t>
              </a:r>
              <a:r>
                <a:rPr lang="en-US" altLang="zh-CN" sz="1900" kern="0" dirty="0" err="1">
                  <a:effectLst/>
                  <a:latin typeface="Times New Roman" panose="02020603050405020304" pitchFamily="18" charset="0"/>
                  <a:cs typeface="Times New Roman" panose="02020603050405020304" pitchFamily="18" charset="0"/>
                  <a:sym typeface="+mn-ea"/>
                </a:rPr>
                <a:t>java.sql</a:t>
              </a:r>
              <a:r>
                <a:rPr lang="en-US" altLang="zh-CN" sz="1900" kern="0" dirty="0">
                  <a:effectLst/>
                  <a:latin typeface="Times New Roman" panose="02020603050405020304" pitchFamily="18" charset="0"/>
                  <a:cs typeface="Times New Roman" panose="02020603050405020304" pitchFamily="18" charset="0"/>
                  <a:sym typeface="+mn-ea"/>
                </a:rPr>
                <a:t>.*" %&gt;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&lt;HTML&gt;&lt;body </a:t>
              </a:r>
              <a:r>
                <a:rPr lang="en-US" altLang="zh-CN" sz="1900" kern="0" dirty="0" err="1">
                  <a:effectLst/>
                  <a:latin typeface="Times New Roman" panose="02020603050405020304" pitchFamily="18" charset="0"/>
                  <a:cs typeface="Times New Roman" panose="02020603050405020304" pitchFamily="18" charset="0"/>
                  <a:sym typeface="+mn-ea"/>
                </a:rPr>
                <a:t>bgcolor</a:t>
              </a:r>
              <a:r>
                <a:rPr lang="en-US" altLang="zh-CN" sz="1900" kern="0" dirty="0">
                  <a:effectLst/>
                  <a:latin typeface="Times New Roman" panose="02020603050405020304" pitchFamily="18" charset="0"/>
                  <a:cs typeface="Times New Roman" panose="02020603050405020304" pitchFamily="18" charset="0"/>
                  <a:sym typeface="+mn-ea"/>
                </a:rPr>
                <a:t>=#EEDDFF&gt;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&lt;% Connection con;</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Statement </a:t>
              </a:r>
              <a:r>
                <a:rPr lang="en-US" altLang="zh-CN" sz="1900" kern="0" dirty="0" err="1">
                  <a:effectLst/>
                  <a:latin typeface="Times New Roman" panose="02020603050405020304" pitchFamily="18" charset="0"/>
                  <a:cs typeface="Times New Roman" panose="02020603050405020304" pitchFamily="18" charset="0"/>
                  <a:sym typeface="+mn-ea"/>
                </a:rPr>
                <a:t>sql</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ResultSet</a:t>
              </a: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rs</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try{  </a:t>
              </a:r>
              <a:r>
                <a:rPr lang="en-US" altLang="zh-CN" sz="1900" kern="0" dirty="0" err="1">
                  <a:effectLst/>
                  <a:latin typeface="Times New Roman" panose="02020603050405020304" pitchFamily="18" charset="0"/>
                  <a:cs typeface="Times New Roman" panose="02020603050405020304" pitchFamily="18" charset="0"/>
                  <a:sym typeface="+mn-ea"/>
                </a:rPr>
                <a:t>Class.forName</a:t>
              </a:r>
              <a:r>
                <a:rPr lang="en-US" altLang="zh-CN" sz="1900" kern="0" dirty="0">
                  <a:effectLst/>
                  <a:latin typeface="Times New Roman" panose="02020603050405020304" pitchFamily="18" charset="0"/>
                  <a:cs typeface="Times New Roman" panose="02020603050405020304" pitchFamily="18" charset="0"/>
                  <a:sym typeface="+mn-ea"/>
                </a:rPr>
                <a:t>("</a:t>
              </a:r>
              <a:r>
                <a:rPr lang="en-US" altLang="zh-CN" sz="1900" kern="0" dirty="0" err="1">
                  <a:effectLst/>
                  <a:latin typeface="Times New Roman" panose="02020603050405020304" pitchFamily="18" charset="0"/>
                  <a:cs typeface="Times New Roman" panose="02020603050405020304" pitchFamily="18" charset="0"/>
                  <a:sym typeface="+mn-ea"/>
                </a:rPr>
                <a:t>com.mysql.jdbc.Driver</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catch(Exception e){</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out.println</a:t>
              </a:r>
              <a:r>
                <a:rPr lang="en-US" altLang="zh-CN" sz="1900" kern="0" dirty="0">
                  <a:effectLst/>
                  <a:latin typeface="Times New Roman" panose="02020603050405020304" pitchFamily="18" charset="0"/>
                  <a:cs typeface="Times New Roman" panose="02020603050405020304" pitchFamily="18" charset="0"/>
                  <a:sym typeface="+mn-ea"/>
                </a:rPr>
                <a:t>("</a:t>
              </a:r>
              <a:r>
                <a:rPr lang="zh-CN" altLang="en-US" sz="1900" kern="0" dirty="0">
                  <a:effectLst/>
                  <a:latin typeface="Times New Roman" panose="02020603050405020304" pitchFamily="18" charset="0"/>
                  <a:cs typeface="Times New Roman" panose="02020603050405020304" pitchFamily="18" charset="0"/>
                  <a:sym typeface="+mn-ea"/>
                </a:rPr>
                <a:t>忘记把</a:t>
              </a:r>
              <a:r>
                <a:rPr lang="en-US" altLang="zh-CN" sz="1900" kern="0" dirty="0">
                  <a:effectLst/>
                  <a:latin typeface="Times New Roman" panose="02020603050405020304" pitchFamily="18" charset="0"/>
                  <a:cs typeface="Times New Roman" panose="02020603050405020304" pitchFamily="18" charset="0"/>
                  <a:sym typeface="+mn-ea"/>
                </a:rPr>
                <a:t>MySQL</a:t>
              </a:r>
              <a:r>
                <a:rPr lang="zh-CN" altLang="en-US" sz="1900" kern="0" dirty="0">
                  <a:effectLst/>
                  <a:latin typeface="Times New Roman" panose="02020603050405020304" pitchFamily="18" charset="0"/>
                  <a:cs typeface="Times New Roman" panose="02020603050405020304" pitchFamily="18" charset="0"/>
                  <a:sym typeface="+mn-ea"/>
                </a:rPr>
                <a:t>数据库的</a:t>
              </a:r>
              <a:r>
                <a:rPr lang="en-US" altLang="zh-CN" sz="1900" kern="0" dirty="0">
                  <a:effectLst/>
                  <a:latin typeface="Times New Roman" panose="02020603050405020304" pitchFamily="18" charset="0"/>
                  <a:cs typeface="Times New Roman" panose="02020603050405020304" pitchFamily="18" charset="0"/>
                  <a:sym typeface="+mn-ea"/>
                </a:rPr>
                <a:t>JDBC-</a:t>
              </a:r>
              <a:r>
                <a:rPr lang="zh-CN" altLang="en-US" sz="1900" kern="0" dirty="0">
                  <a:effectLst/>
                  <a:latin typeface="Times New Roman" panose="02020603050405020304" pitchFamily="18" charset="0"/>
                  <a:cs typeface="Times New Roman" panose="02020603050405020304" pitchFamily="18" charset="0"/>
                  <a:sym typeface="+mn-ea"/>
                </a:rPr>
                <a:t>数据库驱动程序复制到</a:t>
              </a:r>
              <a:r>
                <a:rPr lang="en-US" altLang="zh-CN" sz="1900" kern="0" dirty="0">
                  <a:effectLst/>
                  <a:latin typeface="Times New Roman" panose="02020603050405020304" pitchFamily="18" charset="0"/>
                  <a:cs typeface="Times New Roman" panose="02020603050405020304" pitchFamily="18" charset="0"/>
                  <a:sym typeface="+mn-ea"/>
                </a:rPr>
                <a:t>JDK</a:t>
              </a:r>
              <a:r>
                <a:rPr lang="zh-CN" altLang="en-US" sz="1900" kern="0" dirty="0">
                  <a:effectLst/>
                  <a:latin typeface="Times New Roman" panose="02020603050405020304" pitchFamily="18" charset="0"/>
                  <a:cs typeface="Times New Roman" panose="02020603050405020304" pitchFamily="18" charset="0"/>
                  <a:sym typeface="+mn-ea"/>
                </a:rPr>
                <a:t>的扩展目录中</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try { String </a:t>
              </a:r>
              <a:r>
                <a:rPr lang="en-US" altLang="zh-CN" sz="1900" kern="0" dirty="0" err="1">
                  <a:effectLst/>
                  <a:latin typeface="Times New Roman" panose="02020603050405020304" pitchFamily="18" charset="0"/>
                  <a:cs typeface="Times New Roman" panose="02020603050405020304" pitchFamily="18" charset="0"/>
                  <a:sym typeface="+mn-ea"/>
                </a:rPr>
                <a:t>uri</a:t>
              </a: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jdbc:mysql</a:t>
              </a:r>
              <a:r>
                <a:rPr lang="en-US" altLang="zh-CN" sz="1900" kern="0" dirty="0">
                  <a:effectLst/>
                  <a:latin typeface="Times New Roman" panose="02020603050405020304" pitchFamily="18" charset="0"/>
                  <a:cs typeface="Times New Roman" panose="02020603050405020304" pitchFamily="18" charset="0"/>
                  <a:sym typeface="+mn-ea"/>
                </a:rPr>
                <a:t>://127.0.0.1/warehouse";</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String user="root";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String password="";</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con=</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DriverManager.getConnection</a:t>
              </a: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uri,user,password</a:t>
              </a: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9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con.createStatement</a:t>
              </a: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9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900" kern="0" dirty="0">
                  <a:solidFill>
                    <a:srgbClr val="DF3621"/>
                  </a:solidFill>
                  <a:effectLst/>
                  <a:latin typeface="Times New Roman" panose="02020603050405020304" pitchFamily="18" charset="0"/>
                  <a:cs typeface="Times New Roman" panose="02020603050405020304" pitchFamily="18" charset="0"/>
                  <a:sym typeface="+mn-ea"/>
                </a:rPr>
                <a:t>("SELECT * FROM product ");</a:t>
              </a:r>
              <a:endParaRPr lang="en-US" altLang="zh-CN" sz="19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en-US" altLang="zh-CN" sz="1900" kern="0" dirty="0">
                <a:solidFill>
                  <a:srgbClr val="DF362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584"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Example9_1.jsp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9.3 </a:t>
            </a:r>
            <a:r>
              <a:rPr lang="zh-CN" altLang="en-US" sz="2800" b="1" dirty="0">
                <a:solidFill>
                  <a:srgbClr val="0067B4"/>
                </a:solidFill>
                <a:latin typeface="Times New Roman" panose="02020603050405020304" pitchFamily="18" charset="0"/>
              </a:rPr>
              <a:t>连接</a:t>
            </a:r>
            <a:r>
              <a:rPr lang="en-US" altLang="zh-CN" sz="2800" b="1" dirty="0">
                <a:solidFill>
                  <a:srgbClr val="0067B4"/>
                </a:solidFill>
                <a:latin typeface="Times New Roman" panose="02020603050405020304" pitchFamily="18" charset="0"/>
              </a:rPr>
              <a:t>MySQL</a:t>
            </a:r>
            <a:r>
              <a:rPr lang="zh-CN" altLang="en-US" sz="2800" b="1" dirty="0">
                <a:solidFill>
                  <a:srgbClr val="0067B4"/>
                </a:solidFill>
                <a:latin typeface="Times New Roman" panose="02020603050405020304" pitchFamily="18" charset="0"/>
              </a:rPr>
              <a:t>数据库</a:t>
            </a:r>
          </a:p>
        </p:txBody>
      </p:sp>
      <p:grpSp>
        <p:nvGrpSpPr>
          <p:cNvPr id="2" name="组合 1"/>
          <p:cNvGrpSpPr/>
          <p:nvPr/>
        </p:nvGrpSpPr>
        <p:grpSpPr>
          <a:xfrm>
            <a:off x="855345" y="778994"/>
            <a:ext cx="7435850" cy="6473720"/>
            <a:chOff x="964" y="2950"/>
            <a:chExt cx="9707" cy="8451"/>
          </a:xfrm>
        </p:grpSpPr>
        <p:sp>
          <p:nvSpPr>
            <p:cNvPr id="17" name="圆角矩形 16"/>
            <p:cNvSpPr/>
            <p:nvPr/>
          </p:nvSpPr>
          <p:spPr>
            <a:xfrm>
              <a:off x="967" y="3630"/>
              <a:ext cx="9704" cy="704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352" y="3815"/>
              <a:ext cx="9162" cy="7586"/>
            </a:xfrm>
            <a:prstGeom prst="rect">
              <a:avLst/>
            </a:prstGeom>
            <a:noFill/>
            <a:ln>
              <a:noFill/>
            </a:ln>
            <a:effectLst/>
            <a:scene3d>
              <a:camera prst="obliqueTopLeft"/>
              <a:lightRig rig="threePt" dir="t"/>
            </a:scene3d>
          </p:spPr>
          <p:txBody>
            <a:bodyPr wrap="square" rtlCol="0">
              <a:spAutoFit/>
            </a:bodyPr>
            <a:lstStyle/>
            <a:p>
              <a:pPr eaLnBrk="1" hangingPunct="1">
                <a:lnSpc>
                  <a:spcPts val="2000"/>
                </a:lnSpc>
                <a:spcBef>
                  <a:spcPct val="0"/>
                </a:spcBef>
                <a:buFontTx/>
                <a:buNone/>
                <a:defRPr/>
              </a:pP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("&lt;table border=2&gt;");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tr</a:t>
              </a:r>
              <a:r>
                <a:rPr lang="en-US" altLang="zh-CN" sz="1900" kern="0" dirty="0">
                  <a:effectLst/>
                  <a:latin typeface="Times New Roman" panose="02020603050405020304" pitchFamily="18" charset="0"/>
                  <a:cs typeface="Times New Roman" panose="02020603050405020304" pitchFamily="18" charset="0"/>
                  <a:sym typeface="+mn-ea"/>
                </a:rPr>
                <a:t>&gt;");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th</a:t>
              </a:r>
              <a:r>
                <a:rPr lang="en-US" altLang="zh-CN" sz="1900" kern="0" dirty="0">
                  <a:effectLst/>
                  <a:latin typeface="Times New Roman" panose="02020603050405020304" pitchFamily="18" charset="0"/>
                  <a:cs typeface="Times New Roman" panose="02020603050405020304" pitchFamily="18" charset="0"/>
                  <a:sym typeface="+mn-ea"/>
                </a:rPr>
                <a:t> width=100&gt;"+"</a:t>
              </a:r>
              <a:r>
                <a:rPr lang="zh-CN" altLang="en-US" sz="1900" kern="0" dirty="0">
                  <a:effectLst/>
                  <a:latin typeface="Times New Roman" panose="02020603050405020304" pitchFamily="18" charset="0"/>
                  <a:cs typeface="Times New Roman" panose="02020603050405020304" pitchFamily="18" charset="0"/>
                  <a:sym typeface="+mn-ea"/>
                </a:rPr>
                <a:t>产品号</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th</a:t>
              </a:r>
              <a:r>
                <a:rPr lang="en-US" altLang="zh-CN" sz="1900" kern="0" dirty="0">
                  <a:effectLst/>
                  <a:latin typeface="Times New Roman" panose="02020603050405020304" pitchFamily="18" charset="0"/>
                  <a:cs typeface="Times New Roman" panose="02020603050405020304" pitchFamily="18" charset="0"/>
                  <a:sym typeface="+mn-ea"/>
                </a:rPr>
                <a:t> width=100&gt;"+"</a:t>
              </a:r>
              <a:r>
                <a:rPr lang="zh-CN" altLang="en-US" sz="1900" kern="0" dirty="0">
                  <a:effectLst/>
                  <a:latin typeface="Times New Roman" panose="02020603050405020304" pitchFamily="18" charset="0"/>
                  <a:cs typeface="Times New Roman" panose="02020603050405020304" pitchFamily="18" charset="0"/>
                  <a:sym typeface="+mn-ea"/>
                </a:rPr>
                <a:t>名称</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th</a:t>
              </a:r>
              <a:r>
                <a:rPr lang="en-US" altLang="zh-CN" sz="1900" kern="0" dirty="0">
                  <a:effectLst/>
                  <a:latin typeface="Times New Roman" panose="02020603050405020304" pitchFamily="18" charset="0"/>
                  <a:cs typeface="Times New Roman" panose="02020603050405020304" pitchFamily="18" charset="0"/>
                  <a:sym typeface="+mn-ea"/>
                </a:rPr>
                <a:t> width=50&gt;"+"</a:t>
              </a:r>
              <a:r>
                <a:rPr lang="zh-CN" altLang="en-US" sz="1900" kern="0" dirty="0">
                  <a:effectLst/>
                  <a:latin typeface="Times New Roman" panose="02020603050405020304" pitchFamily="18" charset="0"/>
                  <a:cs typeface="Times New Roman" panose="02020603050405020304" pitchFamily="18" charset="0"/>
                  <a:sym typeface="+mn-ea"/>
                </a:rPr>
                <a:t>生产日期</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th</a:t>
              </a:r>
              <a:r>
                <a:rPr lang="en-US" altLang="zh-CN" sz="1900" kern="0" dirty="0">
                  <a:effectLst/>
                  <a:latin typeface="Times New Roman" panose="02020603050405020304" pitchFamily="18" charset="0"/>
                  <a:cs typeface="Times New Roman" panose="02020603050405020304" pitchFamily="18" charset="0"/>
                  <a:sym typeface="+mn-ea"/>
                </a:rPr>
                <a:t> width=50&gt;"+"</a:t>
              </a:r>
              <a:r>
                <a:rPr lang="zh-CN" altLang="en-US" sz="1900" kern="0" dirty="0">
                  <a:effectLst/>
                  <a:latin typeface="Times New Roman" panose="02020603050405020304" pitchFamily="18" charset="0"/>
                  <a:cs typeface="Times New Roman" panose="02020603050405020304" pitchFamily="18" charset="0"/>
                  <a:sym typeface="+mn-ea"/>
                </a:rPr>
                <a:t>价格</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("&lt;/TR&gt;");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while(</a:t>
              </a:r>
              <a:r>
                <a:rPr lang="en-US" altLang="zh-CN" sz="1900" kern="0" dirty="0" err="1">
                  <a:effectLst/>
                  <a:latin typeface="Times New Roman" panose="02020603050405020304" pitchFamily="18" charset="0"/>
                  <a:cs typeface="Times New Roman" panose="02020603050405020304" pitchFamily="18" charset="0"/>
                  <a:sym typeface="+mn-ea"/>
                </a:rPr>
                <a:t>rs.next</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tr</a:t>
              </a:r>
              <a:r>
                <a:rPr lang="en-US" altLang="zh-CN" sz="1900" kern="0" dirty="0">
                  <a:effectLst/>
                  <a:latin typeface="Times New Roman" panose="02020603050405020304" pitchFamily="18" charset="0"/>
                  <a:cs typeface="Times New Roman" panose="02020603050405020304" pitchFamily="18" charset="0"/>
                  <a:sym typeface="+mn-ea"/>
                </a:rPr>
                <a:t>&gt;");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("&lt;td &gt;"+</a:t>
              </a:r>
              <a:r>
                <a:rPr lang="en-US" altLang="zh-CN" sz="1900" kern="0" dirty="0" err="1">
                  <a:effectLst/>
                  <a:latin typeface="Times New Roman" panose="02020603050405020304" pitchFamily="18" charset="0"/>
                  <a:cs typeface="Times New Roman" panose="02020603050405020304" pitchFamily="18" charset="0"/>
                  <a:sym typeface="+mn-ea"/>
                </a:rPr>
                <a:t>rs.getString</a:t>
              </a:r>
              <a:r>
                <a:rPr lang="en-US" altLang="zh-CN" sz="1900" kern="0" dirty="0">
                  <a:effectLst/>
                  <a:latin typeface="Times New Roman" panose="02020603050405020304" pitchFamily="18" charset="0"/>
                  <a:cs typeface="Times New Roman" panose="02020603050405020304" pitchFamily="18" charset="0"/>
                  <a:sym typeface="+mn-ea"/>
                </a:rPr>
                <a:t>(1)+"&lt;/td&gt;");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("&lt;td &gt;"+</a:t>
              </a:r>
              <a:r>
                <a:rPr lang="en-US" altLang="zh-CN" sz="1900" kern="0" dirty="0" err="1">
                  <a:effectLst/>
                  <a:latin typeface="Times New Roman" panose="02020603050405020304" pitchFamily="18" charset="0"/>
                  <a:cs typeface="Times New Roman" panose="02020603050405020304" pitchFamily="18" charset="0"/>
                  <a:sym typeface="+mn-ea"/>
                </a:rPr>
                <a:t>rs.getString</a:t>
              </a:r>
              <a:r>
                <a:rPr lang="en-US" altLang="zh-CN" sz="1900" kern="0" dirty="0">
                  <a:effectLst/>
                  <a:latin typeface="Times New Roman" panose="02020603050405020304" pitchFamily="18" charset="0"/>
                  <a:cs typeface="Times New Roman" panose="02020603050405020304" pitchFamily="18" charset="0"/>
                  <a:sym typeface="+mn-ea"/>
                </a:rPr>
                <a:t>(2)+"&lt;/td&gt;");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("&lt;td &gt;"+</a:t>
              </a:r>
              <a:r>
                <a:rPr lang="en-US" altLang="zh-CN" sz="1900" kern="0" dirty="0" err="1">
                  <a:effectLst/>
                  <a:latin typeface="Times New Roman" panose="02020603050405020304" pitchFamily="18" charset="0"/>
                  <a:cs typeface="Times New Roman" panose="02020603050405020304" pitchFamily="18" charset="0"/>
                  <a:sym typeface="+mn-ea"/>
                </a:rPr>
                <a:t>rs.getDate</a:t>
              </a:r>
              <a:r>
                <a:rPr lang="en-US" altLang="zh-CN" sz="1900" kern="0" dirty="0">
                  <a:effectLst/>
                  <a:latin typeface="Times New Roman" panose="02020603050405020304" pitchFamily="18" charset="0"/>
                  <a:cs typeface="Times New Roman" panose="02020603050405020304" pitchFamily="18" charset="0"/>
                  <a:sym typeface="+mn-ea"/>
                </a:rPr>
                <a:t>("</a:t>
              </a:r>
              <a:r>
                <a:rPr lang="en-US" altLang="zh-CN" sz="1900" kern="0" dirty="0" err="1">
                  <a:effectLst/>
                  <a:latin typeface="Times New Roman" panose="02020603050405020304" pitchFamily="18" charset="0"/>
                  <a:cs typeface="Times New Roman" panose="02020603050405020304" pitchFamily="18" charset="0"/>
                  <a:sym typeface="+mn-ea"/>
                </a:rPr>
                <a:t>madeTime</a:t>
              </a:r>
              <a:r>
                <a:rPr lang="en-US" altLang="zh-CN" sz="1900" kern="0" dirty="0">
                  <a:effectLst/>
                  <a:latin typeface="Times New Roman" panose="02020603050405020304" pitchFamily="18" charset="0"/>
                  <a:cs typeface="Times New Roman" panose="02020603050405020304" pitchFamily="18" charset="0"/>
                  <a:sym typeface="+mn-ea"/>
                </a:rPr>
                <a:t>")+"&lt;/td&gt;");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("&lt;td &gt;"+</a:t>
              </a:r>
              <a:r>
                <a:rPr lang="en-US" altLang="zh-CN" sz="1900" kern="0" dirty="0" err="1">
                  <a:effectLst/>
                  <a:latin typeface="Times New Roman" panose="02020603050405020304" pitchFamily="18" charset="0"/>
                  <a:cs typeface="Times New Roman" panose="02020603050405020304" pitchFamily="18" charset="0"/>
                  <a:sym typeface="+mn-ea"/>
                </a:rPr>
                <a:t>rs.getFloat</a:t>
              </a:r>
              <a:r>
                <a:rPr lang="en-US" altLang="zh-CN" sz="1900" kern="0" dirty="0">
                  <a:effectLst/>
                  <a:latin typeface="Times New Roman" panose="02020603050405020304" pitchFamily="18" charset="0"/>
                  <a:cs typeface="Times New Roman" panose="02020603050405020304" pitchFamily="18" charset="0"/>
                  <a:sym typeface="+mn-ea"/>
                </a:rPr>
                <a:t>("price")+"&lt;/td&gt;");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tr</a:t>
              </a:r>
              <a:r>
                <a:rPr lang="en-US" altLang="zh-CN" sz="1900" kern="0" dirty="0">
                  <a:effectLst/>
                  <a:latin typeface="Times New Roman" panose="02020603050405020304" pitchFamily="18" charset="0"/>
                  <a:cs typeface="Times New Roman" panose="02020603050405020304" pitchFamily="18" charset="0"/>
                  <a:sym typeface="+mn-ea"/>
                </a:rPr>
                <a:t>&gt;") ;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("&lt;/table&gt;");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con.close</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catch(</a:t>
              </a:r>
              <a:r>
                <a:rPr lang="en-US" altLang="zh-CN" sz="1900" kern="0" dirty="0" err="1">
                  <a:effectLst/>
                  <a:latin typeface="Times New Roman" panose="02020603050405020304" pitchFamily="18" charset="0"/>
                  <a:cs typeface="Times New Roman" panose="02020603050405020304" pitchFamily="18" charset="0"/>
                  <a:sym typeface="+mn-ea"/>
                </a:rPr>
                <a:t>SQLException</a:t>
              </a:r>
              <a:r>
                <a:rPr lang="en-US" altLang="zh-CN" sz="1900" kern="0" dirty="0">
                  <a:effectLst/>
                  <a:latin typeface="Times New Roman" panose="02020603050405020304" pitchFamily="18" charset="0"/>
                  <a:cs typeface="Times New Roman" panose="02020603050405020304" pitchFamily="18" charset="0"/>
                  <a:sym typeface="+mn-ea"/>
                </a:rPr>
                <a:t> e){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out.print</a:t>
              </a:r>
              <a:r>
                <a:rPr lang="en-US" altLang="zh-CN" sz="1900" kern="0" dirty="0">
                  <a:effectLst/>
                  <a:latin typeface="Times New Roman" panose="02020603050405020304" pitchFamily="18" charset="0"/>
                  <a:cs typeface="Times New Roman" panose="02020603050405020304" pitchFamily="18" charset="0"/>
                  <a:sym typeface="+mn-ea"/>
                </a:rPr>
                <a:t>(e);}</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&lt;/body&gt;&lt;/HTML&gt;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584"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Example9_1.jsp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2184"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第四讲</a:t>
            </a:r>
          </a:p>
        </p:txBody>
      </p:sp>
    </p:spTree>
    <p:extLst>
      <p:ext uri="{BB962C8B-B14F-4D97-AF65-F5344CB8AC3E}">
        <p14:creationId xmlns:p14="http://schemas.microsoft.com/office/powerpoint/2010/main" val="1801417240"/>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356331" y="1107099"/>
            <a:ext cx="8431337"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457200" indent="-457200" algn="just" eaLnBrk="1" hangingPunct="1">
              <a:lnSpc>
                <a:spcPct val="150000"/>
              </a:lnSpc>
              <a:spcBef>
                <a:spcPct val="0"/>
              </a:spcBef>
              <a:buSzPct val="150000"/>
              <a:buBlip>
                <a:blip r:embed="rId4"/>
              </a:buBlip>
              <a:defRPr/>
            </a:pPr>
            <a:r>
              <a:rPr lang="zh-CN" altLang="en-US" sz="2400" dirty="0">
                <a:solidFill>
                  <a:srgbClr val="0070C0"/>
                </a:solidFill>
                <a:latin typeface="宋体" panose="02010600030101010101" pitchFamily="2" charset="-122"/>
                <a:ea typeface="+mn-ea"/>
              </a:rPr>
              <a:t>和数据库建立连接后，就可以使用</a:t>
            </a:r>
            <a:r>
              <a:rPr lang="en-US" altLang="zh-CN" sz="2400" dirty="0">
                <a:solidFill>
                  <a:srgbClr val="0070C0"/>
                </a:solidFill>
                <a:latin typeface="宋体" panose="02010600030101010101" pitchFamily="2" charset="-122"/>
                <a:ea typeface="+mn-ea"/>
              </a:rPr>
              <a:t>JDBC</a:t>
            </a:r>
            <a:r>
              <a:rPr lang="zh-CN" altLang="en-US" sz="2400" dirty="0">
                <a:solidFill>
                  <a:srgbClr val="0070C0"/>
                </a:solidFill>
                <a:latin typeface="宋体" panose="02010600030101010101" pitchFamily="2" charset="-122"/>
                <a:ea typeface="+mn-ea"/>
              </a:rPr>
              <a:t>提供的</a:t>
            </a:r>
            <a:r>
              <a:rPr lang="en-US" altLang="zh-CN" sz="2400" dirty="0">
                <a:solidFill>
                  <a:srgbClr val="0070C0"/>
                </a:solidFill>
                <a:latin typeface="宋体" panose="02010600030101010101" pitchFamily="2" charset="-122"/>
                <a:ea typeface="+mn-ea"/>
              </a:rPr>
              <a:t>API</a:t>
            </a:r>
            <a:r>
              <a:rPr lang="zh-CN" altLang="en-US" sz="2400" dirty="0">
                <a:solidFill>
                  <a:srgbClr val="0070C0"/>
                </a:solidFill>
                <a:latin typeface="宋体" panose="02010600030101010101" pitchFamily="2" charset="-122"/>
                <a:ea typeface="+mn-ea"/>
              </a:rPr>
              <a:t>和数据库交互信息。</a:t>
            </a:r>
            <a:endParaRPr lang="en-US" altLang="zh-CN" sz="2400" dirty="0">
              <a:solidFill>
                <a:srgbClr val="0070C0"/>
              </a:solidFill>
              <a:latin typeface="宋体" panose="02010600030101010101" pitchFamily="2" charset="-122"/>
              <a:ea typeface="+mn-ea"/>
            </a:endParaRPr>
          </a:p>
          <a:p>
            <a:pPr algn="just" eaLnBrk="1" hangingPunct="1">
              <a:lnSpc>
                <a:spcPct val="150000"/>
              </a:lnSpc>
              <a:spcBef>
                <a:spcPct val="0"/>
              </a:spcBef>
              <a:buSzPct val="150000"/>
              <a:buNone/>
              <a:defRPr/>
            </a:pPr>
            <a:endParaRPr lang="en-US" altLang="zh-CN" sz="2400" dirty="0">
              <a:solidFill>
                <a:srgbClr val="0070C0"/>
              </a:solidFill>
              <a:latin typeface="宋体" panose="02010600030101010101" pitchFamily="2" charset="-122"/>
              <a:ea typeface="+mn-ea"/>
            </a:endParaRPr>
          </a:p>
          <a:p>
            <a:pPr marL="457200" indent="-457200" algn="just" eaLnBrk="1" hangingPunct="1">
              <a:lnSpc>
                <a:spcPct val="150000"/>
              </a:lnSpc>
              <a:spcBef>
                <a:spcPct val="0"/>
              </a:spcBef>
              <a:buSzPct val="150000"/>
              <a:buBlip>
                <a:blip r:embed="rId4"/>
              </a:buBlip>
              <a:defRPr/>
            </a:pPr>
            <a:r>
              <a:rPr lang="en-US" altLang="zh-CN" sz="2400" dirty="0">
                <a:solidFill>
                  <a:srgbClr val="0070C0"/>
                </a:solidFill>
                <a:latin typeface="宋体" panose="02010600030101010101" pitchFamily="2" charset="-122"/>
                <a:ea typeface="+mn-ea"/>
              </a:rPr>
              <a:t>JDBC</a:t>
            </a:r>
            <a:r>
              <a:rPr lang="zh-CN" altLang="en-US" sz="2400" dirty="0">
                <a:solidFill>
                  <a:srgbClr val="0070C0"/>
                </a:solidFill>
                <a:latin typeface="宋体" panose="02010600030101010101" pitchFamily="2" charset="-122"/>
                <a:ea typeface="+mn-ea"/>
              </a:rPr>
              <a:t>和数据库表进行交互的主要方式是使用</a:t>
            </a:r>
            <a:r>
              <a:rPr lang="zh-CN" altLang="en-US" sz="2400" dirty="0">
                <a:solidFill>
                  <a:srgbClr val="DF3621"/>
                </a:solidFill>
                <a:latin typeface="宋体" panose="02010600030101010101" pitchFamily="2" charset="-122"/>
                <a:ea typeface="+mn-ea"/>
              </a:rPr>
              <a:t>语句</a:t>
            </a:r>
            <a:r>
              <a:rPr lang="en-US" altLang="zh-CN" sz="2400" dirty="0">
                <a:solidFill>
                  <a:srgbClr val="DF3621"/>
                </a:solidFill>
                <a:latin typeface="宋体" panose="02010600030101010101" pitchFamily="2" charset="-122"/>
                <a:ea typeface="+mn-ea"/>
                <a:sym typeface="+mn-ea"/>
              </a:rPr>
              <a:t>SQL</a:t>
            </a:r>
            <a:r>
              <a:rPr lang="zh-CN" altLang="en-US" sz="2400" dirty="0">
                <a:solidFill>
                  <a:srgbClr val="0070C0"/>
                </a:solidFill>
                <a:latin typeface="宋体" panose="02010600030101010101" pitchFamily="2" charset="-122"/>
                <a:ea typeface="+mn-ea"/>
              </a:rPr>
              <a:t>，</a:t>
            </a:r>
            <a:r>
              <a:rPr lang="en-US" altLang="zh-CN" sz="2400" dirty="0">
                <a:solidFill>
                  <a:srgbClr val="0070C0"/>
                </a:solidFill>
                <a:latin typeface="宋体" panose="02010600030101010101" pitchFamily="2" charset="-122"/>
                <a:ea typeface="+mn-ea"/>
              </a:rPr>
              <a:t>JDBC</a:t>
            </a:r>
            <a:r>
              <a:rPr lang="zh-CN" altLang="en-US" sz="2400" dirty="0">
                <a:solidFill>
                  <a:srgbClr val="0070C0"/>
                </a:solidFill>
                <a:latin typeface="宋体" panose="02010600030101010101" pitchFamily="2" charset="-122"/>
                <a:ea typeface="+mn-ea"/>
              </a:rPr>
              <a:t>提供的</a:t>
            </a:r>
            <a:r>
              <a:rPr lang="en-US" altLang="zh-CN" sz="2400" dirty="0">
                <a:solidFill>
                  <a:srgbClr val="0070C0"/>
                </a:solidFill>
                <a:latin typeface="宋体" panose="02010600030101010101" pitchFamily="2" charset="-122"/>
                <a:ea typeface="+mn-ea"/>
              </a:rPr>
              <a:t>API</a:t>
            </a:r>
            <a:r>
              <a:rPr lang="zh-CN" altLang="en-US" sz="2400" dirty="0">
                <a:solidFill>
                  <a:srgbClr val="0070C0"/>
                </a:solidFill>
                <a:latin typeface="宋体" panose="02010600030101010101" pitchFamily="2" charset="-122"/>
                <a:ea typeface="+mn-ea"/>
              </a:rPr>
              <a:t>可以将标准的</a:t>
            </a:r>
            <a:r>
              <a:rPr lang="en-US" altLang="zh-CN" sz="2400" dirty="0">
                <a:solidFill>
                  <a:srgbClr val="0070C0"/>
                </a:solidFill>
                <a:latin typeface="宋体" panose="02010600030101010101" pitchFamily="2" charset="-122"/>
                <a:ea typeface="+mn-ea"/>
              </a:rPr>
              <a:t>SQL</a:t>
            </a:r>
            <a:r>
              <a:rPr lang="zh-CN" altLang="en-US" sz="2400" dirty="0">
                <a:solidFill>
                  <a:srgbClr val="0070C0"/>
                </a:solidFill>
                <a:latin typeface="宋体" panose="02010600030101010101" pitchFamily="2" charset="-122"/>
                <a:ea typeface="+mn-ea"/>
              </a:rPr>
              <a:t>语句发送给数据库，实现和数据库的交互。</a:t>
            </a:r>
            <a:endParaRPr lang="en-US" altLang="zh-CN" sz="2400" dirty="0">
              <a:solidFill>
                <a:srgbClr val="0070C0"/>
              </a:solidFill>
              <a:latin typeface="宋体" panose="02010600030101010101" pitchFamily="2" charset="-122"/>
              <a:ea typeface="+mn-ea"/>
            </a:endParaRPr>
          </a:p>
        </p:txBody>
      </p:sp>
      <p:pic>
        <p:nvPicPr>
          <p:cNvPr id="11"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par>
                          <p:cTn id="19" fill="hold">
                            <p:stCondLst>
                              <p:cond delay="1000"/>
                            </p:stCondLst>
                            <p:childTnLst>
                              <p:par>
                                <p:cTn id="20" presetID="16" presetClass="entr" presetSubtype="2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par>
                          <p:cTn id="23" fill="hold">
                            <p:stCondLst>
                              <p:cond delay="1500"/>
                            </p:stCondLst>
                            <p:childTnLst>
                              <p:par>
                                <p:cTn id="24" presetID="16" presetClass="entr" presetSubtype="2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288924" y="1442132"/>
            <a:ext cx="8604249" cy="3784600"/>
          </a:xfrm>
          <a:prstGeom prst="rect">
            <a:avLst/>
          </a:prstGeom>
          <a:noFill/>
        </p:spPr>
        <p:txBody>
          <a:bodyPr wrap="square" rtlCol="0">
            <a:spAutoFit/>
          </a:bodyPr>
          <a:lstStyle/>
          <a:p>
            <a:pPr marL="342900" lvl="0" indent="-342900">
              <a:buSzPct val="150000"/>
              <a:buBlip>
                <a:blip r:embed="rId2"/>
              </a:buBlip>
              <a:defRPr/>
            </a:pPr>
            <a:r>
              <a:rPr lang="zh-CN" altLang="en-US" sz="2400" b="1" dirty="0">
                <a:solidFill>
                  <a:srgbClr val="0070C0"/>
                </a:solidFill>
                <a:latin typeface="宋体" panose="02010600030101010101" pitchFamily="2" charset="-122"/>
                <a:ea typeface="宋体" panose="02010600030101010101" pitchFamily="2" charset="-122"/>
              </a:rPr>
              <a:t>让连接对象</a:t>
            </a:r>
            <a:r>
              <a:rPr lang="en-US" altLang="zh-CN" sz="2400" b="1" dirty="0">
                <a:solidFill>
                  <a:srgbClr val="0070C0"/>
                </a:solidFill>
                <a:latin typeface="宋体" panose="02010600030101010101" pitchFamily="2" charset="-122"/>
                <a:ea typeface="宋体" panose="02010600030101010101" pitchFamily="2" charset="-122"/>
              </a:rPr>
              <a:t>con</a:t>
            </a:r>
            <a:r>
              <a:rPr lang="zh-CN" altLang="en-US" sz="2400" b="1" dirty="0">
                <a:solidFill>
                  <a:srgbClr val="0070C0"/>
                </a:solidFill>
                <a:latin typeface="宋体" panose="02010600030101010101" pitchFamily="2" charset="-122"/>
                <a:ea typeface="宋体" panose="02010600030101010101" pitchFamily="2" charset="-122"/>
              </a:rPr>
              <a:t>调用方法</a:t>
            </a:r>
            <a:r>
              <a:rPr lang="en-US" altLang="zh-CN" sz="2400" b="1" dirty="0" err="1">
                <a:solidFill>
                  <a:srgbClr val="0070C0"/>
                </a:solidFill>
                <a:latin typeface="宋体" panose="02010600030101010101" pitchFamily="2" charset="-122"/>
                <a:ea typeface="宋体" panose="02010600030101010101" pitchFamily="2" charset="-122"/>
              </a:rPr>
              <a:t>createStatement</a:t>
            </a:r>
            <a:r>
              <a:rPr lang="en-US" altLang="zh-CN" sz="2400" b="1" dirty="0">
                <a:solidFill>
                  <a:srgbClr val="0070C0"/>
                </a:solidFill>
                <a:latin typeface="宋体" panose="02010600030101010101" pitchFamily="2" charset="-122"/>
                <a:ea typeface="宋体" panose="02010600030101010101" pitchFamily="2" charset="-122"/>
              </a:rPr>
              <a:t>()</a:t>
            </a:r>
            <a:r>
              <a:rPr lang="zh-CN" altLang="en-US" sz="2400" b="1" dirty="0">
                <a:solidFill>
                  <a:srgbClr val="0070C0"/>
                </a:solidFill>
                <a:latin typeface="宋体" panose="02010600030101010101" pitchFamily="2" charset="-122"/>
                <a:ea typeface="宋体" panose="02010600030101010101" pitchFamily="2" charset="-122"/>
              </a:rPr>
              <a:t>创建执行</a:t>
            </a:r>
            <a:r>
              <a:rPr lang="en-US" altLang="zh-CN" sz="2400" b="1" dirty="0">
                <a:solidFill>
                  <a:srgbClr val="0070C0"/>
                </a:solidFill>
                <a:latin typeface="宋体" panose="02010600030101010101" pitchFamily="2" charset="-122"/>
                <a:ea typeface="宋体" panose="02010600030101010101" pitchFamily="2" charset="-122"/>
              </a:rPr>
              <a:t>SQL</a:t>
            </a:r>
            <a:r>
              <a:rPr lang="zh-CN" altLang="en-US" sz="2400" b="1" dirty="0">
                <a:solidFill>
                  <a:srgbClr val="0070C0"/>
                </a:solidFill>
                <a:latin typeface="宋体" panose="02010600030101010101" pitchFamily="2" charset="-122"/>
                <a:ea typeface="宋体" panose="02010600030101010101" pitchFamily="2" charset="-122"/>
              </a:rPr>
              <a:t>语句的</a:t>
            </a:r>
            <a:r>
              <a:rPr lang="en-US" altLang="zh-CN" sz="2400" b="1" dirty="0">
                <a:solidFill>
                  <a:srgbClr val="0070C0"/>
                </a:solidFill>
                <a:latin typeface="宋体" panose="02010600030101010101" pitchFamily="2" charset="-122"/>
                <a:ea typeface="宋体" panose="02010600030101010101" pitchFamily="2" charset="-122"/>
              </a:rPr>
              <a:t>Statement</a:t>
            </a:r>
            <a:r>
              <a:rPr lang="zh-CN" altLang="en-US" sz="2400" b="1" dirty="0">
                <a:solidFill>
                  <a:srgbClr val="0070C0"/>
                </a:solidFill>
                <a:latin typeface="宋体" panose="02010600030101010101" pitchFamily="2" charset="-122"/>
                <a:ea typeface="宋体" panose="02010600030101010101" pitchFamily="2" charset="-122"/>
              </a:rPr>
              <a:t>对象：</a:t>
            </a:r>
            <a:endParaRPr lang="en-US" altLang="zh-CN" sz="2400" b="1" dirty="0">
              <a:solidFill>
                <a:srgbClr val="0070C0"/>
              </a:solidFill>
              <a:latin typeface="宋体" panose="02010600030101010101" pitchFamily="2" charset="-122"/>
              <a:ea typeface="宋体" panose="02010600030101010101" pitchFamily="2" charset="-122"/>
            </a:endParaRPr>
          </a:p>
          <a:p>
            <a:pPr lvl="0">
              <a:defRPr/>
            </a:pPr>
            <a:r>
              <a:rPr lang="en-US" altLang="zh-C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dirty="0">
                <a:solidFill>
                  <a:srgbClr val="DF3621"/>
                </a:solidFill>
                <a:effectLst/>
                <a:latin typeface="Times New Roman" panose="02020603050405020304" pitchFamily="18" charset="0"/>
                <a:cs typeface="Times New Roman" panose="02020603050405020304" pitchFamily="18" charset="0"/>
              </a:rPr>
              <a:t>Statement </a:t>
            </a:r>
            <a:r>
              <a:rPr lang="en-US" altLang="zh-CN" sz="2000" dirty="0" err="1">
                <a:solidFill>
                  <a:srgbClr val="DF3621"/>
                </a:solidFill>
                <a:effectLst/>
                <a:latin typeface="Times New Roman" panose="02020603050405020304" pitchFamily="18" charset="0"/>
                <a:cs typeface="Times New Roman" panose="02020603050405020304" pitchFamily="18" charset="0"/>
              </a:rPr>
              <a:t>sql</a:t>
            </a:r>
            <a:r>
              <a:rPr lang="en-US" altLang="zh-CN" sz="2000" dirty="0">
                <a:solidFill>
                  <a:srgbClr val="DF3621"/>
                </a:solidFill>
                <a:effectLst/>
                <a:latin typeface="Times New Roman" panose="02020603050405020304" pitchFamily="18" charset="0"/>
                <a:cs typeface="Times New Roman" panose="02020603050405020304" pitchFamily="18" charset="0"/>
              </a:rPr>
              <a:t>=</a:t>
            </a:r>
            <a:r>
              <a:rPr lang="en-US" altLang="zh-CN" sz="2000" dirty="0" err="1">
                <a:solidFill>
                  <a:srgbClr val="DF3621"/>
                </a:solidFill>
                <a:effectLst/>
                <a:latin typeface="Times New Roman" panose="02020603050405020304" pitchFamily="18" charset="0"/>
                <a:cs typeface="Times New Roman" panose="02020603050405020304" pitchFamily="18" charset="0"/>
              </a:rPr>
              <a:t>con.createStatement</a:t>
            </a:r>
            <a:r>
              <a:rPr lang="en-US" altLang="zh-CN" sz="2000" dirty="0">
                <a:solidFill>
                  <a:srgbClr val="DF3621"/>
                </a:solidFill>
                <a:effectLst/>
                <a:latin typeface="Times New Roman" panose="02020603050405020304" pitchFamily="18" charset="0"/>
                <a:cs typeface="Times New Roman" panose="02020603050405020304" pitchFamily="18" charset="0"/>
              </a:rPr>
              <a:t>();</a:t>
            </a:r>
            <a:endParaRPr lang="en-US" altLang="zh-CN" sz="2000" dirty="0">
              <a:solidFill>
                <a:srgbClr val="FF0000"/>
              </a:solidFill>
            </a:endParaRPr>
          </a:p>
          <a:p>
            <a:pPr lvl="0">
              <a:defRPr/>
            </a:pPr>
            <a:endParaRPr lang="en-US" altLang="zh-CN" sz="2400" dirty="0">
              <a:solidFill>
                <a:srgbClr val="000099"/>
              </a:solidFill>
              <a:latin typeface="宋体" panose="02010600030101010101" pitchFamily="2" charset="-122"/>
              <a:ea typeface="宋体" panose="02010600030101010101" pitchFamily="2" charset="-122"/>
            </a:endParaRPr>
          </a:p>
          <a:p>
            <a:pPr marL="342900" lvl="0" indent="-342900" algn="just">
              <a:lnSpc>
                <a:spcPct val="150000"/>
              </a:lnSpc>
              <a:buSzPct val="150000"/>
              <a:buBlip>
                <a:blip r:embed="rId2"/>
              </a:buBlip>
              <a:defRPr/>
            </a:pPr>
            <a:r>
              <a:rPr lang="en-US" altLang="zh-CN" sz="2400" b="1" dirty="0" err="1">
                <a:solidFill>
                  <a:srgbClr val="0070C0"/>
                </a:solidFill>
                <a:latin typeface="宋体" panose="02010600030101010101" pitchFamily="2" charset="-122"/>
                <a:ea typeface="宋体" panose="02010600030101010101" pitchFamily="2" charset="-122"/>
              </a:rPr>
              <a:t>sql</a:t>
            </a:r>
            <a:r>
              <a:rPr lang="zh-CN" altLang="en-US" sz="2400" b="1" dirty="0">
                <a:solidFill>
                  <a:srgbClr val="0070C0"/>
                </a:solidFill>
                <a:latin typeface="宋体" panose="02010600030101010101" pitchFamily="2" charset="-122"/>
                <a:ea typeface="宋体" panose="02010600030101010101" pitchFamily="2" charset="-122"/>
              </a:rPr>
              <a:t>对象就可以调用相应的方法，实现对数据库中表的查询和修改，并将查询结果存放在一个</a:t>
            </a:r>
            <a:r>
              <a:rPr lang="en-US" altLang="zh-CN" sz="2400" b="1" dirty="0" err="1">
                <a:solidFill>
                  <a:srgbClr val="0070C0"/>
                </a:solidFill>
                <a:latin typeface="宋体" panose="02010600030101010101" pitchFamily="2" charset="-122"/>
                <a:ea typeface="宋体" panose="02010600030101010101" pitchFamily="2" charset="-122"/>
              </a:rPr>
              <a:t>ResultSet</a:t>
            </a:r>
            <a:r>
              <a:rPr lang="zh-CN" altLang="en-US" sz="2400" b="1" dirty="0">
                <a:solidFill>
                  <a:srgbClr val="0070C0"/>
                </a:solidFill>
                <a:latin typeface="宋体" panose="02010600030101010101" pitchFamily="2" charset="-122"/>
                <a:ea typeface="宋体" panose="02010600030101010101" pitchFamily="2" charset="-122"/>
              </a:rPr>
              <a:t>类声明的对象中：</a:t>
            </a:r>
            <a:endParaRPr lang="en-US" altLang="zh-CN" sz="2400" b="1" dirty="0">
              <a:solidFill>
                <a:srgbClr val="0070C0"/>
              </a:solidFill>
            </a:endParaRPr>
          </a:p>
          <a:p>
            <a:pPr lvl="0" algn="just">
              <a:lnSpc>
                <a:spcPct val="150000"/>
              </a:lnSpc>
              <a:defRPr/>
            </a:pPr>
            <a:r>
              <a:rPr lang="en-US" altLang="zh-CN" sz="2400" b="1" spc="-14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altLang="zh-CN" sz="2400" b="1" spc="-140" dirty="0">
                <a:solidFill>
                  <a:srgbClr val="000000"/>
                </a:solidFill>
                <a:effectLst/>
                <a:ea typeface="Tahoma" panose="020B0604030504040204" pitchFamily="34" charset="0"/>
                <a:cs typeface="Arial" panose="020B0604020202020204" pitchFamily="34" charset="0"/>
              </a:rPr>
              <a:t> </a:t>
            </a:r>
            <a:r>
              <a:rPr lang="en-US" altLang="zh-CN" sz="2400" spc="-14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altLang="zh-CN" sz="2400" spc="-14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altLang="zh-CN" sz="2000" spc="-14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ResultSet</a:t>
            </a:r>
            <a:r>
              <a:rPr lang="en-US" altLang="zh-CN" sz="2000" spc="-14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altLang="zh-CN" sz="2000" spc="-14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rs</a:t>
            </a:r>
            <a:r>
              <a:rPr lang="en-US" altLang="zh-CN" sz="2000" spc="-14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altLang="zh-CN" sz="2000" spc="-14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sql.executeQuery</a:t>
            </a:r>
            <a:r>
              <a:rPr lang="en-US" altLang="zh-CN" sz="2000" spc="-14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("SELECT * FROM product");</a:t>
            </a:r>
          </a:p>
        </p:txBody>
      </p:sp>
      <p:pic>
        <p:nvPicPr>
          <p:cNvPr id="14"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15"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6"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
        <p:nvSpPr>
          <p:cNvPr id="7" name="矩形 5"/>
          <p:cNvSpPr>
            <a:spLocks noChangeArrowheads="1"/>
          </p:cNvSpPr>
          <p:nvPr/>
        </p:nvSpPr>
        <p:spPr bwMode="auto">
          <a:xfrm>
            <a:off x="288925" y="764704"/>
            <a:ext cx="86042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5"/>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1.</a:t>
            </a:r>
            <a:r>
              <a:rPr lang="zh-CN" altLang="en-US" sz="2400" dirty="0">
                <a:solidFill>
                  <a:srgbClr val="DF3621"/>
                </a:solidFill>
                <a:latin typeface="宋体" panose="02010600030101010101" pitchFamily="2" charset="-122"/>
                <a:cs typeface="宋体" panose="02010600030101010101" pitchFamily="2" charset="-122"/>
              </a:rPr>
              <a:t>结果集与查询</a:t>
            </a:r>
            <a:r>
              <a:rPr lang="en-US" altLang="zh-CN" sz="2400" dirty="0">
                <a:solidFill>
                  <a:srgbClr val="DF3621"/>
                </a:solidFill>
                <a:latin typeface="宋体" panose="02010600030101010101" pitchFamily="2" charset="-122"/>
                <a:cs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 calcmode="lin" valueType="num">
                                      <p:cBhvr additive="base">
                                        <p:cTn id="3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 calcmode="lin" valueType="num">
                                      <p:cBhvr additive="base">
                                        <p:cTn id="4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88925" y="954088"/>
            <a:ext cx="86042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1.</a:t>
            </a:r>
            <a:r>
              <a:rPr lang="zh-CN" altLang="en-US" sz="2400" dirty="0">
                <a:solidFill>
                  <a:srgbClr val="DF3621"/>
                </a:solidFill>
                <a:latin typeface="宋体" panose="02010600030101010101" pitchFamily="2" charset="-122"/>
                <a:cs typeface="宋体" panose="02010600030101010101" pitchFamily="2" charset="-122"/>
              </a:rPr>
              <a:t>结果集与查询</a:t>
            </a:r>
            <a:r>
              <a:rPr lang="en-US" altLang="zh-CN" sz="2400" dirty="0">
                <a:solidFill>
                  <a:srgbClr val="DF3621"/>
                </a:solidFill>
                <a:latin typeface="宋体" panose="02010600030101010101" pitchFamily="2" charset="-122"/>
                <a:cs typeface="宋体" panose="02010600030101010101" pitchFamily="2" charset="-122"/>
              </a:rPr>
              <a:t>:</a:t>
            </a:r>
          </a:p>
        </p:txBody>
      </p:sp>
      <p:sp>
        <p:nvSpPr>
          <p:cNvPr id="2" name="文本框 1"/>
          <p:cNvSpPr txBox="1"/>
          <p:nvPr/>
        </p:nvSpPr>
        <p:spPr>
          <a:xfrm>
            <a:off x="395536" y="1616043"/>
            <a:ext cx="8496944" cy="1198880"/>
          </a:xfrm>
          <a:prstGeom prst="rect">
            <a:avLst/>
          </a:prstGeom>
          <a:noFill/>
        </p:spPr>
        <p:txBody>
          <a:bodyPr wrap="square" rtlCol="0">
            <a:spAutoFit/>
          </a:bodyPr>
          <a:lstStyle/>
          <a:p>
            <a:pPr marL="342900" lvl="0" indent="-342900">
              <a:buSzPct val="150000"/>
              <a:buBlip>
                <a:blip r:embed="rId4"/>
              </a:buBlip>
              <a:defRPr/>
            </a:pPr>
            <a:r>
              <a:rPr lang="zh-CN" altLang="en-US" sz="2400" b="1" dirty="0">
                <a:solidFill>
                  <a:srgbClr val="0070C0"/>
                </a:solidFill>
                <a:effectLst/>
                <a:latin typeface="宋体" panose="02010600030101010101" pitchFamily="2" charset="-122"/>
                <a:ea typeface="宋体" panose="02010600030101010101" pitchFamily="2" charset="-122"/>
              </a:rPr>
              <a:t>对于：</a:t>
            </a:r>
          </a:p>
          <a:p>
            <a:pPr lvl="1">
              <a:buSzPct val="150000"/>
              <a:defRPr/>
            </a:pPr>
            <a:r>
              <a:rPr lang="en-US" altLang="zh-CN" sz="2400" dirty="0" err="1">
                <a:solidFill>
                  <a:srgbClr val="000000"/>
                </a:solidFill>
                <a:effectLst/>
                <a:latin typeface="Times New Roman" panose="02020603050405020304" pitchFamily="18" charset="0"/>
                <a:cs typeface="Times New Roman" panose="02020603050405020304" pitchFamily="18" charset="0"/>
              </a:rPr>
              <a:t>ResultSet</a:t>
            </a:r>
            <a:r>
              <a:rPr lang="en-US" altLang="zh-CN" sz="2400" dirty="0">
                <a:solidFill>
                  <a:srgbClr val="000000"/>
                </a:solidFill>
                <a:effectLst/>
                <a:latin typeface="Times New Roman" panose="02020603050405020304" pitchFamily="18" charset="0"/>
                <a:cs typeface="Times New Roman" panose="02020603050405020304" pitchFamily="18" charset="0"/>
              </a:rPr>
              <a:t> </a:t>
            </a:r>
            <a:r>
              <a:rPr lang="en-US" altLang="zh-CN" sz="2400" dirty="0" err="1">
                <a:solidFill>
                  <a:srgbClr val="0000FF"/>
                </a:solidFill>
                <a:effectLst/>
                <a:latin typeface="Times New Roman" panose="02020603050405020304" pitchFamily="18" charset="0"/>
                <a:cs typeface="Times New Roman" panose="02020603050405020304" pitchFamily="18" charset="0"/>
              </a:rPr>
              <a:t>rs</a:t>
            </a:r>
            <a:r>
              <a:rPr lang="en-US" altLang="zh-CN" sz="2400" dirty="0">
                <a:solidFill>
                  <a:srgbClr val="000000"/>
                </a:solidFill>
                <a:effectLst/>
                <a:latin typeface="Times New Roman" panose="02020603050405020304" pitchFamily="18" charset="0"/>
                <a:cs typeface="Times New Roman" panose="02020603050405020304" pitchFamily="18" charset="0"/>
              </a:rPr>
              <a:t>=</a:t>
            </a:r>
          </a:p>
          <a:p>
            <a:pPr lvl="1" algn="just">
              <a:defRPr/>
            </a:pPr>
            <a:r>
              <a:rPr lang="en-US" altLang="zh-CN" sz="2400" dirty="0">
                <a:solidFill>
                  <a:srgbClr val="000000"/>
                </a:solidFill>
                <a:effectLst/>
                <a:latin typeface="Times New Roman" panose="02020603050405020304" pitchFamily="18" charset="0"/>
                <a:cs typeface="Times New Roman" panose="02020603050405020304" pitchFamily="18" charset="0"/>
              </a:rPr>
              <a:t>   </a:t>
            </a:r>
            <a:r>
              <a:rPr lang="en-US" altLang="zh-CN" sz="2400" dirty="0" err="1">
                <a:solidFill>
                  <a:srgbClr val="000000"/>
                </a:solidFill>
                <a:effectLst/>
                <a:latin typeface="Times New Roman" panose="02020603050405020304" pitchFamily="18" charset="0"/>
                <a:cs typeface="Times New Roman" panose="02020603050405020304" pitchFamily="18" charset="0"/>
              </a:rPr>
              <a:t>sql.executeQuery</a:t>
            </a:r>
            <a:r>
              <a:rPr lang="en-US" altLang="zh-CN" sz="2400" dirty="0">
                <a:solidFill>
                  <a:srgbClr val="000000"/>
                </a:solidFill>
                <a:effectLst/>
                <a:latin typeface="Times New Roman" panose="02020603050405020304" pitchFamily="18" charset="0"/>
                <a:cs typeface="Times New Roman" panose="02020603050405020304" pitchFamily="18" charset="0"/>
              </a:rPr>
              <a:t>("SELECT </a:t>
            </a:r>
            <a:r>
              <a:rPr lang="en-US" altLang="zh-CN" sz="2400" dirty="0" err="1">
                <a:solidFill>
                  <a:srgbClr val="FF0000"/>
                </a:solidFill>
                <a:effectLst/>
                <a:latin typeface="Times New Roman" panose="02020603050405020304" pitchFamily="18" charset="0"/>
                <a:cs typeface="Times New Roman" panose="02020603050405020304" pitchFamily="18" charset="0"/>
              </a:rPr>
              <a:t>name,price</a:t>
            </a:r>
            <a:r>
              <a:rPr lang="en-US" altLang="zh-CN" sz="2400" dirty="0">
                <a:solidFill>
                  <a:srgbClr val="000000"/>
                </a:solidFill>
                <a:effectLst/>
                <a:latin typeface="Times New Roman" panose="02020603050405020304" pitchFamily="18" charset="0"/>
                <a:cs typeface="Times New Roman" panose="02020603050405020304" pitchFamily="18" charset="0"/>
              </a:rPr>
              <a:t> FROM product");</a:t>
            </a:r>
            <a:endParaRPr lang="en-US" altLang="zh-CN" sz="2400" dirty="0">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3" grpId="0" bldLvl="0" animBg="1"/>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2365419" y="762174"/>
            <a:ext cx="3816424" cy="398780"/>
          </a:xfrm>
          <a:prstGeom prst="rect">
            <a:avLst/>
          </a:prstGeom>
          <a:noFill/>
        </p:spPr>
        <p:txBody>
          <a:bodyPr wrap="square" rtlCol="0">
            <a:spAutoFit/>
          </a:bodyPr>
          <a:lstStyle/>
          <a:p>
            <a:r>
              <a:rPr lang="zh-CN" altLang="en-US" sz="2000" b="1" dirty="0">
                <a:solidFill>
                  <a:srgbClr val="0070C0"/>
                </a:solidFill>
                <a:latin typeface="Times New Roman" panose="02020603050405020304" pitchFamily="18" charset="0"/>
                <a:cs typeface="Times New Roman" panose="02020603050405020304" pitchFamily="18" charset="0"/>
              </a:rPr>
              <a:t>表</a:t>
            </a:r>
            <a:r>
              <a:rPr lang="en-US" altLang="zh-CN" sz="2000" b="1" dirty="0">
                <a:solidFill>
                  <a:srgbClr val="0070C0"/>
                </a:solidFill>
                <a:latin typeface="Times New Roman" panose="02020603050405020304" pitchFamily="18" charset="0"/>
                <a:cs typeface="Times New Roman" panose="02020603050405020304" pitchFamily="18" charset="0"/>
              </a:rPr>
              <a:t>9.</a:t>
            </a:r>
            <a:r>
              <a:rPr lang="en-US" altLang="zh-CN" sz="2000" b="1" dirty="0">
                <a:solidFill>
                  <a:srgbClr val="FFFFFF"/>
                </a:solidFill>
                <a:latin typeface="Times New Roman" panose="02020603050405020304" pitchFamily="18" charset="0"/>
                <a:cs typeface="Times New Roman" panose="02020603050405020304" pitchFamily="18" charset="0"/>
              </a:rPr>
              <a:t>1 </a:t>
            </a:r>
            <a:r>
              <a:rPr lang="en-US" altLang="zh-CN" sz="2000" b="1" dirty="0" err="1">
                <a:solidFill>
                  <a:srgbClr val="0070C0"/>
                </a:solidFill>
                <a:latin typeface="Times New Roman" panose="02020603050405020304" pitchFamily="18" charset="0"/>
                <a:cs typeface="Times New Roman" panose="02020603050405020304" pitchFamily="18" charset="0"/>
              </a:rPr>
              <a:t>ResultSet</a:t>
            </a:r>
            <a:r>
              <a:rPr lang="zh-CN" altLang="en-US" sz="2000" b="1" dirty="0">
                <a:solidFill>
                  <a:srgbClr val="0070C0"/>
                </a:solidFill>
                <a:latin typeface="Times New Roman" panose="02020603050405020304" pitchFamily="18" charset="0"/>
                <a:cs typeface="Times New Roman" panose="02020603050405020304" pitchFamily="18" charset="0"/>
              </a:rPr>
              <a:t>类的若干方法</a:t>
            </a:r>
          </a:p>
        </p:txBody>
      </p:sp>
      <p:graphicFrame>
        <p:nvGraphicFramePr>
          <p:cNvPr id="3" name="表格 2"/>
          <p:cNvGraphicFramePr>
            <a:graphicFrameLocks noGrp="1"/>
          </p:cNvGraphicFramePr>
          <p:nvPr>
            <p:custDataLst>
              <p:tags r:id="rId1"/>
            </p:custDataLst>
          </p:nvPr>
        </p:nvGraphicFramePr>
        <p:xfrm>
          <a:off x="1187624" y="1198096"/>
          <a:ext cx="6264696" cy="5515224"/>
        </p:xfrm>
        <a:graphic>
          <a:graphicData uri="http://schemas.openxmlformats.org/drawingml/2006/table">
            <a:tbl>
              <a:tblPr firstRow="1" bandRow="1">
                <a:tableStyleId>{5C22544A-7EE6-4342-B048-85BDC9FD1C3A}</a:tableStyleId>
              </a:tblPr>
              <a:tblGrid>
                <a:gridCol w="2566920">
                  <a:extLst>
                    <a:ext uri="{9D8B030D-6E8A-4147-A177-3AD203B41FA5}">
                      <a16:colId xmlns:a16="http://schemas.microsoft.com/office/drawing/2014/main" val="20000"/>
                    </a:ext>
                  </a:extLst>
                </a:gridCol>
                <a:gridCol w="3697776">
                  <a:extLst>
                    <a:ext uri="{9D8B030D-6E8A-4147-A177-3AD203B41FA5}">
                      <a16:colId xmlns:a16="http://schemas.microsoft.com/office/drawing/2014/main" val="20001"/>
                    </a:ext>
                  </a:extLst>
                </a:gridCol>
              </a:tblGrid>
              <a:tr h="277728">
                <a:tc>
                  <a:txBody>
                    <a:bodyPr/>
                    <a:lstStyle/>
                    <a:p>
                      <a:r>
                        <a:rPr lang="zh-CN" altLang="en-US" sz="1600" b="1" dirty="0">
                          <a:solidFill>
                            <a:schemeClr val="bg1"/>
                          </a:solidFill>
                        </a:rPr>
                        <a:t>返回类型</a:t>
                      </a:r>
                    </a:p>
                  </a:txBody>
                  <a:tcPr/>
                </a:tc>
                <a:tc>
                  <a:txBody>
                    <a:bodyPr/>
                    <a:lstStyle/>
                    <a:p>
                      <a:r>
                        <a:rPr lang="zh-CN" altLang="en-US" sz="1600" b="1" dirty="0">
                          <a:solidFill>
                            <a:schemeClr val="bg1"/>
                          </a:solidFill>
                        </a:rPr>
                        <a:t>方法名称</a:t>
                      </a:r>
                    </a:p>
                  </a:txBody>
                  <a:tcPr/>
                </a:tc>
                <a:extLst>
                  <a:ext uri="{0D108BD9-81ED-4DB2-BD59-A6C34878D82A}">
                    <a16:rowId xmlns:a16="http://schemas.microsoft.com/office/drawing/2014/main" val="10000"/>
                  </a:ext>
                </a:extLst>
              </a:tr>
              <a:tr h="277728">
                <a:tc>
                  <a:txBody>
                    <a:bodyPr/>
                    <a:lstStyle/>
                    <a:p>
                      <a:r>
                        <a:rPr lang="en-US" altLang="zh-CN" sz="1600" b="1" dirty="0" err="1">
                          <a:solidFill>
                            <a:srgbClr val="0070C0"/>
                          </a:solidFill>
                        </a:rPr>
                        <a:t>boolean</a:t>
                      </a:r>
                    </a:p>
                  </a:txBody>
                  <a:tcPr/>
                </a:tc>
                <a:tc>
                  <a:txBody>
                    <a:bodyPr/>
                    <a:lstStyle/>
                    <a:p>
                      <a:r>
                        <a:rPr lang="en-US" altLang="zh-CN" sz="1600" b="1" dirty="0">
                          <a:solidFill>
                            <a:srgbClr val="0070C0"/>
                          </a:solidFill>
                        </a:rPr>
                        <a:t>next()</a:t>
                      </a:r>
                    </a:p>
                  </a:txBody>
                  <a:tcPr/>
                </a:tc>
                <a:extLst>
                  <a:ext uri="{0D108BD9-81ED-4DB2-BD59-A6C34878D82A}">
                    <a16:rowId xmlns:a16="http://schemas.microsoft.com/office/drawing/2014/main" val="10001"/>
                  </a:ext>
                </a:extLst>
              </a:tr>
              <a:tr h="277728">
                <a:tc>
                  <a:txBody>
                    <a:bodyPr/>
                    <a:lstStyle/>
                    <a:p>
                      <a:r>
                        <a:rPr lang="en-US" altLang="zh-CN" sz="1600" b="1" dirty="0">
                          <a:solidFill>
                            <a:srgbClr val="0070C0"/>
                          </a:solidFill>
                        </a:rPr>
                        <a:t>byte</a:t>
                      </a:r>
                    </a:p>
                  </a:txBody>
                  <a:tcPr/>
                </a:tc>
                <a:tc>
                  <a:txBody>
                    <a:bodyPr/>
                    <a:lstStyle/>
                    <a:p>
                      <a:r>
                        <a:rPr lang="en-US" altLang="zh-CN" sz="1600" b="1" dirty="0" err="1">
                          <a:solidFill>
                            <a:srgbClr val="0070C0"/>
                          </a:solidFill>
                        </a:rPr>
                        <a:t>getByte</a:t>
                      </a:r>
                      <a:r>
                        <a:rPr lang="en-US" altLang="zh-CN" sz="1600" b="1" dirty="0">
                          <a:solidFill>
                            <a:srgbClr val="0070C0"/>
                          </a:solidFill>
                        </a:rPr>
                        <a:t>(int </a:t>
                      </a:r>
                      <a:r>
                        <a:rPr lang="en-US" altLang="zh-CN" sz="1600" b="1" dirty="0" err="1">
                          <a:solidFill>
                            <a:srgbClr val="0070C0"/>
                          </a:solidFill>
                        </a:rPr>
                        <a:t>columnIndex</a:t>
                      </a:r>
                      <a:r>
                        <a:rPr lang="en-US" altLang="zh-CN" sz="1600" b="1" dirty="0">
                          <a:solidFill>
                            <a:srgbClr val="0070C0"/>
                          </a:solidFill>
                        </a:rPr>
                        <a:t>) </a:t>
                      </a:r>
                    </a:p>
                  </a:txBody>
                  <a:tcPr/>
                </a:tc>
                <a:extLst>
                  <a:ext uri="{0D108BD9-81ED-4DB2-BD59-A6C34878D82A}">
                    <a16:rowId xmlns:a16="http://schemas.microsoft.com/office/drawing/2014/main" val="10002"/>
                  </a:ext>
                </a:extLst>
              </a:tr>
              <a:tr h="335280">
                <a:tc>
                  <a:txBody>
                    <a:bodyPr/>
                    <a:lstStyle/>
                    <a:p>
                      <a:r>
                        <a:rPr lang="en-US" altLang="zh-CN" sz="1600" b="1" dirty="0">
                          <a:solidFill>
                            <a:srgbClr val="0070C0"/>
                          </a:solidFill>
                        </a:rPr>
                        <a:t>Date</a:t>
                      </a:r>
                    </a:p>
                  </a:txBody>
                  <a:tcPr/>
                </a:tc>
                <a:tc>
                  <a:txBody>
                    <a:bodyPr/>
                    <a:lstStyle/>
                    <a:p>
                      <a:r>
                        <a:rPr lang="en-US" altLang="zh-CN" sz="1600" b="1" dirty="0" err="1">
                          <a:solidFill>
                            <a:srgbClr val="0070C0"/>
                          </a:solidFill>
                        </a:rPr>
                        <a:t>getDate</a:t>
                      </a:r>
                      <a:r>
                        <a:rPr lang="en-US" altLang="zh-CN" sz="1600" b="1" dirty="0">
                          <a:solidFill>
                            <a:srgbClr val="0070C0"/>
                          </a:solidFill>
                        </a:rPr>
                        <a:t>(int </a:t>
                      </a:r>
                      <a:r>
                        <a:rPr lang="en-US" altLang="zh-CN" sz="1600" b="1" dirty="0" err="1">
                          <a:solidFill>
                            <a:srgbClr val="0070C0"/>
                          </a:solidFill>
                        </a:rPr>
                        <a:t>columnIndex</a:t>
                      </a:r>
                      <a:r>
                        <a:rPr lang="en-US" altLang="zh-CN" sz="1600" b="1" dirty="0">
                          <a:solidFill>
                            <a:srgbClr val="0070C0"/>
                          </a:solidFill>
                        </a:rPr>
                        <a:t>)</a:t>
                      </a:r>
                    </a:p>
                  </a:txBody>
                  <a:tcPr/>
                </a:tc>
                <a:extLst>
                  <a:ext uri="{0D108BD9-81ED-4DB2-BD59-A6C34878D82A}">
                    <a16:rowId xmlns:a16="http://schemas.microsoft.com/office/drawing/2014/main" val="10003"/>
                  </a:ext>
                </a:extLst>
              </a:tr>
              <a:tr h="277728">
                <a:tc>
                  <a:txBody>
                    <a:bodyPr/>
                    <a:lstStyle/>
                    <a:p>
                      <a:r>
                        <a:rPr lang="en-US" altLang="zh-CN" sz="1600" b="1" dirty="0">
                          <a:solidFill>
                            <a:srgbClr val="0070C0"/>
                          </a:solidFill>
                        </a:rPr>
                        <a:t>double</a:t>
                      </a:r>
                    </a:p>
                  </a:txBody>
                  <a:tcPr/>
                </a:tc>
                <a:tc>
                  <a:txBody>
                    <a:bodyPr/>
                    <a:lstStyle/>
                    <a:p>
                      <a:r>
                        <a:rPr lang="en-US" altLang="zh-CN" sz="1600" b="1" dirty="0" err="1">
                          <a:solidFill>
                            <a:srgbClr val="0070C0"/>
                          </a:solidFill>
                        </a:rPr>
                        <a:t>getDouble</a:t>
                      </a:r>
                      <a:r>
                        <a:rPr lang="en-US" altLang="zh-CN" sz="1600" b="1" dirty="0">
                          <a:solidFill>
                            <a:srgbClr val="0070C0"/>
                          </a:solidFill>
                        </a:rPr>
                        <a:t>(int </a:t>
                      </a:r>
                      <a:r>
                        <a:rPr lang="en-US" altLang="zh-CN" sz="1600" b="1" dirty="0" err="1">
                          <a:solidFill>
                            <a:srgbClr val="0070C0"/>
                          </a:solidFill>
                        </a:rPr>
                        <a:t>columnIndex</a:t>
                      </a:r>
                      <a:r>
                        <a:rPr lang="en-US" altLang="zh-CN" sz="1600" b="1" dirty="0">
                          <a:solidFill>
                            <a:srgbClr val="0070C0"/>
                          </a:solidFill>
                        </a:rPr>
                        <a:t>) </a:t>
                      </a:r>
                    </a:p>
                  </a:txBody>
                  <a:tcPr/>
                </a:tc>
                <a:extLst>
                  <a:ext uri="{0D108BD9-81ED-4DB2-BD59-A6C34878D82A}">
                    <a16:rowId xmlns:a16="http://schemas.microsoft.com/office/drawing/2014/main" val="10004"/>
                  </a:ext>
                </a:extLst>
              </a:tr>
              <a:tr h="277728">
                <a:tc>
                  <a:txBody>
                    <a:bodyPr/>
                    <a:lstStyle/>
                    <a:p>
                      <a:r>
                        <a:rPr lang="en-US" altLang="zh-CN" sz="1600" b="1" dirty="0">
                          <a:solidFill>
                            <a:srgbClr val="0070C0"/>
                          </a:solidFill>
                        </a:rPr>
                        <a:t>float</a:t>
                      </a:r>
                    </a:p>
                  </a:txBody>
                  <a:tcPr/>
                </a:tc>
                <a:tc>
                  <a:txBody>
                    <a:bodyPr/>
                    <a:lstStyle/>
                    <a:p>
                      <a:r>
                        <a:rPr lang="en-US" altLang="zh-CN" sz="1600" b="1" dirty="0" err="1">
                          <a:solidFill>
                            <a:srgbClr val="0070C0"/>
                          </a:solidFill>
                        </a:rPr>
                        <a:t>getFloat</a:t>
                      </a:r>
                      <a:r>
                        <a:rPr lang="en-US" altLang="zh-CN" sz="1600" b="1" dirty="0">
                          <a:solidFill>
                            <a:srgbClr val="0070C0"/>
                          </a:solidFill>
                        </a:rPr>
                        <a:t>(int </a:t>
                      </a:r>
                      <a:r>
                        <a:rPr lang="en-US" altLang="zh-CN" sz="1600" b="1" dirty="0" err="1">
                          <a:solidFill>
                            <a:srgbClr val="0070C0"/>
                          </a:solidFill>
                        </a:rPr>
                        <a:t>columnIndex</a:t>
                      </a:r>
                      <a:r>
                        <a:rPr lang="en-US" altLang="zh-CN" sz="1600" b="1" dirty="0">
                          <a:solidFill>
                            <a:srgbClr val="0070C0"/>
                          </a:solidFill>
                        </a:rPr>
                        <a:t>)</a:t>
                      </a:r>
                    </a:p>
                  </a:txBody>
                  <a:tcPr/>
                </a:tc>
                <a:extLst>
                  <a:ext uri="{0D108BD9-81ED-4DB2-BD59-A6C34878D82A}">
                    <a16:rowId xmlns:a16="http://schemas.microsoft.com/office/drawing/2014/main" val="10005"/>
                  </a:ext>
                </a:extLst>
              </a:tr>
              <a:tr h="277728">
                <a:tc>
                  <a:txBody>
                    <a:bodyPr/>
                    <a:lstStyle/>
                    <a:p>
                      <a:r>
                        <a:rPr lang="en-US" altLang="zh-CN" sz="1600" b="1" dirty="0">
                          <a:solidFill>
                            <a:srgbClr val="0070C0"/>
                          </a:solidFill>
                        </a:rPr>
                        <a:t>int</a:t>
                      </a:r>
                    </a:p>
                  </a:txBody>
                  <a:tcPr/>
                </a:tc>
                <a:tc>
                  <a:txBody>
                    <a:bodyPr/>
                    <a:lstStyle/>
                    <a:p>
                      <a:r>
                        <a:rPr lang="en-US" altLang="zh-CN" sz="1600" b="1" i="0" u="none" kern="1200" baseline="0" dirty="0" err="1">
                          <a:solidFill>
                            <a:srgbClr val="0070C0"/>
                          </a:solidFill>
                          <a:effectLst/>
                          <a:latin typeface="+mn-lt"/>
                          <a:ea typeface="+mn-ea"/>
                          <a:cs typeface="+mn-cs"/>
                        </a:rPr>
                        <a:t>getInt</a:t>
                      </a:r>
                      <a:r>
                        <a:rPr lang="en-US" altLang="zh-CN" sz="1600" b="1" i="0" u="none" kern="1200" baseline="0" dirty="0">
                          <a:solidFill>
                            <a:srgbClr val="0070C0"/>
                          </a:solidFill>
                          <a:effectLst/>
                          <a:latin typeface="+mn-lt"/>
                          <a:ea typeface="+mn-ea"/>
                          <a:cs typeface="+mn-cs"/>
                        </a:rPr>
                        <a:t>(int </a:t>
                      </a:r>
                      <a:r>
                        <a:rPr lang="en-US" altLang="zh-CN" sz="1600" b="1" i="0" u="none" kern="1200" baseline="0" dirty="0" err="1">
                          <a:solidFill>
                            <a:srgbClr val="0070C0"/>
                          </a:solidFill>
                          <a:effectLst/>
                          <a:latin typeface="+mn-lt"/>
                          <a:ea typeface="+mn-ea"/>
                          <a:cs typeface="+mn-cs"/>
                        </a:rPr>
                        <a:t>columnIndex</a:t>
                      </a:r>
                      <a:r>
                        <a:rPr lang="en-US" altLang="zh-CN" sz="1600" b="1" i="0" u="none" kern="1200" baseline="0" dirty="0">
                          <a:solidFill>
                            <a:srgbClr val="0070C0"/>
                          </a:solidFill>
                          <a:effectLst/>
                          <a:latin typeface="+mn-lt"/>
                          <a:ea typeface="+mn-ea"/>
                          <a:cs typeface="+mn-cs"/>
                        </a:rPr>
                        <a:t>)</a:t>
                      </a:r>
                    </a:p>
                  </a:txBody>
                  <a:tcPr/>
                </a:tc>
                <a:extLst>
                  <a:ext uri="{0D108BD9-81ED-4DB2-BD59-A6C34878D82A}">
                    <a16:rowId xmlns:a16="http://schemas.microsoft.com/office/drawing/2014/main" val="10006"/>
                  </a:ext>
                </a:extLst>
              </a:tr>
              <a:tr h="277728">
                <a:tc>
                  <a:txBody>
                    <a:bodyPr/>
                    <a:lstStyle/>
                    <a:p>
                      <a:r>
                        <a:rPr lang="en-US" altLang="zh-CN" sz="1600" b="1" dirty="0">
                          <a:solidFill>
                            <a:srgbClr val="0070C0"/>
                          </a:solidFill>
                        </a:rPr>
                        <a:t>long</a:t>
                      </a:r>
                    </a:p>
                  </a:txBody>
                  <a:tcPr/>
                </a:tc>
                <a:tc>
                  <a:txBody>
                    <a:bodyPr/>
                    <a:lstStyle/>
                    <a:p>
                      <a:r>
                        <a:rPr lang="en-US" altLang="zh-CN" sz="1600" b="1" dirty="0" err="1">
                          <a:solidFill>
                            <a:srgbClr val="0070C0"/>
                          </a:solidFill>
                        </a:rPr>
                        <a:t>getLong</a:t>
                      </a:r>
                      <a:r>
                        <a:rPr lang="en-US" altLang="zh-CN" sz="1600" b="1" dirty="0">
                          <a:solidFill>
                            <a:srgbClr val="0070C0"/>
                          </a:solidFill>
                        </a:rPr>
                        <a:t>(int </a:t>
                      </a:r>
                      <a:r>
                        <a:rPr lang="en-US" altLang="zh-CN" sz="1600" b="1" dirty="0" err="1">
                          <a:solidFill>
                            <a:srgbClr val="0070C0"/>
                          </a:solidFill>
                        </a:rPr>
                        <a:t>columnIndex</a:t>
                      </a:r>
                      <a:r>
                        <a:rPr lang="en-US" altLang="zh-CN" sz="1600" b="1" dirty="0">
                          <a:solidFill>
                            <a:srgbClr val="0070C0"/>
                          </a:solidFill>
                        </a:rPr>
                        <a:t>)</a:t>
                      </a:r>
                    </a:p>
                  </a:txBody>
                  <a:tcPr/>
                </a:tc>
                <a:extLst>
                  <a:ext uri="{0D108BD9-81ED-4DB2-BD59-A6C34878D82A}">
                    <a16:rowId xmlns:a16="http://schemas.microsoft.com/office/drawing/2014/main" val="10007"/>
                  </a:ext>
                </a:extLst>
              </a:tr>
              <a:tr h="277728">
                <a:tc>
                  <a:txBody>
                    <a:bodyPr/>
                    <a:lstStyle/>
                    <a:p>
                      <a:r>
                        <a:rPr lang="en-US" altLang="zh-CN" sz="1600" b="1" dirty="0">
                          <a:solidFill>
                            <a:srgbClr val="0070C0"/>
                          </a:solidFill>
                        </a:rPr>
                        <a:t>String</a:t>
                      </a:r>
                    </a:p>
                  </a:txBody>
                  <a:tcPr/>
                </a:tc>
                <a:tc>
                  <a:txBody>
                    <a:bodyPr/>
                    <a:lstStyle/>
                    <a:p>
                      <a:r>
                        <a:rPr lang="en-US" altLang="zh-CN" sz="1600" b="1" dirty="0" err="1">
                          <a:solidFill>
                            <a:srgbClr val="0070C0"/>
                          </a:solidFill>
                        </a:rPr>
                        <a:t>getString</a:t>
                      </a:r>
                      <a:r>
                        <a:rPr lang="en-US" altLang="zh-CN" sz="1600" b="1" dirty="0">
                          <a:solidFill>
                            <a:srgbClr val="0070C0"/>
                          </a:solidFill>
                        </a:rPr>
                        <a:t>(int </a:t>
                      </a:r>
                      <a:r>
                        <a:rPr lang="en-US" altLang="zh-CN" sz="1600" b="1" dirty="0" err="1">
                          <a:solidFill>
                            <a:srgbClr val="0070C0"/>
                          </a:solidFill>
                        </a:rPr>
                        <a:t>columnIndex</a:t>
                      </a:r>
                      <a:r>
                        <a:rPr lang="en-US" altLang="zh-CN" sz="1600" b="1" dirty="0">
                          <a:solidFill>
                            <a:srgbClr val="0070C0"/>
                          </a:solidFill>
                        </a:rPr>
                        <a:t>)</a:t>
                      </a:r>
                    </a:p>
                  </a:txBody>
                  <a:tcPr/>
                </a:tc>
                <a:extLst>
                  <a:ext uri="{0D108BD9-81ED-4DB2-BD59-A6C34878D82A}">
                    <a16:rowId xmlns:a16="http://schemas.microsoft.com/office/drawing/2014/main" val="10008"/>
                  </a:ext>
                </a:extLst>
              </a:tr>
              <a:tr h="277728">
                <a:tc>
                  <a:txBody>
                    <a:bodyPr/>
                    <a:lstStyle/>
                    <a:p>
                      <a:r>
                        <a:rPr lang="en-US" altLang="zh-CN" sz="1600" b="1" dirty="0">
                          <a:solidFill>
                            <a:srgbClr val="0070C0"/>
                          </a:solidFill>
                        </a:rPr>
                        <a:t>byte</a:t>
                      </a:r>
                    </a:p>
                  </a:txBody>
                  <a:tcPr/>
                </a:tc>
                <a:tc>
                  <a:txBody>
                    <a:bodyPr/>
                    <a:lstStyle/>
                    <a:p>
                      <a:r>
                        <a:rPr lang="en-US" altLang="zh-CN" sz="1600" b="1" dirty="0" err="1">
                          <a:solidFill>
                            <a:srgbClr val="0070C0"/>
                          </a:solidFill>
                        </a:rPr>
                        <a:t>getByte</a:t>
                      </a:r>
                      <a:r>
                        <a:rPr lang="en-US" altLang="zh-CN" sz="1600" b="1" dirty="0">
                          <a:solidFill>
                            <a:srgbClr val="0070C0"/>
                          </a:solidFill>
                        </a:rPr>
                        <a:t>(String </a:t>
                      </a:r>
                      <a:r>
                        <a:rPr lang="en-US" altLang="zh-CN" sz="1600" b="1" dirty="0" err="1">
                          <a:solidFill>
                            <a:srgbClr val="0070C0"/>
                          </a:solidFill>
                        </a:rPr>
                        <a:t>columnName</a:t>
                      </a:r>
                      <a:r>
                        <a:rPr lang="en-US" altLang="zh-CN" sz="1600" b="1" dirty="0">
                          <a:solidFill>
                            <a:srgbClr val="0070C0"/>
                          </a:solidFill>
                        </a:rPr>
                        <a:t>) </a:t>
                      </a:r>
                    </a:p>
                  </a:txBody>
                  <a:tcPr/>
                </a:tc>
                <a:extLst>
                  <a:ext uri="{0D108BD9-81ED-4DB2-BD59-A6C34878D82A}">
                    <a16:rowId xmlns:a16="http://schemas.microsoft.com/office/drawing/2014/main" val="10009"/>
                  </a:ext>
                </a:extLst>
              </a:tr>
              <a:tr h="277728">
                <a:tc>
                  <a:txBody>
                    <a:bodyPr/>
                    <a:lstStyle/>
                    <a:p>
                      <a:r>
                        <a:rPr lang="en-US" altLang="zh-CN" sz="1600" b="1" dirty="0">
                          <a:solidFill>
                            <a:srgbClr val="0070C0"/>
                          </a:solidFill>
                        </a:rPr>
                        <a:t>Date</a:t>
                      </a:r>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err="1">
                          <a:solidFill>
                            <a:srgbClr val="0070C0"/>
                          </a:solidFill>
                        </a:rPr>
                        <a:t>getDate</a:t>
                      </a:r>
                      <a:r>
                        <a:rPr lang="en-US" altLang="zh-CN" sz="1600" b="1" dirty="0">
                          <a:solidFill>
                            <a:srgbClr val="0070C0"/>
                          </a:solidFill>
                        </a:rPr>
                        <a:t>(</a:t>
                      </a:r>
                      <a:r>
                        <a:rPr lang="en-US" altLang="zh-CN" sz="1600" b="1" i="0" u="none" kern="1200" baseline="0" dirty="0">
                          <a:solidFill>
                            <a:srgbClr val="0070C0"/>
                          </a:solidFill>
                          <a:effectLst/>
                          <a:latin typeface="+mn-lt"/>
                          <a:ea typeface="+mn-ea"/>
                          <a:cs typeface="+mn-cs"/>
                        </a:rPr>
                        <a:t>String </a:t>
                      </a:r>
                      <a:r>
                        <a:rPr lang="en-US" altLang="zh-CN" sz="1600" b="1" i="0" u="none" kern="1200" baseline="0" dirty="0" err="1">
                          <a:solidFill>
                            <a:srgbClr val="0070C0"/>
                          </a:solidFill>
                          <a:effectLst/>
                          <a:latin typeface="+mn-lt"/>
                          <a:ea typeface="+mn-ea"/>
                          <a:cs typeface="+mn-cs"/>
                        </a:rPr>
                        <a:t>columnName</a:t>
                      </a:r>
                      <a:r>
                        <a:rPr lang="en-US" altLang="zh-CN" sz="1600" b="1" dirty="0">
                          <a:solidFill>
                            <a:srgbClr val="0070C0"/>
                          </a:solidFill>
                        </a:rPr>
                        <a:t>)</a:t>
                      </a:r>
                    </a:p>
                  </a:txBody>
                  <a:tcPr/>
                </a:tc>
                <a:extLst>
                  <a:ext uri="{0D108BD9-81ED-4DB2-BD59-A6C34878D82A}">
                    <a16:rowId xmlns:a16="http://schemas.microsoft.com/office/drawing/2014/main" val="10010"/>
                  </a:ext>
                </a:extLst>
              </a:tr>
              <a:tr h="486024">
                <a:tc>
                  <a:txBody>
                    <a:bodyPr/>
                    <a:lstStyle/>
                    <a:p>
                      <a:r>
                        <a:rPr lang="en-US" altLang="zh-CN" sz="1600" b="1" dirty="0">
                          <a:solidFill>
                            <a:srgbClr val="0070C0"/>
                          </a:solidFill>
                        </a:rPr>
                        <a:t>double</a:t>
                      </a:r>
                    </a:p>
                  </a:txBody>
                  <a:tcPr/>
                </a:tc>
                <a:tc>
                  <a:txBody>
                    <a:bodyPr/>
                    <a:lstStyle/>
                    <a:p>
                      <a:r>
                        <a:rPr lang="en-US" altLang="zh-CN" sz="1600" b="1" dirty="0" err="1">
                          <a:solidFill>
                            <a:srgbClr val="0070C0"/>
                          </a:solidFill>
                        </a:rPr>
                        <a:t>getDouble</a:t>
                      </a:r>
                      <a:r>
                        <a:rPr lang="en-US" altLang="zh-CN" sz="1600" b="1" dirty="0">
                          <a:solidFill>
                            <a:srgbClr val="0070C0"/>
                          </a:solidFill>
                        </a:rPr>
                        <a:t>(String </a:t>
                      </a:r>
                      <a:r>
                        <a:rPr lang="en-US" altLang="zh-CN" sz="1600" b="1" dirty="0" err="1">
                          <a:solidFill>
                            <a:srgbClr val="0070C0"/>
                          </a:solidFill>
                        </a:rPr>
                        <a:t>columnName</a:t>
                      </a:r>
                      <a:r>
                        <a:rPr lang="en-US" altLang="zh-CN" sz="1600" b="1" dirty="0">
                          <a:solidFill>
                            <a:srgbClr val="0070C0"/>
                          </a:solidFill>
                        </a:rPr>
                        <a:t>)</a:t>
                      </a:r>
                    </a:p>
                  </a:txBody>
                  <a:tcPr/>
                </a:tc>
                <a:extLst>
                  <a:ext uri="{0D108BD9-81ED-4DB2-BD59-A6C34878D82A}">
                    <a16:rowId xmlns:a16="http://schemas.microsoft.com/office/drawing/2014/main" val="10011"/>
                  </a:ext>
                </a:extLst>
              </a:tr>
              <a:tr h="277728">
                <a:tc>
                  <a:txBody>
                    <a:bodyPr/>
                    <a:lstStyle/>
                    <a:p>
                      <a:r>
                        <a:rPr lang="en-US" altLang="zh-CN" sz="1600" b="1" dirty="0">
                          <a:solidFill>
                            <a:srgbClr val="0070C0"/>
                          </a:solidFill>
                        </a:rPr>
                        <a:t>float</a:t>
                      </a:r>
                    </a:p>
                  </a:txBody>
                  <a:tcPr/>
                </a:tc>
                <a:tc>
                  <a:txBody>
                    <a:bodyPr/>
                    <a:lstStyle/>
                    <a:p>
                      <a:r>
                        <a:rPr lang="en-US" altLang="zh-CN" sz="1600" b="1" dirty="0" err="1">
                          <a:solidFill>
                            <a:srgbClr val="0070C0"/>
                          </a:solidFill>
                        </a:rPr>
                        <a:t>getFloat</a:t>
                      </a:r>
                      <a:r>
                        <a:rPr lang="en-US" altLang="zh-CN" sz="1600" b="1" dirty="0">
                          <a:solidFill>
                            <a:srgbClr val="0070C0"/>
                          </a:solidFill>
                        </a:rPr>
                        <a:t>(String </a:t>
                      </a:r>
                      <a:r>
                        <a:rPr lang="en-US" altLang="zh-CN" sz="1600" b="1" dirty="0" err="1">
                          <a:solidFill>
                            <a:srgbClr val="0070C0"/>
                          </a:solidFill>
                        </a:rPr>
                        <a:t>columnName</a:t>
                      </a:r>
                      <a:r>
                        <a:rPr lang="en-US" altLang="zh-CN" sz="1600" b="1" dirty="0">
                          <a:solidFill>
                            <a:srgbClr val="0070C0"/>
                          </a:solidFill>
                        </a:rPr>
                        <a:t>)</a:t>
                      </a:r>
                    </a:p>
                  </a:txBody>
                  <a:tcPr/>
                </a:tc>
                <a:extLst>
                  <a:ext uri="{0D108BD9-81ED-4DB2-BD59-A6C34878D82A}">
                    <a16:rowId xmlns:a16="http://schemas.microsoft.com/office/drawing/2014/main" val="10012"/>
                  </a:ext>
                </a:extLst>
              </a:tr>
              <a:tr h="277728">
                <a:tc>
                  <a:txBody>
                    <a:bodyPr/>
                    <a:lstStyle/>
                    <a:p>
                      <a:r>
                        <a:rPr lang="en-US" altLang="zh-CN" sz="1600" b="1" dirty="0">
                          <a:solidFill>
                            <a:srgbClr val="0070C0"/>
                          </a:solidFill>
                        </a:rPr>
                        <a:t>int</a:t>
                      </a:r>
                    </a:p>
                  </a:txBody>
                  <a:tcPr/>
                </a:tc>
                <a:tc>
                  <a:txBody>
                    <a:bodyPr/>
                    <a:lstStyle/>
                    <a:p>
                      <a:r>
                        <a:rPr lang="en-US" altLang="zh-CN" sz="1600" b="1" i="0" u="none" kern="1200" baseline="0" dirty="0" err="1">
                          <a:solidFill>
                            <a:srgbClr val="0070C0"/>
                          </a:solidFill>
                          <a:effectLst/>
                          <a:latin typeface="+mn-lt"/>
                          <a:ea typeface="+mn-ea"/>
                          <a:cs typeface="+mn-cs"/>
                        </a:rPr>
                        <a:t>getInt</a:t>
                      </a:r>
                      <a:r>
                        <a:rPr lang="en-US" altLang="zh-CN" sz="1600" b="1" i="0" u="none" kern="1200" baseline="0" dirty="0">
                          <a:solidFill>
                            <a:srgbClr val="0070C0"/>
                          </a:solidFill>
                          <a:effectLst/>
                          <a:latin typeface="+mn-lt"/>
                          <a:ea typeface="+mn-ea"/>
                          <a:cs typeface="+mn-cs"/>
                        </a:rPr>
                        <a:t>(String </a:t>
                      </a:r>
                      <a:r>
                        <a:rPr lang="en-US" altLang="zh-CN" sz="1600" b="1" i="0" u="none" kern="1200" baseline="0" dirty="0" err="1">
                          <a:solidFill>
                            <a:srgbClr val="0070C0"/>
                          </a:solidFill>
                          <a:effectLst/>
                          <a:latin typeface="+mn-lt"/>
                          <a:ea typeface="+mn-ea"/>
                          <a:cs typeface="+mn-cs"/>
                        </a:rPr>
                        <a:t>columnName</a:t>
                      </a:r>
                      <a:r>
                        <a:rPr lang="en-US" altLang="zh-CN" sz="1600" b="1" i="0" u="none" kern="1200" baseline="0" dirty="0">
                          <a:solidFill>
                            <a:srgbClr val="0070C0"/>
                          </a:solidFill>
                          <a:effectLst/>
                          <a:latin typeface="+mn-lt"/>
                          <a:ea typeface="+mn-ea"/>
                          <a:cs typeface="+mn-cs"/>
                        </a:rPr>
                        <a:t>)</a:t>
                      </a:r>
                    </a:p>
                  </a:txBody>
                  <a:tcPr/>
                </a:tc>
                <a:extLst>
                  <a:ext uri="{0D108BD9-81ED-4DB2-BD59-A6C34878D82A}">
                    <a16:rowId xmlns:a16="http://schemas.microsoft.com/office/drawing/2014/main" val="10013"/>
                  </a:ext>
                </a:extLst>
              </a:tr>
              <a:tr h="277728">
                <a:tc>
                  <a:txBody>
                    <a:bodyPr/>
                    <a:lstStyle/>
                    <a:p>
                      <a:r>
                        <a:rPr lang="en-US" altLang="zh-CN" sz="1600" b="1" dirty="0">
                          <a:solidFill>
                            <a:srgbClr val="0070C0"/>
                          </a:solidFill>
                        </a:rPr>
                        <a:t>long</a:t>
                      </a:r>
                    </a:p>
                  </a:txBody>
                  <a:tcPr/>
                </a:tc>
                <a:tc>
                  <a:txBody>
                    <a:bodyPr/>
                    <a:lstStyle/>
                    <a:p>
                      <a:r>
                        <a:rPr lang="en-US" altLang="zh-CN" sz="1600" b="1" dirty="0" err="1">
                          <a:solidFill>
                            <a:srgbClr val="0070C0"/>
                          </a:solidFill>
                        </a:rPr>
                        <a:t>getLong</a:t>
                      </a:r>
                      <a:r>
                        <a:rPr lang="en-US" altLang="zh-CN" sz="1600" b="1" dirty="0">
                          <a:solidFill>
                            <a:srgbClr val="0070C0"/>
                          </a:solidFill>
                        </a:rPr>
                        <a:t>(String </a:t>
                      </a:r>
                      <a:r>
                        <a:rPr lang="en-US" altLang="zh-CN" sz="1600" b="1" dirty="0" err="1">
                          <a:solidFill>
                            <a:srgbClr val="0070C0"/>
                          </a:solidFill>
                        </a:rPr>
                        <a:t>columnName</a:t>
                      </a:r>
                      <a:r>
                        <a:rPr lang="en-US" altLang="zh-CN" sz="1600" b="1" dirty="0">
                          <a:solidFill>
                            <a:srgbClr val="0070C0"/>
                          </a:solidFill>
                        </a:rPr>
                        <a:t>)</a:t>
                      </a:r>
                    </a:p>
                  </a:txBody>
                  <a:tcPr/>
                </a:tc>
                <a:extLst>
                  <a:ext uri="{0D108BD9-81ED-4DB2-BD59-A6C34878D82A}">
                    <a16:rowId xmlns:a16="http://schemas.microsoft.com/office/drawing/2014/main" val="10014"/>
                  </a:ext>
                </a:extLst>
              </a:tr>
              <a:tr h="277728">
                <a:tc>
                  <a:txBody>
                    <a:bodyPr/>
                    <a:lstStyle/>
                    <a:p>
                      <a:r>
                        <a:rPr lang="en-US" altLang="zh-CN" sz="1600" b="1" dirty="0">
                          <a:solidFill>
                            <a:srgbClr val="0070C0"/>
                          </a:solidFill>
                        </a:rPr>
                        <a:t>String</a:t>
                      </a:r>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err="1">
                          <a:solidFill>
                            <a:srgbClr val="0070C0"/>
                          </a:solidFill>
                        </a:rPr>
                        <a:t>getString</a:t>
                      </a:r>
                      <a:r>
                        <a:rPr lang="en-US" altLang="zh-CN" sz="1600" b="1" dirty="0">
                          <a:solidFill>
                            <a:srgbClr val="0070C0"/>
                          </a:solidFill>
                        </a:rPr>
                        <a:t>(</a:t>
                      </a:r>
                      <a:r>
                        <a:rPr lang="en-US" altLang="zh-CN" sz="1600" b="1" i="0" u="none" kern="1200" baseline="0" dirty="0">
                          <a:solidFill>
                            <a:srgbClr val="0070C0"/>
                          </a:solidFill>
                          <a:effectLst/>
                          <a:latin typeface="+mn-lt"/>
                          <a:ea typeface="+mn-ea"/>
                          <a:cs typeface="+mn-cs"/>
                        </a:rPr>
                        <a:t>String </a:t>
                      </a:r>
                      <a:r>
                        <a:rPr lang="en-US" altLang="zh-CN" sz="1600" b="1" i="0" u="none" kern="1200" baseline="0" dirty="0" err="1">
                          <a:solidFill>
                            <a:srgbClr val="0070C0"/>
                          </a:solidFill>
                          <a:effectLst/>
                          <a:latin typeface="+mn-lt"/>
                          <a:ea typeface="+mn-ea"/>
                          <a:cs typeface="+mn-cs"/>
                        </a:rPr>
                        <a:t>columnName</a:t>
                      </a:r>
                      <a:r>
                        <a:rPr lang="en-US" altLang="zh-CN" sz="1600" b="1" dirty="0">
                          <a:solidFill>
                            <a:srgbClr val="0070C0"/>
                          </a:solidFill>
                        </a:rPr>
                        <a:t>)</a:t>
                      </a:r>
                    </a:p>
                  </a:txBody>
                  <a:tcPr/>
                </a:tc>
                <a:extLst>
                  <a:ext uri="{0D108BD9-81ED-4DB2-BD59-A6C34878D82A}">
                    <a16:rowId xmlns:a16="http://schemas.microsoft.com/office/drawing/2014/main" val="10015"/>
                  </a:ext>
                </a:extLst>
              </a:tr>
            </a:tbl>
          </a:graphicData>
        </a:graphic>
      </p:graphicFrame>
      <p:pic>
        <p:nvPicPr>
          <p:cNvPr id="8" name="Picture 7" descr="河海校徽"/>
          <p:cNvPicPr>
            <a:picLocks noChangeAspect="1"/>
          </p:cNvPicPr>
          <p:nvPr/>
        </p:nvPicPr>
        <p:blipFill>
          <a:blip r:embed="rId4"/>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ldLvl="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60705" y="1168400"/>
            <a:ext cx="5177790" cy="193929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227" name="矩形 3"/>
          <p:cNvSpPr>
            <a:spLocks noChangeArrowheads="1"/>
          </p:cNvSpPr>
          <p:nvPr/>
        </p:nvSpPr>
        <p:spPr bwMode="auto">
          <a:xfrm>
            <a:off x="250825" y="5244306"/>
            <a:ext cx="864235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Font typeface="Wingdings" panose="05000000000000000000" pitchFamily="2" charset="2"/>
              <a:buChar char="ü"/>
            </a:pPr>
            <a:r>
              <a:rPr lang="zh-CN" altLang="en-US" sz="2400" dirty="0">
                <a:solidFill>
                  <a:srgbClr val="DF3621"/>
                </a:solidFill>
                <a:latin typeface="Times New Roman" panose="02020603050405020304" pitchFamily="18" charset="0"/>
                <a:cs typeface="Times New Roman" panose="02020603050405020304" pitchFamily="18" charset="0"/>
              </a:rPr>
              <a:t>总是可以使用</a:t>
            </a:r>
            <a:r>
              <a:rPr lang="en-US" altLang="zh-CN" sz="2400" dirty="0" err="1">
                <a:solidFill>
                  <a:srgbClr val="DF3621"/>
                </a:solidFill>
                <a:latin typeface="Times New Roman" panose="02020603050405020304" pitchFamily="18" charset="0"/>
                <a:cs typeface="Times New Roman" panose="02020603050405020304" pitchFamily="18" charset="0"/>
              </a:rPr>
              <a:t>getString</a:t>
            </a:r>
            <a:r>
              <a:rPr lang="en-US" altLang="zh-CN" sz="2400" dirty="0">
                <a:solidFill>
                  <a:srgbClr val="DF3621"/>
                </a:solidFill>
                <a:latin typeface="Times New Roman" panose="02020603050405020304" pitchFamily="18" charset="0"/>
                <a:cs typeface="Times New Roman" panose="02020603050405020304" pitchFamily="18" charset="0"/>
              </a:rPr>
              <a:t>()</a:t>
            </a:r>
            <a:r>
              <a:rPr lang="zh-CN" altLang="en-US" sz="2400" dirty="0">
                <a:solidFill>
                  <a:srgbClr val="DF3621"/>
                </a:solidFill>
                <a:latin typeface="Times New Roman" panose="02020603050405020304" pitchFamily="18" charset="0"/>
                <a:cs typeface="Times New Roman" panose="02020603050405020304" pitchFamily="18" charset="0"/>
              </a:rPr>
              <a:t>返回字段值的串表示</a:t>
            </a:r>
          </a:p>
        </p:txBody>
      </p:sp>
      <p:sp>
        <p:nvSpPr>
          <p:cNvPr id="2" name="文本框 1"/>
          <p:cNvSpPr txBox="1"/>
          <p:nvPr/>
        </p:nvSpPr>
        <p:spPr>
          <a:xfrm>
            <a:off x="611560" y="1124744"/>
            <a:ext cx="6624736" cy="1938020"/>
          </a:xfrm>
          <a:prstGeom prst="rect">
            <a:avLst/>
          </a:prstGeom>
          <a:noFill/>
        </p:spPr>
        <p:txBody>
          <a:bodyPr wrap="square" rtlCol="0">
            <a:spAutoFit/>
          </a:bodyPr>
          <a:lstStyle/>
          <a:p>
            <a:pPr>
              <a:lnSpc>
                <a:spcPct val="150000"/>
              </a:lnSpc>
            </a:pP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int id = </a:t>
            </a:r>
            <a:r>
              <a:rPr lang="en-US" altLang="zh-CN" sz="200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rs.getInt</a:t>
            </a: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(“id”);</a:t>
            </a:r>
          </a:p>
          <a:p>
            <a:pPr>
              <a:lnSpc>
                <a:spcPct val="150000"/>
              </a:lnSpc>
            </a:pP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String name = </a:t>
            </a:r>
            <a:r>
              <a:rPr lang="en-US" altLang="zh-CN" sz="200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rs.getString</a:t>
            </a: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(“name”);</a:t>
            </a:r>
          </a:p>
          <a:p>
            <a:pPr>
              <a:lnSpc>
                <a:spcPct val="150000"/>
              </a:lnSpc>
            </a:pP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String password = </a:t>
            </a:r>
            <a:r>
              <a:rPr lang="en-US" altLang="zh-CN" sz="200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rs.getString</a:t>
            </a: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(“password”);</a:t>
            </a:r>
          </a:p>
          <a:p>
            <a:pPr>
              <a:lnSpc>
                <a:spcPct val="150000"/>
              </a:lnSpc>
            </a:pP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int age = </a:t>
            </a:r>
            <a:r>
              <a:rPr lang="en-US" altLang="zh-CN" sz="2000" dirty="0" err="1">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rs.getInt</a:t>
            </a:r>
            <a:r>
              <a:rPr lang="en-US" altLang="zh-CN" sz="2000" dirty="0">
                <a:solidFill>
                  <a:srgbClr val="DF3621"/>
                </a:solidFill>
                <a:effectLst/>
                <a:latin typeface="Times New Roman" panose="02020603050405020304" pitchFamily="18" charset="0"/>
                <a:ea typeface="Tahoma" panose="020B0604030504040204" pitchFamily="34" charset="0"/>
                <a:cs typeface="Times New Roman" panose="02020603050405020304" pitchFamily="18" charset="0"/>
              </a:rPr>
              <a:t>(“age”);</a:t>
            </a:r>
          </a:p>
        </p:txBody>
      </p:sp>
      <p:sp>
        <p:nvSpPr>
          <p:cNvPr id="3" name="文本框 2"/>
          <p:cNvSpPr txBox="1"/>
          <p:nvPr/>
        </p:nvSpPr>
        <p:spPr>
          <a:xfrm>
            <a:off x="611560" y="3378547"/>
            <a:ext cx="7920880" cy="1476375"/>
          </a:xfrm>
          <a:prstGeom prst="rect">
            <a:avLst/>
          </a:prstGeom>
          <a:noFill/>
        </p:spPr>
        <p:txBody>
          <a:bodyPr wrap="square" rtlCol="0">
            <a:spAutoFit/>
          </a:bodyPr>
          <a:lstStyle/>
          <a:p>
            <a:pPr>
              <a:lnSpc>
                <a:spcPct val="150000"/>
              </a:lnSpc>
            </a:pPr>
            <a:r>
              <a:rPr lang="zh-CN" altLang="en-US" sz="2000" b="1" dirty="0">
                <a:solidFill>
                  <a:srgbClr val="0070C0"/>
                </a:solidFill>
                <a:latin typeface="Times New Roman" panose="02020603050405020304" pitchFamily="18" charset="0"/>
                <a:cs typeface="Times New Roman" panose="02020603050405020304" pitchFamily="18" charset="0"/>
              </a:rPr>
              <a:t>通过</a:t>
            </a:r>
            <a:r>
              <a:rPr lang="en-US" altLang="zh-CN" sz="2000" b="1" dirty="0" err="1">
                <a:solidFill>
                  <a:srgbClr val="0070C0"/>
                </a:solidFill>
                <a:latin typeface="Times New Roman" panose="02020603050405020304" pitchFamily="18" charset="0"/>
                <a:cs typeface="Times New Roman" panose="02020603050405020304" pitchFamily="18" charset="0"/>
              </a:rPr>
              <a:t>ResultSet</a:t>
            </a:r>
            <a:r>
              <a:rPr lang="zh-CN" altLang="en-US" sz="2000" b="1" dirty="0">
                <a:solidFill>
                  <a:srgbClr val="0070C0"/>
                </a:solidFill>
                <a:latin typeface="Times New Roman" panose="02020603050405020304" pitchFamily="18" charset="0"/>
                <a:cs typeface="Times New Roman" panose="02020603050405020304" pitchFamily="18" charset="0"/>
              </a:rPr>
              <a:t>接口中的</a:t>
            </a:r>
            <a:r>
              <a:rPr lang="en-US" altLang="zh-CN" sz="2000" b="1" dirty="0" err="1">
                <a:solidFill>
                  <a:srgbClr val="0070C0"/>
                </a:solidFill>
                <a:latin typeface="Times New Roman" panose="02020603050405020304" pitchFamily="18" charset="0"/>
                <a:cs typeface="Times New Roman" panose="02020603050405020304" pitchFamily="18" charset="0"/>
              </a:rPr>
              <a:t>getXxx</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方法，可以取出数据，按类型取</a:t>
            </a:r>
            <a:r>
              <a:rPr lang="en-US" altLang="zh-CN" sz="2000" b="1" dirty="0" err="1">
                <a:solidFill>
                  <a:srgbClr val="0070C0"/>
                </a:solidFill>
                <a:latin typeface="Times New Roman" panose="02020603050405020304" pitchFamily="18" charset="0"/>
                <a:cs typeface="Times New Roman" panose="02020603050405020304" pitchFamily="18" charset="0"/>
              </a:rPr>
              <a:t>getInt</a:t>
            </a:r>
            <a:r>
              <a:rPr lang="zh-CN" altLang="en-US" sz="2000" b="1" dirty="0">
                <a:solidFill>
                  <a:srgbClr val="0070C0"/>
                </a:solidFill>
                <a:latin typeface="Times New Roman" panose="02020603050405020304" pitchFamily="18" charset="0"/>
                <a:cs typeface="Times New Roman" panose="02020603050405020304" pitchFamily="18" charset="0"/>
              </a:rPr>
              <a:t>、</a:t>
            </a:r>
            <a:r>
              <a:rPr lang="en-US" altLang="zh-CN" sz="2000" b="1" dirty="0" err="1">
                <a:solidFill>
                  <a:srgbClr val="0070C0"/>
                </a:solidFill>
                <a:latin typeface="Times New Roman" panose="02020603050405020304" pitchFamily="18" charset="0"/>
                <a:cs typeface="Times New Roman" panose="02020603050405020304" pitchFamily="18" charset="0"/>
              </a:rPr>
              <a:t>getString</a:t>
            </a:r>
            <a:r>
              <a:rPr lang="zh-CN" altLang="en-US" sz="2000" b="1" dirty="0">
                <a:solidFill>
                  <a:srgbClr val="0070C0"/>
                </a:solidFill>
                <a:latin typeface="Times New Roman" panose="02020603050405020304" pitchFamily="18" charset="0"/>
                <a:cs typeface="Times New Roman" panose="02020603050405020304" pitchFamily="18" charset="0"/>
              </a:rPr>
              <a:t>、</a:t>
            </a:r>
            <a:r>
              <a:rPr lang="en-US" altLang="zh-CN" sz="2000" b="1" dirty="0" err="1">
                <a:solidFill>
                  <a:srgbClr val="0070C0"/>
                </a:solidFill>
                <a:latin typeface="Times New Roman" panose="02020603050405020304" pitchFamily="18" charset="0"/>
                <a:cs typeface="Times New Roman" panose="02020603050405020304" pitchFamily="18" charset="0"/>
              </a:rPr>
              <a:t>getFloat</a:t>
            </a:r>
            <a:r>
              <a:rPr lang="en-US" altLang="zh-CN" sz="2000" b="1" dirty="0">
                <a:solidFill>
                  <a:srgbClr val="0070C0"/>
                </a:solidFill>
                <a:latin typeface="Times New Roman" panose="02020603050405020304" pitchFamily="18" charset="0"/>
                <a:cs typeface="Times New Roman" panose="02020603050405020304" pitchFamily="18" charset="0"/>
              </a:rPr>
              <a:t>…</a:t>
            </a:r>
          </a:p>
          <a:p>
            <a:pPr>
              <a:lnSpc>
                <a:spcPct val="150000"/>
              </a:lnSpc>
            </a:pPr>
            <a:r>
              <a:rPr lang="zh-CN" altLang="en-US" sz="2000" b="1" dirty="0">
                <a:solidFill>
                  <a:srgbClr val="0070C0"/>
                </a:solidFill>
                <a:latin typeface="Times New Roman" panose="02020603050405020304" pitchFamily="18" charset="0"/>
                <a:cs typeface="Times New Roman" panose="02020603050405020304" pitchFamily="18" charset="0"/>
              </a:rPr>
              <a:t>在开发中往往使用表格对数据显示进行处理</a:t>
            </a:r>
          </a:p>
        </p:txBody>
      </p:sp>
      <p:pic>
        <p:nvPicPr>
          <p:cNvPr id="9" name="Picture 7" descr="河海校徽"/>
          <p:cNvPicPr>
            <a:picLocks noChangeAspect="1"/>
          </p:cNvPicPr>
          <p:nvPr/>
        </p:nvPicPr>
        <p:blipFill>
          <a:blip r:embed="rId4"/>
          <a:stretch>
            <a:fillRect/>
          </a:stretch>
        </p:blipFill>
        <p:spPr>
          <a:xfrm>
            <a:off x="0" y="22448"/>
            <a:ext cx="965200" cy="1030288"/>
          </a:xfrm>
          <a:prstGeom prst="rect">
            <a:avLst/>
          </a:prstGeom>
          <a:noFill/>
          <a:ln w="9525">
            <a:noFill/>
          </a:ln>
        </p:spPr>
      </p:pic>
      <p:sp>
        <p:nvSpPr>
          <p:cNvPr id="10"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mc:AlternateContent xmlns:mc="http://schemas.openxmlformats.org/markup-compatibility/2006" xmlns:p14="http://schemas.microsoft.com/office/powerpoint/2010/main">
    <mc:Choice Requires="p14">
      <p:transition>
        <p:blinds dir="vert"/>
      </p:transition>
    </mc:Choice>
    <mc:Fallback xmlns="">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2227"/>
                                        </p:tgtEl>
                                        <p:attrNameLst>
                                          <p:attrName>style.visibility</p:attrName>
                                        </p:attrNameLst>
                                      </p:cBhvr>
                                      <p:to>
                                        <p:strVal val="visible"/>
                                      </p:to>
                                    </p:set>
                                    <p:anim calcmode="lin" valueType="num">
                                      <p:cBhvr additive="base">
                                        <p:cTn id="32" dur="500" fill="hold"/>
                                        <p:tgtEl>
                                          <p:spTgt spid="52227"/>
                                        </p:tgtEl>
                                        <p:attrNameLst>
                                          <p:attrName>ppt_x</p:attrName>
                                        </p:attrNameLst>
                                      </p:cBhvr>
                                      <p:tavLst>
                                        <p:tav tm="0">
                                          <p:val>
                                            <p:strVal val="#ppt_x"/>
                                          </p:val>
                                        </p:tav>
                                        <p:tav tm="100000">
                                          <p:val>
                                            <p:strVal val="#ppt_x"/>
                                          </p:val>
                                        </p:tav>
                                      </p:tavLst>
                                    </p:anim>
                                    <p:anim calcmode="lin" valueType="num">
                                      <p:cBhvr additive="base">
                                        <p:cTn id="33"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2" grpId="0"/>
      <p:bldP spid="3" grpId="0"/>
      <p:bldP spid="10" grpId="0" bldLvl="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288230" y="1556792"/>
            <a:ext cx="8604250" cy="4744085"/>
          </a:xfrm>
          <a:prstGeom prst="rect">
            <a:avLst/>
          </a:prstGeom>
          <a:noFill/>
        </p:spPr>
        <p:txBody>
          <a:bodyPr wrap="square" rtlCol="0">
            <a:spAutoFit/>
          </a:bodyPr>
          <a:lstStyle/>
          <a:p>
            <a:pPr marL="342900" lvl="0" indent="-342900" algn="just">
              <a:lnSpc>
                <a:spcPct val="150000"/>
              </a:lnSpc>
              <a:buSzPct val="150000"/>
              <a:buBlip>
                <a:blip r:embed="rId2"/>
              </a:buBlip>
              <a:defRPr/>
            </a:pPr>
            <a:r>
              <a:rPr lang="zh-CN" altLang="en-US" sz="2400" b="1" dirty="0">
                <a:solidFill>
                  <a:srgbClr val="0070C0"/>
                </a:solidFill>
                <a:effectLst/>
                <a:latin typeface="宋体" panose="02010600030101010101" pitchFamily="2" charset="-122"/>
                <a:ea typeface="宋体" panose="02010600030101010101" pitchFamily="2" charset="-122"/>
              </a:rPr>
              <a:t>程序查询的时候，希望知道数据库表的字段（列）的名字以及表的字段的个数，那么一个办法是使用返回到程序中的结果集来获取相关的信息。</a:t>
            </a:r>
            <a:endParaRPr lang="en-US" altLang="zh-CN" sz="2400" b="1" dirty="0">
              <a:solidFill>
                <a:srgbClr val="0070C0"/>
              </a:solidFill>
              <a:effectLst/>
              <a:latin typeface="宋体" panose="02010600030101010101" pitchFamily="2" charset="-122"/>
              <a:ea typeface="宋体" panose="02010600030101010101" pitchFamily="2" charset="-122"/>
            </a:endParaRPr>
          </a:p>
          <a:p>
            <a:pPr marL="342900" lvl="0" indent="-342900" algn="just">
              <a:lnSpc>
                <a:spcPct val="150000"/>
              </a:lnSpc>
              <a:buSzPct val="150000"/>
              <a:buBlip>
                <a:blip r:embed="rId2"/>
              </a:buBlip>
              <a:defRPr/>
            </a:pPr>
            <a:r>
              <a:rPr lang="en-US" altLang="zh-CN" sz="2400" b="1" dirty="0">
                <a:solidFill>
                  <a:srgbClr val="0070C0"/>
                </a:solidFill>
                <a:effectLst/>
                <a:latin typeface="宋体" panose="02010600030101010101" pitchFamily="2" charset="-122"/>
                <a:ea typeface="宋体" panose="02010600030101010101" pitchFamily="2" charset="-122"/>
              </a:rPr>
              <a:t>(1) </a:t>
            </a:r>
            <a:r>
              <a:rPr lang="zh-CN" altLang="en-US" sz="2400" b="1" dirty="0">
                <a:solidFill>
                  <a:srgbClr val="0070C0"/>
                </a:solidFill>
                <a:effectLst/>
                <a:latin typeface="宋体" panose="02010600030101010101" pitchFamily="2" charset="-122"/>
                <a:ea typeface="宋体" panose="02010600030101010101" pitchFamily="2" charset="-122"/>
              </a:rPr>
              <a:t>得到元数据对象</a:t>
            </a:r>
            <a:r>
              <a:rPr lang="en-US" altLang="zh-CN" sz="2400" b="1" dirty="0" err="1">
                <a:solidFill>
                  <a:srgbClr val="DF3621"/>
                </a:solidFill>
                <a:effectLst/>
                <a:latin typeface="宋体" panose="02010600030101010101" pitchFamily="2" charset="-122"/>
                <a:ea typeface="宋体" panose="02010600030101010101" pitchFamily="2" charset="-122"/>
              </a:rPr>
              <a:t>metaData</a:t>
            </a:r>
            <a:endParaRPr lang="en-US" altLang="zh-CN" sz="2400" b="1" dirty="0">
              <a:solidFill>
                <a:srgbClr val="DF3621"/>
              </a:solidFill>
              <a:effectLst/>
              <a:latin typeface="宋体" panose="02010600030101010101" pitchFamily="2" charset="-122"/>
              <a:ea typeface="宋体" panose="02010600030101010101" pitchFamily="2" charset="-122"/>
            </a:endParaRPr>
          </a:p>
          <a:p>
            <a:pPr lvl="0" algn="just">
              <a:lnSpc>
                <a:spcPts val="3800"/>
              </a:lnSpc>
              <a:defRPr/>
            </a:pPr>
            <a:r>
              <a:rPr lang="en-US" altLang="zh-CN" sz="2400" dirty="0">
                <a:solidFill>
                  <a:srgbClr val="000000"/>
                </a:solidFill>
                <a:effectLst/>
              </a:rPr>
              <a:t> </a:t>
            </a:r>
            <a:r>
              <a:rPr lang="en-US" altLang="zh-CN" sz="2400" dirty="0">
                <a:solidFill>
                  <a:srgbClr val="000000"/>
                </a:solidFill>
                <a:effectLst/>
                <a:latin typeface="Times New Roman" panose="02020603050405020304" pitchFamily="18" charset="0"/>
                <a:cs typeface="Times New Roman" panose="02020603050405020304" pitchFamily="18" charset="0"/>
              </a:rPr>
              <a:t>   </a:t>
            </a:r>
            <a:r>
              <a:rPr lang="en-US" altLang="zh-CN" sz="2400" dirty="0">
                <a:solidFill>
                  <a:srgbClr val="0070C0"/>
                </a:solidFill>
                <a:effectLst/>
                <a:latin typeface="Times New Roman" panose="02020603050405020304" pitchFamily="18" charset="0"/>
                <a:cs typeface="Times New Roman" panose="02020603050405020304" pitchFamily="18" charset="0"/>
              </a:rPr>
              <a:t> </a:t>
            </a:r>
            <a:r>
              <a:rPr lang="en-US" altLang="zh-CN" sz="2000" dirty="0" err="1">
                <a:solidFill>
                  <a:srgbClr val="0070C0"/>
                </a:solidFill>
                <a:effectLst/>
                <a:latin typeface="Times New Roman" panose="02020603050405020304" pitchFamily="18" charset="0"/>
                <a:cs typeface="Times New Roman" panose="02020603050405020304" pitchFamily="18" charset="0"/>
              </a:rPr>
              <a:t>ResultSetMetaData</a:t>
            </a:r>
            <a:r>
              <a:rPr lang="en-US" altLang="zh-CN" sz="2000" dirty="0">
                <a:solidFill>
                  <a:srgbClr val="000000"/>
                </a:solidFill>
                <a:effectLst/>
                <a:latin typeface="Times New Roman" panose="02020603050405020304" pitchFamily="18" charset="0"/>
                <a:cs typeface="Times New Roman" panose="02020603050405020304" pitchFamily="18" charset="0"/>
              </a:rPr>
              <a:t> </a:t>
            </a:r>
            <a:r>
              <a:rPr lang="en-US" altLang="zh-CN" sz="2000" dirty="0" err="1">
                <a:solidFill>
                  <a:srgbClr val="DF3621"/>
                </a:solidFill>
                <a:effectLst/>
                <a:latin typeface="Times New Roman" panose="02020603050405020304" pitchFamily="18" charset="0"/>
                <a:cs typeface="Times New Roman" panose="02020603050405020304" pitchFamily="18" charset="0"/>
              </a:rPr>
              <a:t>metaData</a:t>
            </a:r>
            <a:r>
              <a:rPr lang="en-US" altLang="zh-CN" sz="2000" dirty="0">
                <a:solidFill>
                  <a:srgbClr val="000000"/>
                </a:solidFill>
                <a:effectLst/>
                <a:latin typeface="Times New Roman" panose="02020603050405020304" pitchFamily="18" charset="0"/>
                <a:cs typeface="Times New Roman" panose="02020603050405020304" pitchFamily="18" charset="0"/>
              </a:rPr>
              <a:t> = </a:t>
            </a:r>
            <a:r>
              <a:rPr lang="en-US" altLang="zh-CN" sz="2000" dirty="0" err="1">
                <a:solidFill>
                  <a:srgbClr val="0000FF"/>
                </a:solidFill>
                <a:effectLst/>
                <a:latin typeface="Times New Roman" panose="02020603050405020304" pitchFamily="18" charset="0"/>
                <a:cs typeface="Times New Roman" panose="02020603050405020304" pitchFamily="18" charset="0"/>
              </a:rPr>
              <a:t>rs</a:t>
            </a:r>
            <a:r>
              <a:rPr lang="en-US" altLang="zh-CN" sz="2000" dirty="0" err="1">
                <a:solidFill>
                  <a:srgbClr val="000000"/>
                </a:solidFill>
                <a:effectLst/>
                <a:latin typeface="Times New Roman" panose="02020603050405020304" pitchFamily="18" charset="0"/>
                <a:cs typeface="Times New Roman" panose="02020603050405020304" pitchFamily="18" charset="0"/>
              </a:rPr>
              <a:t>.</a:t>
            </a:r>
            <a:r>
              <a:rPr lang="en-US" altLang="zh-CN" sz="2000" dirty="0" err="1">
                <a:solidFill>
                  <a:srgbClr val="0070C0"/>
                </a:solidFill>
                <a:effectLst/>
                <a:latin typeface="Times New Roman" panose="02020603050405020304" pitchFamily="18" charset="0"/>
                <a:cs typeface="Times New Roman" panose="02020603050405020304" pitchFamily="18" charset="0"/>
              </a:rPr>
              <a:t>getMetaData</a:t>
            </a:r>
            <a:r>
              <a:rPr lang="en-US" altLang="zh-CN" sz="2000" dirty="0">
                <a:solidFill>
                  <a:srgbClr val="0070C0"/>
                </a:solidFill>
                <a:effectLst/>
                <a:latin typeface="Times New Roman" panose="02020603050405020304" pitchFamily="18" charset="0"/>
                <a:cs typeface="Times New Roman" panose="02020603050405020304" pitchFamily="18" charset="0"/>
              </a:rPr>
              <a:t>();</a:t>
            </a:r>
            <a:endParaRPr lang="en-US" altLang="zh-CN" sz="2400" dirty="0">
              <a:solidFill>
                <a:srgbClr val="0070C0"/>
              </a:solidFill>
              <a:effectLst/>
            </a:endParaRPr>
          </a:p>
          <a:p>
            <a:pPr marL="342900" lvl="0" indent="-342900">
              <a:lnSpc>
                <a:spcPts val="3800"/>
              </a:lnSpc>
              <a:buSzPct val="150000"/>
              <a:buBlip>
                <a:blip r:embed="rId2"/>
              </a:buBlip>
              <a:defRPr/>
            </a:pPr>
            <a:r>
              <a:rPr lang="en-US" altLang="zh-CN" sz="2400" b="1" dirty="0">
                <a:solidFill>
                  <a:srgbClr val="0070C0"/>
                </a:solidFill>
                <a:effectLst/>
                <a:latin typeface="宋体" panose="02010600030101010101" pitchFamily="2" charset="-122"/>
                <a:ea typeface="宋体" panose="02010600030101010101" pitchFamily="2" charset="-122"/>
              </a:rPr>
              <a:t>(2)</a:t>
            </a:r>
            <a:r>
              <a:rPr lang="zh-CN" altLang="en-US" sz="2400" b="1" dirty="0">
                <a:solidFill>
                  <a:srgbClr val="0070C0"/>
                </a:solidFill>
                <a:effectLst/>
                <a:latin typeface="宋体" panose="02010600030101010101" pitchFamily="2" charset="-122"/>
                <a:ea typeface="宋体" panose="02010600030101010101" pitchFamily="2" charset="-122"/>
              </a:rPr>
              <a:t>得到结果集的列的个数，即共有几列</a:t>
            </a:r>
            <a:endParaRPr lang="en-US" altLang="zh-CN" sz="2400" b="1" dirty="0">
              <a:solidFill>
                <a:srgbClr val="0070C0"/>
              </a:solidFill>
              <a:effectLst/>
              <a:latin typeface="宋体" panose="02010600030101010101" pitchFamily="2" charset="-122"/>
              <a:ea typeface="宋体" panose="02010600030101010101" pitchFamily="2" charset="-122"/>
            </a:endParaRPr>
          </a:p>
          <a:p>
            <a:pPr lvl="0">
              <a:lnSpc>
                <a:spcPts val="3800"/>
              </a:lnSpc>
              <a:defRPr/>
            </a:pPr>
            <a:r>
              <a:rPr lang="en-US" altLang="zh-CN" sz="2400" dirty="0">
                <a:solidFill>
                  <a:srgbClr val="000000"/>
                </a:solidFill>
                <a:effectLst/>
              </a:rPr>
              <a:t>    </a:t>
            </a:r>
            <a:r>
              <a:rPr lang="en-US" altLang="zh-CN" sz="2000" dirty="0">
                <a:solidFill>
                  <a:srgbClr val="000000"/>
                </a:solidFill>
                <a:effectLst/>
                <a:latin typeface="Times New Roman" panose="02020603050405020304" pitchFamily="18" charset="0"/>
                <a:cs typeface="Times New Roman" panose="02020603050405020304" pitchFamily="18" charset="0"/>
              </a:rPr>
              <a:t> </a:t>
            </a:r>
            <a:r>
              <a:rPr lang="en-US" altLang="zh-CN" sz="2000" dirty="0">
                <a:solidFill>
                  <a:srgbClr val="0070C0"/>
                </a:solidFill>
                <a:effectLst/>
                <a:latin typeface="Times New Roman" panose="02020603050405020304" pitchFamily="18" charset="0"/>
                <a:cs typeface="Times New Roman" panose="02020603050405020304" pitchFamily="18" charset="0"/>
              </a:rPr>
              <a:t>int </a:t>
            </a:r>
            <a:r>
              <a:rPr lang="en-US" altLang="zh-CN" sz="2000" dirty="0" err="1">
                <a:solidFill>
                  <a:srgbClr val="0070C0"/>
                </a:solidFill>
                <a:effectLst/>
                <a:latin typeface="Times New Roman" panose="02020603050405020304" pitchFamily="18" charset="0"/>
                <a:cs typeface="Times New Roman" panose="02020603050405020304" pitchFamily="18" charset="0"/>
              </a:rPr>
              <a:t>columnCount</a:t>
            </a:r>
            <a:r>
              <a:rPr lang="en-US" altLang="zh-CN" sz="2000" dirty="0">
                <a:solidFill>
                  <a:srgbClr val="0070C0"/>
                </a:solidFill>
                <a:effectLst/>
                <a:latin typeface="Times New Roman" panose="02020603050405020304" pitchFamily="18" charset="0"/>
                <a:cs typeface="Times New Roman" panose="02020603050405020304" pitchFamily="18" charset="0"/>
              </a:rPr>
              <a:t> =</a:t>
            </a:r>
            <a:r>
              <a:rPr lang="en-US" altLang="zh-CN" sz="2000" dirty="0">
                <a:solidFill>
                  <a:srgbClr val="000000"/>
                </a:solidFill>
                <a:effectLst/>
                <a:latin typeface="Times New Roman" panose="02020603050405020304" pitchFamily="18" charset="0"/>
                <a:cs typeface="Times New Roman" panose="02020603050405020304" pitchFamily="18" charset="0"/>
              </a:rPr>
              <a:t> </a:t>
            </a:r>
            <a:r>
              <a:rPr lang="en-US" altLang="zh-CN" sz="2000" dirty="0" err="1">
                <a:solidFill>
                  <a:srgbClr val="DF3621"/>
                </a:solidFill>
                <a:effectLst/>
                <a:latin typeface="Times New Roman" panose="02020603050405020304" pitchFamily="18" charset="0"/>
                <a:cs typeface="Times New Roman" panose="02020603050405020304" pitchFamily="18" charset="0"/>
              </a:rPr>
              <a:t>metaData</a:t>
            </a:r>
            <a:r>
              <a:rPr lang="en-US" altLang="zh-CN" sz="2000" dirty="0" err="1">
                <a:solidFill>
                  <a:srgbClr val="0070C0"/>
                </a:solidFill>
                <a:effectLst/>
                <a:latin typeface="Times New Roman" panose="02020603050405020304" pitchFamily="18" charset="0"/>
                <a:cs typeface="Times New Roman" panose="02020603050405020304" pitchFamily="18" charset="0"/>
              </a:rPr>
              <a:t>.getColumnCount</a:t>
            </a:r>
            <a:r>
              <a:rPr lang="en-US" altLang="zh-CN" sz="2000" dirty="0">
                <a:solidFill>
                  <a:srgbClr val="0070C0"/>
                </a:solidFill>
                <a:effectLst/>
                <a:latin typeface="Times New Roman" panose="02020603050405020304" pitchFamily="18" charset="0"/>
                <a:cs typeface="Times New Roman" panose="02020603050405020304" pitchFamily="18" charset="0"/>
              </a:rPr>
              <a:t>();</a:t>
            </a:r>
          </a:p>
          <a:p>
            <a:pPr marL="342900" lvl="0" indent="-342900">
              <a:lnSpc>
                <a:spcPts val="3800"/>
              </a:lnSpc>
              <a:buSzPct val="150000"/>
              <a:buBlip>
                <a:blip r:embed="rId2"/>
              </a:buBlip>
              <a:defRPr/>
            </a:pPr>
            <a:r>
              <a:rPr lang="en-US" altLang="zh-CN" sz="2400" b="1" dirty="0">
                <a:solidFill>
                  <a:srgbClr val="0070C0"/>
                </a:solidFill>
                <a:effectLst/>
                <a:latin typeface="宋体" panose="02010600030101010101" pitchFamily="2" charset="-122"/>
                <a:ea typeface="宋体" panose="02010600030101010101" pitchFamily="2" charset="-122"/>
              </a:rPr>
              <a:t>(3)</a:t>
            </a:r>
            <a:r>
              <a:rPr lang="zh-CN" altLang="en-US" sz="2400" b="1" dirty="0">
                <a:solidFill>
                  <a:srgbClr val="0070C0"/>
                </a:solidFill>
                <a:effectLst/>
                <a:latin typeface="宋体" panose="02010600030101010101" pitchFamily="2" charset="-122"/>
                <a:ea typeface="宋体" panose="02010600030101010101" pitchFamily="2" charset="-122"/>
              </a:rPr>
              <a:t>结果集</a:t>
            </a:r>
            <a:r>
              <a:rPr lang="en-US" altLang="zh-CN" sz="2400" b="1" dirty="0" err="1">
                <a:solidFill>
                  <a:srgbClr val="0070C0"/>
                </a:solidFill>
                <a:effectLst/>
                <a:latin typeface="宋体" panose="02010600030101010101" pitchFamily="2" charset="-122"/>
                <a:ea typeface="宋体" panose="02010600030101010101" pitchFamily="2" charset="-122"/>
              </a:rPr>
              <a:t>rs</a:t>
            </a:r>
            <a:r>
              <a:rPr lang="zh-CN" altLang="en-US" sz="2400" b="1" dirty="0">
                <a:solidFill>
                  <a:srgbClr val="0070C0"/>
                </a:solidFill>
                <a:effectLst/>
                <a:latin typeface="宋体" panose="02010600030101010101" pitchFamily="2" charset="-122"/>
                <a:ea typeface="宋体" panose="02010600030101010101" pitchFamily="2" charset="-122"/>
              </a:rPr>
              <a:t>中的第</a:t>
            </a:r>
            <a:r>
              <a:rPr lang="en-US" altLang="zh-CN" sz="2400" b="1" dirty="0" err="1">
                <a:solidFill>
                  <a:srgbClr val="0070C0"/>
                </a:solidFill>
                <a:effectLst/>
                <a:latin typeface="宋体" panose="02010600030101010101" pitchFamily="2" charset="-122"/>
                <a:ea typeface="宋体" panose="02010600030101010101" pitchFamily="2" charset="-122"/>
              </a:rPr>
              <a:t>i</a:t>
            </a:r>
            <a:r>
              <a:rPr lang="zh-CN" altLang="en-US" sz="2400" b="1" dirty="0">
                <a:solidFill>
                  <a:srgbClr val="0070C0"/>
                </a:solidFill>
                <a:effectLst/>
                <a:latin typeface="宋体" panose="02010600030101010101" pitchFamily="2" charset="-122"/>
                <a:ea typeface="宋体" panose="02010600030101010101" pitchFamily="2" charset="-122"/>
              </a:rPr>
              <a:t>列的名字：</a:t>
            </a:r>
            <a:endParaRPr lang="en-US" altLang="zh-CN" sz="2400" b="1" dirty="0">
              <a:solidFill>
                <a:srgbClr val="0070C0"/>
              </a:solidFill>
              <a:effectLst/>
              <a:latin typeface="宋体" panose="02010600030101010101" pitchFamily="2" charset="-122"/>
              <a:ea typeface="宋体" panose="02010600030101010101" pitchFamily="2" charset="-122"/>
            </a:endParaRPr>
          </a:p>
          <a:p>
            <a:pPr lvl="0">
              <a:lnSpc>
                <a:spcPts val="3800"/>
              </a:lnSpc>
              <a:defRPr/>
            </a:pPr>
            <a:r>
              <a:rPr lang="en-US" altLang="zh-CN" sz="2400" dirty="0">
                <a:solidFill>
                  <a:srgbClr val="000000"/>
                </a:solidFill>
                <a:effectLst/>
              </a:rPr>
              <a:t>     </a:t>
            </a:r>
            <a:r>
              <a:rPr lang="en-US" altLang="zh-CN" sz="2000" dirty="0">
                <a:solidFill>
                  <a:srgbClr val="0070C0"/>
                </a:solidFill>
                <a:effectLst/>
                <a:latin typeface="Times New Roman" panose="02020603050405020304" pitchFamily="18" charset="0"/>
                <a:cs typeface="Times New Roman" panose="02020603050405020304" pitchFamily="18" charset="0"/>
              </a:rPr>
              <a:t>String </a:t>
            </a:r>
            <a:r>
              <a:rPr lang="en-US" altLang="zh-CN" sz="2000" dirty="0" err="1">
                <a:solidFill>
                  <a:srgbClr val="0070C0"/>
                </a:solidFill>
                <a:effectLst/>
                <a:latin typeface="Times New Roman" panose="02020603050405020304" pitchFamily="18" charset="0"/>
                <a:cs typeface="Times New Roman" panose="02020603050405020304" pitchFamily="18" charset="0"/>
              </a:rPr>
              <a:t>columnName</a:t>
            </a:r>
            <a:r>
              <a:rPr lang="en-US" altLang="zh-CN" sz="2000" dirty="0">
                <a:solidFill>
                  <a:srgbClr val="0070C0"/>
                </a:solidFill>
                <a:effectLst/>
                <a:latin typeface="Times New Roman" panose="02020603050405020304" pitchFamily="18" charset="0"/>
                <a:cs typeface="Times New Roman" panose="02020603050405020304" pitchFamily="18" charset="0"/>
              </a:rPr>
              <a:t> = </a:t>
            </a:r>
            <a:r>
              <a:rPr lang="en-US" altLang="zh-CN" sz="2000" dirty="0" err="1">
                <a:solidFill>
                  <a:srgbClr val="DF3621"/>
                </a:solidFill>
                <a:effectLst/>
                <a:latin typeface="Times New Roman" panose="02020603050405020304" pitchFamily="18" charset="0"/>
                <a:cs typeface="Times New Roman" panose="02020603050405020304" pitchFamily="18" charset="0"/>
              </a:rPr>
              <a:t>metaData</a:t>
            </a:r>
            <a:r>
              <a:rPr lang="en-US" altLang="zh-CN" sz="2000" dirty="0" err="1">
                <a:solidFill>
                  <a:srgbClr val="000000"/>
                </a:solidFill>
                <a:effectLst/>
                <a:latin typeface="Times New Roman" panose="02020603050405020304" pitchFamily="18" charset="0"/>
                <a:cs typeface="Times New Roman" panose="02020603050405020304" pitchFamily="18" charset="0"/>
              </a:rPr>
              <a:t>.</a:t>
            </a:r>
            <a:r>
              <a:rPr lang="en-US" altLang="zh-CN" sz="2000" dirty="0" err="1">
                <a:solidFill>
                  <a:srgbClr val="0070C0"/>
                </a:solidFill>
                <a:effectLst/>
                <a:latin typeface="Times New Roman" panose="02020603050405020304" pitchFamily="18" charset="0"/>
                <a:cs typeface="Times New Roman" panose="02020603050405020304" pitchFamily="18" charset="0"/>
              </a:rPr>
              <a:t>getColumnName</a:t>
            </a:r>
            <a:r>
              <a:rPr lang="en-US" altLang="zh-CN" sz="2000" dirty="0">
                <a:solidFill>
                  <a:srgbClr val="0070C0"/>
                </a:solidFill>
                <a:effectLst/>
                <a:latin typeface="Times New Roman" panose="02020603050405020304" pitchFamily="18" charset="0"/>
                <a:cs typeface="Times New Roman" panose="02020603050405020304" pitchFamily="18" charset="0"/>
              </a:rPr>
              <a:t>(</a:t>
            </a:r>
            <a:r>
              <a:rPr lang="en-US" altLang="zh-CN" sz="2000" dirty="0" err="1">
                <a:solidFill>
                  <a:srgbClr val="0070C0"/>
                </a:solidFill>
                <a:effectLst/>
                <a:latin typeface="Times New Roman" panose="02020603050405020304" pitchFamily="18" charset="0"/>
                <a:cs typeface="Times New Roman" panose="02020603050405020304" pitchFamily="18" charset="0"/>
              </a:rPr>
              <a:t>i</a:t>
            </a:r>
            <a:r>
              <a:rPr lang="en-US" altLang="zh-CN" sz="2000" dirty="0">
                <a:solidFill>
                  <a:srgbClr val="0070C0"/>
                </a:solidFill>
                <a:effectLst/>
                <a:latin typeface="Times New Roman" panose="02020603050405020304" pitchFamily="18" charset="0"/>
                <a:cs typeface="Times New Roman" panose="02020603050405020304" pitchFamily="18" charset="0"/>
              </a:rPr>
              <a:t>);</a:t>
            </a:r>
          </a:p>
        </p:txBody>
      </p:sp>
      <p:sp>
        <p:nvSpPr>
          <p:cNvPr id="7" name="矩形 5"/>
          <p:cNvSpPr>
            <a:spLocks noChangeArrowheads="1"/>
          </p:cNvSpPr>
          <p:nvPr/>
        </p:nvSpPr>
        <p:spPr bwMode="auto">
          <a:xfrm>
            <a:off x="288925" y="954088"/>
            <a:ext cx="86042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2.</a:t>
            </a:r>
            <a:r>
              <a:rPr lang="zh-CN" altLang="en-US" sz="2400" dirty="0">
                <a:solidFill>
                  <a:srgbClr val="DF3621"/>
                </a:solidFill>
                <a:latin typeface="宋体" panose="02010600030101010101" pitchFamily="2" charset="-122"/>
                <a:cs typeface="宋体" panose="02010600030101010101" pitchFamily="2" charset="-122"/>
              </a:rPr>
              <a:t>结果集的列名与列的数目</a:t>
            </a:r>
          </a:p>
        </p:txBody>
      </p:sp>
      <p:pic>
        <p:nvPicPr>
          <p:cNvPr id="13"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5"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 calcmode="lin" valueType="num">
                                      <p:cBhvr additive="base">
                                        <p:cTn id="3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 calcmode="lin" valueType="num">
                                      <p:cBhvr additive="base">
                                        <p:cTn id="3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 calcmode="lin" valueType="num">
                                      <p:cBhvr additive="base">
                                        <p:cTn id="4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3" end="3"/>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
                                            <p:txEl>
                                              <p:pRg st="4" end="4"/>
                                            </p:txEl>
                                          </p:spTgt>
                                        </p:tgtEl>
                                        <p:attrNameLst>
                                          <p:attrName>style.visibility</p:attrName>
                                        </p:attrNameLst>
                                      </p:cBhvr>
                                      <p:to>
                                        <p:strVal val="visible"/>
                                      </p:to>
                                    </p:set>
                                    <p:anim calcmode="lin" valueType="num">
                                      <p:cBhvr additive="base">
                                        <p:cTn id="4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 calcmode="lin" valueType="num">
                                      <p:cBhvr additive="base">
                                        <p:cTn id="5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5" end="5"/>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 calcmode="lin" valueType="num">
                                      <p:cBhvr additive="base">
                                        <p:cTn id="5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ldLvl="0" animBg="1"/>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288925" y="1622900"/>
            <a:ext cx="8626475" cy="3950970"/>
          </a:xfrm>
          <a:prstGeom prst="rect">
            <a:avLst/>
          </a:prstGeom>
          <a:noFill/>
        </p:spPr>
        <p:txBody>
          <a:bodyPr wrap="square" rtlCol="0">
            <a:spAutoFit/>
          </a:bodyPr>
          <a:lstStyle/>
          <a:p>
            <a:pPr marL="342900" lvl="0" indent="-342900" algn="just">
              <a:lnSpc>
                <a:spcPct val="130000"/>
              </a:lnSpc>
              <a:buSzPct val="150000"/>
              <a:buBlip>
                <a:blip r:embed="rId2"/>
              </a:buBlip>
              <a:defRPr/>
            </a:pPr>
            <a:r>
              <a:rPr lang="zh-CN" altLang="en-US" sz="2400" b="1" dirty="0">
                <a:solidFill>
                  <a:srgbClr val="0070C0"/>
                </a:solidFill>
                <a:effectLst/>
                <a:latin typeface="宋体" panose="02010600030101010101" pitchFamily="2" charset="-122"/>
                <a:ea typeface="宋体" panose="02010600030101010101" pitchFamily="2" charset="-122"/>
              </a:rPr>
              <a:t>使用</a:t>
            </a:r>
            <a:r>
              <a:rPr lang="en-US" altLang="zh-CN" sz="2400" b="1" dirty="0">
                <a:solidFill>
                  <a:srgbClr val="0070C0"/>
                </a:solidFill>
                <a:effectLst/>
                <a:latin typeface="宋体" panose="02010600030101010101" pitchFamily="2" charset="-122"/>
                <a:ea typeface="宋体" panose="02010600030101010101" pitchFamily="2" charset="-122"/>
              </a:rPr>
              <a:t>Result</a:t>
            </a:r>
            <a:r>
              <a:rPr lang="zh-CN" altLang="en-US" sz="2400" b="1" dirty="0">
                <a:solidFill>
                  <a:srgbClr val="0070C0"/>
                </a:solidFill>
                <a:effectLst/>
                <a:latin typeface="宋体" panose="02010600030101010101" pitchFamily="2" charset="-122"/>
                <a:ea typeface="宋体" panose="02010600030101010101" pitchFamily="2" charset="-122"/>
              </a:rPr>
              <a:t>的</a:t>
            </a:r>
            <a:r>
              <a:rPr lang="en-US" altLang="zh-CN" sz="2400" b="1" dirty="0">
                <a:solidFill>
                  <a:srgbClr val="0070C0"/>
                </a:solidFill>
                <a:effectLst/>
                <a:latin typeface="宋体" panose="02010600030101010101" pitchFamily="2" charset="-122"/>
                <a:ea typeface="宋体" panose="02010600030101010101" pitchFamily="2" charset="-122"/>
              </a:rPr>
              <a:t>next()</a:t>
            </a:r>
            <a:r>
              <a:rPr lang="zh-CN" altLang="en-US" sz="2400" b="1" dirty="0">
                <a:solidFill>
                  <a:srgbClr val="0070C0"/>
                </a:solidFill>
                <a:effectLst/>
                <a:latin typeface="宋体" panose="02010600030101010101" pitchFamily="2" charset="-122"/>
                <a:ea typeface="宋体" panose="02010600030101010101" pitchFamily="2" charset="-122"/>
              </a:rPr>
              <a:t>方法顺序地查询数据，为了得到一个可滚动的结果集，必须使用下述方法先获得一个</a:t>
            </a:r>
            <a:r>
              <a:rPr lang="en-US" altLang="zh-CN" sz="2400" b="1" dirty="0">
                <a:solidFill>
                  <a:srgbClr val="0070C0"/>
                </a:solidFill>
                <a:effectLst/>
                <a:latin typeface="宋体" panose="02010600030101010101" pitchFamily="2" charset="-122"/>
                <a:ea typeface="宋体" panose="02010600030101010101" pitchFamily="2" charset="-122"/>
              </a:rPr>
              <a:t>Statement</a:t>
            </a:r>
            <a:r>
              <a:rPr lang="zh-CN" altLang="en-US" sz="2400" b="1" dirty="0">
                <a:solidFill>
                  <a:srgbClr val="0070C0"/>
                </a:solidFill>
                <a:effectLst/>
                <a:latin typeface="宋体" panose="02010600030101010101" pitchFamily="2" charset="-122"/>
                <a:ea typeface="宋体" panose="02010600030101010101" pitchFamily="2" charset="-122"/>
              </a:rPr>
              <a:t>对象：</a:t>
            </a:r>
            <a:endParaRPr lang="en-US" altLang="zh-CN" sz="2400" b="1" dirty="0">
              <a:solidFill>
                <a:srgbClr val="0070C0"/>
              </a:solidFill>
              <a:effectLst/>
              <a:latin typeface="宋体" panose="02010600030101010101" pitchFamily="2" charset="-122"/>
              <a:ea typeface="宋体" panose="02010600030101010101" pitchFamily="2" charset="-122"/>
            </a:endParaRPr>
          </a:p>
          <a:p>
            <a:pPr lvl="0" algn="just">
              <a:lnSpc>
                <a:spcPct val="130000"/>
              </a:lnSpc>
              <a:defRPr/>
            </a:pPr>
            <a:r>
              <a:rPr lang="en-US" altLang="zh-CN" sz="2400" dirty="0">
                <a:solidFill>
                  <a:srgbClr val="0070C0"/>
                </a:solidFill>
                <a:effectLst/>
                <a:latin typeface="Times New Roman" panose="02020603050405020304" pitchFamily="18" charset="0"/>
              </a:rPr>
              <a:t>    </a:t>
            </a:r>
            <a:r>
              <a:rPr lang="en-US" altLang="zh-CN" sz="2000" dirty="0">
                <a:solidFill>
                  <a:srgbClr val="0070C0"/>
                </a:solidFill>
                <a:effectLst/>
                <a:cs typeface="Arial" panose="020B0604020202020204" pitchFamily="34" charset="0"/>
              </a:rPr>
              <a:t> </a:t>
            </a:r>
            <a:r>
              <a:rPr lang="en-US" altLang="zh-CN" sz="2000" dirty="0">
                <a:solidFill>
                  <a:srgbClr val="0070C0"/>
                </a:solidFill>
                <a:effectLst/>
                <a:latin typeface="Times New Roman" panose="02020603050405020304" pitchFamily="18" charset="0"/>
                <a:cs typeface="Times New Roman" panose="02020603050405020304" pitchFamily="18" charset="0"/>
              </a:rPr>
              <a:t>Statement </a:t>
            </a:r>
            <a:r>
              <a:rPr lang="en-US" altLang="zh-CN" sz="2000" dirty="0" err="1">
                <a:solidFill>
                  <a:srgbClr val="0070C0"/>
                </a:solidFill>
                <a:effectLst/>
                <a:latin typeface="Times New Roman" panose="02020603050405020304" pitchFamily="18" charset="0"/>
                <a:cs typeface="Times New Roman" panose="02020603050405020304" pitchFamily="18" charset="0"/>
              </a:rPr>
              <a:t>stmt</a:t>
            </a:r>
            <a:r>
              <a:rPr lang="en-US" altLang="zh-CN" sz="2000" dirty="0">
                <a:solidFill>
                  <a:srgbClr val="0070C0"/>
                </a:solidFill>
                <a:effectLst/>
                <a:latin typeface="Times New Roman" panose="02020603050405020304" pitchFamily="18" charset="0"/>
                <a:cs typeface="Times New Roman" panose="02020603050405020304" pitchFamily="18" charset="0"/>
              </a:rPr>
              <a:t>=</a:t>
            </a:r>
            <a:r>
              <a:rPr lang="en-US" altLang="zh-CN" sz="2000" dirty="0" err="1">
                <a:solidFill>
                  <a:srgbClr val="0070C0"/>
                </a:solidFill>
                <a:effectLst/>
                <a:latin typeface="Times New Roman" panose="02020603050405020304" pitchFamily="18" charset="0"/>
                <a:cs typeface="Times New Roman" panose="02020603050405020304" pitchFamily="18" charset="0"/>
              </a:rPr>
              <a:t>con.createStatement</a:t>
            </a:r>
            <a:r>
              <a:rPr lang="en-US" altLang="zh-CN" sz="2000" dirty="0">
                <a:solidFill>
                  <a:srgbClr val="0070C0"/>
                </a:solidFill>
                <a:effectLst/>
                <a:latin typeface="Times New Roman" panose="02020603050405020304" pitchFamily="18" charset="0"/>
                <a:cs typeface="Times New Roman" panose="02020603050405020304" pitchFamily="18" charset="0"/>
              </a:rPr>
              <a:t>(</a:t>
            </a:r>
            <a:r>
              <a:rPr lang="en-US" altLang="zh-CN" sz="2000" dirty="0">
                <a:solidFill>
                  <a:srgbClr val="DF3621"/>
                </a:solidFill>
                <a:effectLst/>
                <a:latin typeface="Times New Roman" panose="02020603050405020304" pitchFamily="18" charset="0"/>
                <a:cs typeface="Times New Roman" panose="02020603050405020304" pitchFamily="18" charset="0"/>
              </a:rPr>
              <a:t>int type ,int concurrency</a:t>
            </a:r>
            <a:r>
              <a:rPr lang="en-US" altLang="zh-CN" sz="2000" dirty="0">
                <a:solidFill>
                  <a:srgbClr val="0070C0"/>
                </a:solidFill>
                <a:effectLst/>
                <a:latin typeface="Times New Roman" panose="02020603050405020304" pitchFamily="18" charset="0"/>
                <a:cs typeface="Times New Roman" panose="02020603050405020304" pitchFamily="18" charset="0"/>
              </a:rPr>
              <a:t>);</a:t>
            </a:r>
            <a:endParaRPr lang="en-US" altLang="zh-CN" sz="2400" dirty="0">
              <a:solidFill>
                <a:srgbClr val="0070C0"/>
              </a:solidFill>
              <a:effectLst/>
              <a:latin typeface="Times New Roman" panose="02020603050405020304" pitchFamily="18" charset="0"/>
              <a:cs typeface="Times New Roman" panose="02020603050405020304" pitchFamily="18" charset="0"/>
            </a:endParaRPr>
          </a:p>
          <a:p>
            <a:pPr lvl="0" algn="just">
              <a:lnSpc>
                <a:spcPct val="130000"/>
              </a:lnSpc>
              <a:defRPr/>
            </a:pPr>
            <a:endParaRPr lang="zh-CN" altLang="en-US" sz="2400" dirty="0">
              <a:solidFill>
                <a:srgbClr val="0070C0"/>
              </a:solidFill>
              <a:effectLst/>
              <a:latin typeface="宋体" panose="02010600030101010101" pitchFamily="2" charset="-122"/>
              <a:ea typeface="宋体" panose="02010600030101010101" pitchFamily="2" charset="-122"/>
            </a:endParaRPr>
          </a:p>
          <a:p>
            <a:pPr marL="342900" lvl="0" indent="-342900">
              <a:lnSpc>
                <a:spcPts val="3800"/>
              </a:lnSpc>
              <a:buSzPct val="150000"/>
              <a:buBlip>
                <a:blip r:embed="rId2"/>
              </a:buBlip>
              <a:defRPr/>
            </a:pPr>
            <a:r>
              <a:rPr lang="zh-CN" altLang="en-US" sz="2400" b="1" dirty="0">
                <a:solidFill>
                  <a:srgbClr val="0070C0"/>
                </a:solidFill>
                <a:effectLst/>
                <a:latin typeface="宋体" panose="02010600030101010101" pitchFamily="2" charset="-122"/>
                <a:ea typeface="宋体" panose="02010600030101010101" pitchFamily="2" charset="-122"/>
              </a:rPr>
              <a:t>然后，根据参数的</a:t>
            </a:r>
            <a:r>
              <a:rPr lang="en-US" altLang="zh-CN" sz="2400" b="1" dirty="0">
                <a:solidFill>
                  <a:srgbClr val="0070C0"/>
                </a:solidFill>
                <a:effectLst/>
                <a:latin typeface="宋体" panose="02010600030101010101" pitchFamily="2" charset="-122"/>
                <a:ea typeface="宋体" panose="02010600030101010101" pitchFamily="2" charset="-122"/>
              </a:rPr>
              <a:t>type</a:t>
            </a:r>
            <a:r>
              <a:rPr lang="zh-CN" altLang="en-US" sz="2400" b="1" dirty="0">
                <a:solidFill>
                  <a:srgbClr val="0070C0"/>
                </a:solidFill>
                <a:effectLst/>
                <a:latin typeface="宋体" panose="02010600030101010101" pitchFamily="2" charset="-122"/>
                <a:ea typeface="宋体" panose="02010600030101010101" pitchFamily="2" charset="-122"/>
              </a:rPr>
              <a:t>、</a:t>
            </a:r>
            <a:r>
              <a:rPr lang="en-US" altLang="zh-CN" sz="2400" b="1" dirty="0">
                <a:solidFill>
                  <a:srgbClr val="0070C0"/>
                </a:solidFill>
                <a:effectLst/>
                <a:latin typeface="宋体" panose="02010600030101010101" pitchFamily="2" charset="-122"/>
                <a:ea typeface="宋体" panose="02010600030101010101" pitchFamily="2" charset="-122"/>
              </a:rPr>
              <a:t>concurrency</a:t>
            </a:r>
            <a:r>
              <a:rPr lang="zh-CN" altLang="en-US" sz="2400" b="1" dirty="0">
                <a:solidFill>
                  <a:srgbClr val="0070C0"/>
                </a:solidFill>
                <a:effectLst/>
                <a:latin typeface="宋体" panose="02010600030101010101" pitchFamily="2" charset="-122"/>
                <a:ea typeface="宋体" panose="02010600030101010101" pitchFamily="2" charset="-122"/>
              </a:rPr>
              <a:t>的取值情况，</a:t>
            </a:r>
            <a:r>
              <a:rPr lang="en-US" altLang="zh-CN" sz="2400" b="1" dirty="0" err="1">
                <a:solidFill>
                  <a:srgbClr val="0070C0"/>
                </a:solidFill>
                <a:effectLst/>
                <a:latin typeface="宋体" panose="02010600030101010101" pitchFamily="2" charset="-122"/>
                <a:ea typeface="宋体" panose="02010600030101010101" pitchFamily="2" charset="-122"/>
              </a:rPr>
              <a:t>stmt</a:t>
            </a:r>
            <a:r>
              <a:rPr lang="zh-CN" altLang="en-US" sz="2400" b="1" dirty="0">
                <a:solidFill>
                  <a:srgbClr val="0070C0"/>
                </a:solidFill>
                <a:effectLst/>
                <a:latin typeface="宋体" panose="02010600030101010101" pitchFamily="2" charset="-122"/>
                <a:ea typeface="宋体" panose="02010600030101010101" pitchFamily="2" charset="-122"/>
              </a:rPr>
              <a:t>返回相应类型的结果集：</a:t>
            </a:r>
          </a:p>
          <a:p>
            <a:pPr lvl="0">
              <a:lnSpc>
                <a:spcPts val="3800"/>
              </a:lnSpc>
              <a:defRPr/>
            </a:pPr>
            <a:r>
              <a:rPr lang="en-US" altLang="zh-CN" sz="2400" dirty="0">
                <a:solidFill>
                  <a:srgbClr val="0070C0"/>
                </a:solidFill>
                <a:effectLst/>
                <a:latin typeface="Times New Roman" panose="02020603050405020304" pitchFamily="18" charset="0"/>
              </a:rPr>
              <a:t>    </a:t>
            </a:r>
            <a:r>
              <a:rPr lang="en-US" altLang="zh-CN" sz="2400" dirty="0">
                <a:solidFill>
                  <a:srgbClr val="0070C0"/>
                </a:solidFill>
                <a:effectLst/>
                <a:latin typeface="Times New Roman" panose="02020603050405020304" pitchFamily="18" charset="0"/>
                <a:cs typeface="Times New Roman" panose="02020603050405020304" pitchFamily="18" charset="0"/>
              </a:rPr>
              <a:t> </a:t>
            </a:r>
            <a:r>
              <a:rPr lang="en-US" altLang="zh-CN" sz="2000" dirty="0" err="1">
                <a:solidFill>
                  <a:srgbClr val="0070C0"/>
                </a:solidFill>
                <a:effectLst/>
                <a:latin typeface="Times New Roman" panose="02020603050405020304" pitchFamily="18" charset="0"/>
                <a:cs typeface="Times New Roman" panose="02020603050405020304" pitchFamily="18" charset="0"/>
              </a:rPr>
              <a:t>ResultSet</a:t>
            </a:r>
            <a:r>
              <a:rPr lang="en-US" altLang="zh-CN" sz="2000" dirty="0">
                <a:solidFill>
                  <a:srgbClr val="0070C0"/>
                </a:solidFill>
                <a:effectLst/>
                <a:latin typeface="Times New Roman" panose="02020603050405020304" pitchFamily="18" charset="0"/>
                <a:cs typeface="Times New Roman" panose="02020603050405020304" pitchFamily="18" charset="0"/>
              </a:rPr>
              <a:t>  re=</a:t>
            </a:r>
            <a:r>
              <a:rPr lang="en-US" altLang="zh-CN" sz="2000" dirty="0" err="1">
                <a:solidFill>
                  <a:srgbClr val="0070C0"/>
                </a:solidFill>
                <a:effectLst/>
                <a:latin typeface="Times New Roman" panose="02020603050405020304" pitchFamily="18" charset="0"/>
                <a:cs typeface="Times New Roman" panose="02020603050405020304" pitchFamily="18" charset="0"/>
              </a:rPr>
              <a:t>stmt.executeQuery</a:t>
            </a:r>
            <a:r>
              <a:rPr lang="en-US" altLang="zh-CN" sz="2000" dirty="0">
                <a:solidFill>
                  <a:srgbClr val="0070C0"/>
                </a:solidFill>
                <a:effectLst/>
                <a:latin typeface="Times New Roman" panose="02020603050405020304" pitchFamily="18" charset="0"/>
                <a:cs typeface="Times New Roman" panose="02020603050405020304" pitchFamily="18" charset="0"/>
              </a:rPr>
              <a:t>(SQL</a:t>
            </a:r>
            <a:r>
              <a:rPr lang="zh-CN" altLang="en-US" sz="2000" dirty="0">
                <a:solidFill>
                  <a:srgbClr val="0070C0"/>
                </a:solidFill>
                <a:effectLst/>
                <a:latin typeface="Times New Roman" panose="02020603050405020304" pitchFamily="18" charset="0"/>
                <a:cs typeface="Times New Roman" panose="02020603050405020304" pitchFamily="18" charset="0"/>
              </a:rPr>
              <a:t>语句</a:t>
            </a:r>
            <a:r>
              <a:rPr lang="en-US" altLang="zh-CN" sz="2000" dirty="0">
                <a:solidFill>
                  <a:srgbClr val="0070C0"/>
                </a:solidFill>
                <a:effectLst/>
                <a:latin typeface="Times New Roman" panose="02020603050405020304" pitchFamily="18" charset="0"/>
                <a:cs typeface="Times New Roman" panose="02020603050405020304" pitchFamily="18" charset="0"/>
              </a:rPr>
              <a:t>);</a:t>
            </a:r>
          </a:p>
        </p:txBody>
      </p:sp>
      <p:sp>
        <p:nvSpPr>
          <p:cNvPr id="7" name="矩形 5"/>
          <p:cNvSpPr>
            <a:spLocks noChangeArrowheads="1"/>
          </p:cNvSpPr>
          <p:nvPr/>
        </p:nvSpPr>
        <p:spPr bwMode="auto">
          <a:xfrm>
            <a:off x="288925" y="954088"/>
            <a:ext cx="86042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3.</a:t>
            </a:r>
            <a:r>
              <a:rPr lang="zh-CN" altLang="en-US" sz="2400" dirty="0">
                <a:solidFill>
                  <a:srgbClr val="DF3621"/>
                </a:solidFill>
                <a:latin typeface="宋体" panose="02010600030101010101" pitchFamily="2" charset="-122"/>
                <a:cs typeface="宋体" panose="02010600030101010101" pitchFamily="2" charset="-122"/>
              </a:rPr>
              <a:t>随机查询</a:t>
            </a:r>
          </a:p>
        </p:txBody>
      </p:sp>
      <p:pic>
        <p:nvPicPr>
          <p:cNvPr id="11"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 calcmode="lin" valueType="num">
                                      <p:cBhvr additive="base">
                                        <p:cTn id="3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 calcmode="lin" valueType="num">
                                      <p:cBhvr additive="base">
                                        <p:cTn id="4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ldLvl="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06525" cy="830263"/>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第一讲</a:t>
            </a: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88925" y="954088"/>
            <a:ext cx="8604250"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3.</a:t>
            </a:r>
            <a:r>
              <a:rPr lang="zh-CN" altLang="en-US" sz="2400" dirty="0">
                <a:solidFill>
                  <a:srgbClr val="DF3621"/>
                </a:solidFill>
                <a:latin typeface="宋体" panose="02010600030101010101" pitchFamily="2" charset="-122"/>
                <a:cs typeface="宋体" panose="02010600030101010101" pitchFamily="2" charset="-122"/>
              </a:rPr>
              <a:t>随机查询</a:t>
            </a:r>
            <a:endParaRPr lang="en-US" altLang="zh-CN" sz="2400" dirty="0">
              <a:solidFill>
                <a:srgbClr val="FF0000"/>
              </a:solidFill>
              <a:latin typeface="宋体" panose="02010600030101010101" pitchFamily="2" charset="-122"/>
              <a:cs typeface="宋体" panose="02010600030101010101" pitchFamily="2" charset="-122"/>
            </a:endParaRPr>
          </a:p>
          <a:p>
            <a:pPr algn="just" eaLnBrk="1" hangingPunct="1">
              <a:lnSpc>
                <a:spcPct val="130000"/>
              </a:lnSpc>
              <a:spcBef>
                <a:spcPct val="0"/>
              </a:spcBef>
              <a:buFontTx/>
              <a:buNone/>
              <a:defRPr/>
            </a:pPr>
            <a:r>
              <a:rPr lang="en-US" altLang="zh-CN" sz="2400" dirty="0">
                <a:solidFill>
                  <a:srgbClr val="0070C0"/>
                </a:solidFill>
                <a:latin typeface="宋体" panose="02010600030101010101" pitchFamily="2" charset="-122"/>
                <a:cs typeface="宋体" panose="02010600030101010101" pitchFamily="2" charset="-122"/>
              </a:rPr>
              <a:t>type</a:t>
            </a:r>
            <a:r>
              <a:rPr lang="zh-CN" altLang="en-US" sz="2400" dirty="0">
                <a:solidFill>
                  <a:srgbClr val="0070C0"/>
                </a:solidFill>
                <a:latin typeface="宋体" panose="02010600030101010101" pitchFamily="2" charset="-122"/>
                <a:cs typeface="宋体" panose="02010600030101010101" pitchFamily="2" charset="-122"/>
              </a:rPr>
              <a:t>的取值决定滚动方式，取值可以是：</a:t>
            </a:r>
            <a:endParaRPr lang="en-US" altLang="zh-CN" sz="2400" dirty="0">
              <a:solidFill>
                <a:srgbClr val="0070C0"/>
              </a:solidFill>
              <a:latin typeface="宋体" panose="02010600030101010101" pitchFamily="2" charset="-122"/>
              <a:cs typeface="宋体" panose="02010600030101010101" pitchFamily="2" charset="-122"/>
            </a:endParaRPr>
          </a:p>
        </p:txBody>
      </p:sp>
      <p:sp>
        <p:nvSpPr>
          <p:cNvPr id="2" name="文本框 1"/>
          <p:cNvSpPr txBox="1"/>
          <p:nvPr/>
        </p:nvSpPr>
        <p:spPr>
          <a:xfrm>
            <a:off x="311150" y="1974870"/>
            <a:ext cx="8604250" cy="3928110"/>
          </a:xfrm>
          <a:prstGeom prst="rect">
            <a:avLst/>
          </a:prstGeom>
          <a:noFill/>
        </p:spPr>
        <p:txBody>
          <a:bodyPr wrap="square" rtlCol="0">
            <a:spAutoFit/>
          </a:bodyPr>
          <a:lstStyle/>
          <a:p>
            <a:pPr marL="342900" lvl="0" indent="-342900" algn="just">
              <a:lnSpc>
                <a:spcPct val="130000"/>
              </a:lnSpc>
              <a:buSzPct val="150000"/>
              <a:buBlip>
                <a:blip r:embed="rId4"/>
              </a:buBlip>
              <a:defRPr/>
            </a:pPr>
            <a:r>
              <a:rPr lang="en-US" altLang="zh-CN" sz="2400" b="1" dirty="0" err="1">
                <a:solidFill>
                  <a:srgbClr val="0070C0"/>
                </a:solidFill>
                <a:latin typeface="Times New Roman" panose="02020603050405020304" pitchFamily="18" charset="0"/>
                <a:cs typeface="Times New Roman" panose="02020603050405020304" pitchFamily="18" charset="0"/>
              </a:rPr>
              <a:t>ResultSet.TYPE_FORWORD_ONLY</a:t>
            </a:r>
            <a:r>
              <a:rPr lang="en-US" altLang="zh-CN" sz="2400" b="1" dirty="0">
                <a:solidFill>
                  <a:srgbClr val="0070C0"/>
                </a:solidFill>
                <a:latin typeface="Times New Roman" panose="02020603050405020304" pitchFamily="18" charset="0"/>
                <a:cs typeface="Times New Roman" panose="02020603050405020304" pitchFamily="18" charset="0"/>
              </a:rPr>
              <a:t> </a:t>
            </a:r>
            <a:r>
              <a:rPr lang="zh-CN" altLang="en-US" sz="2400" b="1" dirty="0">
                <a:solidFill>
                  <a:srgbClr val="0070C0"/>
                </a:solidFill>
                <a:latin typeface="Times New Roman" panose="02020603050405020304" pitchFamily="18" charset="0"/>
                <a:cs typeface="Times New Roman" panose="02020603050405020304" pitchFamily="18" charset="0"/>
              </a:rPr>
              <a:t>：</a:t>
            </a:r>
            <a:endParaRPr lang="zh-CN" altLang="en-US" sz="2400" b="1" dirty="0">
              <a:solidFill>
                <a:srgbClr val="0070C0"/>
              </a:solidFill>
              <a:latin typeface="宋体" panose="02010600030101010101" pitchFamily="2" charset="-122"/>
              <a:cs typeface="宋体" panose="02010600030101010101" pitchFamily="2" charset="-122"/>
            </a:endParaRPr>
          </a:p>
          <a:p>
            <a:pPr lvl="0" algn="just">
              <a:lnSpc>
                <a:spcPct val="130000"/>
              </a:lnSpc>
              <a:buSzPct val="150000"/>
              <a:defRPr/>
            </a:pPr>
            <a:r>
              <a:rPr lang="zh-CN" altLang="en-US" sz="2400" b="1" dirty="0">
                <a:solidFill>
                  <a:srgbClr val="0070C0"/>
                </a:solidFill>
                <a:latin typeface="宋体" panose="02010600030101010101" pitchFamily="2" charset="-122"/>
                <a:cs typeface="宋体" panose="02010600030101010101" pitchFamily="2" charset="-122"/>
              </a:rPr>
              <a:t>   结果集的游标只能向下滚动。</a:t>
            </a:r>
            <a:endParaRPr lang="en-US" altLang="zh-CN" sz="2400" b="1" dirty="0">
              <a:solidFill>
                <a:srgbClr val="0070C0"/>
              </a:solidFill>
              <a:latin typeface="宋体" panose="02010600030101010101" pitchFamily="2" charset="-122"/>
              <a:cs typeface="宋体" panose="02010600030101010101" pitchFamily="2" charset="-122"/>
            </a:endParaRPr>
          </a:p>
          <a:p>
            <a:pPr marL="342900" lvl="0" indent="-342900" algn="just">
              <a:lnSpc>
                <a:spcPct val="130000"/>
              </a:lnSpc>
              <a:buSzPct val="150000"/>
              <a:buBlip>
                <a:blip r:embed="rId4"/>
              </a:buBlip>
              <a:defRPr/>
            </a:pPr>
            <a:r>
              <a:rPr lang="en-US" altLang="zh-CN" sz="2400" b="1" dirty="0" err="1">
                <a:solidFill>
                  <a:srgbClr val="0070C0"/>
                </a:solidFill>
                <a:latin typeface="Times New Roman" panose="02020603050405020304" pitchFamily="18" charset="0"/>
                <a:cs typeface="Times New Roman" panose="02020603050405020304" pitchFamily="18" charset="0"/>
              </a:rPr>
              <a:t>ResultSet.TYPE_SCROLL_INSENSITIVE</a:t>
            </a:r>
            <a:r>
              <a:rPr lang="en-US" altLang="zh-CN" sz="2400" b="1" dirty="0">
                <a:solidFill>
                  <a:srgbClr val="0070C0"/>
                </a:solidFill>
                <a:latin typeface="Times New Roman" panose="02020603050405020304" pitchFamily="18" charset="0"/>
                <a:cs typeface="Times New Roman" panose="02020603050405020304" pitchFamily="18" charset="0"/>
              </a:rPr>
              <a:t> </a:t>
            </a:r>
            <a:r>
              <a:rPr lang="zh-CN" altLang="en-US" sz="2400" b="1" dirty="0">
                <a:solidFill>
                  <a:srgbClr val="0070C0"/>
                </a:solidFill>
                <a:latin typeface="宋体" panose="02010600030101010101" pitchFamily="2" charset="-122"/>
                <a:cs typeface="宋体" panose="02010600030101010101" pitchFamily="2" charset="-122"/>
              </a:rPr>
              <a:t>：</a:t>
            </a:r>
          </a:p>
          <a:p>
            <a:pPr lvl="1" algn="just">
              <a:lnSpc>
                <a:spcPct val="130000"/>
              </a:lnSpc>
              <a:buSzPct val="150000"/>
              <a:defRPr/>
            </a:pPr>
            <a:r>
              <a:rPr lang="zh-CN" altLang="en-US" sz="2400" b="1" dirty="0">
                <a:solidFill>
                  <a:srgbClr val="0070C0"/>
                </a:solidFill>
                <a:latin typeface="宋体" panose="02010600030101010101" pitchFamily="2" charset="-122"/>
                <a:cs typeface="宋体" panose="02010600030101010101" pitchFamily="2" charset="-122"/>
              </a:rPr>
              <a:t>结果集的游标可以上下移动</a:t>
            </a:r>
            <a:r>
              <a:rPr lang="en-US" altLang="zh-CN" sz="2400" b="1" dirty="0">
                <a:solidFill>
                  <a:srgbClr val="0070C0"/>
                </a:solidFill>
                <a:latin typeface="宋体" panose="02010600030101010101" pitchFamily="2" charset="-122"/>
                <a:cs typeface="宋体" panose="02010600030101010101" pitchFamily="2" charset="-122"/>
              </a:rPr>
              <a:t>,</a:t>
            </a:r>
            <a:r>
              <a:rPr lang="zh-CN" altLang="en-US" sz="2400" b="1" dirty="0">
                <a:solidFill>
                  <a:srgbClr val="0070C0"/>
                </a:solidFill>
                <a:latin typeface="宋体" panose="02010600030101010101" pitchFamily="2" charset="-122"/>
                <a:cs typeface="宋体" panose="02010600030101010101" pitchFamily="2" charset="-122"/>
              </a:rPr>
              <a:t>当数据库变化时，当前结果集     不变。</a:t>
            </a:r>
            <a:endParaRPr lang="en-US" altLang="zh-CN" sz="2400" b="1" dirty="0">
              <a:solidFill>
                <a:srgbClr val="0070C0"/>
              </a:solidFill>
              <a:latin typeface="宋体" panose="02010600030101010101" pitchFamily="2" charset="-122"/>
              <a:cs typeface="宋体" panose="02010600030101010101" pitchFamily="2" charset="-122"/>
            </a:endParaRPr>
          </a:p>
          <a:p>
            <a:pPr marL="342900" lvl="0" indent="-342900" algn="just">
              <a:lnSpc>
                <a:spcPct val="130000"/>
              </a:lnSpc>
              <a:buSzPct val="150000"/>
              <a:buBlip>
                <a:blip r:embed="rId4"/>
              </a:buBlip>
              <a:defRPr/>
            </a:pPr>
            <a:r>
              <a:rPr lang="en-US" altLang="zh-CN" sz="2400" b="1" dirty="0" err="1">
                <a:solidFill>
                  <a:srgbClr val="0070C0"/>
                </a:solidFill>
                <a:latin typeface="Times New Roman" panose="02020603050405020304" pitchFamily="18" charset="0"/>
                <a:cs typeface="Times New Roman" panose="02020603050405020304" pitchFamily="18" charset="0"/>
              </a:rPr>
              <a:t>ResultSet.TYPE_SCROLL_SENSITIVE</a:t>
            </a:r>
            <a:r>
              <a:rPr lang="en-US" altLang="zh-CN" sz="2400" b="1" dirty="0">
                <a:solidFill>
                  <a:srgbClr val="0070C0"/>
                </a:solidFill>
                <a:latin typeface="宋体" panose="02010600030101010101" pitchFamily="2" charset="-122"/>
                <a:cs typeface="宋体" panose="02010600030101010101" pitchFamily="2" charset="-122"/>
              </a:rPr>
              <a:t> </a:t>
            </a:r>
            <a:r>
              <a:rPr lang="zh-CN" altLang="en-US" sz="2400" b="1" dirty="0">
                <a:solidFill>
                  <a:srgbClr val="0070C0"/>
                </a:solidFill>
                <a:latin typeface="宋体" panose="02010600030101010101" pitchFamily="2" charset="-122"/>
                <a:cs typeface="宋体" panose="02010600030101010101" pitchFamily="2" charset="-122"/>
              </a:rPr>
              <a:t>：</a:t>
            </a:r>
          </a:p>
          <a:p>
            <a:pPr lvl="1" algn="just">
              <a:lnSpc>
                <a:spcPct val="130000"/>
              </a:lnSpc>
              <a:buSzPct val="150000"/>
              <a:defRPr/>
            </a:pPr>
            <a:r>
              <a:rPr lang="zh-CN" altLang="en-US" sz="2400" b="1" dirty="0">
                <a:solidFill>
                  <a:srgbClr val="0070C0"/>
                </a:solidFill>
                <a:latin typeface="宋体" panose="02010600030101010101" pitchFamily="2" charset="-122"/>
                <a:cs typeface="宋体" panose="02010600030101010101" pitchFamily="2" charset="-122"/>
              </a:rPr>
              <a:t>返回可滚动的结果集，当数据库变化时，当前结果集同步改    变。</a:t>
            </a:r>
          </a:p>
        </p:txBody>
      </p:sp>
      <p:pic>
        <p:nvPicPr>
          <p:cNvPr id="12"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 calcmode="lin" valueType="num">
                                      <p:cBhvr additive="base">
                                        <p:cTn id="3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1" end="1"/>
                                            </p:txEl>
                                          </p:spTgt>
                                        </p:tgtEl>
                                        <p:attrNameLst>
                                          <p:attrName>style.visibility</p:attrName>
                                        </p:attrNameLst>
                                      </p:cBhvr>
                                      <p:to>
                                        <p:strVal val="visible"/>
                                      </p:to>
                                    </p:set>
                                    <p:anim calcmode="lin" valueType="num">
                                      <p:cBhvr additive="base">
                                        <p:cTn id="3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1" end="1"/>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 calcmode="lin" valueType="num">
                                      <p:cBhvr additive="base">
                                        <p:cTn id="4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2" end="2"/>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 calcmode="lin" valueType="num">
                                      <p:cBhvr additive="base">
                                        <p:cTn id="4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3" end="3"/>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 calcmode="lin" valueType="num">
                                      <p:cBhvr additive="base">
                                        <p:cTn id="5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4" end="4"/>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 calcmode="lin" valueType="num">
                                      <p:cBhvr additive="base">
                                        <p:cTn id="5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88925" y="990600"/>
            <a:ext cx="8604250" cy="12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ea typeface="+mn-ea"/>
              </a:rPr>
              <a:t>3.</a:t>
            </a:r>
            <a:r>
              <a:rPr lang="zh-CN" altLang="en-US" sz="2400" dirty="0">
                <a:solidFill>
                  <a:srgbClr val="DF3621"/>
                </a:solidFill>
                <a:latin typeface="宋体" panose="02010600030101010101" pitchFamily="2" charset="-122"/>
                <a:ea typeface="+mn-ea"/>
              </a:rPr>
              <a:t>随机查询</a:t>
            </a:r>
            <a:endParaRPr lang="en-US" altLang="zh-CN" sz="2400" dirty="0">
              <a:solidFill>
                <a:srgbClr val="FF0000"/>
              </a:solidFill>
              <a:latin typeface="宋体" panose="02010600030101010101" pitchFamily="2" charset="-122"/>
              <a:ea typeface="+mn-ea"/>
            </a:endParaRPr>
          </a:p>
          <a:p>
            <a:pPr algn="just" eaLnBrk="1" hangingPunct="1">
              <a:lnSpc>
                <a:spcPct val="130000"/>
              </a:lnSpc>
              <a:spcBef>
                <a:spcPct val="0"/>
              </a:spcBef>
              <a:buFontTx/>
              <a:buNone/>
              <a:defRPr/>
            </a:pPr>
            <a:r>
              <a:rPr lang="en-US" altLang="zh-CN" sz="2800" dirty="0">
                <a:solidFill>
                  <a:srgbClr val="0070C0"/>
                </a:solidFill>
                <a:latin typeface="Times New Roman" panose="02020603050405020304" pitchFamily="18" charset="0"/>
                <a:cs typeface="Times New Roman" panose="02020603050405020304" pitchFamily="18" charset="0"/>
              </a:rPr>
              <a:t>concurrency</a:t>
            </a:r>
            <a:r>
              <a:rPr lang="zh-CN" altLang="en-US" sz="2400" dirty="0">
                <a:solidFill>
                  <a:srgbClr val="0070C0"/>
                </a:solidFill>
                <a:latin typeface="Times New Roman" panose="02020603050405020304" pitchFamily="18" charset="0"/>
              </a:rPr>
              <a:t>取值决定是否可以用结果集更新数据库</a:t>
            </a:r>
            <a:endParaRPr lang="en-US" altLang="zh-CN" sz="2400" dirty="0">
              <a:solidFill>
                <a:srgbClr val="0070C0"/>
              </a:solidFill>
              <a:latin typeface="Times New Roman" panose="02020603050405020304" pitchFamily="18" charset="0"/>
            </a:endParaRPr>
          </a:p>
        </p:txBody>
      </p:sp>
      <p:sp>
        <p:nvSpPr>
          <p:cNvPr id="2" name="文本框 1"/>
          <p:cNvSpPr txBox="1"/>
          <p:nvPr/>
        </p:nvSpPr>
        <p:spPr>
          <a:xfrm>
            <a:off x="311150" y="2060848"/>
            <a:ext cx="8604250" cy="2009775"/>
          </a:xfrm>
          <a:prstGeom prst="rect">
            <a:avLst/>
          </a:prstGeom>
          <a:noFill/>
        </p:spPr>
        <p:txBody>
          <a:bodyPr wrap="square" rtlCol="0">
            <a:spAutoFit/>
          </a:bodyPr>
          <a:lstStyle/>
          <a:p>
            <a:pPr marL="342900" lvl="0" indent="-342900" algn="just">
              <a:lnSpc>
                <a:spcPct val="130000"/>
              </a:lnSpc>
              <a:buSzPct val="150000"/>
              <a:buBlip>
                <a:blip r:embed="rId4"/>
              </a:buBlip>
              <a:defRPr/>
            </a:pPr>
            <a:r>
              <a:rPr lang="en-US" altLang="zh-CN" sz="2400" b="1" dirty="0" err="1">
                <a:solidFill>
                  <a:srgbClr val="0070C0"/>
                </a:solidFill>
                <a:latin typeface="Times New Roman" panose="02020603050405020304" pitchFamily="18" charset="0"/>
              </a:rPr>
              <a:t>ResultSet.CONCUR_READ_ONLY</a:t>
            </a:r>
            <a:r>
              <a:rPr lang="zh-CN" altLang="en-US" sz="2400" b="1" dirty="0">
                <a:solidFill>
                  <a:srgbClr val="0070C0"/>
                </a:solidFill>
                <a:latin typeface="Times New Roman" panose="02020603050405020304" pitchFamily="18" charset="0"/>
              </a:rPr>
              <a:t>：</a:t>
            </a:r>
          </a:p>
          <a:p>
            <a:pPr lvl="0" algn="just">
              <a:lnSpc>
                <a:spcPct val="130000"/>
              </a:lnSpc>
              <a:buSzPct val="150000"/>
              <a:defRPr/>
            </a:pPr>
            <a:r>
              <a:rPr lang="zh-CN" altLang="en-US" sz="2400" b="1" dirty="0">
                <a:solidFill>
                  <a:srgbClr val="0070C0"/>
                </a:solidFill>
                <a:latin typeface="Times New Roman" panose="02020603050405020304" pitchFamily="18" charset="0"/>
              </a:rPr>
              <a:t>    不能用结果集更新数据库中的表。</a:t>
            </a:r>
            <a:endParaRPr lang="en-US" altLang="zh-CN" sz="2400" b="1" dirty="0">
              <a:solidFill>
                <a:srgbClr val="0070C0"/>
              </a:solidFill>
              <a:latin typeface="Times New Roman" panose="02020603050405020304" pitchFamily="18" charset="0"/>
            </a:endParaRPr>
          </a:p>
          <a:p>
            <a:pPr marL="342900" lvl="0" indent="-342900" algn="just">
              <a:lnSpc>
                <a:spcPct val="130000"/>
              </a:lnSpc>
              <a:buSzPct val="150000"/>
              <a:buBlip>
                <a:blip r:embed="rId4"/>
              </a:buBlip>
              <a:defRPr/>
            </a:pPr>
            <a:r>
              <a:rPr lang="en-US" altLang="zh-CN" sz="2400" b="1" dirty="0" err="1">
                <a:solidFill>
                  <a:srgbClr val="0070C0"/>
                </a:solidFill>
                <a:latin typeface="Times New Roman" panose="02020603050405020304" pitchFamily="18" charset="0"/>
              </a:rPr>
              <a:t>ResultSet.CONCUR_UPDATETABLE</a:t>
            </a:r>
            <a:r>
              <a:rPr lang="zh-CN" altLang="en-US" sz="2400" b="1" dirty="0">
                <a:solidFill>
                  <a:srgbClr val="0070C0"/>
                </a:solidFill>
                <a:latin typeface="Times New Roman" panose="02020603050405020304" pitchFamily="18" charset="0"/>
              </a:rPr>
              <a:t>：</a:t>
            </a:r>
          </a:p>
          <a:p>
            <a:pPr lvl="0" algn="just">
              <a:lnSpc>
                <a:spcPct val="130000"/>
              </a:lnSpc>
              <a:buSzPct val="150000"/>
              <a:defRPr/>
            </a:pPr>
            <a:r>
              <a:rPr lang="zh-CN" altLang="en-US" sz="2400" b="1" dirty="0">
                <a:solidFill>
                  <a:srgbClr val="0070C0"/>
                </a:solidFill>
                <a:latin typeface="Times New Roman" panose="02020603050405020304" pitchFamily="18" charset="0"/>
              </a:rPr>
              <a:t>    能用结果集更新数据库中的表。</a:t>
            </a:r>
          </a:p>
        </p:txBody>
      </p:sp>
      <p:pic>
        <p:nvPicPr>
          <p:cNvPr id="12"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5"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6"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 calcmode="lin" valueType="num">
                                      <p:cBhvr additive="base">
                                        <p:cTn id="3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1" end="1"/>
                                            </p:txEl>
                                          </p:spTgt>
                                        </p:tgtEl>
                                        <p:attrNameLst>
                                          <p:attrName>style.visibility</p:attrName>
                                        </p:attrNameLst>
                                      </p:cBhvr>
                                      <p:to>
                                        <p:strVal val="visible"/>
                                      </p:to>
                                    </p:set>
                                    <p:anim calcmode="lin" valueType="num">
                                      <p:cBhvr additive="base">
                                        <p:cTn id="3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1" end="1"/>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 calcmode="lin" valueType="num">
                                      <p:cBhvr additive="base">
                                        <p:cTn id="4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2" end="2"/>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 calcmode="lin" valueType="num">
                                      <p:cBhvr additive="base">
                                        <p:cTn id="4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10"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
        <p:nvSpPr>
          <p:cNvPr id="7" name="矩形 5"/>
          <p:cNvSpPr>
            <a:spLocks noChangeArrowheads="1"/>
          </p:cNvSpPr>
          <p:nvPr/>
        </p:nvSpPr>
        <p:spPr bwMode="auto">
          <a:xfrm>
            <a:off x="311150" y="865798"/>
            <a:ext cx="86042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5"/>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FontTx/>
              <a:buNone/>
              <a:defRPr/>
            </a:pPr>
            <a:r>
              <a:rPr lang="en-US" altLang="zh-CN" sz="2000" dirty="0">
                <a:solidFill>
                  <a:srgbClr val="DF3621"/>
                </a:solidFill>
                <a:latin typeface="Times New Roman" panose="02020603050405020304" pitchFamily="18" charset="0"/>
                <a:cs typeface="Times New Roman" panose="02020603050405020304" pitchFamily="18" charset="0"/>
              </a:rPr>
              <a:t>3.</a:t>
            </a:r>
            <a:r>
              <a:rPr lang="zh-CN" altLang="en-US" sz="2000" dirty="0">
                <a:solidFill>
                  <a:srgbClr val="DF3621"/>
                </a:solidFill>
                <a:latin typeface="Times New Roman" panose="02020603050405020304" pitchFamily="18" charset="0"/>
                <a:cs typeface="Times New Roman" panose="02020603050405020304" pitchFamily="18" charset="0"/>
              </a:rPr>
              <a:t>随机查询</a:t>
            </a:r>
            <a:endParaRPr lang="en-US" altLang="zh-CN" sz="2000" dirty="0">
              <a:solidFill>
                <a:srgbClr val="FF0000"/>
              </a:solidFill>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defRPr/>
            </a:pPr>
            <a:r>
              <a:rPr lang="zh-CN" altLang="en-US" sz="2000" dirty="0">
                <a:solidFill>
                  <a:srgbClr val="0070C0"/>
                </a:solidFill>
                <a:latin typeface="Times New Roman" panose="02020603050405020304" pitchFamily="18" charset="0"/>
                <a:cs typeface="Times New Roman" panose="02020603050405020304" pitchFamily="18" charset="0"/>
              </a:rPr>
              <a:t>滚动查询经常用到</a:t>
            </a:r>
            <a:r>
              <a:rPr lang="en-US" altLang="zh-CN" sz="2000" dirty="0" err="1">
                <a:solidFill>
                  <a:srgbClr val="0070C0"/>
                </a:solidFill>
                <a:latin typeface="Times New Roman" panose="02020603050405020304" pitchFamily="18" charset="0"/>
                <a:cs typeface="Times New Roman" panose="02020603050405020304" pitchFamily="18" charset="0"/>
              </a:rPr>
              <a:t>ResultSet</a:t>
            </a:r>
            <a:r>
              <a:rPr lang="zh-CN" altLang="en-US" sz="2000" dirty="0">
                <a:solidFill>
                  <a:srgbClr val="0070C0"/>
                </a:solidFill>
                <a:latin typeface="Times New Roman" panose="02020603050405020304" pitchFamily="18" charset="0"/>
                <a:cs typeface="Times New Roman" panose="02020603050405020304" pitchFamily="18" charset="0"/>
              </a:rPr>
              <a:t>的下述方法：</a:t>
            </a: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1917448724"/>
              </p:ext>
            </p:extLst>
          </p:nvPr>
        </p:nvGraphicFramePr>
        <p:xfrm>
          <a:off x="475675" y="1519349"/>
          <a:ext cx="8120380" cy="5227320"/>
        </p:xfrm>
        <a:graphic>
          <a:graphicData uri="http://schemas.openxmlformats.org/drawingml/2006/table">
            <a:tbl>
              <a:tblPr firstRow="1" bandRow="1">
                <a:tableStyleId>{5C22544A-7EE6-4342-B048-85BDC9FD1C3A}</a:tableStyleId>
              </a:tblPr>
              <a:tblGrid>
                <a:gridCol w="3144520">
                  <a:extLst>
                    <a:ext uri="{9D8B030D-6E8A-4147-A177-3AD203B41FA5}">
                      <a16:colId xmlns:a16="http://schemas.microsoft.com/office/drawing/2014/main" val="20000"/>
                    </a:ext>
                  </a:extLst>
                </a:gridCol>
                <a:gridCol w="4975860">
                  <a:extLst>
                    <a:ext uri="{9D8B030D-6E8A-4147-A177-3AD203B41FA5}">
                      <a16:colId xmlns:a16="http://schemas.microsoft.com/office/drawing/2014/main" val="20001"/>
                    </a:ext>
                  </a:extLst>
                </a:gridCol>
              </a:tblGrid>
              <a:tr h="350520">
                <a:tc>
                  <a:txBody>
                    <a:bodyPr/>
                    <a:lstStyle/>
                    <a:p>
                      <a:r>
                        <a:rPr lang="zh-CN" altLang="en-US" sz="1600" b="1" dirty="0"/>
                        <a:t>方法名</a:t>
                      </a:r>
                    </a:p>
                  </a:txBody>
                  <a:tcPr/>
                </a:tc>
                <a:tc>
                  <a:txBody>
                    <a:bodyPr/>
                    <a:lstStyle/>
                    <a:p>
                      <a:r>
                        <a:rPr lang="zh-CN" altLang="en-US" sz="1600" b="1" dirty="0"/>
                        <a:t>描述</a:t>
                      </a:r>
                    </a:p>
                  </a:txBody>
                  <a:tcPr/>
                </a:tc>
                <a:extLst>
                  <a:ext uri="{0D108BD9-81ED-4DB2-BD59-A6C34878D82A}">
                    <a16:rowId xmlns:a16="http://schemas.microsoft.com/office/drawing/2014/main" val="10000"/>
                  </a:ext>
                </a:extLst>
              </a:tr>
              <a:tr h="605155">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a:t>
                      </a:r>
                      <a:r>
                        <a:rPr lang="en-US" altLang="zh-CN" sz="1600" b="1" dirty="0" err="1">
                          <a:solidFill>
                            <a:srgbClr val="0070C0"/>
                          </a:solidFill>
                          <a:latin typeface="Times New Roman" panose="02020603050405020304" pitchFamily="18" charset="0"/>
                        </a:rPr>
                        <a:t>boolean</a:t>
                      </a:r>
                      <a:r>
                        <a:rPr lang="en-US" altLang="zh-CN" sz="1600" b="1" dirty="0">
                          <a:solidFill>
                            <a:srgbClr val="0070C0"/>
                          </a:solidFill>
                          <a:latin typeface="Times New Roman" panose="02020603050405020304" pitchFamily="18" charset="0"/>
                        </a:rPr>
                        <a:t> previous()</a:t>
                      </a:r>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zh-CN" altLang="en-US" sz="1600" b="1" dirty="0">
                          <a:solidFill>
                            <a:srgbClr val="0070C0"/>
                          </a:solidFill>
                          <a:latin typeface="Times New Roman" panose="02020603050405020304" pitchFamily="18" charset="0"/>
                        </a:rPr>
                        <a:t>将游标向上移动，当移到结果集第一行之前时返回</a:t>
                      </a:r>
                      <a:r>
                        <a:rPr lang="en-US" altLang="zh-CN" sz="1600" b="1" dirty="0">
                          <a:solidFill>
                            <a:srgbClr val="0070C0"/>
                          </a:solidFill>
                          <a:latin typeface="Times New Roman" panose="02020603050405020304" pitchFamily="18" charset="0"/>
                        </a:rPr>
                        <a:t>false</a:t>
                      </a:r>
                    </a:p>
                  </a:txBody>
                  <a:tcPr/>
                </a:tc>
                <a:extLst>
                  <a:ext uri="{0D108BD9-81ED-4DB2-BD59-A6C34878D82A}">
                    <a16:rowId xmlns:a16="http://schemas.microsoft.com/office/drawing/2014/main" val="10001"/>
                  </a:ext>
                </a:extLst>
              </a:tr>
              <a:tr h="605790">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void </a:t>
                      </a:r>
                      <a:r>
                        <a:rPr lang="en-US" altLang="zh-CN" sz="1600" b="1" dirty="0" err="1">
                          <a:solidFill>
                            <a:srgbClr val="0070C0"/>
                          </a:solidFill>
                          <a:latin typeface="Times New Roman" panose="02020603050405020304" pitchFamily="18" charset="0"/>
                        </a:rPr>
                        <a:t>beforeFirst</a:t>
                      </a:r>
                      <a:r>
                        <a:rPr lang="en-US" altLang="zh-CN" sz="1600" b="1" dirty="0">
                          <a:solidFill>
                            <a:srgbClr val="0070C0"/>
                          </a:solidFill>
                          <a:latin typeface="Times New Roman" panose="02020603050405020304" pitchFamily="18" charset="0"/>
                        </a:rPr>
                        <a:t>()</a:t>
                      </a:r>
                    </a:p>
                  </a:txBody>
                  <a:tcPr/>
                </a:tc>
                <a:tc>
                  <a:txBody>
                    <a:bodyPr/>
                    <a:lstStyle/>
                    <a:p>
                      <a:r>
                        <a:rPr lang="zh-CN" altLang="en-US" sz="1600" b="1" dirty="0">
                          <a:solidFill>
                            <a:srgbClr val="0070C0"/>
                          </a:solidFill>
                          <a:latin typeface="Times New Roman" panose="02020603050405020304" pitchFamily="18" charset="0"/>
                        </a:rPr>
                        <a:t>将游标移动到结果集的初始位置，即在第一行之前</a:t>
                      </a:r>
                    </a:p>
                  </a:txBody>
                  <a:tcPr/>
                </a:tc>
                <a:extLst>
                  <a:ext uri="{0D108BD9-81ED-4DB2-BD59-A6C34878D82A}">
                    <a16:rowId xmlns:a16="http://schemas.microsoft.com/office/drawing/2014/main" val="10002"/>
                  </a:ext>
                </a:extLst>
              </a:tr>
              <a:tr h="351155">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void </a:t>
                      </a:r>
                      <a:r>
                        <a:rPr lang="en-US" altLang="zh-CN" sz="1600" b="1" dirty="0" err="1">
                          <a:solidFill>
                            <a:srgbClr val="0070C0"/>
                          </a:solidFill>
                          <a:latin typeface="Times New Roman" panose="02020603050405020304" pitchFamily="18" charset="0"/>
                        </a:rPr>
                        <a:t>afterLast</a:t>
                      </a:r>
                      <a:r>
                        <a:rPr lang="en-US" altLang="zh-CN" sz="1600" b="1" dirty="0">
                          <a:solidFill>
                            <a:srgbClr val="0070C0"/>
                          </a:solidFill>
                          <a:latin typeface="Times New Roman" panose="02020603050405020304" pitchFamily="18" charset="0"/>
                        </a:rPr>
                        <a:t>()</a:t>
                      </a:r>
                    </a:p>
                  </a:txBody>
                  <a:tcPr/>
                </a:tc>
                <a:tc>
                  <a:txBody>
                    <a:bodyPr/>
                    <a:lstStyle/>
                    <a:p>
                      <a:r>
                        <a:rPr lang="zh-CN" altLang="en-US" sz="1600" b="1" dirty="0">
                          <a:solidFill>
                            <a:srgbClr val="0070C0"/>
                          </a:solidFill>
                          <a:latin typeface="Times New Roman" panose="02020603050405020304" pitchFamily="18" charset="0"/>
                        </a:rPr>
                        <a:t>将游标移到结果集最后一行之后</a:t>
                      </a:r>
                    </a:p>
                  </a:txBody>
                  <a:tcPr/>
                </a:tc>
                <a:extLst>
                  <a:ext uri="{0D108BD9-81ED-4DB2-BD59-A6C34878D82A}">
                    <a16:rowId xmlns:a16="http://schemas.microsoft.com/office/drawing/2014/main" val="10003"/>
                  </a:ext>
                </a:extLst>
              </a:tr>
              <a:tr h="350520">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void first()</a:t>
                      </a:r>
                    </a:p>
                  </a:txBody>
                  <a:tcPr/>
                </a:tc>
                <a:tc>
                  <a:txBody>
                    <a:bodyPr/>
                    <a:lstStyle/>
                    <a:p>
                      <a:r>
                        <a:rPr lang="zh-CN" altLang="en-US" sz="1600" b="1" dirty="0">
                          <a:solidFill>
                            <a:srgbClr val="0070C0"/>
                          </a:solidFill>
                          <a:latin typeface="Times New Roman" panose="02020603050405020304" pitchFamily="18" charset="0"/>
                        </a:rPr>
                        <a:t>将游标移到结果集的第一行</a:t>
                      </a:r>
                    </a:p>
                  </a:txBody>
                  <a:tcPr/>
                </a:tc>
                <a:extLst>
                  <a:ext uri="{0D108BD9-81ED-4DB2-BD59-A6C34878D82A}">
                    <a16:rowId xmlns:a16="http://schemas.microsoft.com/office/drawing/2014/main" val="10004"/>
                  </a:ext>
                </a:extLst>
              </a:tr>
              <a:tr h="350520">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void last()</a:t>
                      </a:r>
                    </a:p>
                  </a:txBody>
                  <a:tcPr/>
                </a:tc>
                <a:tc>
                  <a:txBody>
                    <a:bodyPr/>
                    <a:lstStyle/>
                    <a:p>
                      <a:r>
                        <a:rPr lang="zh-CN" altLang="en-US" sz="1600" b="1" dirty="0">
                          <a:solidFill>
                            <a:srgbClr val="0070C0"/>
                          </a:solidFill>
                          <a:latin typeface="Times New Roman" panose="02020603050405020304" pitchFamily="18" charset="0"/>
                        </a:rPr>
                        <a:t>将游标移到结果集的最后一行</a:t>
                      </a:r>
                    </a:p>
                  </a:txBody>
                  <a:tcPr/>
                </a:tc>
                <a:extLst>
                  <a:ext uri="{0D108BD9-81ED-4DB2-BD59-A6C34878D82A}">
                    <a16:rowId xmlns:a16="http://schemas.microsoft.com/office/drawing/2014/main" val="10005"/>
                  </a:ext>
                </a:extLst>
              </a:tr>
              <a:tr h="350520">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a:t>
                      </a:r>
                      <a:r>
                        <a:rPr lang="en-US" altLang="zh-CN" sz="1600" b="1" dirty="0" err="1">
                          <a:solidFill>
                            <a:srgbClr val="0070C0"/>
                          </a:solidFill>
                          <a:latin typeface="Times New Roman" panose="02020603050405020304" pitchFamily="18" charset="0"/>
                        </a:rPr>
                        <a:t>boolean</a:t>
                      </a:r>
                      <a:r>
                        <a:rPr lang="en-US" altLang="zh-CN" sz="1600" b="1" dirty="0">
                          <a:solidFill>
                            <a:srgbClr val="0070C0"/>
                          </a:solidFill>
                          <a:latin typeface="Times New Roman" panose="02020603050405020304" pitchFamily="18" charset="0"/>
                        </a:rPr>
                        <a:t> </a:t>
                      </a:r>
                      <a:r>
                        <a:rPr lang="en-US" altLang="zh-CN" sz="1600" b="1" dirty="0" err="1">
                          <a:solidFill>
                            <a:srgbClr val="0070C0"/>
                          </a:solidFill>
                          <a:latin typeface="Times New Roman" panose="02020603050405020304" pitchFamily="18" charset="0"/>
                        </a:rPr>
                        <a:t>isAfterLast</a:t>
                      </a:r>
                      <a:r>
                        <a:rPr lang="en-US" altLang="zh-CN" sz="1600" b="1" dirty="0">
                          <a:solidFill>
                            <a:srgbClr val="0070C0"/>
                          </a:solidFill>
                          <a:latin typeface="Times New Roman" panose="02020603050405020304" pitchFamily="18" charset="0"/>
                        </a:rPr>
                        <a:t>()</a:t>
                      </a:r>
                    </a:p>
                  </a:txBody>
                  <a:tcPr/>
                </a:tc>
                <a:tc>
                  <a:txBody>
                    <a:bodyPr/>
                    <a:lstStyle/>
                    <a:p>
                      <a:r>
                        <a:rPr lang="zh-CN" altLang="en-US" sz="1600" b="1" dirty="0">
                          <a:solidFill>
                            <a:srgbClr val="0070C0"/>
                          </a:solidFill>
                          <a:latin typeface="Times New Roman" panose="02020603050405020304" pitchFamily="18" charset="0"/>
                        </a:rPr>
                        <a:t>判断游标是否在最后一行之后</a:t>
                      </a:r>
                    </a:p>
                  </a:txBody>
                  <a:tcPr/>
                </a:tc>
                <a:extLst>
                  <a:ext uri="{0D108BD9-81ED-4DB2-BD59-A6C34878D82A}">
                    <a16:rowId xmlns:a16="http://schemas.microsoft.com/office/drawing/2014/main" val="10006"/>
                  </a:ext>
                </a:extLst>
              </a:tr>
              <a:tr h="351155">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a:t>
                      </a:r>
                      <a:r>
                        <a:rPr lang="en-US" altLang="zh-CN" sz="1600" b="1" dirty="0" err="1">
                          <a:solidFill>
                            <a:srgbClr val="0070C0"/>
                          </a:solidFill>
                          <a:latin typeface="Times New Roman" panose="02020603050405020304" pitchFamily="18" charset="0"/>
                        </a:rPr>
                        <a:t>boolean</a:t>
                      </a:r>
                      <a:r>
                        <a:rPr lang="en-US" altLang="zh-CN" sz="1600" b="1" dirty="0">
                          <a:solidFill>
                            <a:srgbClr val="0070C0"/>
                          </a:solidFill>
                          <a:latin typeface="Times New Roman" panose="02020603050405020304" pitchFamily="18" charset="0"/>
                        </a:rPr>
                        <a:t> </a:t>
                      </a:r>
                      <a:r>
                        <a:rPr lang="en-US" altLang="zh-CN" sz="1600" b="1" dirty="0" err="1">
                          <a:solidFill>
                            <a:srgbClr val="0070C0"/>
                          </a:solidFill>
                          <a:latin typeface="Times New Roman" panose="02020603050405020304" pitchFamily="18" charset="0"/>
                        </a:rPr>
                        <a:t>isBeforeFirst</a:t>
                      </a:r>
                      <a:r>
                        <a:rPr lang="en-US" altLang="zh-CN" sz="1600" b="1" dirty="0">
                          <a:solidFill>
                            <a:srgbClr val="0070C0"/>
                          </a:solidFill>
                          <a:latin typeface="Times New Roman" panose="02020603050405020304" pitchFamily="18" charset="0"/>
                        </a:rPr>
                        <a:t>()</a:t>
                      </a:r>
                    </a:p>
                  </a:txBody>
                  <a:tcPr/>
                </a:tc>
                <a:tc>
                  <a:txBody>
                    <a:bodyPr/>
                    <a:lstStyle/>
                    <a:p>
                      <a:r>
                        <a:rPr lang="zh-CN" altLang="en-US" sz="1600" b="1" dirty="0">
                          <a:solidFill>
                            <a:srgbClr val="0070C0"/>
                          </a:solidFill>
                          <a:latin typeface="Times New Roman" panose="02020603050405020304" pitchFamily="18" charset="0"/>
                        </a:rPr>
                        <a:t>判断游标是否在第一行之前</a:t>
                      </a:r>
                    </a:p>
                  </a:txBody>
                  <a:tcPr/>
                </a:tc>
                <a:extLst>
                  <a:ext uri="{0D108BD9-81ED-4DB2-BD59-A6C34878D82A}">
                    <a16:rowId xmlns:a16="http://schemas.microsoft.com/office/drawing/2014/main" val="10007"/>
                  </a:ext>
                </a:extLst>
              </a:tr>
              <a:tr h="350520">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a:t>
                      </a:r>
                      <a:r>
                        <a:rPr lang="en-US" altLang="zh-CN" sz="1600" b="1" dirty="0" err="1">
                          <a:solidFill>
                            <a:srgbClr val="0070C0"/>
                          </a:solidFill>
                          <a:latin typeface="Times New Roman" panose="02020603050405020304" pitchFamily="18" charset="0"/>
                        </a:rPr>
                        <a:t>boolean</a:t>
                      </a:r>
                      <a:r>
                        <a:rPr lang="en-US" altLang="zh-CN" sz="1600" b="1" dirty="0">
                          <a:solidFill>
                            <a:srgbClr val="0070C0"/>
                          </a:solidFill>
                          <a:latin typeface="Times New Roman" panose="02020603050405020304" pitchFamily="18" charset="0"/>
                        </a:rPr>
                        <a:t> </a:t>
                      </a:r>
                      <a:r>
                        <a:rPr lang="en-US" altLang="zh-CN" sz="1600" b="1" dirty="0" err="1">
                          <a:solidFill>
                            <a:srgbClr val="0070C0"/>
                          </a:solidFill>
                          <a:latin typeface="Times New Roman" panose="02020603050405020304" pitchFamily="18" charset="0"/>
                        </a:rPr>
                        <a:t>isFirst</a:t>
                      </a:r>
                      <a:r>
                        <a:rPr lang="en-US" altLang="zh-CN" sz="1600" b="1" dirty="0">
                          <a:solidFill>
                            <a:srgbClr val="0070C0"/>
                          </a:solidFill>
                          <a:latin typeface="Times New Roman" panose="02020603050405020304" pitchFamily="18" charset="0"/>
                        </a:rPr>
                        <a:t>()</a:t>
                      </a:r>
                    </a:p>
                  </a:txBody>
                  <a:tcPr/>
                </a:tc>
                <a:tc>
                  <a:txBody>
                    <a:bodyPr/>
                    <a:lstStyle/>
                    <a:p>
                      <a:r>
                        <a:rPr lang="zh-CN" altLang="en-US" sz="1600" b="1" dirty="0">
                          <a:solidFill>
                            <a:srgbClr val="0070C0"/>
                          </a:solidFill>
                          <a:latin typeface="Times New Roman" panose="02020603050405020304" pitchFamily="18" charset="0"/>
                        </a:rPr>
                        <a:t>判断游标是否指向结果集的第一行</a:t>
                      </a:r>
                    </a:p>
                  </a:txBody>
                  <a:tcPr/>
                </a:tc>
                <a:extLst>
                  <a:ext uri="{0D108BD9-81ED-4DB2-BD59-A6C34878D82A}">
                    <a16:rowId xmlns:a16="http://schemas.microsoft.com/office/drawing/2014/main" val="10008"/>
                  </a:ext>
                </a:extLst>
              </a:tr>
              <a:tr h="350520">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en-US" altLang="zh-CN" sz="1600" b="1" dirty="0">
                          <a:solidFill>
                            <a:srgbClr val="0070C0"/>
                          </a:solidFill>
                          <a:latin typeface="Times New Roman" panose="02020603050405020304" pitchFamily="18" charset="0"/>
                        </a:rPr>
                        <a:t>public </a:t>
                      </a:r>
                      <a:r>
                        <a:rPr lang="en-US" altLang="zh-CN" sz="1600" b="1" dirty="0" err="1">
                          <a:solidFill>
                            <a:srgbClr val="0070C0"/>
                          </a:solidFill>
                          <a:latin typeface="Times New Roman" panose="02020603050405020304" pitchFamily="18" charset="0"/>
                        </a:rPr>
                        <a:t>boolean</a:t>
                      </a:r>
                      <a:r>
                        <a:rPr lang="en-US" altLang="zh-CN" sz="1600" b="1" dirty="0">
                          <a:solidFill>
                            <a:srgbClr val="0070C0"/>
                          </a:solidFill>
                          <a:latin typeface="Times New Roman" panose="02020603050405020304" pitchFamily="18" charset="0"/>
                        </a:rPr>
                        <a:t> </a:t>
                      </a:r>
                      <a:r>
                        <a:rPr lang="en-US" altLang="zh-CN" sz="1600" b="1" dirty="0" err="1">
                          <a:solidFill>
                            <a:srgbClr val="0070C0"/>
                          </a:solidFill>
                          <a:latin typeface="Times New Roman" panose="02020603050405020304" pitchFamily="18" charset="0"/>
                        </a:rPr>
                        <a:t>isLast</a:t>
                      </a:r>
                      <a:r>
                        <a:rPr lang="en-US" altLang="zh-CN" sz="1600" b="1" dirty="0">
                          <a:solidFill>
                            <a:srgbClr val="0070C0"/>
                          </a:solidFill>
                          <a:latin typeface="Times New Roman" panose="02020603050405020304" pitchFamily="18" charset="0"/>
                        </a:rPr>
                        <a:t>()</a:t>
                      </a:r>
                    </a:p>
                  </a:txBody>
                  <a:tcPr/>
                </a:tc>
                <a:tc>
                  <a:txBody>
                    <a:bodyPr/>
                    <a:lstStyle/>
                    <a:p>
                      <a:r>
                        <a:rPr lang="zh-CN" altLang="en-US" sz="1600" b="1" dirty="0">
                          <a:solidFill>
                            <a:srgbClr val="0070C0"/>
                          </a:solidFill>
                          <a:latin typeface="Times New Roman" panose="02020603050405020304" pitchFamily="18" charset="0"/>
                        </a:rPr>
                        <a:t>判断游标是否指向结果集的最后一行</a:t>
                      </a:r>
                    </a:p>
                  </a:txBody>
                  <a:tcPr/>
                </a:tc>
                <a:extLst>
                  <a:ext uri="{0D108BD9-81ED-4DB2-BD59-A6C34878D82A}">
                    <a16:rowId xmlns:a16="http://schemas.microsoft.com/office/drawing/2014/main" val="10009"/>
                  </a:ext>
                </a:extLst>
              </a:tr>
              <a:tr h="605790">
                <a:tc>
                  <a:txBody>
                    <a:bodyPr/>
                    <a:lstStyle/>
                    <a:p>
                      <a:r>
                        <a:rPr lang="en-US" altLang="zh-CN" sz="1600" b="1" dirty="0">
                          <a:solidFill>
                            <a:srgbClr val="0070C0"/>
                          </a:solidFill>
                          <a:latin typeface="Times New Roman" panose="02020603050405020304" pitchFamily="18" charset="0"/>
                        </a:rPr>
                        <a:t>public int </a:t>
                      </a:r>
                      <a:r>
                        <a:rPr lang="en-US" altLang="zh-CN" sz="1600" b="1" dirty="0" err="1">
                          <a:solidFill>
                            <a:srgbClr val="0070C0"/>
                          </a:solidFill>
                          <a:latin typeface="Times New Roman" panose="02020603050405020304" pitchFamily="18" charset="0"/>
                        </a:rPr>
                        <a:t>getRow</a:t>
                      </a:r>
                      <a:r>
                        <a:rPr lang="en-US" altLang="zh-CN" sz="1600" b="1" dirty="0">
                          <a:solidFill>
                            <a:srgbClr val="0070C0"/>
                          </a:solidFill>
                          <a:latin typeface="Times New Roman" panose="02020603050405020304" pitchFamily="18" charset="0"/>
                        </a:rPr>
                        <a:t>()</a:t>
                      </a:r>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defRPr/>
                      </a:pPr>
                      <a:r>
                        <a:rPr lang="zh-CN" altLang="en-US" sz="1600" b="1" dirty="0">
                          <a:solidFill>
                            <a:srgbClr val="0070C0"/>
                          </a:solidFill>
                          <a:latin typeface="Times New Roman" panose="02020603050405020304" pitchFamily="18" charset="0"/>
                        </a:rPr>
                        <a:t>得到当前游标所指行的行号</a:t>
                      </a:r>
                      <a:r>
                        <a:rPr lang="en-US" altLang="zh-CN" sz="1600" b="1" dirty="0">
                          <a:solidFill>
                            <a:srgbClr val="0070C0"/>
                          </a:solidFill>
                          <a:latin typeface="Times New Roman" panose="02020603050405020304" pitchFamily="18" charset="0"/>
                        </a:rPr>
                        <a:t>,</a:t>
                      </a:r>
                      <a:r>
                        <a:rPr lang="zh-CN" altLang="en-US" sz="1600" b="1" dirty="0">
                          <a:solidFill>
                            <a:srgbClr val="0070C0"/>
                          </a:solidFill>
                          <a:latin typeface="Times New Roman" panose="02020603050405020304" pitchFamily="18" charset="0"/>
                        </a:rPr>
                        <a:t>行号从</a:t>
                      </a:r>
                      <a:r>
                        <a:rPr lang="en-US" altLang="zh-CN" sz="1600" b="1" dirty="0">
                          <a:solidFill>
                            <a:srgbClr val="0070C0"/>
                          </a:solidFill>
                          <a:latin typeface="Times New Roman" panose="02020603050405020304" pitchFamily="18" charset="0"/>
                        </a:rPr>
                        <a:t>1</a:t>
                      </a:r>
                      <a:r>
                        <a:rPr lang="zh-CN" altLang="en-US" sz="1600" b="1" dirty="0">
                          <a:solidFill>
                            <a:srgbClr val="0070C0"/>
                          </a:solidFill>
                          <a:latin typeface="Times New Roman" panose="02020603050405020304" pitchFamily="18" charset="0"/>
                        </a:rPr>
                        <a:t>开始，如果没有返回</a:t>
                      </a:r>
                      <a:r>
                        <a:rPr lang="en-US" altLang="zh-CN" sz="1600" b="1" dirty="0">
                          <a:solidFill>
                            <a:srgbClr val="0070C0"/>
                          </a:solidFill>
                          <a:latin typeface="Times New Roman" panose="02020603050405020304" pitchFamily="18" charset="0"/>
                        </a:rPr>
                        <a:t>0</a:t>
                      </a:r>
                    </a:p>
                  </a:txBody>
                  <a:tcPr/>
                </a:tc>
                <a:extLst>
                  <a:ext uri="{0D108BD9-81ED-4DB2-BD59-A6C34878D82A}">
                    <a16:rowId xmlns:a16="http://schemas.microsoft.com/office/drawing/2014/main" val="10010"/>
                  </a:ext>
                </a:extLst>
              </a:tr>
              <a:tr h="605155">
                <a:tc>
                  <a:txBody>
                    <a:bodyPr/>
                    <a:lstStyle/>
                    <a:p>
                      <a:r>
                        <a:rPr lang="en-US" altLang="zh-CN" sz="1600" b="1" dirty="0">
                          <a:solidFill>
                            <a:srgbClr val="0070C0"/>
                          </a:solidFill>
                          <a:latin typeface="Times New Roman" panose="02020603050405020304" pitchFamily="18" charset="0"/>
                        </a:rPr>
                        <a:t>public </a:t>
                      </a:r>
                      <a:r>
                        <a:rPr lang="en-US" altLang="zh-CN" sz="1600" b="1" dirty="0" err="1">
                          <a:solidFill>
                            <a:srgbClr val="0070C0"/>
                          </a:solidFill>
                          <a:latin typeface="Times New Roman" panose="02020603050405020304" pitchFamily="18" charset="0"/>
                        </a:rPr>
                        <a:t>boolean</a:t>
                      </a:r>
                      <a:r>
                        <a:rPr lang="en-US" altLang="zh-CN" sz="1600" b="1" dirty="0">
                          <a:solidFill>
                            <a:srgbClr val="0070C0"/>
                          </a:solidFill>
                          <a:latin typeface="Times New Roman" panose="02020603050405020304" pitchFamily="18" charset="0"/>
                        </a:rPr>
                        <a:t> absolute(int row)</a:t>
                      </a:r>
                    </a:p>
                  </a:txBody>
                  <a:tcPr/>
                </a:tc>
                <a:tc>
                  <a:txBody>
                    <a:bodyPr/>
                    <a:lstStyle/>
                    <a:p>
                      <a:r>
                        <a:rPr lang="zh-CN" altLang="en-US" sz="1600" b="1" dirty="0">
                          <a:solidFill>
                            <a:srgbClr val="0070C0"/>
                          </a:solidFill>
                          <a:latin typeface="Times New Roman" panose="02020603050405020304" pitchFamily="18" charset="0"/>
                        </a:rPr>
                        <a:t>将游标移到参数</a:t>
                      </a:r>
                      <a:r>
                        <a:rPr lang="en-US" altLang="zh-CN" sz="1600" b="1" dirty="0">
                          <a:solidFill>
                            <a:srgbClr val="0070C0"/>
                          </a:solidFill>
                          <a:latin typeface="Times New Roman" panose="02020603050405020304" pitchFamily="18" charset="0"/>
                        </a:rPr>
                        <a:t>row</a:t>
                      </a:r>
                      <a:r>
                        <a:rPr lang="zh-CN" altLang="en-US" sz="1600" b="1" dirty="0">
                          <a:solidFill>
                            <a:srgbClr val="0070C0"/>
                          </a:solidFill>
                          <a:latin typeface="Times New Roman" panose="02020603050405020304" pitchFamily="18" charset="0"/>
                        </a:rPr>
                        <a:t>指定的行号。如果</a:t>
                      </a:r>
                      <a:r>
                        <a:rPr lang="en-US" altLang="zh-CN" sz="1600" b="1" dirty="0">
                          <a:solidFill>
                            <a:srgbClr val="0070C0"/>
                          </a:solidFill>
                          <a:latin typeface="Times New Roman" panose="02020603050405020304" pitchFamily="18" charset="0"/>
                        </a:rPr>
                        <a:t>row</a:t>
                      </a:r>
                      <a:r>
                        <a:rPr lang="zh-CN" altLang="en-US" sz="1600" b="1" dirty="0">
                          <a:solidFill>
                            <a:srgbClr val="0070C0"/>
                          </a:solidFill>
                          <a:latin typeface="Times New Roman" panose="02020603050405020304" pitchFamily="18" charset="0"/>
                        </a:rPr>
                        <a:t>取负值，就是倒数的行数</a:t>
                      </a:r>
                    </a:p>
                  </a:txBody>
                  <a:tcPr/>
                </a:tc>
                <a:extLst>
                  <a:ext uri="{0D108BD9-81ED-4DB2-BD59-A6C34878D82A}">
                    <a16:rowId xmlns:a16="http://schemas.microsoft.com/office/drawing/2014/main" val="1001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additive="base">
                                        <p:cTn id="2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88925" y="990600"/>
            <a:ext cx="86042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cs typeface="宋体" panose="02010600030101010101" pitchFamily="2" charset="-122"/>
              </a:rPr>
              <a:t>4.</a:t>
            </a:r>
            <a:r>
              <a:rPr lang="zh-CN" altLang="en-US" sz="2400" dirty="0">
                <a:solidFill>
                  <a:srgbClr val="DF3621"/>
                </a:solidFill>
                <a:latin typeface="宋体" panose="02010600030101010101" pitchFamily="2" charset="-122"/>
                <a:cs typeface="宋体" panose="02010600030101010101" pitchFamily="2" charset="-122"/>
              </a:rPr>
              <a:t>条件查询</a:t>
            </a:r>
          </a:p>
        </p:txBody>
      </p:sp>
      <p:sp>
        <p:nvSpPr>
          <p:cNvPr id="2" name="文本框 1"/>
          <p:cNvSpPr txBox="1"/>
          <p:nvPr/>
        </p:nvSpPr>
        <p:spPr>
          <a:xfrm>
            <a:off x="311150" y="1517274"/>
            <a:ext cx="8604250" cy="2968625"/>
          </a:xfrm>
          <a:prstGeom prst="rect">
            <a:avLst/>
          </a:prstGeom>
          <a:noFill/>
        </p:spPr>
        <p:txBody>
          <a:bodyPr wrap="square" rtlCol="0">
            <a:spAutoFit/>
          </a:bodyPr>
          <a:lstStyle/>
          <a:p>
            <a:pPr marL="342900" lvl="0" indent="-342900" algn="just">
              <a:lnSpc>
                <a:spcPct val="130000"/>
              </a:lnSpc>
              <a:buSzPct val="150000"/>
              <a:buBlip>
                <a:blip r:embed="rId4"/>
              </a:buBlip>
              <a:defRPr/>
            </a:pPr>
            <a:r>
              <a:rPr lang="en-US" altLang="zh-CN" sz="2400" b="1" dirty="0">
                <a:solidFill>
                  <a:srgbClr val="0070C0"/>
                </a:solidFill>
                <a:effectLst/>
                <a:latin typeface="Times New Roman" panose="02020603050405020304" pitchFamily="18" charset="0"/>
                <a:cs typeface="Times New Roman" panose="02020603050405020304" pitchFamily="18" charset="0"/>
              </a:rPr>
              <a:t>select… from  </a:t>
            </a:r>
            <a:r>
              <a:rPr lang="zh-CN" altLang="en-US" sz="2400" b="1" dirty="0">
                <a:solidFill>
                  <a:srgbClr val="0070C0"/>
                </a:solidFill>
                <a:effectLst/>
                <a:latin typeface="Times New Roman" panose="02020603050405020304" pitchFamily="18" charset="0"/>
                <a:cs typeface="Times New Roman" panose="02020603050405020304" pitchFamily="18" charset="0"/>
              </a:rPr>
              <a:t>表</a:t>
            </a:r>
            <a:r>
              <a:rPr lang="en-US" altLang="zh-CN" sz="2400" b="1" dirty="0">
                <a:solidFill>
                  <a:srgbClr val="0070C0"/>
                </a:solidFill>
                <a:effectLst/>
                <a:latin typeface="Times New Roman" panose="02020603050405020304" pitchFamily="18" charset="0"/>
                <a:cs typeface="Times New Roman" panose="02020603050405020304" pitchFamily="18" charset="0"/>
              </a:rPr>
              <a:t> where </a:t>
            </a:r>
            <a:r>
              <a:rPr lang="zh-CN" altLang="en-US" sz="2400" b="1" dirty="0">
                <a:solidFill>
                  <a:srgbClr val="0070C0"/>
                </a:solidFill>
                <a:effectLst/>
                <a:latin typeface="Times New Roman" panose="02020603050405020304" pitchFamily="18" charset="0"/>
                <a:cs typeface="Times New Roman" panose="02020603050405020304" pitchFamily="18" charset="0"/>
              </a:rPr>
              <a:t>字段 满足的条件</a:t>
            </a:r>
            <a:endParaRPr lang="en-US" altLang="zh-CN" sz="2400" b="1" dirty="0">
              <a:solidFill>
                <a:srgbClr val="0070C0"/>
              </a:solidFill>
              <a:effectLst/>
              <a:latin typeface="Times New Roman" panose="02020603050405020304" pitchFamily="18" charset="0"/>
              <a:cs typeface="Times New Roman" panose="02020603050405020304" pitchFamily="18" charset="0"/>
            </a:endParaRPr>
          </a:p>
          <a:p>
            <a:pPr marL="342900" lvl="0" indent="-342900" algn="just">
              <a:lnSpc>
                <a:spcPct val="130000"/>
              </a:lnSpc>
              <a:buSzPct val="150000"/>
              <a:buBlip>
                <a:blip r:embed="rId5"/>
              </a:buBlip>
              <a:defRPr/>
            </a:pPr>
            <a:r>
              <a:rPr lang="en-US" altLang="zh-CN" sz="2400" b="1" dirty="0">
                <a:solidFill>
                  <a:srgbClr val="0070C0"/>
                </a:solidFill>
                <a:effectLst/>
                <a:latin typeface="Times New Roman" panose="02020603050405020304" pitchFamily="18" charset="0"/>
                <a:cs typeface="Times New Roman" panose="02020603050405020304" pitchFamily="18" charset="0"/>
              </a:rPr>
              <a:t>select * from product where price &gt; 2000 and price&lt;5000</a:t>
            </a:r>
          </a:p>
          <a:p>
            <a:pPr marL="342900" lvl="0" indent="-342900" algn="just">
              <a:lnSpc>
                <a:spcPct val="130000"/>
              </a:lnSpc>
              <a:buSzPct val="150000"/>
              <a:buBlip>
                <a:blip r:embed="rId4"/>
              </a:buBlip>
              <a:defRPr/>
            </a:pPr>
            <a:r>
              <a:rPr lang="en-US" altLang="zh-CN" sz="2400" b="1" dirty="0">
                <a:solidFill>
                  <a:srgbClr val="0070C0"/>
                </a:solidFill>
                <a:effectLst/>
                <a:latin typeface="Times New Roman" panose="02020603050405020304" pitchFamily="18" charset="0"/>
                <a:cs typeface="Times New Roman" panose="02020603050405020304" pitchFamily="18" charset="0"/>
              </a:rPr>
              <a:t>select * from product where name = ‘java’</a:t>
            </a:r>
            <a:endParaRPr lang="zh-CN" altLang="en-US" sz="2400" b="1" dirty="0">
              <a:solidFill>
                <a:srgbClr val="0070C0"/>
              </a:solidFill>
              <a:effectLst/>
              <a:latin typeface="Times New Roman" panose="02020603050405020304" pitchFamily="18" charset="0"/>
              <a:cs typeface="Times New Roman" panose="02020603050405020304" pitchFamily="18" charset="0"/>
            </a:endParaRPr>
          </a:p>
          <a:p>
            <a:pPr marL="342900" lvl="0" indent="-342900" algn="just">
              <a:lnSpc>
                <a:spcPct val="130000"/>
              </a:lnSpc>
              <a:buSzPct val="150000"/>
              <a:buBlip>
                <a:blip r:embed="rId4"/>
              </a:buBlip>
              <a:defRPr/>
            </a:pPr>
            <a:r>
              <a:rPr lang="zh-CN" altLang="en-US" sz="2400" b="1" dirty="0">
                <a:solidFill>
                  <a:srgbClr val="0070C0"/>
                </a:solidFill>
                <a:effectLst/>
                <a:latin typeface="Times New Roman" panose="02020603050405020304" pitchFamily="18" charset="0"/>
                <a:cs typeface="Times New Roman" panose="02020603050405020304" pitchFamily="18" charset="0"/>
              </a:rPr>
              <a:t>模糊查询，使用“</a:t>
            </a:r>
            <a:r>
              <a:rPr lang="en-US" altLang="zh-CN" sz="2400" b="1" dirty="0">
                <a:solidFill>
                  <a:srgbClr val="0070C0"/>
                </a:solidFill>
                <a:effectLst/>
                <a:latin typeface="Times New Roman" panose="02020603050405020304" pitchFamily="18" charset="0"/>
                <a:cs typeface="Times New Roman" panose="02020603050405020304" pitchFamily="18" charset="0"/>
              </a:rPr>
              <a:t>%</a:t>
            </a:r>
            <a:r>
              <a:rPr lang="zh-CN" altLang="en-US" sz="2400" b="1" dirty="0">
                <a:solidFill>
                  <a:srgbClr val="0070C0"/>
                </a:solidFill>
                <a:effectLst/>
                <a:latin typeface="Times New Roman" panose="02020603050405020304" pitchFamily="18" charset="0"/>
                <a:cs typeface="Times New Roman" panose="02020603050405020304" pitchFamily="18" charset="0"/>
              </a:rPr>
              <a:t>”表示零个或多个字符，用“</a:t>
            </a:r>
            <a:r>
              <a:rPr lang="en-US" altLang="zh-CN" sz="2400" b="1" dirty="0">
                <a:solidFill>
                  <a:srgbClr val="0070C0"/>
                </a:solidFill>
                <a:effectLst/>
                <a:latin typeface="Times New Roman" panose="02020603050405020304" pitchFamily="18" charset="0"/>
                <a:cs typeface="Times New Roman" panose="02020603050405020304" pitchFamily="18" charset="0"/>
              </a:rPr>
              <a:t>_</a:t>
            </a:r>
            <a:r>
              <a:rPr lang="zh-CN" altLang="en-US" sz="2400" b="1" dirty="0">
                <a:solidFill>
                  <a:srgbClr val="0070C0"/>
                </a:solidFill>
                <a:effectLst/>
                <a:latin typeface="Times New Roman" panose="02020603050405020304" pitchFamily="18" charset="0"/>
                <a:cs typeface="Times New Roman" panose="02020603050405020304" pitchFamily="18" charset="0"/>
              </a:rPr>
              <a:t>”表示任意一个字符：</a:t>
            </a:r>
            <a:endParaRPr lang="en-US" altLang="zh-CN" sz="2400" b="1" dirty="0">
              <a:solidFill>
                <a:srgbClr val="0070C0"/>
              </a:solidFill>
              <a:effectLst/>
              <a:latin typeface="Times New Roman" panose="02020603050405020304" pitchFamily="18" charset="0"/>
              <a:cs typeface="Times New Roman" panose="02020603050405020304" pitchFamily="18" charset="0"/>
            </a:endParaRPr>
          </a:p>
          <a:p>
            <a:pPr lvl="0" algn="just">
              <a:lnSpc>
                <a:spcPct val="130000"/>
              </a:lnSpc>
              <a:buSzPct val="150000"/>
              <a:defRPr/>
            </a:pPr>
            <a:r>
              <a:rPr lang="en-US" altLang="zh-CN" sz="2400" b="1" dirty="0">
                <a:solidFill>
                  <a:srgbClr val="0070C0"/>
                </a:solidFill>
                <a:effectLst/>
                <a:latin typeface="Times New Roman" panose="02020603050405020304" pitchFamily="18" charset="0"/>
                <a:cs typeface="Times New Roman" panose="02020603050405020304" pitchFamily="18" charset="0"/>
              </a:rPr>
              <a:t>    “select * from  product where name like ‘</a:t>
            </a:r>
            <a:r>
              <a:rPr lang="zh-CN" altLang="en-US" sz="2400" b="1" dirty="0">
                <a:solidFill>
                  <a:srgbClr val="0070C0"/>
                </a:solidFill>
                <a:latin typeface="Times New Roman" panose="02020603050405020304" pitchFamily="18" charset="0"/>
                <a:cs typeface="Times New Roman" panose="02020603050405020304" pitchFamily="18" charset="0"/>
              </a:rPr>
              <a:t>李</a:t>
            </a:r>
            <a:r>
              <a:rPr lang="en-US" altLang="zh-CN" sz="2400" b="1" dirty="0">
                <a:solidFill>
                  <a:srgbClr val="0070C0"/>
                </a:solidFill>
                <a:effectLst/>
                <a:latin typeface="Times New Roman" panose="02020603050405020304" pitchFamily="18" charset="0"/>
                <a:cs typeface="Times New Roman" panose="02020603050405020304" pitchFamily="18" charset="0"/>
              </a:rPr>
              <a:t>%’ "</a:t>
            </a:r>
          </a:p>
        </p:txBody>
      </p:sp>
      <p:pic>
        <p:nvPicPr>
          <p:cNvPr id="14" name="Picture 7" descr="河海校徽"/>
          <p:cNvPicPr>
            <a:picLocks noChangeAspect="1"/>
          </p:cNvPicPr>
          <p:nvPr/>
        </p:nvPicPr>
        <p:blipFill>
          <a:blip r:embed="rId6"/>
          <a:stretch>
            <a:fillRect/>
          </a:stretch>
        </p:blipFill>
        <p:spPr>
          <a:xfrm>
            <a:off x="0" y="22448"/>
            <a:ext cx="965200" cy="1030288"/>
          </a:xfrm>
          <a:prstGeom prst="rect">
            <a:avLst/>
          </a:prstGeom>
          <a:noFill/>
          <a:ln w="9525">
            <a:noFill/>
          </a:ln>
        </p:spPr>
      </p:pic>
      <p:sp>
        <p:nvSpPr>
          <p:cNvPr id="15"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6"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 calcmode="lin" valueType="num">
                                      <p:cBhvr additive="base">
                                        <p:cTn id="3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 calcmode="lin" valueType="num">
                                      <p:cBhvr additive="base">
                                        <p:cTn id="3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 calcmode="lin" valueType="num">
                                      <p:cBhvr additive="base">
                                        <p:cTn id="4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3" end="3"/>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 calcmode="lin" valueType="num">
                                      <p:cBhvr additive="base">
                                        <p:cTn id="4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300038" y="1550369"/>
            <a:ext cx="8604250" cy="1678940"/>
          </a:xfrm>
          <a:prstGeom prst="rect">
            <a:avLst/>
          </a:prstGeom>
          <a:noFill/>
        </p:spPr>
        <p:txBody>
          <a:bodyPr wrap="square" rtlCol="0">
            <a:spAutoFit/>
          </a:bodyPr>
          <a:lstStyle/>
          <a:p>
            <a:pPr marL="342900" lvl="0" indent="-342900" algn="just">
              <a:lnSpc>
                <a:spcPct val="150000"/>
              </a:lnSpc>
              <a:buSzPct val="150000"/>
              <a:buBlip>
                <a:blip r:embed="rId2"/>
              </a:buBlip>
              <a:defRPr/>
            </a:pPr>
            <a:r>
              <a:rPr lang="zh-CN" altLang="en-US" sz="2400" b="1" dirty="0">
                <a:solidFill>
                  <a:srgbClr val="0070C0"/>
                </a:solidFill>
                <a:effectLst/>
                <a:latin typeface="宋体" panose="02010600030101010101" pitchFamily="2" charset="-122"/>
                <a:cs typeface="宋体" panose="02010600030101010101" pitchFamily="2" charset="-122"/>
              </a:rPr>
              <a:t>可以在</a:t>
            </a:r>
            <a:r>
              <a:rPr lang="en-US" altLang="zh-CN" sz="2400" b="1" dirty="0">
                <a:solidFill>
                  <a:srgbClr val="0070C0"/>
                </a:solidFill>
                <a:effectLst/>
                <a:latin typeface="宋体" panose="02010600030101010101" pitchFamily="2" charset="-122"/>
                <a:cs typeface="宋体" panose="02010600030101010101" pitchFamily="2" charset="-122"/>
              </a:rPr>
              <a:t>SQL</a:t>
            </a:r>
            <a:r>
              <a:rPr lang="zh-CN" altLang="en-US" sz="2400" b="1" dirty="0">
                <a:solidFill>
                  <a:srgbClr val="0070C0"/>
                </a:solidFill>
                <a:effectLst/>
                <a:latin typeface="宋体" panose="02010600030101010101" pitchFamily="2" charset="-122"/>
                <a:cs typeface="宋体" panose="02010600030101010101" pitchFamily="2" charset="-122"/>
              </a:rPr>
              <a:t>语句中使用</a:t>
            </a:r>
            <a:r>
              <a:rPr lang="en-US" altLang="zh-CN" sz="2400" b="1" dirty="0">
                <a:solidFill>
                  <a:srgbClr val="0070C0"/>
                </a:solidFill>
                <a:effectLst/>
                <a:latin typeface="宋体" panose="02010600030101010101" pitchFamily="2" charset="-122"/>
                <a:cs typeface="宋体" panose="02010600030101010101" pitchFamily="2" charset="-122"/>
              </a:rPr>
              <a:t>ORDER BY</a:t>
            </a:r>
            <a:r>
              <a:rPr lang="zh-CN" altLang="en-US" sz="2400" b="1" dirty="0">
                <a:solidFill>
                  <a:srgbClr val="0070C0"/>
                </a:solidFill>
                <a:effectLst/>
                <a:latin typeface="宋体" panose="02010600030101010101" pitchFamily="2" charset="-122"/>
                <a:cs typeface="宋体" panose="02010600030101010101" pitchFamily="2" charset="-122"/>
              </a:rPr>
              <a:t>子语句，对记录排序。例如，按总成绩排序查询的</a:t>
            </a:r>
            <a:r>
              <a:rPr lang="en-US" altLang="zh-CN" sz="2400" b="1" dirty="0">
                <a:solidFill>
                  <a:srgbClr val="0070C0"/>
                </a:solidFill>
                <a:effectLst/>
                <a:latin typeface="宋体" panose="02010600030101010101" pitchFamily="2" charset="-122"/>
                <a:cs typeface="宋体" panose="02010600030101010101" pitchFamily="2" charset="-122"/>
              </a:rPr>
              <a:t>SQL</a:t>
            </a:r>
            <a:r>
              <a:rPr lang="zh-CN" altLang="en-US" sz="2400" b="1" dirty="0">
                <a:solidFill>
                  <a:srgbClr val="0070C0"/>
                </a:solidFill>
                <a:effectLst/>
                <a:latin typeface="宋体" panose="02010600030101010101" pitchFamily="2" charset="-122"/>
                <a:cs typeface="宋体" panose="02010600030101010101" pitchFamily="2" charset="-122"/>
              </a:rPr>
              <a:t>语句：</a:t>
            </a:r>
          </a:p>
          <a:p>
            <a:pPr lvl="0" algn="just">
              <a:lnSpc>
                <a:spcPct val="130000"/>
              </a:lnSpc>
              <a:defRPr/>
            </a:pPr>
            <a:r>
              <a:rPr lang="en-US" altLang="zh-CN" sz="2400" b="1" dirty="0">
                <a:solidFill>
                  <a:srgbClr val="FF0000"/>
                </a:solidFill>
                <a:effectLst/>
                <a:latin typeface="宋体" panose="02010600030101010101" pitchFamily="2" charset="-122"/>
                <a:cs typeface="宋体" panose="02010600030101010101" pitchFamily="2" charset="-122"/>
              </a:rPr>
              <a:t> </a:t>
            </a:r>
            <a:r>
              <a:rPr lang="en-US" altLang="zh-CN" sz="2400" dirty="0">
                <a:solidFill>
                  <a:srgbClr val="FF0000"/>
                </a:solidFill>
                <a:effectLst/>
                <a:latin typeface="Times New Roman" panose="02020603050405020304" pitchFamily="18" charset="0"/>
                <a:cs typeface="Times New Roman" panose="02020603050405020304" pitchFamily="18" charset="0"/>
              </a:rPr>
              <a:t>   </a:t>
            </a:r>
            <a:r>
              <a:rPr lang="en-US" altLang="zh-CN" sz="2400" dirty="0">
                <a:solidFill>
                  <a:srgbClr val="DF3621"/>
                </a:solidFill>
                <a:effectLst/>
                <a:latin typeface="Times New Roman" panose="02020603050405020304" pitchFamily="18" charset="0"/>
                <a:cs typeface="Times New Roman" panose="02020603050405020304" pitchFamily="18" charset="0"/>
              </a:rPr>
              <a:t>SELECT * FROM student ORDER BY </a:t>
            </a:r>
            <a:r>
              <a:rPr lang="zh-CN" altLang="en-US" sz="2400" dirty="0">
                <a:solidFill>
                  <a:srgbClr val="DF3621"/>
                </a:solidFill>
                <a:effectLst/>
                <a:latin typeface="Times New Roman" panose="02020603050405020304" pitchFamily="18" charset="0"/>
                <a:cs typeface="Times New Roman" panose="02020603050405020304" pitchFamily="18" charset="0"/>
              </a:rPr>
              <a:t>总分</a:t>
            </a:r>
          </a:p>
        </p:txBody>
      </p:sp>
      <p:sp>
        <p:nvSpPr>
          <p:cNvPr id="7" name="矩形 5"/>
          <p:cNvSpPr>
            <a:spLocks noChangeArrowheads="1"/>
          </p:cNvSpPr>
          <p:nvPr/>
        </p:nvSpPr>
        <p:spPr bwMode="auto">
          <a:xfrm>
            <a:off x="288925" y="990600"/>
            <a:ext cx="8604250"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a:solidFill>
                  <a:srgbClr val="DF3621"/>
                </a:solidFill>
                <a:latin typeface="宋体" panose="02010600030101010101" pitchFamily="2" charset="-122"/>
                <a:ea typeface="+mn-ea"/>
              </a:rPr>
              <a:t>5.</a:t>
            </a:r>
            <a:r>
              <a:rPr lang="zh-CN" altLang="en-US" sz="2400" dirty="0">
                <a:solidFill>
                  <a:srgbClr val="DF3621"/>
                </a:solidFill>
                <a:latin typeface="宋体" panose="02010600030101010101" pitchFamily="2" charset="-122"/>
                <a:ea typeface="+mn-ea"/>
              </a:rPr>
              <a:t>排序查询</a:t>
            </a:r>
          </a:p>
        </p:txBody>
      </p:sp>
      <p:pic>
        <p:nvPicPr>
          <p:cNvPr id="11"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additive="base">
                                        <p:cTn id="2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525044"/>
            <a:chOff x="964" y="2950"/>
            <a:chExt cx="9707" cy="8518"/>
          </a:xfrm>
        </p:grpSpPr>
        <p:sp>
          <p:nvSpPr>
            <p:cNvPr id="17" name="圆角矩形 16"/>
            <p:cNvSpPr/>
            <p:nvPr/>
          </p:nvSpPr>
          <p:spPr>
            <a:xfrm>
              <a:off x="967" y="3630"/>
              <a:ext cx="9704" cy="682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352" y="3815"/>
              <a:ext cx="9162" cy="7653"/>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 page </a:t>
              </a:r>
              <a:r>
                <a:rPr lang="en-US" altLang="zh-CN" sz="1900" kern="0" dirty="0" err="1">
                  <a:effectLst/>
                  <a:latin typeface="Times New Roman" panose="02020603050405020304" pitchFamily="18" charset="0"/>
                  <a:cs typeface="Times New Roman" panose="02020603050405020304" pitchFamily="18" charset="0"/>
                  <a:sym typeface="+mn-ea"/>
                </a:rPr>
                <a:t>contentType</a:t>
              </a:r>
              <a:r>
                <a:rPr lang="en-US" altLang="zh-CN" sz="1900" kern="0" dirty="0">
                  <a:effectLst/>
                  <a:latin typeface="Times New Roman" panose="02020603050405020304" pitchFamily="18" charset="0"/>
                  <a:cs typeface="Times New Roman" panose="02020603050405020304" pitchFamily="18" charset="0"/>
                  <a:sym typeface="+mn-ea"/>
                </a:rPr>
                <a:t>="text/</a:t>
              </a:r>
              <a:r>
                <a:rPr lang="en-US" altLang="zh-CN" sz="1900" kern="0" dirty="0" err="1">
                  <a:effectLst/>
                  <a:latin typeface="Times New Roman" panose="02020603050405020304" pitchFamily="18" charset="0"/>
                  <a:cs typeface="Times New Roman" panose="02020603050405020304" pitchFamily="18" charset="0"/>
                  <a:sym typeface="+mn-ea"/>
                </a:rPr>
                <a:t>html;charset</a:t>
              </a:r>
              <a:r>
                <a:rPr lang="en-US" altLang="zh-CN" sz="1900" kern="0" dirty="0">
                  <a:effectLst/>
                  <a:latin typeface="Times New Roman" panose="02020603050405020304" pitchFamily="18" charset="0"/>
                  <a:cs typeface="Times New Roman" panose="02020603050405020304" pitchFamily="18" charset="0"/>
                  <a:sym typeface="+mn-ea"/>
                </a:rPr>
                <a:t>=gb2312" %&gt;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&lt;HTML&gt;&lt;body </a:t>
              </a:r>
              <a:r>
                <a:rPr lang="en-US" altLang="zh-CN" sz="1900" kern="0" dirty="0" err="1">
                  <a:effectLst/>
                  <a:latin typeface="Times New Roman" panose="02020603050405020304" pitchFamily="18" charset="0"/>
                  <a:cs typeface="Times New Roman" panose="02020603050405020304" pitchFamily="18" charset="0"/>
                  <a:sym typeface="+mn-ea"/>
                </a:rPr>
                <a:t>bgcolor</a:t>
              </a:r>
              <a:r>
                <a:rPr lang="en-US" altLang="zh-CN" sz="1900" kern="0" dirty="0">
                  <a:effectLst/>
                  <a:latin typeface="Times New Roman" panose="02020603050405020304" pitchFamily="18" charset="0"/>
                  <a:cs typeface="Times New Roman" panose="02020603050405020304" pitchFamily="18" charset="0"/>
                  <a:sym typeface="+mn-ea"/>
                </a:rPr>
                <a:t>=cyan&gt;&lt;font size=2&gt;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&lt;form action="</a:t>
              </a:r>
              <a:r>
                <a:rPr lang="en-US" altLang="zh-CN" sz="1900" kern="0" dirty="0" err="1">
                  <a:solidFill>
                    <a:srgbClr val="DF3621"/>
                  </a:solidFill>
                  <a:effectLst/>
                  <a:latin typeface="Times New Roman" panose="02020603050405020304" pitchFamily="18" charset="0"/>
                  <a:cs typeface="Times New Roman" panose="02020603050405020304" pitchFamily="18" charset="0"/>
                  <a:sym typeface="+mn-ea"/>
                </a:rPr>
                <a:t>queryByConditionServlet</a:t>
              </a:r>
              <a:r>
                <a:rPr lang="en-US" altLang="zh-CN" sz="1900" kern="0" dirty="0" err="1">
                  <a:effectLst/>
                  <a:latin typeface="Times New Roman" panose="02020603050405020304" pitchFamily="18" charset="0"/>
                  <a:cs typeface="Times New Roman" panose="02020603050405020304" pitchFamily="18" charset="0"/>
                  <a:sym typeface="+mn-ea"/>
                </a:rPr>
                <a:t>?dataBase</a:t>
              </a:r>
              <a:r>
                <a:rPr lang="en-US" altLang="zh-CN" sz="1900" kern="0" dirty="0">
                  <a:effectLst/>
                  <a:latin typeface="Times New Roman" panose="02020603050405020304" pitchFamily="18" charset="0"/>
                  <a:cs typeface="Times New Roman" panose="02020603050405020304" pitchFamily="18" charset="0"/>
                  <a:sym typeface="+mn-ea"/>
                </a:rPr>
                <a:t>=</a:t>
              </a:r>
              <a:r>
                <a:rPr lang="en-US" altLang="zh-CN" sz="1900" kern="0" dirty="0" err="1">
                  <a:effectLst/>
                  <a:latin typeface="Times New Roman" panose="02020603050405020304" pitchFamily="18" charset="0"/>
                  <a:cs typeface="Times New Roman" panose="02020603050405020304" pitchFamily="18" charset="0"/>
                  <a:sym typeface="+mn-ea"/>
                </a:rPr>
                <a:t>warehouse&amp;tableName</a:t>
              </a:r>
              <a:r>
                <a:rPr lang="en-US" altLang="zh-CN" sz="1900" kern="0" dirty="0">
                  <a:effectLst/>
                  <a:latin typeface="Times New Roman" panose="02020603050405020304" pitchFamily="18" charset="0"/>
                  <a:cs typeface="Times New Roman" panose="02020603050405020304" pitchFamily="18" charset="0"/>
                  <a:sym typeface="+mn-ea"/>
                </a:rPr>
                <a:t>=product"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method="post" &gt;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zh-CN" altLang="en-US" sz="1900" kern="0" dirty="0">
                  <a:effectLst/>
                  <a:latin typeface="Times New Roman" panose="02020603050405020304" pitchFamily="18" charset="0"/>
                  <a:cs typeface="Times New Roman" panose="02020603050405020304" pitchFamily="18" charset="0"/>
                  <a:sym typeface="+mn-ea"/>
                </a:rPr>
                <a:t>查询</a:t>
              </a:r>
              <a:r>
                <a:rPr lang="en-US" altLang="zh-CN" sz="1900" kern="0" dirty="0">
                  <a:effectLst/>
                  <a:latin typeface="Times New Roman" panose="02020603050405020304" pitchFamily="18" charset="0"/>
                  <a:cs typeface="Times New Roman" panose="02020603050405020304" pitchFamily="18" charset="0"/>
                  <a:sym typeface="+mn-ea"/>
                </a:rPr>
                <a:t>warehouse</a:t>
              </a:r>
              <a:r>
                <a:rPr lang="zh-CN" altLang="en-US" sz="1900" kern="0" dirty="0">
                  <a:effectLst/>
                  <a:latin typeface="Times New Roman" panose="02020603050405020304" pitchFamily="18" charset="0"/>
                  <a:cs typeface="Times New Roman" panose="02020603050405020304" pitchFamily="18" charset="0"/>
                  <a:sym typeface="+mn-ea"/>
                </a:rPr>
                <a:t>数据库</a:t>
              </a:r>
              <a:r>
                <a:rPr lang="en-US" altLang="zh-CN" sz="1900" kern="0" dirty="0">
                  <a:effectLst/>
                  <a:latin typeface="Times New Roman" panose="02020603050405020304" pitchFamily="18" charset="0"/>
                  <a:cs typeface="Times New Roman" panose="02020603050405020304" pitchFamily="18" charset="0"/>
                  <a:sym typeface="+mn-ea"/>
                </a:rPr>
                <a:t>product</a:t>
              </a:r>
              <a:r>
                <a:rPr lang="zh-CN" altLang="en-US" sz="1900" kern="0" dirty="0">
                  <a:effectLst/>
                  <a:latin typeface="Times New Roman" panose="02020603050405020304" pitchFamily="18" charset="0"/>
                  <a:cs typeface="Times New Roman" panose="02020603050405020304" pitchFamily="18" charset="0"/>
                  <a:sym typeface="+mn-ea"/>
                </a:rPr>
                <a:t>表中</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br</a:t>
              </a:r>
              <a:r>
                <a:rPr lang="en-US" altLang="zh-CN" sz="1900" kern="0" dirty="0">
                  <a:effectLst/>
                  <a:latin typeface="Times New Roman" panose="02020603050405020304" pitchFamily="18" charset="0"/>
                  <a:cs typeface="Times New Roman" panose="02020603050405020304" pitchFamily="18" charset="0"/>
                  <a:sym typeface="+mn-ea"/>
                </a:rPr>
                <a:t>&gt;price</a:t>
              </a:r>
              <a:r>
                <a:rPr lang="zh-CN" altLang="en-US" sz="1900" kern="0" dirty="0">
                  <a:effectLst/>
                  <a:latin typeface="Times New Roman" panose="02020603050405020304" pitchFamily="18" charset="0"/>
                  <a:cs typeface="Times New Roman" panose="02020603050405020304" pitchFamily="18" charset="0"/>
                  <a:sym typeface="+mn-ea"/>
                </a:rPr>
                <a:t>值大于</a:t>
              </a:r>
              <a:r>
                <a:rPr lang="en-US" altLang="zh-CN" sz="1900" kern="0" dirty="0">
                  <a:effectLst/>
                  <a:latin typeface="Times New Roman" panose="02020603050405020304" pitchFamily="18" charset="0"/>
                  <a:cs typeface="Times New Roman" panose="02020603050405020304" pitchFamily="18" charset="0"/>
                  <a:sym typeface="+mn-ea"/>
                </a:rPr>
                <a:t>&lt;input type=text name="price" value =-1 size=6&gt;</a:t>
              </a:r>
              <a:r>
                <a:rPr lang="zh-CN" altLang="en-US" sz="1900" kern="0" dirty="0">
                  <a:effectLst/>
                  <a:latin typeface="Times New Roman" panose="02020603050405020304" pitchFamily="18" charset="0"/>
                  <a:cs typeface="Times New Roman" panose="02020603050405020304" pitchFamily="18" charset="0"/>
                  <a:sym typeface="+mn-ea"/>
                </a:rPr>
                <a:t>的记录</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&lt;</a:t>
              </a:r>
              <a:r>
                <a:rPr lang="en-US" altLang="zh-CN" sz="1900" kern="0" dirty="0" err="1">
                  <a:effectLst/>
                  <a:latin typeface="Times New Roman" panose="02020603050405020304" pitchFamily="18" charset="0"/>
                  <a:cs typeface="Times New Roman" panose="02020603050405020304" pitchFamily="18" charset="0"/>
                  <a:sym typeface="+mn-ea"/>
                </a:rPr>
                <a:t>br</a:t>
              </a:r>
              <a:r>
                <a:rPr lang="en-US" altLang="zh-CN" sz="1900" kern="0" dirty="0">
                  <a:effectLst/>
                  <a:latin typeface="Times New Roman" panose="02020603050405020304" pitchFamily="18" charset="0"/>
                  <a:cs typeface="Times New Roman" panose="02020603050405020304" pitchFamily="18" charset="0"/>
                  <a:sym typeface="+mn-ea"/>
                </a:rPr>
                <a:t>&gt;</a:t>
              </a:r>
              <a:r>
                <a:rPr lang="zh-CN" altLang="en-US" sz="1900" kern="0" dirty="0">
                  <a:effectLst/>
                  <a:latin typeface="Times New Roman" panose="02020603050405020304" pitchFamily="18" charset="0"/>
                  <a:cs typeface="Times New Roman" panose="02020603050405020304" pitchFamily="18" charset="0"/>
                  <a:sym typeface="+mn-ea"/>
                </a:rPr>
                <a:t>输入用户名：</a:t>
              </a:r>
              <a:r>
                <a:rPr lang="en-US" altLang="zh-CN" sz="1900" kern="0" dirty="0">
                  <a:effectLst/>
                  <a:latin typeface="Times New Roman" panose="02020603050405020304" pitchFamily="18" charset="0"/>
                  <a:cs typeface="Times New Roman" panose="02020603050405020304" pitchFamily="18" charset="0"/>
                  <a:sym typeface="+mn-ea"/>
                </a:rPr>
                <a:t>&lt;input type=text name="user" value=root size=5&gt;(</a:t>
              </a:r>
              <a:r>
                <a:rPr lang="zh-CN" altLang="en-US" sz="1900" kern="0" dirty="0">
                  <a:effectLst/>
                  <a:latin typeface="Times New Roman" panose="02020603050405020304" pitchFamily="18" charset="0"/>
                  <a:cs typeface="Times New Roman" panose="02020603050405020304" pitchFamily="18" charset="0"/>
                  <a:sym typeface="+mn-ea"/>
                </a:rPr>
                <a:t>默认</a:t>
              </a:r>
              <a:r>
                <a:rPr lang="en-US" altLang="zh-CN" sz="1900" kern="0" dirty="0">
                  <a:effectLst/>
                  <a:latin typeface="Times New Roman" panose="02020603050405020304" pitchFamily="18" charset="0"/>
                  <a:cs typeface="Times New Roman" panose="02020603050405020304" pitchFamily="18" charset="0"/>
                  <a:sym typeface="+mn-ea"/>
                </a:rPr>
                <a:t>root)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&lt;</a:t>
              </a:r>
              <a:r>
                <a:rPr lang="en-US" altLang="zh-CN" sz="1900" kern="0" dirty="0" err="1">
                  <a:effectLst/>
                  <a:latin typeface="Times New Roman" panose="02020603050405020304" pitchFamily="18" charset="0"/>
                  <a:cs typeface="Times New Roman" panose="02020603050405020304" pitchFamily="18" charset="0"/>
                  <a:sym typeface="+mn-ea"/>
                </a:rPr>
                <a:t>br</a:t>
              </a:r>
              <a:r>
                <a:rPr lang="en-US" altLang="zh-CN" sz="1900" kern="0" dirty="0">
                  <a:effectLst/>
                  <a:latin typeface="Times New Roman" panose="02020603050405020304" pitchFamily="18" charset="0"/>
                  <a:cs typeface="Times New Roman" panose="02020603050405020304" pitchFamily="18" charset="0"/>
                  <a:sym typeface="+mn-ea"/>
                </a:rPr>
                <a:t>&gt;</a:t>
              </a:r>
              <a:r>
                <a:rPr lang="zh-CN" altLang="en-US" sz="1900" kern="0" dirty="0">
                  <a:effectLst/>
                  <a:latin typeface="Times New Roman" panose="02020603050405020304" pitchFamily="18" charset="0"/>
                  <a:cs typeface="Times New Roman" panose="02020603050405020304" pitchFamily="18" charset="0"/>
                  <a:sym typeface="+mn-ea"/>
                </a:rPr>
                <a:t>输入密码：  </a:t>
              </a:r>
              <a:r>
                <a:rPr lang="en-US" altLang="zh-CN" sz="1900" kern="0" dirty="0">
                  <a:effectLst/>
                  <a:latin typeface="Times New Roman" panose="02020603050405020304" pitchFamily="18" charset="0"/>
                  <a:cs typeface="Times New Roman" panose="02020603050405020304" pitchFamily="18" charset="0"/>
                  <a:sym typeface="+mn-ea"/>
                </a:rPr>
                <a:t>&lt;input type="password" name="password" size=3&gt;(</a:t>
              </a:r>
              <a:r>
                <a:rPr lang="zh-CN" altLang="en-US" sz="1900" kern="0" dirty="0">
                  <a:effectLst/>
                  <a:latin typeface="Times New Roman" panose="02020603050405020304" pitchFamily="18" charset="0"/>
                  <a:cs typeface="Times New Roman" panose="02020603050405020304" pitchFamily="18" charset="0"/>
                  <a:sym typeface="+mn-ea"/>
                </a:rPr>
                <a:t>默认空</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&lt;</a:t>
              </a:r>
              <a:r>
                <a:rPr lang="en-US" altLang="zh-CN" sz="1900" kern="0" dirty="0" err="1">
                  <a:effectLst/>
                  <a:latin typeface="Times New Roman" panose="02020603050405020304" pitchFamily="18" charset="0"/>
                  <a:cs typeface="Times New Roman" panose="02020603050405020304" pitchFamily="18" charset="0"/>
                  <a:sym typeface="+mn-ea"/>
                </a:rPr>
                <a:t>br</a:t>
              </a:r>
              <a:r>
                <a:rPr lang="en-US" altLang="zh-CN" sz="1900" kern="0" dirty="0">
                  <a:effectLst/>
                  <a:latin typeface="Times New Roman" panose="02020603050405020304" pitchFamily="18" charset="0"/>
                  <a:cs typeface="Times New Roman" panose="02020603050405020304" pitchFamily="18" charset="0"/>
                  <a:sym typeface="+mn-ea"/>
                </a:rPr>
                <a:t>&gt;&lt;input type=submit name="sub" value="</a:t>
              </a:r>
              <a:r>
                <a:rPr lang="zh-CN" altLang="en-US" sz="1900" kern="0" dirty="0">
                  <a:effectLst/>
                  <a:latin typeface="Times New Roman" panose="02020603050405020304" pitchFamily="18" charset="0"/>
                  <a:cs typeface="Times New Roman" panose="02020603050405020304" pitchFamily="18" charset="0"/>
                  <a:sym typeface="+mn-ea"/>
                </a:rPr>
                <a:t>提交</a:t>
              </a:r>
              <a:r>
                <a:rPr lang="en-US" altLang="zh-CN" sz="1900" kern="0" dirty="0">
                  <a:effectLst/>
                  <a:latin typeface="Times New Roman" panose="02020603050405020304" pitchFamily="18" charset="0"/>
                  <a:cs typeface="Times New Roman" panose="02020603050405020304" pitchFamily="18" charset="0"/>
                  <a:sym typeface="+mn-ea"/>
                </a:rPr>
                <a:t>"&gt;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&lt;/form&gt;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&lt;/font&gt;&lt;/body&gt;&lt;/HTML&gt;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584"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Example9_2.jsp</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537732" cy="6853671"/>
            <a:chOff x="964" y="2950"/>
            <a:chExt cx="9840" cy="8947"/>
          </a:xfrm>
        </p:grpSpPr>
        <p:sp>
          <p:nvSpPr>
            <p:cNvPr id="17" name="圆角矩形 16"/>
            <p:cNvSpPr/>
            <p:nvPr/>
          </p:nvSpPr>
          <p:spPr>
            <a:xfrm>
              <a:off x="967" y="3630"/>
              <a:ext cx="9704" cy="720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42" y="3641"/>
              <a:ext cx="9162" cy="8256"/>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package </a:t>
              </a:r>
              <a:r>
                <a:rPr lang="en-US" altLang="zh-CN" sz="1900" kern="0" dirty="0" err="1">
                  <a:effectLst/>
                  <a:latin typeface="Times New Roman" panose="02020603050405020304" pitchFamily="18" charset="0"/>
                  <a:cs typeface="Times New Roman" panose="02020603050405020304" pitchFamily="18" charset="0"/>
                  <a:sym typeface="+mn-ea"/>
                </a:rPr>
                <a:t>mybean.data</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public class Example7_2_Bean{</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String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a:t>
              </a:r>
              <a:r>
                <a:rPr lang="zh-CN" altLang="en-US" sz="1900" kern="0" dirty="0">
                  <a:effectLst/>
                  <a:latin typeface="Times New Roman" panose="02020603050405020304" pitchFamily="18" charset="0"/>
                  <a:cs typeface="Times New Roman" panose="02020603050405020304" pitchFamily="18" charset="0"/>
                  <a:sym typeface="+mn-ea"/>
                </a:rPr>
                <a:t>存放列名</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String [][]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=null;   //</a:t>
              </a:r>
              <a:r>
                <a:rPr lang="zh-CN" altLang="en-US" sz="1900" kern="0" dirty="0">
                  <a:effectLst/>
                  <a:latin typeface="Times New Roman" panose="02020603050405020304" pitchFamily="18" charset="0"/>
                  <a:cs typeface="Times New Roman" panose="02020603050405020304" pitchFamily="18" charset="0"/>
                  <a:sym typeface="+mn-ea"/>
                </a:rPr>
                <a:t>存放查询到的记录</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public Example7_2_Bean()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 = new String[1][1];</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new String[1];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setTableRecord</a:t>
              </a:r>
              <a:r>
                <a:rPr lang="en-US" altLang="zh-CN" sz="1900" kern="0" dirty="0">
                  <a:effectLst/>
                  <a:latin typeface="Times New Roman" panose="02020603050405020304" pitchFamily="18" charset="0"/>
                  <a:cs typeface="Times New Roman" panose="02020603050405020304" pitchFamily="18" charset="0"/>
                  <a:sym typeface="+mn-ea"/>
                </a:rPr>
                <a:t>(String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setColumnName</a:t>
              </a:r>
              <a:r>
                <a:rPr lang="en-US" altLang="zh-CN" sz="1900" kern="0" dirty="0">
                  <a:effectLst/>
                  <a:latin typeface="Times New Roman" panose="02020603050405020304" pitchFamily="18" charset="0"/>
                  <a:cs typeface="Times New Roman" panose="02020603050405020304" pitchFamily="18" charset="0"/>
                  <a:sym typeface="+mn-ea"/>
                </a:rPr>
                <a:t>(String [] s)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getColumnName</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Example9_2_bean.java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1178862"/>
            <a:ext cx="7435850" cy="4747855"/>
            <a:chOff x="964" y="3472"/>
            <a:chExt cx="9707" cy="6198"/>
          </a:xfrm>
        </p:grpSpPr>
        <p:sp>
          <p:nvSpPr>
            <p:cNvPr id="17" name="圆角矩形 16"/>
            <p:cNvSpPr/>
            <p:nvPr/>
          </p:nvSpPr>
          <p:spPr>
            <a:xfrm>
              <a:off x="967" y="4152"/>
              <a:ext cx="9704" cy="44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94" y="4337"/>
              <a:ext cx="9162" cy="5333"/>
            </a:xfrm>
            <a:prstGeom prst="rect">
              <a:avLst/>
            </a:prstGeom>
            <a:noFill/>
            <a:ln>
              <a:noFill/>
            </a:ln>
            <a:effectLst/>
            <a:scene3d>
              <a:camera prst="obliqueTopLeft"/>
              <a:lightRig rig="threePt" dir="t"/>
            </a:scene3d>
          </p:spPr>
          <p:txBody>
            <a:bodyPr wrap="square" rtlCol="0">
              <a:spAutoFit/>
            </a:bodyPr>
            <a:lstStyle/>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&lt;servlet&gt;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    &lt;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-name&gt;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queryByConditionServlet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spc="-130" dirty="0">
                  <a:effectLst/>
                  <a:latin typeface="Times New Roman" panose="02020603050405020304" pitchFamily="18" charset="0"/>
                  <a:ea typeface="Tahoma" panose="020B0604030504040204" pitchFamily="34" charset="0"/>
                  <a:cs typeface="Times New Roman" panose="02020603050405020304" pitchFamily="18" charset="0"/>
                  <a:sym typeface="+mn-ea"/>
                </a:rPr>
                <a:t>    &lt;</a:t>
              </a:r>
              <a:r>
                <a:rPr lang="en-US" altLang="zh-CN" sz="1900" spc="-13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spc="-130" dirty="0">
                  <a:effectLst/>
                  <a:latin typeface="Times New Roman" panose="02020603050405020304" pitchFamily="18" charset="0"/>
                  <a:ea typeface="Tahoma" panose="020B0604030504040204" pitchFamily="34" charset="0"/>
                  <a:cs typeface="Times New Roman" panose="02020603050405020304" pitchFamily="18" charset="0"/>
                  <a:sym typeface="+mn-ea"/>
                </a:rPr>
                <a:t>-class&gt;myservlet.control.Example7_2_Servlet&lt;/</a:t>
              </a:r>
              <a:r>
                <a:rPr lang="en-US" altLang="zh-CN" sz="1900" spc="-13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spc="-130" dirty="0">
                  <a:effectLst/>
                  <a:latin typeface="Times New Roman" panose="02020603050405020304" pitchFamily="18" charset="0"/>
                  <a:ea typeface="Tahoma" panose="020B0604030504040204" pitchFamily="34" charset="0"/>
                  <a:cs typeface="Times New Roman" panose="02020603050405020304" pitchFamily="18" charset="0"/>
                  <a:sym typeface="+mn-ea"/>
                </a:rPr>
                <a:t>-class&gt;</a:t>
              </a:r>
              <a:endParaRPr lang="zh-CN" altLang="en-US" sz="1900" spc="-13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  &lt;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-name&gt;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queryByConditionServlet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  &lt;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url</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-pattern&gt;/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queryByConditionServlet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url</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-pattern&gt;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&lt;/</a:t>
              </a:r>
              <a:r>
                <a:rPr lang="en-US" altLang="zh-CN" sz="1900" dirty="0" err="1">
                  <a:effectLst/>
                  <a:latin typeface="Times New Roman" panose="02020603050405020304" pitchFamily="18" charset="0"/>
                  <a:ea typeface="Tahoma" panose="020B0604030504040204" pitchFamily="34" charset="0"/>
                  <a:cs typeface="Times New Roman" panose="02020603050405020304" pitchFamily="18" charset="0"/>
                  <a:sym typeface="+mn-ea"/>
                </a:rPr>
                <a:t>servlet</a:t>
              </a:r>
              <a:r>
                <a:rPr lang="en-US" altLang="zh-CN" sz="1900" dirty="0">
                  <a:effectLst/>
                  <a:latin typeface="Times New Roman" panose="02020603050405020304" pitchFamily="18" charset="0"/>
                  <a:ea typeface="Tahoma" panose="020B0604030504040204" pitchFamily="34"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3503"/>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3472"/>
              <a:ext cx="4136" cy="521"/>
            </a:xfrm>
            <a:prstGeom prst="rect">
              <a:avLst/>
            </a:prstGeom>
            <a:noFill/>
            <a:ln>
              <a:noFill/>
            </a:ln>
            <a:effectLst/>
          </p:spPr>
          <p:txBody>
            <a:bodyPr wrap="square" rtlCol="0">
              <a:spAutoFit/>
              <a:scene3d>
                <a:camera prst="orthographicFront"/>
                <a:lightRig rig="threePt" dir="t"/>
              </a:scene3d>
            </a:bodyPr>
            <a:lstStyle/>
            <a:p>
              <a:r>
                <a:rPr lang="en-US" altLang="zh-CN" sz="2000" dirty="0">
                  <a:effectLst/>
                  <a:latin typeface="Times New Roman" panose="02020603050405020304" pitchFamily="18" charset="0"/>
                  <a:ea typeface="Tahoma" panose="020B0604030504040204" pitchFamily="34" charset="0"/>
                  <a:cs typeface="Times New Roman" panose="02020603050405020304" pitchFamily="18" charset="0"/>
                  <a:sym typeface="+mn-ea"/>
                </a:rPr>
                <a:t>web.xml</a:t>
              </a:r>
              <a:endParaRPr lang="en-US" altLang="zh-CN" sz="2000" kern="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sym typeface="+mn-ea"/>
              </a:endParaRP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80280" cy="6306726"/>
            <a:chOff x="964" y="2950"/>
            <a:chExt cx="9765" cy="8233"/>
          </a:xfrm>
        </p:grpSpPr>
        <p:sp>
          <p:nvSpPr>
            <p:cNvPr id="17" name="圆角矩形 16"/>
            <p:cNvSpPr/>
            <p:nvPr/>
          </p:nvSpPr>
          <p:spPr>
            <a:xfrm>
              <a:off x="967" y="3630"/>
              <a:ext cx="9704" cy="720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67" y="3681"/>
              <a:ext cx="9162" cy="7502"/>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public void </a:t>
              </a:r>
              <a:r>
                <a:rPr lang="en-US" altLang="zh-CN" sz="1600" kern="0" dirty="0" err="1">
                  <a:effectLst/>
                  <a:latin typeface="Times New Roman" panose="02020603050405020304" pitchFamily="18" charset="0"/>
                  <a:cs typeface="Times New Roman" panose="02020603050405020304" pitchFamily="18" charset="0"/>
                  <a:sym typeface="+mn-ea"/>
                </a:rPr>
                <a:t>doPost</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HttpServletRequest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request,HttpServletResponse</a:t>
              </a:r>
              <a:r>
                <a:rPr lang="en-US" altLang="zh-CN" sz="1600" kern="0" dirty="0">
                  <a:effectLst/>
                  <a:latin typeface="Times New Roman" panose="02020603050405020304" pitchFamily="18" charset="0"/>
                  <a:cs typeface="Times New Roman" panose="02020603050405020304" pitchFamily="18" charset="0"/>
                  <a:sym typeface="+mn-ea"/>
                </a:rPr>
                <a:t> response)throws </a:t>
              </a:r>
              <a:r>
                <a:rPr lang="en-US" altLang="zh-CN" sz="1600" kern="0" dirty="0" err="1">
                  <a:effectLst/>
                  <a:latin typeface="Times New Roman" panose="02020603050405020304" pitchFamily="18" charset="0"/>
                  <a:cs typeface="Times New Roman" panose="02020603050405020304" pitchFamily="18" charset="0"/>
                  <a:sym typeface="+mn-ea"/>
                </a:rPr>
                <a:t>ServletException,IOException</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Example7_2_Bean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resultBean</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=null; </a:t>
              </a:r>
              <a:r>
                <a:rPr lang="en-US" altLang="zh-CN" sz="1600" kern="0" dirty="0">
                  <a:effectLst/>
                  <a:latin typeface="Times New Roman" panose="02020603050405020304" pitchFamily="18" charset="0"/>
                  <a:cs typeface="Times New Roman" panose="02020603050405020304" pitchFamily="18" charset="0"/>
                  <a:sym typeface="+mn-ea"/>
                </a:rPr>
                <a:t>  try{  </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=(Example7_2_Bean)</a:t>
              </a:r>
              <a:r>
                <a:rPr lang="en-US" altLang="zh-CN" sz="1600" kern="0" dirty="0" err="1">
                  <a:effectLst/>
                  <a:latin typeface="Times New Roman" panose="02020603050405020304" pitchFamily="18" charset="0"/>
                  <a:cs typeface="Times New Roman" panose="02020603050405020304" pitchFamily="18" charset="0"/>
                  <a:sym typeface="+mn-ea"/>
                </a:rPr>
                <a:t>request.getAttribute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if(</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==null){</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=new Example7_2_Bean(); //</a:t>
              </a:r>
              <a:r>
                <a:rPr lang="zh-CN" altLang="en-US" sz="1600" kern="0" dirty="0">
                  <a:effectLst/>
                  <a:latin typeface="Times New Roman" panose="02020603050405020304" pitchFamily="18" charset="0"/>
                  <a:cs typeface="Times New Roman" panose="02020603050405020304" pitchFamily="18" charset="0"/>
                  <a:sym typeface="+mn-ea"/>
                </a:rPr>
                <a:t>创建</a:t>
              </a:r>
              <a:r>
                <a:rPr lang="en-US" altLang="zh-CN" sz="1600" kern="0" dirty="0" err="1">
                  <a:effectLst/>
                  <a:latin typeface="Times New Roman" panose="02020603050405020304" pitchFamily="18" charset="0"/>
                  <a:cs typeface="Times New Roman" panose="02020603050405020304" pitchFamily="18" charset="0"/>
                  <a:sym typeface="+mn-ea"/>
                </a:rPr>
                <a:t>Javabean</a:t>
              </a:r>
              <a:r>
                <a:rPr lang="zh-CN" altLang="en-US" sz="1600" kern="0" dirty="0">
                  <a:effectLst/>
                  <a:latin typeface="Times New Roman" panose="02020603050405020304" pitchFamily="18" charset="0"/>
                  <a:cs typeface="Times New Roman" panose="02020603050405020304" pitchFamily="18" charset="0"/>
                  <a:sym typeface="+mn-ea"/>
                </a:rPr>
                <a:t>对象</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request.setAttribute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 catch(Exception </a:t>
              </a:r>
              <a:r>
                <a:rPr lang="en-US" altLang="zh-CN" sz="1600" kern="0" dirty="0" err="1">
                  <a:effectLst/>
                  <a:latin typeface="Times New Roman" panose="02020603050405020304" pitchFamily="18" charset="0"/>
                  <a:cs typeface="Times New Roman" panose="02020603050405020304" pitchFamily="18" charset="0"/>
                  <a:sym typeface="+mn-ea"/>
                </a:rPr>
                <a:t>exp</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=new Example7_2_Bean();  //</a:t>
              </a:r>
              <a:r>
                <a:rPr lang="zh-CN" altLang="en-US" sz="1600" kern="0" dirty="0">
                  <a:effectLst/>
                  <a:latin typeface="Times New Roman" panose="02020603050405020304" pitchFamily="18" charset="0"/>
                  <a:cs typeface="Times New Roman" panose="02020603050405020304" pitchFamily="18" charset="0"/>
                  <a:sym typeface="+mn-ea"/>
                </a:rPr>
                <a:t>创建</a:t>
              </a:r>
              <a:r>
                <a:rPr lang="en-US" altLang="zh-CN" sz="1600" kern="0" dirty="0" err="1">
                  <a:effectLst/>
                  <a:latin typeface="Times New Roman" panose="02020603050405020304" pitchFamily="18" charset="0"/>
                  <a:cs typeface="Times New Roman" panose="02020603050405020304" pitchFamily="18" charset="0"/>
                  <a:sym typeface="+mn-ea"/>
                </a:rPr>
                <a:t>Javabean</a:t>
              </a:r>
              <a:r>
                <a:rPr lang="zh-CN" altLang="en-US" sz="1600" kern="0" dirty="0">
                  <a:effectLst/>
                  <a:latin typeface="Times New Roman" panose="02020603050405020304" pitchFamily="18" charset="0"/>
                  <a:cs typeface="Times New Roman" panose="02020603050405020304" pitchFamily="18" charset="0"/>
                  <a:sym typeface="+mn-ea"/>
                </a:rPr>
                <a:t>对象</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request.setAttribute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 try{</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Class.forName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com.mysql.jdbc.Driver</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a:effectLst/>
                  <a:latin typeface="Times New Roman" panose="02020603050405020304" pitchFamily="18" charset="0"/>
                  <a:cs typeface="Times New Roman" panose="02020603050405020304" pitchFamily="18" charset="0"/>
                  <a:sym typeface="+mn-ea"/>
                </a:rPr>
                <a:t>catch(Exception e){}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number = </a:t>
              </a:r>
              <a:r>
                <a:rPr lang="en-US" altLang="zh-CN" sz="1600" kern="0" dirty="0" err="1">
                  <a:effectLst/>
                  <a:latin typeface="Times New Roman" panose="02020603050405020304" pitchFamily="18" charset="0"/>
                  <a:cs typeface="Times New Roman" panose="02020603050405020304" pitchFamily="18" charset="0"/>
                  <a:sym typeface="+mn-ea"/>
                </a:rPr>
                <a:t>request.getParameter</a:t>
              </a:r>
              <a:r>
                <a:rPr lang="en-US" altLang="zh-CN" sz="1600" kern="0" dirty="0">
                  <a:effectLst/>
                  <a:latin typeface="Times New Roman" panose="02020603050405020304" pitchFamily="18" charset="0"/>
                  <a:cs typeface="Times New Roman" panose="02020603050405020304" pitchFamily="18" charset="0"/>
                  <a:sym typeface="+mn-ea"/>
                </a:rPr>
                <a:t>("price");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if(number==null||</a:t>
              </a:r>
              <a:r>
                <a:rPr lang="en-US" altLang="zh-CN" sz="1600" kern="0" dirty="0" err="1">
                  <a:effectLst/>
                  <a:latin typeface="Times New Roman" panose="02020603050405020304" pitchFamily="18" charset="0"/>
                  <a:cs typeface="Times New Roman" panose="02020603050405020304" pitchFamily="18" charset="0"/>
                  <a:sym typeface="+mn-ea"/>
                </a:rPr>
                <a:t>number.length</a:t>
              </a:r>
              <a:r>
                <a:rPr lang="en-US" altLang="zh-CN" sz="1600" kern="0" dirty="0">
                  <a:effectLst/>
                  <a:latin typeface="Times New Roman" panose="02020603050405020304" pitchFamily="18" charset="0"/>
                  <a:cs typeface="Times New Roman" panose="02020603050405020304" pitchFamily="18" charset="0"/>
                  <a:sym typeface="+mn-ea"/>
                </a:rPr>
                <a:t>()==0) return;</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a:t>
              </a:r>
              <a:r>
                <a:rPr lang="en-US" altLang="zh-CN" sz="1600" kern="0" dirty="0" err="1">
                  <a:effectLst/>
                  <a:latin typeface="Times New Roman" panose="02020603050405020304" pitchFamily="18" charset="0"/>
                  <a:cs typeface="Times New Roman" panose="02020603050405020304" pitchFamily="18" charset="0"/>
                  <a:sym typeface="+mn-ea"/>
                </a:rPr>
                <a:t>dataBase</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request.getParameter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dataBase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a:t>
              </a:r>
              <a:r>
                <a:rPr lang="en-US" altLang="zh-CN" sz="1600" kern="0" dirty="0" err="1">
                  <a:effectLst/>
                  <a:latin typeface="Times New Roman" panose="02020603050405020304" pitchFamily="18" charset="0"/>
                  <a:cs typeface="Times New Roman" panose="02020603050405020304" pitchFamily="18" charset="0"/>
                  <a:sym typeface="+mn-ea"/>
                </a:rPr>
                <a:t>tableName</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request.getParameter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tableName</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user = </a:t>
              </a:r>
              <a:r>
                <a:rPr lang="en-US" altLang="zh-CN" sz="1600" kern="0" dirty="0" err="1">
                  <a:effectLst/>
                  <a:latin typeface="Times New Roman" panose="02020603050405020304" pitchFamily="18" charset="0"/>
                  <a:cs typeface="Times New Roman" panose="02020603050405020304" pitchFamily="18" charset="0"/>
                  <a:sym typeface="+mn-ea"/>
                </a:rPr>
                <a:t>request.getParameter</a:t>
              </a:r>
              <a:r>
                <a:rPr lang="en-US" altLang="zh-CN" sz="1600" kern="0" dirty="0">
                  <a:effectLst/>
                  <a:latin typeface="Times New Roman" panose="02020603050405020304" pitchFamily="18" charset="0"/>
                  <a:cs typeface="Times New Roman" panose="02020603050405020304" pitchFamily="18" charset="0"/>
                  <a:sym typeface="+mn-ea"/>
                </a:rPr>
                <a:t>("user");</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password = </a:t>
              </a:r>
              <a:r>
                <a:rPr lang="en-US" altLang="zh-CN" sz="1600" kern="0" dirty="0" err="1">
                  <a:effectLst/>
                  <a:latin typeface="Times New Roman" panose="02020603050405020304" pitchFamily="18" charset="0"/>
                  <a:cs typeface="Times New Roman" panose="02020603050405020304" pitchFamily="18" charset="0"/>
                  <a:sym typeface="+mn-ea"/>
                </a:rPr>
                <a:t>request.getParameter</a:t>
              </a:r>
              <a:r>
                <a:rPr lang="en-US" altLang="zh-CN" sz="1600" kern="0" dirty="0">
                  <a:effectLst/>
                  <a:latin typeface="Times New Roman" panose="02020603050405020304" pitchFamily="18" charset="0"/>
                  <a:cs typeface="Times New Roman" panose="02020603050405020304" pitchFamily="18" charset="0"/>
                  <a:sym typeface="+mn-ea"/>
                </a:rPr>
                <a:t>("password");</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float p = </a:t>
              </a:r>
              <a:r>
                <a:rPr lang="en-US" altLang="zh-CN" sz="1600" kern="0" dirty="0" err="1">
                  <a:effectLst/>
                  <a:latin typeface="Times New Roman" panose="02020603050405020304" pitchFamily="18" charset="0"/>
                  <a:cs typeface="Times New Roman" panose="02020603050405020304" pitchFamily="18" charset="0"/>
                  <a:sym typeface="+mn-ea"/>
                </a:rPr>
                <a:t>Float.parseFloat</a:t>
              </a:r>
              <a:r>
                <a:rPr lang="en-US" altLang="zh-CN" sz="1600" kern="0" dirty="0">
                  <a:effectLst/>
                  <a:latin typeface="Times New Roman" panose="02020603050405020304" pitchFamily="18" charset="0"/>
                  <a:cs typeface="Times New Roman" panose="02020603050405020304" pitchFamily="18" charset="0"/>
                  <a:sym typeface="+mn-ea"/>
                </a:rPr>
                <a:t>(number);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Example9_2_servlet.java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5690837"/>
            <a:chOff x="964" y="2950"/>
            <a:chExt cx="9707" cy="7429"/>
          </a:xfrm>
        </p:grpSpPr>
        <p:sp>
          <p:nvSpPr>
            <p:cNvPr id="17" name="圆角矩形 16"/>
            <p:cNvSpPr/>
            <p:nvPr/>
          </p:nvSpPr>
          <p:spPr>
            <a:xfrm>
              <a:off x="967" y="3630"/>
              <a:ext cx="9704" cy="670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352" y="3931"/>
              <a:ext cx="9162" cy="6448"/>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try{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a:t>
              </a:r>
              <a:r>
                <a:rPr lang="en-US" altLang="zh-CN" sz="1600" kern="0" dirty="0" err="1">
                  <a:effectLst/>
                  <a:latin typeface="Times New Roman" panose="02020603050405020304" pitchFamily="18" charset="0"/>
                  <a:cs typeface="Times New Roman" panose="02020603050405020304" pitchFamily="18" charset="0"/>
                  <a:sym typeface="+mn-ea"/>
                </a:rPr>
                <a:t>uri</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jdbc:mysql</a:t>
              </a:r>
              <a:r>
                <a:rPr lang="en-US" altLang="zh-CN" sz="1600" kern="0" dirty="0">
                  <a:effectLst/>
                  <a:latin typeface="Times New Roman" panose="02020603050405020304" pitchFamily="18" charset="0"/>
                  <a:cs typeface="Times New Roman" panose="02020603050405020304" pitchFamily="18" charset="0"/>
                  <a:sym typeface="+mn-ea"/>
                </a:rPr>
                <a:t>://127.0.0.1/"+</a:t>
              </a:r>
              <a:r>
                <a:rPr lang="en-US" altLang="zh-CN" sz="1600" kern="0" dirty="0" err="1">
                  <a:effectLst/>
                  <a:latin typeface="Times New Roman" panose="02020603050405020304" pitchFamily="18" charset="0"/>
                  <a:cs typeface="Times New Roman" panose="02020603050405020304" pitchFamily="18" charset="0"/>
                  <a:sym typeface="+mn-ea"/>
                </a:rPr>
                <a:t>dataBase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con=</a:t>
              </a:r>
              <a:r>
                <a:rPr lang="en-US" altLang="zh-CN" sz="1600" kern="0" dirty="0" err="1">
                  <a:effectLst/>
                  <a:latin typeface="Times New Roman" panose="02020603050405020304" pitchFamily="18" charset="0"/>
                  <a:cs typeface="Times New Roman" panose="02020603050405020304" pitchFamily="18" charset="0"/>
                  <a:sym typeface="+mn-ea"/>
                </a:rPr>
                <a:t>DriverManager.getConnection</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uri,user,password</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sql</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con.createStatement</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ResultSet.TYPE_SCROLL_SENSITIVE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ResultSet.CONCUR_READ_ONLY</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condition ="SELECT * FROM "+</a:t>
              </a:r>
              <a:r>
                <a:rPr lang="en-US" altLang="zh-CN" sz="1600" kern="0" dirty="0" err="1">
                  <a:effectLst/>
                  <a:latin typeface="Times New Roman" panose="02020603050405020304" pitchFamily="18" charset="0"/>
                  <a:cs typeface="Times New Roman" panose="02020603050405020304" pitchFamily="18" charset="0"/>
                  <a:sym typeface="+mn-ea"/>
                </a:rPr>
                <a:t>tableName</a:t>
              </a:r>
              <a:r>
                <a:rPr lang="en-US" altLang="zh-CN" sz="1600" kern="0" dirty="0">
                  <a:effectLst/>
                  <a:latin typeface="Times New Roman" panose="02020603050405020304" pitchFamily="18" charset="0"/>
                  <a:cs typeface="Times New Roman" panose="02020603050405020304" pitchFamily="18" charset="0"/>
                  <a:sym typeface="+mn-ea"/>
                </a:rPr>
                <a:t>+" where price &gt; "+p;</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sql.executeQuery</a:t>
              </a:r>
              <a:r>
                <a:rPr lang="en-US" altLang="zh-CN" sz="1600" kern="0" dirty="0">
                  <a:effectLst/>
                  <a:latin typeface="Times New Roman" panose="02020603050405020304" pitchFamily="18" charset="0"/>
                  <a:cs typeface="Times New Roman" panose="02020603050405020304" pitchFamily="18" charset="0"/>
                  <a:sym typeface="+mn-ea"/>
                </a:rPr>
                <a:t>(condition);</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ResultSetMetaData</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metaData</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rs.getMetaData</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metaData.getColumnCount</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得到结果集的列数</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String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 = new String[</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for(</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=0;i&lt;</a:t>
              </a:r>
              <a:r>
                <a:rPr lang="en-US" altLang="zh-CN" sz="1600" kern="0" dirty="0" err="1">
                  <a:effectLst/>
                  <a:latin typeface="Times New Roman" panose="02020603050405020304" pitchFamily="18" charset="0"/>
                  <a:cs typeface="Times New Roman" panose="02020603050405020304" pitchFamily="18" charset="0"/>
                  <a:sym typeface="+mn-ea"/>
                </a:rPr>
                <a:t>columnName.length;i</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metaData.getColumnName</a:t>
              </a:r>
              <a:r>
                <a:rPr lang="en-US" altLang="zh-CN" sz="1600" kern="0" dirty="0">
                  <a:effectLst/>
                  <a:latin typeface="Times New Roman" panose="02020603050405020304" pitchFamily="18" charset="0"/>
                  <a:cs typeface="Times New Roman" panose="02020603050405020304" pitchFamily="18" charset="0"/>
                  <a:sym typeface="+mn-ea"/>
                </a:rPr>
                <a:t>(i+1); //</a:t>
              </a:r>
              <a:r>
                <a:rPr lang="zh-CN" altLang="en-US" sz="1600" kern="0" dirty="0">
                  <a:effectLst/>
                  <a:latin typeface="Times New Roman" panose="02020603050405020304" pitchFamily="18" charset="0"/>
                  <a:cs typeface="Times New Roman" panose="02020603050405020304" pitchFamily="18" charset="0"/>
                  <a:sym typeface="+mn-ea"/>
                </a:rPr>
                <a:t>得到列名</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resultBean.setColumnName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columnName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更新</a:t>
              </a:r>
              <a:r>
                <a:rPr lang="en-US" altLang="zh-CN" sz="1600" kern="0" dirty="0" err="1">
                  <a:effectLst/>
                  <a:latin typeface="Times New Roman" panose="02020603050405020304" pitchFamily="18" charset="0"/>
                  <a:cs typeface="Times New Roman" panose="02020603050405020304" pitchFamily="18" charset="0"/>
                  <a:sym typeface="+mn-ea"/>
                </a:rPr>
                <a:t>Javabean</a:t>
              </a:r>
              <a:r>
                <a:rPr lang="zh-CN" altLang="en-US" sz="1600" kern="0" dirty="0">
                  <a:effectLst/>
                  <a:latin typeface="Times New Roman" panose="02020603050405020304" pitchFamily="18" charset="0"/>
                  <a:cs typeface="Times New Roman" panose="02020603050405020304" pitchFamily="18" charset="0"/>
                  <a:sym typeface="+mn-ea"/>
                </a:rPr>
                <a:t>数据模型</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rs.last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rowNumber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rs.getRow</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得到记录数</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String [][]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resultBean.getTableRecord</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900">
                <a:solidFill>
                  <a:schemeClr val="tx1"/>
                </a:solidFill>
                <a:effectLst/>
                <a:latin typeface="Times New Roman" panose="02020603050405020304" pitchFamily="18" charset="0"/>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Example9_2_servlet.java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13"/>
          <p:cNvSpPr>
            <a:spLocks noGrp="1" noChangeArrowheads="1"/>
          </p:cNvSpPr>
          <p:nvPr>
            <p:ph idx="1"/>
          </p:nvPr>
        </p:nvSpPr>
        <p:spPr>
          <a:xfrm>
            <a:off x="611188" y="1125538"/>
            <a:ext cx="7391400" cy="1295400"/>
          </a:xfrm>
        </p:spPr>
        <p:txBody>
          <a:bodyPr/>
          <a:lstStyle/>
          <a:p>
            <a:pPr marL="0" indent="0" eaLnBrk="1" hangingPunct="1">
              <a:lnSpc>
                <a:spcPct val="150000"/>
              </a:lnSpc>
              <a:buFont typeface="Wingdings 2" panose="05020102010507070707" pitchFamily="18" charset="2"/>
              <a:buNone/>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数据库是提供数据的基地，它能保存数据并能使用户方便的访问数据。</a:t>
            </a:r>
          </a:p>
        </p:txBody>
      </p:sp>
      <p:pic>
        <p:nvPicPr>
          <p:cNvPr id="10245" name="Picture 114" descr="http://images.51cto.com/files/uploadimg/20091209/131713351.jpg"/>
          <p:cNvPicPr>
            <a:picLocks noChangeAspect="1" noChangeArrowheads="1"/>
          </p:cNvPicPr>
          <p:nvPr/>
        </p:nvPicPr>
        <p:blipFill>
          <a:blip r:embed="rId2">
            <a:extLst>
              <a:ext uri="{28A0092B-C50C-407E-A947-70E740481C1C}">
                <a14:useLocalDpi xmlns:a14="http://schemas.microsoft.com/office/drawing/2010/main" val="0"/>
              </a:ext>
            </a:extLst>
          </a:blip>
          <a:srcRect l="3" t="-1077" r="-3" b="23695"/>
          <a:stretch>
            <a:fillRect/>
          </a:stretch>
        </p:blipFill>
        <p:spPr bwMode="auto">
          <a:xfrm>
            <a:off x="1547813" y="2420938"/>
            <a:ext cx="5929311" cy="29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河海校徽"/>
          <p:cNvPicPr>
            <a:picLocks noChangeAspect="1"/>
          </p:cNvPicPr>
          <p:nvPr/>
        </p:nvPicPr>
        <p:blipFill>
          <a:blip r:embed="rId3"/>
          <a:stretch>
            <a:fillRect/>
          </a:stretch>
        </p:blipFill>
        <p:spPr>
          <a:xfrm>
            <a:off x="0" y="0"/>
            <a:ext cx="965200" cy="1030288"/>
          </a:xfrm>
          <a:prstGeom prst="rect">
            <a:avLst/>
          </a:prstGeom>
          <a:noFill/>
          <a:ln w="9525">
            <a:noFill/>
          </a:ln>
        </p:spPr>
      </p:pic>
      <p:sp>
        <p:nvSpPr>
          <p:cNvPr id="13"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243">
                                            <p:txEl>
                                              <p:pRg st="0" end="0"/>
                                            </p:txEl>
                                          </p:spTgt>
                                        </p:tgtEl>
                                        <p:attrNameLst>
                                          <p:attrName>style.visibility</p:attrName>
                                        </p:attrNameLst>
                                      </p:cBhvr>
                                      <p:to>
                                        <p:strVal val="visible"/>
                                      </p:to>
                                    </p:set>
                                    <p:anim calcmode="lin" valueType="num">
                                      <p:cBhvr additive="base">
                                        <p:cTn id="20"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3" grpId="0" bldLvl="0" animBg="1"/>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036317"/>
            <a:chOff x="964" y="2950"/>
            <a:chExt cx="9707" cy="7880"/>
          </a:xfrm>
        </p:grpSpPr>
        <p:sp>
          <p:nvSpPr>
            <p:cNvPr id="17" name="圆角矩形 16"/>
            <p:cNvSpPr/>
            <p:nvPr/>
          </p:nvSpPr>
          <p:spPr>
            <a:xfrm>
              <a:off x="967" y="3630"/>
              <a:ext cx="9704" cy="692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352" y="4031"/>
              <a:ext cx="9162" cy="6799"/>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tableRecord</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 new String[</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rowNumber</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columnCount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rs.beforeFirst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while(</a:t>
              </a:r>
              <a:r>
                <a:rPr lang="en-US" altLang="zh-CN" sz="1600" kern="0" dirty="0" err="1">
                  <a:effectLst/>
                  <a:latin typeface="Times New Roman" panose="02020603050405020304" pitchFamily="18" charset="0"/>
                  <a:cs typeface="Times New Roman" panose="02020603050405020304" pitchFamily="18" charset="0"/>
                  <a:sym typeface="+mn-ea"/>
                </a:rPr>
                <a:t>rs.next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for(</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k=0;k&lt;</a:t>
              </a:r>
              <a:r>
                <a:rPr lang="en-US" altLang="zh-CN" sz="1600" kern="0" dirty="0" err="1">
                  <a:effectLst/>
                  <a:latin typeface="Times New Roman" panose="02020603050405020304" pitchFamily="18" charset="0"/>
                  <a:cs typeface="Times New Roman" panose="02020603050405020304" pitchFamily="18" charset="0"/>
                  <a:sym typeface="+mn-ea"/>
                </a:rPr>
                <a:t>columnCount;k</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][k] = </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(k+1);</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resultBean.setTableRecord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更新</a:t>
              </a:r>
              <a:r>
                <a:rPr lang="en-US" altLang="zh-CN" sz="1600" kern="0" dirty="0" err="1">
                  <a:effectLst/>
                  <a:latin typeface="Times New Roman" panose="02020603050405020304" pitchFamily="18" charset="0"/>
                  <a:cs typeface="Times New Roman" panose="02020603050405020304" pitchFamily="18" charset="0"/>
                  <a:sym typeface="+mn-ea"/>
                </a:rPr>
                <a:t>Javabean</a:t>
              </a:r>
              <a:r>
                <a:rPr lang="zh-CN" altLang="en-US" sz="1600" kern="0" dirty="0">
                  <a:effectLst/>
                  <a:latin typeface="Times New Roman" panose="02020603050405020304" pitchFamily="18" charset="0"/>
                  <a:cs typeface="Times New Roman" panose="02020603050405020304" pitchFamily="18" charset="0"/>
                  <a:sym typeface="+mn-ea"/>
                </a:rPr>
                <a:t>数据模型</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con.close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RequestDispatcher</a:t>
              </a:r>
              <a:r>
                <a:rPr lang="en-US" altLang="zh-CN" sz="1600" kern="0" dirty="0">
                  <a:effectLst/>
                  <a:latin typeface="Times New Roman" panose="02020603050405020304" pitchFamily="18" charset="0"/>
                  <a:cs typeface="Times New Roman" panose="02020603050405020304" pitchFamily="18" charset="0"/>
                  <a:sym typeface="+mn-ea"/>
                </a:rPr>
                <a:t> dispatcher=</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request.getRequestDispatcher</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showRecord.jsp</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dispatcher.forward</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request,response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SQLException</a:t>
              </a:r>
              <a:r>
                <a:rPr lang="en-US" altLang="zh-CN" sz="1600" kern="0" dirty="0">
                  <a:effectLst/>
                  <a:latin typeface="Times New Roman" panose="02020603050405020304" pitchFamily="18" charset="0"/>
                  <a:cs typeface="Times New Roman" panose="02020603050405020304" pitchFamily="18" charset="0"/>
                  <a:sym typeface="+mn-ea"/>
                </a:rPr>
                <a:t> 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System.out.println</a:t>
              </a:r>
              <a:r>
                <a:rPr lang="en-US" altLang="zh-CN" sz="1600" kern="0" dirty="0">
                  <a:effectLst/>
                  <a:latin typeface="Times New Roman" panose="02020603050405020304" pitchFamily="18" charset="0"/>
                  <a:cs typeface="Times New Roman" panose="02020603050405020304" pitchFamily="18" charset="0"/>
                  <a:sym typeface="+mn-ea"/>
                </a:rPr>
                <a:t>(e);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9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Example9_2_servlet.java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690135"/>
            <a:ext cx="7537732" cy="6174202"/>
            <a:chOff x="964" y="2834"/>
            <a:chExt cx="9840" cy="8060"/>
          </a:xfrm>
        </p:grpSpPr>
        <p:sp>
          <p:nvSpPr>
            <p:cNvPr id="17" name="圆角矩形 16"/>
            <p:cNvSpPr/>
            <p:nvPr/>
          </p:nvSpPr>
          <p:spPr>
            <a:xfrm>
              <a:off x="967" y="3462"/>
              <a:ext cx="9704" cy="7324"/>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42" y="3409"/>
              <a:ext cx="9162" cy="7485"/>
            </a:xfrm>
            <a:prstGeom prst="rect">
              <a:avLst/>
            </a:prstGeom>
            <a:noFill/>
            <a:ln>
              <a:noFill/>
            </a:ln>
            <a:effectLst/>
            <a:scene3d>
              <a:camera prst="obliqueTopLeft"/>
              <a:lightRig rig="threePt" dir="t"/>
            </a:scene3d>
          </p:spPr>
          <p:txBody>
            <a:bodyPr wrap="square" rtlCol="0">
              <a:spAutoFit/>
            </a:bodyPr>
            <a:lstStyle/>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page </a:t>
              </a:r>
              <a:r>
                <a:rPr lang="en-US" altLang="zh-CN" sz="1800" kern="0" dirty="0" err="1">
                  <a:effectLst/>
                  <a:latin typeface="Times New Roman" panose="02020603050405020304" pitchFamily="18" charset="0"/>
                  <a:cs typeface="Times New Roman" panose="02020603050405020304" pitchFamily="18" charset="0"/>
                  <a:sym typeface="+mn-ea"/>
                </a:rPr>
                <a: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jsp:useBean</a:t>
              </a:r>
              <a:r>
                <a:rPr lang="en-US" altLang="zh-CN" sz="1800" kern="0" dirty="0">
                  <a:effectLst/>
                  <a:latin typeface="Times New Roman" panose="02020603050405020304" pitchFamily="18" charset="0"/>
                  <a:cs typeface="Times New Roman" panose="02020603050405020304" pitchFamily="18" charset="0"/>
                  <a:sym typeface="+mn-ea"/>
                </a:rPr>
                <a:t> id="</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class="mybean.data.Example7_2_Bean" scope="request"/&gt;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&lt;HTML&gt;&lt;body </a:t>
              </a:r>
              <a:r>
                <a:rPr lang="en-US" altLang="zh-CN" sz="1800" kern="0" dirty="0" err="1">
                  <a:effectLst/>
                  <a:latin typeface="Times New Roman" panose="02020603050405020304" pitchFamily="18" charset="0"/>
                  <a:cs typeface="Times New Roman" panose="02020603050405020304" pitchFamily="18" charset="0"/>
                  <a:sym typeface="+mn-ea"/>
                </a:rPr>
                <a:t>bgcolor</a:t>
              </a:r>
              <a:r>
                <a:rPr lang="en-US" altLang="zh-CN" sz="1800" kern="0" dirty="0">
                  <a:effectLst/>
                  <a:latin typeface="Times New Roman" panose="02020603050405020304" pitchFamily="18" charset="0"/>
                  <a:cs typeface="Times New Roman" panose="02020603050405020304" pitchFamily="18" charset="0"/>
                  <a:sym typeface="+mn-ea"/>
                </a:rPr>
                <a:t>=#DEEFF9&gt;&lt;font size=2&gt;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&lt;table border=1&gt;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String []</a:t>
              </a:r>
              <a:r>
                <a:rPr lang="en-US" altLang="zh-CN" sz="1800" kern="0" dirty="0" err="1">
                  <a:effectLst/>
                  <a:latin typeface="Times New Roman" panose="02020603050405020304" pitchFamily="18" charset="0"/>
                  <a:cs typeface="Times New Roman" panose="02020603050405020304" pitchFamily="18" charset="0"/>
                  <a:sym typeface="+mn-ea"/>
                </a:rPr>
                <a:t>columnName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resultBean.getColumnName</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for(String s:columnName)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th</a:t>
              </a:r>
              <a:r>
                <a:rPr lang="en-US" altLang="zh-CN" sz="1800" kern="0" dirty="0">
                  <a:effectLst/>
                  <a:latin typeface="Times New Roman" panose="02020603050405020304" pitchFamily="18" charset="0"/>
                  <a:cs typeface="Times New Roman" panose="02020603050405020304" pitchFamily="18" charset="0"/>
                  <a:sym typeface="+mn-ea"/>
                </a:rPr>
                <a:t>&gt;&lt;%= s %&gt;&lt;/</a:t>
              </a:r>
              <a:r>
                <a:rPr lang="en-US" altLang="zh-CN" sz="1800" kern="0" dirty="0" err="1">
                  <a:effectLst/>
                  <a:latin typeface="Times New Roman" panose="02020603050405020304" pitchFamily="18" charset="0"/>
                  <a:cs typeface="Times New Roman" panose="02020603050405020304" pitchFamily="18" charset="0"/>
                  <a:sym typeface="+mn-ea"/>
                </a:rPr>
                <a:t>th</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String [][] record = </a:t>
              </a:r>
              <a:r>
                <a:rPr lang="en-US" altLang="zh-CN" sz="1800" kern="0" dirty="0" err="1">
                  <a:effectLst/>
                  <a:latin typeface="Times New Roman" panose="02020603050405020304" pitchFamily="18" charset="0"/>
                  <a:cs typeface="Times New Roman" panose="02020603050405020304" pitchFamily="18" charset="0"/>
                  <a:sym typeface="+mn-ea"/>
                </a:rPr>
                <a:t>resultBean.getTableRecord</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for(</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=0;i&lt;</a:t>
              </a:r>
              <a:r>
                <a:rPr lang="en-US" altLang="zh-CN" sz="1800" kern="0" dirty="0" err="1">
                  <a:effectLst/>
                  <a:latin typeface="Times New Roman" panose="02020603050405020304" pitchFamily="18" charset="0"/>
                  <a:cs typeface="Times New Roman" panose="02020603050405020304" pitchFamily="18" charset="0"/>
                  <a:sym typeface="+mn-ea"/>
                </a:rPr>
                <a:t>record.length;i</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for(</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j=0;j&lt;record[</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length;j</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&lt;td&gt;&lt;%= record[</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][j] %&gt; &lt;/td&gt;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&lt;/table&gt;&lt;/font&gt;&lt;/body&gt;&lt;/HTML&gt;</a:t>
              </a: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865"/>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834"/>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err="1">
                  <a:solidFill>
                    <a:srgbClr val="DF3621"/>
                  </a:solidFill>
                  <a:effectLst/>
                  <a:latin typeface="Times New Roman" panose="02020603050405020304" pitchFamily="18" charset="0"/>
                  <a:cs typeface="Times New Roman" panose="02020603050405020304" pitchFamily="18" charset="0"/>
                  <a:sym typeface="+mn-ea"/>
                </a:rPr>
                <a:t>showRecod.jsp</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2184"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第五讲</a:t>
            </a:r>
          </a:p>
        </p:txBody>
      </p:sp>
    </p:spTree>
    <p:extLst>
      <p:ext uri="{BB962C8B-B14F-4D97-AF65-F5344CB8AC3E}">
        <p14:creationId xmlns:p14="http://schemas.microsoft.com/office/powerpoint/2010/main" val="1138635431"/>
      </p:ext>
    </p:extLst>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88925" y="1168400"/>
            <a:ext cx="8604250" cy="43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ct val="150000"/>
              </a:lnSpc>
              <a:spcBef>
                <a:spcPct val="0"/>
              </a:spcBef>
              <a:buSzPct val="150000"/>
              <a:buBlip>
                <a:blip r:embed="rId4"/>
              </a:buBlip>
              <a:defRPr/>
            </a:pPr>
            <a:r>
              <a:rPr lang="en-US" altLang="zh-CN" sz="2000" dirty="0">
                <a:solidFill>
                  <a:srgbClr val="0070C0"/>
                </a:solidFill>
                <a:latin typeface="宋体" panose="02010600030101010101" pitchFamily="2" charset="-122"/>
                <a:cs typeface="宋体" panose="02010600030101010101" pitchFamily="2" charset="-122"/>
              </a:rPr>
              <a:t>Statement</a:t>
            </a:r>
            <a:r>
              <a:rPr lang="zh-CN" altLang="en-US" sz="2000" dirty="0">
                <a:solidFill>
                  <a:srgbClr val="0070C0"/>
                </a:solidFill>
                <a:latin typeface="宋体" panose="02010600030101010101" pitchFamily="2" charset="-122"/>
                <a:cs typeface="宋体" panose="02010600030101010101" pitchFamily="2" charset="-122"/>
              </a:rPr>
              <a:t>对象调用方法：</a:t>
            </a:r>
          </a:p>
          <a:p>
            <a:pPr>
              <a:buFontTx/>
              <a:buNone/>
              <a:defRPr/>
            </a:pPr>
            <a:r>
              <a:rPr lang="en-US" altLang="zh-CN" sz="2000" dirty="0">
                <a:solidFill>
                  <a:srgbClr val="0070C0"/>
                </a:solidFill>
                <a:latin typeface="宋体" panose="02010600030101010101" pitchFamily="2" charset="-122"/>
                <a:cs typeface="宋体" panose="02010600030101010101" pitchFamily="2" charset="-122"/>
              </a:rPr>
              <a:t>    public int </a:t>
            </a:r>
            <a:r>
              <a:rPr lang="en-US" altLang="zh-CN" sz="2000" dirty="0" err="1">
                <a:solidFill>
                  <a:srgbClr val="0070C0"/>
                </a:solidFill>
                <a:latin typeface="宋体" panose="02010600030101010101" pitchFamily="2" charset="-122"/>
                <a:cs typeface="宋体" panose="02010600030101010101" pitchFamily="2" charset="-122"/>
              </a:rPr>
              <a:t>executeUpdate</a:t>
            </a:r>
            <a:r>
              <a:rPr lang="zh-CN" altLang="en-US" sz="2000" dirty="0">
                <a:solidFill>
                  <a:srgbClr val="0070C0"/>
                </a:solidFill>
                <a:latin typeface="宋体" panose="02010600030101010101" pitchFamily="2" charset="-122"/>
                <a:cs typeface="宋体" panose="02010600030101010101" pitchFamily="2" charset="-122"/>
              </a:rPr>
              <a:t>（</a:t>
            </a:r>
            <a:r>
              <a:rPr lang="en-US" altLang="zh-CN" sz="2000" dirty="0">
                <a:solidFill>
                  <a:srgbClr val="0070C0"/>
                </a:solidFill>
                <a:latin typeface="宋体" panose="02010600030101010101" pitchFamily="2" charset="-122"/>
                <a:cs typeface="宋体" panose="02010600030101010101" pitchFamily="2" charset="-122"/>
              </a:rPr>
              <a:t>String </a:t>
            </a:r>
            <a:r>
              <a:rPr lang="en-US" altLang="zh-CN" sz="2000" dirty="0" err="1">
                <a:solidFill>
                  <a:srgbClr val="0070C0"/>
                </a:solidFill>
                <a:latin typeface="宋体" panose="02010600030101010101" pitchFamily="2" charset="-122"/>
                <a:cs typeface="宋体" panose="02010600030101010101" pitchFamily="2" charset="-122"/>
              </a:rPr>
              <a:t>sqlStatement</a:t>
            </a:r>
            <a:r>
              <a:rPr lang="zh-CN" altLang="en-US" sz="2000" dirty="0">
                <a:solidFill>
                  <a:srgbClr val="0070C0"/>
                </a:solidFill>
                <a:latin typeface="宋体" panose="02010600030101010101" pitchFamily="2" charset="-122"/>
                <a:cs typeface="宋体" panose="02010600030101010101" pitchFamily="2" charset="-122"/>
              </a:rPr>
              <a:t>）</a:t>
            </a:r>
            <a:r>
              <a:rPr lang="en-US" altLang="zh-CN" sz="2000" dirty="0">
                <a:solidFill>
                  <a:srgbClr val="0070C0"/>
                </a:solidFill>
                <a:latin typeface="宋体" panose="02010600030101010101" pitchFamily="2" charset="-122"/>
                <a:cs typeface="宋体" panose="02010600030101010101" pitchFamily="2" charset="-122"/>
              </a:rPr>
              <a:t>;</a:t>
            </a:r>
          </a:p>
          <a:p>
            <a:pPr>
              <a:buFontTx/>
              <a:buNone/>
              <a:defRPr/>
            </a:pPr>
            <a:r>
              <a:rPr lang="zh-CN" altLang="en-US" sz="2000" dirty="0">
                <a:solidFill>
                  <a:srgbClr val="0070C0"/>
                </a:solidFill>
                <a:latin typeface="宋体" panose="02010600030101010101" pitchFamily="2" charset="-122"/>
                <a:cs typeface="宋体" panose="02010600030101010101" pitchFamily="2" charset="-122"/>
              </a:rPr>
              <a:t>    实现对数据库表中记录的字段值的更新、添加和删除记录。</a:t>
            </a:r>
          </a:p>
          <a:p>
            <a:pPr marL="342900" indent="-342900">
              <a:buSzPct val="150000"/>
              <a:buBlip>
                <a:blip r:embed="rId5"/>
              </a:buBlip>
              <a:defRPr/>
            </a:pPr>
            <a:r>
              <a:rPr lang="en-US" altLang="zh-CN" sz="2000" dirty="0" err="1">
                <a:solidFill>
                  <a:srgbClr val="0070C0"/>
                </a:solidFill>
                <a:latin typeface="宋体" panose="02010600030101010101" pitchFamily="2" charset="-122"/>
                <a:cs typeface="宋体" panose="02010600030101010101" pitchFamily="2" charset="-122"/>
              </a:rPr>
              <a:t>executeUpdate</a:t>
            </a:r>
            <a:r>
              <a:rPr lang="en-US" altLang="zh-CN" sz="2000" dirty="0">
                <a:solidFill>
                  <a:srgbClr val="0070C0"/>
                </a:solidFill>
                <a:latin typeface="宋体" panose="02010600030101010101" pitchFamily="2" charset="-122"/>
                <a:cs typeface="宋体" panose="02010600030101010101" pitchFamily="2" charset="-122"/>
              </a:rPr>
              <a:t>("UPDATE product SET price = 6866 WHERE name='</a:t>
            </a:r>
            <a:r>
              <a:rPr lang="zh-CN" altLang="en-US" sz="2000" dirty="0">
                <a:solidFill>
                  <a:srgbClr val="0070C0"/>
                </a:solidFill>
                <a:latin typeface="宋体" panose="02010600030101010101" pitchFamily="2" charset="-122"/>
                <a:cs typeface="宋体" panose="02010600030101010101" pitchFamily="2" charset="-122"/>
              </a:rPr>
              <a:t>海尔电视机</a:t>
            </a:r>
            <a:r>
              <a:rPr lang="en-US" altLang="zh-CN" sz="2000" dirty="0">
                <a:solidFill>
                  <a:srgbClr val="0070C0"/>
                </a:solidFill>
                <a:latin typeface="宋体" panose="02010600030101010101" pitchFamily="2" charset="-122"/>
                <a:cs typeface="宋体" panose="02010600030101010101" pitchFamily="2" charset="-122"/>
              </a:rPr>
              <a:t>'");</a:t>
            </a:r>
          </a:p>
          <a:p>
            <a:pPr marL="342900" indent="-342900">
              <a:buSzPct val="150000"/>
              <a:buBlip>
                <a:blip r:embed="rId5"/>
              </a:buBlip>
              <a:defRPr/>
            </a:pPr>
            <a:r>
              <a:rPr lang="en-US" altLang="zh-CN" sz="2000" dirty="0" err="1">
                <a:solidFill>
                  <a:srgbClr val="0070C0"/>
                </a:solidFill>
                <a:latin typeface="宋体" panose="02010600030101010101" pitchFamily="2" charset="-122"/>
                <a:cs typeface="宋体" panose="02010600030101010101" pitchFamily="2" charset="-122"/>
              </a:rPr>
              <a:t>executeUpdate</a:t>
            </a:r>
            <a:r>
              <a:rPr lang="en-US" altLang="zh-CN" sz="2000" dirty="0">
                <a:solidFill>
                  <a:srgbClr val="0070C0"/>
                </a:solidFill>
                <a:latin typeface="宋体" panose="02010600030101010101" pitchFamily="2" charset="-122"/>
                <a:cs typeface="宋体" panose="02010600030101010101" pitchFamily="2" charset="-122"/>
              </a:rPr>
              <a:t>("INSERT INTO students VALUES ('012','</a:t>
            </a:r>
            <a:r>
              <a:rPr lang="zh-CN" altLang="en-US" sz="2000" dirty="0">
                <a:solidFill>
                  <a:srgbClr val="0070C0"/>
                </a:solidFill>
                <a:latin typeface="宋体" panose="02010600030101010101" pitchFamily="2" charset="-122"/>
                <a:cs typeface="宋体" panose="02010600030101010101" pitchFamily="2" charset="-122"/>
              </a:rPr>
              <a:t>神通手机’</a:t>
            </a:r>
            <a:r>
              <a:rPr lang="en-US" altLang="zh-CN" sz="2000" dirty="0">
                <a:solidFill>
                  <a:srgbClr val="0070C0"/>
                </a:solidFill>
                <a:latin typeface="宋体" panose="02010600030101010101" pitchFamily="2" charset="-122"/>
                <a:cs typeface="宋体" panose="02010600030101010101" pitchFamily="2" charset="-122"/>
              </a:rPr>
              <a:t>,'2015-2-26',2687)");</a:t>
            </a:r>
          </a:p>
          <a:p>
            <a:pPr marL="342900" indent="-342900">
              <a:buSzPct val="150000"/>
              <a:buBlip>
                <a:blip r:embed="rId5"/>
              </a:buBlip>
              <a:defRPr/>
            </a:pPr>
            <a:r>
              <a:rPr lang="en-US" altLang="zh-CN" sz="2000" dirty="0" err="1">
                <a:solidFill>
                  <a:srgbClr val="0070C0"/>
                </a:solidFill>
                <a:latin typeface="宋体" panose="02010600030101010101" pitchFamily="2" charset="-122"/>
                <a:cs typeface="宋体" panose="02010600030101010101" pitchFamily="2" charset="-122"/>
              </a:rPr>
              <a:t>executeUpdate</a:t>
            </a:r>
            <a:r>
              <a:rPr lang="en-US" altLang="zh-CN" sz="2000" dirty="0">
                <a:solidFill>
                  <a:srgbClr val="0070C0"/>
                </a:solidFill>
                <a:latin typeface="宋体" panose="02010600030101010101" pitchFamily="2" charset="-122"/>
                <a:cs typeface="宋体" panose="02010600030101010101" pitchFamily="2" charset="-122"/>
              </a:rPr>
              <a:t>("DELETE  FROM product WHERE number = '888' ");</a:t>
            </a:r>
            <a:endParaRPr lang="zh-CN" altLang="en-US" sz="2000" dirty="0">
              <a:solidFill>
                <a:srgbClr val="0070C0"/>
              </a:solidFill>
              <a:latin typeface="宋体" panose="02010600030101010101" pitchFamily="2" charset="-122"/>
              <a:cs typeface="宋体" panose="02010600030101010101" pitchFamily="2" charset="-122"/>
            </a:endParaRPr>
          </a:p>
          <a:p>
            <a:pPr>
              <a:buFontTx/>
              <a:buNone/>
              <a:defRPr/>
            </a:pPr>
            <a:endParaRPr lang="zh-CN" altLang="en-US" sz="2000" dirty="0">
              <a:solidFill>
                <a:srgbClr val="0070C0"/>
              </a:solidFill>
              <a:latin typeface="宋体" panose="02010600030101010101" pitchFamily="2" charset="-122"/>
              <a:cs typeface="宋体" panose="02010600030101010101" pitchFamily="2" charset="-122"/>
            </a:endParaRPr>
          </a:p>
          <a:p>
            <a:pPr algn="just" eaLnBrk="1" hangingPunct="1">
              <a:lnSpc>
                <a:spcPct val="150000"/>
              </a:lnSpc>
              <a:spcBef>
                <a:spcPct val="0"/>
              </a:spcBef>
              <a:buFontTx/>
              <a:buNone/>
              <a:defRPr/>
            </a:pPr>
            <a:endParaRPr lang="zh-CN" altLang="en-US" sz="2000" dirty="0">
              <a:solidFill>
                <a:srgbClr val="0070C0"/>
              </a:solidFill>
              <a:latin typeface="宋体" panose="02010600030101010101" pitchFamily="2" charset="-122"/>
              <a:cs typeface="宋体" panose="02010600030101010101" pitchFamily="2" charset="-122"/>
            </a:endParaRPr>
          </a:p>
        </p:txBody>
      </p:sp>
      <p:pic>
        <p:nvPicPr>
          <p:cNvPr id="13" name="Picture 7" descr="河海校徽"/>
          <p:cNvPicPr>
            <a:picLocks noChangeAspect="1"/>
          </p:cNvPicPr>
          <p:nvPr/>
        </p:nvPicPr>
        <p:blipFill>
          <a:blip r:embed="rId6"/>
          <a:stretch>
            <a:fillRect/>
          </a:stretch>
        </p:blipFill>
        <p:spPr>
          <a:xfrm>
            <a:off x="0" y="22448"/>
            <a:ext cx="965200" cy="1030288"/>
          </a:xfrm>
          <a:prstGeom prst="rect">
            <a:avLst/>
          </a:prstGeom>
          <a:noFill/>
          <a:ln w="9525">
            <a:noFill/>
          </a:ln>
        </p:spPr>
      </p:pic>
      <p:sp>
        <p:nvSpPr>
          <p:cNvPr id="1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5"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 calcmode="lin" valueType="num">
                                      <p:cBhvr additive="base">
                                        <p:cTn id="2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additive="base">
                                        <p:cTn id="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 calcmode="lin" valueType="num">
                                      <p:cBhvr additive="base">
                                        <p:cTn id="4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
                                            <p:txEl>
                                              <p:pRg st="5" end="5"/>
                                            </p:txEl>
                                          </p:spTgt>
                                        </p:tgtEl>
                                        <p:attrNameLst>
                                          <p:attrName>style.visibility</p:attrName>
                                        </p:attrNameLst>
                                      </p:cBhvr>
                                      <p:to>
                                        <p:strVal val="visible"/>
                                      </p:to>
                                    </p:set>
                                    <p:anim calcmode="lin" valueType="num">
                                      <p:cBhvr additive="base">
                                        <p:cTn id="4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5506224"/>
            <a:chOff x="964" y="2950"/>
            <a:chExt cx="9707" cy="7188"/>
          </a:xfrm>
        </p:grpSpPr>
        <p:sp>
          <p:nvSpPr>
            <p:cNvPr id="17" name="圆角矩形 16"/>
            <p:cNvSpPr/>
            <p:nvPr/>
          </p:nvSpPr>
          <p:spPr>
            <a:xfrm>
              <a:off x="967" y="3630"/>
              <a:ext cx="9704" cy="6267"/>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41"/>
              <a:ext cx="9162" cy="6497"/>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page </a:t>
              </a:r>
              <a:r>
                <a:rPr lang="en-US" altLang="zh-CN" sz="1800" kern="0" dirty="0" err="1">
                  <a:effectLst/>
                  <a:latin typeface="Times New Roman" panose="02020603050405020304" pitchFamily="18" charset="0"/>
                  <a:cs typeface="Times New Roman" panose="02020603050405020304" pitchFamily="18" charset="0"/>
                  <a:sym typeface="+mn-ea"/>
                </a:rPr>
                <a: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&lt;HTML&gt;&lt;body </a:t>
              </a:r>
              <a:r>
                <a:rPr lang="en-US" altLang="zh-CN" sz="1800" kern="0" dirty="0" err="1">
                  <a:effectLst/>
                  <a:latin typeface="Times New Roman" panose="02020603050405020304" pitchFamily="18" charset="0"/>
                  <a:cs typeface="Times New Roman" panose="02020603050405020304" pitchFamily="18" charset="0"/>
                  <a:sym typeface="+mn-ea"/>
                </a:rPr>
                <a:t>bgcolor</a:t>
              </a:r>
              <a:r>
                <a:rPr lang="en-US" altLang="zh-CN" sz="1800" kern="0" dirty="0">
                  <a:effectLst/>
                  <a:latin typeface="Times New Roman" panose="02020603050405020304" pitchFamily="18" charset="0"/>
                  <a:cs typeface="Times New Roman" panose="02020603050405020304" pitchFamily="18" charset="0"/>
                  <a:sym typeface="+mn-ea"/>
                </a:rPr>
                <a:t>=pink &gt;&lt;font size=2&gt;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&lt;form action="</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insertServlet</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warehouse&amp;tableName</a:t>
              </a:r>
              <a:r>
                <a:rPr lang="en-US" altLang="zh-CN" sz="1800" kern="0" dirty="0">
                  <a:effectLst/>
                  <a:latin typeface="Times New Roman" panose="02020603050405020304" pitchFamily="18" charset="0"/>
                  <a:cs typeface="Times New Roman" panose="02020603050405020304" pitchFamily="18" charset="0"/>
                  <a:sym typeface="+mn-ea"/>
                </a:rPr>
                <a:t>=product" method=post&gt;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添加新记录</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&lt;table border=1&gt;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&gt;&lt;td&gt; </a:t>
              </a:r>
              <a:r>
                <a:rPr lang="zh-CN" altLang="en-US" sz="1800" kern="0" dirty="0">
                  <a:effectLst/>
                  <a:latin typeface="Times New Roman" panose="02020603050405020304" pitchFamily="18" charset="0"/>
                  <a:cs typeface="Times New Roman" panose="02020603050405020304" pitchFamily="18" charset="0"/>
                  <a:sym typeface="+mn-ea"/>
                </a:rPr>
                <a:t>产品号：</a:t>
              </a:r>
              <a:r>
                <a:rPr lang="en-US" altLang="zh-CN" sz="1800" kern="0" dirty="0">
                  <a:effectLst/>
                  <a:latin typeface="Times New Roman" panose="02020603050405020304" pitchFamily="18" charset="0"/>
                  <a:cs typeface="Times New Roman" panose="02020603050405020304" pitchFamily="18" charset="0"/>
                  <a:sym typeface="+mn-ea"/>
                </a:rPr>
                <a:t>&lt;/td&gt;&lt;td&gt;&lt;Input type="text" name="number"&gt;&lt;/td&gt;&lt;/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&gt;&lt;td&gt;</a:t>
              </a:r>
              <a:r>
                <a:rPr lang="zh-CN" altLang="en-US" sz="1800" kern="0" dirty="0">
                  <a:effectLst/>
                  <a:latin typeface="Times New Roman" panose="02020603050405020304" pitchFamily="18" charset="0"/>
                  <a:cs typeface="Times New Roman" panose="02020603050405020304" pitchFamily="18" charset="0"/>
                  <a:sym typeface="+mn-ea"/>
                </a:rPr>
                <a:t>名称：</a:t>
              </a:r>
              <a:r>
                <a:rPr lang="en-US" altLang="zh-CN" sz="1800" kern="0" dirty="0">
                  <a:effectLst/>
                  <a:latin typeface="Times New Roman" panose="02020603050405020304" pitchFamily="18" charset="0"/>
                  <a:cs typeface="Times New Roman" panose="02020603050405020304" pitchFamily="18" charset="0"/>
                  <a:sym typeface="+mn-ea"/>
                </a:rPr>
                <a:t>&lt;/td&gt;&lt;td&gt;&lt;Input type="text" name="name"&gt;&lt;/td&gt;&lt;/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&gt;&lt;td&gt;</a:t>
              </a:r>
              <a:r>
                <a:rPr lang="zh-CN" altLang="en-US" sz="1800" kern="0" dirty="0">
                  <a:effectLst/>
                  <a:latin typeface="Times New Roman" panose="02020603050405020304" pitchFamily="18" charset="0"/>
                  <a:cs typeface="Times New Roman" panose="02020603050405020304" pitchFamily="18" charset="0"/>
                  <a:sym typeface="+mn-ea"/>
                </a:rPr>
                <a:t>生产日期：</a:t>
              </a:r>
              <a:r>
                <a:rPr lang="en-US" altLang="zh-CN" sz="1800" kern="0" dirty="0">
                  <a:effectLst/>
                  <a:latin typeface="Times New Roman" panose="02020603050405020304" pitchFamily="18" charset="0"/>
                  <a:cs typeface="Times New Roman" panose="02020603050405020304" pitchFamily="18" charset="0"/>
                  <a:sym typeface="+mn-ea"/>
                </a:rPr>
                <a:t>&lt;/td&gt;&lt;td&gt;&lt;Input type="text" name="</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"&gt;&lt;/td&gt;&lt;/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&gt;&lt;td&gt;</a:t>
              </a:r>
              <a:r>
                <a:rPr lang="zh-CN" altLang="en-US" sz="1800" kern="0" dirty="0">
                  <a:effectLst/>
                  <a:latin typeface="Times New Roman" panose="02020603050405020304" pitchFamily="18" charset="0"/>
                  <a:cs typeface="Times New Roman" panose="02020603050405020304" pitchFamily="18" charset="0"/>
                  <a:sym typeface="+mn-ea"/>
                </a:rPr>
                <a:t>价格：</a:t>
              </a:r>
              <a:r>
                <a:rPr lang="en-US" altLang="zh-CN" sz="1800" kern="0" dirty="0">
                  <a:effectLst/>
                  <a:latin typeface="Times New Roman" panose="02020603050405020304" pitchFamily="18" charset="0"/>
                  <a:cs typeface="Times New Roman" panose="02020603050405020304" pitchFamily="18" charset="0"/>
                  <a:sym typeface="+mn-ea"/>
                </a:rPr>
                <a:t>&lt;/td&gt;&lt;td&gt;&lt;Input type="text" name="price"&gt;&lt;/td&gt;&lt;/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&lt;/table&gt;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&gt;&lt;input type="submit" name="b" value="</a:t>
              </a:r>
              <a:r>
                <a:rPr lang="zh-CN" altLang="en-US" sz="1800" kern="0" dirty="0">
                  <a:effectLst/>
                  <a:latin typeface="Times New Roman" panose="02020603050405020304" pitchFamily="18" charset="0"/>
                  <a:cs typeface="Times New Roman" panose="02020603050405020304" pitchFamily="18" charset="0"/>
                  <a:sym typeface="+mn-ea"/>
                </a:rPr>
                <a:t>提交</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&lt;/font&gt;&lt;/body&gt;&lt;/HTML&gt;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Example9_3.jsp</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537732" cy="6853671"/>
            <a:chOff x="964" y="2950"/>
            <a:chExt cx="9840" cy="8947"/>
          </a:xfrm>
        </p:grpSpPr>
        <p:sp>
          <p:nvSpPr>
            <p:cNvPr id="17" name="圆角矩形 16"/>
            <p:cNvSpPr/>
            <p:nvPr/>
          </p:nvSpPr>
          <p:spPr>
            <a:xfrm>
              <a:off x="967" y="3630"/>
              <a:ext cx="9704" cy="720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42" y="3641"/>
              <a:ext cx="9162" cy="8256"/>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package </a:t>
              </a:r>
              <a:r>
                <a:rPr lang="en-US" altLang="zh-CN" sz="1900" kern="0" dirty="0" err="1">
                  <a:effectLst/>
                  <a:latin typeface="Times New Roman" panose="02020603050405020304" pitchFamily="18" charset="0"/>
                  <a:cs typeface="Times New Roman" panose="02020603050405020304" pitchFamily="18" charset="0"/>
                  <a:sym typeface="+mn-ea"/>
                </a:rPr>
                <a:t>mybean.data</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public class Example7_2_Bean{</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String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a:t>
              </a:r>
              <a:r>
                <a:rPr lang="zh-CN" altLang="en-US" sz="1900" kern="0" dirty="0">
                  <a:effectLst/>
                  <a:latin typeface="Times New Roman" panose="02020603050405020304" pitchFamily="18" charset="0"/>
                  <a:cs typeface="Times New Roman" panose="02020603050405020304" pitchFamily="18" charset="0"/>
                  <a:sym typeface="+mn-ea"/>
                </a:rPr>
                <a:t>存放列名</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String [][]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=null;   //</a:t>
              </a:r>
              <a:r>
                <a:rPr lang="zh-CN" altLang="en-US" sz="1900" kern="0" dirty="0">
                  <a:effectLst/>
                  <a:latin typeface="Times New Roman" panose="02020603050405020304" pitchFamily="18" charset="0"/>
                  <a:cs typeface="Times New Roman" panose="02020603050405020304" pitchFamily="18" charset="0"/>
                  <a:sym typeface="+mn-ea"/>
                </a:rPr>
                <a:t>存放查询到的记录</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public Example7_2_Bean()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 = new String[1][1];</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new String[1];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setTableRecord</a:t>
              </a:r>
              <a:r>
                <a:rPr lang="en-US" altLang="zh-CN" sz="1900" kern="0" dirty="0">
                  <a:effectLst/>
                  <a:latin typeface="Times New Roman" panose="02020603050405020304" pitchFamily="18" charset="0"/>
                  <a:cs typeface="Times New Roman" panose="02020603050405020304" pitchFamily="18" charset="0"/>
                  <a:sym typeface="+mn-ea"/>
                </a:rPr>
                <a:t>(String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setColumnName</a:t>
              </a:r>
              <a:r>
                <a:rPr lang="en-US" altLang="zh-CN" sz="1900" kern="0" dirty="0">
                  <a:effectLst/>
                  <a:latin typeface="Times New Roman" panose="02020603050405020304" pitchFamily="18" charset="0"/>
                  <a:cs typeface="Times New Roman" panose="02020603050405020304" pitchFamily="18" charset="0"/>
                  <a:sym typeface="+mn-ea"/>
                </a:rPr>
                <a:t>(String [] s)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getColumnName</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Example9_3_bean.java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extLst>
      <p:ext uri="{BB962C8B-B14F-4D97-AF65-F5344CB8AC3E}">
        <p14:creationId xmlns:p14="http://schemas.microsoft.com/office/powerpoint/2010/main" val="857658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1178862"/>
            <a:ext cx="7435850" cy="5565975"/>
            <a:chOff x="964" y="3472"/>
            <a:chExt cx="9707" cy="7266"/>
          </a:xfrm>
        </p:grpSpPr>
        <p:sp>
          <p:nvSpPr>
            <p:cNvPr id="17" name="圆角矩形 16"/>
            <p:cNvSpPr/>
            <p:nvPr/>
          </p:nvSpPr>
          <p:spPr>
            <a:xfrm>
              <a:off x="967" y="4152"/>
              <a:ext cx="9704" cy="476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94" y="4221"/>
              <a:ext cx="9162" cy="6517"/>
            </a:xfrm>
            <a:prstGeom prst="rect">
              <a:avLst/>
            </a:prstGeom>
            <a:noFill/>
            <a:ln>
              <a:noFill/>
            </a:ln>
            <a:effectLst/>
            <a:scene3d>
              <a:camera prst="obliqueTopLeft"/>
              <a:lightRig rig="threePt" dir="t"/>
            </a:scene3d>
          </p:spPr>
          <p:txBody>
            <a:bodyPr wrap="square" rtlCol="0">
              <a:spAutoFit/>
            </a:bodyPr>
            <a:lstStyle/>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&lt;servlet&gt;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r>
                <a:rPr lang="en-US" altLang="zh-CN" sz="1900" dirty="0" err="1">
                  <a:effectLst/>
                  <a:latin typeface="Times New Roman" panose="02020603050405020304" pitchFamily="18" charset="0"/>
                  <a:cs typeface="Times New Roman" panose="02020603050405020304" pitchFamily="18" charset="0"/>
                  <a:sym typeface="+mn-ea"/>
                </a:rPr>
                <a:t>insertServlet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spc="-120" dirty="0">
                  <a:effectLst/>
                  <a:latin typeface="Times New Roman" panose="02020603050405020304" pitchFamily="18" charset="0"/>
                  <a:cs typeface="Times New Roman" panose="02020603050405020304" pitchFamily="18" charset="0"/>
                  <a:sym typeface="+mn-ea"/>
                </a:rPr>
                <a:t>    &lt;</a:t>
              </a:r>
              <a:r>
                <a:rPr lang="en-US" altLang="zh-CN" sz="1900" spc="-120" dirty="0" err="1">
                  <a:effectLst/>
                  <a:latin typeface="Times New Roman" panose="02020603050405020304" pitchFamily="18" charset="0"/>
                  <a:cs typeface="Times New Roman" panose="02020603050405020304" pitchFamily="18" charset="0"/>
                  <a:sym typeface="+mn-ea"/>
                </a:rPr>
                <a:t>servlet</a:t>
              </a:r>
              <a:r>
                <a:rPr lang="en-US" altLang="zh-CN" sz="1900" spc="-120" dirty="0">
                  <a:effectLst/>
                  <a:latin typeface="Times New Roman" panose="02020603050405020304" pitchFamily="18" charset="0"/>
                  <a:cs typeface="Times New Roman" panose="02020603050405020304" pitchFamily="18" charset="0"/>
                  <a:sym typeface="+mn-ea"/>
                </a:rPr>
                <a:t>-class&gt;myservlet.control.Example7_3_Servlet&lt;/</a:t>
              </a:r>
              <a:r>
                <a:rPr lang="en-US" altLang="zh-CN" sz="1900" spc="-120" dirty="0" err="1">
                  <a:effectLst/>
                  <a:latin typeface="Times New Roman" panose="02020603050405020304" pitchFamily="18" charset="0"/>
                  <a:cs typeface="Times New Roman" panose="02020603050405020304" pitchFamily="18" charset="0"/>
                  <a:sym typeface="+mn-ea"/>
                </a:rPr>
                <a:t>servlet</a:t>
              </a:r>
              <a:r>
                <a:rPr lang="en-US" altLang="zh-CN" sz="1900" spc="-120" dirty="0">
                  <a:effectLst/>
                  <a:latin typeface="Times New Roman" panose="02020603050405020304" pitchFamily="18" charset="0"/>
                  <a:cs typeface="Times New Roman" panose="02020603050405020304" pitchFamily="18" charset="0"/>
                  <a:sym typeface="+mn-ea"/>
                </a:rPr>
                <a:t>-class&gt;</a:t>
              </a:r>
              <a:endParaRPr lang="zh-CN" altLang="en-US" sz="1900" spc="-12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r>
                <a:rPr lang="en-US" altLang="zh-CN" sz="1900" dirty="0" err="1">
                  <a:effectLst/>
                  <a:latin typeface="Times New Roman" panose="02020603050405020304" pitchFamily="18" charset="0"/>
                  <a:cs typeface="Times New Roman" panose="02020603050405020304" pitchFamily="18" charset="0"/>
                  <a:sym typeface="+mn-ea"/>
                </a:rPr>
                <a:t>insertServlet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url</a:t>
              </a:r>
              <a:r>
                <a:rPr lang="en-US" altLang="zh-CN" sz="1900" dirty="0">
                  <a:effectLst/>
                  <a:latin typeface="Times New Roman" panose="02020603050405020304" pitchFamily="18" charset="0"/>
                  <a:cs typeface="Times New Roman" panose="02020603050405020304" pitchFamily="18" charset="0"/>
                  <a:sym typeface="+mn-ea"/>
                </a:rPr>
                <a:t>-pattern&gt;/</a:t>
              </a:r>
              <a:r>
                <a:rPr lang="en-US" altLang="zh-CN" sz="1900" dirty="0" err="1">
                  <a:effectLst/>
                  <a:latin typeface="Times New Roman" panose="02020603050405020304" pitchFamily="18" charset="0"/>
                  <a:cs typeface="Times New Roman" panose="02020603050405020304" pitchFamily="18" charset="0"/>
                  <a:sym typeface="+mn-ea"/>
                </a:rPr>
                <a:t>insertServlet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url</a:t>
              </a:r>
              <a:r>
                <a:rPr lang="en-US" altLang="zh-CN" sz="1900" dirty="0">
                  <a:effectLst/>
                  <a:latin typeface="Times New Roman" panose="02020603050405020304" pitchFamily="18" charset="0"/>
                  <a:cs typeface="Times New Roman" panose="02020603050405020304" pitchFamily="18" charset="0"/>
                  <a:sym typeface="+mn-ea"/>
                </a:rPr>
                <a:t>-pattern&gt;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endParaRPr lang="zh-CN" altLang="en-US" sz="1900" b="1" dirty="0">
                <a:solidFill>
                  <a:schemeClr val="tx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3503"/>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3472"/>
              <a:ext cx="4136" cy="521"/>
            </a:xfrm>
            <a:prstGeom prst="rect">
              <a:avLst/>
            </a:prstGeom>
            <a:noFill/>
            <a:ln>
              <a:noFill/>
            </a:ln>
            <a:effectLst/>
          </p:spPr>
          <p:txBody>
            <a:bodyPr wrap="square" rtlCol="0">
              <a:spAutoFit/>
              <a:scene3d>
                <a:camera prst="orthographicFront"/>
                <a:lightRig rig="threePt" dir="t"/>
              </a:scene3d>
            </a:bodyPr>
            <a:lstStyle/>
            <a:p>
              <a:r>
                <a:rPr lang="en-US" altLang="zh-CN" sz="2000" dirty="0">
                  <a:effectLst/>
                  <a:latin typeface="Times New Roman" panose="02020603050405020304" pitchFamily="18" charset="0"/>
                  <a:cs typeface="Times New Roman" panose="02020603050405020304" pitchFamily="18" charset="0"/>
                  <a:sym typeface="+mn-ea"/>
                </a:rPr>
                <a:t>web.xml</a:t>
              </a:r>
              <a:endParaRPr lang="en-US" altLang="zh-CN" sz="2000" kern="0" dirty="0">
                <a:solidFill>
                  <a:srgbClr val="FF0000"/>
                </a:solidFill>
                <a:effectLst/>
                <a:latin typeface="Times New Roman" panose="02020603050405020304" pitchFamily="18" charset="0"/>
                <a:cs typeface="Times New Roman" panose="02020603050405020304" pitchFamily="18" charset="0"/>
                <a:sym typeface="+mn-ea"/>
              </a:endParaRP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276084"/>
            <a:chOff x="964" y="2950"/>
            <a:chExt cx="9707" cy="8193"/>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41"/>
              <a:ext cx="9162" cy="7502"/>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public void </a:t>
              </a:r>
              <a:r>
                <a:rPr lang="en-US" altLang="zh-CN" sz="1800" kern="0" dirty="0" err="1">
                  <a:effectLst/>
                  <a:latin typeface="Times New Roman" panose="02020603050405020304" pitchFamily="18" charset="0"/>
                  <a:cs typeface="Times New Roman" panose="02020603050405020304" pitchFamily="18" charset="0"/>
                  <a:sym typeface="+mn-ea"/>
                </a:rPr>
                <a:t>doPost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HttpServletRequest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request,HttpServletResponse</a:t>
              </a:r>
              <a:r>
                <a:rPr lang="en-US" altLang="zh-CN" sz="1800" kern="0" dirty="0">
                  <a:effectLst/>
                  <a:latin typeface="Times New Roman" panose="02020603050405020304" pitchFamily="18" charset="0"/>
                  <a:cs typeface="Times New Roman" panose="02020603050405020304" pitchFamily="18" charset="0"/>
                  <a:sym typeface="+mn-ea"/>
                </a:rPr>
                <a:t> response) throws </a:t>
              </a:r>
              <a:r>
                <a:rPr lang="en-US" altLang="zh-CN" sz="1800" kern="0" dirty="0" err="1">
                  <a:effectLst/>
                  <a:latin typeface="Times New Roman" panose="02020603050405020304" pitchFamily="18" charset="0"/>
                  <a:cs typeface="Times New Roman" panose="02020603050405020304" pitchFamily="18" charset="0"/>
                  <a:sym typeface="+mn-ea"/>
                </a:rPr>
                <a:t>ServletException,IOException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Example7_2_Bean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=null;</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try{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resultBean</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=(Example7_2_Bean)</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request.getAttribute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resultBean</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if(</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==null){</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=new Example7_2_Bean(); //</a:t>
              </a:r>
              <a:r>
                <a:rPr lang="zh-CN" altLang="en-US" sz="1800" kern="0" dirty="0">
                  <a:effectLst/>
                  <a:latin typeface="Times New Roman" panose="02020603050405020304" pitchFamily="18" charset="0"/>
                  <a:cs typeface="Times New Roman" panose="02020603050405020304" pitchFamily="18" charset="0"/>
                  <a:sym typeface="+mn-ea"/>
                </a:rPr>
                <a:t>创建</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对象</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catch(Exception </a:t>
              </a:r>
              <a:r>
                <a:rPr lang="en-US" altLang="zh-CN" sz="1800" kern="0" dirty="0" err="1">
                  <a:effectLst/>
                  <a:latin typeface="Times New Roman" panose="02020603050405020304" pitchFamily="18" charset="0"/>
                  <a:cs typeface="Times New Roman" panose="02020603050405020304" pitchFamily="18" charset="0"/>
                  <a:sym typeface="+mn-ea"/>
                </a:rPr>
                <a:t>exp</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=new Example7_2_Bean();  //</a:t>
              </a:r>
              <a:r>
                <a:rPr lang="zh-CN" altLang="en-US" sz="1800" kern="0" dirty="0">
                  <a:effectLst/>
                  <a:latin typeface="Times New Roman" panose="02020603050405020304" pitchFamily="18" charset="0"/>
                  <a:cs typeface="Times New Roman" panose="02020603050405020304" pitchFamily="18" charset="0"/>
                  <a:sym typeface="+mn-ea"/>
                </a:rPr>
                <a:t>创建</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对象</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Class.forName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com.mysql.jdbc.Driver</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a:effectLst/>
                  <a:latin typeface="Times New Roman" panose="02020603050405020304" pitchFamily="18" charset="0"/>
                  <a:cs typeface="Times New Roman" panose="02020603050405020304" pitchFamily="18" charset="0"/>
                  <a:sym typeface="+mn-ea"/>
                </a:rPr>
                <a:t>;}catch(Exception e){}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request.setCharacterEncoding</a:t>
              </a:r>
              <a:r>
                <a:rPr lang="en-US" altLang="zh-CN" sz="1800" kern="0" dirty="0">
                  <a:effectLst/>
                  <a:latin typeface="Times New Roman" panose="02020603050405020304" pitchFamily="18" charset="0"/>
                  <a:cs typeface="Times New Roman" panose="02020603050405020304" pitchFamily="18" charset="0"/>
                  <a:sym typeface="+mn-ea"/>
                </a:rPr>
                <a:t>("gb2312");</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 = </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tableName</a:t>
              </a:r>
              <a:r>
                <a:rPr lang="en-US" altLang="zh-CN" sz="1800" kern="0" dirty="0">
                  <a:effectLst/>
                  <a:latin typeface="Times New Roman" panose="02020603050405020304" pitchFamily="18" charset="0"/>
                  <a:cs typeface="Times New Roman" panose="02020603050405020304" pitchFamily="18" charset="0"/>
                  <a:sym typeface="+mn-ea"/>
                </a:rPr>
                <a:t> = </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tableName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nu=</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("number");</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na</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("name");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mT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Example9_3_servlet.java</a:t>
              </a:r>
            </a:p>
          </p:txBody>
        </p:sp>
      </p:gr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48873" cy="6270722"/>
            <a:chOff x="964" y="2950"/>
            <a:chExt cx="9724" cy="8186"/>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26" y="3583"/>
              <a:ext cx="9162" cy="7553"/>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String </a:t>
              </a:r>
              <a:r>
                <a:rPr lang="en-US" altLang="zh-CN" sz="1800" kern="0" dirty="0" err="1">
                  <a:effectLst/>
                  <a:latin typeface="Times New Roman" panose="02020603050405020304" pitchFamily="18" charset="0"/>
                  <a:cs typeface="Times New Roman" panose="02020603050405020304" pitchFamily="18" charset="0"/>
                  <a:sym typeface="+mn-ea"/>
                </a:rPr>
                <a:t>pr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("price");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if(nu==null||</a:t>
              </a:r>
              <a:r>
                <a:rPr lang="en-US" altLang="zh-CN" sz="1800" kern="0" dirty="0" err="1">
                  <a:effectLst/>
                  <a:latin typeface="Times New Roman" panose="02020603050405020304" pitchFamily="18" charset="0"/>
                  <a:cs typeface="Times New Roman" panose="02020603050405020304" pitchFamily="18" charset="0"/>
                  <a:sym typeface="+mn-ea"/>
                </a:rPr>
                <a:t>nu.length</a:t>
              </a:r>
              <a:r>
                <a:rPr lang="en-US" altLang="zh-CN" sz="1800" kern="0" dirty="0">
                  <a:effectLst/>
                  <a:latin typeface="Times New Roman" panose="02020603050405020304" pitchFamily="18" charset="0"/>
                  <a:cs typeface="Times New Roman" panose="02020603050405020304" pitchFamily="18" charset="0"/>
                  <a:sym typeface="+mn-ea"/>
                </a:rPr>
                <a:t>()==0)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fail(</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添加记录失败</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必须给出记录</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return;}</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float p=</a:t>
              </a:r>
              <a:r>
                <a:rPr lang="en-US" altLang="zh-CN" sz="1800" kern="0" dirty="0" err="1">
                  <a:effectLst/>
                  <a:latin typeface="Times New Roman" panose="02020603050405020304" pitchFamily="18" charset="0"/>
                  <a:cs typeface="Times New Roman" panose="02020603050405020304" pitchFamily="18" charset="0"/>
                  <a:sym typeface="+mn-ea"/>
                </a:rPr>
                <a:t>Float.parseFloat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pr</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String condition = "INSERT INTO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tableName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VALUES"+</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"("+"'"+nu+"','"+</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na</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mT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+"',"+p+")";</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Connection con;</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Statement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ResultSet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String </a:t>
              </a:r>
              <a:r>
                <a:rPr lang="en-US" altLang="zh-CN" sz="1800" kern="0" dirty="0" err="1">
                  <a:effectLst/>
                  <a:latin typeface="Times New Roman" panose="02020603050405020304" pitchFamily="18" charset="0"/>
                  <a:cs typeface="Times New Roman" panose="02020603050405020304" pitchFamily="18" charset="0"/>
                  <a:sym typeface="+mn-ea"/>
                </a:rPr>
                <a:t>uri</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jdbc:mysql</a:t>
              </a:r>
              <a:r>
                <a:rPr lang="en-US" altLang="zh-CN" sz="1800" kern="0" dirty="0">
                  <a:effectLst/>
                  <a:latin typeface="Times New Roman" panose="02020603050405020304" pitchFamily="18" charset="0"/>
                  <a:cs typeface="Times New Roman" panose="02020603050405020304" pitchFamily="18" charset="0"/>
                  <a:sym typeface="+mn-ea"/>
                </a:rPr>
                <a:t>://127.0.0.1/"+</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"user=</a:t>
              </a:r>
              <a:r>
                <a:rPr lang="en-US" altLang="zh-CN" sz="1800" kern="0" dirty="0" err="1">
                  <a:effectLst/>
                  <a:latin typeface="Times New Roman" panose="02020603050405020304" pitchFamily="18" charset="0"/>
                  <a:cs typeface="Times New Roman" panose="02020603050405020304" pitchFamily="18" charset="0"/>
                  <a:sym typeface="+mn-ea"/>
                </a:rPr>
                <a:t>root&amp;password</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=&amp;</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characterEncoding</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=gb2312</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con=</a:t>
              </a:r>
              <a:r>
                <a:rPr lang="en-US" altLang="zh-CN" sz="1800" kern="0" dirty="0" err="1">
                  <a:effectLst/>
                  <a:latin typeface="Times New Roman" panose="02020603050405020304" pitchFamily="18" charset="0"/>
                  <a:cs typeface="Times New Roman" panose="02020603050405020304" pitchFamily="18" charset="0"/>
                  <a:sym typeface="+mn-ea"/>
                </a:rPr>
                <a:t>DriverManager.getConnection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uri</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sql</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con.createStatement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ResultSet.TYPE_SCROLL_SENSITIVE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ResultSet.CONCUR_READ_ONLY</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sql.executeUpdate</a:t>
              </a:r>
              <a:r>
                <a:rPr lang="en-US" altLang="zh-CN" sz="1800" kern="0" dirty="0">
                  <a:effectLst/>
                  <a:latin typeface="Times New Roman" panose="02020603050405020304" pitchFamily="18" charset="0"/>
                  <a:cs typeface="Times New Roman" panose="02020603050405020304" pitchFamily="18" charset="0"/>
                  <a:sym typeface="+mn-ea"/>
                </a:rPr>
                <a:t>(condition);</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sql.executeQuery</a:t>
              </a:r>
              <a:r>
                <a:rPr lang="en-US" altLang="zh-CN" sz="1800" kern="0" dirty="0">
                  <a:effectLst/>
                  <a:latin typeface="Times New Roman" panose="02020603050405020304" pitchFamily="18" charset="0"/>
                  <a:cs typeface="Times New Roman" panose="02020603050405020304" pitchFamily="18" charset="0"/>
                  <a:sym typeface="+mn-ea"/>
                </a:rPr>
                <a:t>("SELECT * FROM "+</a:t>
              </a:r>
              <a:r>
                <a:rPr lang="en-US" altLang="zh-CN" sz="1800" kern="0" dirty="0" err="1">
                  <a:effectLst/>
                  <a:latin typeface="Times New Roman" panose="02020603050405020304" pitchFamily="18" charset="0"/>
                  <a:cs typeface="Times New Roman" panose="02020603050405020304" pitchFamily="18" charset="0"/>
                  <a:sym typeface="+mn-ea"/>
                </a:rPr>
                <a:t>tableName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ResultSetMetaData</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metaData</a:t>
              </a:r>
              <a:r>
                <a:rPr lang="en-US" altLang="zh-CN" sz="1800" kern="0" dirty="0">
                  <a:effectLst/>
                  <a:latin typeface="Times New Roman" panose="02020603050405020304" pitchFamily="18" charset="0"/>
                  <a:cs typeface="Times New Roman" panose="02020603050405020304" pitchFamily="18" charset="0"/>
                  <a:sym typeface="+mn-ea"/>
                </a:rPr>
                <a:t> = </a:t>
              </a:r>
              <a:r>
                <a:rPr lang="en-US" altLang="zh-CN" sz="1800" kern="0" dirty="0" err="1">
                  <a:effectLst/>
                  <a:latin typeface="Times New Roman" panose="02020603050405020304" pitchFamily="18" charset="0"/>
                  <a:cs typeface="Times New Roman" panose="02020603050405020304" pitchFamily="18" charset="0"/>
                  <a:sym typeface="+mn-ea"/>
                </a:rPr>
                <a:t>rs.getMetaData</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columnCount</a:t>
              </a:r>
              <a:r>
                <a:rPr lang="en-US" altLang="zh-CN" sz="1800" kern="0" dirty="0">
                  <a:effectLst/>
                  <a:latin typeface="Times New Roman" panose="02020603050405020304" pitchFamily="18" charset="0"/>
                  <a:cs typeface="Times New Roman" panose="02020603050405020304" pitchFamily="18" charset="0"/>
                  <a:sym typeface="+mn-ea"/>
                </a:rPr>
                <a:t> = </a:t>
              </a:r>
              <a:r>
                <a:rPr lang="en-US" altLang="zh-CN" sz="1800" kern="0" dirty="0" err="1">
                  <a:effectLst/>
                  <a:latin typeface="Times New Roman" panose="02020603050405020304" pitchFamily="18" charset="0"/>
                  <a:cs typeface="Times New Roman" panose="02020603050405020304" pitchFamily="18" charset="0"/>
                  <a:sym typeface="+mn-ea"/>
                </a:rPr>
                <a:t>metaData.getColumnCount</a:t>
              </a:r>
              <a:r>
                <a:rPr lang="en-US" altLang="zh-CN" sz="1800" kern="0" dirty="0">
                  <a:effectLst/>
                  <a:latin typeface="Times New Roman" panose="02020603050405020304" pitchFamily="18" charset="0"/>
                  <a:cs typeface="Times New Roman" panose="02020603050405020304" pitchFamily="18" charset="0"/>
                  <a:sym typeface="+mn-ea"/>
                </a:rPr>
                <a:t>(); //</a:t>
              </a:r>
              <a:r>
                <a:rPr lang="zh-CN" altLang="en-US" sz="1800" kern="0" dirty="0">
                  <a:effectLst/>
                  <a:latin typeface="Times New Roman" panose="02020603050405020304" pitchFamily="18" charset="0"/>
                  <a:cs typeface="Times New Roman" panose="02020603050405020304" pitchFamily="18" charset="0"/>
                  <a:sym typeface="+mn-ea"/>
                </a:rPr>
                <a:t>得到结果集的列数</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Example9_3_servlet.java</a:t>
              </a:r>
            </a:p>
          </p:txBody>
        </p:sp>
      </p:gr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276084"/>
            <a:chOff x="964" y="2950"/>
            <a:chExt cx="9707" cy="8193"/>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41"/>
              <a:ext cx="9162" cy="7502"/>
            </a:xfrm>
            <a:prstGeom prst="rect">
              <a:avLst/>
            </a:prstGeom>
            <a:noFill/>
            <a:ln>
              <a:noFill/>
            </a:ln>
            <a:effectLst/>
            <a:scene3d>
              <a:camera prst="obliqueTopLeft"/>
              <a:lightRig rig="threePt" dir="t"/>
            </a:scene3d>
          </p:spPr>
          <p:txBody>
            <a:bodyPr wrap="square" rtlCol="0">
              <a:spAutoFit/>
            </a:bodyPr>
            <a:lstStyle/>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String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 = new String[</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for(</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=0;i&lt;</a:t>
              </a:r>
              <a:r>
                <a:rPr lang="en-US" altLang="zh-CN" sz="1600" kern="0" dirty="0" err="1">
                  <a:effectLst/>
                  <a:latin typeface="Times New Roman" panose="02020603050405020304" pitchFamily="18" charset="0"/>
                  <a:cs typeface="Times New Roman" panose="02020603050405020304" pitchFamily="18" charset="0"/>
                  <a:sym typeface="+mn-ea"/>
                </a:rPr>
                <a:t>columnName.length;i</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metaData.getColumnName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(i+1);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得到列名</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resultBean.setColumnName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更新</a:t>
              </a:r>
              <a:r>
                <a:rPr lang="en-US" altLang="zh-CN" sz="1600" kern="0" dirty="0" err="1">
                  <a:effectLst/>
                  <a:latin typeface="Times New Roman" panose="02020603050405020304" pitchFamily="18" charset="0"/>
                  <a:cs typeface="Times New Roman" panose="02020603050405020304" pitchFamily="18" charset="0"/>
                  <a:sym typeface="+mn-ea"/>
                </a:rPr>
                <a:t>Javabean</a:t>
              </a:r>
              <a:r>
                <a:rPr lang="zh-CN" altLang="en-US" sz="1600" kern="0" dirty="0">
                  <a:effectLst/>
                  <a:latin typeface="Times New Roman" panose="02020603050405020304" pitchFamily="18" charset="0"/>
                  <a:cs typeface="Times New Roman" panose="02020603050405020304" pitchFamily="18" charset="0"/>
                  <a:sym typeface="+mn-ea"/>
                </a:rPr>
                <a:t>数据模型</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rs.last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rowNumber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rs.getRow</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得到记录数</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String [][]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resultBean.getTableRecord</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 = new String[</a:t>
              </a:r>
              <a:r>
                <a:rPr lang="en-US" altLang="zh-CN" sz="1600" kern="0" dirty="0" err="1">
                  <a:effectLst/>
                  <a:latin typeface="Times New Roman" panose="02020603050405020304" pitchFamily="18" charset="0"/>
                  <a:cs typeface="Times New Roman" panose="02020603050405020304" pitchFamily="18" charset="0"/>
                  <a:sym typeface="+mn-ea"/>
                </a:rPr>
                <a:t>rowNumber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rs.beforeFirst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while(</a:t>
              </a:r>
              <a:r>
                <a:rPr lang="en-US" altLang="zh-CN" sz="1600" kern="0" dirty="0" err="1">
                  <a:effectLst/>
                  <a:latin typeface="Times New Roman" panose="02020603050405020304" pitchFamily="18" charset="0"/>
                  <a:cs typeface="Times New Roman" panose="02020603050405020304" pitchFamily="18" charset="0"/>
                  <a:sym typeface="+mn-ea"/>
                </a:rPr>
                <a:t>rs.next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for(</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k=0;k&lt;</a:t>
              </a:r>
              <a:r>
                <a:rPr lang="en-US" altLang="zh-CN" sz="1600" kern="0" dirty="0" err="1">
                  <a:effectLst/>
                  <a:latin typeface="Times New Roman" panose="02020603050405020304" pitchFamily="18" charset="0"/>
                  <a:cs typeface="Times New Roman" panose="02020603050405020304" pitchFamily="18" charset="0"/>
                  <a:sym typeface="+mn-ea"/>
                </a:rPr>
                <a:t>columnCount;k</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][k] = </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(k+1);</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resultBean.setTableRecord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更新</a:t>
              </a:r>
              <a:r>
                <a:rPr lang="en-US" altLang="zh-CN" sz="1600" kern="0" dirty="0" err="1">
                  <a:effectLst/>
                  <a:latin typeface="Times New Roman" panose="02020603050405020304" pitchFamily="18" charset="0"/>
                  <a:cs typeface="Times New Roman" panose="02020603050405020304" pitchFamily="18" charset="0"/>
                  <a:sym typeface="+mn-ea"/>
                </a:rPr>
                <a:t>Javabean</a:t>
              </a:r>
              <a:r>
                <a:rPr lang="zh-CN" altLang="en-US" sz="1600" kern="0" dirty="0">
                  <a:effectLst/>
                  <a:latin typeface="Times New Roman" panose="02020603050405020304" pitchFamily="18" charset="0"/>
                  <a:cs typeface="Times New Roman" panose="02020603050405020304" pitchFamily="18" charset="0"/>
                  <a:sym typeface="+mn-ea"/>
                </a:rPr>
                <a:t>数据模型</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con.close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err="1">
                  <a:effectLst/>
                  <a:latin typeface="Times New Roman" panose="02020603050405020304" pitchFamily="18" charset="0"/>
                  <a:cs typeface="Times New Roman" panose="02020603050405020304" pitchFamily="18" charset="0"/>
                  <a:sym typeface="+mn-ea"/>
                </a:rPr>
                <a:t>RequestDispatcher</a:t>
              </a:r>
              <a:r>
                <a:rPr lang="en-US" altLang="zh-CN" sz="1600" kern="0" dirty="0">
                  <a:effectLst/>
                  <a:latin typeface="Times New Roman" panose="02020603050405020304" pitchFamily="18" charset="0"/>
                  <a:cs typeface="Times New Roman" panose="02020603050405020304" pitchFamily="18" charset="0"/>
                  <a:sym typeface="+mn-ea"/>
                </a:rPr>
                <a:t> dispatcher=</a:t>
              </a:r>
              <a:r>
                <a:rPr lang="en-US" altLang="zh-CN" sz="1600" kern="0" dirty="0" err="1">
                  <a:effectLst/>
                  <a:latin typeface="Times New Roman" panose="02020603050405020304" pitchFamily="18" charset="0"/>
                  <a:cs typeface="Times New Roman" panose="02020603050405020304" pitchFamily="18" charset="0"/>
                  <a:sym typeface="+mn-ea"/>
                </a:rPr>
                <a:t>request.getRequestDispatcher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showRecord.jsp</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dispatcher.forward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request,response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SQLException</a:t>
              </a:r>
              <a:r>
                <a:rPr lang="en-US" altLang="zh-CN" sz="1600" kern="0" dirty="0">
                  <a:effectLst/>
                  <a:latin typeface="Times New Roman" panose="02020603050405020304" pitchFamily="18" charset="0"/>
                  <a:cs typeface="Times New Roman" panose="02020603050405020304" pitchFamily="18" charset="0"/>
                  <a:sym typeface="+mn-ea"/>
                </a:rPr>
                <a:t> 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System.out.println</a:t>
              </a:r>
              <a:r>
                <a:rPr lang="en-US" altLang="zh-CN" sz="1600" kern="0" dirty="0">
                  <a:effectLst/>
                  <a:latin typeface="Times New Roman" panose="02020603050405020304" pitchFamily="18" charset="0"/>
                  <a:cs typeface="Times New Roman" panose="02020603050405020304" pitchFamily="18" charset="0"/>
                  <a:sym typeface="+mn-ea"/>
                </a:rPr>
                <a:t>(e);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fail(</a:t>
              </a:r>
              <a:r>
                <a:rPr lang="en-US" altLang="zh-CN" sz="1600" kern="0" dirty="0" err="1">
                  <a:effectLst/>
                  <a:latin typeface="Times New Roman" panose="02020603050405020304" pitchFamily="18" charset="0"/>
                  <a:cs typeface="Times New Roman" panose="02020603050405020304" pitchFamily="18" charset="0"/>
                  <a:sym typeface="+mn-ea"/>
                </a:rPr>
                <a:t>request,response</a:t>
              </a:r>
              <a:r>
                <a:rPr lang="en-US" altLang="zh-CN" sz="1600" kern="0" dirty="0">
                  <a:effectLst/>
                  <a:latin typeface="Times New Roman" panose="02020603050405020304" pitchFamily="18" charset="0"/>
                  <a:cs typeface="Times New Roman" panose="02020603050405020304" pitchFamily="18" charset="0"/>
                  <a:sym typeface="+mn-ea"/>
                </a:rPr>
                <a:t>,"</a:t>
              </a:r>
              <a:r>
                <a:rPr lang="zh-CN" altLang="en-US" sz="1600" kern="0" dirty="0">
                  <a:effectLst/>
                  <a:latin typeface="Times New Roman" panose="02020603050405020304" pitchFamily="18" charset="0"/>
                  <a:cs typeface="Times New Roman" panose="02020603050405020304" pitchFamily="18" charset="0"/>
                  <a:sym typeface="+mn-ea"/>
                </a:rPr>
                <a:t>添加记录失败</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e.toString</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Example9_3_servlet.java</a:t>
              </a:r>
            </a:p>
          </p:txBody>
        </p:sp>
      </p:gr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6"/>
          <p:cNvGrpSpPr/>
          <p:nvPr/>
        </p:nvGrpSpPr>
        <p:grpSpPr bwMode="auto">
          <a:xfrm>
            <a:off x="755650" y="2133600"/>
            <a:ext cx="7693025" cy="3738563"/>
            <a:chOff x="644" y="1747"/>
            <a:chExt cx="4687" cy="2175"/>
          </a:xfrm>
        </p:grpSpPr>
        <p:sp>
          <p:nvSpPr>
            <p:cNvPr id="11269" name="Rectangle 4"/>
            <p:cNvSpPr>
              <a:spLocks noChangeArrowheads="1"/>
            </p:cNvSpPr>
            <p:nvPr/>
          </p:nvSpPr>
          <p:spPr bwMode="auto">
            <a:xfrm>
              <a:off x="644" y="1747"/>
              <a:ext cx="4687" cy="2175"/>
            </a:xfrm>
            <a:prstGeom prst="rect">
              <a:avLst/>
            </a:prstGeom>
            <a:solidFill>
              <a:srgbClr val="F5F5CC"/>
            </a:solidFill>
            <a:ln w="25400">
              <a:solidFill>
                <a:srgbClr val="000000"/>
              </a:solidFill>
              <a:miter lim="800000"/>
            </a:ln>
          </p:spPr>
          <p:txBody>
            <a:bodyPr wrap="none"/>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a:solidFill>
                  <a:srgbClr val="FF0000"/>
                </a:solidFill>
                <a:latin typeface="Times New Roman" panose="02020603050405020304" pitchFamily="18" charset="0"/>
              </a:endParaRPr>
            </a:p>
          </p:txBody>
        </p:sp>
        <p:sp>
          <p:nvSpPr>
            <p:cNvPr id="11270" name="Rectangle 5"/>
            <p:cNvSpPr>
              <a:spLocks noChangeArrowheads="1"/>
            </p:cNvSpPr>
            <p:nvPr/>
          </p:nvSpPr>
          <p:spPr bwMode="auto">
            <a:xfrm>
              <a:off x="2989" y="1830"/>
              <a:ext cx="808"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1271" name="Rectangle 6"/>
            <p:cNvSpPr>
              <a:spLocks noChangeArrowheads="1"/>
            </p:cNvSpPr>
            <p:nvPr/>
          </p:nvSpPr>
          <p:spPr bwMode="auto">
            <a:xfrm>
              <a:off x="3792" y="1830"/>
              <a:ext cx="735"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所在河流编码</a:t>
              </a:r>
              <a:endParaRPr kumimoji="0" lang="en-US" altLang="zh-CN" sz="1300">
                <a:solidFill>
                  <a:srgbClr val="000000"/>
                </a:solidFill>
                <a:latin typeface="Arial" panose="020B0604020202020204" pitchFamily="34" charset="0"/>
              </a:endParaRPr>
            </a:p>
          </p:txBody>
        </p:sp>
        <p:sp>
          <p:nvSpPr>
            <p:cNvPr id="11272" name="Rectangle 7"/>
            <p:cNvSpPr>
              <a:spLocks noChangeArrowheads="1"/>
            </p:cNvSpPr>
            <p:nvPr/>
          </p:nvSpPr>
          <p:spPr bwMode="auto">
            <a:xfrm>
              <a:off x="4522" y="1830"/>
              <a:ext cx="809"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行政区划编码</a:t>
              </a:r>
              <a:endParaRPr kumimoji="0" lang="en-US" altLang="zh-CN" sz="1300">
                <a:solidFill>
                  <a:srgbClr val="000000"/>
                </a:solidFill>
                <a:latin typeface="Arial" panose="020B0604020202020204" pitchFamily="34" charset="0"/>
              </a:endParaRPr>
            </a:p>
          </p:txBody>
        </p:sp>
        <p:sp>
          <p:nvSpPr>
            <p:cNvPr id="11273" name="Rectangle 8"/>
            <p:cNvSpPr>
              <a:spLocks noChangeArrowheads="1"/>
            </p:cNvSpPr>
            <p:nvPr/>
          </p:nvSpPr>
          <p:spPr bwMode="auto">
            <a:xfrm>
              <a:off x="2989" y="2036"/>
              <a:ext cx="808" cy="186"/>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1274" name="Rectangle 9"/>
            <p:cNvSpPr>
              <a:spLocks noChangeArrowheads="1"/>
            </p:cNvSpPr>
            <p:nvPr/>
          </p:nvSpPr>
          <p:spPr bwMode="auto">
            <a:xfrm>
              <a:off x="3792" y="2036"/>
              <a:ext cx="735" cy="186"/>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F00S</a:t>
              </a:r>
            </a:p>
          </p:txBody>
        </p:sp>
        <p:sp>
          <p:nvSpPr>
            <p:cNvPr id="11275" name="Rectangle 10"/>
            <p:cNvSpPr>
              <a:spLocks noChangeArrowheads="1"/>
            </p:cNvSpPr>
            <p:nvPr/>
          </p:nvSpPr>
          <p:spPr bwMode="auto">
            <a:xfrm>
              <a:off x="4522" y="2036"/>
              <a:ext cx="809" cy="186"/>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320115000000</a:t>
              </a:r>
            </a:p>
          </p:txBody>
        </p:sp>
        <p:sp>
          <p:nvSpPr>
            <p:cNvPr id="11276" name="Rectangle 11"/>
            <p:cNvSpPr>
              <a:spLocks noChangeArrowheads="1"/>
            </p:cNvSpPr>
            <p:nvPr/>
          </p:nvSpPr>
          <p:spPr bwMode="auto">
            <a:xfrm>
              <a:off x="2989" y="2216"/>
              <a:ext cx="808"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11277" name="Rectangle 12"/>
            <p:cNvSpPr>
              <a:spLocks noChangeArrowheads="1"/>
            </p:cNvSpPr>
            <p:nvPr/>
          </p:nvSpPr>
          <p:spPr bwMode="auto">
            <a:xfrm>
              <a:off x="3792" y="2216"/>
              <a:ext cx="735"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H00A</a:t>
              </a:r>
            </a:p>
          </p:txBody>
        </p:sp>
        <p:sp>
          <p:nvSpPr>
            <p:cNvPr id="11278" name="Rectangle 13"/>
            <p:cNvSpPr>
              <a:spLocks noChangeArrowheads="1"/>
            </p:cNvSpPr>
            <p:nvPr/>
          </p:nvSpPr>
          <p:spPr bwMode="auto">
            <a:xfrm>
              <a:off x="4522" y="2216"/>
              <a:ext cx="809"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320924000000</a:t>
              </a:r>
            </a:p>
          </p:txBody>
        </p:sp>
        <p:sp>
          <p:nvSpPr>
            <p:cNvPr id="11279" name="Text Box 14"/>
            <p:cNvSpPr txBox="1">
              <a:spLocks noChangeArrowheads="1"/>
            </p:cNvSpPr>
            <p:nvPr/>
          </p:nvSpPr>
          <p:spPr bwMode="auto">
            <a:xfrm>
              <a:off x="4050" y="2462"/>
              <a:ext cx="12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300">
                  <a:solidFill>
                    <a:srgbClr val="000000"/>
                  </a:solidFill>
                  <a:latin typeface="Arial" panose="020B0604020202020204" pitchFamily="34" charset="0"/>
                </a:rPr>
                <a:t>测站基本属性表</a:t>
              </a:r>
              <a:endParaRPr kumimoji="0" lang="en-US" altLang="zh-CN" sz="1300">
                <a:solidFill>
                  <a:srgbClr val="000000"/>
                </a:solidFill>
                <a:latin typeface="Arial" panose="020B0604020202020204" pitchFamily="34" charset="0"/>
              </a:endParaRPr>
            </a:p>
          </p:txBody>
        </p:sp>
        <p:sp>
          <p:nvSpPr>
            <p:cNvPr id="11280" name="Rectangle 15"/>
            <p:cNvSpPr>
              <a:spLocks noChangeArrowheads="1"/>
            </p:cNvSpPr>
            <p:nvPr/>
          </p:nvSpPr>
          <p:spPr bwMode="auto">
            <a:xfrm>
              <a:off x="759" y="2481"/>
              <a:ext cx="808"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水库编码</a:t>
              </a:r>
              <a:endParaRPr kumimoji="0" lang="en-US" altLang="zh-CN" sz="1300">
                <a:solidFill>
                  <a:srgbClr val="000000"/>
                </a:solidFill>
                <a:latin typeface="Arial" panose="020B0604020202020204" pitchFamily="34" charset="0"/>
              </a:endParaRPr>
            </a:p>
          </p:txBody>
        </p:sp>
        <p:sp>
          <p:nvSpPr>
            <p:cNvPr id="11281" name="Rectangle 16"/>
            <p:cNvSpPr>
              <a:spLocks noChangeArrowheads="1"/>
            </p:cNvSpPr>
            <p:nvPr/>
          </p:nvSpPr>
          <p:spPr bwMode="auto">
            <a:xfrm>
              <a:off x="1562" y="2481"/>
              <a:ext cx="735"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入库标志</a:t>
              </a:r>
              <a:endParaRPr kumimoji="0" lang="en-US" altLang="zh-CN" sz="1300">
                <a:solidFill>
                  <a:srgbClr val="000000"/>
                </a:solidFill>
                <a:latin typeface="Arial" panose="020B0604020202020204" pitchFamily="34" charset="0"/>
              </a:endParaRPr>
            </a:p>
          </p:txBody>
        </p:sp>
        <p:sp>
          <p:nvSpPr>
            <p:cNvPr id="11282" name="Rectangle 17"/>
            <p:cNvSpPr>
              <a:spLocks noChangeArrowheads="1"/>
            </p:cNvSpPr>
            <p:nvPr/>
          </p:nvSpPr>
          <p:spPr bwMode="auto">
            <a:xfrm>
              <a:off x="2292" y="2481"/>
              <a:ext cx="736"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关联站码</a:t>
              </a:r>
              <a:endParaRPr kumimoji="0" lang="en-US" altLang="zh-CN" sz="1300">
                <a:solidFill>
                  <a:srgbClr val="000000"/>
                </a:solidFill>
                <a:latin typeface="Arial" panose="020B0604020202020204" pitchFamily="34" charset="0"/>
              </a:endParaRPr>
            </a:p>
          </p:txBody>
        </p:sp>
        <p:sp>
          <p:nvSpPr>
            <p:cNvPr id="11283" name="Rectangle 18"/>
            <p:cNvSpPr>
              <a:spLocks noChangeArrowheads="1"/>
            </p:cNvSpPr>
            <p:nvPr/>
          </p:nvSpPr>
          <p:spPr bwMode="auto">
            <a:xfrm>
              <a:off x="3022" y="2481"/>
              <a:ext cx="736" cy="212"/>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1284" name="Rectangle 19"/>
            <p:cNvSpPr>
              <a:spLocks noChangeArrowheads="1"/>
            </p:cNvSpPr>
            <p:nvPr/>
          </p:nvSpPr>
          <p:spPr bwMode="auto">
            <a:xfrm>
              <a:off x="759" y="2686"/>
              <a:ext cx="808"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13123902</a:t>
              </a:r>
            </a:p>
          </p:txBody>
        </p:sp>
        <p:sp>
          <p:nvSpPr>
            <p:cNvPr id="11285" name="Rectangle 20"/>
            <p:cNvSpPr>
              <a:spLocks noChangeArrowheads="1"/>
            </p:cNvSpPr>
            <p:nvPr/>
          </p:nvSpPr>
          <p:spPr bwMode="auto">
            <a:xfrm>
              <a:off x="1562" y="2686"/>
              <a:ext cx="735"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11286" name="Rectangle 21"/>
            <p:cNvSpPr>
              <a:spLocks noChangeArrowheads="1"/>
            </p:cNvSpPr>
            <p:nvPr/>
          </p:nvSpPr>
          <p:spPr bwMode="auto">
            <a:xfrm>
              <a:off x="2292" y="2686"/>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200</a:t>
              </a:r>
            </a:p>
          </p:txBody>
        </p:sp>
        <p:sp>
          <p:nvSpPr>
            <p:cNvPr id="11287" name="Rectangle 22"/>
            <p:cNvSpPr>
              <a:spLocks noChangeArrowheads="1"/>
            </p:cNvSpPr>
            <p:nvPr/>
          </p:nvSpPr>
          <p:spPr bwMode="auto">
            <a:xfrm>
              <a:off x="3022" y="2686"/>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1288" name="Rectangle 23"/>
            <p:cNvSpPr>
              <a:spLocks noChangeArrowheads="1"/>
            </p:cNvSpPr>
            <p:nvPr/>
          </p:nvSpPr>
          <p:spPr bwMode="auto">
            <a:xfrm>
              <a:off x="759" y="2867"/>
              <a:ext cx="808"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11212211</a:t>
              </a:r>
            </a:p>
          </p:txBody>
        </p:sp>
        <p:sp>
          <p:nvSpPr>
            <p:cNvPr id="11289" name="Rectangle 24"/>
            <p:cNvSpPr>
              <a:spLocks noChangeArrowheads="1"/>
            </p:cNvSpPr>
            <p:nvPr/>
          </p:nvSpPr>
          <p:spPr bwMode="auto">
            <a:xfrm>
              <a:off x="1562" y="2867"/>
              <a:ext cx="735"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0</a:t>
              </a:r>
            </a:p>
          </p:txBody>
        </p:sp>
        <p:sp>
          <p:nvSpPr>
            <p:cNvPr id="11290" name="Rectangle 25"/>
            <p:cNvSpPr>
              <a:spLocks noChangeArrowheads="1"/>
            </p:cNvSpPr>
            <p:nvPr/>
          </p:nvSpPr>
          <p:spPr bwMode="auto">
            <a:xfrm>
              <a:off x="2292" y="2867"/>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201</a:t>
              </a:r>
            </a:p>
          </p:txBody>
        </p:sp>
        <p:sp>
          <p:nvSpPr>
            <p:cNvPr id="11291" name="Rectangle 26"/>
            <p:cNvSpPr>
              <a:spLocks noChangeArrowheads="1"/>
            </p:cNvSpPr>
            <p:nvPr/>
          </p:nvSpPr>
          <p:spPr bwMode="auto">
            <a:xfrm>
              <a:off x="3022" y="2867"/>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11292" name="Text Box 27"/>
            <p:cNvSpPr txBox="1">
              <a:spLocks noChangeArrowheads="1"/>
            </p:cNvSpPr>
            <p:nvPr/>
          </p:nvSpPr>
          <p:spPr bwMode="auto">
            <a:xfrm>
              <a:off x="766" y="2309"/>
              <a:ext cx="12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300">
                  <a:solidFill>
                    <a:srgbClr val="000000"/>
                  </a:solidFill>
                  <a:latin typeface="Arial" panose="020B0604020202020204" pitchFamily="34" charset="0"/>
                </a:rPr>
                <a:t>库站关系表</a:t>
              </a:r>
              <a:endParaRPr kumimoji="0" lang="en-US" altLang="zh-CN" sz="1300">
                <a:solidFill>
                  <a:srgbClr val="000000"/>
                </a:solidFill>
                <a:latin typeface="Arial" panose="020B0604020202020204" pitchFamily="34" charset="0"/>
              </a:endParaRPr>
            </a:p>
          </p:txBody>
        </p:sp>
        <p:sp>
          <p:nvSpPr>
            <p:cNvPr id="11293" name="Text Box 28"/>
            <p:cNvSpPr txBox="1">
              <a:spLocks noChangeArrowheads="1"/>
            </p:cNvSpPr>
            <p:nvPr/>
          </p:nvSpPr>
          <p:spPr bwMode="auto">
            <a:xfrm>
              <a:off x="737" y="1821"/>
              <a:ext cx="15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800" u="sng" dirty="0">
                  <a:solidFill>
                    <a:srgbClr val="000000"/>
                  </a:solidFill>
                  <a:latin typeface="Arial" panose="020B0604020202020204" pitchFamily="34" charset="0"/>
                </a:rPr>
                <a:t>实时信息数据库表结构</a:t>
              </a:r>
            </a:p>
          </p:txBody>
        </p:sp>
        <p:sp>
          <p:nvSpPr>
            <p:cNvPr id="11294" name="Rectangle 29"/>
            <p:cNvSpPr>
              <a:spLocks noChangeArrowheads="1"/>
            </p:cNvSpPr>
            <p:nvPr/>
          </p:nvSpPr>
          <p:spPr bwMode="auto">
            <a:xfrm>
              <a:off x="1599" y="3252"/>
              <a:ext cx="807" cy="211"/>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水库类型</a:t>
              </a:r>
              <a:endParaRPr kumimoji="0" lang="en-US" altLang="zh-CN" sz="1300">
                <a:solidFill>
                  <a:srgbClr val="000000"/>
                </a:solidFill>
                <a:latin typeface="Arial" panose="020B0604020202020204" pitchFamily="34" charset="0"/>
              </a:endParaRPr>
            </a:p>
          </p:txBody>
        </p:sp>
        <p:sp>
          <p:nvSpPr>
            <p:cNvPr id="11295" name="Rectangle 30"/>
            <p:cNvSpPr>
              <a:spLocks noChangeArrowheads="1"/>
            </p:cNvSpPr>
            <p:nvPr/>
          </p:nvSpPr>
          <p:spPr bwMode="auto">
            <a:xfrm>
              <a:off x="2401" y="3252"/>
              <a:ext cx="736" cy="211"/>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总库容（</a:t>
              </a:r>
              <a:r>
                <a:rPr kumimoji="0" lang="en-US" altLang="zh-CN" sz="1300">
                  <a:solidFill>
                    <a:srgbClr val="000000"/>
                  </a:solidFill>
                  <a:latin typeface="Arial" panose="020B0604020202020204" pitchFamily="34" charset="0"/>
                </a:rPr>
                <a:t>m3</a:t>
              </a:r>
              <a:r>
                <a:rPr kumimoji="0" lang="zh-CN" altLang="en-US" sz="1300">
                  <a:solidFill>
                    <a:srgbClr val="000000"/>
                  </a:solidFill>
                  <a:latin typeface="Arial" panose="020B0604020202020204" pitchFamily="34" charset="0"/>
                </a:rPr>
                <a:t>）</a:t>
              </a:r>
              <a:endParaRPr kumimoji="0" lang="en-US" altLang="zh-CN" sz="1300">
                <a:solidFill>
                  <a:srgbClr val="000000"/>
                </a:solidFill>
                <a:latin typeface="Arial" panose="020B0604020202020204" pitchFamily="34" charset="0"/>
              </a:endParaRPr>
            </a:p>
          </p:txBody>
        </p:sp>
        <p:sp>
          <p:nvSpPr>
            <p:cNvPr id="11296" name="Rectangle 31"/>
            <p:cNvSpPr>
              <a:spLocks noChangeArrowheads="1"/>
            </p:cNvSpPr>
            <p:nvPr/>
          </p:nvSpPr>
          <p:spPr bwMode="auto">
            <a:xfrm>
              <a:off x="3131" y="3252"/>
              <a:ext cx="838" cy="211"/>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防洪库容（</a:t>
              </a:r>
              <a:r>
                <a:rPr kumimoji="0" lang="en-US" altLang="zh-CN" sz="1300">
                  <a:solidFill>
                    <a:srgbClr val="000000"/>
                  </a:solidFill>
                  <a:latin typeface="Arial" panose="020B0604020202020204" pitchFamily="34" charset="0"/>
                </a:rPr>
                <a:t>m3</a:t>
              </a:r>
              <a:r>
                <a:rPr kumimoji="0" lang="zh-CN" altLang="en-US" sz="1300">
                  <a:solidFill>
                    <a:srgbClr val="000000"/>
                  </a:solidFill>
                  <a:latin typeface="Arial" panose="020B0604020202020204" pitchFamily="34" charset="0"/>
                </a:rPr>
                <a:t>）</a:t>
              </a:r>
              <a:endParaRPr kumimoji="0" lang="en-US" altLang="zh-CN" sz="1300">
                <a:solidFill>
                  <a:srgbClr val="000000"/>
                </a:solidFill>
                <a:latin typeface="Arial" panose="020B0604020202020204" pitchFamily="34" charset="0"/>
              </a:endParaRPr>
            </a:p>
          </p:txBody>
        </p:sp>
        <p:sp>
          <p:nvSpPr>
            <p:cNvPr id="11297" name="Rectangle 32"/>
            <p:cNvSpPr>
              <a:spLocks noChangeArrowheads="1"/>
            </p:cNvSpPr>
            <p:nvPr/>
          </p:nvSpPr>
          <p:spPr bwMode="auto">
            <a:xfrm>
              <a:off x="3969" y="3252"/>
              <a:ext cx="736" cy="211"/>
            </a:xfrm>
            <a:prstGeom prst="rect">
              <a:avLst/>
            </a:prstGeom>
            <a:solidFill>
              <a:schemeClr val="accent2">
                <a:lumMod val="20000"/>
                <a:lumOff val="80000"/>
              </a:schemeClr>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zh-CN" altLang="en-US" sz="1300">
                  <a:solidFill>
                    <a:srgbClr val="000000"/>
                  </a:solidFill>
                  <a:latin typeface="Arial" panose="020B0604020202020204" pitchFamily="34" charset="0"/>
                </a:rPr>
                <a:t>测站编码</a:t>
              </a:r>
              <a:endParaRPr kumimoji="0" lang="en-US" altLang="zh-CN" sz="1300">
                <a:solidFill>
                  <a:srgbClr val="000000"/>
                </a:solidFill>
                <a:latin typeface="Arial" panose="020B0604020202020204" pitchFamily="34" charset="0"/>
              </a:endParaRPr>
            </a:p>
          </p:txBody>
        </p:sp>
        <p:sp>
          <p:nvSpPr>
            <p:cNvPr id="11298" name="Rectangle 33"/>
            <p:cNvSpPr>
              <a:spLocks noChangeArrowheads="1"/>
            </p:cNvSpPr>
            <p:nvPr/>
          </p:nvSpPr>
          <p:spPr bwMode="auto">
            <a:xfrm>
              <a:off x="1599" y="3457"/>
              <a:ext cx="807"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a:t>
              </a:r>
            </a:p>
          </p:txBody>
        </p:sp>
        <p:sp>
          <p:nvSpPr>
            <p:cNvPr id="11299" name="Rectangle 34"/>
            <p:cNvSpPr>
              <a:spLocks noChangeArrowheads="1"/>
            </p:cNvSpPr>
            <p:nvPr/>
          </p:nvSpPr>
          <p:spPr bwMode="auto">
            <a:xfrm>
              <a:off x="2401" y="3457"/>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1100.0</a:t>
              </a:r>
            </a:p>
          </p:txBody>
        </p:sp>
        <p:sp>
          <p:nvSpPr>
            <p:cNvPr id="11300" name="Rectangle 35"/>
            <p:cNvSpPr>
              <a:spLocks noChangeArrowheads="1"/>
            </p:cNvSpPr>
            <p:nvPr/>
          </p:nvSpPr>
          <p:spPr bwMode="auto">
            <a:xfrm>
              <a:off x="3131" y="3457"/>
              <a:ext cx="838"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800.0</a:t>
              </a:r>
            </a:p>
          </p:txBody>
        </p:sp>
        <p:sp>
          <p:nvSpPr>
            <p:cNvPr id="11301" name="Rectangle 36"/>
            <p:cNvSpPr>
              <a:spLocks noChangeArrowheads="1"/>
            </p:cNvSpPr>
            <p:nvPr/>
          </p:nvSpPr>
          <p:spPr bwMode="auto">
            <a:xfrm>
              <a:off x="3969" y="3450"/>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100</a:t>
              </a:r>
            </a:p>
          </p:txBody>
        </p:sp>
        <p:sp>
          <p:nvSpPr>
            <p:cNvPr id="11302" name="Rectangle 37"/>
            <p:cNvSpPr>
              <a:spLocks noChangeArrowheads="1"/>
            </p:cNvSpPr>
            <p:nvPr/>
          </p:nvSpPr>
          <p:spPr bwMode="auto">
            <a:xfrm>
              <a:off x="1599" y="3637"/>
              <a:ext cx="807"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a:t>
              </a:r>
            </a:p>
          </p:txBody>
        </p:sp>
        <p:sp>
          <p:nvSpPr>
            <p:cNvPr id="11303" name="Rectangle 38"/>
            <p:cNvSpPr>
              <a:spLocks noChangeArrowheads="1"/>
            </p:cNvSpPr>
            <p:nvPr/>
          </p:nvSpPr>
          <p:spPr bwMode="auto">
            <a:xfrm>
              <a:off x="2401" y="3637"/>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2200.0</a:t>
              </a:r>
            </a:p>
          </p:txBody>
        </p:sp>
        <p:sp>
          <p:nvSpPr>
            <p:cNvPr id="11304" name="Rectangle 39"/>
            <p:cNvSpPr>
              <a:spLocks noChangeArrowheads="1"/>
            </p:cNvSpPr>
            <p:nvPr/>
          </p:nvSpPr>
          <p:spPr bwMode="auto">
            <a:xfrm>
              <a:off x="3131" y="3637"/>
              <a:ext cx="838"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1600.0</a:t>
              </a:r>
            </a:p>
          </p:txBody>
        </p:sp>
        <p:sp>
          <p:nvSpPr>
            <p:cNvPr id="11305" name="Rectangle 40"/>
            <p:cNvSpPr>
              <a:spLocks noChangeArrowheads="1"/>
            </p:cNvSpPr>
            <p:nvPr/>
          </p:nvSpPr>
          <p:spPr bwMode="auto">
            <a:xfrm>
              <a:off x="3969" y="3637"/>
              <a:ext cx="736" cy="187"/>
            </a:xfrm>
            <a:prstGeom prst="rect">
              <a:avLst/>
            </a:prstGeom>
            <a:solidFill>
              <a:srgbClr val="FFFFFF"/>
            </a:solidFill>
            <a:ln w="25400">
              <a:solidFill>
                <a:srgbClr val="000000"/>
              </a:solidFill>
              <a:miter lim="800000"/>
            </a:ln>
          </p:spPr>
          <p:txBody>
            <a:bodyPr lIns="0" tIns="0" rIns="0" bIns="0" anchor="ctr"/>
            <a:lstStyle>
              <a:lvl1pPr marL="63500"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FontTx/>
                <a:buNone/>
              </a:pPr>
              <a:r>
                <a:rPr kumimoji="0" lang="en-US" altLang="zh-CN" sz="1300">
                  <a:solidFill>
                    <a:srgbClr val="000000"/>
                  </a:solidFill>
                  <a:latin typeface="Arial" panose="020B0604020202020204" pitchFamily="34" charset="0"/>
                </a:rPr>
                <a:t>101</a:t>
              </a:r>
            </a:p>
          </p:txBody>
        </p:sp>
        <p:sp>
          <p:nvSpPr>
            <p:cNvPr id="11306" name="Text Box 41"/>
            <p:cNvSpPr txBox="1">
              <a:spLocks noChangeArrowheads="1"/>
            </p:cNvSpPr>
            <p:nvPr/>
          </p:nvSpPr>
          <p:spPr bwMode="auto">
            <a:xfrm>
              <a:off x="1194" y="3096"/>
              <a:ext cx="12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805180">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defTabSz="80518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defTabSz="80518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defTabSz="80518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defTabSz="80518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defTabSz="80518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15000"/>
                </a:spcAft>
                <a:buFontTx/>
                <a:buNone/>
              </a:pPr>
              <a:r>
                <a:rPr kumimoji="0" lang="zh-CN" altLang="en-US" sz="1300">
                  <a:solidFill>
                    <a:srgbClr val="000000"/>
                  </a:solidFill>
                  <a:latin typeface="Arial" panose="020B0604020202020204" pitchFamily="34" charset="0"/>
                </a:rPr>
                <a:t>库站防洪指标表</a:t>
              </a:r>
              <a:endParaRPr kumimoji="0" lang="en-US" altLang="zh-CN" sz="1300">
                <a:solidFill>
                  <a:srgbClr val="000000"/>
                </a:solidFill>
                <a:latin typeface="Arial" panose="020B0604020202020204" pitchFamily="34" charset="0"/>
              </a:endParaRPr>
            </a:p>
          </p:txBody>
        </p:sp>
        <p:sp>
          <p:nvSpPr>
            <p:cNvPr id="11307" name="Line 42"/>
            <p:cNvSpPr>
              <a:spLocks noChangeShapeType="1"/>
            </p:cNvSpPr>
            <p:nvPr/>
          </p:nvSpPr>
          <p:spPr bwMode="auto">
            <a:xfrm flipH="1">
              <a:off x="3325" y="2228"/>
              <a:ext cx="169" cy="232"/>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08" name="Line 43"/>
            <p:cNvSpPr>
              <a:spLocks noChangeShapeType="1"/>
            </p:cNvSpPr>
            <p:nvPr/>
          </p:nvSpPr>
          <p:spPr bwMode="auto">
            <a:xfrm>
              <a:off x="3497" y="2240"/>
              <a:ext cx="732" cy="989"/>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1267" name="Rectangle 45"/>
          <p:cNvSpPr>
            <a:spLocks noGrp="1" noChangeArrowheads="1"/>
          </p:cNvSpPr>
          <p:nvPr>
            <p:ph idx="1"/>
          </p:nvPr>
        </p:nvSpPr>
        <p:spPr>
          <a:xfrm>
            <a:off x="685483" y="1030605"/>
            <a:ext cx="7832725" cy="1006475"/>
          </a:xfrm>
        </p:spPr>
        <p:txBody>
          <a:bodyPr/>
          <a:lstStyle/>
          <a:p>
            <a:pPr marL="0" indent="0" eaLnBrk="1" hangingPunct="1">
              <a:buFont typeface="Wingdings 2" panose="05020102010507070707" pitchFamily="18" charset="2"/>
              <a:buNone/>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为了方便地管理数据，数据库中的数据按照一定的结构进行存储。</a:t>
            </a:r>
          </a:p>
        </p:txBody>
      </p:sp>
      <p:pic>
        <p:nvPicPr>
          <p:cNvPr id="50" name="Picture 7" descr="河海校徽"/>
          <p:cNvPicPr>
            <a:picLocks noChangeAspect="1"/>
          </p:cNvPicPr>
          <p:nvPr/>
        </p:nvPicPr>
        <p:blipFill>
          <a:blip r:embed="rId4"/>
          <a:stretch>
            <a:fillRect/>
          </a:stretch>
        </p:blipFill>
        <p:spPr>
          <a:xfrm>
            <a:off x="0" y="0"/>
            <a:ext cx="965200" cy="1030288"/>
          </a:xfrm>
          <a:prstGeom prst="rect">
            <a:avLst/>
          </a:prstGeom>
          <a:noFill/>
          <a:ln w="9525">
            <a:noFill/>
          </a:ln>
        </p:spPr>
      </p:pic>
      <p:sp>
        <p:nvSpPr>
          <p:cNvPr id="51"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52"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数据库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barn(inVertical)">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267">
                                            <p:txEl>
                                              <p:pRg st="0" end="0"/>
                                            </p:txEl>
                                          </p:spTgt>
                                        </p:tgtEl>
                                        <p:attrNameLst>
                                          <p:attrName>style.visibility</p:attrName>
                                        </p:attrNameLst>
                                      </p:cBhvr>
                                      <p:to>
                                        <p:strVal val="visible"/>
                                      </p:to>
                                    </p:set>
                                    <p:anim calcmode="lin" valueType="num">
                                      <p:cBhvr additive="base">
                                        <p:cTn id="20"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266"/>
                                        </p:tgtEl>
                                        <p:attrNameLst>
                                          <p:attrName>style.visibility</p:attrName>
                                        </p:attrNameLst>
                                      </p:cBhvr>
                                      <p:to>
                                        <p:strVal val="visible"/>
                                      </p:to>
                                    </p:set>
                                    <p:anim calcmode="lin" valueType="num">
                                      <p:cBhvr additive="base">
                                        <p:cTn id="26" dur="500" fill="hold"/>
                                        <p:tgtEl>
                                          <p:spTgt spid="11266"/>
                                        </p:tgtEl>
                                        <p:attrNameLst>
                                          <p:attrName>ppt_x</p:attrName>
                                        </p:attrNameLst>
                                      </p:cBhvr>
                                      <p:tavLst>
                                        <p:tav tm="0">
                                          <p:val>
                                            <p:strVal val="#ppt_x"/>
                                          </p:val>
                                        </p:tav>
                                        <p:tav tm="100000">
                                          <p:val>
                                            <p:strVal val="#ppt_x"/>
                                          </p:val>
                                        </p:tav>
                                      </p:tavLst>
                                    </p:anim>
                                    <p:anim calcmode="lin" valueType="num">
                                      <p:cBhvr additive="base">
                                        <p:cTn id="27"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51" grpId="0" bldLvl="0" animBg="1"/>
      <p:bldP spid="5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48873" cy="6250805"/>
            <a:chOff x="964" y="2950"/>
            <a:chExt cx="9724" cy="8160"/>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26" y="3641"/>
              <a:ext cx="9162" cy="7469"/>
            </a:xfrm>
            <a:prstGeom prst="rect">
              <a:avLst/>
            </a:prstGeom>
            <a:noFill/>
            <a:ln>
              <a:noFill/>
            </a:ln>
            <a:effectLst/>
            <a:scene3d>
              <a:camera prst="obliqueTopLeft"/>
              <a:lightRig rig="threePt" dir="t"/>
            </a:scene3d>
          </p:spPr>
          <p:txBody>
            <a:bodyPr wrap="square" rtlCol="0">
              <a:spAutoFit/>
            </a:bodyPr>
            <a:lstStyle/>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public  void  </a:t>
              </a:r>
              <a:r>
                <a:rPr lang="en-US" altLang="zh-CN" sz="1800" kern="0" dirty="0" err="1">
                  <a:effectLst/>
                  <a:latin typeface="Times New Roman" panose="02020603050405020304" pitchFamily="18" charset="0"/>
                  <a:cs typeface="Times New Roman" panose="02020603050405020304" pitchFamily="18" charset="0"/>
                  <a:sym typeface="+mn-ea"/>
                </a:rPr>
                <a:t>doGet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HttpServletRequest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request,HttpServletResponse</a:t>
              </a:r>
              <a:r>
                <a:rPr lang="en-US" altLang="zh-CN" sz="1800" kern="0" dirty="0">
                  <a:effectLst/>
                  <a:latin typeface="Times New Roman" panose="02020603050405020304" pitchFamily="18" charset="0"/>
                  <a:cs typeface="Times New Roman" panose="02020603050405020304" pitchFamily="18" charset="0"/>
                  <a:sym typeface="+mn-ea"/>
                </a:rPr>
                <a:t> response)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throws </a:t>
              </a:r>
              <a:r>
                <a:rPr lang="en-US" altLang="zh-CN" sz="1800" kern="0" dirty="0" err="1">
                  <a:effectLst/>
                  <a:latin typeface="Times New Roman" panose="02020603050405020304" pitchFamily="18" charset="0"/>
                  <a:cs typeface="Times New Roman" panose="02020603050405020304" pitchFamily="18" charset="0"/>
                  <a:sym typeface="+mn-ea"/>
                </a:rPr>
                <a:t>ServletException,IOException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doPost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public void fail(</a:t>
              </a:r>
              <a:r>
                <a:rPr lang="en-US" altLang="zh-CN" sz="1800" kern="0" dirty="0" err="1">
                  <a:effectLst/>
                  <a:latin typeface="Times New Roman" panose="02020603050405020304" pitchFamily="18" charset="0"/>
                  <a:cs typeface="Times New Roman" panose="02020603050405020304" pitchFamily="18" charset="0"/>
                  <a:sym typeface="+mn-ea"/>
                </a:rPr>
                <a:t>HttpServletRequest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request,HttpServletResponse</a:t>
              </a:r>
              <a:r>
                <a:rPr lang="en-US" altLang="zh-CN" sz="1800" kern="0" dirty="0">
                  <a:effectLst/>
                  <a:latin typeface="Times New Roman" panose="02020603050405020304" pitchFamily="18" charset="0"/>
                  <a:cs typeface="Times New Roman" panose="02020603050405020304" pitchFamily="18" charset="0"/>
                  <a:sym typeface="+mn-ea"/>
                </a:rPr>
                <a:t> response,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backNews</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response.setContentType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PrintWriter</a:t>
              </a:r>
              <a:r>
                <a:rPr lang="en-US" altLang="zh-CN" sz="1800" kern="0" dirty="0">
                  <a:effectLst/>
                  <a:latin typeface="Times New Roman" panose="02020603050405020304" pitchFamily="18" charset="0"/>
                  <a:cs typeface="Times New Roman" panose="02020603050405020304" pitchFamily="18" charset="0"/>
                  <a:sym typeface="+mn-ea"/>
                </a:rPr>
                <a:t> out=</a:t>
              </a:r>
              <a:r>
                <a:rPr lang="en-US" altLang="zh-CN" sz="1800" kern="0" dirty="0" err="1">
                  <a:effectLst/>
                  <a:latin typeface="Times New Roman" panose="02020603050405020304" pitchFamily="18" charset="0"/>
                  <a:cs typeface="Times New Roman" panose="02020603050405020304" pitchFamily="18" charset="0"/>
                  <a:sym typeface="+mn-ea"/>
                </a:rPr>
                <a:t>response.getWriter</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out.println</a:t>
              </a:r>
              <a:r>
                <a:rPr lang="en-US" altLang="zh-CN" sz="1800" kern="0" dirty="0">
                  <a:effectLst/>
                  <a:latin typeface="Times New Roman" panose="02020603050405020304" pitchFamily="18" charset="0"/>
                  <a:cs typeface="Times New Roman" panose="02020603050405020304" pitchFamily="18" charset="0"/>
                  <a:sym typeface="+mn-ea"/>
                </a:rPr>
                <a:t>("&lt;html&gt;&lt;body&gt;");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out.println</a:t>
              </a:r>
              <a:r>
                <a:rPr lang="en-US" altLang="zh-CN" sz="1800" kern="0" dirty="0">
                  <a:effectLst/>
                  <a:latin typeface="Times New Roman" panose="02020603050405020304" pitchFamily="18" charset="0"/>
                  <a:cs typeface="Times New Roman" panose="02020603050405020304" pitchFamily="18" charset="0"/>
                  <a:sym typeface="+mn-ea"/>
                </a:rPr>
                <a:t>("&lt;h2&gt;"+</a:t>
              </a:r>
              <a:r>
                <a:rPr lang="en-US" altLang="zh-CN" sz="1800" kern="0" dirty="0" err="1">
                  <a:effectLst/>
                  <a:latin typeface="Times New Roman" panose="02020603050405020304" pitchFamily="18" charset="0"/>
                  <a:cs typeface="Times New Roman" panose="02020603050405020304" pitchFamily="18" charset="0"/>
                  <a:sym typeface="+mn-ea"/>
                </a:rPr>
                <a:t>backNews</a:t>
              </a:r>
              <a:r>
                <a:rPr lang="en-US" altLang="zh-CN" sz="1800" kern="0" dirty="0">
                  <a:effectLst/>
                  <a:latin typeface="Times New Roman" panose="02020603050405020304" pitchFamily="18" charset="0"/>
                  <a:cs typeface="Times New Roman" panose="02020603050405020304" pitchFamily="18" charset="0"/>
                  <a:sym typeface="+mn-ea"/>
                </a:rPr>
                <a:t>+"&lt;/h2&gt;")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out.println</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返回</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out.println</a:t>
              </a:r>
              <a:r>
                <a:rPr lang="en-US" altLang="zh-CN" sz="1800" kern="0" dirty="0">
                  <a:effectLst/>
                  <a:latin typeface="Times New Roman" panose="02020603050405020304" pitchFamily="18" charset="0"/>
                  <a:cs typeface="Times New Roman" panose="02020603050405020304" pitchFamily="18" charset="0"/>
                  <a:sym typeface="+mn-ea"/>
                </a:rPr>
                <a:t>("&lt;a </a:t>
              </a:r>
              <a:r>
                <a:rPr lang="en-US" altLang="zh-CN" sz="1800" kern="0" dirty="0" err="1">
                  <a:effectLst/>
                  <a:latin typeface="Times New Roman" panose="02020603050405020304" pitchFamily="18" charset="0"/>
                  <a:cs typeface="Times New Roman" panose="02020603050405020304" pitchFamily="18" charset="0"/>
                  <a:sym typeface="+mn-ea"/>
                </a:rPr>
                <a:t>href</a:t>
              </a:r>
              <a:r>
                <a:rPr lang="en-US" altLang="zh-CN" sz="1800" kern="0" dirty="0">
                  <a:effectLst/>
                  <a:latin typeface="Times New Roman" panose="02020603050405020304" pitchFamily="18" charset="0"/>
                  <a:cs typeface="Times New Roman" panose="02020603050405020304" pitchFamily="18" charset="0"/>
                  <a:sym typeface="+mn-ea"/>
                </a:rPr>
                <a:t> =example7_3.jsp&gt;</a:t>
              </a:r>
              <a:r>
                <a:rPr lang="zh-CN" altLang="en-US" sz="1800" kern="0" dirty="0">
                  <a:effectLst/>
                  <a:latin typeface="Times New Roman" panose="02020603050405020304" pitchFamily="18" charset="0"/>
                  <a:cs typeface="Times New Roman" panose="02020603050405020304" pitchFamily="18" charset="0"/>
                  <a:sym typeface="+mn-ea"/>
                </a:rPr>
                <a:t>输入记录</a:t>
              </a:r>
              <a:r>
                <a:rPr lang="en-US" altLang="zh-CN" sz="1800" kern="0" dirty="0">
                  <a:effectLst/>
                  <a:latin typeface="Times New Roman" panose="02020603050405020304" pitchFamily="18" charset="0"/>
                  <a:cs typeface="Times New Roman" panose="02020603050405020304" pitchFamily="18" charset="0"/>
                  <a:sym typeface="+mn-ea"/>
                </a:rPr>
                <a:t>&lt;/a&gt;");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out.println</a:t>
              </a:r>
              <a:r>
                <a:rPr lang="en-US" altLang="zh-CN" sz="1800" kern="0" dirty="0">
                  <a:effectLst/>
                  <a:latin typeface="Times New Roman" panose="02020603050405020304" pitchFamily="18" charset="0"/>
                  <a:cs typeface="Times New Roman" panose="02020603050405020304" pitchFamily="18" charset="0"/>
                  <a:sym typeface="+mn-ea"/>
                </a:rPr>
                <a:t>("&lt;/body&gt;&lt;/html&gt;");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a:t>
              </a:r>
              <a:r>
                <a:rPr lang="en-US" altLang="zh-CN" sz="1800" kern="0" dirty="0" err="1">
                  <a:effectLst/>
                  <a:latin typeface="Times New Roman" panose="02020603050405020304" pitchFamily="18" charset="0"/>
                  <a:cs typeface="Times New Roman" panose="02020603050405020304" pitchFamily="18" charset="0"/>
                  <a:sym typeface="+mn-ea"/>
                </a:rPr>
                <a:t>IOException</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exp</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Example9_3_servlet.java</a:t>
              </a:r>
            </a:p>
          </p:txBody>
        </p:sp>
      </p:gr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690135"/>
            <a:ext cx="7537732" cy="6218632"/>
            <a:chOff x="964" y="2834"/>
            <a:chExt cx="9840" cy="8118"/>
          </a:xfrm>
        </p:grpSpPr>
        <p:sp>
          <p:nvSpPr>
            <p:cNvPr id="17" name="圆角矩形 16"/>
            <p:cNvSpPr/>
            <p:nvPr/>
          </p:nvSpPr>
          <p:spPr>
            <a:xfrm>
              <a:off x="967" y="3520"/>
              <a:ext cx="9704" cy="7324"/>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42" y="3467"/>
              <a:ext cx="9162" cy="7485"/>
            </a:xfrm>
            <a:prstGeom prst="rect">
              <a:avLst/>
            </a:prstGeom>
            <a:noFill/>
            <a:ln>
              <a:noFill/>
            </a:ln>
            <a:effectLst/>
            <a:scene3d>
              <a:camera prst="obliqueTopLeft"/>
              <a:lightRig rig="threePt" dir="t"/>
            </a:scene3d>
          </p:spPr>
          <p:txBody>
            <a:bodyPr wrap="square" rtlCol="0">
              <a:spAutoFit/>
            </a:bodyPr>
            <a:lstStyle/>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page </a:t>
              </a:r>
              <a:r>
                <a:rPr lang="en-US" altLang="zh-CN" sz="1800" kern="0" dirty="0" err="1">
                  <a:effectLst/>
                  <a:latin typeface="Times New Roman" panose="02020603050405020304" pitchFamily="18" charset="0"/>
                  <a:cs typeface="Times New Roman" panose="02020603050405020304" pitchFamily="18" charset="0"/>
                  <a:sym typeface="+mn-ea"/>
                </a:rPr>
                <a: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jsp:useBean</a:t>
              </a:r>
              <a:r>
                <a:rPr lang="en-US" altLang="zh-CN" sz="1800" kern="0" dirty="0">
                  <a:effectLst/>
                  <a:latin typeface="Times New Roman" panose="02020603050405020304" pitchFamily="18" charset="0"/>
                  <a:cs typeface="Times New Roman" panose="02020603050405020304" pitchFamily="18" charset="0"/>
                  <a:sym typeface="+mn-ea"/>
                </a:rPr>
                <a:t> id="</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class="mybean.data.Example7_2_Bean" scope="request"/&gt;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&lt;HTML&gt;&lt;body </a:t>
              </a:r>
              <a:r>
                <a:rPr lang="en-US" altLang="zh-CN" sz="1800" kern="0" dirty="0" err="1">
                  <a:effectLst/>
                  <a:latin typeface="Times New Roman" panose="02020603050405020304" pitchFamily="18" charset="0"/>
                  <a:cs typeface="Times New Roman" panose="02020603050405020304" pitchFamily="18" charset="0"/>
                  <a:sym typeface="+mn-ea"/>
                </a:rPr>
                <a:t>bgcolor</a:t>
              </a:r>
              <a:r>
                <a:rPr lang="en-US" altLang="zh-CN" sz="1800" kern="0" dirty="0">
                  <a:effectLst/>
                  <a:latin typeface="Times New Roman" panose="02020603050405020304" pitchFamily="18" charset="0"/>
                  <a:cs typeface="Times New Roman" panose="02020603050405020304" pitchFamily="18" charset="0"/>
                  <a:sym typeface="+mn-ea"/>
                </a:rPr>
                <a:t>=#DEEFF9&gt;&lt;font size=2&gt;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&lt;table border=1&gt;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String []</a:t>
              </a:r>
              <a:r>
                <a:rPr lang="en-US" altLang="zh-CN" sz="1800" kern="0" dirty="0" err="1">
                  <a:effectLst/>
                  <a:latin typeface="Times New Roman" panose="02020603050405020304" pitchFamily="18" charset="0"/>
                  <a:cs typeface="Times New Roman" panose="02020603050405020304" pitchFamily="18" charset="0"/>
                  <a:sym typeface="+mn-ea"/>
                </a:rPr>
                <a:t>columnName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resultBean.getColumnName</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for(String s:columnName)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th</a:t>
              </a:r>
              <a:r>
                <a:rPr lang="en-US" altLang="zh-CN" sz="1800" kern="0" dirty="0">
                  <a:effectLst/>
                  <a:latin typeface="Times New Roman" panose="02020603050405020304" pitchFamily="18" charset="0"/>
                  <a:cs typeface="Times New Roman" panose="02020603050405020304" pitchFamily="18" charset="0"/>
                  <a:sym typeface="+mn-ea"/>
                </a:rPr>
                <a:t>&gt;&lt;%= s %&gt;&lt;/</a:t>
              </a:r>
              <a:r>
                <a:rPr lang="en-US" altLang="zh-CN" sz="1800" kern="0" dirty="0" err="1">
                  <a:effectLst/>
                  <a:latin typeface="Times New Roman" panose="02020603050405020304" pitchFamily="18" charset="0"/>
                  <a:cs typeface="Times New Roman" panose="02020603050405020304" pitchFamily="18" charset="0"/>
                  <a:sym typeface="+mn-ea"/>
                </a:rPr>
                <a:t>th</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String [][] record = </a:t>
              </a:r>
              <a:r>
                <a:rPr lang="en-US" altLang="zh-CN" sz="1800" kern="0" dirty="0" err="1">
                  <a:effectLst/>
                  <a:latin typeface="Times New Roman" panose="02020603050405020304" pitchFamily="18" charset="0"/>
                  <a:cs typeface="Times New Roman" panose="02020603050405020304" pitchFamily="18" charset="0"/>
                  <a:sym typeface="+mn-ea"/>
                </a:rPr>
                <a:t>resultBean.getTableRecord</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for(</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=0;i&lt;</a:t>
              </a:r>
              <a:r>
                <a:rPr lang="en-US" altLang="zh-CN" sz="1800" kern="0" dirty="0" err="1">
                  <a:effectLst/>
                  <a:latin typeface="Times New Roman" panose="02020603050405020304" pitchFamily="18" charset="0"/>
                  <a:cs typeface="Times New Roman" panose="02020603050405020304" pitchFamily="18" charset="0"/>
                  <a:sym typeface="+mn-ea"/>
                </a:rPr>
                <a:t>record.length;i</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for(</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j=0;j&lt;record[</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length;j</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&lt;td&gt;&lt;%= record[</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][j] %&gt; &lt;/td&gt;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    &lt;/</a:t>
              </a:r>
              <a:r>
                <a:rPr lang="en-US" altLang="zh-CN" sz="1800" kern="0" dirty="0" err="1">
                  <a:effectLst/>
                  <a:latin typeface="Times New Roman" panose="02020603050405020304" pitchFamily="18" charset="0"/>
                  <a:cs typeface="Times New Roman" panose="02020603050405020304" pitchFamily="18" charset="0"/>
                  <a:sym typeface="+mn-ea"/>
                </a:rPr>
                <a:t>tr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&lt;/table&gt;&lt;/font&gt;&lt;/body&gt;&lt;/HTML&gt;</a:t>
              </a: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865"/>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834"/>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err="1">
                  <a:solidFill>
                    <a:srgbClr val="DF3621"/>
                  </a:solidFill>
                  <a:effectLst/>
                  <a:latin typeface="Times New Roman" panose="02020603050405020304" pitchFamily="18" charset="0"/>
                  <a:cs typeface="Times New Roman" panose="02020603050405020304" pitchFamily="18" charset="0"/>
                  <a:sym typeface="+mn-ea"/>
                </a:rPr>
                <a:t>showRecod.jsp</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9.5 </a:t>
            </a:r>
            <a:r>
              <a:rPr lang="zh-CN" altLang="en-US" sz="2800" b="1" dirty="0">
                <a:solidFill>
                  <a:srgbClr val="0067B4"/>
                </a:solidFill>
                <a:latin typeface="Times New Roman" panose="02020603050405020304" pitchFamily="18" charset="0"/>
              </a:rPr>
              <a:t>更新、添加、删除记录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0582"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第六讲</a:t>
            </a:r>
          </a:p>
        </p:txBody>
      </p:sp>
    </p:spTree>
    <p:extLst>
      <p:ext uri="{BB962C8B-B14F-4D97-AF65-F5344CB8AC3E}">
        <p14:creationId xmlns:p14="http://schemas.microsoft.com/office/powerpoint/2010/main" val="2884208300"/>
      </p:ext>
    </p:extLst>
  </p:cSld>
  <p:clrMapOvr>
    <a:masterClrMapping/>
  </p:clrMapOvr>
  <p:transition>
    <p:blinds dir="vert"/>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51521" y="990600"/>
            <a:ext cx="8641654" cy="22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nSpc>
                <a:spcPct val="150000"/>
              </a:lnSpc>
              <a:spcBef>
                <a:spcPts val="0"/>
              </a:spcBef>
              <a:buSzPct val="150000"/>
              <a:buBlip>
                <a:blip r:embed="rId4"/>
              </a:buBlip>
              <a:defRPr/>
            </a:pPr>
            <a:r>
              <a:rPr lang="zh-CN" altLang="en-US" sz="2400" dirty="0">
                <a:solidFill>
                  <a:srgbClr val="0070C0"/>
                </a:solidFill>
                <a:latin typeface="Times New Roman" panose="02020603050405020304" pitchFamily="18" charset="0"/>
              </a:rPr>
              <a:t>尽管可以用</a:t>
            </a:r>
            <a:r>
              <a:rPr lang="en-US" altLang="zh-CN" sz="2400" dirty="0">
                <a:solidFill>
                  <a:srgbClr val="0070C0"/>
                </a:solidFill>
                <a:latin typeface="Times New Roman" panose="02020603050405020304" pitchFamily="18" charset="0"/>
              </a:rPr>
              <a:t>SQL</a:t>
            </a:r>
            <a:r>
              <a:rPr lang="zh-CN" altLang="en-US" sz="2400" dirty="0">
                <a:solidFill>
                  <a:srgbClr val="0070C0"/>
                </a:solidFill>
                <a:latin typeface="Times New Roman" panose="02020603050405020304" pitchFamily="18" charset="0"/>
              </a:rPr>
              <a:t>语句对数据库中表进行</a:t>
            </a:r>
            <a:r>
              <a:rPr lang="zh-CN" altLang="en-US" sz="2400" dirty="0">
                <a:solidFill>
                  <a:srgbClr val="DF3621"/>
                </a:solidFill>
                <a:latin typeface="Times New Roman" panose="02020603050405020304" pitchFamily="18" charset="0"/>
              </a:rPr>
              <a:t>更新、插入</a:t>
            </a:r>
            <a:r>
              <a:rPr lang="zh-CN" altLang="en-US" sz="2400" dirty="0">
                <a:solidFill>
                  <a:srgbClr val="0070C0"/>
                </a:solidFill>
                <a:latin typeface="Times New Roman" panose="02020603050405020304" pitchFamily="18" charset="0"/>
              </a:rPr>
              <a:t>操作，但也可以使用内存中</a:t>
            </a:r>
            <a:r>
              <a:rPr lang="en-US" altLang="zh-CN" sz="2400" dirty="0" err="1">
                <a:solidFill>
                  <a:srgbClr val="DF3621"/>
                </a:solidFill>
                <a:latin typeface="Times New Roman" panose="02020603050405020304" pitchFamily="18" charset="0"/>
              </a:rPr>
              <a:t>ResultSet</a:t>
            </a:r>
            <a:r>
              <a:rPr lang="zh-CN" altLang="en-US" sz="2400" dirty="0">
                <a:solidFill>
                  <a:srgbClr val="0070C0"/>
                </a:solidFill>
                <a:latin typeface="Times New Roman" panose="02020603050405020304" pitchFamily="18" charset="0"/>
              </a:rPr>
              <a:t>结果集对底层数据库表进行更新和插入操作。</a:t>
            </a:r>
          </a:p>
          <a:p>
            <a:pPr algn="just" eaLnBrk="1" hangingPunct="1">
              <a:lnSpc>
                <a:spcPct val="150000"/>
              </a:lnSpc>
              <a:spcBef>
                <a:spcPct val="0"/>
              </a:spcBef>
              <a:buFontTx/>
              <a:buNone/>
              <a:defRPr/>
            </a:pPr>
            <a:endParaRPr lang="zh-CN" altLang="en-US" sz="2400" dirty="0">
              <a:solidFill>
                <a:srgbClr val="000099"/>
              </a:solidFill>
              <a:latin typeface="Times New Roman" panose="02020603050405020304" pitchFamily="18" charset="0"/>
            </a:endParaRPr>
          </a:p>
        </p:txBody>
      </p:sp>
      <p:pic>
        <p:nvPicPr>
          <p:cNvPr id="10"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1"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2"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1087755" y="4726305"/>
            <a:ext cx="4019550" cy="116459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7826" name="矩形 5"/>
          <p:cNvSpPr>
            <a:spLocks noChangeArrowheads="1"/>
          </p:cNvSpPr>
          <p:nvPr/>
        </p:nvSpPr>
        <p:spPr bwMode="auto">
          <a:xfrm>
            <a:off x="288925" y="990600"/>
            <a:ext cx="8604250" cy="497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000" b="1" dirty="0">
                <a:solidFill>
                  <a:srgbClr val="DF3621"/>
                </a:solidFill>
                <a:effectLst/>
                <a:latin typeface="Times New Roman" panose="02020603050405020304" pitchFamily="18" charset="0"/>
                <a:cs typeface="Times New Roman" panose="02020603050405020304" pitchFamily="18" charset="0"/>
              </a:rPr>
              <a:t>使用结果集更新数据库表中第</a:t>
            </a:r>
            <a:r>
              <a:rPr lang="en-US" altLang="zh-CN" sz="2000" b="1" dirty="0">
                <a:solidFill>
                  <a:srgbClr val="DF3621"/>
                </a:solidFill>
                <a:effectLst/>
                <a:latin typeface="Times New Roman" panose="02020603050405020304" pitchFamily="18" charset="0"/>
                <a:cs typeface="Times New Roman" panose="02020603050405020304" pitchFamily="18" charset="0"/>
              </a:rPr>
              <a:t>n</a:t>
            </a:r>
            <a:r>
              <a:rPr lang="zh-CN" altLang="en-US" sz="2000" b="1" dirty="0">
                <a:solidFill>
                  <a:srgbClr val="DF3621"/>
                </a:solidFill>
                <a:effectLst/>
                <a:latin typeface="Times New Roman" panose="02020603050405020304" pitchFamily="18" charset="0"/>
                <a:cs typeface="Times New Roman" panose="02020603050405020304" pitchFamily="18" charset="0"/>
              </a:rPr>
              <a:t>行记录中某列的值的步骤是：</a:t>
            </a:r>
            <a:endParaRPr lang="zh-CN" altLang="en-US" sz="2000" b="1" dirty="0">
              <a:solidFill>
                <a:srgbClr val="FF3399"/>
              </a:solidFill>
              <a:effectLst/>
              <a:latin typeface="Times New Roman" panose="02020603050405020304" pitchFamily="18" charset="0"/>
              <a:cs typeface="Times New Roman" panose="02020603050405020304" pitchFamily="18" charset="0"/>
            </a:endParaRPr>
          </a:p>
          <a:p>
            <a:pPr algn="just" eaLnBrk="1" hangingPunct="1">
              <a:lnSpc>
                <a:spcPct val="100000"/>
              </a:lnSpc>
              <a:spcBef>
                <a:spcPts val="600"/>
              </a:spcBef>
              <a:buFontTx/>
              <a:buNone/>
            </a:pPr>
            <a:r>
              <a:rPr lang="en-US" altLang="zh-CN" sz="2000" b="1" dirty="0">
                <a:solidFill>
                  <a:srgbClr val="0070C0"/>
                </a:solidFill>
                <a:effectLst/>
                <a:latin typeface="Times New Roman" panose="02020603050405020304" pitchFamily="18" charset="0"/>
                <a:cs typeface="Times New Roman" panose="02020603050405020304" pitchFamily="18" charset="0"/>
              </a:rPr>
              <a:t>1.</a:t>
            </a:r>
            <a:r>
              <a:rPr lang="zh-CN" altLang="en-US" sz="2000" b="1" dirty="0">
                <a:solidFill>
                  <a:srgbClr val="0070C0"/>
                </a:solidFill>
                <a:effectLst/>
                <a:latin typeface="Times New Roman" panose="02020603050405020304" pitchFamily="18" charset="0"/>
                <a:cs typeface="Times New Roman" panose="02020603050405020304" pitchFamily="18" charset="0"/>
              </a:rPr>
              <a:t>结果集</a:t>
            </a:r>
            <a:r>
              <a:rPr lang="en-US" altLang="zh-CN" sz="2000" b="1" dirty="0" err="1">
                <a:solidFill>
                  <a:srgbClr val="0070C0"/>
                </a:solidFill>
                <a:effectLst/>
                <a:latin typeface="Times New Roman" panose="02020603050405020304" pitchFamily="18" charset="0"/>
                <a:cs typeface="Times New Roman" panose="02020603050405020304" pitchFamily="18" charset="0"/>
              </a:rPr>
              <a:t>rs</a:t>
            </a:r>
            <a:r>
              <a:rPr lang="zh-CN" altLang="en-US" sz="2000" b="1" dirty="0">
                <a:solidFill>
                  <a:srgbClr val="0070C0"/>
                </a:solidFill>
                <a:effectLst/>
                <a:latin typeface="Times New Roman" panose="02020603050405020304" pitchFamily="18" charset="0"/>
                <a:cs typeface="Times New Roman" panose="02020603050405020304" pitchFamily="18" charset="0"/>
              </a:rPr>
              <a:t>的游标移动到第</a:t>
            </a:r>
            <a:r>
              <a:rPr lang="en-US" altLang="zh-CN" sz="2000" b="1" dirty="0">
                <a:solidFill>
                  <a:srgbClr val="0070C0"/>
                </a:solidFill>
                <a:effectLst/>
                <a:latin typeface="Times New Roman" panose="02020603050405020304" pitchFamily="18" charset="0"/>
                <a:cs typeface="Times New Roman" panose="02020603050405020304" pitchFamily="18" charset="0"/>
              </a:rPr>
              <a:t>n</a:t>
            </a:r>
            <a:r>
              <a:rPr lang="zh-CN" altLang="en-US" sz="2000" b="1" dirty="0">
                <a:solidFill>
                  <a:srgbClr val="0070C0"/>
                </a:solidFill>
                <a:effectLst/>
                <a:latin typeface="Times New Roman" panose="02020603050405020304" pitchFamily="18" charset="0"/>
                <a:cs typeface="Times New Roman" panose="02020603050405020304" pitchFamily="18" charset="0"/>
              </a:rPr>
              <a:t>行</a:t>
            </a:r>
          </a:p>
          <a:p>
            <a:pPr algn="just" eaLnBrk="1" hangingPunct="1">
              <a:lnSpc>
                <a:spcPct val="100000"/>
              </a:lnSpc>
              <a:spcBef>
                <a:spcPts val="600"/>
              </a:spcBef>
              <a:buFontTx/>
              <a:buNone/>
            </a:pPr>
            <a:r>
              <a:rPr lang="en-US" altLang="zh-CN" sz="2000" b="1" dirty="0">
                <a:solidFill>
                  <a:srgbClr val="0070C0"/>
                </a:solidFill>
                <a:effectLst/>
                <a:latin typeface="Times New Roman" panose="02020603050405020304" pitchFamily="18" charset="0"/>
                <a:cs typeface="Times New Roman" panose="02020603050405020304" pitchFamily="18" charset="0"/>
              </a:rPr>
              <a:t>          </a:t>
            </a:r>
            <a:r>
              <a:rPr lang="en-US" altLang="zh-CN" sz="2000" b="0" dirty="0" err="1">
                <a:solidFill>
                  <a:srgbClr val="0070C0"/>
                </a:solidFill>
                <a:effectLst/>
                <a:latin typeface="Times New Roman" panose="02020603050405020304" pitchFamily="18" charset="0"/>
                <a:cs typeface="Times New Roman" panose="02020603050405020304" pitchFamily="18" charset="0"/>
              </a:rPr>
              <a:t>rs.absolute</a:t>
            </a:r>
            <a:r>
              <a:rPr lang="en-US" altLang="zh-CN" sz="2000" b="0" dirty="0">
                <a:solidFill>
                  <a:srgbClr val="0070C0"/>
                </a:solidFill>
                <a:effectLst/>
                <a:latin typeface="Times New Roman" panose="02020603050405020304" pitchFamily="18" charset="0"/>
                <a:cs typeface="Times New Roman" panose="02020603050405020304" pitchFamily="18" charset="0"/>
              </a:rPr>
              <a:t>(n);</a:t>
            </a:r>
            <a:endParaRPr lang="en-US" altLang="zh-CN" sz="2000" b="1" dirty="0">
              <a:solidFill>
                <a:srgbClr val="0070C0"/>
              </a:solidFill>
              <a:effectLst/>
              <a:latin typeface="Times New Roman" panose="02020603050405020304" pitchFamily="18" charset="0"/>
              <a:cs typeface="Times New Roman" panose="02020603050405020304" pitchFamily="18" charset="0"/>
            </a:endParaRPr>
          </a:p>
          <a:p>
            <a:pPr algn="just" eaLnBrk="1" hangingPunct="1">
              <a:lnSpc>
                <a:spcPct val="100000"/>
              </a:lnSpc>
              <a:spcBef>
                <a:spcPts val="600"/>
              </a:spcBef>
              <a:buFontTx/>
              <a:buNone/>
            </a:pPr>
            <a:r>
              <a:rPr lang="en-US" altLang="zh-CN" sz="2000" b="1" dirty="0">
                <a:solidFill>
                  <a:srgbClr val="0070C0"/>
                </a:solidFill>
                <a:effectLst/>
                <a:latin typeface="Times New Roman" panose="02020603050405020304" pitchFamily="18" charset="0"/>
                <a:cs typeface="Times New Roman" panose="02020603050405020304" pitchFamily="18" charset="0"/>
              </a:rPr>
              <a:t>2.</a:t>
            </a:r>
            <a:r>
              <a:rPr lang="zh-CN" altLang="en-US" sz="2000" b="1" dirty="0">
                <a:solidFill>
                  <a:srgbClr val="0070C0"/>
                </a:solidFill>
                <a:effectLst/>
                <a:latin typeface="Times New Roman" panose="02020603050405020304" pitchFamily="18" charset="0"/>
                <a:cs typeface="Times New Roman" panose="02020603050405020304" pitchFamily="18" charset="0"/>
              </a:rPr>
              <a:t>结果集将第</a:t>
            </a:r>
            <a:r>
              <a:rPr lang="en-US" altLang="zh-CN" sz="2000" b="1" dirty="0">
                <a:solidFill>
                  <a:srgbClr val="0070C0"/>
                </a:solidFill>
                <a:effectLst/>
                <a:latin typeface="Times New Roman" panose="02020603050405020304" pitchFamily="18" charset="0"/>
                <a:cs typeface="Times New Roman" panose="02020603050405020304" pitchFamily="18" charset="0"/>
              </a:rPr>
              <a:t>n</a:t>
            </a:r>
            <a:r>
              <a:rPr lang="zh-CN" altLang="en-US" sz="2000" b="1" dirty="0">
                <a:solidFill>
                  <a:srgbClr val="0070C0"/>
                </a:solidFill>
                <a:effectLst/>
                <a:latin typeface="Times New Roman" panose="02020603050405020304" pitchFamily="18" charset="0"/>
                <a:cs typeface="Times New Roman" panose="02020603050405020304" pitchFamily="18" charset="0"/>
              </a:rPr>
              <a:t>行的某列的列值更新</a:t>
            </a:r>
          </a:p>
          <a:p>
            <a:pPr algn="just" eaLnBrk="1" hangingPunct="1">
              <a:lnSpc>
                <a:spcPct val="100000"/>
              </a:lnSpc>
              <a:spcBef>
                <a:spcPts val="600"/>
              </a:spcBef>
              <a:buFontTx/>
              <a:buNone/>
            </a:pPr>
            <a:r>
              <a:rPr lang="zh-CN" altLang="en-US" sz="2000" b="1" dirty="0">
                <a:solidFill>
                  <a:srgbClr val="0070C0"/>
                </a:solidFill>
                <a:effectLst/>
                <a:latin typeface="Times New Roman" panose="02020603050405020304" pitchFamily="18" charset="0"/>
                <a:cs typeface="Times New Roman" panose="02020603050405020304" pitchFamily="18" charset="0"/>
              </a:rPr>
              <a:t>   例如  更新列名是</a:t>
            </a:r>
            <a:r>
              <a:rPr lang="en-US" altLang="zh-CN" sz="2000" b="1" dirty="0" err="1">
                <a:solidFill>
                  <a:srgbClr val="0070C0"/>
                </a:solidFill>
                <a:effectLst/>
                <a:latin typeface="Times New Roman" panose="02020603050405020304" pitchFamily="18" charset="0"/>
                <a:cs typeface="Times New Roman" panose="02020603050405020304" pitchFamily="18" charset="0"/>
              </a:rPr>
              <a:t>columnName</a:t>
            </a:r>
            <a:r>
              <a:rPr lang="zh-CN" altLang="en-US" sz="2000" b="1" dirty="0">
                <a:solidFill>
                  <a:srgbClr val="0070C0"/>
                </a:solidFill>
                <a:effectLst/>
                <a:latin typeface="Times New Roman" panose="02020603050405020304" pitchFamily="18" charset="0"/>
                <a:cs typeface="Times New Roman" panose="02020603050405020304" pitchFamily="18" charset="0"/>
              </a:rPr>
              <a:t>的日期值是</a:t>
            </a:r>
            <a:r>
              <a:rPr lang="en-US" altLang="zh-CN" sz="2000" b="1" dirty="0">
                <a:solidFill>
                  <a:srgbClr val="0070C0"/>
                </a:solidFill>
                <a:effectLst/>
                <a:latin typeface="Times New Roman" panose="02020603050405020304" pitchFamily="18" charset="0"/>
                <a:cs typeface="Times New Roman" panose="02020603050405020304" pitchFamily="18" charset="0"/>
              </a:rPr>
              <a:t>x</a:t>
            </a:r>
            <a:r>
              <a:rPr lang="zh-CN" altLang="en-US" sz="2000" b="1" dirty="0">
                <a:solidFill>
                  <a:srgbClr val="0070C0"/>
                </a:solidFill>
                <a:effectLst/>
                <a:latin typeface="Times New Roman" panose="02020603050405020304" pitchFamily="18" charset="0"/>
                <a:cs typeface="Times New Roman" panose="02020603050405020304" pitchFamily="18" charset="0"/>
              </a:rPr>
              <a:t>指定的值：</a:t>
            </a:r>
          </a:p>
          <a:p>
            <a:pPr algn="just" eaLnBrk="1" hangingPunct="1">
              <a:lnSpc>
                <a:spcPct val="100000"/>
              </a:lnSpc>
              <a:spcBef>
                <a:spcPts val="600"/>
              </a:spcBef>
              <a:buFontTx/>
              <a:buNone/>
            </a:pPr>
            <a:r>
              <a:rPr lang="en-US" altLang="zh-CN" sz="2000" b="1" dirty="0">
                <a:solidFill>
                  <a:srgbClr val="0070C0"/>
                </a:solidFill>
                <a:effectLst/>
                <a:latin typeface="Times New Roman" panose="02020603050405020304" pitchFamily="18" charset="0"/>
                <a:cs typeface="Times New Roman" panose="02020603050405020304" pitchFamily="18" charset="0"/>
              </a:rPr>
              <a:t>       </a:t>
            </a:r>
            <a:r>
              <a:rPr lang="en-US" altLang="zh-CN" sz="2000" b="0" dirty="0">
                <a:solidFill>
                  <a:srgbClr val="0070C0"/>
                </a:solidFill>
                <a:effectLst/>
                <a:latin typeface="Times New Roman" panose="02020603050405020304" pitchFamily="18" charset="0"/>
                <a:cs typeface="Times New Roman" panose="02020603050405020304" pitchFamily="18" charset="0"/>
              </a:rPr>
              <a:t>  </a:t>
            </a:r>
            <a:r>
              <a:rPr lang="en-US" altLang="zh-CN" sz="2000" b="0" dirty="0" err="1">
                <a:solidFill>
                  <a:srgbClr val="0070C0"/>
                </a:solidFill>
                <a:effectLst/>
                <a:latin typeface="Times New Roman" panose="02020603050405020304" pitchFamily="18" charset="0"/>
                <a:cs typeface="Times New Roman" panose="02020603050405020304" pitchFamily="18" charset="0"/>
              </a:rPr>
              <a:t>updateDate</a:t>
            </a:r>
            <a:r>
              <a:rPr lang="en-US" altLang="zh-CN" sz="2000" b="0" dirty="0">
                <a:solidFill>
                  <a:srgbClr val="0070C0"/>
                </a:solidFill>
                <a:effectLst/>
                <a:latin typeface="Times New Roman" panose="02020603050405020304" pitchFamily="18" charset="0"/>
                <a:cs typeface="Times New Roman" panose="02020603050405020304" pitchFamily="18" charset="0"/>
              </a:rPr>
              <a:t>(String </a:t>
            </a:r>
            <a:r>
              <a:rPr lang="en-US" altLang="zh-CN" sz="2000" b="0" dirty="0" err="1">
                <a:solidFill>
                  <a:srgbClr val="0070C0"/>
                </a:solidFill>
                <a:effectLst/>
                <a:latin typeface="Times New Roman" panose="02020603050405020304" pitchFamily="18" charset="0"/>
                <a:cs typeface="Times New Roman" panose="02020603050405020304" pitchFamily="18" charset="0"/>
              </a:rPr>
              <a:t>columnName</a:t>
            </a:r>
            <a:r>
              <a:rPr lang="en-US" altLang="zh-CN" sz="2000" b="0" dirty="0">
                <a:solidFill>
                  <a:srgbClr val="0070C0"/>
                </a:solidFill>
                <a:effectLst/>
                <a:latin typeface="Times New Roman" panose="02020603050405020304" pitchFamily="18" charset="0"/>
                <a:cs typeface="Times New Roman" panose="02020603050405020304" pitchFamily="18" charset="0"/>
              </a:rPr>
              <a:t>, Date x);</a:t>
            </a:r>
            <a:endParaRPr lang="en-US" altLang="zh-CN" sz="2000" b="1" dirty="0">
              <a:solidFill>
                <a:srgbClr val="0070C0"/>
              </a:solidFill>
              <a:effectLst/>
              <a:latin typeface="Times New Roman" panose="02020603050405020304" pitchFamily="18" charset="0"/>
              <a:cs typeface="Times New Roman" panose="02020603050405020304" pitchFamily="18" charset="0"/>
            </a:endParaRPr>
          </a:p>
          <a:p>
            <a:pPr algn="just" eaLnBrk="1" hangingPunct="1">
              <a:lnSpc>
                <a:spcPct val="100000"/>
              </a:lnSpc>
              <a:spcBef>
                <a:spcPts val="600"/>
              </a:spcBef>
              <a:buFontTx/>
              <a:buNone/>
            </a:pPr>
            <a:r>
              <a:rPr lang="en-US" altLang="zh-CN" sz="2000" b="1" dirty="0">
                <a:solidFill>
                  <a:srgbClr val="0070C0"/>
                </a:solidFill>
                <a:effectLst/>
                <a:latin typeface="Times New Roman" panose="02020603050405020304" pitchFamily="18" charset="0"/>
                <a:cs typeface="Times New Roman" panose="02020603050405020304" pitchFamily="18" charset="0"/>
              </a:rPr>
              <a:t>3.</a:t>
            </a:r>
            <a:r>
              <a:rPr lang="zh-CN" altLang="en-US" sz="2000" b="1" dirty="0">
                <a:solidFill>
                  <a:srgbClr val="0070C0"/>
                </a:solidFill>
                <a:effectLst/>
                <a:latin typeface="Times New Roman" panose="02020603050405020304" pitchFamily="18" charset="0"/>
                <a:cs typeface="Times New Roman" panose="02020603050405020304" pitchFamily="18" charset="0"/>
              </a:rPr>
              <a:t>更新数据库中的表</a:t>
            </a:r>
          </a:p>
          <a:p>
            <a:pPr algn="just" eaLnBrk="1" hangingPunct="1">
              <a:lnSpc>
                <a:spcPct val="100000"/>
              </a:lnSpc>
              <a:spcBef>
                <a:spcPts val="600"/>
              </a:spcBef>
              <a:buFontTx/>
              <a:buNone/>
            </a:pPr>
            <a:r>
              <a:rPr lang="zh-CN" altLang="en-US" sz="2000" b="1" dirty="0">
                <a:solidFill>
                  <a:srgbClr val="0070C0"/>
                </a:solidFill>
                <a:effectLst/>
                <a:latin typeface="Times New Roman" panose="02020603050405020304" pitchFamily="18" charset="0"/>
                <a:cs typeface="Times New Roman" panose="02020603050405020304" pitchFamily="18" charset="0"/>
              </a:rPr>
              <a:t>   最后，结果集调用</a:t>
            </a:r>
            <a:r>
              <a:rPr lang="en-US" altLang="zh-CN" sz="2000" b="1" dirty="0" err="1">
                <a:solidFill>
                  <a:srgbClr val="0070C0"/>
                </a:solidFill>
                <a:effectLst/>
                <a:latin typeface="Times New Roman" panose="02020603050405020304" pitchFamily="18" charset="0"/>
                <a:cs typeface="Times New Roman" panose="02020603050405020304" pitchFamily="18" charset="0"/>
              </a:rPr>
              <a:t>updateRow</a:t>
            </a:r>
            <a:r>
              <a:rPr lang="en-US" altLang="zh-CN" sz="2000" b="1" dirty="0">
                <a:solidFill>
                  <a:srgbClr val="0070C0"/>
                </a:solidFill>
                <a:effectLst/>
                <a:latin typeface="Times New Roman" panose="02020603050405020304" pitchFamily="18" charset="0"/>
                <a:cs typeface="Times New Roman" panose="02020603050405020304" pitchFamily="18" charset="0"/>
              </a:rPr>
              <a:t>()</a:t>
            </a:r>
            <a:r>
              <a:rPr lang="zh-CN" altLang="en-US" sz="2000" b="1" dirty="0">
                <a:solidFill>
                  <a:srgbClr val="0070C0"/>
                </a:solidFill>
                <a:effectLst/>
                <a:latin typeface="Times New Roman" panose="02020603050405020304" pitchFamily="18" charset="0"/>
                <a:cs typeface="Times New Roman" panose="02020603050405020304" pitchFamily="18" charset="0"/>
              </a:rPr>
              <a:t>方法用结果集中的第</a:t>
            </a:r>
            <a:r>
              <a:rPr lang="en-US" altLang="zh-CN" sz="2000" b="1" dirty="0">
                <a:solidFill>
                  <a:srgbClr val="0070C0"/>
                </a:solidFill>
                <a:effectLst/>
                <a:latin typeface="Times New Roman" panose="02020603050405020304" pitchFamily="18" charset="0"/>
                <a:cs typeface="Times New Roman" panose="02020603050405020304" pitchFamily="18" charset="0"/>
              </a:rPr>
              <a:t>n</a:t>
            </a:r>
            <a:r>
              <a:rPr lang="zh-CN" altLang="en-US" sz="2000" b="1" dirty="0">
                <a:solidFill>
                  <a:srgbClr val="0070C0"/>
                </a:solidFill>
                <a:effectLst/>
                <a:latin typeface="Times New Roman" panose="02020603050405020304" pitchFamily="18" charset="0"/>
                <a:cs typeface="Times New Roman" panose="02020603050405020304" pitchFamily="18" charset="0"/>
              </a:rPr>
              <a:t>行更新数据库表中的</a:t>
            </a:r>
          </a:p>
          <a:p>
            <a:pPr algn="just" eaLnBrk="1" hangingPunct="1">
              <a:lnSpc>
                <a:spcPct val="100000"/>
              </a:lnSpc>
              <a:spcBef>
                <a:spcPts val="600"/>
              </a:spcBef>
              <a:buFontTx/>
              <a:buNone/>
            </a:pPr>
            <a:r>
              <a:rPr lang="zh-CN" altLang="en-US" sz="2000" b="1" dirty="0">
                <a:solidFill>
                  <a:srgbClr val="0070C0"/>
                </a:solidFill>
                <a:effectLst/>
                <a:latin typeface="Times New Roman" panose="02020603050405020304" pitchFamily="18" charset="0"/>
                <a:cs typeface="Times New Roman" panose="02020603050405020304" pitchFamily="18" charset="0"/>
              </a:rPr>
              <a:t>   第</a:t>
            </a:r>
            <a:r>
              <a:rPr lang="en-US" altLang="zh-CN" sz="2000" b="1" dirty="0">
                <a:solidFill>
                  <a:srgbClr val="0070C0"/>
                </a:solidFill>
                <a:effectLst/>
                <a:latin typeface="Times New Roman" panose="02020603050405020304" pitchFamily="18" charset="0"/>
                <a:cs typeface="Times New Roman" panose="02020603050405020304" pitchFamily="18" charset="0"/>
              </a:rPr>
              <a:t>n</a:t>
            </a:r>
            <a:r>
              <a:rPr lang="zh-CN" altLang="en-US" sz="2000" b="1" dirty="0">
                <a:solidFill>
                  <a:srgbClr val="0070C0"/>
                </a:solidFill>
                <a:effectLst/>
                <a:latin typeface="Times New Roman" panose="02020603050405020304" pitchFamily="18" charset="0"/>
                <a:cs typeface="Times New Roman" panose="02020603050405020304" pitchFamily="18" charset="0"/>
              </a:rPr>
              <a:t>行记录。</a:t>
            </a:r>
          </a:p>
          <a:p>
            <a:pPr algn="just" eaLnBrk="1" hangingPunct="1">
              <a:lnSpc>
                <a:spcPct val="100000"/>
              </a:lnSpc>
              <a:spcBef>
                <a:spcPts val="600"/>
              </a:spcBef>
              <a:buFontTx/>
              <a:buNone/>
            </a:pPr>
            <a:r>
              <a:rPr lang="zh-CN" altLang="en-US" sz="2000" b="1" dirty="0">
                <a:solidFill>
                  <a:srgbClr val="0070C0"/>
                </a:solidFill>
                <a:effectLst/>
                <a:latin typeface="Times New Roman" panose="02020603050405020304" pitchFamily="18" charset="0"/>
                <a:cs typeface="Times New Roman" panose="02020603050405020304" pitchFamily="18" charset="0"/>
              </a:rPr>
              <a:t>       以下代码片段更新</a:t>
            </a:r>
            <a:r>
              <a:rPr lang="en-US" altLang="zh-CN" sz="2000" b="1" dirty="0">
                <a:solidFill>
                  <a:srgbClr val="0070C0"/>
                </a:solidFill>
                <a:effectLst/>
                <a:latin typeface="Times New Roman" panose="02020603050405020304" pitchFamily="18" charset="0"/>
                <a:cs typeface="Times New Roman" panose="02020603050405020304" pitchFamily="18" charset="0"/>
              </a:rPr>
              <a:t>product</a:t>
            </a:r>
            <a:r>
              <a:rPr lang="zh-CN" altLang="en-US" sz="2000" b="1" dirty="0">
                <a:solidFill>
                  <a:srgbClr val="0070C0"/>
                </a:solidFill>
                <a:effectLst/>
                <a:latin typeface="Times New Roman" panose="02020603050405020304" pitchFamily="18" charset="0"/>
                <a:cs typeface="Times New Roman" panose="02020603050405020304" pitchFamily="18" charset="0"/>
              </a:rPr>
              <a:t>表中的第</a:t>
            </a:r>
            <a:r>
              <a:rPr lang="en-US" altLang="zh-CN" sz="2000" b="1" dirty="0">
                <a:solidFill>
                  <a:srgbClr val="0070C0"/>
                </a:solidFill>
                <a:effectLst/>
                <a:latin typeface="Times New Roman" panose="02020603050405020304" pitchFamily="18" charset="0"/>
                <a:cs typeface="Times New Roman" panose="02020603050405020304" pitchFamily="18" charset="0"/>
              </a:rPr>
              <a:t>3</a:t>
            </a:r>
            <a:r>
              <a:rPr lang="zh-CN" altLang="en-US" sz="2000" b="1" dirty="0">
                <a:solidFill>
                  <a:srgbClr val="0070C0"/>
                </a:solidFill>
                <a:effectLst/>
                <a:latin typeface="Times New Roman" panose="02020603050405020304" pitchFamily="18" charset="0"/>
                <a:cs typeface="Times New Roman" panose="02020603050405020304" pitchFamily="18" charset="0"/>
              </a:rPr>
              <a:t>行记录的</a:t>
            </a:r>
            <a:r>
              <a:rPr lang="en-US" altLang="zh-CN" sz="2000" b="1" dirty="0">
                <a:solidFill>
                  <a:srgbClr val="0070C0"/>
                </a:solidFill>
                <a:effectLst/>
                <a:latin typeface="Times New Roman" panose="02020603050405020304" pitchFamily="18" charset="0"/>
                <a:cs typeface="Times New Roman" panose="02020603050405020304" pitchFamily="18" charset="0"/>
              </a:rPr>
              <a:t>name</a:t>
            </a:r>
            <a:r>
              <a:rPr lang="zh-CN" altLang="en-US" sz="2000" b="1" dirty="0">
                <a:solidFill>
                  <a:srgbClr val="0070C0"/>
                </a:solidFill>
                <a:effectLst/>
                <a:latin typeface="Times New Roman" panose="02020603050405020304" pitchFamily="18" charset="0"/>
                <a:cs typeface="Times New Roman" panose="02020603050405020304" pitchFamily="18" charset="0"/>
              </a:rPr>
              <a:t>列（字段）的值。</a:t>
            </a:r>
          </a:p>
          <a:p>
            <a:pPr lvl="2" algn="just" eaLnBrk="1" hangingPunct="1">
              <a:lnSpc>
                <a:spcPct val="100000"/>
              </a:lnSpc>
              <a:spcBef>
                <a:spcPct val="0"/>
              </a:spcBef>
              <a:buFontTx/>
              <a:buNone/>
            </a:pPr>
            <a:r>
              <a:rPr lang="en-US" altLang="zh-CN" sz="2000" dirty="0" err="1">
                <a:solidFill>
                  <a:srgbClr val="0070C0"/>
                </a:solidFill>
                <a:effectLst/>
                <a:latin typeface="Times New Roman" panose="02020603050405020304" pitchFamily="18" charset="0"/>
                <a:cs typeface="Times New Roman" panose="02020603050405020304" pitchFamily="18" charset="0"/>
              </a:rPr>
              <a:t>rs.absolute</a:t>
            </a:r>
            <a:r>
              <a:rPr lang="en-US" altLang="zh-CN" sz="2000" dirty="0">
                <a:solidFill>
                  <a:srgbClr val="0070C0"/>
                </a:solidFill>
                <a:effectLst/>
                <a:latin typeface="Times New Roman" panose="02020603050405020304" pitchFamily="18" charset="0"/>
                <a:cs typeface="Times New Roman" panose="02020603050405020304" pitchFamily="18" charset="0"/>
              </a:rPr>
              <a:t>(3);</a:t>
            </a:r>
          </a:p>
          <a:p>
            <a:pPr lvl="2" algn="just">
              <a:lnSpc>
                <a:spcPts val="3600"/>
              </a:lnSpc>
              <a:spcBef>
                <a:spcPct val="0"/>
              </a:spcBef>
              <a:buFontTx/>
              <a:buNone/>
            </a:pPr>
            <a:r>
              <a:rPr lang="en-US" altLang="zh-CN" sz="2000" dirty="0" err="1">
                <a:solidFill>
                  <a:srgbClr val="0070C0"/>
                </a:solidFill>
                <a:effectLst/>
                <a:latin typeface="Times New Roman" panose="02020603050405020304" pitchFamily="18" charset="0"/>
                <a:cs typeface="Times New Roman" panose="02020603050405020304" pitchFamily="18" charset="0"/>
              </a:rPr>
              <a:t>rs.updateString</a:t>
            </a:r>
            <a:r>
              <a:rPr lang="en-US" altLang="zh-CN" sz="2000" dirty="0">
                <a:solidFill>
                  <a:srgbClr val="0070C0"/>
                </a:solidFill>
                <a:effectLst/>
                <a:latin typeface="Times New Roman" panose="02020603050405020304" pitchFamily="18" charset="0"/>
                <a:cs typeface="Times New Roman" panose="02020603050405020304" pitchFamily="18" charset="0"/>
              </a:rPr>
              <a:t>("name", "IBM PC");</a:t>
            </a:r>
          </a:p>
          <a:p>
            <a:pPr lvl="2" algn="just">
              <a:lnSpc>
                <a:spcPts val="2700"/>
              </a:lnSpc>
              <a:spcBef>
                <a:spcPct val="0"/>
              </a:spcBef>
              <a:buFontTx/>
              <a:buNone/>
            </a:pPr>
            <a:r>
              <a:rPr lang="en-US" altLang="zh-CN" sz="2000" dirty="0" err="1">
                <a:solidFill>
                  <a:srgbClr val="0070C0"/>
                </a:solidFill>
                <a:effectLst/>
                <a:latin typeface="Times New Roman" panose="02020603050405020304" pitchFamily="18" charset="0"/>
                <a:cs typeface="Times New Roman" panose="02020603050405020304" pitchFamily="18" charset="0"/>
              </a:rPr>
              <a:t>rs.updateRow</a:t>
            </a:r>
            <a:r>
              <a:rPr lang="en-US" altLang="zh-CN" sz="2000" dirty="0">
                <a:solidFill>
                  <a:srgbClr val="0070C0"/>
                </a:solidFill>
                <a:effectLst/>
                <a:latin typeface="Times New Roman" panose="02020603050405020304" pitchFamily="18" charset="0"/>
                <a:cs typeface="Times New Roman" panose="02020603050405020304" pitchFamily="18" charset="0"/>
              </a:rPr>
              <a:t>();</a:t>
            </a:r>
          </a:p>
        </p:txBody>
      </p:sp>
      <p:pic>
        <p:nvPicPr>
          <p:cNvPr id="8" name="Picture 7" descr="河海校徽"/>
          <p:cNvPicPr>
            <a:picLocks noChangeAspect="1"/>
          </p:cNvPicPr>
          <p:nvPr/>
        </p:nvPicPr>
        <p:blipFill>
          <a:blip r:embed="rId4"/>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7826">
                                            <p:txEl>
                                              <p:pRg st="0" end="0"/>
                                            </p:txEl>
                                          </p:spTgt>
                                        </p:tgtEl>
                                        <p:attrNameLst>
                                          <p:attrName>style.visibility</p:attrName>
                                        </p:attrNameLst>
                                      </p:cBhvr>
                                      <p:to>
                                        <p:strVal val="visible"/>
                                      </p:to>
                                    </p:set>
                                    <p:anim calcmode="lin" valueType="num">
                                      <p:cBhvr additive="base">
                                        <p:cTn id="20" dur="500" fill="hold"/>
                                        <p:tgtEl>
                                          <p:spTgt spid="77826">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78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7826">
                                            <p:txEl>
                                              <p:pRg st="1" end="1"/>
                                            </p:txEl>
                                          </p:spTgt>
                                        </p:tgtEl>
                                        <p:attrNameLst>
                                          <p:attrName>style.visibility</p:attrName>
                                        </p:attrNameLst>
                                      </p:cBhvr>
                                      <p:to>
                                        <p:strVal val="visible"/>
                                      </p:to>
                                    </p:set>
                                    <p:anim calcmode="lin" valueType="num">
                                      <p:cBhvr additive="base">
                                        <p:cTn id="26" dur="500" fill="hold"/>
                                        <p:tgtEl>
                                          <p:spTgt spid="77826">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7826">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7826">
                                            <p:txEl>
                                              <p:pRg st="2" end="2"/>
                                            </p:txEl>
                                          </p:spTgt>
                                        </p:tgtEl>
                                        <p:attrNameLst>
                                          <p:attrName>style.visibility</p:attrName>
                                        </p:attrNameLst>
                                      </p:cBhvr>
                                      <p:to>
                                        <p:strVal val="visible"/>
                                      </p:to>
                                    </p:set>
                                    <p:anim calcmode="lin" valueType="num">
                                      <p:cBhvr additive="base">
                                        <p:cTn id="30" dur="500" fill="hold"/>
                                        <p:tgtEl>
                                          <p:spTgt spid="7782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78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7826">
                                            <p:txEl>
                                              <p:pRg st="3" end="3"/>
                                            </p:txEl>
                                          </p:spTgt>
                                        </p:tgtEl>
                                        <p:attrNameLst>
                                          <p:attrName>style.visibility</p:attrName>
                                        </p:attrNameLst>
                                      </p:cBhvr>
                                      <p:to>
                                        <p:strVal val="visible"/>
                                      </p:to>
                                    </p:set>
                                    <p:anim calcmode="lin" valueType="num">
                                      <p:cBhvr additive="base">
                                        <p:cTn id="36" dur="500" fill="hold"/>
                                        <p:tgtEl>
                                          <p:spTgt spid="77826">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7826">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7826">
                                            <p:txEl>
                                              <p:pRg st="4" end="4"/>
                                            </p:txEl>
                                          </p:spTgt>
                                        </p:tgtEl>
                                        <p:attrNameLst>
                                          <p:attrName>style.visibility</p:attrName>
                                        </p:attrNameLst>
                                      </p:cBhvr>
                                      <p:to>
                                        <p:strVal val="visible"/>
                                      </p:to>
                                    </p:set>
                                    <p:anim calcmode="lin" valueType="num">
                                      <p:cBhvr additive="base">
                                        <p:cTn id="40" dur="500" fill="hold"/>
                                        <p:tgtEl>
                                          <p:spTgt spid="77826">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7826">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77826">
                                            <p:txEl>
                                              <p:pRg st="5" end="5"/>
                                            </p:txEl>
                                          </p:spTgt>
                                        </p:tgtEl>
                                        <p:attrNameLst>
                                          <p:attrName>style.visibility</p:attrName>
                                        </p:attrNameLst>
                                      </p:cBhvr>
                                      <p:to>
                                        <p:strVal val="visible"/>
                                      </p:to>
                                    </p:set>
                                    <p:anim calcmode="lin" valueType="num">
                                      <p:cBhvr additive="base">
                                        <p:cTn id="44" dur="500" fill="hold"/>
                                        <p:tgtEl>
                                          <p:spTgt spid="77826">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78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7826">
                                            <p:txEl>
                                              <p:pRg st="6" end="6"/>
                                            </p:txEl>
                                          </p:spTgt>
                                        </p:tgtEl>
                                        <p:attrNameLst>
                                          <p:attrName>style.visibility</p:attrName>
                                        </p:attrNameLst>
                                      </p:cBhvr>
                                      <p:to>
                                        <p:strVal val="visible"/>
                                      </p:to>
                                    </p:set>
                                    <p:anim calcmode="lin" valueType="num">
                                      <p:cBhvr additive="base">
                                        <p:cTn id="50" dur="500" fill="hold"/>
                                        <p:tgtEl>
                                          <p:spTgt spid="77826">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7826">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77826">
                                            <p:txEl>
                                              <p:pRg st="7" end="7"/>
                                            </p:txEl>
                                          </p:spTgt>
                                        </p:tgtEl>
                                        <p:attrNameLst>
                                          <p:attrName>style.visibility</p:attrName>
                                        </p:attrNameLst>
                                      </p:cBhvr>
                                      <p:to>
                                        <p:strVal val="visible"/>
                                      </p:to>
                                    </p:set>
                                    <p:anim calcmode="lin" valueType="num">
                                      <p:cBhvr additive="base">
                                        <p:cTn id="54" dur="500" fill="hold"/>
                                        <p:tgtEl>
                                          <p:spTgt spid="77826">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7826">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77826">
                                            <p:txEl>
                                              <p:pRg st="8" end="8"/>
                                            </p:txEl>
                                          </p:spTgt>
                                        </p:tgtEl>
                                        <p:attrNameLst>
                                          <p:attrName>style.visibility</p:attrName>
                                        </p:attrNameLst>
                                      </p:cBhvr>
                                      <p:to>
                                        <p:strVal val="visible"/>
                                      </p:to>
                                    </p:set>
                                    <p:anim calcmode="lin" valueType="num">
                                      <p:cBhvr additive="base">
                                        <p:cTn id="58" dur="500" fill="hold"/>
                                        <p:tgtEl>
                                          <p:spTgt spid="77826">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782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77826">
                                            <p:txEl>
                                              <p:pRg st="9" end="9"/>
                                            </p:txEl>
                                          </p:spTgt>
                                        </p:tgtEl>
                                        <p:attrNameLst>
                                          <p:attrName>style.visibility</p:attrName>
                                        </p:attrNameLst>
                                      </p:cBhvr>
                                      <p:to>
                                        <p:strVal val="visible"/>
                                      </p:to>
                                    </p:set>
                                    <p:anim calcmode="lin" valueType="num">
                                      <p:cBhvr additive="base">
                                        <p:cTn id="64" dur="500" fill="hold"/>
                                        <p:tgtEl>
                                          <p:spTgt spid="77826">
                                            <p:txEl>
                                              <p:pRg st="9" end="9"/>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7826">
                                            <p:txEl>
                                              <p:pRg st="9" end="9"/>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7826">
                                            <p:txEl>
                                              <p:pRg st="10" end="10"/>
                                            </p:txEl>
                                          </p:spTgt>
                                        </p:tgtEl>
                                        <p:attrNameLst>
                                          <p:attrName>style.visibility</p:attrName>
                                        </p:attrNameLst>
                                      </p:cBhvr>
                                      <p:to>
                                        <p:strVal val="visible"/>
                                      </p:to>
                                    </p:set>
                                    <p:anim calcmode="lin" valueType="num">
                                      <p:cBhvr additive="base">
                                        <p:cTn id="68" dur="500" fill="hold"/>
                                        <p:tgtEl>
                                          <p:spTgt spid="77826">
                                            <p:txEl>
                                              <p:pRg st="10" end="1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7826">
                                            <p:txEl>
                                              <p:pRg st="10" end="10"/>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77826">
                                            <p:txEl>
                                              <p:pRg st="11" end="11"/>
                                            </p:txEl>
                                          </p:spTgt>
                                        </p:tgtEl>
                                        <p:attrNameLst>
                                          <p:attrName>style.visibility</p:attrName>
                                        </p:attrNameLst>
                                      </p:cBhvr>
                                      <p:to>
                                        <p:strVal val="visible"/>
                                      </p:to>
                                    </p:set>
                                    <p:anim calcmode="lin" valueType="num">
                                      <p:cBhvr additive="base">
                                        <p:cTn id="72" dur="500" fill="hold"/>
                                        <p:tgtEl>
                                          <p:spTgt spid="77826">
                                            <p:txEl>
                                              <p:pRg st="11" end="1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77826">
                                            <p:txEl>
                                              <p:pRg st="11" end="11"/>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77826">
                                            <p:txEl>
                                              <p:pRg st="12" end="12"/>
                                            </p:txEl>
                                          </p:spTgt>
                                        </p:tgtEl>
                                        <p:attrNameLst>
                                          <p:attrName>style.visibility</p:attrName>
                                        </p:attrNameLst>
                                      </p:cBhvr>
                                      <p:to>
                                        <p:strVal val="visible"/>
                                      </p:to>
                                    </p:set>
                                    <p:anim calcmode="lin" valueType="num">
                                      <p:cBhvr additive="base">
                                        <p:cTn id="76" dur="500" fill="hold"/>
                                        <p:tgtEl>
                                          <p:spTgt spid="77826">
                                            <p:txEl>
                                              <p:pRg st="12" end="12"/>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7782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圆角矩形 1"/>
          <p:cNvSpPr/>
          <p:nvPr/>
        </p:nvSpPr>
        <p:spPr>
          <a:xfrm>
            <a:off x="1144905" y="3593465"/>
            <a:ext cx="3526790" cy="155511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8850" name="矩形 5"/>
          <p:cNvSpPr>
            <a:spLocks noChangeArrowheads="1"/>
          </p:cNvSpPr>
          <p:nvPr/>
        </p:nvSpPr>
        <p:spPr bwMode="auto">
          <a:xfrm>
            <a:off x="269875" y="1052830"/>
            <a:ext cx="8604250" cy="53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nSpc>
                <a:spcPts val="3000"/>
              </a:lnSpc>
              <a:spcBef>
                <a:spcPct val="0"/>
              </a:spcBef>
              <a:buFontTx/>
              <a:buNone/>
            </a:pPr>
            <a:r>
              <a:rPr lang="zh-CN" altLang="en-US" sz="2400" dirty="0">
                <a:solidFill>
                  <a:srgbClr val="DF3621"/>
                </a:solidFill>
                <a:effectLst/>
                <a:latin typeface="Times New Roman" panose="02020603050405020304" pitchFamily="18" charset="0"/>
                <a:cs typeface="Times New Roman" panose="02020603050405020304" pitchFamily="18" charset="0"/>
              </a:rPr>
              <a:t>使用结果集向数据库表中插入（添加）一行记录步骤是：</a:t>
            </a:r>
            <a:endParaRPr lang="zh-CN" altLang="en-US" sz="2400" dirty="0">
              <a:solidFill>
                <a:srgbClr val="FF3399"/>
              </a:solidFill>
              <a:effectLst/>
              <a:latin typeface="Times New Roman" panose="02020603050405020304" pitchFamily="18" charset="0"/>
              <a:cs typeface="Times New Roman" panose="02020603050405020304" pitchFamily="18" charset="0"/>
            </a:endParaRPr>
          </a:p>
          <a:p>
            <a:pPr>
              <a:lnSpc>
                <a:spcPts val="3000"/>
              </a:lnSpc>
              <a:spcBef>
                <a:spcPts val="1800"/>
              </a:spcBef>
              <a:buFontTx/>
              <a:buNone/>
            </a:pPr>
            <a:r>
              <a:rPr lang="en-US" altLang="zh-CN" sz="2400" dirty="0">
                <a:solidFill>
                  <a:srgbClr val="0070C0"/>
                </a:solidFill>
                <a:effectLst/>
                <a:latin typeface="Times New Roman" panose="02020603050405020304" pitchFamily="18" charset="0"/>
                <a:cs typeface="Times New Roman" panose="02020603050405020304" pitchFamily="18" charset="0"/>
              </a:rPr>
              <a:t>1.</a:t>
            </a:r>
            <a:r>
              <a:rPr lang="zh-CN" altLang="en-US" sz="2400" dirty="0">
                <a:solidFill>
                  <a:srgbClr val="0070C0"/>
                </a:solidFill>
                <a:effectLst/>
                <a:latin typeface="Times New Roman" panose="02020603050405020304" pitchFamily="18" charset="0"/>
                <a:cs typeface="Times New Roman" panose="02020603050405020304" pitchFamily="18" charset="0"/>
              </a:rPr>
              <a:t>结果集</a:t>
            </a:r>
            <a:r>
              <a:rPr lang="en-US" altLang="zh-CN" sz="2400" dirty="0" err="1">
                <a:solidFill>
                  <a:srgbClr val="0070C0"/>
                </a:solidFill>
                <a:effectLst/>
                <a:latin typeface="Times New Roman" panose="02020603050405020304" pitchFamily="18" charset="0"/>
                <a:cs typeface="Times New Roman" panose="02020603050405020304" pitchFamily="18" charset="0"/>
              </a:rPr>
              <a:t>rs</a:t>
            </a:r>
            <a:r>
              <a:rPr lang="zh-CN" altLang="en-US" sz="2400" dirty="0">
                <a:solidFill>
                  <a:srgbClr val="0070C0"/>
                </a:solidFill>
                <a:effectLst/>
                <a:latin typeface="Times New Roman" panose="02020603050405020304" pitchFamily="18" charset="0"/>
                <a:cs typeface="Times New Roman" panose="02020603050405020304" pitchFamily="18" charset="0"/>
              </a:rPr>
              <a:t>的游标移动到插入行（用于构建要插入的行的暂存区域）</a:t>
            </a:r>
          </a:p>
          <a:p>
            <a:pPr>
              <a:lnSpc>
                <a:spcPts val="3000"/>
              </a:lnSpc>
              <a:spcBef>
                <a:spcPct val="0"/>
              </a:spcBef>
              <a:buFontTx/>
              <a:buNone/>
            </a:pPr>
            <a:r>
              <a:rPr lang="zh-CN" altLang="en-US" sz="2400" dirty="0">
                <a:solidFill>
                  <a:srgbClr val="0000FF"/>
                </a:solidFill>
                <a:effectLst/>
                <a:latin typeface="Times New Roman" panose="02020603050405020304" pitchFamily="18" charset="0"/>
                <a:cs typeface="Times New Roman" panose="02020603050405020304" pitchFamily="18" charset="0"/>
              </a:rPr>
              <a:t>          </a:t>
            </a:r>
            <a:r>
              <a:rPr lang="zh-CN" altLang="en-US" sz="2000" dirty="0">
                <a:solidFill>
                  <a:srgbClr val="0000FF"/>
                </a:solidFill>
                <a:effectLst/>
                <a:latin typeface="Times New Roman" panose="02020603050405020304" pitchFamily="18" charset="0"/>
                <a:cs typeface="Times New Roman" panose="02020603050405020304" pitchFamily="18" charset="0"/>
              </a:rPr>
              <a:t> </a:t>
            </a:r>
            <a:r>
              <a:rPr lang="en-US" altLang="zh-CN" sz="2000" b="0" dirty="0" err="1">
                <a:solidFill>
                  <a:srgbClr val="0000FF"/>
                </a:solidFill>
                <a:effectLst/>
                <a:latin typeface="Times New Roman" panose="02020603050405020304" pitchFamily="18" charset="0"/>
                <a:cs typeface="Times New Roman" panose="02020603050405020304" pitchFamily="18" charset="0"/>
              </a:rPr>
              <a:t>rs.moveToInsertRow</a:t>
            </a:r>
            <a:r>
              <a:rPr lang="en-US" altLang="zh-CN" sz="2000" b="0" dirty="0">
                <a:solidFill>
                  <a:srgbClr val="0000FF"/>
                </a:solidFill>
                <a:effectLst/>
                <a:latin typeface="Times New Roman" panose="02020603050405020304" pitchFamily="18" charset="0"/>
                <a:cs typeface="Times New Roman" panose="02020603050405020304" pitchFamily="18" charset="0"/>
              </a:rPr>
              <a:t>();</a:t>
            </a:r>
            <a:endParaRPr lang="en-US" altLang="zh-CN" sz="2400" dirty="0">
              <a:solidFill>
                <a:srgbClr val="0000FF"/>
              </a:solidFill>
              <a:effectLst/>
              <a:latin typeface="Times New Roman" panose="02020603050405020304" pitchFamily="18" charset="0"/>
              <a:cs typeface="Times New Roman" panose="02020603050405020304" pitchFamily="18" charset="0"/>
            </a:endParaRPr>
          </a:p>
          <a:p>
            <a:pPr>
              <a:lnSpc>
                <a:spcPts val="3000"/>
              </a:lnSpc>
              <a:spcBef>
                <a:spcPct val="0"/>
              </a:spcBef>
              <a:buFontTx/>
              <a:buNone/>
            </a:pPr>
            <a:r>
              <a:rPr lang="en-US" altLang="zh-CN" sz="2400" dirty="0">
                <a:solidFill>
                  <a:srgbClr val="0070C0"/>
                </a:solidFill>
                <a:effectLst/>
                <a:latin typeface="Times New Roman" panose="02020603050405020304" pitchFamily="18" charset="0"/>
                <a:cs typeface="Times New Roman" panose="02020603050405020304" pitchFamily="18" charset="0"/>
              </a:rPr>
              <a:t>2.</a:t>
            </a:r>
            <a:r>
              <a:rPr lang="zh-CN" altLang="en-US" sz="2400" dirty="0">
                <a:solidFill>
                  <a:srgbClr val="0070C0"/>
                </a:solidFill>
                <a:effectLst/>
                <a:latin typeface="Times New Roman" panose="02020603050405020304" pitchFamily="18" charset="0"/>
                <a:cs typeface="Times New Roman" panose="02020603050405020304" pitchFamily="18" charset="0"/>
              </a:rPr>
              <a:t>更新插入行的列值</a:t>
            </a:r>
          </a:p>
          <a:p>
            <a:pPr>
              <a:lnSpc>
                <a:spcPts val="3000"/>
              </a:lnSpc>
              <a:spcBef>
                <a:spcPct val="0"/>
              </a:spcBef>
              <a:buFontTx/>
              <a:buNone/>
            </a:pPr>
            <a:r>
              <a:rPr lang="zh-CN" altLang="en-US" sz="2400" dirty="0">
                <a:solidFill>
                  <a:srgbClr val="0070C0"/>
                </a:solidFill>
                <a:effectLst/>
                <a:latin typeface="Times New Roman" panose="02020603050405020304" pitchFamily="18" charset="0"/>
                <a:cs typeface="Times New Roman" panose="02020603050405020304" pitchFamily="18" charset="0"/>
              </a:rPr>
              <a:t> 例如：</a:t>
            </a:r>
          </a:p>
          <a:p>
            <a:pPr lvl="2">
              <a:lnSpc>
                <a:spcPts val="3000"/>
              </a:lnSpc>
              <a:spcBef>
                <a:spcPct val="0"/>
              </a:spcBef>
              <a:buFontTx/>
              <a:buNone/>
            </a:pPr>
            <a:r>
              <a:rPr lang="en-US" altLang="zh-CN" sz="2000" dirty="0" err="1">
                <a:solidFill>
                  <a:srgbClr val="0000FF"/>
                </a:solidFill>
                <a:effectLst/>
                <a:latin typeface="Times New Roman" panose="02020603050405020304" pitchFamily="18" charset="0"/>
                <a:cs typeface="Times New Roman" panose="02020603050405020304" pitchFamily="18" charset="0"/>
              </a:rPr>
              <a:t>rs.updateString</a:t>
            </a:r>
            <a:r>
              <a:rPr lang="en-US" altLang="zh-CN" sz="2000" dirty="0">
                <a:solidFill>
                  <a:srgbClr val="0000FF"/>
                </a:solidFill>
                <a:effectLst/>
                <a:latin typeface="Times New Roman" panose="02020603050405020304" pitchFamily="18" charset="0"/>
                <a:cs typeface="Times New Roman" panose="02020603050405020304" pitchFamily="18" charset="0"/>
              </a:rPr>
              <a:t>(1, "c002");</a:t>
            </a:r>
          </a:p>
          <a:p>
            <a:pPr lvl="2">
              <a:lnSpc>
                <a:spcPts val="3000"/>
              </a:lnSpc>
              <a:spcBef>
                <a:spcPct val="0"/>
              </a:spcBef>
              <a:buFontTx/>
              <a:buNone/>
            </a:pPr>
            <a:r>
              <a:rPr lang="en-US" altLang="zh-CN" sz="2000" dirty="0" err="1">
                <a:solidFill>
                  <a:srgbClr val="0000FF"/>
                </a:solidFill>
                <a:effectLst/>
                <a:latin typeface="Times New Roman" panose="02020603050405020304" pitchFamily="18" charset="0"/>
                <a:cs typeface="Times New Roman" panose="02020603050405020304" pitchFamily="18" charset="0"/>
              </a:rPr>
              <a:t>rs.updateString</a:t>
            </a:r>
            <a:r>
              <a:rPr lang="en-US" altLang="zh-CN" sz="2000" dirty="0">
                <a:solidFill>
                  <a:srgbClr val="0000FF"/>
                </a:solidFill>
                <a:effectLst/>
                <a:latin typeface="Times New Roman" panose="02020603050405020304" pitchFamily="18" charset="0"/>
                <a:cs typeface="Times New Roman" panose="02020603050405020304" pitchFamily="18" charset="0"/>
              </a:rPr>
              <a:t>(2, "IBM iPad");</a:t>
            </a:r>
          </a:p>
          <a:p>
            <a:pPr lvl="2">
              <a:lnSpc>
                <a:spcPts val="3000"/>
              </a:lnSpc>
              <a:spcBef>
                <a:spcPct val="0"/>
              </a:spcBef>
              <a:buFontTx/>
              <a:buNone/>
            </a:pPr>
            <a:r>
              <a:rPr lang="en-US" altLang="zh-CN" sz="2000" dirty="0" err="1">
                <a:solidFill>
                  <a:srgbClr val="0000FF"/>
                </a:solidFill>
                <a:effectLst/>
                <a:latin typeface="Times New Roman" panose="02020603050405020304" pitchFamily="18" charset="0"/>
                <a:cs typeface="Times New Roman" panose="02020603050405020304" pitchFamily="18" charset="0"/>
              </a:rPr>
              <a:t>rs.updateDate</a:t>
            </a:r>
            <a:r>
              <a:rPr lang="en-US" altLang="zh-CN" sz="2000" dirty="0">
                <a:solidFill>
                  <a:srgbClr val="0000FF"/>
                </a:solidFill>
                <a:effectLst/>
                <a:latin typeface="Times New Roman" panose="02020603050405020304" pitchFamily="18" charset="0"/>
                <a:cs typeface="Times New Roman" panose="02020603050405020304" pitchFamily="18" charset="0"/>
              </a:rPr>
              <a:t>(3,Date());</a:t>
            </a:r>
          </a:p>
          <a:p>
            <a:pPr lvl="2">
              <a:lnSpc>
                <a:spcPts val="3000"/>
              </a:lnSpc>
              <a:spcBef>
                <a:spcPct val="0"/>
              </a:spcBef>
              <a:buFontTx/>
              <a:buNone/>
            </a:pPr>
            <a:r>
              <a:rPr lang="en-US" altLang="zh-CN" sz="2000" dirty="0" err="1">
                <a:solidFill>
                  <a:srgbClr val="0000FF"/>
                </a:solidFill>
                <a:effectLst/>
                <a:latin typeface="Times New Roman" panose="02020603050405020304" pitchFamily="18" charset="0"/>
                <a:cs typeface="Times New Roman" panose="02020603050405020304" pitchFamily="18" charset="0"/>
              </a:rPr>
              <a:t>rs.updateDouble</a:t>
            </a:r>
            <a:r>
              <a:rPr lang="en-US" altLang="zh-CN" sz="2000" dirty="0">
                <a:solidFill>
                  <a:srgbClr val="0000FF"/>
                </a:solidFill>
                <a:effectLst/>
                <a:latin typeface="Times New Roman" panose="02020603050405020304" pitchFamily="18" charset="0"/>
                <a:cs typeface="Times New Roman" panose="02020603050405020304" pitchFamily="18" charset="0"/>
              </a:rPr>
              <a:t>(4, 5356);</a:t>
            </a:r>
            <a:endParaRPr lang="en-US" altLang="zh-CN" dirty="0">
              <a:solidFill>
                <a:srgbClr val="0000FF"/>
              </a:solidFill>
              <a:effectLst/>
              <a:latin typeface="Times New Roman" panose="02020603050405020304" pitchFamily="18" charset="0"/>
              <a:cs typeface="Times New Roman" panose="02020603050405020304" pitchFamily="18" charset="0"/>
            </a:endParaRPr>
          </a:p>
          <a:p>
            <a:pPr>
              <a:lnSpc>
                <a:spcPts val="3000"/>
              </a:lnSpc>
              <a:spcBef>
                <a:spcPct val="0"/>
              </a:spcBef>
              <a:buFontTx/>
              <a:buNone/>
            </a:pPr>
            <a:r>
              <a:rPr lang="en-US" altLang="zh-CN" sz="2400" dirty="0">
                <a:solidFill>
                  <a:srgbClr val="0070C0"/>
                </a:solidFill>
                <a:effectLst/>
                <a:latin typeface="Times New Roman" panose="02020603050405020304" pitchFamily="18" charset="0"/>
                <a:cs typeface="Times New Roman" panose="02020603050405020304" pitchFamily="18" charset="0"/>
              </a:rPr>
              <a:t>3. </a:t>
            </a:r>
            <a:r>
              <a:rPr lang="zh-CN" altLang="en-US" sz="2400" dirty="0">
                <a:solidFill>
                  <a:srgbClr val="0070C0"/>
                </a:solidFill>
                <a:effectLst/>
                <a:latin typeface="Times New Roman" panose="02020603050405020304" pitchFamily="18" charset="0"/>
                <a:cs typeface="Times New Roman" panose="02020603050405020304" pitchFamily="18" charset="0"/>
              </a:rPr>
              <a:t>插入记录</a:t>
            </a:r>
          </a:p>
          <a:p>
            <a:pPr>
              <a:lnSpc>
                <a:spcPts val="3000"/>
              </a:lnSpc>
              <a:spcBef>
                <a:spcPct val="0"/>
              </a:spcBef>
              <a:buFontTx/>
              <a:buNone/>
            </a:pPr>
            <a:r>
              <a:rPr lang="zh-CN" altLang="en-US" sz="2400" dirty="0">
                <a:solidFill>
                  <a:srgbClr val="0070C0"/>
                </a:solidFill>
                <a:effectLst/>
                <a:latin typeface="Times New Roman" panose="02020603050405020304" pitchFamily="18" charset="0"/>
                <a:cs typeface="Times New Roman" panose="02020603050405020304" pitchFamily="18" charset="0"/>
              </a:rPr>
              <a:t>最后，结果集调用</a:t>
            </a:r>
            <a:r>
              <a:rPr lang="en-US" altLang="zh-CN" sz="2400" dirty="0" err="1">
                <a:solidFill>
                  <a:srgbClr val="0070C0"/>
                </a:solidFill>
                <a:effectLst/>
                <a:latin typeface="Times New Roman" panose="02020603050405020304" pitchFamily="18" charset="0"/>
                <a:cs typeface="Times New Roman" panose="02020603050405020304" pitchFamily="18" charset="0"/>
              </a:rPr>
              <a:t>insertRow</a:t>
            </a:r>
            <a:r>
              <a:rPr lang="en-US" altLang="zh-CN" sz="2400" dirty="0">
                <a:solidFill>
                  <a:srgbClr val="0070C0"/>
                </a:solidFill>
                <a:effectLst/>
                <a:latin typeface="Times New Roman" panose="02020603050405020304" pitchFamily="18" charset="0"/>
                <a:cs typeface="Times New Roman" panose="02020603050405020304" pitchFamily="18" charset="0"/>
              </a:rPr>
              <a:t>()</a:t>
            </a:r>
            <a:r>
              <a:rPr lang="zh-CN" altLang="en-US" sz="2400" dirty="0">
                <a:solidFill>
                  <a:srgbClr val="0070C0"/>
                </a:solidFill>
                <a:effectLst/>
                <a:latin typeface="Times New Roman" panose="02020603050405020304" pitchFamily="18" charset="0"/>
                <a:cs typeface="Times New Roman" panose="02020603050405020304" pitchFamily="18" charset="0"/>
              </a:rPr>
              <a:t>方法用结果集中的插入行向数据库表中插入一行新记录。</a:t>
            </a:r>
          </a:p>
        </p:txBody>
      </p:sp>
      <p:pic>
        <p:nvPicPr>
          <p:cNvPr id="8" name="Picture 7" descr="河海校徽"/>
          <p:cNvPicPr>
            <a:picLocks noChangeAspect="1"/>
          </p:cNvPicPr>
          <p:nvPr/>
        </p:nvPicPr>
        <p:blipFill>
          <a:blip r:embed="rId4"/>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8850">
                                            <p:txEl>
                                              <p:pRg st="0" end="0"/>
                                            </p:txEl>
                                          </p:spTgt>
                                        </p:tgtEl>
                                        <p:attrNameLst>
                                          <p:attrName>style.visibility</p:attrName>
                                        </p:attrNameLst>
                                      </p:cBhvr>
                                      <p:to>
                                        <p:strVal val="visible"/>
                                      </p:to>
                                    </p:set>
                                    <p:anim calcmode="lin" valueType="num">
                                      <p:cBhvr additive="base">
                                        <p:cTn id="20" dur="500" fill="hold"/>
                                        <p:tgtEl>
                                          <p:spTgt spid="7885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88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8850">
                                            <p:txEl>
                                              <p:pRg st="1" end="1"/>
                                            </p:txEl>
                                          </p:spTgt>
                                        </p:tgtEl>
                                        <p:attrNameLst>
                                          <p:attrName>style.visibility</p:attrName>
                                        </p:attrNameLst>
                                      </p:cBhvr>
                                      <p:to>
                                        <p:strVal val="visible"/>
                                      </p:to>
                                    </p:set>
                                    <p:anim calcmode="lin" valueType="num">
                                      <p:cBhvr additive="base">
                                        <p:cTn id="26" dur="500" fill="hold"/>
                                        <p:tgtEl>
                                          <p:spTgt spid="78850">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8850">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8850">
                                            <p:txEl>
                                              <p:pRg st="2" end="2"/>
                                            </p:txEl>
                                          </p:spTgt>
                                        </p:tgtEl>
                                        <p:attrNameLst>
                                          <p:attrName>style.visibility</p:attrName>
                                        </p:attrNameLst>
                                      </p:cBhvr>
                                      <p:to>
                                        <p:strVal val="visible"/>
                                      </p:to>
                                    </p:set>
                                    <p:anim calcmode="lin" valueType="num">
                                      <p:cBhvr additive="base">
                                        <p:cTn id="30" dur="500" fill="hold"/>
                                        <p:tgtEl>
                                          <p:spTgt spid="7885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88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8850">
                                            <p:txEl>
                                              <p:pRg st="3" end="3"/>
                                            </p:txEl>
                                          </p:spTgt>
                                        </p:tgtEl>
                                        <p:attrNameLst>
                                          <p:attrName>style.visibility</p:attrName>
                                        </p:attrNameLst>
                                      </p:cBhvr>
                                      <p:to>
                                        <p:strVal val="visible"/>
                                      </p:to>
                                    </p:set>
                                    <p:anim calcmode="lin" valueType="num">
                                      <p:cBhvr additive="base">
                                        <p:cTn id="36" dur="500" fill="hold"/>
                                        <p:tgtEl>
                                          <p:spTgt spid="7885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88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8850">
                                            <p:txEl>
                                              <p:pRg st="4" end="4"/>
                                            </p:txEl>
                                          </p:spTgt>
                                        </p:tgtEl>
                                        <p:attrNameLst>
                                          <p:attrName>style.visibility</p:attrName>
                                        </p:attrNameLst>
                                      </p:cBhvr>
                                      <p:to>
                                        <p:strVal val="visible"/>
                                      </p:to>
                                    </p:set>
                                    <p:anim calcmode="lin" valueType="num">
                                      <p:cBhvr additive="base">
                                        <p:cTn id="42" dur="500" fill="hold"/>
                                        <p:tgtEl>
                                          <p:spTgt spid="78850">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8850">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8850">
                                            <p:txEl>
                                              <p:pRg st="5" end="5"/>
                                            </p:txEl>
                                          </p:spTgt>
                                        </p:tgtEl>
                                        <p:attrNameLst>
                                          <p:attrName>style.visibility</p:attrName>
                                        </p:attrNameLst>
                                      </p:cBhvr>
                                      <p:to>
                                        <p:strVal val="visible"/>
                                      </p:to>
                                    </p:set>
                                    <p:anim calcmode="lin" valueType="num">
                                      <p:cBhvr additive="base">
                                        <p:cTn id="46" dur="500" fill="hold"/>
                                        <p:tgtEl>
                                          <p:spTgt spid="78850">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8850">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8850">
                                            <p:txEl>
                                              <p:pRg st="6" end="6"/>
                                            </p:txEl>
                                          </p:spTgt>
                                        </p:tgtEl>
                                        <p:attrNameLst>
                                          <p:attrName>style.visibility</p:attrName>
                                        </p:attrNameLst>
                                      </p:cBhvr>
                                      <p:to>
                                        <p:strVal val="visible"/>
                                      </p:to>
                                    </p:set>
                                    <p:anim calcmode="lin" valueType="num">
                                      <p:cBhvr additive="base">
                                        <p:cTn id="50" dur="500" fill="hold"/>
                                        <p:tgtEl>
                                          <p:spTgt spid="78850">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8850">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78850">
                                            <p:txEl>
                                              <p:pRg st="7" end="7"/>
                                            </p:txEl>
                                          </p:spTgt>
                                        </p:tgtEl>
                                        <p:attrNameLst>
                                          <p:attrName>style.visibility</p:attrName>
                                        </p:attrNameLst>
                                      </p:cBhvr>
                                      <p:to>
                                        <p:strVal val="visible"/>
                                      </p:to>
                                    </p:set>
                                    <p:anim calcmode="lin" valueType="num">
                                      <p:cBhvr additive="base">
                                        <p:cTn id="54" dur="500" fill="hold"/>
                                        <p:tgtEl>
                                          <p:spTgt spid="78850">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8850">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78850">
                                            <p:txEl>
                                              <p:pRg st="8" end="8"/>
                                            </p:txEl>
                                          </p:spTgt>
                                        </p:tgtEl>
                                        <p:attrNameLst>
                                          <p:attrName>style.visibility</p:attrName>
                                        </p:attrNameLst>
                                      </p:cBhvr>
                                      <p:to>
                                        <p:strVal val="visible"/>
                                      </p:to>
                                    </p:set>
                                    <p:anim calcmode="lin" valueType="num">
                                      <p:cBhvr additive="base">
                                        <p:cTn id="58" dur="500" fill="hold"/>
                                        <p:tgtEl>
                                          <p:spTgt spid="78850">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885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78850">
                                            <p:txEl>
                                              <p:pRg st="9" end="9"/>
                                            </p:txEl>
                                          </p:spTgt>
                                        </p:tgtEl>
                                        <p:attrNameLst>
                                          <p:attrName>style.visibility</p:attrName>
                                        </p:attrNameLst>
                                      </p:cBhvr>
                                      <p:to>
                                        <p:strVal val="visible"/>
                                      </p:to>
                                    </p:set>
                                    <p:anim calcmode="lin" valueType="num">
                                      <p:cBhvr additive="base">
                                        <p:cTn id="64" dur="500" fill="hold"/>
                                        <p:tgtEl>
                                          <p:spTgt spid="78850">
                                            <p:txEl>
                                              <p:pRg st="9" end="9"/>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8850">
                                            <p:txEl>
                                              <p:pRg st="9" end="9"/>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8850">
                                            <p:txEl>
                                              <p:pRg st="10" end="10"/>
                                            </p:txEl>
                                          </p:spTgt>
                                        </p:tgtEl>
                                        <p:attrNameLst>
                                          <p:attrName>style.visibility</p:attrName>
                                        </p:attrNameLst>
                                      </p:cBhvr>
                                      <p:to>
                                        <p:strVal val="visible"/>
                                      </p:to>
                                    </p:set>
                                    <p:anim calcmode="lin" valueType="num">
                                      <p:cBhvr additive="base">
                                        <p:cTn id="68" dur="500" fill="hold"/>
                                        <p:tgtEl>
                                          <p:spTgt spid="78850">
                                            <p:txEl>
                                              <p:pRg st="10" end="1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88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48873" cy="5147722"/>
            <a:chOff x="964" y="2950"/>
            <a:chExt cx="9724" cy="6720"/>
          </a:xfrm>
        </p:grpSpPr>
        <p:sp>
          <p:nvSpPr>
            <p:cNvPr id="17" name="圆角矩形 16"/>
            <p:cNvSpPr/>
            <p:nvPr/>
          </p:nvSpPr>
          <p:spPr>
            <a:xfrm>
              <a:off x="967" y="3630"/>
              <a:ext cx="9704" cy="5486"/>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26" y="3641"/>
              <a:ext cx="9162" cy="6029"/>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 page </a:t>
              </a:r>
              <a:r>
                <a:rPr lang="en-US" altLang="zh-CN" sz="1800" kern="0" dirty="0" err="1">
                  <a:effectLst/>
                  <a:latin typeface="Times New Roman" panose="02020603050405020304" pitchFamily="18" charset="0"/>
                  <a:cs typeface="Times New Roman" panose="02020603050405020304" pitchFamily="18" charset="0"/>
                  <a:sym typeface="+mn-ea"/>
                </a:rPr>
                <a: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&lt;HTML&gt;&lt;body </a:t>
              </a:r>
              <a:r>
                <a:rPr lang="en-US" altLang="zh-CN" sz="1800" kern="0" dirty="0" err="1">
                  <a:effectLst/>
                  <a:latin typeface="Times New Roman" panose="02020603050405020304" pitchFamily="18" charset="0"/>
                  <a:cs typeface="Times New Roman" panose="02020603050405020304" pitchFamily="18" charset="0"/>
                  <a:sym typeface="+mn-ea"/>
                </a:rPr>
                <a:t>bgcolor</a:t>
              </a:r>
              <a:r>
                <a:rPr lang="en-US" altLang="zh-CN" sz="1800" kern="0" dirty="0">
                  <a:effectLst/>
                  <a:latin typeface="Times New Roman" panose="02020603050405020304" pitchFamily="18" charset="0"/>
                  <a:cs typeface="Times New Roman" panose="02020603050405020304" pitchFamily="18" charset="0"/>
                  <a:sym typeface="+mn-ea"/>
                </a:rPr>
                <a:t>=#AAFFEE&gt;&lt;font size=2&gt;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&lt;form action="</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insertBySetServlet</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warehouse&amp;tableName</a:t>
              </a:r>
              <a:r>
                <a:rPr lang="en-US" altLang="zh-CN" sz="1800" kern="0" dirty="0">
                  <a:effectLst/>
                  <a:latin typeface="Times New Roman" panose="02020603050405020304" pitchFamily="18" charset="0"/>
                  <a:cs typeface="Times New Roman" panose="02020603050405020304" pitchFamily="18" charset="0"/>
                  <a:sym typeface="+mn-ea"/>
                </a:rPr>
                <a:t>=product" method=post&gt;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&lt;b&gt;</a:t>
              </a:r>
              <a:r>
                <a:rPr lang="zh-CN" altLang="en-US" sz="1800" kern="0" dirty="0">
                  <a:effectLst/>
                  <a:latin typeface="Times New Roman" panose="02020603050405020304" pitchFamily="18" charset="0"/>
                  <a:cs typeface="Times New Roman" panose="02020603050405020304" pitchFamily="18" charset="0"/>
                  <a:sym typeface="+mn-ea"/>
                </a:rPr>
                <a:t>添加新记录</a:t>
              </a: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产品号：</a:t>
              </a:r>
              <a:r>
                <a:rPr lang="en-US" altLang="zh-CN" sz="1800" kern="0" dirty="0">
                  <a:effectLst/>
                  <a:latin typeface="Times New Roman" panose="02020603050405020304" pitchFamily="18" charset="0"/>
                  <a:cs typeface="Times New Roman" panose="02020603050405020304" pitchFamily="18" charset="0"/>
                  <a:sym typeface="+mn-ea"/>
                </a:rPr>
                <a:t>&lt;input type="text" name="number" size=20&gt;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r>
                <a:rPr lang="zh-CN" altLang="en-US" sz="1800" kern="0" dirty="0">
                  <a:effectLst/>
                  <a:latin typeface="Times New Roman" panose="02020603050405020304" pitchFamily="18" charset="0"/>
                  <a:cs typeface="Times New Roman" panose="02020603050405020304" pitchFamily="18" charset="0"/>
                  <a:sym typeface="+mn-ea"/>
                </a:rPr>
                <a:t>名称：</a:t>
              </a:r>
              <a:r>
                <a:rPr lang="en-US" altLang="zh-CN" sz="1800" kern="0" dirty="0">
                  <a:effectLst/>
                  <a:latin typeface="Times New Roman" panose="02020603050405020304" pitchFamily="18" charset="0"/>
                  <a:cs typeface="Times New Roman" panose="02020603050405020304" pitchFamily="18" charset="0"/>
                  <a:sym typeface="+mn-ea"/>
                </a:rPr>
                <a:t>&lt;input type="text" name="name" size=22&gt;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r>
                <a:rPr lang="zh-CN" altLang="en-US" sz="1800" kern="0" dirty="0">
                  <a:effectLst/>
                  <a:latin typeface="Times New Roman" panose="02020603050405020304" pitchFamily="18" charset="0"/>
                  <a:cs typeface="Times New Roman" panose="02020603050405020304" pitchFamily="18" charset="0"/>
                  <a:sym typeface="+mn-ea"/>
                </a:rPr>
                <a:t>生产日期</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日期必须用</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或</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格式</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&gt;&lt;input type="text" name="</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 size=18&gt;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r>
                <a:rPr lang="zh-CN" altLang="en-US" sz="1800" kern="0" dirty="0">
                  <a:effectLst/>
                  <a:latin typeface="Times New Roman" panose="02020603050405020304" pitchFamily="18" charset="0"/>
                  <a:cs typeface="Times New Roman" panose="02020603050405020304" pitchFamily="18" charset="0"/>
                  <a:sym typeface="+mn-ea"/>
                </a:rPr>
                <a:t>价格：</a:t>
              </a:r>
              <a:r>
                <a:rPr lang="en-US" altLang="zh-CN" sz="1800" kern="0" dirty="0">
                  <a:effectLst/>
                  <a:latin typeface="Times New Roman" panose="02020603050405020304" pitchFamily="18" charset="0"/>
                  <a:cs typeface="Times New Roman" panose="02020603050405020304" pitchFamily="18" charset="0"/>
                  <a:sym typeface="+mn-ea"/>
                </a:rPr>
                <a:t>&lt;input type="text" name="price" size=12&gt;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&gt;&lt;input type="submit" name="b" value="</a:t>
              </a:r>
              <a:r>
                <a:rPr lang="zh-CN" altLang="en-US" sz="1800" kern="0" dirty="0">
                  <a:effectLst/>
                  <a:latin typeface="Times New Roman" panose="02020603050405020304" pitchFamily="18" charset="0"/>
                  <a:cs typeface="Times New Roman" panose="02020603050405020304" pitchFamily="18" charset="0"/>
                  <a:sym typeface="+mn-ea"/>
                </a:rPr>
                <a:t>提交</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&lt;/font&gt;&lt;/body&gt;&lt;/HTML&gt;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Example9_4.jsp</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1178862"/>
            <a:ext cx="7435850" cy="5402045"/>
            <a:chOff x="964" y="3472"/>
            <a:chExt cx="9707" cy="7052"/>
          </a:xfrm>
        </p:grpSpPr>
        <p:sp>
          <p:nvSpPr>
            <p:cNvPr id="17" name="圆角矩形 16"/>
            <p:cNvSpPr/>
            <p:nvPr/>
          </p:nvSpPr>
          <p:spPr>
            <a:xfrm>
              <a:off x="967" y="4152"/>
              <a:ext cx="9704" cy="413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94" y="4221"/>
              <a:ext cx="9162" cy="6303"/>
            </a:xfrm>
            <a:prstGeom prst="rect">
              <a:avLst/>
            </a:prstGeom>
            <a:noFill/>
            <a:ln>
              <a:noFill/>
            </a:ln>
            <a:effectLst/>
            <a:scene3d>
              <a:camera prst="obliqueTopLeft"/>
              <a:lightRig rig="threePt" dir="t"/>
            </a:scene3d>
          </p:spPr>
          <p:txBody>
            <a:bodyPr wrap="square" rtlCol="0">
              <a:spAutoFit/>
            </a:bodyPr>
            <a:lstStyle/>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&lt;servlet&gt;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r>
                <a:rPr lang="en-US" altLang="zh-CN" sz="1900" dirty="0" err="1">
                  <a:effectLst/>
                  <a:latin typeface="Times New Roman" panose="02020603050405020304" pitchFamily="18" charset="0"/>
                  <a:cs typeface="Times New Roman" panose="02020603050405020304" pitchFamily="18" charset="0"/>
                  <a:sym typeface="+mn-ea"/>
                </a:rPr>
                <a:t>insertBySetServlet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spc="-140" dirty="0">
                  <a:effectLst/>
                  <a:latin typeface="Times New Roman" panose="02020603050405020304" pitchFamily="18" charset="0"/>
                  <a:cs typeface="Times New Roman" panose="02020603050405020304" pitchFamily="18" charset="0"/>
                  <a:sym typeface="+mn-ea"/>
                </a:rPr>
                <a:t>    &lt;</a:t>
              </a:r>
              <a:r>
                <a:rPr lang="en-US" altLang="zh-CN" sz="1900" spc="-140" dirty="0" err="1">
                  <a:effectLst/>
                  <a:latin typeface="Times New Roman" panose="02020603050405020304" pitchFamily="18" charset="0"/>
                  <a:cs typeface="Times New Roman" panose="02020603050405020304" pitchFamily="18" charset="0"/>
                  <a:sym typeface="+mn-ea"/>
                </a:rPr>
                <a:t>servlet</a:t>
              </a:r>
              <a:r>
                <a:rPr lang="en-US" altLang="zh-CN" sz="1900" spc="-140" dirty="0">
                  <a:effectLst/>
                  <a:latin typeface="Times New Roman" panose="02020603050405020304" pitchFamily="18" charset="0"/>
                  <a:cs typeface="Times New Roman" panose="02020603050405020304" pitchFamily="18" charset="0"/>
                  <a:sym typeface="+mn-ea"/>
                </a:rPr>
                <a:t>-class&gt;myservlet.control.Example7_4_Servlet&lt;/</a:t>
              </a:r>
              <a:r>
                <a:rPr lang="en-US" altLang="zh-CN" sz="1900" spc="-140" dirty="0" err="1">
                  <a:effectLst/>
                  <a:latin typeface="Times New Roman" panose="02020603050405020304" pitchFamily="18" charset="0"/>
                  <a:cs typeface="Times New Roman" panose="02020603050405020304" pitchFamily="18" charset="0"/>
                  <a:sym typeface="+mn-ea"/>
                </a:rPr>
                <a:t>servlet</a:t>
              </a:r>
              <a:r>
                <a:rPr lang="en-US" altLang="zh-CN" sz="1900" spc="-140" dirty="0">
                  <a:effectLst/>
                  <a:latin typeface="Times New Roman" panose="02020603050405020304" pitchFamily="18" charset="0"/>
                  <a:cs typeface="Times New Roman" panose="02020603050405020304" pitchFamily="18" charset="0"/>
                  <a:sym typeface="+mn-ea"/>
                </a:rPr>
                <a:t>-class&gt;</a:t>
              </a:r>
              <a:endParaRPr lang="zh-CN" altLang="en-US" sz="1900" spc="-14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r>
                <a:rPr lang="en-US" altLang="zh-CN" sz="1900" dirty="0" err="1">
                  <a:effectLst/>
                  <a:latin typeface="Times New Roman" panose="02020603050405020304" pitchFamily="18" charset="0"/>
                  <a:cs typeface="Times New Roman" panose="02020603050405020304" pitchFamily="18" charset="0"/>
                  <a:sym typeface="+mn-ea"/>
                </a:rPr>
                <a:t>insertBySetServlet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url</a:t>
              </a:r>
              <a:r>
                <a:rPr lang="en-US" altLang="zh-CN" sz="1900" dirty="0">
                  <a:effectLst/>
                  <a:latin typeface="Times New Roman" panose="02020603050405020304" pitchFamily="18" charset="0"/>
                  <a:cs typeface="Times New Roman" panose="02020603050405020304" pitchFamily="18" charset="0"/>
                  <a:sym typeface="+mn-ea"/>
                </a:rPr>
                <a:t>-pattern&gt;/</a:t>
              </a:r>
              <a:r>
                <a:rPr lang="en-US" altLang="zh-CN" sz="1900" dirty="0" err="1">
                  <a:effectLst/>
                  <a:latin typeface="Times New Roman" panose="02020603050405020304" pitchFamily="18" charset="0"/>
                  <a:cs typeface="Times New Roman" panose="02020603050405020304" pitchFamily="18" charset="0"/>
                  <a:sym typeface="+mn-ea"/>
                </a:rPr>
                <a:t>insertBySetServlet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url</a:t>
              </a:r>
              <a:r>
                <a:rPr lang="en-US" altLang="zh-CN" sz="1900" dirty="0">
                  <a:effectLst/>
                  <a:latin typeface="Times New Roman" panose="02020603050405020304" pitchFamily="18" charset="0"/>
                  <a:cs typeface="Times New Roman" panose="02020603050405020304" pitchFamily="18" charset="0"/>
                  <a:sym typeface="+mn-ea"/>
                </a:rPr>
                <a:t>-pattern&gt;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endParaRPr lang="zh-CN" altLang="en-US" sz="1900" b="1" dirty="0">
                <a:solidFill>
                  <a:schemeClr val="tx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3503"/>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3472"/>
              <a:ext cx="4136" cy="521"/>
            </a:xfrm>
            <a:prstGeom prst="rect">
              <a:avLst/>
            </a:prstGeom>
            <a:noFill/>
            <a:ln>
              <a:noFill/>
            </a:ln>
            <a:effectLst/>
          </p:spPr>
          <p:txBody>
            <a:bodyPr wrap="square" rtlCol="0">
              <a:spAutoFit/>
              <a:scene3d>
                <a:camera prst="orthographicFront"/>
                <a:lightRig rig="threePt" dir="t"/>
              </a:scene3d>
            </a:bodyPr>
            <a:lstStyle/>
            <a:p>
              <a:r>
                <a:rPr lang="en-US" altLang="zh-CN" sz="2000" dirty="0">
                  <a:effectLst/>
                  <a:latin typeface="Times New Roman" panose="02020603050405020304" pitchFamily="18" charset="0"/>
                  <a:cs typeface="Times New Roman" panose="02020603050405020304" pitchFamily="18" charset="0"/>
                  <a:sym typeface="+mn-ea"/>
                </a:rPr>
                <a:t>web.xml</a:t>
              </a:r>
              <a:endParaRPr lang="en-US" altLang="zh-CN" sz="2000" kern="0" dirty="0">
                <a:solidFill>
                  <a:srgbClr val="FF0000"/>
                </a:solidFill>
                <a:effectLst/>
                <a:latin typeface="Times New Roman" panose="02020603050405020304" pitchFamily="18" charset="0"/>
                <a:cs typeface="Times New Roman" panose="02020603050405020304" pitchFamily="18" charset="0"/>
                <a:sym typeface="+mn-ea"/>
              </a:endParaRPr>
            </a:p>
          </p:txBody>
        </p:sp>
      </p:grpSp>
      <p:sp>
        <p:nvSpPr>
          <p:cNvPr id="5"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537732" cy="6853671"/>
            <a:chOff x="964" y="2950"/>
            <a:chExt cx="9840" cy="8947"/>
          </a:xfrm>
        </p:grpSpPr>
        <p:sp>
          <p:nvSpPr>
            <p:cNvPr id="17" name="圆角矩形 16"/>
            <p:cNvSpPr/>
            <p:nvPr/>
          </p:nvSpPr>
          <p:spPr>
            <a:xfrm>
              <a:off x="967" y="3630"/>
              <a:ext cx="9704" cy="720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42" y="3641"/>
              <a:ext cx="9162" cy="8256"/>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package </a:t>
              </a:r>
              <a:r>
                <a:rPr lang="en-US" altLang="zh-CN" sz="1900" kern="0" dirty="0" err="1">
                  <a:effectLst/>
                  <a:latin typeface="Times New Roman" panose="02020603050405020304" pitchFamily="18" charset="0"/>
                  <a:cs typeface="Times New Roman" panose="02020603050405020304" pitchFamily="18" charset="0"/>
                  <a:sym typeface="+mn-ea"/>
                </a:rPr>
                <a:t>mybean.data</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public class Example7_2_Bean{</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String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a:t>
              </a:r>
              <a:r>
                <a:rPr lang="zh-CN" altLang="en-US" sz="1900" kern="0" dirty="0">
                  <a:effectLst/>
                  <a:latin typeface="Times New Roman" panose="02020603050405020304" pitchFamily="18" charset="0"/>
                  <a:cs typeface="Times New Roman" panose="02020603050405020304" pitchFamily="18" charset="0"/>
                  <a:sym typeface="+mn-ea"/>
                </a:rPr>
                <a:t>存放列名</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String [][]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=null;   //</a:t>
              </a:r>
              <a:r>
                <a:rPr lang="zh-CN" altLang="en-US" sz="1900" kern="0" dirty="0">
                  <a:effectLst/>
                  <a:latin typeface="Times New Roman" panose="02020603050405020304" pitchFamily="18" charset="0"/>
                  <a:cs typeface="Times New Roman" panose="02020603050405020304" pitchFamily="18" charset="0"/>
                  <a:sym typeface="+mn-ea"/>
                </a:rPr>
                <a:t>存放查询到的记录</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public Example7_2_Bean()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 = new String[1][1];</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new String[1];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setTableRecord</a:t>
              </a:r>
              <a:r>
                <a:rPr lang="en-US" altLang="zh-CN" sz="1900" kern="0" dirty="0">
                  <a:effectLst/>
                  <a:latin typeface="Times New Roman" panose="02020603050405020304" pitchFamily="18" charset="0"/>
                  <a:cs typeface="Times New Roman" panose="02020603050405020304" pitchFamily="18" charset="0"/>
                  <a:sym typeface="+mn-ea"/>
                </a:rPr>
                <a:t>(String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setColumnName</a:t>
              </a:r>
              <a:r>
                <a:rPr lang="en-US" altLang="zh-CN" sz="1900" kern="0" dirty="0">
                  <a:effectLst/>
                  <a:latin typeface="Times New Roman" panose="02020603050405020304" pitchFamily="18" charset="0"/>
                  <a:cs typeface="Times New Roman" panose="02020603050405020304" pitchFamily="18" charset="0"/>
                  <a:sym typeface="+mn-ea"/>
                </a:rPr>
                <a:t>(String [] s)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getColumnName</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Example9_4_bean.java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extLst>
      <p:ext uri="{BB962C8B-B14F-4D97-AF65-F5344CB8AC3E}">
        <p14:creationId xmlns:p14="http://schemas.microsoft.com/office/powerpoint/2010/main" val="1908534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544961"/>
            <a:chOff x="964" y="2950"/>
            <a:chExt cx="9707" cy="8544"/>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41"/>
              <a:ext cx="9162" cy="7853"/>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public void </a:t>
              </a:r>
              <a:r>
                <a:rPr lang="en-US" altLang="zh-CN" sz="1800" kern="0" dirty="0" err="1">
                  <a:effectLst/>
                  <a:latin typeface="Times New Roman" panose="02020603050405020304" pitchFamily="18" charset="0"/>
                  <a:cs typeface="Times New Roman" panose="02020603050405020304" pitchFamily="18" charset="0"/>
                  <a:sym typeface="+mn-ea"/>
                </a:rPr>
                <a:t>doPost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HttpServletRequest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request,HttpServletResponse</a:t>
              </a:r>
              <a:r>
                <a:rPr lang="en-US" altLang="zh-CN" sz="1800" kern="0" dirty="0">
                  <a:effectLst/>
                  <a:latin typeface="Times New Roman" panose="02020603050405020304" pitchFamily="18" charset="0"/>
                  <a:cs typeface="Times New Roman" panose="02020603050405020304" pitchFamily="18" charset="0"/>
                  <a:sym typeface="+mn-ea"/>
                </a:rPr>
                <a:t> response) throws </a:t>
              </a:r>
              <a:r>
                <a:rPr lang="en-US" altLang="zh-CN" sz="1800" kern="0" dirty="0" err="1">
                  <a:effectLst/>
                  <a:latin typeface="Times New Roman" panose="02020603050405020304" pitchFamily="18" charset="0"/>
                  <a:cs typeface="Times New Roman" panose="02020603050405020304" pitchFamily="18" charset="0"/>
                  <a:sym typeface="+mn-ea"/>
                </a:rPr>
                <a:t>ServletException,IOException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Example7_2_Bean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=null;</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=(Example7_2_Bean)</a:t>
              </a:r>
              <a:r>
                <a:rPr lang="en-US" altLang="zh-CN" sz="1800" kern="0" dirty="0" err="1">
                  <a:effectLst/>
                  <a:latin typeface="Times New Roman" panose="02020603050405020304" pitchFamily="18" charset="0"/>
                  <a:cs typeface="Times New Roman" panose="02020603050405020304" pitchFamily="18" charset="0"/>
                  <a:sym typeface="+mn-ea"/>
                </a:rPr>
                <a:t>request.getAttribute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if(</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==null){</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=new Example7_2_Bean(); //</a:t>
              </a:r>
              <a:r>
                <a:rPr lang="zh-CN" altLang="en-US" sz="1800" kern="0" dirty="0">
                  <a:effectLst/>
                  <a:latin typeface="Times New Roman" panose="02020603050405020304" pitchFamily="18" charset="0"/>
                  <a:cs typeface="Times New Roman" panose="02020603050405020304" pitchFamily="18" charset="0"/>
                  <a:sym typeface="+mn-ea"/>
                </a:rPr>
                <a:t>创建</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对象</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}catch(Exception </a:t>
              </a:r>
              <a:r>
                <a:rPr lang="en-US" altLang="zh-CN" sz="1800" kern="0" dirty="0" err="1">
                  <a:effectLst/>
                  <a:latin typeface="Times New Roman" panose="02020603050405020304" pitchFamily="18" charset="0"/>
                  <a:cs typeface="Times New Roman" panose="02020603050405020304" pitchFamily="18" charset="0"/>
                  <a:sym typeface="+mn-ea"/>
                </a:rPr>
                <a:t>exp</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=new Example7_2_Bean();  //</a:t>
              </a:r>
              <a:r>
                <a:rPr lang="zh-CN" altLang="en-US" sz="1800" kern="0" dirty="0">
                  <a:effectLst/>
                  <a:latin typeface="Times New Roman" panose="02020603050405020304" pitchFamily="18" charset="0"/>
                  <a:cs typeface="Times New Roman" panose="02020603050405020304" pitchFamily="18" charset="0"/>
                  <a:sym typeface="+mn-ea"/>
                </a:rPr>
                <a:t>创建</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对象</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a:t>
              </a:r>
              <a:r>
                <a:rPr lang="en-US" altLang="zh-CN" sz="1800" kern="0" dirty="0" err="1">
                  <a:effectLst/>
                  <a:latin typeface="Times New Roman" panose="02020603050405020304" pitchFamily="18" charset="0"/>
                  <a:cs typeface="Times New Roman" panose="02020603050405020304" pitchFamily="18" charset="0"/>
                  <a:sym typeface="+mn-ea"/>
                </a:rPr>
                <a:t>Class.forName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com.mysql.jdbc.Driver</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catch(Exception e){}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request.setCharacterEncoding</a:t>
              </a:r>
              <a:r>
                <a:rPr lang="en-US" altLang="zh-CN" sz="1800" kern="0" dirty="0">
                  <a:effectLst/>
                  <a:latin typeface="Times New Roman" panose="02020603050405020304" pitchFamily="18" charset="0"/>
                  <a:cs typeface="Times New Roman" panose="02020603050405020304" pitchFamily="18" charset="0"/>
                  <a:sym typeface="+mn-ea"/>
                </a:rPr>
                <a:t>("gb2312");</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 = </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tableName</a:t>
              </a:r>
              <a:r>
                <a:rPr lang="en-US" altLang="zh-CN" sz="1800" kern="0" dirty="0">
                  <a:effectLst/>
                  <a:latin typeface="Times New Roman" panose="02020603050405020304" pitchFamily="18" charset="0"/>
                  <a:cs typeface="Times New Roman" panose="02020603050405020304" pitchFamily="18" charset="0"/>
                  <a:sym typeface="+mn-ea"/>
                </a:rPr>
                <a:t> = </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tableName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number=</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("number");</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name=</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("name");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pr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("price");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Example9_4_servlet.java</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idx="1"/>
          </p:nvPr>
        </p:nvSpPr>
        <p:spPr>
          <a:xfrm>
            <a:off x="323850" y="1052830"/>
            <a:ext cx="8386445" cy="5471795"/>
          </a:xfrm>
        </p:spPr>
        <p:txBody>
          <a:bodyPr/>
          <a:lstStyle/>
          <a:p>
            <a:pPr algn="l" eaLnBrk="1" hangingPunct="1">
              <a:lnSpc>
                <a:spcPct val="150000"/>
              </a:lnSpc>
              <a:spcBef>
                <a:spcPts val="600"/>
              </a:spcBef>
              <a:buSzPct val="150000"/>
              <a:buBlip>
                <a:blip r:embed="rId2"/>
              </a:buBlip>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DBMS</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是</a:t>
            </a: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(Data Base Management System)</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的缩写，是管理数据库软件的集合。</a:t>
            </a:r>
            <a:endPar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50000"/>
              </a:lnSpc>
              <a:spcBef>
                <a:spcPts val="600"/>
              </a:spcBef>
              <a:buSzPct val="150000"/>
              <a:buBlip>
                <a:blip r:embed="rId2"/>
              </a:buBlip>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DBMS</a:t>
            </a: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包含面向用户接口功能和面向系统维护功能。</a:t>
            </a:r>
          </a:p>
          <a:p>
            <a:pPr lvl="1" eaLnBrk="1" hangingPunct="1">
              <a:lnSpc>
                <a:spcPct val="150000"/>
              </a:lnSpc>
              <a:spcBef>
                <a:spcPts val="600"/>
              </a:spcBef>
              <a:buFont typeface="Wingdings" panose="05000000000000000000" pitchFamily="2" charset="2"/>
              <a:buChar char="u"/>
            </a:pP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面向用户接口功能是提供用户访问数据库的一些必要手段。</a:t>
            </a:r>
          </a:p>
          <a:p>
            <a:pPr lvl="1" eaLnBrk="1" hangingPunct="1">
              <a:lnSpc>
                <a:spcPct val="150000"/>
              </a:lnSpc>
              <a:spcBef>
                <a:spcPts val="600"/>
              </a:spcBef>
              <a:buFont typeface="Wingdings" panose="05000000000000000000" pitchFamily="2" charset="2"/>
              <a:buChar char="u"/>
            </a:pP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面向系统维护功能是为数据库管理者提供数据库的维护工具。</a:t>
            </a:r>
          </a:p>
        </p:txBody>
      </p:sp>
      <p:pic>
        <p:nvPicPr>
          <p:cNvPr id="11" name="Picture 7" descr="河海校徽"/>
          <p:cNvPicPr>
            <a:picLocks noChangeAspect="1"/>
          </p:cNvPicPr>
          <p:nvPr/>
        </p:nvPicPr>
        <p:blipFill>
          <a:blip r:embed="rId3"/>
          <a:stretch>
            <a:fillRect/>
          </a:stretch>
        </p:blipFill>
        <p:spPr>
          <a:xfrm>
            <a:off x="0" y="0"/>
            <a:ext cx="965200" cy="1030288"/>
          </a:xfrm>
          <a:prstGeom prst="rect">
            <a:avLst/>
          </a:prstGeom>
          <a:noFill/>
          <a:ln w="9525">
            <a:noFill/>
          </a:ln>
        </p:spPr>
      </p:pic>
      <p:sp>
        <p:nvSpPr>
          <p:cNvPr id="1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数据库管理系统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290">
                                            <p:txEl>
                                              <p:pRg st="0" end="0"/>
                                            </p:txEl>
                                          </p:spTgt>
                                        </p:tgtEl>
                                        <p:attrNameLst>
                                          <p:attrName>style.visibility</p:attrName>
                                        </p:attrNameLst>
                                      </p:cBhvr>
                                      <p:to>
                                        <p:strVal val="visible"/>
                                      </p:to>
                                    </p:set>
                                    <p:anim calcmode="lin" valueType="num">
                                      <p:cBhvr additive="base">
                                        <p:cTn id="20"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290">
                                            <p:txEl>
                                              <p:pRg st="1" end="1"/>
                                            </p:txEl>
                                          </p:spTgt>
                                        </p:tgtEl>
                                        <p:attrNameLst>
                                          <p:attrName>style.visibility</p:attrName>
                                        </p:attrNameLst>
                                      </p:cBhvr>
                                      <p:to>
                                        <p:strVal val="visible"/>
                                      </p:to>
                                    </p:set>
                                    <p:anim calcmode="lin" valueType="num">
                                      <p:cBhvr additive="base">
                                        <p:cTn id="26"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290">
                                            <p:txEl>
                                              <p:pRg st="2" end="2"/>
                                            </p:txEl>
                                          </p:spTgt>
                                        </p:tgtEl>
                                        <p:attrNameLst>
                                          <p:attrName>style.visibility</p:attrName>
                                        </p:attrNameLst>
                                      </p:cBhvr>
                                      <p:to>
                                        <p:strVal val="visible"/>
                                      </p:to>
                                    </p:set>
                                    <p:anim calcmode="lin" valueType="num">
                                      <p:cBhvr additive="base">
                                        <p:cTn id="32"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90">
                                            <p:txEl>
                                              <p:pRg st="3" end="3"/>
                                            </p:txEl>
                                          </p:spTgt>
                                        </p:tgtEl>
                                        <p:attrNameLst>
                                          <p:attrName>style.visibility</p:attrName>
                                        </p:attrNameLst>
                                      </p:cBhvr>
                                      <p:to>
                                        <p:strVal val="visible"/>
                                      </p:to>
                                    </p:set>
                                    <p:anim calcmode="lin" valueType="num">
                                      <p:cBhvr additive="base">
                                        <p:cTn id="38"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48873" cy="6276084"/>
            <a:chOff x="964" y="2950"/>
            <a:chExt cx="9724" cy="8193"/>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26" y="3641"/>
              <a:ext cx="9162" cy="7502"/>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if(number==null||</a:t>
              </a:r>
              <a:r>
                <a:rPr lang="en-US" altLang="zh-CN" sz="1800" kern="0" dirty="0" err="1">
                  <a:effectLst/>
                  <a:latin typeface="Times New Roman" panose="02020603050405020304" pitchFamily="18" charset="0"/>
                  <a:cs typeface="Times New Roman" panose="02020603050405020304" pitchFamily="18" charset="0"/>
                  <a:sym typeface="+mn-ea"/>
                </a:rPr>
                <a:t>number.length</a:t>
              </a:r>
              <a:r>
                <a:rPr lang="en-US" altLang="zh-CN" sz="1800" kern="0" dirty="0">
                  <a:effectLst/>
                  <a:latin typeface="Times New Roman" panose="02020603050405020304" pitchFamily="18" charset="0"/>
                  <a:cs typeface="Times New Roman" panose="02020603050405020304" pitchFamily="18" charset="0"/>
                  <a:sym typeface="+mn-ea"/>
                </a:rPr>
                <a:t>()==0)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fail(</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添加记录失败</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必须给出记录</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return;}</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float price=</a:t>
              </a:r>
              <a:r>
                <a:rPr lang="en-US" altLang="zh-CN" sz="1800" kern="0" dirty="0" err="1">
                  <a:effectLst/>
                  <a:latin typeface="Times New Roman" panose="02020603050405020304" pitchFamily="18" charset="0"/>
                  <a:cs typeface="Times New Roman" panose="02020603050405020304" pitchFamily="18" charset="0"/>
                  <a:sym typeface="+mn-ea"/>
                </a:rPr>
                <a:t>Float.parseFloat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pr</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Connection con;</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Statement </a:t>
              </a:r>
              <a:r>
                <a:rPr lang="en-US" altLang="zh-CN" sz="1800" kern="0" dirty="0" err="1">
                  <a:effectLst/>
                  <a:latin typeface="Times New Roman" panose="02020603050405020304" pitchFamily="18" charset="0"/>
                  <a:cs typeface="Times New Roman" panose="02020603050405020304" pitchFamily="18" charset="0"/>
                  <a:sym typeface="+mn-ea"/>
                </a:rPr>
                <a:t>sql</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ResultSet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try{String </a:t>
              </a:r>
              <a:r>
                <a:rPr lang="en-US" altLang="zh-CN" sz="1800" kern="0" dirty="0" err="1">
                  <a:effectLst/>
                  <a:latin typeface="Times New Roman" panose="02020603050405020304" pitchFamily="18" charset="0"/>
                  <a:cs typeface="Times New Roman" panose="02020603050405020304" pitchFamily="18" charset="0"/>
                  <a:sym typeface="+mn-ea"/>
                </a:rPr>
                <a:t>uri</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jdbc:mysql</a:t>
              </a:r>
              <a:r>
                <a:rPr lang="en-US" altLang="zh-CN" sz="1800" kern="0" dirty="0">
                  <a:effectLst/>
                  <a:latin typeface="Times New Roman" panose="02020603050405020304" pitchFamily="18" charset="0"/>
                  <a:cs typeface="Times New Roman" panose="02020603050405020304" pitchFamily="18" charset="0"/>
                  <a:sym typeface="+mn-ea"/>
                </a:rPr>
                <a:t>://127.0.0.1/"+</a:t>
              </a:r>
              <a:r>
                <a:rPr lang="en-US" altLang="zh-CN" sz="1800" kern="0" dirty="0" err="1">
                  <a:effectLst/>
                  <a:latin typeface="Times New Roman" panose="02020603050405020304" pitchFamily="18" charset="0"/>
                  <a:cs typeface="Times New Roman" panose="02020603050405020304" pitchFamily="18" charset="0"/>
                  <a:sym typeface="+mn-ea"/>
                </a:rPr>
                <a:t>dataBase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"user=</a:t>
              </a:r>
              <a:r>
                <a:rPr lang="en-US" altLang="zh-CN" sz="1800" kern="0" dirty="0" err="1">
                  <a:effectLst/>
                  <a:latin typeface="Times New Roman" panose="02020603050405020304" pitchFamily="18" charset="0"/>
                  <a:cs typeface="Times New Roman" panose="02020603050405020304" pitchFamily="18" charset="0"/>
                  <a:sym typeface="+mn-ea"/>
                </a:rPr>
                <a:t>root&amp;password</a:t>
              </a:r>
              <a:r>
                <a:rPr lang="en-US" altLang="zh-CN" sz="1800" kern="0" dirty="0">
                  <a:effectLst/>
                  <a:latin typeface="Times New Roman" panose="02020603050405020304" pitchFamily="18" charset="0"/>
                  <a:cs typeface="Times New Roman" panose="02020603050405020304" pitchFamily="18" charset="0"/>
                  <a:sym typeface="+mn-ea"/>
                </a:rPr>
                <a:t>=&amp;</a:t>
              </a:r>
              <a:r>
                <a:rPr lang="en-US" altLang="zh-CN" sz="1800" kern="0" dirty="0" err="1">
                  <a:effectLst/>
                  <a:latin typeface="Times New Roman" panose="02020603050405020304" pitchFamily="18" charset="0"/>
                  <a:cs typeface="Times New Roman" panose="02020603050405020304" pitchFamily="18" charset="0"/>
                  <a:sym typeface="+mn-ea"/>
                </a:rPr>
                <a:t>characterEncoding</a:t>
              </a:r>
              <a:r>
                <a:rPr lang="en-US" altLang="zh-CN" sz="1800" kern="0" dirty="0">
                  <a:effectLst/>
                  <a:latin typeface="Times New Roman" panose="02020603050405020304" pitchFamily="18" charset="0"/>
                  <a:cs typeface="Times New Roman" panose="02020603050405020304" pitchFamily="18" charset="0"/>
                  <a:sym typeface="+mn-ea"/>
                </a:rPr>
                <a:t>=gb2312";</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con=</a:t>
              </a:r>
              <a:r>
                <a:rPr lang="en-US" altLang="zh-CN" sz="1800" kern="0" dirty="0" err="1">
                  <a:effectLst/>
                  <a:latin typeface="Times New Roman" panose="02020603050405020304" pitchFamily="18" charset="0"/>
                  <a:cs typeface="Times New Roman" panose="02020603050405020304" pitchFamily="18" charset="0"/>
                  <a:sym typeface="+mn-ea"/>
                </a:rPr>
                <a:t>DriverManager.getConnection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uri</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sql</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con.createStatement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ResultSet.TYPE_SCROLL_SENSITIVE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ResultSet.CONCUR_READ_ONLY</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sql.executeQuery</a:t>
              </a:r>
              <a:r>
                <a:rPr lang="en-US" altLang="zh-CN" sz="1800" kern="0" dirty="0">
                  <a:effectLst/>
                  <a:latin typeface="Times New Roman" panose="02020603050405020304" pitchFamily="18" charset="0"/>
                  <a:cs typeface="Times New Roman" panose="02020603050405020304" pitchFamily="18" charset="0"/>
                  <a:sym typeface="+mn-ea"/>
                </a:rPr>
                <a:t>("SELECT * FROM "+</a:t>
              </a:r>
              <a:r>
                <a:rPr lang="en-US" altLang="zh-CN" sz="1800" kern="0" dirty="0" err="1">
                  <a:effectLst/>
                  <a:latin typeface="Times New Roman" panose="02020603050405020304" pitchFamily="18" charset="0"/>
                  <a:cs typeface="Times New Roman" panose="02020603050405020304" pitchFamily="18" charset="0"/>
                  <a:sym typeface="+mn-ea"/>
                </a:rPr>
                <a:t>tableName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rs.moveToInsertRow</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rs</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的游标移动到插入行</a:t>
              </a:r>
              <a:endParaRPr lang="zh-CN" altLang="en-US"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rs.updateString</a:t>
              </a:r>
              <a:r>
                <a:rPr lang="en-US" altLang="zh-CN" sz="1800" kern="0" dirty="0">
                  <a:effectLst/>
                  <a:latin typeface="Times New Roman" panose="02020603050405020304" pitchFamily="18" charset="0"/>
                  <a:cs typeface="Times New Roman" panose="02020603050405020304" pitchFamily="18" charset="0"/>
                  <a:sym typeface="+mn-ea"/>
                </a:rPr>
                <a:t>(1,number); //</a:t>
              </a:r>
              <a:r>
                <a:rPr lang="zh-CN" altLang="en-US" sz="1800" kern="0" dirty="0">
                  <a:effectLst/>
                  <a:latin typeface="Times New Roman" panose="02020603050405020304" pitchFamily="18" charset="0"/>
                  <a:cs typeface="Times New Roman" panose="02020603050405020304" pitchFamily="18" charset="0"/>
                  <a:sym typeface="+mn-ea"/>
                </a:rPr>
                <a:t>更新结果集</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rs.updateString</a:t>
              </a:r>
              <a:r>
                <a:rPr lang="en-US" altLang="zh-CN" sz="1800" kern="0" dirty="0">
                  <a:effectLst/>
                  <a:latin typeface="Times New Roman" panose="02020603050405020304" pitchFamily="18" charset="0"/>
                  <a:cs typeface="Times New Roman" panose="02020603050405020304" pitchFamily="18" charset="0"/>
                  <a:sym typeface="+mn-ea"/>
                </a:rPr>
                <a:t>(2, name); //</a:t>
              </a:r>
              <a:r>
                <a:rPr lang="zh-CN" altLang="en-US" sz="1800" kern="0" dirty="0">
                  <a:effectLst/>
                  <a:latin typeface="Times New Roman" panose="02020603050405020304" pitchFamily="18" charset="0"/>
                  <a:cs typeface="Times New Roman" panose="02020603050405020304" pitchFamily="18" charset="0"/>
                  <a:sym typeface="+mn-ea"/>
                </a:rPr>
                <a:t>更新结果集 </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a:effectLst/>
                  <a:latin typeface="Times New Roman" panose="02020603050405020304" pitchFamily="18" charset="0"/>
                  <a:cs typeface="Times New Roman" panose="02020603050405020304" pitchFamily="18" charset="0"/>
                  <a:sym typeface="+mn-ea"/>
                </a:rPr>
                <a:t>String [] </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madeTime.split</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输入的日期必须用</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或</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格式</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year=</a:t>
              </a:r>
              <a:r>
                <a:rPr lang="en-US" altLang="zh-CN" sz="1800" kern="0" dirty="0" err="1">
                  <a:effectLst/>
                  <a:latin typeface="Times New Roman" panose="02020603050405020304" pitchFamily="18" charset="0"/>
                  <a:cs typeface="Times New Roman" panose="02020603050405020304" pitchFamily="18" charset="0"/>
                  <a:sym typeface="+mn-ea"/>
                </a:rPr>
                <a:t>Integer.parseInt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[0]);</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month=</a:t>
              </a:r>
              <a:r>
                <a:rPr lang="en-US" altLang="zh-CN" sz="1800" kern="0" dirty="0" err="1">
                  <a:effectLst/>
                  <a:latin typeface="Times New Roman" panose="02020603050405020304" pitchFamily="18" charset="0"/>
                  <a:cs typeface="Times New Roman" panose="02020603050405020304" pitchFamily="18" charset="0"/>
                  <a:sym typeface="+mn-ea"/>
                </a:rPr>
                <a:t>Integer.parseInt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[1]);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day=</a:t>
              </a:r>
              <a:r>
                <a:rPr lang="en-US" altLang="zh-CN" sz="1800" kern="0" dirty="0" err="1">
                  <a:effectLst/>
                  <a:latin typeface="Times New Roman" panose="02020603050405020304" pitchFamily="18" charset="0"/>
                  <a:cs typeface="Times New Roman" panose="02020603050405020304" pitchFamily="18" charset="0"/>
                  <a:sym typeface="+mn-ea"/>
                </a:rPr>
                <a:t>Integer.parseInt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[2]);</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Example9_4_servlet.java</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276084"/>
            <a:chOff x="964" y="2950"/>
            <a:chExt cx="9707" cy="8193"/>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41"/>
              <a:ext cx="9162" cy="7502"/>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Calendar </a:t>
              </a:r>
              <a:r>
                <a:rPr lang="en-US" altLang="zh-CN" sz="1600" kern="0" dirty="0" err="1">
                  <a:effectLst/>
                  <a:latin typeface="Times New Roman" panose="02020603050405020304" pitchFamily="18" charset="0"/>
                  <a:cs typeface="Times New Roman" panose="02020603050405020304" pitchFamily="18" charset="0"/>
                  <a:sym typeface="+mn-ea"/>
                </a:rPr>
                <a:t>calendar</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Calendar.getInstance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calendar.set</a:t>
              </a:r>
              <a:r>
                <a:rPr lang="en-US" altLang="zh-CN" sz="1600" kern="0" dirty="0">
                  <a:effectLst/>
                  <a:latin typeface="Times New Roman" panose="02020603050405020304" pitchFamily="18" charset="0"/>
                  <a:cs typeface="Times New Roman" panose="02020603050405020304" pitchFamily="18" charset="0"/>
                  <a:sym typeface="+mn-ea"/>
                </a:rPr>
                <a:t>(year,month-1,day);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Date date=new </a:t>
              </a:r>
              <a:r>
                <a:rPr lang="en-US" altLang="zh-CN" sz="1600" kern="0" dirty="0" err="1">
                  <a:effectLst/>
                  <a:latin typeface="Times New Roman" panose="02020603050405020304" pitchFamily="18" charset="0"/>
                  <a:cs typeface="Times New Roman" panose="02020603050405020304" pitchFamily="18" charset="0"/>
                  <a:sym typeface="+mn-ea"/>
                </a:rPr>
                <a:t>java.sql.Date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calendar.getTimeInMillis</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rs.updateDate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(3,date);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更新结果集</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rs.updateDouble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(4,price);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更新结果集</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rs.insertRow</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向表插入一行记录</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("SELECT * FROM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tableName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ResultSetMetaData</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metaData</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rs.getMetaData</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metaData.getColumnCount</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得到结果集的列数</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String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 = new String[</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for(</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=0;i&lt;</a:t>
              </a:r>
              <a:r>
                <a:rPr lang="en-US" altLang="zh-CN" sz="1600" kern="0" dirty="0" err="1">
                  <a:effectLst/>
                  <a:latin typeface="Times New Roman" panose="02020603050405020304" pitchFamily="18" charset="0"/>
                  <a:cs typeface="Times New Roman" panose="02020603050405020304" pitchFamily="18" charset="0"/>
                  <a:sym typeface="+mn-ea"/>
                </a:rPr>
                <a:t>columnName.length;i</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metaData.getColumnName</a:t>
              </a:r>
              <a:r>
                <a:rPr lang="en-US" altLang="zh-CN" sz="1600" kern="0" dirty="0">
                  <a:effectLst/>
                  <a:latin typeface="Times New Roman" panose="02020603050405020304" pitchFamily="18" charset="0"/>
                  <a:cs typeface="Times New Roman" panose="02020603050405020304" pitchFamily="18" charset="0"/>
                  <a:sym typeface="+mn-ea"/>
                </a:rPr>
                <a:t>(i+1); //</a:t>
              </a:r>
              <a:r>
                <a:rPr lang="zh-CN" altLang="en-US" sz="1600" kern="0" dirty="0">
                  <a:effectLst/>
                  <a:latin typeface="Times New Roman" panose="02020603050405020304" pitchFamily="18" charset="0"/>
                  <a:cs typeface="Times New Roman" panose="02020603050405020304" pitchFamily="18" charset="0"/>
                  <a:sym typeface="+mn-ea"/>
                </a:rPr>
                <a:t>得到列名</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resultBean.setColumnName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columnName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更新</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Javabean</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数据模型</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rs.last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rowNumber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rs.getRow</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得到记录数</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String [][]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resultBean.getTableRecord</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tableRecord</a:t>
              </a:r>
              <a:r>
                <a:rPr lang="en-US" altLang="zh-CN" sz="1600" kern="0" dirty="0">
                  <a:effectLst/>
                  <a:latin typeface="Times New Roman" panose="02020603050405020304" pitchFamily="18" charset="0"/>
                  <a:cs typeface="Times New Roman" panose="02020603050405020304" pitchFamily="18" charset="0"/>
                  <a:sym typeface="+mn-ea"/>
                </a:rPr>
                <a:t> = new String[</a:t>
              </a:r>
              <a:r>
                <a:rPr lang="en-US" altLang="zh-CN" sz="1600" kern="0" dirty="0" err="1">
                  <a:effectLst/>
                  <a:latin typeface="Times New Roman" panose="02020603050405020304" pitchFamily="18" charset="0"/>
                  <a:cs typeface="Times New Roman" panose="02020603050405020304" pitchFamily="18" charset="0"/>
                  <a:sym typeface="+mn-ea"/>
                </a:rPr>
                <a:t>rowNumber</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rs.beforeFirst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Example9_4_servlet.java</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48873" cy="5018263"/>
            <a:chOff x="964" y="2950"/>
            <a:chExt cx="9724" cy="6551"/>
          </a:xfrm>
        </p:grpSpPr>
        <p:sp>
          <p:nvSpPr>
            <p:cNvPr id="17" name="圆角矩形 16"/>
            <p:cNvSpPr/>
            <p:nvPr/>
          </p:nvSpPr>
          <p:spPr>
            <a:xfrm>
              <a:off x="967" y="3630"/>
              <a:ext cx="9704" cy="5808"/>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26" y="3757"/>
              <a:ext cx="9162" cy="5744"/>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while(</a:t>
              </a:r>
              <a:r>
                <a:rPr lang="en-US" altLang="zh-CN" sz="1800" kern="0" dirty="0" err="1">
                  <a:effectLst/>
                  <a:latin typeface="Times New Roman" panose="02020603050405020304" pitchFamily="18" charset="0"/>
                  <a:cs typeface="Times New Roman" panose="02020603050405020304" pitchFamily="18" charset="0"/>
                  <a:sym typeface="+mn-ea"/>
                </a:rPr>
                <a:t>rs.next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for(</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k=0;k&lt;</a:t>
              </a:r>
              <a:r>
                <a:rPr lang="en-US" altLang="zh-CN" sz="1800" kern="0" dirty="0" err="1">
                  <a:effectLst/>
                  <a:latin typeface="Times New Roman" panose="02020603050405020304" pitchFamily="18" charset="0"/>
                  <a:cs typeface="Times New Roman" panose="02020603050405020304" pitchFamily="18" charset="0"/>
                  <a:sym typeface="+mn-ea"/>
                </a:rPr>
                <a:t>columnCount;k</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tableRecord</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][k] = </a:t>
              </a:r>
              <a:r>
                <a:rPr lang="en-US" altLang="zh-CN" sz="1800" kern="0" dirty="0" err="1">
                  <a:effectLst/>
                  <a:latin typeface="Times New Roman" panose="02020603050405020304" pitchFamily="18" charset="0"/>
                  <a:cs typeface="Times New Roman" panose="02020603050405020304" pitchFamily="18" charset="0"/>
                  <a:sym typeface="+mn-ea"/>
                </a:rPr>
                <a:t>rs.getString</a:t>
              </a:r>
              <a:r>
                <a:rPr lang="en-US" altLang="zh-CN" sz="1800" kern="0" dirty="0">
                  <a:effectLst/>
                  <a:latin typeface="Times New Roman" panose="02020603050405020304" pitchFamily="18" charset="0"/>
                  <a:cs typeface="Times New Roman" panose="02020603050405020304" pitchFamily="18" charset="0"/>
                  <a:sym typeface="+mn-ea"/>
                </a:rPr>
                <a:t>(k+1);</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resultBean.setTableRecord</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tableRecord</a:t>
              </a:r>
              <a:r>
                <a:rPr lang="en-US" altLang="zh-CN" sz="1800" kern="0" dirty="0">
                  <a:effectLst/>
                  <a:latin typeface="Times New Roman" panose="02020603050405020304" pitchFamily="18" charset="0"/>
                  <a:cs typeface="Times New Roman" panose="02020603050405020304" pitchFamily="18" charset="0"/>
                  <a:sym typeface="+mn-ea"/>
                </a:rPr>
                <a:t>); //</a:t>
              </a:r>
              <a:r>
                <a:rPr lang="zh-CN" altLang="en-US" sz="1800" kern="0" dirty="0">
                  <a:effectLst/>
                  <a:latin typeface="Times New Roman" panose="02020603050405020304" pitchFamily="18" charset="0"/>
                  <a:cs typeface="Times New Roman" panose="02020603050405020304" pitchFamily="18" charset="0"/>
                  <a:sym typeface="+mn-ea"/>
                </a:rPr>
                <a:t>更新</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数据模型</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con.close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RequestDispatcher</a:t>
              </a:r>
              <a:r>
                <a:rPr lang="en-US" altLang="zh-CN" sz="1800" kern="0" dirty="0">
                  <a:effectLst/>
                  <a:latin typeface="Times New Roman" panose="02020603050405020304" pitchFamily="18" charset="0"/>
                  <a:cs typeface="Times New Roman" panose="02020603050405020304" pitchFamily="18" charset="0"/>
                  <a:sym typeface="+mn-ea"/>
                </a:rPr>
                <a:t> dispatcher=</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request.getRequestDispatcher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showRecord.jsp</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dispatcher.forward</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  //</a:t>
              </a:r>
              <a:r>
                <a:rPr lang="zh-CN" altLang="en-US" sz="1800" kern="0" dirty="0">
                  <a:effectLst/>
                  <a:latin typeface="Times New Roman" panose="02020603050405020304" pitchFamily="18" charset="0"/>
                  <a:cs typeface="Times New Roman" panose="02020603050405020304" pitchFamily="18" charset="0"/>
                  <a:sym typeface="+mn-ea"/>
                </a:rPr>
                <a:t>转发</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a:t>
              </a:r>
              <a:r>
                <a:rPr lang="en-US" altLang="zh-CN" sz="1800" kern="0" dirty="0" err="1">
                  <a:effectLst/>
                  <a:latin typeface="Times New Roman" panose="02020603050405020304" pitchFamily="18" charset="0"/>
                  <a:cs typeface="Times New Roman" panose="02020603050405020304" pitchFamily="18" charset="0"/>
                  <a:sym typeface="+mn-ea"/>
                </a:rPr>
                <a:t>SQLException</a:t>
              </a:r>
              <a:r>
                <a:rPr lang="en-US" altLang="zh-CN" sz="1800" kern="0" dirty="0">
                  <a:effectLst/>
                  <a:latin typeface="Times New Roman" panose="02020603050405020304" pitchFamily="18" charset="0"/>
                  <a:cs typeface="Times New Roman" panose="02020603050405020304" pitchFamily="18" charset="0"/>
                  <a:sym typeface="+mn-ea"/>
                </a:rPr>
                <a:t> 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System.out.println</a:t>
              </a:r>
              <a:r>
                <a:rPr lang="en-US" altLang="zh-CN" sz="1800" kern="0" dirty="0">
                  <a:effectLst/>
                  <a:latin typeface="Times New Roman" panose="02020603050405020304" pitchFamily="18" charset="0"/>
                  <a:cs typeface="Times New Roman" panose="02020603050405020304" pitchFamily="18" charset="0"/>
                  <a:sym typeface="+mn-ea"/>
                </a:rPr>
                <a:t>(e);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fail(</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添加记录失败</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e.toString</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Example9_3_servlet.java</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9.6 </a:t>
            </a:r>
            <a:r>
              <a:rPr lang="zh-CN" altLang="en-US" sz="2800" b="1" dirty="0">
                <a:solidFill>
                  <a:srgbClr val="0067B4"/>
                </a:solidFill>
                <a:latin typeface="Times New Roman" panose="02020603050405020304" pitchFamily="18" charset="0"/>
              </a:rPr>
              <a:t>用结果集操作数据库中的表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2184"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第七讲</a:t>
            </a:r>
          </a:p>
        </p:txBody>
      </p:sp>
    </p:spTree>
    <p:extLst>
      <p:ext uri="{BB962C8B-B14F-4D97-AF65-F5344CB8AC3E}">
        <p14:creationId xmlns:p14="http://schemas.microsoft.com/office/powerpoint/2010/main" val="3888651349"/>
      </p:ext>
    </p:extLst>
  </p:cSld>
  <p:clrMapOvr>
    <a:masterClrMapping/>
  </p:clrMapOvr>
  <p:transition>
    <p:blinds dir="vert"/>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5"/>
          <p:cNvSpPr>
            <a:spLocks noChangeArrowheads="1"/>
          </p:cNvSpPr>
          <p:nvPr/>
        </p:nvSpPr>
        <p:spPr bwMode="auto">
          <a:xfrm>
            <a:off x="251520" y="990600"/>
            <a:ext cx="8575353" cy="149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buSzPct val="150000"/>
              <a:buBlip>
                <a:blip r:embed="rId4"/>
              </a:buBlip>
              <a:defRPr/>
            </a:pPr>
            <a:r>
              <a:rPr lang="zh-CN" altLang="en-US" sz="2400" dirty="0">
                <a:solidFill>
                  <a:srgbClr val="0070C0"/>
                </a:solidFill>
                <a:effectLst/>
                <a:latin typeface="Times New Roman" panose="02020603050405020304" pitchFamily="18" charset="0"/>
                <a:cs typeface="Times New Roman" panose="02020603050405020304" pitchFamily="18" charset="0"/>
              </a:rPr>
              <a:t>对于</a:t>
            </a:r>
            <a:r>
              <a:rPr lang="en-US" altLang="zh-CN" sz="2400" dirty="0">
                <a:solidFill>
                  <a:srgbClr val="0070C0"/>
                </a:solidFill>
                <a:effectLst/>
                <a:latin typeface="Times New Roman" panose="02020603050405020304" pitchFamily="18" charset="0"/>
                <a:cs typeface="Times New Roman" panose="02020603050405020304" pitchFamily="18" charset="0"/>
              </a:rPr>
              <a:t>JDBC</a:t>
            </a:r>
            <a:r>
              <a:rPr lang="zh-CN" altLang="en-US" sz="2400" dirty="0">
                <a:solidFill>
                  <a:srgbClr val="0070C0"/>
                </a:solidFill>
                <a:effectLst/>
                <a:latin typeface="Times New Roman" panose="02020603050405020304" pitchFamily="18" charset="0"/>
                <a:cs typeface="Times New Roman" panose="02020603050405020304" pitchFamily="18" charset="0"/>
              </a:rPr>
              <a:t>，如果使用</a:t>
            </a:r>
            <a:r>
              <a:rPr lang="en-US" altLang="zh-CN" sz="2400" dirty="0">
                <a:solidFill>
                  <a:srgbClr val="0070C0"/>
                </a:solidFill>
                <a:effectLst/>
                <a:latin typeface="Times New Roman" panose="02020603050405020304" pitchFamily="18" charset="0"/>
                <a:cs typeface="Times New Roman" panose="02020603050405020304" pitchFamily="18" charset="0"/>
              </a:rPr>
              <a:t>Connection</a:t>
            </a:r>
            <a:r>
              <a:rPr lang="zh-CN" altLang="en-US" sz="2400" dirty="0">
                <a:solidFill>
                  <a:srgbClr val="0070C0"/>
                </a:solidFill>
                <a:effectLst/>
                <a:latin typeface="Times New Roman" panose="02020603050405020304" pitchFamily="18" charset="0"/>
                <a:cs typeface="Times New Roman" panose="02020603050405020304" pitchFamily="18" charset="0"/>
              </a:rPr>
              <a:t>和某个数据库建立了连接对象</a:t>
            </a:r>
            <a:r>
              <a:rPr lang="en-US" altLang="zh-CN" sz="2400" dirty="0">
                <a:solidFill>
                  <a:srgbClr val="0070C0"/>
                </a:solidFill>
                <a:effectLst/>
                <a:latin typeface="Times New Roman" panose="02020603050405020304" pitchFamily="18" charset="0"/>
                <a:cs typeface="Times New Roman" panose="02020603050405020304" pitchFamily="18" charset="0"/>
              </a:rPr>
              <a:t>con</a:t>
            </a:r>
            <a:r>
              <a:rPr lang="zh-CN" altLang="en-US" sz="2400" dirty="0">
                <a:solidFill>
                  <a:srgbClr val="0070C0"/>
                </a:solidFill>
                <a:effectLst/>
                <a:latin typeface="Times New Roman" panose="02020603050405020304" pitchFamily="18" charset="0"/>
                <a:cs typeface="Times New Roman" panose="02020603050405020304" pitchFamily="18" charset="0"/>
              </a:rPr>
              <a:t>，那么 </a:t>
            </a:r>
            <a:r>
              <a:rPr lang="en-US" altLang="zh-CN" sz="2400" dirty="0">
                <a:solidFill>
                  <a:srgbClr val="0070C0"/>
                </a:solidFill>
                <a:effectLst/>
                <a:latin typeface="Times New Roman" panose="02020603050405020304" pitchFamily="18" charset="0"/>
                <a:cs typeface="Times New Roman" panose="02020603050405020304" pitchFamily="18" charset="0"/>
              </a:rPr>
              <a:t>con</a:t>
            </a:r>
            <a:r>
              <a:rPr lang="zh-CN" altLang="en-US" sz="2400" dirty="0">
                <a:solidFill>
                  <a:srgbClr val="0070C0"/>
                </a:solidFill>
                <a:effectLst/>
                <a:latin typeface="Times New Roman" panose="02020603050405020304" pitchFamily="18" charset="0"/>
                <a:cs typeface="Times New Roman" panose="02020603050405020304" pitchFamily="18" charset="0"/>
              </a:rPr>
              <a:t>就可以调用</a:t>
            </a:r>
            <a:endParaRPr lang="en-US" altLang="zh-CN" sz="2400" dirty="0">
              <a:solidFill>
                <a:srgbClr val="0070C0"/>
              </a:solidFill>
              <a:effectLst/>
              <a:latin typeface="Times New Roman" panose="02020603050405020304" pitchFamily="18" charset="0"/>
              <a:cs typeface="Times New Roman" panose="02020603050405020304" pitchFamily="18" charset="0"/>
            </a:endParaRPr>
          </a:p>
          <a:p>
            <a:pPr algn="just" eaLnBrk="1" hangingPunct="1">
              <a:buFontTx/>
              <a:buNone/>
              <a:defRPr/>
            </a:pPr>
            <a:r>
              <a:rPr lang="zh-CN" altLang="en-US" sz="2400" b="0" dirty="0">
                <a:solidFill>
                  <a:srgbClr val="FF0000"/>
                </a:solidFill>
                <a:effectLst/>
                <a:latin typeface="Times New Roman" panose="02020603050405020304" pitchFamily="18" charset="0"/>
                <a:cs typeface="Times New Roman" panose="02020603050405020304" pitchFamily="18" charset="0"/>
              </a:rPr>
              <a:t>  </a:t>
            </a:r>
            <a:r>
              <a:rPr lang="zh-CN" altLang="en-US" sz="2400" b="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err="1">
                <a:solidFill>
                  <a:srgbClr val="DF3621"/>
                </a:solidFill>
                <a:effectLst/>
                <a:latin typeface="Times New Roman" panose="02020603050405020304" pitchFamily="18" charset="0"/>
                <a:cs typeface="Times New Roman" panose="02020603050405020304" pitchFamily="18" charset="0"/>
              </a:rPr>
              <a:t>prepareStatement</a:t>
            </a:r>
            <a:r>
              <a:rPr lang="en-US" altLang="zh-CN" sz="2400" b="0" dirty="0">
                <a:solidFill>
                  <a:srgbClr val="DF3621"/>
                </a:solidFill>
                <a:effectLst/>
                <a:latin typeface="Times New Roman" panose="02020603050405020304" pitchFamily="18" charset="0"/>
                <a:cs typeface="Times New Roman" panose="02020603050405020304" pitchFamily="18" charset="0"/>
              </a:rPr>
              <a:t>(String </a:t>
            </a:r>
            <a:r>
              <a:rPr lang="en-US" altLang="zh-CN" sz="2400" b="0" dirty="0" err="1">
                <a:solidFill>
                  <a:srgbClr val="DF3621"/>
                </a:solidFill>
                <a:effectLst/>
                <a:latin typeface="Times New Roman" panose="02020603050405020304" pitchFamily="18" charset="0"/>
                <a:cs typeface="Times New Roman" panose="02020603050405020304" pitchFamily="18" charset="0"/>
              </a:rPr>
              <a:t>sql</a:t>
            </a:r>
            <a:r>
              <a:rPr lang="en-US" altLang="zh-CN" sz="2400" b="0" dirty="0">
                <a:solidFill>
                  <a:srgbClr val="DF3621"/>
                </a:solidFill>
                <a:effectLst/>
                <a:latin typeface="Times New Roman" panose="02020603050405020304" pitchFamily="18" charset="0"/>
                <a:cs typeface="Times New Roman" panose="02020603050405020304" pitchFamily="18" charset="0"/>
              </a:rPr>
              <a:t>)</a:t>
            </a:r>
          </a:p>
        </p:txBody>
      </p:sp>
      <p:pic>
        <p:nvPicPr>
          <p:cNvPr id="11"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2"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3"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down)">
                                      <p:cBhvr>
                                        <p:cTn id="20" dur="580">
                                          <p:stCondLst>
                                            <p:cond delay="0"/>
                                          </p:stCondLst>
                                        </p:cTn>
                                        <p:tgtEl>
                                          <p:spTgt spid="7">
                                            <p:txEl>
                                              <p:pRg st="0" end="0"/>
                                            </p:txEl>
                                          </p:spTgt>
                                        </p:tgtEl>
                                      </p:cBhvr>
                                    </p:animEffect>
                                    <p:anim calcmode="lin" valueType="num">
                                      <p:cBhvr>
                                        <p:cTn id="21"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xEl>
                                              <p:pRg st="0" end="0"/>
                                            </p:txEl>
                                          </p:spTgt>
                                        </p:tgtEl>
                                      </p:cBhvr>
                                      <p:to x="100000" y="60000"/>
                                    </p:animScale>
                                    <p:animScale>
                                      <p:cBhvr>
                                        <p:cTn id="27" dur="166" decel="50000">
                                          <p:stCondLst>
                                            <p:cond delay="676"/>
                                          </p:stCondLst>
                                        </p:cTn>
                                        <p:tgtEl>
                                          <p:spTgt spid="7">
                                            <p:txEl>
                                              <p:pRg st="0" end="0"/>
                                            </p:txEl>
                                          </p:spTgt>
                                        </p:tgtEl>
                                      </p:cBhvr>
                                      <p:to x="100000" y="100000"/>
                                    </p:animScale>
                                    <p:animScale>
                                      <p:cBhvr>
                                        <p:cTn id="28" dur="26">
                                          <p:stCondLst>
                                            <p:cond delay="1312"/>
                                          </p:stCondLst>
                                        </p:cTn>
                                        <p:tgtEl>
                                          <p:spTgt spid="7">
                                            <p:txEl>
                                              <p:pRg st="0" end="0"/>
                                            </p:txEl>
                                          </p:spTgt>
                                        </p:tgtEl>
                                      </p:cBhvr>
                                      <p:to x="100000" y="80000"/>
                                    </p:animScale>
                                    <p:animScale>
                                      <p:cBhvr>
                                        <p:cTn id="29" dur="166" decel="50000">
                                          <p:stCondLst>
                                            <p:cond delay="1338"/>
                                          </p:stCondLst>
                                        </p:cTn>
                                        <p:tgtEl>
                                          <p:spTgt spid="7">
                                            <p:txEl>
                                              <p:pRg st="0" end="0"/>
                                            </p:txEl>
                                          </p:spTgt>
                                        </p:tgtEl>
                                      </p:cBhvr>
                                      <p:to x="100000" y="100000"/>
                                    </p:animScale>
                                    <p:animScale>
                                      <p:cBhvr>
                                        <p:cTn id="30" dur="26">
                                          <p:stCondLst>
                                            <p:cond delay="1642"/>
                                          </p:stCondLst>
                                        </p:cTn>
                                        <p:tgtEl>
                                          <p:spTgt spid="7">
                                            <p:txEl>
                                              <p:pRg st="0" end="0"/>
                                            </p:txEl>
                                          </p:spTgt>
                                        </p:tgtEl>
                                      </p:cBhvr>
                                      <p:to x="100000" y="90000"/>
                                    </p:animScale>
                                    <p:animScale>
                                      <p:cBhvr>
                                        <p:cTn id="31" dur="166" decel="50000">
                                          <p:stCondLst>
                                            <p:cond delay="1668"/>
                                          </p:stCondLst>
                                        </p:cTn>
                                        <p:tgtEl>
                                          <p:spTgt spid="7">
                                            <p:txEl>
                                              <p:pRg st="0" end="0"/>
                                            </p:txEl>
                                          </p:spTgt>
                                        </p:tgtEl>
                                      </p:cBhvr>
                                      <p:to x="100000" y="100000"/>
                                    </p:animScale>
                                    <p:animScale>
                                      <p:cBhvr>
                                        <p:cTn id="32" dur="26">
                                          <p:stCondLst>
                                            <p:cond delay="1808"/>
                                          </p:stCondLst>
                                        </p:cTn>
                                        <p:tgtEl>
                                          <p:spTgt spid="7">
                                            <p:txEl>
                                              <p:pRg st="0" end="0"/>
                                            </p:txEl>
                                          </p:spTgt>
                                        </p:tgtEl>
                                      </p:cBhvr>
                                      <p:to x="100000" y="95000"/>
                                    </p:animScale>
                                    <p:animScale>
                                      <p:cBhvr>
                                        <p:cTn id="33" dur="166" decel="50000">
                                          <p:stCondLst>
                                            <p:cond delay="1834"/>
                                          </p:stCondLst>
                                        </p:cTn>
                                        <p:tgtEl>
                                          <p:spTgt spid="7">
                                            <p:txEl>
                                              <p:pRg st="0" end="0"/>
                                            </p:txEl>
                                          </p:spTgt>
                                        </p:tgtEl>
                                      </p:cBhvr>
                                      <p:to x="100000" y="100000"/>
                                    </p:animScale>
                                  </p:childTnLst>
                                </p:cTn>
                              </p:par>
                              <p:par>
                                <p:cTn id="34" presetID="26" presetClass="entr" presetSubtype="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down)">
                                      <p:cBhvr>
                                        <p:cTn id="36" dur="580">
                                          <p:stCondLst>
                                            <p:cond delay="0"/>
                                          </p:stCondLst>
                                        </p:cTn>
                                        <p:tgtEl>
                                          <p:spTgt spid="7">
                                            <p:txEl>
                                              <p:pRg st="1" end="1"/>
                                            </p:txEl>
                                          </p:spTgt>
                                        </p:tgtEl>
                                      </p:cBhvr>
                                    </p:animEffect>
                                    <p:anim calcmode="lin" valueType="num">
                                      <p:cBhvr>
                                        <p:cTn id="37"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7">
                                            <p:txEl>
                                              <p:pRg st="1" end="1"/>
                                            </p:txEl>
                                          </p:spTgt>
                                        </p:tgtEl>
                                      </p:cBhvr>
                                      <p:to x="100000" y="60000"/>
                                    </p:animScale>
                                    <p:animScale>
                                      <p:cBhvr>
                                        <p:cTn id="43" dur="166" decel="50000">
                                          <p:stCondLst>
                                            <p:cond delay="676"/>
                                          </p:stCondLst>
                                        </p:cTn>
                                        <p:tgtEl>
                                          <p:spTgt spid="7">
                                            <p:txEl>
                                              <p:pRg st="1" end="1"/>
                                            </p:txEl>
                                          </p:spTgt>
                                        </p:tgtEl>
                                      </p:cBhvr>
                                      <p:to x="100000" y="100000"/>
                                    </p:animScale>
                                    <p:animScale>
                                      <p:cBhvr>
                                        <p:cTn id="44" dur="26">
                                          <p:stCondLst>
                                            <p:cond delay="1312"/>
                                          </p:stCondLst>
                                        </p:cTn>
                                        <p:tgtEl>
                                          <p:spTgt spid="7">
                                            <p:txEl>
                                              <p:pRg st="1" end="1"/>
                                            </p:txEl>
                                          </p:spTgt>
                                        </p:tgtEl>
                                      </p:cBhvr>
                                      <p:to x="100000" y="80000"/>
                                    </p:animScale>
                                    <p:animScale>
                                      <p:cBhvr>
                                        <p:cTn id="45" dur="166" decel="50000">
                                          <p:stCondLst>
                                            <p:cond delay="1338"/>
                                          </p:stCondLst>
                                        </p:cTn>
                                        <p:tgtEl>
                                          <p:spTgt spid="7">
                                            <p:txEl>
                                              <p:pRg st="1" end="1"/>
                                            </p:txEl>
                                          </p:spTgt>
                                        </p:tgtEl>
                                      </p:cBhvr>
                                      <p:to x="100000" y="100000"/>
                                    </p:animScale>
                                    <p:animScale>
                                      <p:cBhvr>
                                        <p:cTn id="46" dur="26">
                                          <p:stCondLst>
                                            <p:cond delay="1642"/>
                                          </p:stCondLst>
                                        </p:cTn>
                                        <p:tgtEl>
                                          <p:spTgt spid="7">
                                            <p:txEl>
                                              <p:pRg st="1" end="1"/>
                                            </p:txEl>
                                          </p:spTgt>
                                        </p:tgtEl>
                                      </p:cBhvr>
                                      <p:to x="100000" y="90000"/>
                                    </p:animScale>
                                    <p:animScale>
                                      <p:cBhvr>
                                        <p:cTn id="47" dur="166" decel="50000">
                                          <p:stCondLst>
                                            <p:cond delay="1668"/>
                                          </p:stCondLst>
                                        </p:cTn>
                                        <p:tgtEl>
                                          <p:spTgt spid="7">
                                            <p:txEl>
                                              <p:pRg st="1" end="1"/>
                                            </p:txEl>
                                          </p:spTgt>
                                        </p:tgtEl>
                                      </p:cBhvr>
                                      <p:to x="100000" y="100000"/>
                                    </p:animScale>
                                    <p:animScale>
                                      <p:cBhvr>
                                        <p:cTn id="48" dur="26">
                                          <p:stCondLst>
                                            <p:cond delay="1808"/>
                                          </p:stCondLst>
                                        </p:cTn>
                                        <p:tgtEl>
                                          <p:spTgt spid="7">
                                            <p:txEl>
                                              <p:pRg st="1" end="1"/>
                                            </p:txEl>
                                          </p:spTgt>
                                        </p:tgtEl>
                                      </p:cBhvr>
                                      <p:to x="100000" y="95000"/>
                                    </p:animScale>
                                    <p:animScale>
                                      <p:cBhvr>
                                        <p:cTn id="49" dur="166" decel="50000">
                                          <p:stCondLst>
                                            <p:cond delay="1834"/>
                                          </p:stCondLst>
                                        </p:cTn>
                                        <p:tgtEl>
                                          <p:spTgt spid="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圆角矩形 1"/>
          <p:cNvSpPr/>
          <p:nvPr/>
        </p:nvSpPr>
        <p:spPr>
          <a:xfrm>
            <a:off x="1204595" y="4091305"/>
            <a:ext cx="3837305" cy="175196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5"/>
          <p:cNvSpPr>
            <a:spLocks noChangeArrowheads="1"/>
          </p:cNvSpPr>
          <p:nvPr/>
        </p:nvSpPr>
        <p:spPr bwMode="auto">
          <a:xfrm>
            <a:off x="323529" y="990600"/>
            <a:ext cx="8496944" cy="537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buSzPct val="150000"/>
              <a:buBlip>
                <a:blip r:embed="rId4"/>
              </a:buBlip>
              <a:defRPr/>
            </a:pPr>
            <a:r>
              <a:rPr lang="zh-CN" altLang="en-US" sz="2400" dirty="0">
                <a:solidFill>
                  <a:srgbClr val="0070C0"/>
                </a:solidFill>
                <a:effectLst/>
                <a:latin typeface="Times New Roman" panose="02020603050405020304" pitchFamily="18" charset="0"/>
              </a:rPr>
              <a:t>对于</a:t>
            </a:r>
            <a:r>
              <a:rPr lang="en-US" altLang="zh-CN" sz="2400" dirty="0">
                <a:solidFill>
                  <a:srgbClr val="0070C0"/>
                </a:solidFill>
                <a:effectLst/>
                <a:latin typeface="Times New Roman" panose="02020603050405020304" pitchFamily="18" charset="0"/>
              </a:rPr>
              <a:t>JDBC</a:t>
            </a:r>
            <a:r>
              <a:rPr lang="zh-CN" altLang="en-US" sz="2400" dirty="0">
                <a:solidFill>
                  <a:srgbClr val="0070C0"/>
                </a:solidFill>
                <a:effectLst/>
                <a:latin typeface="Times New Roman" panose="02020603050405020304" pitchFamily="18" charset="0"/>
              </a:rPr>
              <a:t>，如果使用</a:t>
            </a:r>
            <a:r>
              <a:rPr lang="en-US" altLang="zh-CN" sz="2400" dirty="0">
                <a:solidFill>
                  <a:srgbClr val="0070C0"/>
                </a:solidFill>
                <a:effectLst/>
                <a:latin typeface="Times New Roman" panose="02020603050405020304" pitchFamily="18" charset="0"/>
              </a:rPr>
              <a:t>Connection</a:t>
            </a:r>
            <a:r>
              <a:rPr lang="zh-CN" altLang="en-US" sz="2400" dirty="0">
                <a:solidFill>
                  <a:srgbClr val="0070C0"/>
                </a:solidFill>
                <a:effectLst/>
                <a:latin typeface="Times New Roman" panose="02020603050405020304" pitchFamily="18" charset="0"/>
              </a:rPr>
              <a:t>和某个数据库建立了连接对象</a:t>
            </a:r>
            <a:r>
              <a:rPr lang="en-US" altLang="zh-CN" sz="2400" dirty="0">
                <a:solidFill>
                  <a:srgbClr val="0070C0"/>
                </a:solidFill>
                <a:effectLst/>
                <a:latin typeface="Times New Roman" panose="02020603050405020304" pitchFamily="18" charset="0"/>
              </a:rPr>
              <a:t>con</a:t>
            </a:r>
            <a:r>
              <a:rPr lang="zh-CN" altLang="en-US" sz="2400" dirty="0">
                <a:solidFill>
                  <a:srgbClr val="0070C0"/>
                </a:solidFill>
                <a:effectLst/>
                <a:latin typeface="Times New Roman" panose="02020603050405020304" pitchFamily="18" charset="0"/>
              </a:rPr>
              <a:t>，那么 </a:t>
            </a:r>
            <a:r>
              <a:rPr lang="en-US" altLang="zh-CN" sz="2400" dirty="0">
                <a:solidFill>
                  <a:srgbClr val="0070C0"/>
                </a:solidFill>
                <a:effectLst/>
                <a:latin typeface="Times New Roman" panose="02020603050405020304" pitchFamily="18" charset="0"/>
              </a:rPr>
              <a:t>con</a:t>
            </a:r>
            <a:r>
              <a:rPr lang="zh-CN" altLang="en-US" sz="2400" dirty="0">
                <a:solidFill>
                  <a:srgbClr val="0070C0"/>
                </a:solidFill>
                <a:effectLst/>
                <a:latin typeface="Times New Roman" panose="02020603050405020304" pitchFamily="18" charset="0"/>
              </a:rPr>
              <a:t>就可以调用</a:t>
            </a:r>
            <a:endParaRPr lang="en-US" altLang="zh-CN" sz="2400" dirty="0">
              <a:solidFill>
                <a:srgbClr val="0070C0"/>
              </a:solidFill>
              <a:effectLst/>
              <a:latin typeface="Times New Roman" panose="02020603050405020304" pitchFamily="18" charset="0"/>
            </a:endParaRPr>
          </a:p>
          <a:p>
            <a:pPr algn="just" eaLnBrk="1" hangingPunct="1">
              <a:buFontTx/>
              <a:buNone/>
              <a:defRPr/>
            </a:pPr>
            <a:r>
              <a:rPr lang="zh-CN" altLang="en-US" sz="2400" dirty="0">
                <a:solidFill>
                  <a:srgbClr val="000099"/>
                </a:solidFill>
                <a:effectLst/>
                <a:latin typeface="Times New Roman" panose="02020603050405020304" pitchFamily="18" charset="0"/>
              </a:rPr>
              <a:t> </a:t>
            </a:r>
            <a:r>
              <a:rPr lang="zh-CN" altLang="en-US" sz="2400" dirty="0">
                <a:solidFill>
                  <a:srgbClr val="DF3621"/>
                </a:solidFill>
                <a:effectLst/>
                <a:latin typeface="Times New Roman" panose="02020603050405020304" pitchFamily="18" charset="0"/>
              </a:rPr>
              <a:t> </a:t>
            </a:r>
            <a:r>
              <a:rPr lang="zh-CN" altLang="en-US" sz="2400" b="0" dirty="0">
                <a:solidFill>
                  <a:srgbClr val="DF3621"/>
                </a:solidFill>
                <a:effectLst/>
                <a:latin typeface="Times New Roman" panose="02020603050405020304" pitchFamily="18" charset="0"/>
                <a:cs typeface="Times New Roman" panose="02020603050405020304" pitchFamily="18" charset="0"/>
              </a:rPr>
              <a:t>  </a:t>
            </a:r>
            <a:r>
              <a:rPr lang="en-US" altLang="zh-CN" sz="2400" b="0" dirty="0" err="1">
                <a:solidFill>
                  <a:srgbClr val="DF3621"/>
                </a:solidFill>
                <a:effectLst/>
                <a:latin typeface="Times New Roman" panose="02020603050405020304" pitchFamily="18" charset="0"/>
                <a:cs typeface="Times New Roman" panose="02020603050405020304" pitchFamily="18" charset="0"/>
              </a:rPr>
              <a:t>PreparedStatement</a:t>
            </a:r>
            <a:r>
              <a:rPr lang="en-US" altLang="zh-CN" sz="2400" b="0" dirty="0">
                <a:solidFill>
                  <a:srgbClr val="DF3621"/>
                </a:solidFill>
                <a:effectLst/>
                <a:latin typeface="Times New Roman" panose="02020603050405020304" pitchFamily="18" charset="0"/>
                <a:cs typeface="Times New Roman" panose="02020603050405020304" pitchFamily="18" charset="0"/>
              </a:rPr>
              <a:t> pre=</a:t>
            </a:r>
            <a:r>
              <a:rPr lang="en-US" altLang="zh-CN" sz="2400" b="0" dirty="0" err="1">
                <a:solidFill>
                  <a:srgbClr val="DF3621"/>
                </a:solidFill>
                <a:effectLst/>
                <a:latin typeface="Times New Roman" panose="02020603050405020304" pitchFamily="18" charset="0"/>
                <a:cs typeface="Times New Roman" panose="02020603050405020304" pitchFamily="18" charset="0"/>
              </a:rPr>
              <a:t>prepareStatement</a:t>
            </a:r>
            <a:r>
              <a:rPr lang="en-US" altLang="zh-CN" sz="2400" b="0" dirty="0">
                <a:solidFill>
                  <a:srgbClr val="DF3621"/>
                </a:solidFill>
                <a:effectLst/>
                <a:latin typeface="Times New Roman" panose="02020603050405020304" pitchFamily="18" charset="0"/>
                <a:cs typeface="Times New Roman" panose="02020603050405020304" pitchFamily="18" charset="0"/>
              </a:rPr>
              <a:t>(String </a:t>
            </a:r>
            <a:r>
              <a:rPr lang="en-US" altLang="zh-CN" sz="2400" b="0" dirty="0" err="1">
                <a:solidFill>
                  <a:srgbClr val="DF3621"/>
                </a:solidFill>
                <a:effectLst/>
                <a:latin typeface="Times New Roman" panose="02020603050405020304" pitchFamily="18" charset="0"/>
                <a:cs typeface="Times New Roman" panose="02020603050405020304" pitchFamily="18" charset="0"/>
              </a:rPr>
              <a:t>sql</a:t>
            </a:r>
            <a:r>
              <a:rPr lang="en-US" altLang="zh-CN" sz="2400" b="0" dirty="0">
                <a:solidFill>
                  <a:srgbClr val="DF3621"/>
                </a:solidFill>
                <a:effectLst/>
                <a:latin typeface="Times New Roman" panose="02020603050405020304" pitchFamily="18" charset="0"/>
                <a:cs typeface="Times New Roman" panose="02020603050405020304" pitchFamily="18" charset="0"/>
              </a:rPr>
              <a:t>)</a:t>
            </a:r>
            <a:endParaRPr lang="en-US" altLang="zh-CN" sz="2400" dirty="0">
              <a:solidFill>
                <a:srgbClr val="FF0000"/>
              </a:solidFill>
              <a:effectLst/>
              <a:latin typeface="Times New Roman" panose="02020603050405020304" pitchFamily="18" charset="0"/>
            </a:endParaRPr>
          </a:p>
          <a:p>
            <a:pPr algn="just" eaLnBrk="1" hangingPunct="1">
              <a:buFontTx/>
              <a:buNone/>
              <a:defRPr/>
            </a:pPr>
            <a:endParaRPr lang="en-US" altLang="zh-CN" sz="2400" dirty="0">
              <a:solidFill>
                <a:srgbClr val="FF0000"/>
              </a:solidFill>
              <a:effectLst/>
              <a:latin typeface="Times New Roman" panose="02020603050405020304" pitchFamily="18" charset="0"/>
            </a:endParaRPr>
          </a:p>
          <a:p>
            <a:pPr marL="342900" indent="-342900" algn="just" eaLnBrk="1" hangingPunct="1">
              <a:buSzPct val="150000"/>
              <a:buBlip>
                <a:blip r:embed="rId4"/>
              </a:buBlip>
              <a:defRPr/>
            </a:pPr>
            <a:r>
              <a:rPr lang="zh-CN" altLang="en-US" sz="2400" b="1" dirty="0">
                <a:solidFill>
                  <a:srgbClr val="0070C0"/>
                </a:solidFill>
                <a:effectLst/>
                <a:latin typeface="Times New Roman" panose="02020603050405020304" pitchFamily="18" charset="0"/>
              </a:rPr>
              <a:t>那么</a:t>
            </a:r>
            <a:r>
              <a:rPr lang="en-US" altLang="zh-CN" sz="2400" b="1" dirty="0">
                <a:solidFill>
                  <a:srgbClr val="0070C0"/>
                </a:solidFill>
                <a:effectLst/>
                <a:latin typeface="Times New Roman" panose="02020603050405020304" pitchFamily="18" charset="0"/>
              </a:rPr>
              <a:t>pre </a:t>
            </a:r>
            <a:r>
              <a:rPr lang="zh-CN" altLang="en-US" sz="2400" b="1" dirty="0">
                <a:solidFill>
                  <a:srgbClr val="0070C0"/>
                </a:solidFill>
                <a:effectLst/>
                <a:latin typeface="Times New Roman" panose="02020603050405020304" pitchFamily="18" charset="0"/>
              </a:rPr>
              <a:t>对象可以随时调用下列方法都可以使得该底层内部命令被数据库执行，提高了数据库的访问速度： </a:t>
            </a:r>
            <a:endParaRPr lang="en-US" altLang="zh-CN" sz="2400" b="1" dirty="0">
              <a:solidFill>
                <a:srgbClr val="0070C0"/>
              </a:solidFill>
              <a:effectLst/>
              <a:latin typeface="Times New Roman" panose="02020603050405020304" pitchFamily="18" charset="0"/>
            </a:endParaRPr>
          </a:p>
          <a:p>
            <a:pPr lvl="2">
              <a:lnSpc>
                <a:spcPct val="150000"/>
              </a:lnSpc>
              <a:defRPr/>
            </a:pPr>
            <a:r>
              <a:rPr lang="en-US" altLang="zh-CN" dirty="0" err="1">
                <a:solidFill>
                  <a:srgbClr val="0000FF"/>
                </a:solidFill>
                <a:effectLst/>
                <a:latin typeface="Times New Roman" panose="02020603050405020304" pitchFamily="18" charset="0"/>
                <a:cs typeface="Times New Roman" panose="02020603050405020304" pitchFamily="18" charset="0"/>
              </a:rPr>
              <a:t>boolean</a:t>
            </a:r>
            <a:r>
              <a:rPr lang="en-US" altLang="zh-CN" dirty="0">
                <a:solidFill>
                  <a:srgbClr val="0000FF"/>
                </a:solidFill>
                <a:effectLst/>
                <a:latin typeface="Times New Roman" panose="02020603050405020304" pitchFamily="18" charset="0"/>
                <a:cs typeface="Times New Roman" panose="02020603050405020304" pitchFamily="18" charset="0"/>
              </a:rPr>
              <a:t> execute()</a:t>
            </a:r>
          </a:p>
          <a:p>
            <a:pPr lvl="2">
              <a:lnSpc>
                <a:spcPct val="150000"/>
              </a:lnSpc>
              <a:defRPr/>
            </a:pPr>
            <a:r>
              <a:rPr lang="en-US" altLang="zh-CN" dirty="0" err="1">
                <a:solidFill>
                  <a:srgbClr val="0000FF"/>
                </a:solidFill>
                <a:effectLst/>
                <a:latin typeface="Times New Roman" panose="02020603050405020304" pitchFamily="18" charset="0"/>
                <a:cs typeface="Times New Roman" panose="02020603050405020304" pitchFamily="18" charset="0"/>
              </a:rPr>
              <a:t>int</a:t>
            </a:r>
            <a:r>
              <a:rPr lang="en-US" altLang="zh-CN" dirty="0">
                <a:solidFill>
                  <a:srgbClr val="0000FF"/>
                </a:solidFill>
                <a:effectLst/>
                <a:latin typeface="Times New Roman" panose="02020603050405020304" pitchFamily="18" charset="0"/>
                <a:cs typeface="Times New Roman" panose="02020603050405020304" pitchFamily="18" charset="0"/>
              </a:rPr>
              <a:t> </a:t>
            </a:r>
            <a:r>
              <a:rPr lang="en-US" altLang="zh-CN" dirty="0" err="1">
                <a:solidFill>
                  <a:srgbClr val="0000FF"/>
                </a:solidFill>
                <a:effectLst/>
                <a:latin typeface="Times New Roman" panose="02020603050405020304" pitchFamily="18" charset="0"/>
                <a:cs typeface="Times New Roman" panose="02020603050405020304" pitchFamily="18" charset="0"/>
              </a:rPr>
              <a:t>executeUpdate</a:t>
            </a:r>
            <a:r>
              <a:rPr lang="en-US" altLang="zh-CN" dirty="0">
                <a:solidFill>
                  <a:srgbClr val="0000FF"/>
                </a:solidFill>
                <a:effectLst/>
                <a:latin typeface="Times New Roman" panose="02020603050405020304" pitchFamily="18" charset="0"/>
                <a:cs typeface="Times New Roman" panose="02020603050405020304" pitchFamily="18" charset="0"/>
              </a:rPr>
              <a:t>()</a:t>
            </a:r>
          </a:p>
          <a:p>
            <a:pPr lvl="2">
              <a:lnSpc>
                <a:spcPct val="150000"/>
              </a:lnSpc>
              <a:defRPr/>
            </a:pPr>
            <a:r>
              <a:rPr lang="en-US" altLang="zh-CN" dirty="0" err="1">
                <a:solidFill>
                  <a:srgbClr val="0000FF"/>
                </a:solidFill>
                <a:effectLst/>
                <a:latin typeface="Times New Roman" panose="02020603050405020304" pitchFamily="18" charset="0"/>
                <a:cs typeface="Times New Roman" panose="02020603050405020304" pitchFamily="18" charset="0"/>
              </a:rPr>
              <a:t>ResultSet</a:t>
            </a:r>
            <a:r>
              <a:rPr lang="en-US" altLang="zh-CN" dirty="0">
                <a:solidFill>
                  <a:srgbClr val="0000FF"/>
                </a:solidFill>
                <a:effectLst/>
                <a:latin typeface="Times New Roman" panose="02020603050405020304" pitchFamily="18" charset="0"/>
                <a:cs typeface="Times New Roman" panose="02020603050405020304" pitchFamily="18" charset="0"/>
              </a:rPr>
              <a:t> </a:t>
            </a:r>
            <a:r>
              <a:rPr lang="en-US" altLang="zh-CN" dirty="0" err="1">
                <a:solidFill>
                  <a:srgbClr val="0000FF"/>
                </a:solidFill>
                <a:effectLst/>
                <a:latin typeface="Times New Roman" panose="02020603050405020304" pitchFamily="18" charset="0"/>
                <a:cs typeface="Times New Roman" panose="02020603050405020304" pitchFamily="18" charset="0"/>
              </a:rPr>
              <a:t>executeQuery</a:t>
            </a:r>
            <a:r>
              <a:rPr lang="en-US" altLang="zh-CN" dirty="0">
                <a:solidFill>
                  <a:srgbClr val="0000FF"/>
                </a:solidFill>
                <a:effectLst/>
                <a:latin typeface="Times New Roman" panose="02020603050405020304" pitchFamily="18" charset="0"/>
                <a:cs typeface="Times New Roman" panose="02020603050405020304" pitchFamily="18" charset="0"/>
              </a:rPr>
              <a:t>()</a:t>
            </a:r>
            <a:endParaRPr lang="en-US" altLang="zh-CN" dirty="0">
              <a:solidFill>
                <a:srgbClr val="000099"/>
              </a:solidFill>
              <a:effectLst/>
              <a:latin typeface="Times New Roman" panose="02020603050405020304" pitchFamily="18" charset="0"/>
            </a:endParaRPr>
          </a:p>
          <a:p>
            <a:pPr marL="342900" indent="-342900" algn="just" eaLnBrk="1" hangingPunct="1">
              <a:buFont typeface="Wingdings" panose="05000000000000000000" pitchFamily="2" charset="2"/>
              <a:buChar char="Ø"/>
              <a:defRPr/>
            </a:pPr>
            <a:endParaRPr lang="zh-CN" altLang="en-US" sz="2400" dirty="0">
              <a:solidFill>
                <a:srgbClr val="000099"/>
              </a:solidFill>
              <a:effectLst/>
              <a:latin typeface="Times New Roman" panose="02020603050405020304" pitchFamily="18" charset="0"/>
            </a:endParaRPr>
          </a:p>
        </p:txBody>
      </p:sp>
      <p:pic>
        <p:nvPicPr>
          <p:cNvPr id="12"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3"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down)">
                                      <p:cBhvr>
                                        <p:cTn id="20" dur="580">
                                          <p:stCondLst>
                                            <p:cond delay="0"/>
                                          </p:stCondLst>
                                        </p:cTn>
                                        <p:tgtEl>
                                          <p:spTgt spid="7">
                                            <p:txEl>
                                              <p:pRg st="0" end="0"/>
                                            </p:txEl>
                                          </p:spTgt>
                                        </p:tgtEl>
                                      </p:cBhvr>
                                    </p:animEffect>
                                    <p:anim calcmode="lin" valueType="num">
                                      <p:cBhvr>
                                        <p:cTn id="21"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xEl>
                                              <p:pRg st="0" end="0"/>
                                            </p:txEl>
                                          </p:spTgt>
                                        </p:tgtEl>
                                      </p:cBhvr>
                                      <p:to x="100000" y="60000"/>
                                    </p:animScale>
                                    <p:animScale>
                                      <p:cBhvr>
                                        <p:cTn id="27" dur="166" decel="50000">
                                          <p:stCondLst>
                                            <p:cond delay="676"/>
                                          </p:stCondLst>
                                        </p:cTn>
                                        <p:tgtEl>
                                          <p:spTgt spid="7">
                                            <p:txEl>
                                              <p:pRg st="0" end="0"/>
                                            </p:txEl>
                                          </p:spTgt>
                                        </p:tgtEl>
                                      </p:cBhvr>
                                      <p:to x="100000" y="100000"/>
                                    </p:animScale>
                                    <p:animScale>
                                      <p:cBhvr>
                                        <p:cTn id="28" dur="26">
                                          <p:stCondLst>
                                            <p:cond delay="1312"/>
                                          </p:stCondLst>
                                        </p:cTn>
                                        <p:tgtEl>
                                          <p:spTgt spid="7">
                                            <p:txEl>
                                              <p:pRg st="0" end="0"/>
                                            </p:txEl>
                                          </p:spTgt>
                                        </p:tgtEl>
                                      </p:cBhvr>
                                      <p:to x="100000" y="80000"/>
                                    </p:animScale>
                                    <p:animScale>
                                      <p:cBhvr>
                                        <p:cTn id="29" dur="166" decel="50000">
                                          <p:stCondLst>
                                            <p:cond delay="1338"/>
                                          </p:stCondLst>
                                        </p:cTn>
                                        <p:tgtEl>
                                          <p:spTgt spid="7">
                                            <p:txEl>
                                              <p:pRg st="0" end="0"/>
                                            </p:txEl>
                                          </p:spTgt>
                                        </p:tgtEl>
                                      </p:cBhvr>
                                      <p:to x="100000" y="100000"/>
                                    </p:animScale>
                                    <p:animScale>
                                      <p:cBhvr>
                                        <p:cTn id="30" dur="26">
                                          <p:stCondLst>
                                            <p:cond delay="1642"/>
                                          </p:stCondLst>
                                        </p:cTn>
                                        <p:tgtEl>
                                          <p:spTgt spid="7">
                                            <p:txEl>
                                              <p:pRg st="0" end="0"/>
                                            </p:txEl>
                                          </p:spTgt>
                                        </p:tgtEl>
                                      </p:cBhvr>
                                      <p:to x="100000" y="90000"/>
                                    </p:animScale>
                                    <p:animScale>
                                      <p:cBhvr>
                                        <p:cTn id="31" dur="166" decel="50000">
                                          <p:stCondLst>
                                            <p:cond delay="1668"/>
                                          </p:stCondLst>
                                        </p:cTn>
                                        <p:tgtEl>
                                          <p:spTgt spid="7">
                                            <p:txEl>
                                              <p:pRg st="0" end="0"/>
                                            </p:txEl>
                                          </p:spTgt>
                                        </p:tgtEl>
                                      </p:cBhvr>
                                      <p:to x="100000" y="100000"/>
                                    </p:animScale>
                                    <p:animScale>
                                      <p:cBhvr>
                                        <p:cTn id="32" dur="26">
                                          <p:stCondLst>
                                            <p:cond delay="1808"/>
                                          </p:stCondLst>
                                        </p:cTn>
                                        <p:tgtEl>
                                          <p:spTgt spid="7">
                                            <p:txEl>
                                              <p:pRg st="0" end="0"/>
                                            </p:txEl>
                                          </p:spTgt>
                                        </p:tgtEl>
                                      </p:cBhvr>
                                      <p:to x="100000" y="95000"/>
                                    </p:animScale>
                                    <p:animScale>
                                      <p:cBhvr>
                                        <p:cTn id="33" dur="166" decel="50000">
                                          <p:stCondLst>
                                            <p:cond delay="1834"/>
                                          </p:stCondLst>
                                        </p:cTn>
                                        <p:tgtEl>
                                          <p:spTgt spid="7">
                                            <p:txEl>
                                              <p:pRg st="0" end="0"/>
                                            </p:txEl>
                                          </p:spTgt>
                                        </p:tgtEl>
                                      </p:cBhvr>
                                      <p:to x="100000" y="100000"/>
                                    </p:animScale>
                                  </p:childTnLst>
                                </p:cTn>
                              </p:par>
                              <p:par>
                                <p:cTn id="34" presetID="26" presetClass="entr" presetSubtype="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down)">
                                      <p:cBhvr>
                                        <p:cTn id="36" dur="580">
                                          <p:stCondLst>
                                            <p:cond delay="0"/>
                                          </p:stCondLst>
                                        </p:cTn>
                                        <p:tgtEl>
                                          <p:spTgt spid="7">
                                            <p:txEl>
                                              <p:pRg st="1" end="1"/>
                                            </p:txEl>
                                          </p:spTgt>
                                        </p:tgtEl>
                                      </p:cBhvr>
                                    </p:animEffect>
                                    <p:anim calcmode="lin" valueType="num">
                                      <p:cBhvr>
                                        <p:cTn id="37"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7">
                                            <p:txEl>
                                              <p:pRg st="1" end="1"/>
                                            </p:txEl>
                                          </p:spTgt>
                                        </p:tgtEl>
                                      </p:cBhvr>
                                      <p:to x="100000" y="60000"/>
                                    </p:animScale>
                                    <p:animScale>
                                      <p:cBhvr>
                                        <p:cTn id="43" dur="166" decel="50000">
                                          <p:stCondLst>
                                            <p:cond delay="676"/>
                                          </p:stCondLst>
                                        </p:cTn>
                                        <p:tgtEl>
                                          <p:spTgt spid="7">
                                            <p:txEl>
                                              <p:pRg st="1" end="1"/>
                                            </p:txEl>
                                          </p:spTgt>
                                        </p:tgtEl>
                                      </p:cBhvr>
                                      <p:to x="100000" y="100000"/>
                                    </p:animScale>
                                    <p:animScale>
                                      <p:cBhvr>
                                        <p:cTn id="44" dur="26">
                                          <p:stCondLst>
                                            <p:cond delay="1312"/>
                                          </p:stCondLst>
                                        </p:cTn>
                                        <p:tgtEl>
                                          <p:spTgt spid="7">
                                            <p:txEl>
                                              <p:pRg st="1" end="1"/>
                                            </p:txEl>
                                          </p:spTgt>
                                        </p:tgtEl>
                                      </p:cBhvr>
                                      <p:to x="100000" y="80000"/>
                                    </p:animScale>
                                    <p:animScale>
                                      <p:cBhvr>
                                        <p:cTn id="45" dur="166" decel="50000">
                                          <p:stCondLst>
                                            <p:cond delay="1338"/>
                                          </p:stCondLst>
                                        </p:cTn>
                                        <p:tgtEl>
                                          <p:spTgt spid="7">
                                            <p:txEl>
                                              <p:pRg st="1" end="1"/>
                                            </p:txEl>
                                          </p:spTgt>
                                        </p:tgtEl>
                                      </p:cBhvr>
                                      <p:to x="100000" y="100000"/>
                                    </p:animScale>
                                    <p:animScale>
                                      <p:cBhvr>
                                        <p:cTn id="46" dur="26">
                                          <p:stCondLst>
                                            <p:cond delay="1642"/>
                                          </p:stCondLst>
                                        </p:cTn>
                                        <p:tgtEl>
                                          <p:spTgt spid="7">
                                            <p:txEl>
                                              <p:pRg st="1" end="1"/>
                                            </p:txEl>
                                          </p:spTgt>
                                        </p:tgtEl>
                                      </p:cBhvr>
                                      <p:to x="100000" y="90000"/>
                                    </p:animScale>
                                    <p:animScale>
                                      <p:cBhvr>
                                        <p:cTn id="47" dur="166" decel="50000">
                                          <p:stCondLst>
                                            <p:cond delay="1668"/>
                                          </p:stCondLst>
                                        </p:cTn>
                                        <p:tgtEl>
                                          <p:spTgt spid="7">
                                            <p:txEl>
                                              <p:pRg st="1" end="1"/>
                                            </p:txEl>
                                          </p:spTgt>
                                        </p:tgtEl>
                                      </p:cBhvr>
                                      <p:to x="100000" y="100000"/>
                                    </p:animScale>
                                    <p:animScale>
                                      <p:cBhvr>
                                        <p:cTn id="48" dur="26">
                                          <p:stCondLst>
                                            <p:cond delay="1808"/>
                                          </p:stCondLst>
                                        </p:cTn>
                                        <p:tgtEl>
                                          <p:spTgt spid="7">
                                            <p:txEl>
                                              <p:pRg st="1" end="1"/>
                                            </p:txEl>
                                          </p:spTgt>
                                        </p:tgtEl>
                                      </p:cBhvr>
                                      <p:to x="100000" y="95000"/>
                                    </p:animScale>
                                    <p:animScale>
                                      <p:cBhvr>
                                        <p:cTn id="49" dur="166" decel="50000">
                                          <p:stCondLst>
                                            <p:cond delay="1834"/>
                                          </p:stCondLst>
                                        </p:cTn>
                                        <p:tgtEl>
                                          <p:spTgt spid="7">
                                            <p:txEl>
                                              <p:pRg st="1" end="1"/>
                                            </p:txEl>
                                          </p:spTgt>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nodeType="clickEffect">
                                  <p:stCondLst>
                                    <p:cond delay="0"/>
                                  </p:stCondLst>
                                  <p:childTnLst>
                                    <p:set>
                                      <p:cBhvr>
                                        <p:cTn id="53" dur="1" fill="hold">
                                          <p:stCondLst>
                                            <p:cond delay="0"/>
                                          </p:stCondLst>
                                        </p:cTn>
                                        <p:tgtEl>
                                          <p:spTgt spid="7">
                                            <p:txEl>
                                              <p:pRg st="3" end="3"/>
                                            </p:txEl>
                                          </p:spTgt>
                                        </p:tgtEl>
                                        <p:attrNameLst>
                                          <p:attrName>style.visibility</p:attrName>
                                        </p:attrNameLst>
                                      </p:cBhvr>
                                      <p:to>
                                        <p:strVal val="visible"/>
                                      </p:to>
                                    </p:set>
                                    <p:animEffect transition="in" filter="wipe(down)">
                                      <p:cBhvr>
                                        <p:cTn id="54" dur="580">
                                          <p:stCondLst>
                                            <p:cond delay="0"/>
                                          </p:stCondLst>
                                        </p:cTn>
                                        <p:tgtEl>
                                          <p:spTgt spid="7">
                                            <p:txEl>
                                              <p:pRg st="3" end="3"/>
                                            </p:txEl>
                                          </p:spTgt>
                                        </p:tgtEl>
                                      </p:cBhvr>
                                    </p:animEffect>
                                    <p:anim calcmode="lin" valueType="num">
                                      <p:cBhvr>
                                        <p:cTn id="55"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7">
                                            <p:txEl>
                                              <p:pRg st="3" end="3"/>
                                            </p:txEl>
                                          </p:spTgt>
                                        </p:tgtEl>
                                      </p:cBhvr>
                                      <p:to x="100000" y="60000"/>
                                    </p:animScale>
                                    <p:animScale>
                                      <p:cBhvr>
                                        <p:cTn id="61" dur="166" decel="50000">
                                          <p:stCondLst>
                                            <p:cond delay="676"/>
                                          </p:stCondLst>
                                        </p:cTn>
                                        <p:tgtEl>
                                          <p:spTgt spid="7">
                                            <p:txEl>
                                              <p:pRg st="3" end="3"/>
                                            </p:txEl>
                                          </p:spTgt>
                                        </p:tgtEl>
                                      </p:cBhvr>
                                      <p:to x="100000" y="100000"/>
                                    </p:animScale>
                                    <p:animScale>
                                      <p:cBhvr>
                                        <p:cTn id="62" dur="26">
                                          <p:stCondLst>
                                            <p:cond delay="1312"/>
                                          </p:stCondLst>
                                        </p:cTn>
                                        <p:tgtEl>
                                          <p:spTgt spid="7">
                                            <p:txEl>
                                              <p:pRg st="3" end="3"/>
                                            </p:txEl>
                                          </p:spTgt>
                                        </p:tgtEl>
                                      </p:cBhvr>
                                      <p:to x="100000" y="80000"/>
                                    </p:animScale>
                                    <p:animScale>
                                      <p:cBhvr>
                                        <p:cTn id="63" dur="166" decel="50000">
                                          <p:stCondLst>
                                            <p:cond delay="1338"/>
                                          </p:stCondLst>
                                        </p:cTn>
                                        <p:tgtEl>
                                          <p:spTgt spid="7">
                                            <p:txEl>
                                              <p:pRg st="3" end="3"/>
                                            </p:txEl>
                                          </p:spTgt>
                                        </p:tgtEl>
                                      </p:cBhvr>
                                      <p:to x="100000" y="100000"/>
                                    </p:animScale>
                                    <p:animScale>
                                      <p:cBhvr>
                                        <p:cTn id="64" dur="26">
                                          <p:stCondLst>
                                            <p:cond delay="1642"/>
                                          </p:stCondLst>
                                        </p:cTn>
                                        <p:tgtEl>
                                          <p:spTgt spid="7">
                                            <p:txEl>
                                              <p:pRg st="3" end="3"/>
                                            </p:txEl>
                                          </p:spTgt>
                                        </p:tgtEl>
                                      </p:cBhvr>
                                      <p:to x="100000" y="90000"/>
                                    </p:animScale>
                                    <p:animScale>
                                      <p:cBhvr>
                                        <p:cTn id="65" dur="166" decel="50000">
                                          <p:stCondLst>
                                            <p:cond delay="1668"/>
                                          </p:stCondLst>
                                        </p:cTn>
                                        <p:tgtEl>
                                          <p:spTgt spid="7">
                                            <p:txEl>
                                              <p:pRg st="3" end="3"/>
                                            </p:txEl>
                                          </p:spTgt>
                                        </p:tgtEl>
                                      </p:cBhvr>
                                      <p:to x="100000" y="100000"/>
                                    </p:animScale>
                                    <p:animScale>
                                      <p:cBhvr>
                                        <p:cTn id="66" dur="26">
                                          <p:stCondLst>
                                            <p:cond delay="1808"/>
                                          </p:stCondLst>
                                        </p:cTn>
                                        <p:tgtEl>
                                          <p:spTgt spid="7">
                                            <p:txEl>
                                              <p:pRg st="3" end="3"/>
                                            </p:txEl>
                                          </p:spTgt>
                                        </p:tgtEl>
                                      </p:cBhvr>
                                      <p:to x="100000" y="95000"/>
                                    </p:animScale>
                                    <p:animScale>
                                      <p:cBhvr>
                                        <p:cTn id="67" dur="166" decel="50000">
                                          <p:stCondLst>
                                            <p:cond delay="1834"/>
                                          </p:stCondLst>
                                        </p:cTn>
                                        <p:tgtEl>
                                          <p:spTgt spid="7">
                                            <p:txEl>
                                              <p:pRg st="3" end="3"/>
                                            </p:txEl>
                                          </p:spTgt>
                                        </p:tgtEl>
                                      </p:cBhvr>
                                      <p:to x="100000" y="100000"/>
                                    </p:animScale>
                                  </p:childTnLst>
                                </p:cTn>
                              </p:par>
                              <p:par>
                                <p:cTn id="68" presetID="26" presetClass="entr" presetSubtype="0" fill="hold" nodeType="with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down)">
                                      <p:cBhvr>
                                        <p:cTn id="70" dur="580">
                                          <p:stCondLst>
                                            <p:cond delay="0"/>
                                          </p:stCondLst>
                                        </p:cTn>
                                        <p:tgtEl>
                                          <p:spTgt spid="7">
                                            <p:txEl>
                                              <p:pRg st="4" end="4"/>
                                            </p:txEl>
                                          </p:spTgt>
                                        </p:tgtEl>
                                      </p:cBhvr>
                                    </p:animEffect>
                                    <p:anim calcmode="lin" valueType="num">
                                      <p:cBhvr>
                                        <p:cTn id="71"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xEl>
                                              <p:pRg st="4" end="4"/>
                                            </p:txEl>
                                          </p:spTgt>
                                        </p:tgtEl>
                                      </p:cBhvr>
                                      <p:to x="100000" y="60000"/>
                                    </p:animScale>
                                    <p:animScale>
                                      <p:cBhvr>
                                        <p:cTn id="77" dur="166" decel="50000">
                                          <p:stCondLst>
                                            <p:cond delay="676"/>
                                          </p:stCondLst>
                                        </p:cTn>
                                        <p:tgtEl>
                                          <p:spTgt spid="7">
                                            <p:txEl>
                                              <p:pRg st="4" end="4"/>
                                            </p:txEl>
                                          </p:spTgt>
                                        </p:tgtEl>
                                      </p:cBhvr>
                                      <p:to x="100000" y="100000"/>
                                    </p:animScale>
                                    <p:animScale>
                                      <p:cBhvr>
                                        <p:cTn id="78" dur="26">
                                          <p:stCondLst>
                                            <p:cond delay="1312"/>
                                          </p:stCondLst>
                                        </p:cTn>
                                        <p:tgtEl>
                                          <p:spTgt spid="7">
                                            <p:txEl>
                                              <p:pRg st="4" end="4"/>
                                            </p:txEl>
                                          </p:spTgt>
                                        </p:tgtEl>
                                      </p:cBhvr>
                                      <p:to x="100000" y="80000"/>
                                    </p:animScale>
                                    <p:animScale>
                                      <p:cBhvr>
                                        <p:cTn id="79" dur="166" decel="50000">
                                          <p:stCondLst>
                                            <p:cond delay="1338"/>
                                          </p:stCondLst>
                                        </p:cTn>
                                        <p:tgtEl>
                                          <p:spTgt spid="7">
                                            <p:txEl>
                                              <p:pRg st="4" end="4"/>
                                            </p:txEl>
                                          </p:spTgt>
                                        </p:tgtEl>
                                      </p:cBhvr>
                                      <p:to x="100000" y="100000"/>
                                    </p:animScale>
                                    <p:animScale>
                                      <p:cBhvr>
                                        <p:cTn id="80" dur="26">
                                          <p:stCondLst>
                                            <p:cond delay="1642"/>
                                          </p:stCondLst>
                                        </p:cTn>
                                        <p:tgtEl>
                                          <p:spTgt spid="7">
                                            <p:txEl>
                                              <p:pRg st="4" end="4"/>
                                            </p:txEl>
                                          </p:spTgt>
                                        </p:tgtEl>
                                      </p:cBhvr>
                                      <p:to x="100000" y="90000"/>
                                    </p:animScale>
                                    <p:animScale>
                                      <p:cBhvr>
                                        <p:cTn id="81" dur="166" decel="50000">
                                          <p:stCondLst>
                                            <p:cond delay="1668"/>
                                          </p:stCondLst>
                                        </p:cTn>
                                        <p:tgtEl>
                                          <p:spTgt spid="7">
                                            <p:txEl>
                                              <p:pRg st="4" end="4"/>
                                            </p:txEl>
                                          </p:spTgt>
                                        </p:tgtEl>
                                      </p:cBhvr>
                                      <p:to x="100000" y="100000"/>
                                    </p:animScale>
                                    <p:animScale>
                                      <p:cBhvr>
                                        <p:cTn id="82" dur="26">
                                          <p:stCondLst>
                                            <p:cond delay="1808"/>
                                          </p:stCondLst>
                                        </p:cTn>
                                        <p:tgtEl>
                                          <p:spTgt spid="7">
                                            <p:txEl>
                                              <p:pRg st="4" end="4"/>
                                            </p:txEl>
                                          </p:spTgt>
                                        </p:tgtEl>
                                      </p:cBhvr>
                                      <p:to x="100000" y="95000"/>
                                    </p:animScale>
                                    <p:animScale>
                                      <p:cBhvr>
                                        <p:cTn id="83" dur="166" decel="50000">
                                          <p:stCondLst>
                                            <p:cond delay="1834"/>
                                          </p:stCondLst>
                                        </p:cTn>
                                        <p:tgtEl>
                                          <p:spTgt spid="7">
                                            <p:txEl>
                                              <p:pRg st="4" end="4"/>
                                            </p:txEl>
                                          </p:spTgt>
                                        </p:tgtEl>
                                      </p:cBhvr>
                                      <p:to x="100000" y="100000"/>
                                    </p:animScale>
                                  </p:childTnLst>
                                </p:cTn>
                              </p:par>
                              <p:par>
                                <p:cTn id="84" presetID="26" presetClass="entr" presetSubtype="0" fill="hold" nodeType="withEffect">
                                  <p:stCondLst>
                                    <p:cond delay="0"/>
                                  </p:stCondLst>
                                  <p:childTnLst>
                                    <p:set>
                                      <p:cBhvr>
                                        <p:cTn id="85" dur="1" fill="hold">
                                          <p:stCondLst>
                                            <p:cond delay="0"/>
                                          </p:stCondLst>
                                        </p:cTn>
                                        <p:tgtEl>
                                          <p:spTgt spid="7">
                                            <p:txEl>
                                              <p:pRg st="5" end="5"/>
                                            </p:txEl>
                                          </p:spTgt>
                                        </p:tgtEl>
                                        <p:attrNameLst>
                                          <p:attrName>style.visibility</p:attrName>
                                        </p:attrNameLst>
                                      </p:cBhvr>
                                      <p:to>
                                        <p:strVal val="visible"/>
                                      </p:to>
                                    </p:set>
                                    <p:animEffect transition="in" filter="wipe(down)">
                                      <p:cBhvr>
                                        <p:cTn id="86" dur="580">
                                          <p:stCondLst>
                                            <p:cond delay="0"/>
                                          </p:stCondLst>
                                        </p:cTn>
                                        <p:tgtEl>
                                          <p:spTgt spid="7">
                                            <p:txEl>
                                              <p:pRg st="5" end="5"/>
                                            </p:txEl>
                                          </p:spTgt>
                                        </p:tgtEl>
                                      </p:cBhvr>
                                    </p:animEffect>
                                    <p:anim calcmode="lin" valueType="num">
                                      <p:cBhvr>
                                        <p:cTn id="87"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7">
                                            <p:txEl>
                                              <p:pRg st="5" end="5"/>
                                            </p:txEl>
                                          </p:spTgt>
                                        </p:tgtEl>
                                      </p:cBhvr>
                                      <p:to x="100000" y="60000"/>
                                    </p:animScale>
                                    <p:animScale>
                                      <p:cBhvr>
                                        <p:cTn id="93" dur="166" decel="50000">
                                          <p:stCondLst>
                                            <p:cond delay="676"/>
                                          </p:stCondLst>
                                        </p:cTn>
                                        <p:tgtEl>
                                          <p:spTgt spid="7">
                                            <p:txEl>
                                              <p:pRg st="5" end="5"/>
                                            </p:txEl>
                                          </p:spTgt>
                                        </p:tgtEl>
                                      </p:cBhvr>
                                      <p:to x="100000" y="100000"/>
                                    </p:animScale>
                                    <p:animScale>
                                      <p:cBhvr>
                                        <p:cTn id="94" dur="26">
                                          <p:stCondLst>
                                            <p:cond delay="1312"/>
                                          </p:stCondLst>
                                        </p:cTn>
                                        <p:tgtEl>
                                          <p:spTgt spid="7">
                                            <p:txEl>
                                              <p:pRg st="5" end="5"/>
                                            </p:txEl>
                                          </p:spTgt>
                                        </p:tgtEl>
                                      </p:cBhvr>
                                      <p:to x="100000" y="80000"/>
                                    </p:animScale>
                                    <p:animScale>
                                      <p:cBhvr>
                                        <p:cTn id="95" dur="166" decel="50000">
                                          <p:stCondLst>
                                            <p:cond delay="1338"/>
                                          </p:stCondLst>
                                        </p:cTn>
                                        <p:tgtEl>
                                          <p:spTgt spid="7">
                                            <p:txEl>
                                              <p:pRg st="5" end="5"/>
                                            </p:txEl>
                                          </p:spTgt>
                                        </p:tgtEl>
                                      </p:cBhvr>
                                      <p:to x="100000" y="100000"/>
                                    </p:animScale>
                                    <p:animScale>
                                      <p:cBhvr>
                                        <p:cTn id="96" dur="26">
                                          <p:stCondLst>
                                            <p:cond delay="1642"/>
                                          </p:stCondLst>
                                        </p:cTn>
                                        <p:tgtEl>
                                          <p:spTgt spid="7">
                                            <p:txEl>
                                              <p:pRg st="5" end="5"/>
                                            </p:txEl>
                                          </p:spTgt>
                                        </p:tgtEl>
                                      </p:cBhvr>
                                      <p:to x="100000" y="90000"/>
                                    </p:animScale>
                                    <p:animScale>
                                      <p:cBhvr>
                                        <p:cTn id="97" dur="166" decel="50000">
                                          <p:stCondLst>
                                            <p:cond delay="1668"/>
                                          </p:stCondLst>
                                        </p:cTn>
                                        <p:tgtEl>
                                          <p:spTgt spid="7">
                                            <p:txEl>
                                              <p:pRg st="5" end="5"/>
                                            </p:txEl>
                                          </p:spTgt>
                                        </p:tgtEl>
                                      </p:cBhvr>
                                      <p:to x="100000" y="100000"/>
                                    </p:animScale>
                                    <p:animScale>
                                      <p:cBhvr>
                                        <p:cTn id="98" dur="26">
                                          <p:stCondLst>
                                            <p:cond delay="1808"/>
                                          </p:stCondLst>
                                        </p:cTn>
                                        <p:tgtEl>
                                          <p:spTgt spid="7">
                                            <p:txEl>
                                              <p:pRg st="5" end="5"/>
                                            </p:txEl>
                                          </p:spTgt>
                                        </p:tgtEl>
                                      </p:cBhvr>
                                      <p:to x="100000" y="95000"/>
                                    </p:animScale>
                                    <p:animScale>
                                      <p:cBhvr>
                                        <p:cTn id="99" dur="166" decel="50000">
                                          <p:stCondLst>
                                            <p:cond delay="1834"/>
                                          </p:stCondLst>
                                        </p:cTn>
                                        <p:tgtEl>
                                          <p:spTgt spid="7">
                                            <p:txEl>
                                              <p:pRg st="5" end="5"/>
                                            </p:txEl>
                                          </p:spTgt>
                                        </p:tgtEl>
                                      </p:cBhvr>
                                      <p:to x="100000" y="100000"/>
                                    </p:animScale>
                                  </p:childTnLst>
                                </p:cTn>
                              </p:par>
                              <p:par>
                                <p:cTn id="100" presetID="26" presetClass="entr" presetSubtype="0" fill="hold" nodeType="withEffect">
                                  <p:stCondLst>
                                    <p:cond delay="0"/>
                                  </p:stCondLst>
                                  <p:childTnLst>
                                    <p:set>
                                      <p:cBhvr>
                                        <p:cTn id="101" dur="1" fill="hold">
                                          <p:stCondLst>
                                            <p:cond delay="0"/>
                                          </p:stCondLst>
                                        </p:cTn>
                                        <p:tgtEl>
                                          <p:spTgt spid="7">
                                            <p:txEl>
                                              <p:pRg st="6" end="6"/>
                                            </p:txEl>
                                          </p:spTgt>
                                        </p:tgtEl>
                                        <p:attrNameLst>
                                          <p:attrName>style.visibility</p:attrName>
                                        </p:attrNameLst>
                                      </p:cBhvr>
                                      <p:to>
                                        <p:strVal val="visible"/>
                                      </p:to>
                                    </p:set>
                                    <p:animEffect transition="in" filter="wipe(down)">
                                      <p:cBhvr>
                                        <p:cTn id="102" dur="580">
                                          <p:stCondLst>
                                            <p:cond delay="0"/>
                                          </p:stCondLst>
                                        </p:cTn>
                                        <p:tgtEl>
                                          <p:spTgt spid="7">
                                            <p:txEl>
                                              <p:pRg st="6" end="6"/>
                                            </p:txEl>
                                          </p:spTgt>
                                        </p:tgtEl>
                                      </p:cBhvr>
                                    </p:animEffect>
                                    <p:anim calcmode="lin" valueType="num">
                                      <p:cBhvr>
                                        <p:cTn id="103"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7">
                                            <p:txEl>
                                              <p:pRg st="6" end="6"/>
                                            </p:txEl>
                                          </p:spTgt>
                                        </p:tgtEl>
                                      </p:cBhvr>
                                      <p:to x="100000" y="60000"/>
                                    </p:animScale>
                                    <p:animScale>
                                      <p:cBhvr>
                                        <p:cTn id="109" dur="166" decel="50000">
                                          <p:stCondLst>
                                            <p:cond delay="676"/>
                                          </p:stCondLst>
                                        </p:cTn>
                                        <p:tgtEl>
                                          <p:spTgt spid="7">
                                            <p:txEl>
                                              <p:pRg st="6" end="6"/>
                                            </p:txEl>
                                          </p:spTgt>
                                        </p:tgtEl>
                                      </p:cBhvr>
                                      <p:to x="100000" y="100000"/>
                                    </p:animScale>
                                    <p:animScale>
                                      <p:cBhvr>
                                        <p:cTn id="110" dur="26">
                                          <p:stCondLst>
                                            <p:cond delay="1312"/>
                                          </p:stCondLst>
                                        </p:cTn>
                                        <p:tgtEl>
                                          <p:spTgt spid="7">
                                            <p:txEl>
                                              <p:pRg st="6" end="6"/>
                                            </p:txEl>
                                          </p:spTgt>
                                        </p:tgtEl>
                                      </p:cBhvr>
                                      <p:to x="100000" y="80000"/>
                                    </p:animScale>
                                    <p:animScale>
                                      <p:cBhvr>
                                        <p:cTn id="111" dur="166" decel="50000">
                                          <p:stCondLst>
                                            <p:cond delay="1338"/>
                                          </p:stCondLst>
                                        </p:cTn>
                                        <p:tgtEl>
                                          <p:spTgt spid="7">
                                            <p:txEl>
                                              <p:pRg st="6" end="6"/>
                                            </p:txEl>
                                          </p:spTgt>
                                        </p:tgtEl>
                                      </p:cBhvr>
                                      <p:to x="100000" y="100000"/>
                                    </p:animScale>
                                    <p:animScale>
                                      <p:cBhvr>
                                        <p:cTn id="112" dur="26">
                                          <p:stCondLst>
                                            <p:cond delay="1642"/>
                                          </p:stCondLst>
                                        </p:cTn>
                                        <p:tgtEl>
                                          <p:spTgt spid="7">
                                            <p:txEl>
                                              <p:pRg st="6" end="6"/>
                                            </p:txEl>
                                          </p:spTgt>
                                        </p:tgtEl>
                                      </p:cBhvr>
                                      <p:to x="100000" y="90000"/>
                                    </p:animScale>
                                    <p:animScale>
                                      <p:cBhvr>
                                        <p:cTn id="113" dur="166" decel="50000">
                                          <p:stCondLst>
                                            <p:cond delay="1668"/>
                                          </p:stCondLst>
                                        </p:cTn>
                                        <p:tgtEl>
                                          <p:spTgt spid="7">
                                            <p:txEl>
                                              <p:pRg st="6" end="6"/>
                                            </p:txEl>
                                          </p:spTgt>
                                        </p:tgtEl>
                                      </p:cBhvr>
                                      <p:to x="100000" y="100000"/>
                                    </p:animScale>
                                    <p:animScale>
                                      <p:cBhvr>
                                        <p:cTn id="114" dur="26">
                                          <p:stCondLst>
                                            <p:cond delay="1808"/>
                                          </p:stCondLst>
                                        </p:cTn>
                                        <p:tgtEl>
                                          <p:spTgt spid="7">
                                            <p:txEl>
                                              <p:pRg st="6" end="6"/>
                                            </p:txEl>
                                          </p:spTgt>
                                        </p:tgtEl>
                                      </p:cBhvr>
                                      <p:to x="100000" y="95000"/>
                                    </p:animScale>
                                    <p:animScale>
                                      <p:cBhvr>
                                        <p:cTn id="115" dur="166" decel="50000">
                                          <p:stCondLst>
                                            <p:cond delay="1834"/>
                                          </p:stCondLst>
                                        </p:cTn>
                                        <p:tgtEl>
                                          <p:spTgt spid="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172670"/>
            <a:chOff x="964" y="2950"/>
            <a:chExt cx="9707" cy="8058"/>
          </a:xfrm>
        </p:grpSpPr>
        <p:sp>
          <p:nvSpPr>
            <p:cNvPr id="17" name="圆角矩形 16"/>
            <p:cNvSpPr/>
            <p:nvPr/>
          </p:nvSpPr>
          <p:spPr>
            <a:xfrm>
              <a:off x="967" y="3630"/>
              <a:ext cx="9704" cy="6904"/>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68" y="3757"/>
              <a:ext cx="9162" cy="7251"/>
            </a:xfrm>
            <a:prstGeom prst="rect">
              <a:avLst/>
            </a:prstGeom>
            <a:noFill/>
            <a:ln>
              <a:noFill/>
            </a:ln>
            <a:effectLst/>
            <a:scene3d>
              <a:camera prst="obliqueTopLeft"/>
              <a:lightRig rig="threePt" dir="t"/>
            </a:scene3d>
          </p:spPr>
          <p:txBody>
            <a:bodyPr wrap="square" rtlCol="0">
              <a:spAutoFit/>
            </a:bodyPr>
            <a:lstStyle/>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 page </a:t>
              </a:r>
              <a:r>
                <a:rPr lang="en-US" altLang="zh-CN" sz="1600" kern="0" dirty="0" err="1">
                  <a:effectLst/>
                  <a:latin typeface="Times New Roman" panose="02020603050405020304" pitchFamily="18" charset="0"/>
                  <a:cs typeface="Times New Roman" panose="02020603050405020304" pitchFamily="18" charset="0"/>
                  <a:sym typeface="+mn-ea"/>
                </a:rPr>
                <a:t>contentType</a:t>
              </a:r>
              <a:r>
                <a:rPr lang="en-US" altLang="zh-CN" sz="1600" kern="0" dirty="0">
                  <a:effectLst/>
                  <a:latin typeface="Times New Roman" panose="02020603050405020304" pitchFamily="18" charset="0"/>
                  <a:cs typeface="Times New Roman" panose="02020603050405020304" pitchFamily="18" charset="0"/>
                  <a:sym typeface="+mn-ea"/>
                </a:rPr>
                <a:t>="text/</a:t>
              </a:r>
              <a:r>
                <a:rPr lang="en-US" altLang="zh-CN" sz="1600" kern="0" dirty="0" err="1">
                  <a:effectLst/>
                  <a:latin typeface="Times New Roman" panose="02020603050405020304" pitchFamily="18" charset="0"/>
                  <a:cs typeface="Times New Roman" panose="02020603050405020304" pitchFamily="18" charset="0"/>
                  <a:sym typeface="+mn-ea"/>
                </a:rPr>
                <a:t>html;charset</a:t>
              </a:r>
              <a:r>
                <a:rPr lang="en-US" altLang="zh-CN" sz="1600" kern="0" dirty="0">
                  <a:effectLst/>
                  <a:latin typeface="Times New Roman" panose="02020603050405020304" pitchFamily="18" charset="0"/>
                  <a:cs typeface="Times New Roman" panose="02020603050405020304" pitchFamily="18" charset="0"/>
                  <a:sym typeface="+mn-ea"/>
                </a:rPr>
                <a:t>=gb2312" %&gt;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 page import="</a:t>
              </a:r>
              <a:r>
                <a:rPr lang="en-US" altLang="zh-CN" sz="1600" kern="0" dirty="0" err="1">
                  <a:effectLst/>
                  <a:latin typeface="Times New Roman" panose="02020603050405020304" pitchFamily="18" charset="0"/>
                  <a:cs typeface="Times New Roman" panose="02020603050405020304" pitchFamily="18" charset="0"/>
                  <a:sym typeface="+mn-ea"/>
                </a:rPr>
                <a:t>java.sql</a:t>
              </a:r>
              <a:r>
                <a:rPr lang="en-US" altLang="zh-CN" sz="1600" kern="0" dirty="0">
                  <a:effectLst/>
                  <a:latin typeface="Times New Roman" panose="02020603050405020304" pitchFamily="18" charset="0"/>
                  <a:cs typeface="Times New Roman" panose="02020603050405020304" pitchFamily="18" charset="0"/>
                  <a:sym typeface="+mn-ea"/>
                </a:rPr>
                <a:t>.*" %&gt;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&lt;HTML&gt;&lt;body </a:t>
              </a:r>
              <a:r>
                <a:rPr lang="en-US" altLang="zh-CN" sz="1600" kern="0" dirty="0" err="1">
                  <a:effectLst/>
                  <a:latin typeface="Times New Roman" panose="02020603050405020304" pitchFamily="18" charset="0"/>
                  <a:cs typeface="Times New Roman" panose="02020603050405020304" pitchFamily="18" charset="0"/>
                  <a:sym typeface="+mn-ea"/>
                </a:rPr>
                <a:t>bgcolor</a:t>
              </a:r>
              <a:r>
                <a:rPr lang="en-US" altLang="zh-CN" sz="1600" kern="0" dirty="0">
                  <a:effectLst/>
                  <a:latin typeface="Times New Roman" panose="02020603050405020304" pitchFamily="18" charset="0"/>
                  <a:cs typeface="Times New Roman" panose="02020603050405020304" pitchFamily="18" charset="0"/>
                  <a:sym typeface="+mn-ea"/>
                </a:rPr>
                <a:t>=#EEDDFF&gt;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&lt;% Connection con;</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PreparedStatement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sql</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预处理语句</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ResultSet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try{  </a:t>
              </a:r>
              <a:r>
                <a:rPr lang="en-US" altLang="zh-CN" sz="1600" kern="0" dirty="0" err="1">
                  <a:effectLst/>
                  <a:latin typeface="Times New Roman" panose="02020603050405020304" pitchFamily="18" charset="0"/>
                  <a:cs typeface="Times New Roman" panose="02020603050405020304" pitchFamily="18" charset="0"/>
                  <a:sym typeface="+mn-ea"/>
                </a:rPr>
                <a:t>Class.forName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com.mysql.jdbc.Driver</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}catch(Exception 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out.println</a:t>
              </a:r>
              <a:r>
                <a:rPr lang="en-US" altLang="zh-CN" sz="1600" kern="0" dirty="0">
                  <a:effectLst/>
                  <a:latin typeface="Times New Roman" panose="02020603050405020304" pitchFamily="18" charset="0"/>
                  <a:cs typeface="Times New Roman" panose="02020603050405020304" pitchFamily="18" charset="0"/>
                  <a:sym typeface="+mn-ea"/>
                </a:rPr>
                <a:t>("</a:t>
              </a:r>
              <a:r>
                <a:rPr lang="zh-CN" altLang="en-US" sz="1600" kern="0" dirty="0">
                  <a:effectLst/>
                  <a:latin typeface="Times New Roman" panose="02020603050405020304" pitchFamily="18" charset="0"/>
                  <a:cs typeface="Times New Roman" panose="02020603050405020304" pitchFamily="18" charset="0"/>
                  <a:sym typeface="+mn-ea"/>
                </a:rPr>
                <a:t>忘记把</a:t>
              </a:r>
              <a:r>
                <a:rPr lang="en-US" altLang="zh-CN" sz="1600" kern="0" dirty="0">
                  <a:effectLst/>
                  <a:latin typeface="Times New Roman" panose="02020603050405020304" pitchFamily="18" charset="0"/>
                  <a:cs typeface="Times New Roman" panose="02020603050405020304" pitchFamily="18" charset="0"/>
                  <a:sym typeface="+mn-ea"/>
                </a:rPr>
                <a:t>MySQL</a:t>
              </a:r>
              <a:r>
                <a:rPr lang="zh-CN" altLang="en-US" sz="1600" kern="0" dirty="0">
                  <a:effectLst/>
                  <a:latin typeface="Times New Roman" panose="02020603050405020304" pitchFamily="18" charset="0"/>
                  <a:cs typeface="Times New Roman" panose="02020603050405020304" pitchFamily="18" charset="0"/>
                  <a:sym typeface="+mn-ea"/>
                </a:rPr>
                <a:t>数据库的</a:t>
              </a:r>
              <a:r>
                <a:rPr lang="en-US" altLang="zh-CN" sz="1600" kern="0" dirty="0">
                  <a:effectLst/>
                  <a:latin typeface="Times New Roman" panose="02020603050405020304" pitchFamily="18" charset="0"/>
                  <a:cs typeface="Times New Roman" panose="02020603050405020304" pitchFamily="18" charset="0"/>
                  <a:sym typeface="+mn-ea"/>
                </a:rPr>
                <a:t>JDBC-</a:t>
              </a:r>
              <a:r>
                <a:rPr lang="zh-CN" altLang="en-US" sz="1600" kern="0" dirty="0">
                  <a:effectLst/>
                  <a:latin typeface="Times New Roman" panose="02020603050405020304" pitchFamily="18" charset="0"/>
                  <a:cs typeface="Times New Roman" panose="02020603050405020304" pitchFamily="18" charset="0"/>
                  <a:sym typeface="+mn-ea"/>
                </a:rPr>
                <a:t>数据库驱动程序复制到</a:t>
              </a:r>
              <a:r>
                <a:rPr lang="en-US" altLang="zh-CN" sz="1600" kern="0" dirty="0">
                  <a:effectLst/>
                  <a:latin typeface="Times New Roman" panose="02020603050405020304" pitchFamily="18" charset="0"/>
                  <a:cs typeface="Times New Roman" panose="02020603050405020304" pitchFamily="18" charset="0"/>
                  <a:sym typeface="+mn-ea"/>
                </a:rPr>
                <a:t>JDK</a:t>
              </a:r>
              <a:r>
                <a:rPr lang="zh-CN" altLang="en-US" sz="1600" kern="0" dirty="0">
                  <a:effectLst/>
                  <a:latin typeface="Times New Roman" panose="02020603050405020304" pitchFamily="18" charset="0"/>
                  <a:cs typeface="Times New Roman" panose="02020603050405020304" pitchFamily="18" charset="0"/>
                  <a:sym typeface="+mn-ea"/>
                </a:rPr>
                <a:t>的扩展目录中</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try { String </a:t>
              </a:r>
              <a:r>
                <a:rPr lang="en-US" altLang="zh-CN" sz="1600" kern="0" dirty="0" err="1">
                  <a:effectLst/>
                  <a:latin typeface="Times New Roman" panose="02020603050405020304" pitchFamily="18" charset="0"/>
                  <a:cs typeface="Times New Roman" panose="02020603050405020304" pitchFamily="18" charset="0"/>
                  <a:sym typeface="+mn-ea"/>
                </a:rPr>
                <a:t>uri</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jdbc:mysql</a:t>
              </a:r>
              <a:r>
                <a:rPr lang="en-US" altLang="zh-CN" sz="1600" kern="0" dirty="0">
                  <a:effectLst/>
                  <a:latin typeface="Times New Roman" panose="02020603050405020304" pitchFamily="18" charset="0"/>
                  <a:cs typeface="Times New Roman" panose="02020603050405020304" pitchFamily="18" charset="0"/>
                  <a:sym typeface="+mn-ea"/>
                </a:rPr>
                <a:t>://127.0.0.1/warehouse";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user="root";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password="";</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con=</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DriverManager.getConnection</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uri,user,password</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con.prepareStatement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("SELECT * FROM product");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sql.executeQuery</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Example9_5.jsp</a:t>
              </a: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607774"/>
            <a:chOff x="964" y="2950"/>
            <a:chExt cx="9707" cy="8626"/>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99"/>
              <a:ext cx="9162" cy="7877"/>
            </a:xfrm>
            <a:prstGeom prst="rect">
              <a:avLst/>
            </a:prstGeom>
            <a:noFill/>
            <a:ln>
              <a:noFill/>
            </a:ln>
            <a:effectLst/>
            <a:scene3d>
              <a:camera prst="obliqueTopLeft"/>
              <a:lightRig rig="threePt" dir="t"/>
            </a:scene3d>
          </p:spPr>
          <p:txBody>
            <a:bodyPr wrap="square" rtlCol="0">
              <a:spAutoFit/>
            </a:bodyPr>
            <a:lstStyle/>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("&lt;table border=2&gt;");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width=100&gt;"+"</a:t>
              </a:r>
              <a:r>
                <a:rPr lang="zh-CN" altLang="en-US" sz="1600" kern="0" dirty="0">
                  <a:effectLst/>
                  <a:latin typeface="Times New Roman" panose="02020603050405020304" pitchFamily="18" charset="0"/>
                  <a:cs typeface="Times New Roman" panose="02020603050405020304" pitchFamily="18" charset="0"/>
                  <a:sym typeface="+mn-ea"/>
                </a:rPr>
                <a:t>产品号</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width=100&gt;"+"</a:t>
              </a:r>
              <a:r>
                <a:rPr lang="zh-CN" altLang="en-US" sz="1600" kern="0" dirty="0">
                  <a:effectLst/>
                  <a:latin typeface="Times New Roman" panose="02020603050405020304" pitchFamily="18" charset="0"/>
                  <a:cs typeface="Times New Roman" panose="02020603050405020304" pitchFamily="18" charset="0"/>
                  <a:sym typeface="+mn-ea"/>
                </a:rPr>
                <a:t>名称</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width=50&gt;"+"</a:t>
              </a:r>
              <a:r>
                <a:rPr lang="zh-CN" altLang="en-US" sz="1600" kern="0" dirty="0">
                  <a:effectLst/>
                  <a:latin typeface="Times New Roman" panose="02020603050405020304" pitchFamily="18" charset="0"/>
                  <a:cs typeface="Times New Roman" panose="02020603050405020304" pitchFamily="18" charset="0"/>
                  <a:sym typeface="+mn-ea"/>
                </a:rPr>
                <a:t>生产日期</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th</a:t>
              </a:r>
              <a:r>
                <a:rPr lang="en-US" altLang="zh-CN" sz="1600" kern="0" dirty="0">
                  <a:effectLst/>
                  <a:latin typeface="Times New Roman" panose="02020603050405020304" pitchFamily="18" charset="0"/>
                  <a:cs typeface="Times New Roman" panose="02020603050405020304" pitchFamily="18" charset="0"/>
                  <a:sym typeface="+mn-ea"/>
                </a:rPr>
                <a:t> width=50&gt;"+"</a:t>
              </a:r>
              <a:r>
                <a:rPr lang="zh-CN" altLang="en-US" sz="1600" kern="0" dirty="0">
                  <a:effectLst/>
                  <a:latin typeface="Times New Roman" panose="02020603050405020304" pitchFamily="18" charset="0"/>
                  <a:cs typeface="Times New Roman" panose="02020603050405020304" pitchFamily="18" charset="0"/>
                  <a:sym typeface="+mn-ea"/>
                </a:rPr>
                <a:t>价格</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("&lt;/TR&gt;");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while(</a:t>
              </a:r>
              <a:r>
                <a:rPr lang="en-US" altLang="zh-CN" sz="1600" kern="0" dirty="0" err="1">
                  <a:effectLst/>
                  <a:latin typeface="Times New Roman" panose="02020603050405020304" pitchFamily="18" charset="0"/>
                  <a:cs typeface="Times New Roman" panose="02020603050405020304" pitchFamily="18" charset="0"/>
                  <a:sym typeface="+mn-ea"/>
                </a:rPr>
                <a:t>rs.next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tr</a:t>
              </a:r>
              <a:r>
                <a:rPr lang="en-US" altLang="zh-CN" sz="1600" kern="0" dirty="0">
                  <a:effectLst/>
                  <a:latin typeface="Times New Roman" panose="02020603050405020304" pitchFamily="18" charset="0"/>
                  <a:cs typeface="Times New Roman" panose="02020603050405020304" pitchFamily="18" charset="0"/>
                  <a:sym typeface="+mn-ea"/>
                </a:rPr>
                <a:t>&gt;");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(1)+"&lt;/td&gt;"); </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rs.getString</a:t>
              </a:r>
              <a:r>
                <a:rPr lang="en-US" altLang="zh-CN" sz="1600" kern="0" dirty="0">
                  <a:effectLst/>
                  <a:latin typeface="Times New Roman" panose="02020603050405020304" pitchFamily="18" charset="0"/>
                  <a:cs typeface="Times New Roman" panose="02020603050405020304" pitchFamily="18" charset="0"/>
                  <a:sym typeface="+mn-ea"/>
                </a:rPr>
                <a:t>(2)+"&lt;/td&gt;");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rs.getDate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madeTime</a:t>
              </a:r>
              <a:r>
                <a:rPr lang="en-US" altLang="zh-CN" sz="1600" kern="0" dirty="0">
                  <a:effectLst/>
                  <a:latin typeface="Times New Roman" panose="02020603050405020304" pitchFamily="18" charset="0"/>
                  <a:cs typeface="Times New Roman" panose="02020603050405020304" pitchFamily="18" charset="0"/>
                  <a:sym typeface="+mn-ea"/>
                </a:rPr>
                <a:t>")+"&lt;/td&gt;"); </a:t>
              </a:r>
              <a:endParaRPr lang="en-US" altLang="zh-CN" sz="1600" kern="0" dirty="0">
                <a:effectLst/>
                <a:latin typeface="Times New Roman" panose="02020603050405020304" pitchFamily="18" charset="0"/>
                <a:cs typeface="Times New Roman" panose="02020603050405020304" pitchFamily="18" charset="0"/>
              </a:endParaRPr>
            </a:p>
            <a:p>
              <a:pPr>
                <a:lnSpc>
                  <a:spcPts val="18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("&lt;td &gt;"+</a:t>
              </a:r>
              <a:r>
                <a:rPr lang="en-US" altLang="zh-CN" sz="1600" kern="0" dirty="0" err="1">
                  <a:effectLst/>
                  <a:latin typeface="Times New Roman" panose="02020603050405020304" pitchFamily="18" charset="0"/>
                  <a:cs typeface="Times New Roman" panose="02020603050405020304" pitchFamily="18" charset="0"/>
                  <a:sym typeface="+mn-ea"/>
                </a:rPr>
                <a:t>rs.getFloat</a:t>
              </a:r>
              <a:r>
                <a:rPr lang="en-US" altLang="zh-CN" sz="1600" kern="0" dirty="0">
                  <a:effectLst/>
                  <a:latin typeface="Times New Roman" panose="02020603050405020304" pitchFamily="18" charset="0"/>
                  <a:cs typeface="Times New Roman" panose="02020603050405020304" pitchFamily="18" charset="0"/>
                  <a:sym typeface="+mn-ea"/>
                </a:rPr>
                <a:t>("price")+"&lt;/td&gt;");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a:t>
              </a:r>
              <a:r>
                <a:rPr lang="en-US" altLang="zh-CN" sz="1600" kern="0" dirty="0" err="1">
                  <a:effectLst/>
                  <a:latin typeface="Times New Roman" panose="02020603050405020304" pitchFamily="18" charset="0"/>
                  <a:cs typeface="Times New Roman" panose="02020603050405020304" pitchFamily="18" charset="0"/>
                  <a:sym typeface="+mn-ea"/>
                </a:rPr>
                <a:t>tr</a:t>
              </a:r>
              <a:r>
                <a:rPr lang="en-US" altLang="zh-CN" sz="1600" kern="0" dirty="0">
                  <a:effectLst/>
                  <a:latin typeface="Times New Roman" panose="02020603050405020304" pitchFamily="18" charset="0"/>
                  <a:cs typeface="Times New Roman" panose="02020603050405020304" pitchFamily="18" charset="0"/>
                  <a:sym typeface="+mn-ea"/>
                </a:rPr>
                <a:t>&gt;") ;  }</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("&lt;/table&gt;");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con.close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catch(</a:t>
              </a:r>
              <a:r>
                <a:rPr lang="en-US" altLang="zh-CN" sz="1600" kern="0" dirty="0" err="1">
                  <a:effectLst/>
                  <a:latin typeface="Times New Roman" panose="02020603050405020304" pitchFamily="18" charset="0"/>
                  <a:cs typeface="Times New Roman" panose="02020603050405020304" pitchFamily="18" charset="0"/>
                  <a:sym typeface="+mn-ea"/>
                </a:rPr>
                <a:t>SQLException</a:t>
              </a:r>
              <a:r>
                <a:rPr lang="en-US" altLang="zh-CN" sz="1600" kern="0" dirty="0">
                  <a:effectLst/>
                  <a:latin typeface="Times New Roman" panose="02020603050405020304" pitchFamily="18" charset="0"/>
                  <a:cs typeface="Times New Roman" panose="02020603050405020304" pitchFamily="18" charset="0"/>
                  <a:sym typeface="+mn-ea"/>
                </a:rPr>
                <a:t> e){ </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out.print</a:t>
              </a:r>
              <a:r>
                <a:rPr lang="en-US" altLang="zh-CN" sz="1600" kern="0" dirty="0">
                  <a:effectLst/>
                  <a:latin typeface="Times New Roman" panose="02020603050405020304" pitchFamily="18" charset="0"/>
                  <a:cs typeface="Times New Roman" panose="02020603050405020304" pitchFamily="18" charset="0"/>
                  <a:sym typeface="+mn-ea"/>
                </a:rPr>
                <a:t>(e); }</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&lt;/body&gt;&lt;/HTML&gt;</a:t>
              </a:r>
              <a:endParaRPr lang="en-US" altLang="zh-CN" sz="1600" kern="0" dirty="0">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endParaRPr lang="en-US" altLang="zh-CN" sz="1600" kern="0" dirty="0">
                <a:solidFill>
                  <a:srgbClr val="FF0000"/>
                </a:solidFill>
                <a:effectLst/>
                <a:latin typeface="Times New Roman" panose="02020603050405020304" pitchFamily="18" charset="0"/>
                <a:cs typeface="Times New Roman" panose="02020603050405020304" pitchFamily="18" charset="0"/>
              </a:endParaRPr>
            </a:p>
            <a:p>
              <a:pPr>
                <a:lnSpc>
                  <a:spcPts val="2020"/>
                </a:lnSpc>
                <a:spcBef>
                  <a:spcPct val="0"/>
                </a:spcBef>
                <a:buFontTx/>
                <a:buNone/>
                <a:defRPr/>
              </a:pP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6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Example9_5.jsp</a:t>
              </a: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圆角矩形 3"/>
          <p:cNvSpPr/>
          <p:nvPr/>
        </p:nvSpPr>
        <p:spPr>
          <a:xfrm>
            <a:off x="1204595" y="4506595"/>
            <a:ext cx="4937125" cy="1266825"/>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矩形 5"/>
          <p:cNvSpPr>
            <a:spLocks noChangeArrowheads="1"/>
          </p:cNvSpPr>
          <p:nvPr/>
        </p:nvSpPr>
        <p:spPr bwMode="auto">
          <a:xfrm>
            <a:off x="395536" y="952500"/>
            <a:ext cx="8431337" cy="488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indent="-342900" algn="just" eaLnBrk="1" hangingPunct="1">
              <a:lnSpc>
                <a:spcPts val="3200"/>
              </a:lnSpc>
              <a:buSzPct val="150000"/>
              <a:buBlip>
                <a:blip r:embed="rId4"/>
              </a:buBlip>
              <a:defRPr/>
            </a:pPr>
            <a:r>
              <a:rPr lang="zh-CN" altLang="en-US" sz="2400" dirty="0">
                <a:solidFill>
                  <a:srgbClr val="0070C0"/>
                </a:solidFill>
                <a:effectLst/>
                <a:latin typeface="Times New Roman" panose="02020603050405020304" pitchFamily="18" charset="0"/>
              </a:rPr>
              <a:t>在对</a:t>
            </a:r>
            <a:r>
              <a:rPr lang="en-US" altLang="zh-CN" sz="2400" dirty="0">
                <a:solidFill>
                  <a:srgbClr val="0070C0"/>
                </a:solidFill>
                <a:effectLst/>
                <a:latin typeface="Times New Roman" panose="02020603050405020304" pitchFamily="18" charset="0"/>
              </a:rPr>
              <a:t>SQL</a:t>
            </a:r>
            <a:r>
              <a:rPr lang="zh-CN" altLang="en-US" sz="2400" dirty="0">
                <a:solidFill>
                  <a:srgbClr val="0070C0"/>
                </a:solidFill>
                <a:effectLst/>
                <a:latin typeface="Times New Roman" panose="02020603050405020304" pitchFamily="18" charset="0"/>
              </a:rPr>
              <a:t>进行预处理时可以使用通配符“？”来代替字段的值</a:t>
            </a:r>
            <a:endParaRPr lang="en-US" altLang="zh-CN" sz="2400" dirty="0">
              <a:solidFill>
                <a:srgbClr val="0070C0"/>
              </a:solidFill>
              <a:effectLst/>
              <a:latin typeface="Times New Roman" panose="02020603050405020304" pitchFamily="18" charset="0"/>
            </a:endParaRPr>
          </a:p>
          <a:p>
            <a:pPr algn="just">
              <a:lnSpc>
                <a:spcPts val="3200"/>
              </a:lnSpc>
              <a:spcBef>
                <a:spcPct val="0"/>
              </a:spcBef>
              <a:buFontTx/>
              <a:buNone/>
              <a:defRPr/>
            </a:pPr>
            <a:r>
              <a:rPr lang="en-US" altLang="zh-CN" sz="2000" dirty="0">
                <a:solidFill>
                  <a:srgbClr val="DF3621"/>
                </a:solidFill>
                <a:effectLst/>
                <a:latin typeface="Times New Roman" panose="02020603050405020304" pitchFamily="18" charset="0"/>
              </a:rPr>
              <a:t>      </a:t>
            </a:r>
            <a:r>
              <a:rPr lang="en-US" altLang="zh-CN" sz="2000" b="0" dirty="0" err="1">
                <a:solidFill>
                  <a:srgbClr val="DF3621"/>
                </a:solidFill>
                <a:effectLst/>
                <a:latin typeface="Times New Roman" panose="02020603050405020304" pitchFamily="18" charset="0"/>
              </a:rPr>
              <a:t>prepareStatement</a:t>
            </a:r>
            <a:r>
              <a:rPr lang="en-US" altLang="zh-CN" sz="2000" b="0" dirty="0">
                <a:solidFill>
                  <a:srgbClr val="DF3621"/>
                </a:solidFill>
                <a:effectLst/>
                <a:latin typeface="Times New Roman" panose="02020603050405020304" pitchFamily="18" charset="0"/>
              </a:rPr>
              <a:t> pre=</a:t>
            </a:r>
          </a:p>
          <a:p>
            <a:pPr algn="just">
              <a:lnSpc>
                <a:spcPts val="3200"/>
              </a:lnSpc>
              <a:spcBef>
                <a:spcPct val="0"/>
              </a:spcBef>
              <a:buFontTx/>
              <a:buNone/>
              <a:defRPr/>
            </a:pPr>
            <a:r>
              <a:rPr lang="en-US" altLang="zh-CN" sz="2000" b="0" dirty="0">
                <a:solidFill>
                  <a:srgbClr val="DF3621"/>
                </a:solidFill>
                <a:effectLst/>
                <a:latin typeface="Times New Roman" panose="02020603050405020304" pitchFamily="18" charset="0"/>
              </a:rPr>
              <a:t>      </a:t>
            </a:r>
            <a:r>
              <a:rPr lang="en-US" altLang="zh-CN" sz="2000" b="0" dirty="0" err="1">
                <a:solidFill>
                  <a:srgbClr val="DF3621"/>
                </a:solidFill>
                <a:effectLst/>
                <a:latin typeface="Times New Roman" panose="02020603050405020304" pitchFamily="18" charset="0"/>
              </a:rPr>
              <a:t>con.prepareStatement</a:t>
            </a:r>
            <a:r>
              <a:rPr lang="en-US" altLang="zh-CN" sz="2000" b="0" dirty="0">
                <a:solidFill>
                  <a:srgbClr val="DF3621"/>
                </a:solidFill>
                <a:effectLst/>
                <a:latin typeface="Times New Roman" panose="02020603050405020304" pitchFamily="18" charset="0"/>
              </a:rPr>
              <a:t>("SELECT * FROM product WHERE price &lt; ? ");</a:t>
            </a:r>
            <a:endParaRPr lang="en-US" altLang="zh-CN" sz="2000" b="0" dirty="0">
              <a:solidFill>
                <a:srgbClr val="FF0000"/>
              </a:solidFill>
              <a:effectLst/>
              <a:latin typeface="Times New Roman" panose="02020603050405020304" pitchFamily="18" charset="0"/>
            </a:endParaRPr>
          </a:p>
          <a:p>
            <a:pPr marL="342900" indent="-342900" algn="just" eaLnBrk="1" hangingPunct="1">
              <a:lnSpc>
                <a:spcPts val="3200"/>
              </a:lnSpc>
              <a:buSzPct val="150000"/>
              <a:buBlip>
                <a:blip r:embed="rId4"/>
              </a:buBlip>
              <a:defRPr/>
            </a:pPr>
            <a:r>
              <a:rPr lang="zh-CN" altLang="en-US" sz="2400" dirty="0">
                <a:solidFill>
                  <a:srgbClr val="0070C0"/>
                </a:solidFill>
                <a:effectLst/>
                <a:latin typeface="Times New Roman" panose="02020603050405020304" pitchFamily="18" charset="0"/>
              </a:rPr>
              <a:t>调用相应的方法设置通配符“？”，代表具体的值</a:t>
            </a:r>
            <a:endParaRPr lang="en-US" altLang="zh-CN" sz="2400" dirty="0">
              <a:solidFill>
                <a:srgbClr val="0070C0"/>
              </a:solidFill>
              <a:effectLst/>
              <a:latin typeface="Times New Roman" panose="02020603050405020304" pitchFamily="18" charset="0"/>
            </a:endParaRPr>
          </a:p>
          <a:p>
            <a:pPr algn="just" eaLnBrk="1" hangingPunct="1">
              <a:lnSpc>
                <a:spcPts val="3200"/>
              </a:lnSpc>
              <a:buFontTx/>
              <a:buNone/>
              <a:defRPr/>
            </a:pPr>
            <a:r>
              <a:rPr lang="en-US" altLang="zh-CN" sz="2400" dirty="0">
                <a:solidFill>
                  <a:srgbClr val="000099"/>
                </a:solidFill>
                <a:effectLst/>
                <a:latin typeface="Times New Roman" panose="02020603050405020304" pitchFamily="18" charset="0"/>
              </a:rPr>
              <a:t>   </a:t>
            </a:r>
            <a:r>
              <a:rPr lang="en-US" altLang="zh-CN" sz="2400" dirty="0">
                <a:solidFill>
                  <a:srgbClr val="DF3621"/>
                </a:solidFill>
                <a:effectLst/>
                <a:latin typeface="Times New Roman" panose="02020603050405020304" pitchFamily="18" charset="0"/>
              </a:rPr>
              <a:t>  </a:t>
            </a:r>
            <a:r>
              <a:rPr lang="en-US" altLang="zh-CN" sz="2000" b="0" dirty="0" err="1">
                <a:solidFill>
                  <a:srgbClr val="DF3621"/>
                </a:solidFill>
                <a:effectLst/>
                <a:latin typeface="Times New Roman" panose="02020603050405020304" pitchFamily="18" charset="0"/>
              </a:rPr>
              <a:t>pre.setDouble(1,6565);</a:t>
            </a:r>
            <a:endParaRPr lang="en-US" altLang="zh-CN" sz="2000" b="0" dirty="0" err="1">
              <a:solidFill>
                <a:srgbClr val="FF0000"/>
              </a:solidFill>
              <a:effectLst/>
              <a:latin typeface="Times New Roman" panose="02020603050405020304" pitchFamily="18" charset="0"/>
            </a:endParaRPr>
          </a:p>
          <a:p>
            <a:pPr algn="just" eaLnBrk="1" hangingPunct="1">
              <a:lnSpc>
                <a:spcPts val="3200"/>
              </a:lnSpc>
              <a:buFontTx/>
              <a:buNone/>
              <a:defRPr/>
            </a:pPr>
            <a:r>
              <a:rPr lang="zh-CN" altLang="en-US" sz="2000" dirty="0">
                <a:solidFill>
                  <a:srgbClr val="0070C0"/>
                </a:solidFill>
                <a:effectLst/>
                <a:latin typeface="Times New Roman" panose="02020603050405020304" pitchFamily="18" charset="0"/>
              </a:rPr>
              <a:t>     指定上述预处理语句</a:t>
            </a:r>
            <a:r>
              <a:rPr lang="en-US" altLang="zh-CN" sz="2000" dirty="0">
                <a:solidFill>
                  <a:srgbClr val="0070C0"/>
                </a:solidFill>
                <a:effectLst/>
                <a:latin typeface="Times New Roman" panose="02020603050405020304" pitchFamily="18" charset="0"/>
              </a:rPr>
              <a:t>pre</a:t>
            </a:r>
            <a:r>
              <a:rPr lang="zh-CN" altLang="en-US" sz="2000" dirty="0">
                <a:solidFill>
                  <a:srgbClr val="0070C0"/>
                </a:solidFill>
                <a:effectLst/>
                <a:latin typeface="Times New Roman" panose="02020603050405020304" pitchFamily="18" charset="0"/>
              </a:rPr>
              <a:t>中第</a:t>
            </a:r>
            <a:r>
              <a:rPr lang="en-US" altLang="zh-CN" sz="2000" dirty="0">
                <a:solidFill>
                  <a:srgbClr val="0070C0"/>
                </a:solidFill>
                <a:effectLst/>
                <a:latin typeface="Times New Roman" panose="02020603050405020304" pitchFamily="18" charset="0"/>
              </a:rPr>
              <a:t>1</a:t>
            </a:r>
            <a:r>
              <a:rPr lang="zh-CN" altLang="en-US" sz="2000" dirty="0">
                <a:solidFill>
                  <a:srgbClr val="0070C0"/>
                </a:solidFill>
                <a:effectLst/>
                <a:latin typeface="Times New Roman" panose="02020603050405020304" pitchFamily="18" charset="0"/>
              </a:rPr>
              <a:t>个通配符“？”代表的值是  </a:t>
            </a:r>
            <a:r>
              <a:rPr lang="en-US" altLang="zh-CN" sz="2000" dirty="0">
                <a:solidFill>
                  <a:srgbClr val="0070C0"/>
                </a:solidFill>
                <a:effectLst/>
                <a:latin typeface="Times New Roman" panose="02020603050405020304" pitchFamily="18" charset="0"/>
              </a:rPr>
              <a:t>6565</a:t>
            </a:r>
            <a:endParaRPr lang="en-US" altLang="zh-CN" sz="2400" dirty="0">
              <a:solidFill>
                <a:srgbClr val="0070C0"/>
              </a:solidFill>
              <a:effectLst/>
              <a:latin typeface="Times New Roman" panose="02020603050405020304" pitchFamily="18" charset="0"/>
            </a:endParaRPr>
          </a:p>
          <a:p>
            <a:pPr marL="342900" indent="-342900" algn="just" eaLnBrk="1" hangingPunct="1">
              <a:lnSpc>
                <a:spcPts val="3200"/>
              </a:lnSpc>
              <a:buSzPct val="150000"/>
              <a:buBlip>
                <a:blip r:embed="rId4"/>
              </a:buBlip>
              <a:defRPr/>
            </a:pPr>
            <a:r>
              <a:rPr lang="zh-CN" altLang="en-US" sz="2400" dirty="0">
                <a:solidFill>
                  <a:srgbClr val="0070C0"/>
                </a:solidFill>
                <a:effectLst/>
                <a:latin typeface="Times New Roman" panose="02020603050405020304" pitchFamily="18" charset="0"/>
              </a:rPr>
              <a:t>预处理语句设置通配符“？”的值的常用方法有：</a:t>
            </a:r>
          </a:p>
          <a:p>
            <a:pPr lvl="2" eaLnBrk="1" hangingPunct="1">
              <a:lnSpc>
                <a:spcPts val="3200"/>
              </a:lnSpc>
              <a:spcBef>
                <a:spcPct val="0"/>
              </a:spcBef>
              <a:buFontTx/>
              <a:buNone/>
              <a:defRPr/>
            </a:pPr>
            <a:r>
              <a:rPr lang="en-US" altLang="zh-CN" sz="2000" dirty="0" err="1">
                <a:solidFill>
                  <a:srgbClr val="DF3621"/>
                </a:solidFill>
                <a:effectLst/>
                <a:latin typeface="Times New Roman" panose="02020603050405020304" pitchFamily="18" charset="0"/>
              </a:rPr>
              <a:t>void setDate(int parameterIndex,Date x)</a:t>
            </a:r>
          </a:p>
          <a:p>
            <a:pPr lvl="2" eaLnBrk="1" hangingPunct="1">
              <a:lnSpc>
                <a:spcPts val="3200"/>
              </a:lnSpc>
              <a:spcBef>
                <a:spcPct val="0"/>
              </a:spcBef>
              <a:buFontTx/>
              <a:buNone/>
              <a:defRPr/>
            </a:pPr>
            <a:r>
              <a:rPr lang="en-US" altLang="zh-CN" sz="2000" dirty="0" err="1">
                <a:solidFill>
                  <a:srgbClr val="DF3621"/>
                </a:solidFill>
                <a:effectLst/>
                <a:latin typeface="Times New Roman" panose="02020603050405020304" pitchFamily="18" charset="0"/>
              </a:rPr>
              <a:t>void setDouble(int parameterIndex,double x)</a:t>
            </a:r>
          </a:p>
          <a:p>
            <a:pPr lvl="2" eaLnBrk="1" hangingPunct="1">
              <a:lnSpc>
                <a:spcPts val="3200"/>
              </a:lnSpc>
              <a:spcBef>
                <a:spcPct val="0"/>
              </a:spcBef>
              <a:buFontTx/>
              <a:buNone/>
              <a:defRPr/>
            </a:pPr>
            <a:r>
              <a:rPr lang="en-US" altLang="zh-CN" sz="2000" dirty="0" err="1">
                <a:solidFill>
                  <a:srgbClr val="DF3621"/>
                </a:solidFill>
                <a:effectLst/>
                <a:latin typeface="Times New Roman" panose="02020603050405020304" pitchFamily="18" charset="0"/>
              </a:rPr>
              <a:t>void setFloat(int parameterIndex,float x)</a:t>
            </a:r>
          </a:p>
        </p:txBody>
      </p:sp>
      <p:pic>
        <p:nvPicPr>
          <p:cNvPr id="13" name="Picture 7" descr="河海校徽"/>
          <p:cNvPicPr>
            <a:picLocks noChangeAspect="1"/>
          </p:cNvPicPr>
          <p:nvPr/>
        </p:nvPicPr>
        <p:blipFill>
          <a:blip r:embed="rId5"/>
          <a:stretch>
            <a:fillRect/>
          </a:stretch>
        </p:blipFill>
        <p:spPr>
          <a:xfrm>
            <a:off x="0" y="22448"/>
            <a:ext cx="965200" cy="1030288"/>
          </a:xfrm>
          <a:prstGeom prst="rect">
            <a:avLst/>
          </a:prstGeom>
          <a:noFill/>
          <a:ln w="9525">
            <a:noFill/>
          </a:ln>
        </p:spPr>
      </p:pic>
      <p:sp>
        <p:nvSpPr>
          <p:cNvPr id="14"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5"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 calcmode="lin" valueType="num">
                                      <p:cBhvr additive="base">
                                        <p:cTn id="2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additive="base">
                                        <p:cTn id="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 calcmode="lin" valueType="num">
                                      <p:cBhvr additive="base">
                                        <p:cTn id="3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4" end="4"/>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 calcmode="lin" valueType="num">
                                      <p:cBhvr additive="base">
                                        <p:cTn id="4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 calcmode="lin" valueType="num">
                                      <p:cBhvr additive="base">
                                        <p:cTn id="52"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
                                            <p:txEl>
                                              <p:pRg st="7" end="7"/>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7">
                                            <p:txEl>
                                              <p:pRg st="8" end="8"/>
                                            </p:txEl>
                                          </p:spTgt>
                                        </p:tgtEl>
                                        <p:attrNameLst>
                                          <p:attrName>style.visibility</p:attrName>
                                        </p:attrNameLst>
                                      </p:cBhvr>
                                      <p:to>
                                        <p:strVal val="visible"/>
                                      </p:to>
                                    </p:set>
                                    <p:anim calcmode="lin" valueType="num">
                                      <p:cBhvr additive="base">
                                        <p:cTn id="56"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
                                            <p:txEl>
                                              <p:pRg st="9" end="9"/>
                                            </p:txEl>
                                          </p:spTgt>
                                        </p:tgtEl>
                                        <p:attrNameLst>
                                          <p:attrName>style.visibility</p:attrName>
                                        </p:attrNameLst>
                                      </p:cBhvr>
                                      <p:to>
                                        <p:strVal val="visible"/>
                                      </p:to>
                                    </p:set>
                                    <p:anim calcmode="lin" valueType="num">
                                      <p:cBhvr additive="base">
                                        <p:cTn id="60"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3"/>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4306621"/>
            <a:chOff x="964" y="2950"/>
            <a:chExt cx="9707" cy="5622"/>
          </a:xfrm>
        </p:grpSpPr>
        <p:sp>
          <p:nvSpPr>
            <p:cNvPr id="17" name="圆角矩形 16"/>
            <p:cNvSpPr/>
            <p:nvPr/>
          </p:nvSpPr>
          <p:spPr>
            <a:xfrm>
              <a:off x="967" y="3630"/>
              <a:ext cx="9704" cy="4436"/>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99"/>
              <a:ext cx="9162" cy="4873"/>
            </a:xfrm>
            <a:prstGeom prst="rect">
              <a:avLst/>
            </a:prstGeom>
            <a:noFill/>
            <a:ln>
              <a:noFill/>
            </a:ln>
            <a:effectLst/>
            <a:scene3d>
              <a:camera prst="obliqueTopLeft"/>
              <a:lightRig rig="threePt" dir="t"/>
            </a:scene3d>
          </p:spPr>
          <p:txBody>
            <a:bodyPr wrap="square" rtlCol="0">
              <a:spAutoFit/>
            </a:bodyPr>
            <a:lstStyle/>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 page </a:t>
              </a:r>
              <a:r>
                <a:rPr lang="en-US" altLang="zh-CN" sz="1800" kern="0" dirty="0" err="1">
                  <a:effectLst/>
                  <a:latin typeface="Times New Roman" panose="02020603050405020304" pitchFamily="18" charset="0"/>
                  <a:cs typeface="Times New Roman" panose="02020603050405020304" pitchFamily="18" charset="0"/>
                  <a:sym typeface="+mn-ea"/>
                </a:rPr>
                <a:t>contentType</a:t>
              </a:r>
              <a:r>
                <a:rPr lang="en-US" altLang="zh-CN" sz="1800" kern="0" dirty="0">
                  <a:effectLst/>
                  <a:latin typeface="Times New Roman" panose="02020603050405020304" pitchFamily="18" charset="0"/>
                  <a:cs typeface="Times New Roman" panose="02020603050405020304" pitchFamily="18" charset="0"/>
                  <a:sym typeface="+mn-ea"/>
                </a:rPr>
                <a:t>="text/</a:t>
              </a:r>
              <a:r>
                <a:rPr lang="en-US" altLang="zh-CN" sz="1800" kern="0" dirty="0" err="1">
                  <a:effectLst/>
                  <a:latin typeface="Times New Roman" panose="02020603050405020304" pitchFamily="18" charset="0"/>
                  <a:cs typeface="Times New Roman" panose="02020603050405020304" pitchFamily="18" charset="0"/>
                  <a:sym typeface="+mn-ea"/>
                </a:rPr>
                <a:t>html;charset</a:t>
              </a:r>
              <a:r>
                <a:rPr lang="en-US" altLang="zh-CN" sz="1800" kern="0" dirty="0">
                  <a:effectLst/>
                  <a:latin typeface="Times New Roman" panose="02020603050405020304" pitchFamily="18" charset="0"/>
                  <a:cs typeface="Times New Roman" panose="02020603050405020304" pitchFamily="18" charset="0"/>
                  <a:sym typeface="+mn-ea"/>
                </a:rPr>
                <a:t>=gb2312" %&gt;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&lt;HTML&gt;&lt;body </a:t>
              </a:r>
              <a:r>
                <a:rPr lang="en-US" altLang="zh-CN" sz="1800" kern="0" dirty="0" err="1">
                  <a:effectLst/>
                  <a:latin typeface="Times New Roman" panose="02020603050405020304" pitchFamily="18" charset="0"/>
                  <a:cs typeface="Times New Roman" panose="02020603050405020304" pitchFamily="18" charset="0"/>
                  <a:sym typeface="+mn-ea"/>
                </a:rPr>
                <a:t>bgcolor</a:t>
              </a:r>
              <a:r>
                <a:rPr lang="en-US" altLang="zh-CN" sz="1800" kern="0" dirty="0">
                  <a:effectLst/>
                  <a:latin typeface="Times New Roman" panose="02020603050405020304" pitchFamily="18" charset="0"/>
                  <a:cs typeface="Times New Roman" panose="02020603050405020304" pitchFamily="18" charset="0"/>
                  <a:sym typeface="+mn-ea"/>
                </a:rPr>
                <a:t>=#AAFFEE&gt;&lt;font size=2&gt;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&lt;form action="</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preparedServlet</a:t>
              </a:r>
              <a:r>
                <a:rPr lang="en-US" altLang="zh-CN" sz="1800" kern="0" dirty="0">
                  <a:effectLst/>
                  <a:latin typeface="Times New Roman" panose="02020603050405020304" pitchFamily="18" charset="0"/>
                  <a:cs typeface="Times New Roman" panose="02020603050405020304" pitchFamily="18" charset="0"/>
                  <a:sym typeface="+mn-ea"/>
                </a:rPr>
                <a:t>" method=post&gt;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&lt;b&gt;</a:t>
              </a:r>
              <a:r>
                <a:rPr lang="zh-CN" altLang="en-US" sz="1800" kern="0" dirty="0">
                  <a:effectLst/>
                  <a:latin typeface="Times New Roman" panose="02020603050405020304" pitchFamily="18" charset="0"/>
                  <a:cs typeface="Times New Roman" panose="02020603050405020304" pitchFamily="18" charset="0"/>
                  <a:sym typeface="+mn-ea"/>
                </a:rPr>
                <a:t>输入主键</a:t>
              </a:r>
              <a:r>
                <a:rPr lang="en-US" altLang="zh-CN" sz="1800" kern="0" dirty="0">
                  <a:effectLst/>
                  <a:latin typeface="Times New Roman" panose="02020603050405020304" pitchFamily="18" charset="0"/>
                  <a:cs typeface="Times New Roman" panose="02020603050405020304" pitchFamily="18" charset="0"/>
                  <a:sym typeface="+mn-ea"/>
                </a:rPr>
                <a:t>number</a:t>
              </a:r>
              <a:r>
                <a:rPr lang="zh-CN" altLang="en-US" sz="1800" kern="0" dirty="0">
                  <a:effectLst/>
                  <a:latin typeface="Times New Roman" panose="02020603050405020304" pitchFamily="18" charset="0"/>
                  <a:cs typeface="Times New Roman" panose="02020603050405020304" pitchFamily="18" charset="0"/>
                  <a:sym typeface="+mn-ea"/>
                </a:rPr>
                <a:t>是</a:t>
              </a:r>
              <a:r>
                <a:rPr lang="en-US" altLang="zh-CN" sz="1800" kern="0" dirty="0">
                  <a:effectLst/>
                  <a:latin typeface="Times New Roman" panose="02020603050405020304" pitchFamily="18" charset="0"/>
                  <a:cs typeface="Times New Roman" panose="02020603050405020304" pitchFamily="18" charset="0"/>
                  <a:sym typeface="+mn-ea"/>
                </a:rPr>
                <a:t>&lt;input type="text" name="number" size=10&gt;&lt;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zh-CN" altLang="en-US" sz="1800" kern="0" dirty="0">
                  <a:effectLst/>
                  <a:latin typeface="Times New Roman" panose="02020603050405020304" pitchFamily="18" charset="0"/>
                  <a:cs typeface="Times New Roman" panose="02020603050405020304" pitchFamily="18" charset="0"/>
                  <a:sym typeface="+mn-ea"/>
                </a:rPr>
                <a:t>的</a:t>
              </a:r>
              <a:r>
                <a:rPr lang="en-US" altLang="zh-CN" sz="1800" kern="0" dirty="0" err="1">
                  <a:effectLst/>
                  <a:latin typeface="Times New Roman" panose="02020603050405020304" pitchFamily="18" charset="0"/>
                  <a:cs typeface="Times New Roman" panose="02020603050405020304" pitchFamily="18" charset="0"/>
                  <a:sym typeface="+mn-ea"/>
                </a:rPr>
                <a:t>name,madeTime</a:t>
              </a:r>
              <a:r>
                <a:rPr lang="zh-CN" altLang="en-US" sz="1800" kern="0" dirty="0">
                  <a:effectLst/>
                  <a:latin typeface="Times New Roman" panose="02020603050405020304" pitchFamily="18" charset="0"/>
                  <a:cs typeface="Times New Roman" panose="02020603050405020304" pitchFamily="18" charset="0"/>
                  <a:sym typeface="+mn-ea"/>
                </a:rPr>
                <a:t>和</a:t>
              </a:r>
              <a:r>
                <a:rPr lang="en-US" altLang="zh-CN" sz="1800" kern="0" dirty="0">
                  <a:effectLst/>
                  <a:latin typeface="Times New Roman" panose="02020603050405020304" pitchFamily="18" charset="0"/>
                  <a:cs typeface="Times New Roman" panose="02020603050405020304" pitchFamily="18" charset="0"/>
                  <a:sym typeface="+mn-ea"/>
                </a:rPr>
                <a:t>price</a:t>
              </a:r>
              <a:r>
                <a:rPr lang="zh-CN" altLang="en-US" sz="1800" kern="0" dirty="0">
                  <a:effectLst/>
                  <a:latin typeface="Times New Roman" panose="02020603050405020304" pitchFamily="18" charset="0"/>
                  <a:cs typeface="Times New Roman" panose="02020603050405020304" pitchFamily="18" charset="0"/>
                  <a:sym typeface="+mn-ea"/>
                </a:rPr>
                <a:t>的</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更新值</a:t>
              </a:r>
              <a:r>
                <a:rPr lang="zh-CN" altLang="en-US" sz="1800" kern="0" dirty="0">
                  <a:effectLst/>
                  <a:latin typeface="Times New Roman" panose="02020603050405020304" pitchFamily="18" charset="0"/>
                  <a:cs typeface="Times New Roman" panose="02020603050405020304" pitchFamily="18" charset="0"/>
                  <a:sym typeface="+mn-ea"/>
                </a:rPr>
                <a:t>：</a:t>
              </a:r>
              <a:r>
                <a:rPr lang="en-US" altLang="zh-CN" sz="1800" kern="0" dirty="0">
                  <a:effectLst/>
                  <a:latin typeface="Times New Roman" panose="02020603050405020304" pitchFamily="18" charset="0"/>
                  <a:cs typeface="Times New Roman" panose="02020603050405020304" pitchFamily="18" charset="0"/>
                  <a:sym typeface="+mn-ea"/>
                </a:rPr>
                <a: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name:&lt;input type="text" name="name" size=7&gt;&lt;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:&lt;input type="text" name="</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 size=10&gt;&lt;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price:&lt;input type="text" name="price" size=8&gt;&lt;</a:t>
              </a:r>
              <a:r>
                <a:rPr lang="en-US" altLang="zh-CN" sz="1800" kern="0" dirty="0" err="1">
                  <a:effectLst/>
                  <a:latin typeface="Times New Roman" panose="02020603050405020304" pitchFamily="18" charset="0"/>
                  <a:cs typeface="Times New Roman" panose="02020603050405020304" pitchFamily="18" charset="0"/>
                  <a:sym typeface="+mn-ea"/>
                </a:rPr>
                <a:t>br</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&lt;input type="submit" name="b" value="</a:t>
              </a:r>
              <a:r>
                <a:rPr lang="zh-CN" altLang="en-US" sz="1800" kern="0" dirty="0">
                  <a:effectLst/>
                  <a:latin typeface="Times New Roman" panose="02020603050405020304" pitchFamily="18" charset="0"/>
                  <a:cs typeface="Times New Roman" panose="02020603050405020304" pitchFamily="18" charset="0"/>
                  <a:sym typeface="+mn-ea"/>
                </a:rPr>
                <a:t>提交</a:t>
              </a:r>
              <a:r>
                <a:rPr lang="en-US" altLang="zh-CN" sz="1800" kern="0" dirty="0">
                  <a:effectLst/>
                  <a:latin typeface="Times New Roman" panose="02020603050405020304" pitchFamily="18" charset="0"/>
                  <a:cs typeface="Times New Roman" panose="02020603050405020304" pitchFamily="18" charset="0"/>
                  <a:sym typeface="+mn-ea"/>
                </a:rPr>
                <a:t>"&gt;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&lt;/font&gt;&lt;/body&gt;&lt;/HTML&gt;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Example9_6.jsp</a:t>
              </a:r>
            </a:p>
          </p:txBody>
        </p:sp>
      </p:grpSp>
      <p:sp>
        <p:nvSpPr>
          <p:cNvPr id="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p:cNvSpPr>
          <p:nvPr>
            <p:ph idx="1"/>
          </p:nvPr>
        </p:nvSpPr>
        <p:spPr>
          <a:xfrm>
            <a:off x="381000" y="1135063"/>
            <a:ext cx="8382000" cy="4827587"/>
          </a:xfrm>
        </p:spPr>
        <p:txBody>
          <a:bodyPr/>
          <a:lstStyle/>
          <a:p>
            <a:pPr marL="0" indent="0" eaLnBrk="1" hangingPunct="1">
              <a:lnSpc>
                <a:spcPct val="150000"/>
              </a:lnSpc>
              <a:buFont typeface="Wingdings 2" panose="05020102010507070707" pitchFamily="18" charset="2"/>
              <a:buNone/>
              <a:defRPr/>
            </a:pPr>
            <a:r>
              <a:rPr lang="zh-CN" altLang="en-US" sz="2400" b="1" dirty="0">
                <a:solidFill>
                  <a:srgbClr val="0070C0"/>
                </a:solidFill>
                <a:latin typeface="宋体" panose="02010600030101010101" pitchFamily="2" charset="-122"/>
                <a:ea typeface="宋体" panose="02010600030101010101" pitchFamily="2" charset="-122"/>
                <a:cs typeface="宋体" panose="02010600030101010101" pitchFamily="2" charset="-122"/>
              </a:rPr>
              <a:t>目前常见的数据库管理系统有：</a:t>
            </a:r>
            <a:endPar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79095" eaLnBrk="1" hangingPunct="1">
              <a:lnSpc>
                <a:spcPct val="150000"/>
              </a:lnSpc>
              <a:buSzPct val="150000"/>
              <a:buBlip>
                <a:blip r:embed="rId2"/>
              </a:buBlip>
              <a:defRPr/>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Oracle</a:t>
            </a:r>
          </a:p>
          <a:p>
            <a:pPr marL="379095" eaLnBrk="1" hangingPunct="1">
              <a:lnSpc>
                <a:spcPct val="150000"/>
              </a:lnSpc>
              <a:buSzPct val="150000"/>
              <a:buBlip>
                <a:blip r:embed="rId2"/>
              </a:buBlip>
              <a:defRPr/>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Sybase</a:t>
            </a:r>
          </a:p>
          <a:p>
            <a:pPr marL="379095" eaLnBrk="1" hangingPunct="1">
              <a:lnSpc>
                <a:spcPct val="150000"/>
              </a:lnSpc>
              <a:buSzPct val="150000"/>
              <a:buBlip>
                <a:blip r:embed="rId2"/>
              </a:buBlip>
              <a:defRPr/>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Informix</a:t>
            </a:r>
          </a:p>
          <a:p>
            <a:pPr marL="379095" eaLnBrk="1" hangingPunct="1">
              <a:lnSpc>
                <a:spcPct val="150000"/>
              </a:lnSpc>
              <a:buSzPct val="150000"/>
              <a:buBlip>
                <a:blip r:embed="rId2"/>
              </a:buBlip>
              <a:defRPr/>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Microsoft SQL Server</a:t>
            </a:r>
          </a:p>
          <a:p>
            <a:pPr marL="379095" eaLnBrk="1" hangingPunct="1">
              <a:lnSpc>
                <a:spcPct val="150000"/>
              </a:lnSpc>
              <a:buSzPct val="150000"/>
              <a:buBlip>
                <a:blip r:embed="rId2"/>
              </a:buBlip>
              <a:defRPr/>
            </a:pPr>
            <a:r>
              <a:rPr lang="en-US"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MySQL</a:t>
            </a:r>
          </a:p>
        </p:txBody>
      </p:sp>
      <p:pic>
        <p:nvPicPr>
          <p:cNvPr id="9" name="Picture 7" descr="河海校徽"/>
          <p:cNvPicPr>
            <a:picLocks noChangeAspect="1"/>
          </p:cNvPicPr>
          <p:nvPr/>
        </p:nvPicPr>
        <p:blipFill>
          <a:blip r:embed="rId3"/>
          <a:stretch>
            <a:fillRect/>
          </a:stretch>
        </p:blipFill>
        <p:spPr>
          <a:xfrm>
            <a:off x="0" y="0"/>
            <a:ext cx="965200" cy="1030288"/>
          </a:xfrm>
          <a:prstGeom prst="rect">
            <a:avLst/>
          </a:prstGeom>
          <a:noFill/>
          <a:ln w="9525">
            <a:noFill/>
          </a:ln>
        </p:spPr>
      </p:pic>
      <p:sp>
        <p:nvSpPr>
          <p:cNvPr id="10"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23825"/>
            <a:ext cx="4651375" cy="522288"/>
          </a:xfrm>
          <a:prstGeom prst="rect">
            <a:avLst/>
          </a:prstGeom>
          <a:noFill/>
          <a:ln w="9525">
            <a:noFill/>
          </a:ln>
        </p:spPr>
        <p:txBody>
          <a:bodyPr anchor="t">
            <a:spAutoFit/>
          </a:bodyPr>
          <a:lstStyle/>
          <a:p>
            <a:pPr algn="just"/>
            <a:r>
              <a:rPr lang="zh-CN" altLang="en-US" sz="2800" b="1" dirty="0">
                <a:solidFill>
                  <a:srgbClr val="0067B4"/>
                </a:solidFill>
                <a:latin typeface="Times New Roman" panose="02020603050405020304" pitchFamily="18" charset="0"/>
              </a:rPr>
              <a:t>概述</a:t>
            </a:r>
            <a:r>
              <a:rPr lang="en-US" altLang="zh-CN" sz="2800" b="1" dirty="0">
                <a:solidFill>
                  <a:srgbClr val="0067B4"/>
                </a:solidFill>
                <a:latin typeface="Times New Roman" panose="02020603050405020304" pitchFamily="18" charset="0"/>
              </a:rPr>
              <a:t>-</a:t>
            </a:r>
            <a:r>
              <a:rPr lang="zh-CN" altLang="en-US" sz="2800" b="1" dirty="0">
                <a:solidFill>
                  <a:srgbClr val="0067B4"/>
                </a:solidFill>
                <a:latin typeface="Times New Roman" panose="02020603050405020304" pitchFamily="18" charset="0"/>
              </a:rPr>
              <a:t>常见的</a:t>
            </a:r>
            <a:r>
              <a:rPr lang="en-US" altLang="zh-CN" sz="2800" b="1" dirty="0">
                <a:solidFill>
                  <a:srgbClr val="0067B4"/>
                </a:solidFill>
                <a:latin typeface="Times New Roman" panose="02020603050405020304" pitchFamily="18" charset="0"/>
              </a:rPr>
              <a:t>DBMS</a:t>
            </a:r>
            <a:endParaRPr lang="zh-CN" altLang="en-US" sz="2800" b="1" dirty="0">
              <a:solidFill>
                <a:srgbClr val="0067B4"/>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483">
                                            <p:txEl>
                                              <p:pRg st="0" end="0"/>
                                            </p:txEl>
                                          </p:spTgt>
                                        </p:tgtEl>
                                        <p:attrNameLst>
                                          <p:attrName>style.visibility</p:attrName>
                                        </p:attrNameLst>
                                      </p:cBhvr>
                                      <p:to>
                                        <p:strVal val="visible"/>
                                      </p:to>
                                    </p:set>
                                    <p:anim calcmode="lin" valueType="num">
                                      <p:cBhvr additive="base">
                                        <p:cTn id="20"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483">
                                            <p:txEl>
                                              <p:pRg st="1" end="1"/>
                                            </p:txEl>
                                          </p:spTgt>
                                        </p:tgtEl>
                                        <p:attrNameLst>
                                          <p:attrName>style.visibility</p:attrName>
                                        </p:attrNameLst>
                                      </p:cBhvr>
                                      <p:to>
                                        <p:strVal val="visible"/>
                                      </p:to>
                                    </p:set>
                                    <p:anim calcmode="lin" valueType="num">
                                      <p:cBhvr additive="base">
                                        <p:cTn id="26"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0483">
                                            <p:txEl>
                                              <p:pRg st="2" end="2"/>
                                            </p:txEl>
                                          </p:spTgt>
                                        </p:tgtEl>
                                        <p:attrNameLst>
                                          <p:attrName>style.visibility</p:attrName>
                                        </p:attrNameLst>
                                      </p:cBhvr>
                                      <p:to>
                                        <p:strVal val="visible"/>
                                      </p:to>
                                    </p:set>
                                    <p:anim calcmode="lin" valueType="num">
                                      <p:cBhvr additive="base">
                                        <p:cTn id="30"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0483">
                                            <p:txEl>
                                              <p:pRg st="3" end="3"/>
                                            </p:txEl>
                                          </p:spTgt>
                                        </p:tgtEl>
                                        <p:attrNameLst>
                                          <p:attrName>style.visibility</p:attrName>
                                        </p:attrNameLst>
                                      </p:cBhvr>
                                      <p:to>
                                        <p:strVal val="visible"/>
                                      </p:to>
                                    </p:set>
                                    <p:anim calcmode="lin" valueType="num">
                                      <p:cBhvr additive="base">
                                        <p:cTn id="34"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0483">
                                            <p:txEl>
                                              <p:pRg st="4" end="4"/>
                                            </p:txEl>
                                          </p:spTgt>
                                        </p:tgtEl>
                                        <p:attrNameLst>
                                          <p:attrName>style.visibility</p:attrName>
                                        </p:attrNameLst>
                                      </p:cBhvr>
                                      <p:to>
                                        <p:strVal val="visible"/>
                                      </p:to>
                                    </p:set>
                                    <p:anim calcmode="lin" valueType="num">
                                      <p:cBhvr additive="base">
                                        <p:cTn id="38"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0483">
                                            <p:txEl>
                                              <p:pRg st="5" end="5"/>
                                            </p:txEl>
                                          </p:spTgt>
                                        </p:tgtEl>
                                        <p:attrNameLst>
                                          <p:attrName>style.visibility</p:attrName>
                                        </p:attrNameLst>
                                      </p:cBhvr>
                                      <p:to>
                                        <p:strVal val="visible"/>
                                      </p:to>
                                    </p:set>
                                    <p:anim calcmode="lin" valueType="num">
                                      <p:cBhvr additive="base">
                                        <p:cTn id="42"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1165073"/>
            <a:ext cx="7435850" cy="5752887"/>
            <a:chOff x="964" y="3454"/>
            <a:chExt cx="9707" cy="7510"/>
          </a:xfrm>
        </p:grpSpPr>
        <p:sp>
          <p:nvSpPr>
            <p:cNvPr id="17" name="圆角矩形 16"/>
            <p:cNvSpPr/>
            <p:nvPr/>
          </p:nvSpPr>
          <p:spPr>
            <a:xfrm>
              <a:off x="967" y="4152"/>
              <a:ext cx="9704" cy="413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94" y="4203"/>
              <a:ext cx="9162" cy="6761"/>
            </a:xfrm>
            <a:prstGeom prst="rect">
              <a:avLst/>
            </a:prstGeom>
            <a:noFill/>
            <a:ln>
              <a:noFill/>
            </a:ln>
            <a:effectLst/>
            <a:scene3d>
              <a:camera prst="obliqueTopLeft"/>
              <a:lightRig rig="threePt" dir="t"/>
            </a:scene3d>
          </p:spPr>
          <p:txBody>
            <a:bodyPr wrap="square" rtlCol="0">
              <a:spAutoFit/>
            </a:bodyPr>
            <a:lstStyle/>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r>
                <a:rPr lang="en-US" altLang="zh-CN" sz="1900" dirty="0" err="1">
                  <a:effectLst/>
                  <a:latin typeface="Times New Roman" panose="02020603050405020304" pitchFamily="18" charset="0"/>
                  <a:cs typeface="Times New Roman" panose="02020603050405020304" pitchFamily="18" charset="0"/>
                  <a:sym typeface="+mn-ea"/>
                </a:rPr>
                <a:t>preparedServlet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a:t>
              </a:r>
              <a:r>
                <a:rPr lang="en-US" altLang="zh-CN" sz="1900" spc="-110" dirty="0">
                  <a:effectLst/>
                  <a:latin typeface="Times New Roman" panose="02020603050405020304" pitchFamily="18" charset="0"/>
                  <a:cs typeface="Times New Roman" panose="02020603050405020304" pitchFamily="18" charset="0"/>
                  <a:sym typeface="+mn-ea"/>
                </a:rPr>
                <a:t>&lt;</a:t>
              </a:r>
              <a:r>
                <a:rPr lang="en-US" altLang="zh-CN" sz="1900" spc="-110" dirty="0" err="1">
                  <a:effectLst/>
                  <a:latin typeface="Times New Roman" panose="02020603050405020304" pitchFamily="18" charset="0"/>
                  <a:cs typeface="Times New Roman" panose="02020603050405020304" pitchFamily="18" charset="0"/>
                  <a:sym typeface="+mn-ea"/>
                </a:rPr>
                <a:t>servlet</a:t>
              </a:r>
              <a:r>
                <a:rPr lang="en-US" altLang="zh-CN" sz="1900" spc="-110" dirty="0">
                  <a:effectLst/>
                  <a:latin typeface="Times New Roman" panose="02020603050405020304" pitchFamily="18" charset="0"/>
                  <a:cs typeface="Times New Roman" panose="02020603050405020304" pitchFamily="18" charset="0"/>
                  <a:sym typeface="+mn-ea"/>
                </a:rPr>
                <a:t>-class&gt;myservlet.control.Example7_6_Servlet&lt;/</a:t>
              </a:r>
              <a:r>
                <a:rPr lang="en-US" altLang="zh-CN" sz="1900" spc="-110" dirty="0" err="1">
                  <a:effectLst/>
                  <a:latin typeface="Times New Roman" panose="02020603050405020304" pitchFamily="18" charset="0"/>
                  <a:cs typeface="Times New Roman" panose="02020603050405020304" pitchFamily="18" charset="0"/>
                  <a:sym typeface="+mn-ea"/>
                </a:rPr>
                <a:t>servlet</a:t>
              </a:r>
              <a:r>
                <a:rPr lang="en-US" altLang="zh-CN" sz="1900" spc="-110" dirty="0">
                  <a:effectLst/>
                  <a:latin typeface="Times New Roman" panose="02020603050405020304" pitchFamily="18" charset="0"/>
                  <a:cs typeface="Times New Roman" panose="02020603050405020304" pitchFamily="18" charset="0"/>
                  <a:sym typeface="+mn-ea"/>
                </a:rPr>
                <a:t>-class&gt;</a:t>
              </a:r>
              <a:endParaRPr lang="zh-CN" altLang="en-US" sz="1900" spc="-11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r>
                <a:rPr lang="en-US" altLang="zh-CN" sz="1900" dirty="0" err="1">
                  <a:effectLst/>
                  <a:latin typeface="Times New Roman" panose="02020603050405020304" pitchFamily="18" charset="0"/>
                  <a:cs typeface="Times New Roman" panose="02020603050405020304" pitchFamily="18" charset="0"/>
                  <a:sym typeface="+mn-ea"/>
                </a:rPr>
                <a:t>preparedServlet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-name&gt;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  &lt;</a:t>
              </a:r>
              <a:r>
                <a:rPr lang="en-US" altLang="zh-CN" sz="1900" dirty="0" err="1">
                  <a:effectLst/>
                  <a:latin typeface="Times New Roman" panose="02020603050405020304" pitchFamily="18" charset="0"/>
                  <a:cs typeface="Times New Roman" panose="02020603050405020304" pitchFamily="18" charset="0"/>
                  <a:sym typeface="+mn-ea"/>
                </a:rPr>
                <a:t>url</a:t>
              </a:r>
              <a:r>
                <a:rPr lang="en-US" altLang="zh-CN" sz="1900" dirty="0">
                  <a:effectLst/>
                  <a:latin typeface="Times New Roman" panose="02020603050405020304" pitchFamily="18" charset="0"/>
                  <a:cs typeface="Times New Roman" panose="02020603050405020304" pitchFamily="18" charset="0"/>
                  <a:sym typeface="+mn-ea"/>
                </a:rPr>
                <a:t>-pattern&gt;/</a:t>
              </a:r>
              <a:r>
                <a:rPr lang="en-US" altLang="zh-CN" sz="1900" dirty="0" err="1">
                  <a:effectLst/>
                  <a:latin typeface="Times New Roman" panose="02020603050405020304" pitchFamily="18" charset="0"/>
                  <a:cs typeface="Times New Roman" panose="02020603050405020304" pitchFamily="18" charset="0"/>
                  <a:sym typeface="+mn-ea"/>
                </a:rPr>
                <a:t>preparedServlet</a:t>
              </a: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url</a:t>
              </a:r>
              <a:r>
                <a:rPr lang="en-US" altLang="zh-CN" sz="1900" dirty="0">
                  <a:effectLst/>
                  <a:latin typeface="Times New Roman" panose="02020603050405020304" pitchFamily="18" charset="0"/>
                  <a:cs typeface="Times New Roman" panose="02020603050405020304" pitchFamily="18" charset="0"/>
                  <a:sym typeface="+mn-ea"/>
                </a:rPr>
                <a:t>-pattern&gt;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r>
                <a:rPr lang="en-US" altLang="zh-CN" sz="1900" dirty="0">
                  <a:effectLst/>
                  <a:latin typeface="Times New Roman" panose="02020603050405020304" pitchFamily="18" charset="0"/>
                  <a:cs typeface="Times New Roman" panose="02020603050405020304" pitchFamily="18" charset="0"/>
                  <a:sym typeface="+mn-ea"/>
                </a:rPr>
                <a:t>&lt;/</a:t>
              </a:r>
              <a:r>
                <a:rPr lang="en-US" altLang="zh-CN" sz="1900" dirty="0" err="1">
                  <a:effectLst/>
                  <a:latin typeface="Times New Roman" panose="02020603050405020304" pitchFamily="18" charset="0"/>
                  <a:cs typeface="Times New Roman" panose="02020603050405020304" pitchFamily="18" charset="0"/>
                  <a:sym typeface="+mn-ea"/>
                </a:rPr>
                <a:t>servlet</a:t>
              </a:r>
              <a:r>
                <a:rPr lang="en-US" altLang="zh-CN" sz="1900" dirty="0">
                  <a:effectLst/>
                  <a:latin typeface="Times New Roman" panose="02020603050405020304" pitchFamily="18" charset="0"/>
                  <a:cs typeface="Times New Roman" panose="02020603050405020304" pitchFamily="18" charset="0"/>
                  <a:sym typeface="+mn-ea"/>
                </a:rPr>
                <a:t>-mapping&gt;</a:t>
              </a: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lnSpc>
                  <a:spcPct val="120000"/>
                </a:lnSpc>
                <a:defRPr/>
              </a:pP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1200"/>
                </a:spcBef>
                <a:defRPr/>
              </a:pPr>
              <a:endParaRPr lang="zh-CN" altLang="en-US" sz="1900" dirty="0">
                <a:solidFill>
                  <a:schemeClr val="tx1"/>
                </a:solidFill>
                <a:effectLst/>
                <a:latin typeface="Times New Roman" panose="02020603050405020304" pitchFamily="18" charset="0"/>
                <a:cs typeface="Times New Roman" panose="02020603050405020304" pitchFamily="18" charset="0"/>
              </a:endParaRPr>
            </a:p>
            <a:p>
              <a:pPr>
                <a:spcBef>
                  <a:spcPts val="600"/>
                </a:spcBef>
                <a:defRPr/>
              </a:pPr>
              <a:endParaRPr lang="zh-CN" altLang="en-US" sz="1900" b="1" dirty="0">
                <a:solidFill>
                  <a:schemeClr val="tx1"/>
                </a:solidFill>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3503"/>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3454"/>
              <a:ext cx="4136" cy="521"/>
            </a:xfrm>
            <a:prstGeom prst="rect">
              <a:avLst/>
            </a:prstGeom>
            <a:noFill/>
            <a:ln>
              <a:noFill/>
            </a:ln>
            <a:effectLst/>
          </p:spPr>
          <p:txBody>
            <a:bodyPr wrap="square" rtlCol="0">
              <a:spAutoFit/>
              <a:scene3d>
                <a:camera prst="orthographicFront"/>
                <a:lightRig rig="threePt" dir="t"/>
              </a:scene3d>
            </a:bodyPr>
            <a:lstStyle/>
            <a:p>
              <a:r>
                <a:rPr lang="en-US" altLang="zh-CN" sz="2000" dirty="0">
                  <a:effectLst/>
                  <a:latin typeface="Times New Roman" panose="02020603050405020304" pitchFamily="18" charset="0"/>
                  <a:cs typeface="Times New Roman" panose="02020603050405020304" pitchFamily="18" charset="0"/>
                  <a:sym typeface="+mn-ea"/>
                </a:rPr>
                <a:t>web.xml</a:t>
              </a:r>
              <a:endParaRPr lang="en-US" altLang="zh-CN" sz="2000" kern="0" dirty="0">
                <a:solidFill>
                  <a:srgbClr val="FF0000"/>
                </a:solidFill>
                <a:effectLst/>
                <a:latin typeface="Times New Roman" panose="02020603050405020304" pitchFamily="18" charset="0"/>
                <a:cs typeface="Times New Roman" panose="02020603050405020304" pitchFamily="18" charset="0"/>
                <a:sym typeface="+mn-ea"/>
              </a:endParaRP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537732" cy="6853671"/>
            <a:chOff x="964" y="2950"/>
            <a:chExt cx="9840" cy="8947"/>
          </a:xfrm>
        </p:grpSpPr>
        <p:sp>
          <p:nvSpPr>
            <p:cNvPr id="17" name="圆角矩形 16"/>
            <p:cNvSpPr/>
            <p:nvPr/>
          </p:nvSpPr>
          <p:spPr>
            <a:xfrm>
              <a:off x="967" y="3630"/>
              <a:ext cx="9704" cy="720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642" y="3641"/>
              <a:ext cx="9162" cy="8256"/>
            </a:xfrm>
            <a:prstGeom prst="rect">
              <a:avLst/>
            </a:prstGeom>
            <a:noFill/>
            <a:ln>
              <a:noFill/>
            </a:ln>
            <a:effectLst/>
            <a:scene3d>
              <a:camera prst="obliqueTopLeft"/>
              <a:lightRig rig="threePt" dir="t"/>
            </a:scene3d>
          </p:spPr>
          <p:txBody>
            <a:bodyPr wrap="square" rtlCol="0">
              <a:spAutoFit/>
            </a:bodyPr>
            <a:lstStyle/>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package </a:t>
              </a:r>
              <a:r>
                <a:rPr lang="en-US" altLang="zh-CN" sz="1900" kern="0" dirty="0" err="1">
                  <a:effectLst/>
                  <a:latin typeface="Times New Roman" panose="02020603050405020304" pitchFamily="18" charset="0"/>
                  <a:cs typeface="Times New Roman" panose="02020603050405020304" pitchFamily="18" charset="0"/>
                  <a:sym typeface="+mn-ea"/>
                </a:rPr>
                <a:t>mybean.data</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public class Example7_2_Bean{</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String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a:t>
              </a:r>
              <a:r>
                <a:rPr lang="zh-CN" altLang="en-US" sz="1900" kern="0" dirty="0">
                  <a:effectLst/>
                  <a:latin typeface="Times New Roman" panose="02020603050405020304" pitchFamily="18" charset="0"/>
                  <a:cs typeface="Times New Roman" panose="02020603050405020304" pitchFamily="18" charset="0"/>
                  <a:sym typeface="+mn-ea"/>
                </a:rPr>
                <a:t>存放列名</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String [][]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=null;   //</a:t>
              </a:r>
              <a:r>
                <a:rPr lang="zh-CN" altLang="en-US" sz="1900" kern="0" dirty="0">
                  <a:effectLst/>
                  <a:latin typeface="Times New Roman" panose="02020603050405020304" pitchFamily="18" charset="0"/>
                  <a:cs typeface="Times New Roman" panose="02020603050405020304" pitchFamily="18" charset="0"/>
                  <a:sym typeface="+mn-ea"/>
                </a:rPr>
                <a:t>存放查询到的记录</a:t>
              </a:r>
              <a:endParaRPr lang="zh-CN" altLang="en-US"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zh-CN" altLang="en-US" sz="1900" kern="0" dirty="0">
                  <a:effectLst/>
                  <a:latin typeface="Times New Roman" panose="02020603050405020304" pitchFamily="18" charset="0"/>
                  <a:cs typeface="Times New Roman" panose="02020603050405020304" pitchFamily="18" charset="0"/>
                  <a:sym typeface="+mn-ea"/>
                </a:rPr>
                <a:t>   </a:t>
              </a:r>
              <a:r>
                <a:rPr lang="en-US" altLang="zh-CN" sz="1900" kern="0" dirty="0">
                  <a:effectLst/>
                  <a:latin typeface="Times New Roman" panose="02020603050405020304" pitchFamily="18" charset="0"/>
                  <a:cs typeface="Times New Roman" panose="02020603050405020304" pitchFamily="18" charset="0"/>
                  <a:sym typeface="+mn-ea"/>
                </a:rPr>
                <a:t>public Example7_2_Bean()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 = new String[1][1];</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new String[1];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setTableRecord</a:t>
              </a:r>
              <a:r>
                <a:rPr lang="en-US" altLang="zh-CN" sz="1900" kern="0" dirty="0">
                  <a:effectLst/>
                  <a:latin typeface="Times New Roman" panose="02020603050405020304" pitchFamily="18" charset="0"/>
                  <a:cs typeface="Times New Roman" panose="02020603050405020304" pitchFamily="18" charset="0"/>
                  <a:sym typeface="+mn-ea"/>
                </a:rPr>
                <a:t>(String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tableRecord</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void </a:t>
              </a:r>
              <a:r>
                <a:rPr lang="en-US" altLang="zh-CN" sz="1900" kern="0" dirty="0" err="1">
                  <a:effectLst/>
                  <a:latin typeface="Times New Roman" panose="02020603050405020304" pitchFamily="18" charset="0"/>
                  <a:cs typeface="Times New Roman" panose="02020603050405020304" pitchFamily="18" charset="0"/>
                  <a:sym typeface="+mn-ea"/>
                </a:rPr>
                <a:t>setColumnName</a:t>
              </a:r>
              <a:r>
                <a:rPr lang="en-US" altLang="zh-CN" sz="1900" kern="0" dirty="0">
                  <a:effectLst/>
                  <a:latin typeface="Times New Roman" panose="02020603050405020304" pitchFamily="18" charset="0"/>
                  <a:cs typeface="Times New Roman" panose="02020603050405020304" pitchFamily="18" charset="0"/>
                  <a:sym typeface="+mn-ea"/>
                </a:rPr>
                <a:t>(String [] s)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 = s;</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public String [] </a:t>
              </a:r>
              <a:r>
                <a:rPr lang="en-US" altLang="zh-CN" sz="1900" kern="0" dirty="0" err="1">
                  <a:effectLst/>
                  <a:latin typeface="Times New Roman" panose="02020603050405020304" pitchFamily="18" charset="0"/>
                  <a:cs typeface="Times New Roman" panose="02020603050405020304" pitchFamily="18" charset="0"/>
                  <a:sym typeface="+mn-ea"/>
                </a:rPr>
                <a:t>getColumnName</a:t>
              </a:r>
              <a:r>
                <a:rPr lang="en-US" altLang="zh-CN" sz="1900" kern="0" dirty="0">
                  <a:effectLst/>
                  <a:latin typeface="Times New Roman" panose="02020603050405020304" pitchFamily="18" charset="0"/>
                  <a:cs typeface="Times New Roman" panose="02020603050405020304" pitchFamily="18" charset="0"/>
                  <a:sym typeface="+mn-ea"/>
                </a:rPr>
                <a:t>() {</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      return </a:t>
              </a:r>
              <a:r>
                <a:rPr lang="en-US" altLang="zh-CN" sz="1900" kern="0" dirty="0" err="1">
                  <a:effectLst/>
                  <a:latin typeface="Times New Roman" panose="02020603050405020304" pitchFamily="18" charset="0"/>
                  <a:cs typeface="Times New Roman" panose="02020603050405020304" pitchFamily="18" charset="0"/>
                  <a:sym typeface="+mn-ea"/>
                </a:rPr>
                <a:t>columnName</a:t>
              </a: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r>
                <a:rPr lang="en-US" altLang="zh-CN" sz="1900" kern="0" dirty="0">
                  <a:effectLst/>
                  <a:latin typeface="Times New Roman" panose="02020603050405020304" pitchFamily="18" charset="0"/>
                  <a:cs typeface="Times New Roman" panose="02020603050405020304" pitchFamily="18" charset="0"/>
                  <a:sym typeface="+mn-ea"/>
                </a:rPr>
                <a:t>}</a:t>
              </a: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endParaRPr lang="en-US" altLang="zh-CN" sz="19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endParaRPr lang="en-US" altLang="zh-CN" sz="19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400"/>
                </a:lnSpc>
                <a:spcBef>
                  <a:spcPct val="0"/>
                </a:spcBef>
                <a:buFontTx/>
                <a:buNone/>
                <a:defRPr/>
              </a:pPr>
              <a:endParaRPr lang="zh-CN" altLang="en-US" sz="19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4136"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Example9_6_bean.java</a:t>
              </a:r>
            </a:p>
          </p:txBody>
        </p:sp>
      </p:grpSp>
      <p:sp>
        <p:nvSpPr>
          <p:cNvPr id="11" name="Text Box 9"/>
          <p:cNvSpPr txBox="1"/>
          <p:nvPr/>
        </p:nvSpPr>
        <p:spPr>
          <a:xfrm>
            <a:off x="922338" y="184373"/>
            <a:ext cx="7986712" cy="52197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9.4 </a:t>
            </a:r>
            <a:r>
              <a:rPr lang="zh-CN" altLang="en-US" sz="2800" b="1" dirty="0">
                <a:solidFill>
                  <a:srgbClr val="0067B4"/>
                </a:solidFill>
                <a:latin typeface="Times New Roman" panose="02020603050405020304" pitchFamily="18" charset="0"/>
              </a:rPr>
              <a:t>查询记录</a:t>
            </a:r>
          </a:p>
        </p:txBody>
      </p:sp>
    </p:spTree>
    <p:extLst>
      <p:ext uri="{BB962C8B-B14F-4D97-AF65-F5344CB8AC3E}">
        <p14:creationId xmlns:p14="http://schemas.microsoft.com/office/powerpoint/2010/main" val="135150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6538067"/>
            <a:chOff x="964" y="2950"/>
            <a:chExt cx="9707" cy="8535"/>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08" y="3630"/>
              <a:ext cx="9162" cy="7855"/>
            </a:xfrm>
            <a:prstGeom prst="rect">
              <a:avLst/>
            </a:prstGeom>
            <a:noFill/>
            <a:ln>
              <a:noFill/>
            </a:ln>
            <a:effectLst/>
            <a:scene3d>
              <a:camera prst="obliqueTopLeft"/>
              <a:lightRig rig="threePt" dir="t"/>
            </a:scene3d>
          </p:spPr>
          <p:txBody>
            <a:bodyPr wrap="square" rtlCol="0">
              <a:spAutoFit/>
            </a:bodyPr>
            <a:lstStyle/>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package </a:t>
              </a:r>
              <a:r>
                <a:rPr lang="en-US" altLang="zh-CN" sz="1800" kern="0" dirty="0" err="1">
                  <a:effectLst/>
                  <a:latin typeface="Times New Roman" panose="02020603050405020304" pitchFamily="18" charset="0"/>
                  <a:cs typeface="Times New Roman" panose="02020603050405020304" pitchFamily="18" charset="0"/>
                  <a:sym typeface="+mn-ea"/>
                </a:rPr>
                <a:t>myservlet.control</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2000"/>
                </a:lnSpc>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import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mybean.data</a:t>
              </a:r>
              <a:r>
                <a:rPr lang="en-US" altLang="zh-CN" kern="0" dirty="0">
                  <a:solidFill>
                    <a:srgbClr val="DF3621"/>
                  </a:solidFill>
                  <a:latin typeface="Times New Roman" panose="02020603050405020304" pitchFamily="18" charset="0"/>
                  <a:cs typeface="Times New Roman" panose="02020603050405020304" pitchFamily="18" charset="0"/>
                  <a:sym typeface="+mn-ea"/>
                </a:rPr>
                <a:t>. Example9_6_bean</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引入</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Javabean</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模型</a:t>
              </a:r>
              <a:endParaRPr lang="zh-CN" altLang="en-US"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import java.io.*;</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import </a:t>
              </a:r>
              <a:r>
                <a:rPr lang="en-US" altLang="zh-CN" sz="1800" kern="0" dirty="0" err="1">
                  <a:effectLst/>
                  <a:latin typeface="Times New Roman" panose="02020603050405020304" pitchFamily="18" charset="0"/>
                  <a:cs typeface="Times New Roman" panose="02020603050405020304" pitchFamily="18" charset="0"/>
                  <a:sym typeface="+mn-ea"/>
                </a:rPr>
                <a:t>java.sql</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import </a:t>
              </a:r>
              <a:r>
                <a:rPr lang="en-US" altLang="zh-CN" sz="1800" kern="0" dirty="0" err="1">
                  <a:effectLst/>
                  <a:latin typeface="Times New Roman" panose="02020603050405020304" pitchFamily="18" charset="0"/>
                  <a:cs typeface="Times New Roman" panose="02020603050405020304" pitchFamily="18" charset="0"/>
                  <a:sym typeface="+mn-ea"/>
                </a:rPr>
                <a:t>javax.servlet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import </a:t>
              </a:r>
              <a:r>
                <a:rPr lang="en-US" altLang="zh-CN" sz="1800" kern="0" dirty="0" err="1">
                  <a:effectLst/>
                  <a:latin typeface="Times New Roman" panose="02020603050405020304" pitchFamily="18" charset="0"/>
                  <a:cs typeface="Times New Roman" panose="02020603050405020304" pitchFamily="18" charset="0"/>
                  <a:sym typeface="+mn-ea"/>
                </a:rPr>
                <a:t>javax.servlet.http</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import </a:t>
              </a:r>
              <a:r>
                <a:rPr lang="en-US" altLang="zh-CN" sz="1800" kern="0" dirty="0" err="1">
                  <a:effectLst/>
                  <a:latin typeface="Times New Roman" panose="02020603050405020304" pitchFamily="18" charset="0"/>
                  <a:cs typeface="Times New Roman" panose="02020603050405020304" pitchFamily="18" charset="0"/>
                  <a:sym typeface="+mn-ea"/>
                </a:rPr>
                <a:t>java.util.Calendar</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public class Example7_6_Servlet extends </a:t>
              </a:r>
              <a:r>
                <a:rPr lang="en-US" altLang="zh-CN" sz="1800" kern="0" dirty="0" err="1">
                  <a:effectLst/>
                  <a:latin typeface="Times New Roman" panose="02020603050405020304" pitchFamily="18" charset="0"/>
                  <a:cs typeface="Times New Roman" panose="02020603050405020304" pitchFamily="18" charset="0"/>
                  <a:sym typeface="+mn-ea"/>
                </a:rPr>
                <a:t>HttpServlet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public void </a:t>
              </a:r>
              <a:r>
                <a:rPr lang="en-US" altLang="zh-CN" sz="1800" kern="0" dirty="0" err="1">
                  <a:effectLst/>
                  <a:latin typeface="Times New Roman" panose="02020603050405020304" pitchFamily="18" charset="0"/>
                  <a:cs typeface="Times New Roman" panose="02020603050405020304" pitchFamily="18" charset="0"/>
                  <a:sym typeface="+mn-ea"/>
                </a:rPr>
                <a:t>init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ServletConfig</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config</a:t>
              </a:r>
              <a:r>
                <a:rPr lang="en-US" altLang="zh-CN" sz="1800" kern="0" dirty="0">
                  <a:effectLst/>
                  <a:latin typeface="Times New Roman" panose="02020603050405020304" pitchFamily="18" charset="0"/>
                  <a:cs typeface="Times New Roman" panose="02020603050405020304" pitchFamily="18" charset="0"/>
                  <a:sym typeface="+mn-ea"/>
                </a:rPr>
                <a:t>) throws </a:t>
              </a:r>
              <a:r>
                <a:rPr lang="en-US" altLang="zh-CN" sz="1800" kern="0" dirty="0" err="1">
                  <a:effectLst/>
                  <a:latin typeface="Times New Roman" panose="02020603050405020304" pitchFamily="18" charset="0"/>
                  <a:cs typeface="Times New Roman" panose="02020603050405020304" pitchFamily="18" charset="0"/>
                  <a:sym typeface="+mn-ea"/>
                </a:rPr>
                <a:t>ServletException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super.init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config</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public void </a:t>
              </a:r>
              <a:r>
                <a:rPr lang="en-US" altLang="zh-CN" sz="1800" kern="0" dirty="0" err="1">
                  <a:effectLst/>
                  <a:latin typeface="Times New Roman" panose="02020603050405020304" pitchFamily="18" charset="0"/>
                  <a:cs typeface="Times New Roman" panose="02020603050405020304" pitchFamily="18" charset="0"/>
                  <a:sym typeface="+mn-ea"/>
                </a:rPr>
                <a:t>doPost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HttpServletRequest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request,HttpServletResponse</a:t>
              </a:r>
              <a:r>
                <a:rPr lang="en-US" altLang="zh-CN" sz="1800" kern="0" dirty="0">
                  <a:effectLst/>
                  <a:latin typeface="Times New Roman" panose="02020603050405020304" pitchFamily="18" charset="0"/>
                  <a:cs typeface="Times New Roman" panose="02020603050405020304" pitchFamily="18" charset="0"/>
                  <a:sym typeface="+mn-ea"/>
                </a:rPr>
                <a:t> response) throws </a:t>
              </a:r>
              <a:r>
                <a:rPr lang="en-US" altLang="zh-CN" sz="1800" kern="0" dirty="0" err="1">
                  <a:effectLst/>
                  <a:latin typeface="Times New Roman" panose="02020603050405020304" pitchFamily="18" charset="0"/>
                  <a:cs typeface="Times New Roman" panose="02020603050405020304" pitchFamily="18" charset="0"/>
                  <a:sym typeface="+mn-ea"/>
                </a:rPr>
                <a:t>ServletException,IOException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Example7_2_Bean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=null;</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try{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=(Example7_2_Bean)</a:t>
              </a:r>
              <a:r>
                <a:rPr lang="en-US" altLang="zh-CN" sz="1800" kern="0" dirty="0" err="1">
                  <a:effectLst/>
                  <a:latin typeface="Times New Roman" panose="02020603050405020304" pitchFamily="18" charset="0"/>
                  <a:cs typeface="Times New Roman" panose="02020603050405020304" pitchFamily="18" charset="0"/>
                  <a:sym typeface="+mn-ea"/>
                </a:rPr>
                <a:t>request.getAttribute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if(</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==null){</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=new Example7_2_Bean(); //</a:t>
              </a:r>
              <a:r>
                <a:rPr lang="zh-CN" altLang="en-US" sz="1800" kern="0" dirty="0">
                  <a:effectLst/>
                  <a:latin typeface="Times New Roman" panose="02020603050405020304" pitchFamily="18" charset="0"/>
                  <a:cs typeface="Times New Roman" panose="02020603050405020304" pitchFamily="18" charset="0"/>
                  <a:sym typeface="+mn-ea"/>
                </a:rPr>
                <a:t>创建</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对象</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}catch(Exception </a:t>
              </a:r>
              <a:r>
                <a:rPr lang="en-US" altLang="zh-CN" sz="1800" kern="0" dirty="0" err="1">
                  <a:effectLst/>
                  <a:latin typeface="Times New Roman" panose="02020603050405020304" pitchFamily="18" charset="0"/>
                  <a:cs typeface="Times New Roman" panose="02020603050405020304" pitchFamily="18" charset="0"/>
                  <a:sym typeface="+mn-ea"/>
                </a:rPr>
                <a:t>exp</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=new Example7_2_Bean();  //</a:t>
              </a:r>
              <a:r>
                <a:rPr lang="zh-CN" altLang="en-US" sz="1800" kern="0" dirty="0">
                  <a:effectLst/>
                  <a:latin typeface="Times New Roman" panose="02020603050405020304" pitchFamily="18" charset="0"/>
                  <a:cs typeface="Times New Roman" panose="02020603050405020304" pitchFamily="18" charset="0"/>
                  <a:sym typeface="+mn-ea"/>
                </a:rPr>
                <a:t>创建</a:t>
              </a:r>
              <a:r>
                <a:rPr lang="en-US" altLang="zh-CN" sz="1800" kern="0" dirty="0" err="1">
                  <a:effectLst/>
                  <a:latin typeface="Times New Roman" panose="02020603050405020304" pitchFamily="18" charset="0"/>
                  <a:cs typeface="Times New Roman" panose="02020603050405020304" pitchFamily="18" charset="0"/>
                  <a:sym typeface="+mn-ea"/>
                </a:rPr>
                <a:t>Javabean</a:t>
              </a:r>
              <a:r>
                <a:rPr lang="zh-CN" altLang="en-US" sz="1800" kern="0" dirty="0">
                  <a:effectLst/>
                  <a:latin typeface="Times New Roman" panose="02020603050405020304" pitchFamily="18" charset="0"/>
                  <a:cs typeface="Times New Roman" panose="02020603050405020304" pitchFamily="18" charset="0"/>
                  <a:sym typeface="+mn-ea"/>
                </a:rPr>
                <a:t>对象</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0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request.setAttribute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Example9_6_servlet.java</a:t>
              </a: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48873" cy="6482146"/>
            <a:chOff x="964" y="2950"/>
            <a:chExt cx="9724" cy="8462"/>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526" y="3699"/>
              <a:ext cx="9162" cy="7713"/>
            </a:xfrm>
            <a:prstGeom prst="rect">
              <a:avLst/>
            </a:prstGeom>
            <a:noFill/>
            <a:ln>
              <a:noFill/>
            </a:ln>
            <a:effectLst/>
            <a:scene3d>
              <a:camera prst="obliqueTopLeft"/>
              <a:lightRig rig="threePt" dir="t"/>
            </a:scene3d>
          </p:spPr>
          <p:txBody>
            <a:bodyPr wrap="square" rtlCol="0">
              <a:spAutoFit/>
            </a:bodyPr>
            <a:lstStyle/>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try{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Class.forName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com.mysql.jdbc.Driver</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a:effectLst/>
                  <a:latin typeface="Times New Roman" panose="02020603050405020304" pitchFamily="18" charset="0"/>
                  <a:cs typeface="Times New Roman" panose="02020603050405020304" pitchFamily="18" charset="0"/>
                  <a:sym typeface="+mn-ea"/>
                </a:rPr>
                <a:t>}catch(Exception e){} </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request.setCharacterEncoding</a:t>
              </a:r>
              <a:r>
                <a:rPr lang="en-US" altLang="zh-CN" sz="1800" kern="0" dirty="0">
                  <a:effectLst/>
                  <a:latin typeface="Times New Roman" panose="02020603050405020304" pitchFamily="18" charset="0"/>
                  <a:cs typeface="Times New Roman" panose="02020603050405020304" pitchFamily="18" charset="0"/>
                  <a:sym typeface="+mn-ea"/>
                </a:rPr>
                <a:t>("gb2312");</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number=</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("number");</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name=</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("name");</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madeTime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a:t>
              </a:r>
              <a:r>
                <a:rPr lang="en-US" altLang="zh-CN" sz="1800" kern="0" dirty="0" err="1">
                  <a:effectLst/>
                  <a:latin typeface="Times New Roman" panose="02020603050405020304" pitchFamily="18" charset="0"/>
                  <a:cs typeface="Times New Roman" panose="02020603050405020304" pitchFamily="18" charset="0"/>
                  <a:sym typeface="+mn-ea"/>
                </a:rPr>
                <a:t>pr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request.getParameter</a:t>
              </a:r>
              <a:r>
                <a:rPr lang="en-US" altLang="zh-CN" sz="1800" kern="0" dirty="0">
                  <a:effectLst/>
                  <a:latin typeface="Times New Roman" panose="02020603050405020304" pitchFamily="18" charset="0"/>
                  <a:cs typeface="Times New Roman" panose="02020603050405020304" pitchFamily="18" charset="0"/>
                  <a:sym typeface="+mn-ea"/>
                </a:rPr>
                <a:t>("price");</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if(number==null||</a:t>
              </a:r>
              <a:r>
                <a:rPr lang="en-US" altLang="zh-CN" sz="1800" kern="0" dirty="0" err="1">
                  <a:effectLst/>
                  <a:latin typeface="Times New Roman" panose="02020603050405020304" pitchFamily="18" charset="0"/>
                  <a:cs typeface="Times New Roman" panose="02020603050405020304" pitchFamily="18" charset="0"/>
                  <a:sym typeface="+mn-ea"/>
                </a:rPr>
                <a:t>number.length</a:t>
              </a:r>
              <a:r>
                <a:rPr lang="en-US" altLang="zh-CN" sz="1800" kern="0" dirty="0">
                  <a:effectLst/>
                  <a:latin typeface="Times New Roman" panose="02020603050405020304" pitchFamily="18" charset="0"/>
                  <a:cs typeface="Times New Roman" panose="02020603050405020304" pitchFamily="18" charset="0"/>
                  <a:sym typeface="+mn-ea"/>
                </a:rPr>
                <a:t>()==0) {</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fail(</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更新记录失败</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必须给出记录</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return; }</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float price=</a:t>
              </a:r>
              <a:r>
                <a:rPr lang="en-US" altLang="zh-CN" sz="1800" kern="0" dirty="0" err="1">
                  <a:effectLst/>
                  <a:latin typeface="Times New Roman" panose="02020603050405020304" pitchFamily="18" charset="0"/>
                  <a:cs typeface="Times New Roman" panose="02020603050405020304" pitchFamily="18" charset="0"/>
                  <a:sym typeface="+mn-ea"/>
                </a:rPr>
                <a:t>Float.parseFloat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pr</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String [] </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madeTime.split</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输入的日期必须用</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或</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格式</a:t>
              </a:r>
              <a:endParaRPr lang="zh-CN" altLang="en-US"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year=</a:t>
              </a:r>
              <a:r>
                <a:rPr lang="en-US" altLang="zh-CN" sz="1800" kern="0" dirty="0" err="1">
                  <a:effectLst/>
                  <a:latin typeface="Times New Roman" panose="02020603050405020304" pitchFamily="18" charset="0"/>
                  <a:cs typeface="Times New Roman" panose="02020603050405020304" pitchFamily="18" charset="0"/>
                  <a:sym typeface="+mn-ea"/>
                </a:rPr>
                <a:t>Integer.parseInt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[0]);</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month=</a:t>
              </a:r>
              <a:r>
                <a:rPr lang="en-US" altLang="zh-CN" sz="1800" kern="0" dirty="0" err="1">
                  <a:effectLst/>
                  <a:latin typeface="Times New Roman" panose="02020603050405020304" pitchFamily="18" charset="0"/>
                  <a:cs typeface="Times New Roman" panose="02020603050405020304" pitchFamily="18" charset="0"/>
                  <a:sym typeface="+mn-ea"/>
                </a:rPr>
                <a:t>Integer.parseInt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[1]); </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day=</a:t>
              </a:r>
              <a:r>
                <a:rPr lang="en-US" altLang="zh-CN" sz="1800" kern="0" dirty="0" err="1">
                  <a:effectLst/>
                  <a:latin typeface="Times New Roman" panose="02020603050405020304" pitchFamily="18" charset="0"/>
                  <a:cs typeface="Times New Roman" panose="02020603050405020304" pitchFamily="18" charset="0"/>
                  <a:sym typeface="+mn-ea"/>
                </a:rPr>
                <a:t>Integer.parseInt</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str</a:t>
              </a:r>
              <a:r>
                <a:rPr lang="en-US" altLang="zh-CN" sz="1800" kern="0" dirty="0">
                  <a:effectLst/>
                  <a:latin typeface="Times New Roman" panose="02020603050405020304" pitchFamily="18" charset="0"/>
                  <a:cs typeface="Times New Roman" panose="02020603050405020304" pitchFamily="18" charset="0"/>
                  <a:sym typeface="+mn-ea"/>
                </a:rPr>
                <a:t>[2]);</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Calendar </a:t>
              </a:r>
              <a:r>
                <a:rPr lang="en-US" altLang="zh-CN" sz="1800" kern="0" dirty="0" err="1">
                  <a:effectLst/>
                  <a:latin typeface="Times New Roman" panose="02020603050405020304" pitchFamily="18" charset="0"/>
                  <a:cs typeface="Times New Roman" panose="02020603050405020304" pitchFamily="18" charset="0"/>
                  <a:sym typeface="+mn-ea"/>
                </a:rPr>
                <a:t>calendar</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Calendar.getInstance</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calendar.set</a:t>
              </a:r>
              <a:r>
                <a:rPr lang="en-US" altLang="zh-CN" sz="1800" kern="0" dirty="0">
                  <a:effectLst/>
                  <a:latin typeface="Times New Roman" panose="02020603050405020304" pitchFamily="18" charset="0"/>
                  <a:cs typeface="Times New Roman" panose="02020603050405020304" pitchFamily="18" charset="0"/>
                  <a:sym typeface="+mn-ea"/>
                </a:rPr>
                <a:t>(year,month-1,day); </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Date date=new Date(</a:t>
              </a:r>
              <a:r>
                <a:rPr lang="en-US" altLang="zh-CN" sz="1800" kern="0" dirty="0" err="1">
                  <a:effectLst/>
                  <a:latin typeface="Times New Roman" panose="02020603050405020304" pitchFamily="18" charset="0"/>
                  <a:cs typeface="Times New Roman" panose="02020603050405020304" pitchFamily="18" charset="0"/>
                  <a:sym typeface="+mn-ea"/>
                </a:rPr>
                <a:t>calendar.getTimeInMillis</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Connection con;</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PreparedStatement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预处理语句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ResultSet</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rs</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a:lnSpc>
                  <a:spcPts val="2060"/>
                </a:lnSpc>
                <a:spcBef>
                  <a:spcPct val="0"/>
                </a:spcBef>
                <a:buFontTx/>
                <a:buNone/>
                <a:defRPr/>
              </a:pP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Example9_6_servlet.java</a:t>
              </a: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435850" cy="5998781"/>
            <a:chOff x="964" y="2950"/>
            <a:chExt cx="9707" cy="7831"/>
          </a:xfrm>
        </p:grpSpPr>
        <p:sp>
          <p:nvSpPr>
            <p:cNvPr id="17" name="圆角矩形 16"/>
            <p:cNvSpPr/>
            <p:nvPr/>
          </p:nvSpPr>
          <p:spPr>
            <a:xfrm>
              <a:off x="967" y="3630"/>
              <a:ext cx="9704" cy="7151"/>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410" y="3641"/>
              <a:ext cx="9162" cy="7117"/>
            </a:xfrm>
            <a:prstGeom prst="rect">
              <a:avLst/>
            </a:prstGeom>
            <a:noFill/>
            <a:ln>
              <a:noFill/>
            </a:ln>
            <a:effectLst/>
            <a:scene3d>
              <a:camera prst="obliqueTopLeft"/>
              <a:lightRig rig="threePt" dir="t"/>
            </a:scene3d>
          </p:spPr>
          <p:txBody>
            <a:bodyPr wrap="square" rtlCol="0">
              <a:spAutoFit/>
            </a:bodyPr>
            <a:lstStyle/>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try{  String </a:t>
              </a:r>
              <a:r>
                <a:rPr lang="en-US" altLang="zh-CN" sz="1600" kern="0" dirty="0" err="1">
                  <a:effectLst/>
                  <a:latin typeface="Times New Roman" panose="02020603050405020304" pitchFamily="18" charset="0"/>
                  <a:cs typeface="Times New Roman" panose="02020603050405020304" pitchFamily="18" charset="0"/>
                  <a:sym typeface="+mn-ea"/>
                </a:rPr>
                <a:t>uri</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jdbc:mysql</a:t>
              </a:r>
              <a:r>
                <a:rPr lang="en-US" altLang="zh-CN" sz="1600" kern="0" dirty="0">
                  <a:effectLst/>
                  <a:latin typeface="Times New Roman" panose="02020603050405020304" pitchFamily="18" charset="0"/>
                  <a:cs typeface="Times New Roman" panose="02020603050405020304" pitchFamily="18" charset="0"/>
                  <a:sym typeface="+mn-ea"/>
                </a:rPr>
                <a:t>://127.0.0.1/warehouse?"+</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"user=</a:t>
              </a:r>
              <a:r>
                <a:rPr lang="en-US" altLang="zh-CN" sz="1600" kern="0" dirty="0" err="1">
                  <a:effectLst/>
                  <a:latin typeface="Times New Roman" panose="02020603050405020304" pitchFamily="18" charset="0"/>
                  <a:cs typeface="Times New Roman" panose="02020603050405020304" pitchFamily="18" charset="0"/>
                  <a:sym typeface="+mn-ea"/>
                </a:rPr>
                <a:t>root&amp;password</a:t>
              </a:r>
              <a:r>
                <a:rPr lang="en-US" altLang="zh-CN" sz="1600" kern="0" dirty="0">
                  <a:effectLst/>
                  <a:latin typeface="Times New Roman" panose="02020603050405020304" pitchFamily="18" charset="0"/>
                  <a:cs typeface="Times New Roman" panose="02020603050405020304" pitchFamily="18" charset="0"/>
                  <a:sym typeface="+mn-ea"/>
                </a:rPr>
                <a:t>=&amp;</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characterEncoding</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=gb2312</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con=</a:t>
              </a:r>
              <a:r>
                <a:rPr lang="en-US" altLang="zh-CN" sz="1600" kern="0" dirty="0" err="1">
                  <a:effectLst/>
                  <a:latin typeface="Times New Roman" panose="02020603050405020304" pitchFamily="18" charset="0"/>
                  <a:cs typeface="Times New Roman" panose="02020603050405020304" pitchFamily="18" charset="0"/>
                  <a:sym typeface="+mn-ea"/>
                </a:rPr>
                <a:t>DriverManager.getConnection</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uri</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String condition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"UPDATE product SET name = ?,price =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madeTime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 ?  WHERE number=?";</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con.prepareStatement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(condition);  </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sql.setString</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(1,name);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设置第</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1</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个统配符“？”代表的具体值</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sql.setFloat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(2,price);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设置第</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2</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个统配符“？”代表的具体值</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sql.setDate</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(3,date);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设置第</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3</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个统配符“？”代表的具体值</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sql.setString</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(4,number); //</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设置第</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4</a:t>
              </a:r>
              <a:r>
                <a:rPr lang="zh-CN" altLang="en-US" sz="1600" kern="0" dirty="0">
                  <a:solidFill>
                    <a:srgbClr val="DF3621"/>
                  </a:solidFill>
                  <a:effectLst/>
                  <a:latin typeface="Times New Roman" panose="02020603050405020304" pitchFamily="18" charset="0"/>
                  <a:cs typeface="Times New Roman" panose="02020603050405020304" pitchFamily="18" charset="0"/>
                  <a:sym typeface="+mn-ea"/>
                </a:rPr>
                <a:t>个统配符“？”代表的具体值</a:t>
              </a:r>
              <a:endParaRPr lang="zh-CN" altLang="en-US"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sql.executeUpdate</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solidFill>
                    <a:srgbClr val="FF0000"/>
                  </a:solidFill>
                  <a:effectLst/>
                  <a:latin typeface="Times New Roman" panose="02020603050405020304" pitchFamily="18" charset="0"/>
                  <a:cs typeface="Times New Roman" panose="02020603050405020304" pitchFamily="18" charset="0"/>
                  <a:sym typeface="+mn-ea"/>
                </a:rPr>
                <a:t>         </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sql</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600" kern="0" dirty="0" err="1">
                  <a:solidFill>
                    <a:srgbClr val="DF3621"/>
                  </a:solidFill>
                  <a:effectLst/>
                  <a:latin typeface="Times New Roman" panose="02020603050405020304" pitchFamily="18" charset="0"/>
                  <a:cs typeface="Times New Roman" panose="02020603050405020304" pitchFamily="18" charset="0"/>
                  <a:sym typeface="+mn-ea"/>
                </a:rPr>
                <a:t>con.prepareStatement</a:t>
              </a:r>
              <a:r>
                <a:rPr lang="en-US" altLang="zh-CN" sz="1600" kern="0" dirty="0">
                  <a:solidFill>
                    <a:srgbClr val="DF3621"/>
                  </a:solidFill>
                  <a:effectLst/>
                  <a:latin typeface="Times New Roman" panose="02020603050405020304" pitchFamily="18" charset="0"/>
                  <a:cs typeface="Times New Roman" panose="02020603050405020304" pitchFamily="18" charset="0"/>
                  <a:sym typeface="+mn-ea"/>
                </a:rPr>
                <a:t>("select * from product");</a:t>
              </a:r>
              <a:endParaRPr lang="en-US" altLang="zh-CN" sz="16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rs</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sql.executeQuery</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ResultSetMetaData</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metaData</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rs.getMetaData</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metaData.getColumnCount</a:t>
              </a:r>
              <a:r>
                <a:rPr lang="en-US" altLang="zh-CN" sz="1600" kern="0" dirty="0">
                  <a:effectLst/>
                  <a:latin typeface="Times New Roman" panose="02020603050405020304" pitchFamily="18" charset="0"/>
                  <a:cs typeface="Times New Roman" panose="02020603050405020304" pitchFamily="18" charset="0"/>
                  <a:sym typeface="+mn-ea"/>
                </a:rPr>
                <a:t>(); //</a:t>
              </a:r>
              <a:r>
                <a:rPr lang="zh-CN" altLang="en-US" sz="1600" kern="0" dirty="0">
                  <a:effectLst/>
                  <a:latin typeface="Times New Roman" panose="02020603050405020304" pitchFamily="18" charset="0"/>
                  <a:cs typeface="Times New Roman" panose="02020603050405020304" pitchFamily="18" charset="0"/>
                  <a:sym typeface="+mn-ea"/>
                </a:rPr>
                <a:t>得到结果集的列数</a:t>
              </a:r>
              <a:endParaRPr lang="zh-CN" altLang="en-US"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600" kern="0" dirty="0">
                  <a:effectLst/>
                  <a:latin typeface="Times New Roman" panose="02020603050405020304" pitchFamily="18" charset="0"/>
                  <a:cs typeface="Times New Roman" panose="02020603050405020304" pitchFamily="18" charset="0"/>
                  <a:sym typeface="+mn-ea"/>
                </a:rPr>
                <a:t>          </a:t>
              </a:r>
              <a:r>
                <a:rPr lang="en-US" altLang="zh-CN" sz="1600" kern="0" dirty="0">
                  <a:effectLst/>
                  <a:latin typeface="Times New Roman" panose="02020603050405020304" pitchFamily="18" charset="0"/>
                  <a:cs typeface="Times New Roman" panose="02020603050405020304" pitchFamily="18" charset="0"/>
                  <a:sym typeface="+mn-ea"/>
                </a:rPr>
                <a:t>String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 = new String[</a:t>
              </a:r>
              <a:r>
                <a:rPr lang="en-US" altLang="zh-CN" sz="1600" kern="0" dirty="0" err="1">
                  <a:effectLst/>
                  <a:latin typeface="Times New Roman" panose="02020603050405020304" pitchFamily="18" charset="0"/>
                  <a:cs typeface="Times New Roman" panose="02020603050405020304" pitchFamily="18" charset="0"/>
                  <a:sym typeface="+mn-ea"/>
                </a:rPr>
                <a:t>columnCount</a:t>
              </a:r>
              <a:r>
                <a:rPr lang="en-US" altLang="zh-CN" sz="1600" kern="0" dirty="0">
                  <a:effectLst/>
                  <a:latin typeface="Times New Roman" panose="02020603050405020304" pitchFamily="18" charset="0"/>
                  <a:cs typeface="Times New Roman" panose="02020603050405020304" pitchFamily="18" charset="0"/>
                  <a:sym typeface="+mn-ea"/>
                </a:rPr>
                <a:t>];</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for(</a:t>
              </a:r>
              <a:r>
                <a:rPr lang="en-US" altLang="zh-CN" sz="1600" kern="0" dirty="0" err="1">
                  <a:effectLst/>
                  <a:latin typeface="Times New Roman" panose="02020603050405020304" pitchFamily="18" charset="0"/>
                  <a:cs typeface="Times New Roman" panose="02020603050405020304" pitchFamily="18" charset="0"/>
                  <a:sym typeface="+mn-ea"/>
                </a:rPr>
                <a:t>int</a:t>
              </a: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=0;i&lt;</a:t>
              </a:r>
              <a:r>
                <a:rPr lang="en-US" altLang="zh-CN" sz="1600" kern="0" dirty="0" err="1">
                  <a:effectLst/>
                  <a:latin typeface="Times New Roman" panose="02020603050405020304" pitchFamily="18" charset="0"/>
                  <a:cs typeface="Times New Roman" panose="02020603050405020304" pitchFamily="18" charset="0"/>
                  <a:sym typeface="+mn-ea"/>
                </a:rPr>
                <a:t>columnName.length;i</a:t>
              </a:r>
              <a:r>
                <a:rPr lang="en-US" altLang="zh-CN" sz="1600" kern="0" dirty="0">
                  <a:effectLst/>
                  <a:latin typeface="Times New Roman" panose="02020603050405020304" pitchFamily="18" charset="0"/>
                  <a:cs typeface="Times New Roman" panose="02020603050405020304" pitchFamily="18" charset="0"/>
                  <a:sym typeface="+mn-ea"/>
                </a:rPr>
                <a:t>++) {</a:t>
              </a:r>
              <a:endParaRPr lang="en-US" altLang="zh-CN" sz="16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600" kern="0" dirty="0">
                  <a:effectLst/>
                  <a:latin typeface="Times New Roman" panose="02020603050405020304" pitchFamily="18" charset="0"/>
                  <a:cs typeface="Times New Roman" panose="02020603050405020304" pitchFamily="18" charset="0"/>
                  <a:sym typeface="+mn-ea"/>
                </a:rPr>
                <a:t>             </a:t>
              </a:r>
              <a:r>
                <a:rPr lang="en-US" altLang="zh-CN" sz="1600" kern="0" dirty="0" err="1">
                  <a:effectLst/>
                  <a:latin typeface="Times New Roman" panose="02020603050405020304" pitchFamily="18" charset="0"/>
                  <a:cs typeface="Times New Roman" panose="02020603050405020304" pitchFamily="18" charset="0"/>
                  <a:sym typeface="+mn-ea"/>
                </a:rPr>
                <a:t>columnName</a:t>
              </a:r>
              <a:r>
                <a:rPr lang="en-US" altLang="zh-CN" sz="1600" kern="0" dirty="0">
                  <a:effectLst/>
                  <a:latin typeface="Times New Roman" panose="02020603050405020304" pitchFamily="18" charset="0"/>
                  <a:cs typeface="Times New Roman" panose="02020603050405020304" pitchFamily="18" charset="0"/>
                  <a:sym typeface="+mn-ea"/>
                </a:rPr>
                <a:t>[</a:t>
              </a:r>
              <a:r>
                <a:rPr lang="en-US" altLang="zh-CN" sz="1600" kern="0" dirty="0" err="1">
                  <a:effectLst/>
                  <a:latin typeface="Times New Roman" panose="02020603050405020304" pitchFamily="18" charset="0"/>
                  <a:cs typeface="Times New Roman" panose="02020603050405020304" pitchFamily="18" charset="0"/>
                  <a:sym typeface="+mn-ea"/>
                </a:rPr>
                <a:t>i</a:t>
              </a:r>
              <a:r>
                <a:rPr lang="en-US" altLang="zh-CN" sz="1600" kern="0" dirty="0">
                  <a:effectLst/>
                  <a:latin typeface="Times New Roman" panose="02020603050405020304" pitchFamily="18" charset="0"/>
                  <a:cs typeface="Times New Roman" panose="02020603050405020304" pitchFamily="18" charset="0"/>
                  <a:sym typeface="+mn-ea"/>
                </a:rPr>
                <a:t>] = </a:t>
              </a:r>
              <a:r>
                <a:rPr lang="en-US" altLang="zh-CN" sz="1600" kern="0" dirty="0" err="1">
                  <a:effectLst/>
                  <a:latin typeface="Times New Roman" panose="02020603050405020304" pitchFamily="18" charset="0"/>
                  <a:cs typeface="Times New Roman" panose="02020603050405020304" pitchFamily="18" charset="0"/>
                  <a:sym typeface="+mn-ea"/>
                </a:rPr>
                <a:t>metaData.getColumnName</a:t>
              </a:r>
              <a:r>
                <a:rPr lang="en-US" altLang="zh-CN" sz="1600" kern="0" dirty="0">
                  <a:effectLst/>
                  <a:latin typeface="Times New Roman" panose="02020603050405020304" pitchFamily="18" charset="0"/>
                  <a:cs typeface="Times New Roman" panose="02020603050405020304" pitchFamily="18" charset="0"/>
                  <a:sym typeface="+mn-ea"/>
                </a:rPr>
                <a:t>(i+1); //</a:t>
              </a:r>
              <a:r>
                <a:rPr lang="zh-CN" altLang="en-US" sz="1600" kern="0" dirty="0">
                  <a:effectLst/>
                  <a:latin typeface="Times New Roman" panose="02020603050405020304" pitchFamily="18" charset="0"/>
                  <a:cs typeface="Times New Roman" panose="02020603050405020304" pitchFamily="18" charset="0"/>
                  <a:sym typeface="+mn-ea"/>
                </a:rPr>
                <a:t>得到列名</a:t>
              </a:r>
              <a:r>
                <a:rPr lang="en-US" altLang="zh-CN" sz="1600" kern="0" dirty="0">
                  <a:effectLst/>
                  <a:latin typeface="Times New Roman" panose="02020603050405020304" pitchFamily="18" charset="0"/>
                  <a:cs typeface="Times New Roman" panose="02020603050405020304" pitchFamily="18" charset="0"/>
                  <a:sym typeface="+mn-ea"/>
                </a:rPr>
                <a:t>}</a:t>
              </a:r>
              <a:endParaRPr lang="zh-CN" altLang="en-US" sz="1600" dirty="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706"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Example9_6_servlet.java</a:t>
              </a: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grpSp>
        <p:nvGrpSpPr>
          <p:cNvPr id="2" name="组合 1"/>
          <p:cNvGrpSpPr/>
          <p:nvPr/>
        </p:nvGrpSpPr>
        <p:grpSpPr>
          <a:xfrm>
            <a:off x="855345" y="778994"/>
            <a:ext cx="7562245" cy="6295235"/>
            <a:chOff x="964" y="2950"/>
            <a:chExt cx="9872" cy="8218"/>
          </a:xfrm>
        </p:grpSpPr>
        <p:sp>
          <p:nvSpPr>
            <p:cNvPr id="17" name="圆角矩形 16"/>
            <p:cNvSpPr/>
            <p:nvPr/>
          </p:nvSpPr>
          <p:spPr>
            <a:xfrm>
              <a:off x="967" y="3630"/>
              <a:ext cx="9869" cy="7116"/>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文本框 25"/>
            <p:cNvSpPr txBox="1"/>
            <p:nvPr/>
          </p:nvSpPr>
          <p:spPr>
            <a:xfrm>
              <a:off x="1236" y="3699"/>
              <a:ext cx="9162" cy="7469"/>
            </a:xfrm>
            <a:prstGeom prst="rect">
              <a:avLst/>
            </a:prstGeom>
            <a:noFill/>
            <a:ln>
              <a:noFill/>
            </a:ln>
            <a:effectLst/>
            <a:scene3d>
              <a:camera prst="obliqueTopLeft"/>
              <a:lightRig rig="threePt" dir="t"/>
            </a:scene3d>
          </p:spPr>
          <p:txBody>
            <a:bodyPr wrap="square" rtlCol="0">
              <a:spAutoFit/>
            </a:bodyPr>
            <a:lstStyle/>
            <a:p>
              <a:pPr eaLnBrk="1" hangingPunct="1">
                <a:lnSpc>
                  <a:spcPts val="2200"/>
                </a:lnSpc>
                <a:spcBef>
                  <a:spcPct val="0"/>
                </a:spcBef>
                <a:buFontTx/>
                <a:buNone/>
                <a:defRPr/>
              </a:pPr>
              <a:r>
                <a:rPr lang="en-US" altLang="zh-CN" sz="1800" kern="0" dirty="0" err="1">
                  <a:solidFill>
                    <a:srgbClr val="FF0000"/>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resultBean.setColu</a:t>
              </a:r>
              <a:r>
                <a:rPr lang="zh-CN" altLang="en-US" sz="1800" kern="0" dirty="0" err="1">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mnName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columnName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更新</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Javabean</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数据模型</a:t>
              </a:r>
              <a:endParaRPr lang="zh-CN" altLang="en-US" sz="1800" kern="0" dirty="0">
                <a:solidFill>
                  <a:srgbClr val="FF0000"/>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rs.last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rowNumber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rs.getRow</a:t>
              </a:r>
              <a:r>
                <a:rPr lang="en-US" altLang="zh-CN" sz="1800" kern="0" dirty="0">
                  <a:effectLst/>
                  <a:latin typeface="Times New Roman" panose="02020603050405020304" pitchFamily="18" charset="0"/>
                  <a:cs typeface="Times New Roman" panose="02020603050405020304" pitchFamily="18" charset="0"/>
                  <a:sym typeface="+mn-ea"/>
                </a:rPr>
                <a:t>();  //</a:t>
              </a:r>
              <a:r>
                <a:rPr lang="zh-CN" altLang="en-US" sz="1800" kern="0" dirty="0">
                  <a:effectLst/>
                  <a:latin typeface="Times New Roman" panose="02020603050405020304" pitchFamily="18" charset="0"/>
                  <a:cs typeface="Times New Roman" panose="02020603050405020304" pitchFamily="18" charset="0"/>
                  <a:sym typeface="+mn-ea"/>
                </a:rPr>
                <a:t>得到记录数</a:t>
              </a:r>
              <a:endParaRPr lang="zh-CN" altLang="en-US"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a:effectLst/>
                  <a:latin typeface="Times New Roman" panose="02020603050405020304" pitchFamily="18" charset="0"/>
                  <a:cs typeface="Times New Roman" panose="02020603050405020304" pitchFamily="18" charset="0"/>
                  <a:sym typeface="+mn-ea"/>
                </a:rPr>
                <a:t>String [][] </a:t>
              </a:r>
              <a:r>
                <a:rPr lang="en-US" altLang="zh-CN" sz="1800" kern="0" dirty="0" err="1">
                  <a:effectLst/>
                  <a:latin typeface="Times New Roman" panose="02020603050405020304" pitchFamily="18" charset="0"/>
                  <a:cs typeface="Times New Roman" panose="02020603050405020304" pitchFamily="18" charset="0"/>
                  <a:sym typeface="+mn-ea"/>
                </a:rPr>
                <a:t>tableRecord</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resultBean.getTableRecord</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tableRecord</a:t>
              </a:r>
              <a:r>
                <a:rPr lang="en-US" altLang="zh-CN" sz="1800" kern="0" dirty="0">
                  <a:effectLst/>
                  <a:latin typeface="Times New Roman" panose="02020603050405020304" pitchFamily="18" charset="0"/>
                  <a:cs typeface="Times New Roman" panose="02020603050405020304" pitchFamily="18" charset="0"/>
                  <a:sym typeface="+mn-ea"/>
                </a:rPr>
                <a:t> = new String[</a:t>
              </a:r>
              <a:r>
                <a:rPr lang="en-US" altLang="zh-CN" sz="1800" kern="0" dirty="0" err="1">
                  <a:effectLst/>
                  <a:latin typeface="Times New Roman" panose="02020603050405020304" pitchFamily="18" charset="0"/>
                  <a:cs typeface="Times New Roman" panose="02020603050405020304" pitchFamily="18" charset="0"/>
                  <a:sym typeface="+mn-ea"/>
                </a:rPr>
                <a:t>rowNumber</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columnCount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rs.beforeFirst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=0;</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while(</a:t>
              </a:r>
              <a:r>
                <a:rPr lang="en-US" altLang="zh-CN" sz="1800" kern="0" dirty="0" err="1">
                  <a:effectLst/>
                  <a:latin typeface="Times New Roman" panose="02020603050405020304" pitchFamily="18" charset="0"/>
                  <a:cs typeface="Times New Roman" panose="02020603050405020304" pitchFamily="18" charset="0"/>
                  <a:sym typeface="+mn-ea"/>
                </a:rPr>
                <a:t>rs.next</a:t>
              </a:r>
              <a:r>
                <a:rPr lang="en-US" altLang="zh-CN" sz="1800" kern="0" dirty="0">
                  <a:effectLst/>
                  <a:latin typeface="Times New Roman" panose="02020603050405020304" pitchFamily="18" charset="0"/>
                  <a:cs typeface="Times New Roman" panose="02020603050405020304" pitchFamily="18" charset="0"/>
                  <a:sym typeface="+mn-ea"/>
                </a:rPr>
                <a:t>()){</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for(</a:t>
              </a:r>
              <a:r>
                <a:rPr lang="en-US" altLang="zh-CN" sz="1800" kern="0" dirty="0" err="1">
                  <a:effectLst/>
                  <a:latin typeface="Times New Roman" panose="02020603050405020304" pitchFamily="18" charset="0"/>
                  <a:cs typeface="Times New Roman" panose="02020603050405020304" pitchFamily="18" charset="0"/>
                  <a:sym typeface="+mn-ea"/>
                </a:rPr>
                <a:t>int</a:t>
              </a:r>
              <a:r>
                <a:rPr lang="en-US" altLang="zh-CN" sz="1800" kern="0" dirty="0">
                  <a:effectLst/>
                  <a:latin typeface="Times New Roman" panose="02020603050405020304" pitchFamily="18" charset="0"/>
                  <a:cs typeface="Times New Roman" panose="02020603050405020304" pitchFamily="18" charset="0"/>
                  <a:sym typeface="+mn-ea"/>
                </a:rPr>
                <a:t> k=0;k&lt;</a:t>
              </a:r>
              <a:r>
                <a:rPr lang="en-US" altLang="zh-CN" sz="1800" kern="0" dirty="0" err="1">
                  <a:effectLst/>
                  <a:latin typeface="Times New Roman" panose="02020603050405020304" pitchFamily="18" charset="0"/>
                  <a:cs typeface="Times New Roman" panose="02020603050405020304" pitchFamily="18" charset="0"/>
                  <a:sym typeface="+mn-ea"/>
                </a:rPr>
                <a:t>columnCount;k</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tableRecord</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][k] = </a:t>
              </a:r>
              <a:r>
                <a:rPr lang="en-US" altLang="zh-CN" sz="1800" kern="0" dirty="0" err="1">
                  <a:effectLst/>
                  <a:latin typeface="Times New Roman" panose="02020603050405020304" pitchFamily="18" charset="0"/>
                  <a:cs typeface="Times New Roman" panose="02020603050405020304" pitchFamily="18" charset="0"/>
                  <a:sym typeface="+mn-ea"/>
                </a:rPr>
                <a:t>rs.getString</a:t>
              </a:r>
              <a:r>
                <a:rPr lang="en-US" altLang="zh-CN" sz="1800" kern="0" dirty="0">
                  <a:effectLst/>
                  <a:latin typeface="Times New Roman" panose="02020603050405020304" pitchFamily="18" charset="0"/>
                  <a:cs typeface="Times New Roman" panose="02020603050405020304" pitchFamily="18" charset="0"/>
                  <a:sym typeface="+mn-ea"/>
                </a:rPr>
                <a:t>(k+1);</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i</a:t>
              </a:r>
              <a:r>
                <a:rPr lang="en-US" altLang="zh-CN" sz="1800" kern="0" dirty="0">
                  <a:effectLst/>
                  <a:latin typeface="Times New Roman" panose="02020603050405020304" pitchFamily="18" charset="0"/>
                  <a:cs typeface="Times New Roman" panose="02020603050405020304" pitchFamily="18" charset="0"/>
                  <a:sym typeface="+mn-ea"/>
                </a:rPr>
                <a:t>++;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resultBean.setTableRecord</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tableRecord</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更新</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Javabean</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数据模型</a:t>
              </a:r>
              <a:endParaRPr lang="zh-CN" altLang="en-US"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con.close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RequestDispatcher</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dispatcher=</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request.getRequestDispatcher</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showRecord.jsp</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endParaRPr lang="en-US" altLang="zh-CN"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dispatcher.forward</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a:t>
              </a:r>
              <a:r>
                <a:rPr lang="en-US" altLang="zh-CN" sz="1800" kern="0" dirty="0" err="1">
                  <a:solidFill>
                    <a:srgbClr val="DF3621"/>
                  </a:solidFill>
                  <a:effectLst/>
                  <a:latin typeface="Times New Roman" panose="02020603050405020304" pitchFamily="18" charset="0"/>
                  <a:cs typeface="Times New Roman" panose="02020603050405020304" pitchFamily="18" charset="0"/>
                  <a:sym typeface="+mn-ea"/>
                </a:rPr>
                <a:t>request,response</a:t>
              </a:r>
              <a:r>
                <a:rPr lang="en-US" altLang="zh-CN" sz="1800" kern="0" dirty="0">
                  <a:solidFill>
                    <a:srgbClr val="DF3621"/>
                  </a:solidFill>
                  <a:effectLst/>
                  <a:latin typeface="Times New Roman" panose="02020603050405020304" pitchFamily="18" charset="0"/>
                  <a:cs typeface="Times New Roman" panose="02020603050405020304" pitchFamily="18" charset="0"/>
                  <a:sym typeface="+mn-ea"/>
                </a:rPr>
                <a:t>);  //</a:t>
              </a:r>
              <a:r>
                <a:rPr lang="zh-CN" altLang="en-US" sz="1800" kern="0" dirty="0">
                  <a:solidFill>
                    <a:srgbClr val="DF3621"/>
                  </a:solidFill>
                  <a:effectLst/>
                  <a:latin typeface="Times New Roman" panose="02020603050405020304" pitchFamily="18" charset="0"/>
                  <a:cs typeface="Times New Roman" panose="02020603050405020304" pitchFamily="18" charset="0"/>
                  <a:sym typeface="+mn-ea"/>
                </a:rPr>
                <a:t>转发</a:t>
              </a:r>
              <a:endParaRPr lang="zh-CN" altLang="en-US" sz="1800" kern="0" dirty="0">
                <a:solidFill>
                  <a:srgbClr val="DF3621"/>
                </a:solidFill>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zh-CN" altLang="en-US" sz="1800" kern="0" dirty="0">
                  <a:effectLst/>
                  <a:latin typeface="Times New Roman" panose="02020603050405020304" pitchFamily="18" charset="0"/>
                  <a:cs typeface="Times New Roman" panose="02020603050405020304" pitchFamily="18" charset="0"/>
                  <a:sym typeface="+mn-ea"/>
                </a:rPr>
                <a:t>     </a:t>
              </a:r>
              <a:r>
                <a:rPr lang="en-US" altLang="zh-CN" sz="1800" kern="0" dirty="0">
                  <a:effectLst/>
                  <a:latin typeface="Times New Roman" panose="02020603050405020304" pitchFamily="18" charset="0"/>
                  <a:cs typeface="Times New Roman" panose="02020603050405020304" pitchFamily="18" charset="0"/>
                  <a:sym typeface="+mn-ea"/>
                </a:rPr>
                <a:t>}catch(</a:t>
              </a:r>
              <a:r>
                <a:rPr lang="en-US" altLang="zh-CN" sz="1800" kern="0" dirty="0" err="1">
                  <a:effectLst/>
                  <a:latin typeface="Times New Roman" panose="02020603050405020304" pitchFamily="18" charset="0"/>
                  <a:cs typeface="Times New Roman" panose="02020603050405020304" pitchFamily="18" charset="0"/>
                  <a:sym typeface="+mn-ea"/>
                </a:rPr>
                <a:t>SQLException</a:t>
              </a:r>
              <a:r>
                <a:rPr lang="en-US" altLang="zh-CN" sz="1800" kern="0" dirty="0">
                  <a:effectLst/>
                  <a:latin typeface="Times New Roman" panose="02020603050405020304" pitchFamily="18" charset="0"/>
                  <a:cs typeface="Times New Roman" panose="02020603050405020304" pitchFamily="18" charset="0"/>
                  <a:sym typeface="+mn-ea"/>
                </a:rPr>
                <a:t> 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a:t>
              </a:r>
              <a:r>
                <a:rPr lang="en-US" altLang="zh-CN" sz="1800" kern="0" dirty="0" err="1">
                  <a:effectLst/>
                  <a:latin typeface="Times New Roman" panose="02020603050405020304" pitchFamily="18" charset="0"/>
                  <a:cs typeface="Times New Roman" panose="02020603050405020304" pitchFamily="18" charset="0"/>
                  <a:sym typeface="+mn-ea"/>
                </a:rPr>
                <a:t>System.out.println</a:t>
              </a:r>
              <a:r>
                <a:rPr lang="en-US" altLang="zh-CN" sz="1800" kern="0" dirty="0">
                  <a:effectLst/>
                  <a:latin typeface="Times New Roman" panose="02020603050405020304" pitchFamily="18" charset="0"/>
                  <a:cs typeface="Times New Roman" panose="02020603050405020304" pitchFamily="18" charset="0"/>
                  <a:sym typeface="+mn-ea"/>
                </a:rPr>
                <a:t>(e);</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200"/>
                </a:lnSpc>
                <a:spcBef>
                  <a:spcPct val="0"/>
                </a:spcBef>
                <a:buFontTx/>
                <a:buNone/>
                <a:defRPr/>
              </a:pPr>
              <a:r>
                <a:rPr lang="en-US" altLang="zh-CN" sz="1800" kern="0" dirty="0">
                  <a:effectLst/>
                  <a:latin typeface="Times New Roman" panose="02020603050405020304" pitchFamily="18" charset="0"/>
                  <a:cs typeface="Times New Roman" panose="02020603050405020304" pitchFamily="18" charset="0"/>
                  <a:sym typeface="+mn-ea"/>
                </a:rPr>
                <a:t>          fail(</a:t>
              </a:r>
              <a:r>
                <a:rPr lang="en-US" altLang="zh-CN" sz="1800" kern="0" dirty="0" err="1">
                  <a:effectLst/>
                  <a:latin typeface="Times New Roman" panose="02020603050405020304" pitchFamily="18" charset="0"/>
                  <a:cs typeface="Times New Roman" panose="02020603050405020304" pitchFamily="18" charset="0"/>
                  <a:sym typeface="+mn-ea"/>
                </a:rPr>
                <a:t>request,response</a:t>
              </a:r>
              <a:r>
                <a:rPr lang="en-US" altLang="zh-CN" sz="1800" kern="0" dirty="0">
                  <a:effectLst/>
                  <a:latin typeface="Times New Roman" panose="02020603050405020304" pitchFamily="18" charset="0"/>
                  <a:cs typeface="Times New Roman" panose="02020603050405020304" pitchFamily="18" charset="0"/>
                  <a:sym typeface="+mn-ea"/>
                </a:rPr>
                <a:t>,"</a:t>
              </a:r>
              <a:r>
                <a:rPr lang="zh-CN" altLang="en-US" sz="1800" kern="0" dirty="0">
                  <a:effectLst/>
                  <a:latin typeface="Times New Roman" panose="02020603050405020304" pitchFamily="18" charset="0"/>
                  <a:cs typeface="Times New Roman" panose="02020603050405020304" pitchFamily="18" charset="0"/>
                  <a:sym typeface="+mn-ea"/>
                </a:rPr>
                <a:t>更新记录失败</a:t>
              </a:r>
              <a:r>
                <a:rPr lang="en-US" altLang="zh-CN" sz="1800" kern="0" dirty="0">
                  <a:effectLst/>
                  <a:latin typeface="Times New Roman" panose="02020603050405020304" pitchFamily="18" charset="0"/>
                  <a:cs typeface="Times New Roman" panose="02020603050405020304" pitchFamily="18" charset="0"/>
                  <a:sym typeface="+mn-ea"/>
                </a:rPr>
                <a:t>:"+</a:t>
              </a:r>
              <a:r>
                <a:rPr lang="en-US" altLang="zh-CN" sz="1800" kern="0" dirty="0" err="1">
                  <a:effectLst/>
                  <a:latin typeface="Times New Roman" panose="02020603050405020304" pitchFamily="18" charset="0"/>
                  <a:cs typeface="Times New Roman" panose="02020603050405020304" pitchFamily="18" charset="0"/>
                  <a:sym typeface="+mn-ea"/>
                </a:rPr>
                <a:t>e.toString</a:t>
              </a:r>
              <a:r>
                <a:rPr lang="en-US" altLang="zh-CN" sz="1800" kern="0" dirty="0">
                  <a:effectLst/>
                  <a:latin typeface="Times New Roman" panose="02020603050405020304" pitchFamily="18" charset="0"/>
                  <a:cs typeface="Times New Roman" panose="02020603050405020304" pitchFamily="18" charset="0"/>
                  <a:sym typeface="+mn-ea"/>
                </a:rPr>
                <a:t>());}  } </a:t>
              </a:r>
              <a:endParaRPr lang="en-US" altLang="zh-CN" sz="1800" kern="0" dirty="0">
                <a:effectLst/>
                <a:latin typeface="Times New Roman" panose="02020603050405020304" pitchFamily="18" charset="0"/>
                <a:cs typeface="Times New Roman" panose="02020603050405020304" pitchFamily="18" charset="0"/>
              </a:endParaRPr>
            </a:p>
            <a:p>
              <a:pPr eaLnBrk="1" hangingPunct="1">
                <a:lnSpc>
                  <a:spcPts val="2100"/>
                </a:lnSpc>
                <a:spcBef>
                  <a:spcPct val="0"/>
                </a:spcBef>
                <a:buFontTx/>
                <a:buNone/>
                <a:defRPr/>
              </a:pPr>
              <a:endParaRPr lang="zh-CN" altLang="en-US" sz="1800">
                <a:solidFill>
                  <a:schemeClr val="tx1"/>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 name="圆角矩形 2"/>
            <p:cNvSpPr/>
            <p:nvPr/>
          </p:nvSpPr>
          <p:spPr>
            <a:xfrm>
              <a:off x="964" y="2981"/>
              <a:ext cx="9872" cy="540"/>
            </a:xfrm>
            <a:prstGeom prst="roundRect">
              <a:avLst/>
            </a:prstGeom>
            <a:ln>
              <a:solidFill>
                <a:srgbClr val="A8C9EF"/>
              </a:solidFill>
            </a:ln>
            <a:effectLst>
              <a:innerShdw blurRad="63500" dist="50800" dir="2700000">
                <a:prstClr val="black">
                  <a:alpha val="50000"/>
                </a:prstClr>
              </a:innerShdw>
            </a:effectLst>
            <a:scene3d>
              <a:camera prst="obliqueTopLeft"/>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1236" y="2950"/>
              <a:ext cx="3947" cy="521"/>
            </a:xfrm>
            <a:prstGeom prst="rect">
              <a:avLst/>
            </a:prstGeom>
            <a:noFill/>
            <a:ln>
              <a:noFill/>
            </a:ln>
            <a:effectLst/>
          </p:spPr>
          <p:txBody>
            <a:bodyPr wrap="square" rtlCol="0">
              <a:spAutoFit/>
              <a:scene3d>
                <a:camera prst="orthographicFront"/>
                <a:lightRig rig="threePt" dir="t"/>
              </a:scene3d>
            </a:bodyPr>
            <a:lstStyle/>
            <a:p>
              <a:r>
                <a:rPr lang="en-US" altLang="zh-CN" sz="2000" kern="0" dirty="0">
                  <a:solidFill>
                    <a:srgbClr val="DF3621"/>
                  </a:solidFill>
                  <a:effectLst/>
                  <a:latin typeface="Times New Roman" panose="02020603050405020304" pitchFamily="18" charset="0"/>
                  <a:cs typeface="Times New Roman" panose="02020603050405020304" pitchFamily="18" charset="0"/>
                  <a:sym typeface="+mn-ea"/>
                </a:rPr>
                <a:t>Example9_6_servlet.java</a:t>
              </a:r>
            </a:p>
          </p:txBody>
        </p:sp>
      </p:grpSp>
      <p:sp>
        <p:nvSpPr>
          <p:cNvPr id="14"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9.7 </a:t>
            </a:r>
            <a:r>
              <a:rPr lang="zh-CN" altLang="en-US" sz="2800" b="1" dirty="0">
                <a:solidFill>
                  <a:srgbClr val="0067B4"/>
                </a:solidFill>
                <a:latin typeface="Times New Roman" panose="02020603050405020304" pitchFamily="18" charset="0"/>
              </a:rPr>
              <a:t>预处理语句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7" descr="河海校徽"/>
          <p:cNvPicPr>
            <a:picLocks noChangeAspect="1"/>
          </p:cNvPicPr>
          <p:nvPr/>
        </p:nvPicPr>
        <p:blipFill>
          <a:blip r:embed="rId2"/>
          <a:stretch>
            <a:fillRect/>
          </a:stretch>
        </p:blipFill>
        <p:spPr>
          <a:xfrm>
            <a:off x="0" y="0"/>
            <a:ext cx="965200" cy="1030288"/>
          </a:xfrm>
          <a:prstGeom prst="rect">
            <a:avLst/>
          </a:prstGeom>
          <a:noFill/>
          <a:ln w="9525">
            <a:noFill/>
          </a:ln>
        </p:spPr>
      </p:pic>
      <p:sp>
        <p:nvSpPr>
          <p:cNvPr id="10242" name="Rectangle 8"/>
          <p:cNvSpPr/>
          <p:nvPr/>
        </p:nvSpPr>
        <p:spPr>
          <a:xfrm>
            <a:off x="990600" y="609600"/>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0243" name="Text Box 8"/>
          <p:cNvSpPr txBox="1"/>
          <p:nvPr/>
        </p:nvSpPr>
        <p:spPr>
          <a:xfrm>
            <a:off x="1015365" y="1428750"/>
            <a:ext cx="7233285" cy="768350"/>
          </a:xfrm>
          <a:prstGeom prst="rect">
            <a:avLst/>
          </a:prstGeom>
          <a:noFill/>
          <a:ln w="9525">
            <a:noFill/>
          </a:ln>
        </p:spPr>
        <p:txBody>
          <a:bodyPr wrap="square" anchor="t">
            <a:spAutoFit/>
          </a:bodyPr>
          <a:lstStyle/>
          <a:p>
            <a:pPr algn="ctr"/>
            <a:r>
              <a:rPr lang="zh-CN" altLang="en-US" sz="4400" b="1" dirty="0">
                <a:solidFill>
                  <a:srgbClr val="0070C0"/>
                </a:solidFill>
                <a:latin typeface="宋体" panose="02010600030101010101" pitchFamily="2" charset="-122"/>
                <a:ea typeface="宋体" panose="02010600030101010101" pitchFamily="2" charset="-122"/>
              </a:rPr>
              <a:t>第九章 </a:t>
            </a:r>
            <a:r>
              <a:rPr lang="zh-CN" altLang="en-US" sz="4400" b="1" dirty="0">
                <a:solidFill>
                  <a:srgbClr val="0070C0"/>
                </a:solidFill>
                <a:latin typeface="宋体" panose="02010600030101010101" pitchFamily="2" charset="-122"/>
                <a:sym typeface="+mn-ea"/>
              </a:rPr>
              <a:t>在</a:t>
            </a:r>
            <a:r>
              <a:rPr lang="en-US" altLang="zh-CN" sz="4400" b="1" dirty="0">
                <a:solidFill>
                  <a:srgbClr val="0070C0"/>
                </a:solidFill>
                <a:latin typeface="Times New Roman" panose="02020603050405020304" pitchFamily="18" charset="0"/>
                <a:cs typeface="Times New Roman" panose="02020603050405020304" pitchFamily="18" charset="0"/>
                <a:sym typeface="+mn-ea"/>
              </a:rPr>
              <a:t>JSP</a:t>
            </a:r>
            <a:r>
              <a:rPr lang="zh-CN" altLang="en-US" sz="4400" b="1" dirty="0">
                <a:solidFill>
                  <a:srgbClr val="0070C0"/>
                </a:solidFill>
                <a:latin typeface="宋体" panose="02010600030101010101" pitchFamily="2" charset="-122"/>
                <a:sym typeface="+mn-ea"/>
              </a:rPr>
              <a:t>中使用数据库</a:t>
            </a:r>
            <a:endParaRPr lang="zh-CN" altLang="en-US" sz="4400" b="1" dirty="0">
              <a:solidFill>
                <a:srgbClr val="0070C0"/>
              </a:solidFill>
              <a:latin typeface="宋体" panose="02010600030101010101" pitchFamily="2" charset="-122"/>
              <a:ea typeface="宋体" panose="02010600030101010101" pitchFamily="2" charset="-122"/>
            </a:endParaRPr>
          </a:p>
        </p:txBody>
      </p:sp>
      <p:sp>
        <p:nvSpPr>
          <p:cNvPr id="10244" name="矩形 1"/>
          <p:cNvSpPr/>
          <p:nvPr/>
        </p:nvSpPr>
        <p:spPr>
          <a:xfrm>
            <a:off x="3868738" y="3282950"/>
            <a:ext cx="1422184" cy="715581"/>
          </a:xfrm>
          <a:prstGeom prst="rect">
            <a:avLst/>
          </a:prstGeom>
          <a:noFill/>
          <a:ln w="9525">
            <a:noFill/>
          </a:ln>
        </p:spPr>
        <p:txBody>
          <a:bodyPr wrap="none" anchor="t">
            <a:spAutoFit/>
          </a:bodyPr>
          <a:lstStyle/>
          <a:p>
            <a:pPr>
              <a:lnSpc>
                <a:spcPct val="150000"/>
              </a:lnSpc>
            </a:pPr>
            <a:r>
              <a:rPr lang="zh-CN" altLang="en-US" sz="3200" b="1" dirty="0">
                <a:solidFill>
                  <a:srgbClr val="0070C0"/>
                </a:solidFill>
                <a:latin typeface="宋体" panose="02010600030101010101" pitchFamily="2" charset="-122"/>
                <a:ea typeface="宋体" panose="02010600030101010101" pitchFamily="2" charset="-122"/>
              </a:rPr>
              <a:t>第八讲</a:t>
            </a:r>
          </a:p>
        </p:txBody>
      </p:sp>
    </p:spTree>
    <p:extLst>
      <p:ext uri="{BB962C8B-B14F-4D97-AF65-F5344CB8AC3E}">
        <p14:creationId xmlns:p14="http://schemas.microsoft.com/office/powerpoint/2010/main" val="1577736042"/>
      </p:ext>
    </p:extLst>
  </p:cSld>
  <p:clrMapOvr>
    <a:masterClrMapping/>
  </p:clrMapOvr>
  <p:transition>
    <p:blinds dir="vert"/>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99330" name="矩形 5"/>
          <p:cNvSpPr>
            <a:spLocks noChangeArrowheads="1"/>
          </p:cNvSpPr>
          <p:nvPr/>
        </p:nvSpPr>
        <p:spPr bwMode="auto">
          <a:xfrm>
            <a:off x="611560" y="1085850"/>
            <a:ext cx="8215313"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0" indent="0" algn="just" eaLnBrk="1" hangingPunct="1">
              <a:lnSpc>
                <a:spcPts val="3200"/>
              </a:lnSpc>
              <a:buNone/>
            </a:pPr>
            <a:r>
              <a:rPr lang="zh-CN" altLang="en-US" sz="2400" dirty="0">
                <a:solidFill>
                  <a:srgbClr val="0070C0"/>
                </a:solidFill>
                <a:latin typeface="Times New Roman" panose="02020603050405020304" pitchFamily="18" charset="0"/>
              </a:rPr>
              <a:t>事务由一组</a:t>
            </a:r>
            <a:r>
              <a:rPr lang="en-US" altLang="zh-CN" sz="2400" dirty="0">
                <a:solidFill>
                  <a:srgbClr val="0070C0"/>
                </a:solidFill>
                <a:latin typeface="Times New Roman" panose="02020603050405020304" pitchFamily="18" charset="0"/>
              </a:rPr>
              <a:t>SQL</a:t>
            </a:r>
            <a:r>
              <a:rPr lang="zh-CN" altLang="en-US" sz="2400" dirty="0">
                <a:solidFill>
                  <a:srgbClr val="0070C0"/>
                </a:solidFill>
                <a:latin typeface="Times New Roman" panose="02020603050405020304" pitchFamily="18" charset="0"/>
              </a:rPr>
              <a:t>语句组成，所谓“事务处理”是指：应用程序保证事务中的</a:t>
            </a:r>
            <a:r>
              <a:rPr lang="en-US" altLang="zh-CN" sz="2400" dirty="0">
                <a:solidFill>
                  <a:srgbClr val="0070C0"/>
                </a:solidFill>
                <a:latin typeface="Times New Roman" panose="02020603050405020304" pitchFamily="18" charset="0"/>
              </a:rPr>
              <a:t>SQL</a:t>
            </a:r>
            <a:r>
              <a:rPr lang="zh-CN" altLang="en-US" sz="2400" dirty="0">
                <a:solidFill>
                  <a:srgbClr val="0070C0"/>
                </a:solidFill>
                <a:latin typeface="Times New Roman" panose="02020603050405020304" pitchFamily="18" charset="0"/>
              </a:rPr>
              <a:t>语句要么全部都执行，要么一个都不执行。</a:t>
            </a:r>
          </a:p>
        </p:txBody>
      </p:sp>
      <p:pic>
        <p:nvPicPr>
          <p:cNvPr id="9933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2668905"/>
            <a:ext cx="7404100" cy="3655695"/>
          </a:xfrm>
          <a:prstGeom prst="rect">
            <a:avLst/>
          </a:prstGeom>
          <a:solidFill>
            <a:schemeClr val="accent1"/>
          </a:solidFill>
          <a:ln w="9525">
            <a:solidFill>
              <a:schemeClr val="accent2">
                <a:lumMod val="20000"/>
                <a:lumOff val="80000"/>
              </a:schemeClr>
            </a:solidFill>
            <a:miter lim="800000"/>
            <a:headEnd/>
            <a:tailEnd/>
          </a:ln>
        </p:spPr>
      </p:pic>
      <p:sp>
        <p:nvSpPr>
          <p:cNvPr id="8" name=" 2050"/>
          <p:cNvSpPr>
            <a:spLocks noChangeAspect="1"/>
          </p:cNvSpPr>
          <p:nvPr/>
        </p:nvSpPr>
        <p:spPr bwMode="auto">
          <a:xfrm>
            <a:off x="353507" y="1130300"/>
            <a:ext cx="258185" cy="39600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base">
              <a:defRPr/>
            </a:pPr>
            <a:endParaRPr lang="zh-CN" altLang="en-US" strike="noStrike" noProof="1">
              <a:solidFill>
                <a:srgbClr val="FFFFFF"/>
              </a:solidFill>
            </a:endParaRPr>
          </a:p>
        </p:txBody>
      </p:sp>
      <p:sp>
        <p:nvSpPr>
          <p:cNvPr id="10"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9.8 </a:t>
            </a:r>
            <a:r>
              <a:rPr lang="zh-CN" altLang="en-US" sz="2800" b="1" dirty="0">
                <a:solidFill>
                  <a:srgbClr val="0067B4"/>
                </a:solidFill>
                <a:latin typeface="Times New Roman" panose="02020603050405020304" pitchFamily="18" charset="0"/>
              </a:rPr>
              <a:t>事务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9330">
                                            <p:txEl>
                                              <p:pRg st="0" end="0"/>
                                            </p:txEl>
                                          </p:spTgt>
                                        </p:tgtEl>
                                        <p:attrNameLst>
                                          <p:attrName>style.visibility</p:attrName>
                                        </p:attrNameLst>
                                      </p:cBhvr>
                                      <p:to>
                                        <p:strVal val="visible"/>
                                      </p:to>
                                    </p:set>
                                    <p:anim calcmode="lin" valueType="num">
                                      <p:cBhvr additive="base">
                                        <p:cTn id="20" dur="500" fill="hold"/>
                                        <p:tgtEl>
                                          <p:spTgt spid="9933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93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9332"/>
                                        </p:tgtEl>
                                        <p:attrNameLst>
                                          <p:attrName>style.visibility</p:attrName>
                                        </p:attrNameLst>
                                      </p:cBhvr>
                                      <p:to>
                                        <p:strVal val="visible"/>
                                      </p:to>
                                    </p:set>
                                    <p:anim calcmode="lin" valueType="num">
                                      <p:cBhvr additive="base">
                                        <p:cTn id="26" dur="500" fill="hold"/>
                                        <p:tgtEl>
                                          <p:spTgt spid="99332"/>
                                        </p:tgtEl>
                                        <p:attrNameLst>
                                          <p:attrName>ppt_x</p:attrName>
                                        </p:attrNameLst>
                                      </p:cBhvr>
                                      <p:tavLst>
                                        <p:tav tm="0">
                                          <p:val>
                                            <p:strVal val="#ppt_x"/>
                                          </p:val>
                                        </p:tav>
                                        <p:tav tm="100000">
                                          <p:val>
                                            <p:strVal val="#ppt_x"/>
                                          </p:val>
                                        </p:tav>
                                      </p:tavLst>
                                    </p:anim>
                                    <p:anim calcmode="lin" valueType="num">
                                      <p:cBhvr additive="base">
                                        <p:cTn id="27"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 name="Picture 7" descr="河海校徽"/>
          <p:cNvPicPr>
            <a:picLocks noChangeAspect="1"/>
          </p:cNvPicPr>
          <p:nvPr/>
        </p:nvPicPr>
        <p:blipFill>
          <a:blip r:embed="rId2"/>
          <a:stretch>
            <a:fillRect/>
          </a:stretch>
        </p:blipFill>
        <p:spPr>
          <a:xfrm>
            <a:off x="0" y="22448"/>
            <a:ext cx="965200" cy="1030288"/>
          </a:xfrm>
          <a:prstGeom prst="rect">
            <a:avLst/>
          </a:prstGeom>
          <a:noFill/>
          <a:ln w="9525">
            <a:noFill/>
          </a:ln>
        </p:spPr>
      </p:pic>
      <p:sp>
        <p:nvSpPr>
          <p:cNvPr id="100354" name="矩形 5"/>
          <p:cNvSpPr>
            <a:spLocks noChangeArrowheads="1"/>
          </p:cNvSpPr>
          <p:nvPr/>
        </p:nvSpPr>
        <p:spPr bwMode="auto">
          <a:xfrm>
            <a:off x="321375" y="996950"/>
            <a:ext cx="8616250" cy="14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ts val="3200"/>
              </a:lnSpc>
              <a:buSzPct val="150000"/>
              <a:buBlip>
                <a:blip r:embed="rId5"/>
              </a:buBlip>
            </a:pPr>
            <a:r>
              <a:rPr lang="zh-CN" altLang="en-US" sz="2400" dirty="0">
                <a:solidFill>
                  <a:srgbClr val="0070C0"/>
                </a:solidFill>
                <a:latin typeface="Times New Roman" panose="02020603050405020304" pitchFamily="18" charset="0"/>
              </a:rPr>
              <a:t>事务处理：</a:t>
            </a:r>
            <a:endParaRPr lang="en-US" altLang="zh-CN" sz="2400" dirty="0">
              <a:solidFill>
                <a:srgbClr val="0070C0"/>
              </a:solidFill>
              <a:latin typeface="Times New Roman" panose="02020603050405020304" pitchFamily="18" charset="0"/>
            </a:endParaRPr>
          </a:p>
          <a:p>
            <a:pPr marL="457200" lvl="1" indent="0" algn="just" eaLnBrk="1" hangingPunct="1">
              <a:lnSpc>
                <a:spcPts val="3200"/>
              </a:lnSpc>
              <a:buNone/>
            </a:pPr>
            <a:r>
              <a:rPr lang="en-US" altLang="zh-CN" sz="2100" b="1" dirty="0">
                <a:solidFill>
                  <a:srgbClr val="0070C0"/>
                </a:solidFill>
                <a:latin typeface="Times New Roman" panose="02020603050405020304" pitchFamily="18" charset="0"/>
              </a:rPr>
              <a:t>-</a:t>
            </a:r>
            <a:r>
              <a:rPr lang="zh-CN" altLang="en-US" sz="2100" b="1" dirty="0">
                <a:solidFill>
                  <a:srgbClr val="0070C0"/>
                </a:solidFill>
                <a:latin typeface="Times New Roman" panose="02020603050405020304" pitchFamily="18" charset="0"/>
              </a:rPr>
              <a:t>事务：在数据库批处理操作时，要么全部执行成功，要么全部失败。</a:t>
            </a:r>
            <a:endParaRPr lang="en-US" altLang="zh-CN" sz="2100" b="1" dirty="0">
              <a:solidFill>
                <a:srgbClr val="0070C0"/>
              </a:solidFill>
              <a:latin typeface="Times New Roman" panose="02020603050405020304" pitchFamily="18" charset="0"/>
            </a:endParaRPr>
          </a:p>
          <a:p>
            <a:pPr marL="457200" lvl="1" indent="0" algn="just" eaLnBrk="1" hangingPunct="1">
              <a:lnSpc>
                <a:spcPts val="3200"/>
              </a:lnSpc>
              <a:buNone/>
            </a:pPr>
            <a:r>
              <a:rPr lang="en-US" altLang="zh-CN" sz="2100" b="1" dirty="0">
                <a:solidFill>
                  <a:srgbClr val="0070C0"/>
                </a:solidFill>
                <a:latin typeface="Times New Roman" panose="02020603050405020304" pitchFamily="18" charset="0"/>
              </a:rPr>
              <a:t>-</a:t>
            </a:r>
            <a:r>
              <a:rPr lang="zh-CN" altLang="en-US" sz="2100" b="1" dirty="0">
                <a:solidFill>
                  <a:srgbClr val="0070C0"/>
                </a:solidFill>
                <a:latin typeface="Times New Roman" panose="02020603050405020304" pitchFamily="18" charset="0"/>
              </a:rPr>
              <a:t>可以保证数据的完整性。</a:t>
            </a:r>
          </a:p>
        </p:txBody>
      </p:sp>
      <p:grpSp>
        <p:nvGrpSpPr>
          <p:cNvPr id="7" name="组合 6"/>
          <p:cNvGrpSpPr/>
          <p:nvPr/>
        </p:nvGrpSpPr>
        <p:grpSpPr>
          <a:xfrm>
            <a:off x="965200" y="3049905"/>
            <a:ext cx="7266940" cy="2771687"/>
            <a:chOff x="1520" y="4593"/>
            <a:chExt cx="11998" cy="4576"/>
          </a:xfrm>
        </p:grpSpPr>
        <p:sp>
          <p:nvSpPr>
            <p:cNvPr id="10" name="矩形 9"/>
            <p:cNvSpPr/>
            <p:nvPr/>
          </p:nvSpPr>
          <p:spPr>
            <a:xfrm>
              <a:off x="10559" y="4593"/>
              <a:ext cx="2958" cy="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effectLst>
                    <a:outerShdw blurRad="38100" dist="38100" dir="2700000" algn="tl">
                      <a:srgbClr val="000000">
                        <a:alpha val="43137"/>
                      </a:srgbClr>
                    </a:outerShdw>
                  </a:effectLst>
                </a:rPr>
                <a:t>提交数据</a:t>
              </a:r>
            </a:p>
          </p:txBody>
        </p:sp>
        <p:grpSp>
          <p:nvGrpSpPr>
            <p:cNvPr id="6" name="组合 5"/>
            <p:cNvGrpSpPr/>
            <p:nvPr/>
          </p:nvGrpSpPr>
          <p:grpSpPr>
            <a:xfrm>
              <a:off x="1520" y="4763"/>
              <a:ext cx="11998" cy="4406"/>
              <a:chOff x="1520" y="4763"/>
              <a:chExt cx="11998" cy="4406"/>
            </a:xfrm>
          </p:grpSpPr>
          <p:grpSp>
            <p:nvGrpSpPr>
              <p:cNvPr id="3" name="组合 2"/>
              <p:cNvGrpSpPr/>
              <p:nvPr/>
            </p:nvGrpSpPr>
            <p:grpSpPr>
              <a:xfrm>
                <a:off x="1520" y="5283"/>
                <a:ext cx="9059" cy="3170"/>
                <a:chOff x="1520" y="5283"/>
                <a:chExt cx="9059" cy="3170"/>
              </a:xfrm>
            </p:grpSpPr>
            <p:sp>
              <p:nvSpPr>
                <p:cNvPr id="2" name="矩形 1"/>
                <p:cNvSpPr/>
                <p:nvPr/>
              </p:nvSpPr>
              <p:spPr>
                <a:xfrm>
                  <a:off x="1520" y="6194"/>
                  <a:ext cx="2618" cy="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effectLst>
                        <a:outerShdw blurRad="38100" dist="38100" dir="2700000" algn="tl">
                          <a:srgbClr val="000000">
                            <a:alpha val="43137"/>
                          </a:srgbClr>
                        </a:outerShdw>
                      </a:effectLst>
                    </a:rPr>
                    <a:t>取消自动提交</a:t>
                  </a:r>
                </a:p>
              </p:txBody>
            </p:sp>
            <p:sp>
              <p:nvSpPr>
                <p:cNvPr id="9" name="矩形 8"/>
                <p:cNvSpPr/>
                <p:nvPr/>
              </p:nvSpPr>
              <p:spPr>
                <a:xfrm>
                  <a:off x="5272" y="6189"/>
                  <a:ext cx="2618" cy="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effectLst>
                        <a:outerShdw blurRad="38100" dist="38100" dir="2700000" algn="tl">
                          <a:srgbClr val="000000">
                            <a:alpha val="43137"/>
                          </a:srgbClr>
                        </a:outerShdw>
                      </a:effectLst>
                    </a:rPr>
                    <a:t>执行批处理</a:t>
                  </a:r>
                </a:p>
              </p:txBody>
            </p:sp>
            <p:cxnSp>
              <p:nvCxnSpPr>
                <p:cNvPr id="4" name="直接箭头连接符 3"/>
                <p:cNvCxnSpPr>
                  <a:stCxn id="2" idx="3"/>
                  <a:endCxn id="9" idx="1"/>
                </p:cNvCxnSpPr>
                <p:nvPr/>
              </p:nvCxnSpPr>
              <p:spPr>
                <a:xfrm flipV="1">
                  <a:off x="4138" y="6879"/>
                  <a:ext cx="1134" cy="5"/>
                </a:xfrm>
                <a:prstGeom prst="straightConnector1">
                  <a:avLst/>
                </a:prstGeom>
                <a:ln w="190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连接符: 肘形 12"/>
                <p:cNvCxnSpPr>
                  <a:stCxn id="10" idx="1"/>
                  <a:endCxn id="11" idx="1"/>
                </p:cNvCxnSpPr>
                <p:nvPr/>
              </p:nvCxnSpPr>
              <p:spPr>
                <a:xfrm rot="10800000" flipV="1">
                  <a:off x="10559" y="5283"/>
                  <a:ext cx="20" cy="3170"/>
                </a:xfrm>
                <a:prstGeom prst="bentConnector3">
                  <a:avLst>
                    <a:gd name="adj1" fmla="val 6452315"/>
                  </a:avLst>
                </a:prstGeom>
                <a:ln w="19050">
                  <a:solidFill>
                    <a:schemeClr val="tx2"/>
                  </a:solidFill>
                  <a:headEnd type="triangle"/>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p:cNvCxnSpPr>
                <p:nvPr/>
              </p:nvCxnSpPr>
              <p:spPr>
                <a:xfrm>
                  <a:off x="7890" y="6879"/>
                  <a:ext cx="146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100" y="4763"/>
                <a:ext cx="4418" cy="4406"/>
                <a:chOff x="9100" y="4763"/>
                <a:chExt cx="4418" cy="4406"/>
              </a:xfrm>
            </p:grpSpPr>
            <p:sp>
              <p:nvSpPr>
                <p:cNvPr id="11" name="矩形 10"/>
                <p:cNvSpPr/>
                <p:nvPr/>
              </p:nvSpPr>
              <p:spPr>
                <a:xfrm>
                  <a:off x="10559" y="7763"/>
                  <a:ext cx="2958" cy="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effectLst>
                        <a:outerShdw blurRad="38100" dist="38100" dir="2700000" algn="tl">
                          <a:srgbClr val="000000">
                            <a:alpha val="43137"/>
                          </a:srgbClr>
                        </a:outerShdw>
                      </a:effectLst>
                    </a:rPr>
                    <a:t>回滚</a:t>
                  </a:r>
                </a:p>
              </p:txBody>
            </p:sp>
            <p:sp>
              <p:nvSpPr>
                <p:cNvPr id="23" name="文本框 22"/>
                <p:cNvSpPr txBox="1"/>
                <p:nvPr/>
              </p:nvSpPr>
              <p:spPr>
                <a:xfrm>
                  <a:off x="9100" y="4763"/>
                  <a:ext cx="1460" cy="608"/>
                </a:xfrm>
                <a:prstGeom prst="rect">
                  <a:avLst/>
                </a:prstGeom>
                <a:noFill/>
              </p:spPr>
              <p:txBody>
                <a:bodyPr wrap="square" rtlCol="0">
                  <a:spAutoFit/>
                </a:bodyPr>
                <a:lstStyle/>
                <a:p>
                  <a:r>
                    <a:rPr lang="zh-CN" altLang="en-US" dirty="0"/>
                    <a:t>无异常</a:t>
                  </a:r>
                </a:p>
              </p:txBody>
            </p:sp>
            <p:sp>
              <p:nvSpPr>
                <p:cNvPr id="26" name="文本框 25"/>
                <p:cNvSpPr txBox="1"/>
                <p:nvPr/>
              </p:nvSpPr>
              <p:spPr>
                <a:xfrm>
                  <a:off x="9120" y="8561"/>
                  <a:ext cx="1460" cy="608"/>
                </a:xfrm>
                <a:prstGeom prst="rect">
                  <a:avLst/>
                </a:prstGeom>
                <a:noFill/>
              </p:spPr>
              <p:txBody>
                <a:bodyPr wrap="square" rtlCol="0">
                  <a:spAutoFit/>
                </a:bodyPr>
                <a:lstStyle/>
                <a:p>
                  <a:r>
                    <a:rPr lang="zh-CN" altLang="en-US" dirty="0"/>
                    <a:t>有异常</a:t>
                  </a:r>
                </a:p>
              </p:txBody>
            </p:sp>
          </p:grpSp>
        </p:grpSp>
      </p:grpSp>
      <p:sp>
        <p:nvSpPr>
          <p:cNvPr id="29"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30"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9.8 </a:t>
            </a:r>
            <a:r>
              <a:rPr lang="zh-CN" altLang="en-US" sz="2800" b="1" dirty="0">
                <a:solidFill>
                  <a:srgbClr val="0067B4"/>
                </a:solidFill>
                <a:latin typeface="Times New Roman" panose="02020603050405020304" pitchFamily="18" charset="0"/>
              </a:rPr>
              <a:t>事务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inVertical)">
                                      <p:cBhvr>
                                        <p:cTn id="11" dur="500"/>
                                        <p:tgtEl>
                                          <p:spTgt spid="2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arn(inVertic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0354">
                                            <p:txEl>
                                              <p:pRg st="0" end="0"/>
                                            </p:txEl>
                                          </p:spTgt>
                                        </p:tgtEl>
                                        <p:attrNameLst>
                                          <p:attrName>style.visibility</p:attrName>
                                        </p:attrNameLst>
                                      </p:cBhvr>
                                      <p:to>
                                        <p:strVal val="visible"/>
                                      </p:to>
                                    </p:set>
                                    <p:anim calcmode="lin" valueType="num">
                                      <p:cBhvr additive="base">
                                        <p:cTn id="20" dur="500" fill="hold"/>
                                        <p:tgtEl>
                                          <p:spTgt spid="10035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0354">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0354">
                                            <p:txEl>
                                              <p:pRg st="1" end="1"/>
                                            </p:txEl>
                                          </p:spTgt>
                                        </p:tgtEl>
                                        <p:attrNameLst>
                                          <p:attrName>style.visibility</p:attrName>
                                        </p:attrNameLst>
                                      </p:cBhvr>
                                      <p:to>
                                        <p:strVal val="visible"/>
                                      </p:to>
                                    </p:set>
                                    <p:anim calcmode="lin" valueType="num">
                                      <p:cBhvr additive="base">
                                        <p:cTn id="24" dur="500" fill="hold"/>
                                        <p:tgtEl>
                                          <p:spTgt spid="10035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0354">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0354">
                                            <p:txEl>
                                              <p:pRg st="2" end="2"/>
                                            </p:txEl>
                                          </p:spTgt>
                                        </p:tgtEl>
                                        <p:attrNameLst>
                                          <p:attrName>style.visibility</p:attrName>
                                        </p:attrNameLst>
                                      </p:cBhvr>
                                      <p:to>
                                        <p:strVal val="visible"/>
                                      </p:to>
                                    </p:set>
                                    <p:anim calcmode="lin" valueType="num">
                                      <p:cBhvr additive="base">
                                        <p:cTn id="28" dur="500" fill="hold"/>
                                        <p:tgtEl>
                                          <p:spTgt spid="10035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035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矩形 10"/>
          <p:cNvSpPr>
            <a:spLocks noChangeArrowheads="1"/>
          </p:cNvSpPr>
          <p:nvPr/>
        </p:nvSpPr>
        <p:spPr bwMode="auto">
          <a:xfrm>
            <a:off x="-64770" y="970280"/>
            <a:ext cx="8972550" cy="5530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3"/>
              </a:buBlip>
              <a:defRPr kumimoji="1" sz="3200" b="1">
                <a:solidFill>
                  <a:schemeClr val="tx1"/>
                </a:solidFill>
                <a:latin typeface="Tahoma" panose="020B0604030504040204" pitchFamily="34" charset="0"/>
                <a:ea typeface="宋体" panose="02010600030101010101" pitchFamily="2" charset="-122"/>
              </a:defRPr>
            </a:lvl1pPr>
            <a:lvl2pPr marL="742950" indent="-285750">
              <a:lnSpc>
                <a:spcPct val="120000"/>
              </a:lnSpc>
              <a:spcBef>
                <a:spcPct val="20000"/>
              </a:spcBef>
              <a:buSzPct val="75000"/>
              <a:buBlip>
                <a:blip r:embed="rId4"/>
              </a:buBlip>
              <a:defRPr kumimoji="1" sz="2800">
                <a:solidFill>
                  <a:schemeClr val="tx1"/>
                </a:solidFill>
                <a:latin typeface="Tahoma" panose="020B0604030504040204" pitchFamily="34" charset="0"/>
                <a:ea typeface="宋体" panose="02010600030101010101" pitchFamily="2" charset="-122"/>
              </a:defRPr>
            </a:lvl2pPr>
            <a:lvl3pPr>
              <a:lnSpc>
                <a:spcPct val="120000"/>
              </a:lnSpc>
              <a:spcBef>
                <a:spcPct val="20000"/>
              </a:spcBef>
              <a:buFont typeface="Wingdings" panose="05000000000000000000" pitchFamily="2" charset="2"/>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120000"/>
              </a:lnSpc>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tx2"/>
              </a:buClr>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tx2"/>
              </a:buClr>
              <a:buChar char="–"/>
              <a:defRPr kumimoji="1" sz="2000">
                <a:solidFill>
                  <a:schemeClr val="tx1"/>
                </a:solidFill>
                <a:latin typeface="Tahoma" panose="020B0604030504040204" pitchFamily="34" charset="0"/>
                <a:ea typeface="宋体" panose="02010600030101010101" pitchFamily="2" charset="-122"/>
              </a:defRPr>
            </a:lvl9pPr>
          </a:lstStyle>
          <a:p>
            <a:pPr marL="342900">
              <a:lnSpc>
                <a:spcPct val="150000"/>
              </a:lnSpc>
              <a:spcBef>
                <a:spcPct val="0"/>
              </a:spcBef>
              <a:buSzPct val="150000"/>
              <a:buBlip>
                <a:blip r:embed="rId5"/>
              </a:buBlip>
              <a:defRPr/>
            </a:pPr>
            <a:r>
              <a:rPr lang="en-US" altLang="zh-CN" sz="2000" dirty="0">
                <a:solidFill>
                  <a:srgbClr val="0070C0"/>
                </a:solidFill>
                <a:latin typeface="Times New Roman" panose="02020603050405020304" pitchFamily="18" charset="0"/>
                <a:cs typeface="Times New Roman" panose="02020603050405020304" pitchFamily="18" charset="0"/>
              </a:rPr>
              <a:t> </a:t>
            </a:r>
            <a:r>
              <a:rPr lang="zh-CN" altLang="en-US" sz="2000" dirty="0">
                <a:solidFill>
                  <a:srgbClr val="0070C0"/>
                </a:solidFill>
                <a:latin typeface="Times New Roman" panose="02020603050405020304" pitchFamily="18" charset="0"/>
                <a:cs typeface="Times New Roman" panose="02020603050405020304" pitchFamily="18" charset="0"/>
              </a:rPr>
              <a:t>事务是保证数据库中数据完整性与一致性的重要机制。事务处理步骤如下：</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pic>
        <p:nvPicPr>
          <p:cNvPr id="9" name="Picture 7" descr="河海校徽"/>
          <p:cNvPicPr>
            <a:picLocks noChangeAspect="1"/>
          </p:cNvPicPr>
          <p:nvPr/>
        </p:nvPicPr>
        <p:blipFill>
          <a:blip r:embed="rId6"/>
          <a:stretch>
            <a:fillRect/>
          </a:stretch>
        </p:blipFill>
        <p:spPr>
          <a:xfrm>
            <a:off x="0" y="22448"/>
            <a:ext cx="965200" cy="1030288"/>
          </a:xfrm>
          <a:prstGeom prst="rect">
            <a:avLst/>
          </a:prstGeom>
          <a:noFill/>
          <a:ln w="9525">
            <a:noFill/>
          </a:ln>
        </p:spPr>
      </p:pic>
      <p:sp>
        <p:nvSpPr>
          <p:cNvPr id="10" name="Rectangle 8"/>
          <p:cNvSpPr/>
          <p:nvPr/>
        </p:nvSpPr>
        <p:spPr>
          <a:xfrm>
            <a:off x="990600" y="632048"/>
            <a:ext cx="7924800" cy="36513"/>
          </a:xfrm>
          <a:prstGeom prst="rect">
            <a:avLst/>
          </a:prstGeom>
          <a:gradFill rotWithShape="1">
            <a:gsLst>
              <a:gs pos="0">
                <a:srgbClr val="0066FF"/>
              </a:gs>
              <a:gs pos="100000">
                <a:srgbClr val="F7EFFF"/>
              </a:gs>
            </a:gsLst>
            <a:lin ang="0" scaled="1"/>
            <a:tileRect/>
          </a:gradFill>
          <a:ln w="9525">
            <a:noFill/>
          </a:ln>
        </p:spPr>
        <p:txBody>
          <a:bodyPr wrap="none" anchor="ctr"/>
          <a:lstStyle/>
          <a:p>
            <a:pPr algn="ctr"/>
            <a:endParaRPr lang="zh-CN" altLang="zh-CN" sz="1300">
              <a:latin typeface="Times New Roman" panose="02020603050405020304" pitchFamily="18" charset="0"/>
              <a:ea typeface="宋体" panose="02010600030101010101" pitchFamily="2" charset="-122"/>
            </a:endParaRPr>
          </a:p>
        </p:txBody>
      </p:sp>
      <p:sp>
        <p:nvSpPr>
          <p:cNvPr id="11" name="Text Box 9"/>
          <p:cNvSpPr txBox="1"/>
          <p:nvPr/>
        </p:nvSpPr>
        <p:spPr>
          <a:xfrm>
            <a:off x="928688" y="146273"/>
            <a:ext cx="7986712" cy="523220"/>
          </a:xfrm>
          <a:prstGeom prst="rect">
            <a:avLst/>
          </a:prstGeom>
          <a:noFill/>
          <a:ln w="9525">
            <a:noFill/>
          </a:ln>
        </p:spPr>
        <p:txBody>
          <a:bodyPr wrap="square" anchor="t">
            <a:spAutoFit/>
          </a:bodyPr>
          <a:lstStyle/>
          <a:p>
            <a:pPr algn="just"/>
            <a:r>
              <a:rPr lang="en-US" altLang="zh-CN" sz="2800" b="1" dirty="0">
                <a:solidFill>
                  <a:srgbClr val="0067B4"/>
                </a:solidFill>
                <a:latin typeface="Times New Roman" panose="02020603050405020304" pitchFamily="18" charset="0"/>
              </a:rPr>
              <a:t>9.8 </a:t>
            </a:r>
            <a:r>
              <a:rPr lang="zh-CN" altLang="en-US" sz="2800" b="1" dirty="0">
                <a:solidFill>
                  <a:srgbClr val="0067B4"/>
                </a:solidFill>
                <a:latin typeface="Times New Roman" panose="02020603050405020304" pitchFamily="18" charset="0"/>
              </a:rPr>
              <a:t>事务</a:t>
            </a:r>
          </a:p>
        </p:txBody>
      </p:sp>
      <p:sp>
        <p:nvSpPr>
          <p:cNvPr id="2" name="文本框 1"/>
          <p:cNvSpPr txBox="1"/>
          <p:nvPr/>
        </p:nvSpPr>
        <p:spPr>
          <a:xfrm>
            <a:off x="-417195" y="1523365"/>
            <a:ext cx="9523730" cy="3784600"/>
          </a:xfrm>
          <a:prstGeom prst="rect">
            <a:avLst/>
          </a:prstGeom>
          <a:noFill/>
        </p:spPr>
        <p:txBody>
          <a:bodyPr wrap="square" rtlCol="0" anchor="t">
            <a:spAutoFit/>
          </a:bodyPr>
          <a:lstStyle/>
          <a:p>
            <a:pPr lvl="2">
              <a:lnSpc>
                <a:spcPct val="150000"/>
              </a:lnSpc>
              <a:spcBef>
                <a:spcPct val="0"/>
              </a:spcBef>
              <a:buFontTx/>
              <a:buNone/>
              <a:defRPr/>
            </a:pPr>
            <a:r>
              <a:rPr lang="en-US" altLang="zh-CN" sz="2000" b="1" dirty="0">
                <a:solidFill>
                  <a:srgbClr val="0070C0"/>
                </a:solidFill>
                <a:latin typeface="Times New Roman" panose="02020603050405020304" pitchFamily="18" charset="0"/>
                <a:cs typeface="Times New Roman" panose="02020603050405020304" pitchFamily="18" charset="0"/>
                <a:sym typeface="+mn-ea"/>
              </a:rPr>
              <a:t>1</a:t>
            </a:r>
            <a:r>
              <a:rPr lang="zh-CN" altLang="en-US" sz="2000" b="1" dirty="0">
                <a:solidFill>
                  <a:srgbClr val="0070C0"/>
                </a:solidFill>
                <a:latin typeface="Times New Roman" panose="02020603050405020304" pitchFamily="18" charset="0"/>
                <a:cs typeface="Times New Roman" panose="02020603050405020304" pitchFamily="18" charset="0"/>
                <a:sym typeface="+mn-ea"/>
              </a:rPr>
              <a:t>．连接对象使用setAutoCommit(boolean autoCommit)方法</a:t>
            </a:r>
            <a:r>
              <a:rPr lang="en-US" altLang="zh-CN" sz="2000" b="1" dirty="0">
                <a:solidFill>
                  <a:srgbClr val="0070C0"/>
                </a:solidFill>
                <a:latin typeface="Times New Roman" panose="02020603050405020304" pitchFamily="18" charset="0"/>
                <a:cs typeface="Times New Roman" panose="02020603050405020304" pitchFamily="18" charset="0"/>
                <a:sym typeface="+mn-ea"/>
              </a:rPr>
              <a:t>,</a:t>
            </a:r>
          </a:p>
          <a:p>
            <a:pPr lvl="2">
              <a:lnSpc>
                <a:spcPct val="150000"/>
              </a:lnSpc>
              <a:spcBef>
                <a:spcPct val="0"/>
              </a:spcBef>
              <a:buFontTx/>
              <a:buNone/>
              <a:defRPr/>
            </a:pPr>
            <a:r>
              <a:rPr lang="zh-CN" altLang="en-US" sz="2000" b="1" dirty="0">
                <a:solidFill>
                  <a:srgbClr val="0070C0"/>
                </a:solidFill>
                <a:latin typeface="Times New Roman" panose="02020603050405020304" pitchFamily="18" charset="0"/>
                <a:cs typeface="Times New Roman" panose="02020603050405020304" pitchFamily="18" charset="0"/>
                <a:sym typeface="+mn-ea"/>
              </a:rPr>
              <a:t>      将参数</a:t>
            </a:r>
            <a:r>
              <a:rPr lang="en-US" altLang="zh-CN" sz="2000" b="1" dirty="0" err="1">
                <a:solidFill>
                  <a:srgbClr val="0070C0"/>
                </a:solidFill>
                <a:latin typeface="Times New Roman" panose="02020603050405020304" pitchFamily="18" charset="0"/>
                <a:cs typeface="Times New Roman" panose="02020603050405020304" pitchFamily="18" charset="0"/>
                <a:sym typeface="+mn-ea"/>
              </a:rPr>
              <a:t>autoCommit</a:t>
            </a:r>
            <a:r>
              <a:rPr lang="zh-CN" altLang="en-US" sz="2000" b="1" dirty="0">
                <a:solidFill>
                  <a:srgbClr val="0070C0"/>
                </a:solidFill>
                <a:latin typeface="Times New Roman" panose="02020603050405020304" pitchFamily="18" charset="0"/>
                <a:cs typeface="Times New Roman" panose="02020603050405020304" pitchFamily="18" charset="0"/>
                <a:sym typeface="+mn-ea"/>
              </a:rPr>
              <a:t>取值为</a:t>
            </a:r>
            <a:r>
              <a:rPr lang="en-US" altLang="zh-CN" sz="2000" b="1" dirty="0">
                <a:solidFill>
                  <a:srgbClr val="0070C0"/>
                </a:solidFill>
                <a:latin typeface="Times New Roman" panose="02020603050405020304" pitchFamily="18" charset="0"/>
                <a:cs typeface="Times New Roman" panose="02020603050405020304" pitchFamily="18" charset="0"/>
                <a:sym typeface="+mn-ea"/>
              </a:rPr>
              <a:t>false</a:t>
            </a:r>
            <a:r>
              <a:rPr lang="zh-CN" altLang="en-US" sz="2000" b="1" dirty="0">
                <a:solidFill>
                  <a:srgbClr val="0070C0"/>
                </a:solidFill>
                <a:latin typeface="Times New Roman" panose="02020603050405020304" pitchFamily="18" charset="0"/>
                <a:cs typeface="Times New Roman" panose="02020603050405020304" pitchFamily="18" charset="0"/>
                <a:sym typeface="+mn-ea"/>
              </a:rPr>
              <a:t>来</a:t>
            </a:r>
            <a:r>
              <a:rPr lang="zh-CN" altLang="en-US" sz="2000" b="1" dirty="0">
                <a:solidFill>
                  <a:srgbClr val="DF3621"/>
                </a:solidFill>
                <a:latin typeface="Times New Roman" panose="02020603050405020304" pitchFamily="18" charset="0"/>
                <a:cs typeface="Times New Roman" panose="02020603050405020304" pitchFamily="18" charset="0"/>
                <a:sym typeface="+mn-ea"/>
              </a:rPr>
              <a:t>关闭自动提交模式</a:t>
            </a:r>
            <a:r>
              <a:rPr lang="zh-CN" altLang="en-US" sz="2000" b="1" dirty="0">
                <a:solidFill>
                  <a:srgbClr val="0070C0"/>
                </a:solidFill>
                <a:latin typeface="Times New Roman" panose="02020603050405020304" pitchFamily="18" charset="0"/>
                <a:cs typeface="Times New Roman" panose="02020603050405020304" pitchFamily="18" charset="0"/>
                <a:sym typeface="+mn-ea"/>
              </a:rPr>
              <a:t>：</a:t>
            </a:r>
            <a:endParaRPr lang="zh-CN" altLang="en-US" sz="2000" b="1" dirty="0">
              <a:solidFill>
                <a:srgbClr val="0070C0"/>
              </a:solidFill>
              <a:latin typeface="Times New Roman" panose="02020603050405020304" pitchFamily="18" charset="0"/>
              <a:cs typeface="Times New Roman" panose="02020603050405020304" pitchFamily="18" charset="0"/>
            </a:endParaRPr>
          </a:p>
          <a:p>
            <a:pPr lvl="4" algn="just">
              <a:lnSpc>
                <a:spcPct val="150000"/>
              </a:lnSpc>
              <a:spcBef>
                <a:spcPct val="0"/>
              </a:spcBef>
              <a:buFontTx/>
              <a:buNone/>
              <a:defRPr/>
            </a:pPr>
            <a:r>
              <a:rPr lang="zh-CN" altLang="en-US" sz="2000" b="1" dirty="0">
                <a:solidFill>
                  <a:srgbClr val="0070C0"/>
                </a:solidFill>
                <a:latin typeface="Times New Roman" panose="02020603050405020304" pitchFamily="18" charset="0"/>
                <a:cs typeface="Times New Roman" panose="02020603050405020304" pitchFamily="18" charset="0"/>
                <a:sym typeface="+mn-ea"/>
              </a:rPr>
              <a:t>con.setAutoCommit(false);</a:t>
            </a:r>
            <a:endParaRPr lang="zh-CN" altLang="en-US" sz="2000" b="1" dirty="0">
              <a:solidFill>
                <a:srgbClr val="0070C0"/>
              </a:solidFill>
              <a:latin typeface="Times New Roman" panose="02020603050405020304" pitchFamily="18" charset="0"/>
              <a:cs typeface="Times New Roman" panose="02020603050405020304" pitchFamily="18" charset="0"/>
            </a:endParaRPr>
          </a:p>
          <a:p>
            <a:pPr lvl="2">
              <a:lnSpc>
                <a:spcPct val="150000"/>
              </a:lnSpc>
              <a:spcBef>
                <a:spcPct val="0"/>
              </a:spcBef>
              <a:buFontTx/>
              <a:buNone/>
              <a:defRPr/>
            </a:pPr>
            <a:r>
              <a:rPr lang="en-US" altLang="zh-CN" sz="2000" b="1" dirty="0">
                <a:solidFill>
                  <a:srgbClr val="0070C0"/>
                </a:solidFill>
                <a:latin typeface="Times New Roman" panose="02020603050405020304" pitchFamily="18" charset="0"/>
                <a:cs typeface="Times New Roman" panose="02020603050405020304" pitchFamily="18" charset="0"/>
                <a:sym typeface="+mn-ea"/>
              </a:rPr>
              <a:t>2</a:t>
            </a:r>
            <a:r>
              <a:rPr lang="zh-CN" altLang="en-US" sz="2000" b="1" dirty="0">
                <a:solidFill>
                  <a:srgbClr val="0070C0"/>
                </a:solidFill>
                <a:latin typeface="Times New Roman" panose="02020603050405020304" pitchFamily="18" charset="0"/>
                <a:cs typeface="Times New Roman" panose="02020603050405020304" pitchFamily="18" charset="0"/>
                <a:sym typeface="+mn-ea"/>
              </a:rPr>
              <a:t>．</a:t>
            </a:r>
            <a:r>
              <a:rPr lang="en-US" altLang="zh-CN" sz="2000" b="1" dirty="0">
                <a:solidFill>
                  <a:srgbClr val="0070C0"/>
                </a:solidFill>
                <a:latin typeface="Times New Roman" panose="02020603050405020304" pitchFamily="18" charset="0"/>
                <a:cs typeface="Times New Roman" panose="02020603050405020304" pitchFamily="18" charset="0"/>
                <a:sym typeface="+mn-ea"/>
              </a:rPr>
              <a:t>commit()</a:t>
            </a:r>
            <a:r>
              <a:rPr lang="zh-CN" altLang="en-US" sz="2000" b="1" dirty="0">
                <a:solidFill>
                  <a:srgbClr val="0070C0"/>
                </a:solidFill>
                <a:latin typeface="Times New Roman" panose="02020603050405020304" pitchFamily="18" charset="0"/>
                <a:cs typeface="Times New Roman" panose="02020603050405020304" pitchFamily="18" charset="0"/>
                <a:sym typeface="+mn-ea"/>
              </a:rPr>
              <a:t>方法</a:t>
            </a:r>
            <a:endParaRPr lang="zh-CN" altLang="en-US" sz="2000" b="1" dirty="0">
              <a:solidFill>
                <a:srgbClr val="0070C0"/>
              </a:solidFill>
              <a:latin typeface="Times New Roman" panose="02020603050405020304" pitchFamily="18" charset="0"/>
              <a:cs typeface="Times New Roman" panose="02020603050405020304" pitchFamily="18" charset="0"/>
            </a:endParaRPr>
          </a:p>
          <a:p>
            <a:pPr lvl="2">
              <a:lnSpc>
                <a:spcPct val="150000"/>
              </a:lnSpc>
              <a:spcBef>
                <a:spcPct val="0"/>
              </a:spcBef>
              <a:buFontTx/>
              <a:buNone/>
              <a:defRPr/>
            </a:pPr>
            <a:r>
              <a:rPr lang="en-US" altLang="zh-CN" sz="2000" b="1" dirty="0">
                <a:solidFill>
                  <a:srgbClr val="0070C0"/>
                </a:solidFill>
                <a:latin typeface="Times New Roman" panose="02020603050405020304" pitchFamily="18" charset="0"/>
                <a:cs typeface="Times New Roman" panose="02020603050405020304" pitchFamily="18" charset="0"/>
                <a:sym typeface="+mn-ea"/>
              </a:rPr>
              <a:t>      con</a:t>
            </a:r>
            <a:r>
              <a:rPr lang="zh-CN" altLang="en-US" sz="2000" b="1" dirty="0">
                <a:solidFill>
                  <a:srgbClr val="0070C0"/>
                </a:solidFill>
                <a:latin typeface="Times New Roman" panose="02020603050405020304" pitchFamily="18" charset="0"/>
                <a:cs typeface="Times New Roman" panose="02020603050405020304" pitchFamily="18" charset="0"/>
                <a:sym typeface="+mn-ea"/>
              </a:rPr>
              <a:t>调用commit()方法就是让事务中的SQL语句全部生效。</a:t>
            </a:r>
            <a:endParaRPr lang="zh-CN" altLang="en-US" sz="2000" b="1" dirty="0">
              <a:solidFill>
                <a:srgbClr val="0070C0"/>
              </a:solidFill>
              <a:latin typeface="Times New Roman" panose="02020603050405020304" pitchFamily="18" charset="0"/>
              <a:cs typeface="Times New Roman" panose="02020603050405020304" pitchFamily="18" charset="0"/>
            </a:endParaRPr>
          </a:p>
          <a:p>
            <a:pPr lvl="2">
              <a:lnSpc>
                <a:spcPct val="150000"/>
              </a:lnSpc>
              <a:spcBef>
                <a:spcPct val="0"/>
              </a:spcBef>
              <a:buFontTx/>
              <a:buNone/>
              <a:defRPr/>
            </a:pPr>
            <a:r>
              <a:rPr lang="en-US" altLang="zh-CN" sz="2000" b="1" dirty="0">
                <a:solidFill>
                  <a:srgbClr val="0070C0"/>
                </a:solidFill>
                <a:latin typeface="Times New Roman" panose="02020603050405020304" pitchFamily="18" charset="0"/>
                <a:cs typeface="Times New Roman" panose="02020603050405020304" pitchFamily="18" charset="0"/>
                <a:sym typeface="+mn-ea"/>
              </a:rPr>
              <a:t>3</a:t>
            </a:r>
            <a:r>
              <a:rPr lang="zh-CN" altLang="en-US" sz="2000" b="1" dirty="0">
                <a:solidFill>
                  <a:srgbClr val="0070C0"/>
                </a:solidFill>
                <a:latin typeface="Times New Roman" panose="02020603050405020304" pitchFamily="18" charset="0"/>
                <a:cs typeface="Times New Roman" panose="02020603050405020304" pitchFamily="18" charset="0"/>
                <a:sym typeface="+mn-ea"/>
              </a:rPr>
              <a:t>．</a:t>
            </a:r>
            <a:r>
              <a:rPr lang="en-US" altLang="zh-CN" sz="2000" b="1" dirty="0">
                <a:solidFill>
                  <a:srgbClr val="0070C0"/>
                </a:solidFill>
                <a:latin typeface="Times New Roman" panose="02020603050405020304" pitchFamily="18" charset="0"/>
                <a:cs typeface="Times New Roman" panose="02020603050405020304" pitchFamily="18" charset="0"/>
                <a:sym typeface="+mn-ea"/>
              </a:rPr>
              <a:t>rollback()</a:t>
            </a:r>
            <a:r>
              <a:rPr lang="zh-CN" altLang="en-US" sz="2000" b="1" dirty="0">
                <a:solidFill>
                  <a:srgbClr val="0070C0"/>
                </a:solidFill>
                <a:latin typeface="Times New Roman" panose="02020603050405020304" pitchFamily="18" charset="0"/>
                <a:cs typeface="Times New Roman" panose="02020603050405020304" pitchFamily="18" charset="0"/>
                <a:sym typeface="+mn-ea"/>
              </a:rPr>
              <a:t>方法</a:t>
            </a:r>
            <a:endParaRPr lang="zh-CN" altLang="en-US" sz="2000" b="1" dirty="0">
              <a:solidFill>
                <a:srgbClr val="0070C0"/>
              </a:solidFill>
              <a:latin typeface="Times New Roman" panose="02020603050405020304" pitchFamily="18" charset="0"/>
              <a:cs typeface="Times New Roman" panose="02020603050405020304" pitchFamily="18" charset="0"/>
            </a:endParaRPr>
          </a:p>
          <a:p>
            <a:pPr lvl="2">
              <a:lnSpc>
                <a:spcPct val="150000"/>
              </a:lnSpc>
              <a:spcBef>
                <a:spcPct val="0"/>
              </a:spcBef>
              <a:buFontTx/>
              <a:buNone/>
              <a:defRPr/>
            </a:pPr>
            <a:r>
              <a:rPr lang="zh-CN" altLang="en-US" sz="2000" b="1" dirty="0">
                <a:solidFill>
                  <a:srgbClr val="0070C0"/>
                </a:solidFill>
                <a:latin typeface="Times New Roman" panose="02020603050405020304" pitchFamily="18" charset="0"/>
                <a:cs typeface="Times New Roman" panose="02020603050405020304" pitchFamily="18" charset="0"/>
                <a:sym typeface="+mn-ea"/>
              </a:rPr>
              <a:t>     只要事务中任何一个</a:t>
            </a:r>
            <a:r>
              <a:rPr lang="en-US" altLang="zh-CN" sz="2000" b="1" dirty="0">
                <a:solidFill>
                  <a:srgbClr val="0070C0"/>
                </a:solidFill>
                <a:latin typeface="Times New Roman" panose="02020603050405020304" pitchFamily="18" charset="0"/>
                <a:cs typeface="Times New Roman" panose="02020603050405020304" pitchFamily="18" charset="0"/>
                <a:sym typeface="+mn-ea"/>
              </a:rPr>
              <a:t>SQL</a:t>
            </a:r>
            <a:r>
              <a:rPr lang="zh-CN" altLang="en-US" sz="2000" b="1" dirty="0">
                <a:solidFill>
                  <a:srgbClr val="0070C0"/>
                </a:solidFill>
                <a:latin typeface="Times New Roman" panose="02020603050405020304" pitchFamily="18" charset="0"/>
                <a:cs typeface="Times New Roman" panose="02020603050405020304" pitchFamily="18" charset="0"/>
                <a:sym typeface="+mn-ea"/>
              </a:rPr>
              <a:t>语句没有生效</a:t>
            </a:r>
            <a:r>
              <a:rPr lang="en-US" altLang="zh-CN" sz="2000" b="1" dirty="0">
                <a:solidFill>
                  <a:srgbClr val="0070C0"/>
                </a:solidFill>
                <a:latin typeface="Times New Roman" panose="02020603050405020304" pitchFamily="18" charset="0"/>
                <a:cs typeface="Times New Roman" panose="02020603050405020304" pitchFamily="18" charset="0"/>
                <a:sym typeface="+mn-ea"/>
              </a:rPr>
              <a:t>,</a:t>
            </a:r>
            <a:r>
              <a:rPr lang="zh-CN" altLang="en-US" sz="2000" b="1" dirty="0">
                <a:solidFill>
                  <a:srgbClr val="0070C0"/>
                </a:solidFill>
                <a:latin typeface="Times New Roman" panose="02020603050405020304" pitchFamily="18" charset="0"/>
                <a:cs typeface="Times New Roman" panose="02020603050405020304" pitchFamily="18" charset="0"/>
                <a:sym typeface="+mn-ea"/>
              </a:rPr>
              <a:t>就抛出</a:t>
            </a:r>
            <a:r>
              <a:rPr lang="en-US" altLang="zh-CN" sz="2000" b="1" dirty="0" err="1">
                <a:solidFill>
                  <a:srgbClr val="0070C0"/>
                </a:solidFill>
                <a:latin typeface="Times New Roman" panose="02020603050405020304" pitchFamily="18" charset="0"/>
                <a:cs typeface="Times New Roman" panose="02020603050405020304" pitchFamily="18" charset="0"/>
                <a:sym typeface="+mn-ea"/>
              </a:rPr>
              <a:t>SQLException</a:t>
            </a:r>
            <a:r>
              <a:rPr lang="zh-CN" altLang="en-US" sz="2000" b="1" dirty="0">
                <a:solidFill>
                  <a:srgbClr val="0070C0"/>
                </a:solidFill>
                <a:latin typeface="Times New Roman" panose="02020603050405020304" pitchFamily="18" charset="0"/>
                <a:cs typeface="Times New Roman" panose="02020603050405020304" pitchFamily="18" charset="0"/>
                <a:sym typeface="+mn-ea"/>
              </a:rPr>
              <a:t>异常。在处 </a:t>
            </a:r>
          </a:p>
          <a:p>
            <a:pPr lvl="2">
              <a:lnSpc>
                <a:spcPct val="150000"/>
              </a:lnSpc>
              <a:spcBef>
                <a:spcPct val="0"/>
              </a:spcBef>
              <a:buFontTx/>
              <a:buNone/>
              <a:defRPr/>
            </a:pPr>
            <a:r>
              <a:rPr lang="zh-CN" altLang="en-US" sz="2000" b="1" dirty="0">
                <a:solidFill>
                  <a:srgbClr val="0070C0"/>
                </a:solidFill>
                <a:latin typeface="Times New Roman" panose="02020603050405020304" pitchFamily="18" charset="0"/>
                <a:cs typeface="Times New Roman" panose="02020603050405020304" pitchFamily="18" charset="0"/>
                <a:sym typeface="+mn-ea"/>
              </a:rPr>
              <a:t>     理</a:t>
            </a:r>
            <a:r>
              <a:rPr lang="en-US" altLang="zh-CN" sz="2000" b="1" dirty="0" err="1">
                <a:solidFill>
                  <a:srgbClr val="0070C0"/>
                </a:solidFill>
                <a:latin typeface="Times New Roman" panose="02020603050405020304" pitchFamily="18" charset="0"/>
                <a:cs typeface="Times New Roman" panose="02020603050405020304" pitchFamily="18" charset="0"/>
                <a:sym typeface="+mn-ea"/>
              </a:rPr>
              <a:t>SQLException</a:t>
            </a:r>
            <a:r>
              <a:rPr lang="zh-CN" altLang="en-US" sz="2000" b="1" dirty="0">
                <a:solidFill>
                  <a:srgbClr val="0070C0"/>
                </a:solidFill>
                <a:latin typeface="Times New Roman" panose="02020603050405020304" pitchFamily="18" charset="0"/>
                <a:cs typeface="Times New Roman" panose="02020603050405020304" pitchFamily="18" charset="0"/>
                <a:sym typeface="+mn-ea"/>
              </a:rPr>
              <a:t>异常时</a:t>
            </a:r>
            <a:r>
              <a:rPr lang="en-US" altLang="zh-CN" sz="2000" b="1" dirty="0">
                <a:solidFill>
                  <a:srgbClr val="0070C0"/>
                </a:solidFill>
                <a:latin typeface="Times New Roman" panose="02020603050405020304" pitchFamily="18" charset="0"/>
                <a:cs typeface="Times New Roman" panose="02020603050405020304" pitchFamily="18" charset="0"/>
                <a:sym typeface="+mn-ea"/>
              </a:rPr>
              <a:t>,</a:t>
            </a:r>
            <a:r>
              <a:rPr lang="zh-CN" altLang="en-US" sz="2000" b="1" dirty="0">
                <a:solidFill>
                  <a:srgbClr val="0070C0"/>
                </a:solidFill>
                <a:latin typeface="Times New Roman" panose="02020603050405020304" pitchFamily="18" charset="0"/>
                <a:cs typeface="Times New Roman" panose="02020603050405020304" pitchFamily="18" charset="0"/>
                <a:sym typeface="+mn-ea"/>
              </a:rPr>
              <a:t>必须</a:t>
            </a:r>
            <a:r>
              <a:rPr lang="en-US" altLang="zh-CN" sz="2000" b="1" dirty="0" err="1">
                <a:solidFill>
                  <a:srgbClr val="0070C0"/>
                </a:solidFill>
                <a:latin typeface="Times New Roman" panose="02020603050405020304" pitchFamily="18" charset="0"/>
                <a:cs typeface="Times New Roman" panose="02020603050405020304" pitchFamily="18" charset="0"/>
                <a:sym typeface="+mn-ea"/>
              </a:rPr>
              <a:t>让con调用rollback()方法</a:t>
            </a:r>
            <a:r>
              <a:rPr lang="zh-CN" altLang="en-US" sz="2000" b="1" dirty="0">
                <a:solidFill>
                  <a:srgbClr val="0070C0"/>
                </a:solidFill>
                <a:latin typeface="Times New Roman" panose="02020603050405020304" pitchFamily="18" charset="0"/>
                <a:cs typeface="Times New Roman" panose="02020603050405020304" pitchFamily="18" charset="0"/>
                <a:sym typeface="+mn-ea"/>
              </a:rPr>
              <a:t>。</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403">
                                            <p:txEl>
                                              <p:pRg st="0" end="0"/>
                                            </p:txEl>
                                          </p:spTgt>
                                        </p:tgtEl>
                                        <p:attrNameLst>
                                          <p:attrName>style.visibility</p:attrName>
                                        </p:attrNameLst>
                                      </p:cBhvr>
                                      <p:to>
                                        <p:strVal val="visible"/>
                                      </p:to>
                                    </p:set>
                                    <p:anim calcmode="lin" valueType="num">
                                      <p:cBhvr additive="base">
                                        <p:cTn id="20"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RESOURCELIBID_SLIDE" val="429"/>
  <p:tag name="BAKCCOLORTYPE" val="Color_Theme"/>
  <p:tag name="BAKCCOLOR" val="1"/>
  <p:tag name="COLORS" val="1,15921906|2,16777215|996527724,15773696|996537724,3439820|996857743,2400237|996857811,4568955|996867743,9869595|996867789,3023294|996867790,0"/>
</p:tagLst>
</file>

<file path=ppt/tags/tag1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37724"/>
</p:tagLst>
</file>

<file path=ppt/tags/tag10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0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37724"/>
</p:tagLst>
</file>

<file path=ppt/tags/tag11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1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2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3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4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5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5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1"/>
  <p:tag name="SCENECOLOR-TEXT" val="Color_Theme"/>
  <p:tag name="SCENECOLOR-TEXT-VALUE" val="2"/>
</p:tagLst>
</file>

<file path=ppt/tags/tag15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Text"/>
  <p:tag name="SCENESHAPESUBTYPE" val="SceneTitleText"/>
  <p:tag name="SCENESHAPENAME" val="文本描述"/>
  <p:tag name="SCENECOLOR-TEXT" val="Color_Theme"/>
  <p:tag name="SCENECOLOR-TEXT-VALUE" val="996527724"/>
</p:tagLst>
</file>

<file path=ppt/tags/tag15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996867790"/>
</p:tagLst>
</file>

<file path=ppt/tags/tag154.xml><?xml version="1.0" encoding="utf-8"?>
<p:tagLst xmlns:a="http://schemas.openxmlformats.org/drawingml/2006/main" xmlns:r="http://schemas.openxmlformats.org/officeDocument/2006/relationships" xmlns:p="http://schemas.openxmlformats.org/presentationml/2006/main">
  <p:tag name="KSO_WM_UNIT_TABLE_BEAUTIFY" val="smartTable{dc78078a-e9e1-44f9-b80d-cc5aa8b040f9}"/>
  <p:tag name="TABLE_SKINIDX" val="0"/>
  <p:tag name="TABLE_ENCOLOR" val="#5CA2F9"/>
</p:tagLst>
</file>

<file path=ppt/tags/tag15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6.xml><?xml version="1.0" encoding="utf-8"?>
<p:tagLst xmlns:a="http://schemas.openxmlformats.org/drawingml/2006/main" xmlns:r="http://schemas.openxmlformats.org/officeDocument/2006/relationships" xmlns:p="http://schemas.openxmlformats.org/presentationml/2006/main">
  <p:tag name="KSO_WM_UNIT_TABLE_BEAUTIFY" val="smartTable{c374dfb5-be7e-4135-ba63-a82ddf82ac86}"/>
</p:tagLst>
</file>

<file path=ppt/tags/tag157.xml><?xml version="1.0" encoding="utf-8"?>
<p:tagLst xmlns:a="http://schemas.openxmlformats.org/drawingml/2006/main" xmlns:r="http://schemas.openxmlformats.org/officeDocument/2006/relationships" xmlns:p="http://schemas.openxmlformats.org/presentationml/2006/main">
  <p:tag name="KSO_WM_UNIT_TABLE_BEAUTIFY" val="smartTable{508f992a-9bce-4e37-9501-6105b34ea512}"/>
</p:tagLst>
</file>

<file path=ppt/tags/tag158.xml><?xml version="1.0" encoding="utf-8"?>
<p:tagLst xmlns:a="http://schemas.openxmlformats.org/drawingml/2006/main" xmlns:r="http://schemas.openxmlformats.org/officeDocument/2006/relationships" xmlns:p="http://schemas.openxmlformats.org/presentationml/2006/main">
  <p:tag name="KSO_WM_UNIT_TABLE_BEAUTIFY" val="smartTable{dc78078a-e9e1-44f9-b80d-cc5aa8b040f9}"/>
  <p:tag name="TABLE_SKINIDX" val="0"/>
  <p:tag name="TABLE_ENCOLOR" val="#5CA2F9"/>
</p:tagLst>
</file>

<file path=ppt/tags/tag1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1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1"/>
  <p:tag name="SCENECOLOR-TEXT" val="Color_Theme"/>
  <p:tag name="SCENECOLOR-TEXT-VALUE" val="2"/>
</p:tagLst>
</file>

<file path=ppt/tags/tag2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2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1"/>
  <p:tag name="SCENECOLOR-TEXT" val="Color_Theme"/>
  <p:tag name="SCENECOLOR-TEXT-VALUE" val="2"/>
</p:tagLst>
</file>

<file path=ppt/tags/tag3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3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27724"/>
</p:tagLst>
</file>

<file path=ppt/tags/tag4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4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37724"/>
</p:tagLst>
</file>

<file path=ppt/tags/tag5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5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27724"/>
</p:tagLst>
</file>

<file path=ppt/tags/tag6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6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37724"/>
</p:tagLst>
</file>

<file path=ppt/tags/tag7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7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7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7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1"/>
  <p:tag name="SCENECOLOR-TEXT" val="Color_Theme"/>
  <p:tag name="SCENECOLOR-TEXT-VALUE" val="2"/>
</p:tagLst>
</file>

<file path=ppt/tags/tag7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1"/>
  <p:tag name="SCENECOLOR-TEXT" val="Color_Theme"/>
  <p:tag name="SCENECOLOR-TEXT-VALUE" val="2"/>
</p:tagLst>
</file>

<file path=ppt/tags/tag7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57743"/>
</p:tagLst>
</file>

<file path=ppt/tags/tag7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57811"/>
</p:tagLst>
</file>

<file path=ppt/tags/tag7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67743"/>
</p:tagLst>
</file>

<file path=ppt/tags/tag7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57743"/>
</p:tagLst>
</file>

<file path=ppt/tags/tag7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67789"/>
</p:tagLst>
</file>

<file path=ppt/tags/tag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37724"/>
</p:tagLst>
</file>

<file path=ppt/tags/tag8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27724"/>
</p:tagLst>
</file>

<file path=ppt/tags/tag8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57811"/>
</p:tagLst>
</file>

<file path=ppt/tags/tag8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867743"/>
</p:tagLst>
</file>

<file path=ppt/tags/tag8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27724"/>
</p:tagLst>
</file>

<file path=ppt/tags/tag8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8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8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8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8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8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LINE" val="Color_Theme"/>
  <p:tag name="SCENECOLOR-LINE-VALUE" val="996527724"/>
</p:tagLst>
</file>

<file path=ppt/tags/tag90.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1.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2.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3.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4.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5.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6.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7.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8.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ags/tag99.xml><?xml version="1.0" encoding="utf-8"?>
<p:tagLst xmlns:a="http://schemas.openxmlformats.org/drawingml/2006/main" xmlns:r="http://schemas.openxmlformats.org/officeDocument/2006/relationships" xmlns:p="http://schemas.openxmlformats.org/presentationml/2006/main">
  <p:tag name="PA" val="v5.1.1"/>
  <p:tag name="RESOURCEID" val="636434212188115894"/>
  <p:tag name="SCENEID" val="Unkown"/>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1|152|153|154"/>
  <p:tag name="ANIMSTRING" val="dd27945cc9b30ff648a9d0f613b8d7df"/>
  <p:tag name="SCENESHAPETYPE" val="SceneShape"/>
  <p:tag name="SCENESHAPESUBTYPE" val="SceneSimpleShape"/>
  <p:tag name="SCENECOLOR-FILL" val="Color_Theme"/>
  <p:tag name="SCENECOLOR-FILL-VALUE" val="996527724"/>
  <p:tag name="SCENECOLOR-TEXT" val="Color_Theme"/>
  <p:tag name="SCENECOLOR-TEXT-VALUE"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12003</Words>
  <Application>Microsoft Office PowerPoint</Application>
  <PresentationFormat>全屏显示(4:3)</PresentationFormat>
  <Paragraphs>1641</Paragraphs>
  <Slides>121</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121</vt:i4>
      </vt:variant>
    </vt:vector>
  </HeadingPairs>
  <TitlesOfParts>
    <vt:vector size="136" baseType="lpstr">
      <vt:lpstr>等线</vt:lpstr>
      <vt:lpstr>等线 Light</vt:lpstr>
      <vt:lpstr>黑体</vt:lpstr>
      <vt:lpstr>楷体_GB2312</vt:lpstr>
      <vt:lpstr>隶书</vt:lpstr>
      <vt:lpstr>宋体</vt:lpstr>
      <vt:lpstr>Arial</vt:lpstr>
      <vt:lpstr>Arial Narrow</vt:lpstr>
      <vt:lpstr>Calibri</vt:lpstr>
      <vt:lpstr>Comic Sans MS</vt:lpstr>
      <vt:lpstr>Tahoma</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第一步:加载驱动程序</vt:lpstr>
      <vt:lpstr>第二步:连接数据库</vt:lpstr>
      <vt:lpstr>第三步:操作数据库</vt:lpstr>
      <vt:lpstr>Statement接口常用方法:</vt:lpstr>
      <vt:lpstr>第四步：关闭数据库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小傲慢</dc:creator>
  <cp:lastModifiedBy>fanliu.hhu@outlook.com</cp:lastModifiedBy>
  <cp:revision>93</cp:revision>
  <dcterms:created xsi:type="dcterms:W3CDTF">2018-07-17T01:36:00Z</dcterms:created>
  <dcterms:modified xsi:type="dcterms:W3CDTF">2020-05-12T03:42:49Z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