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52"/>
  </p:notesMasterIdLst>
  <p:sldIdLst>
    <p:sldId id="525" r:id="rId3"/>
    <p:sldId id="257" r:id="rId4"/>
    <p:sldId id="526" r:id="rId5"/>
    <p:sldId id="258" r:id="rId6"/>
    <p:sldId id="261" r:id="rId7"/>
    <p:sldId id="262" r:id="rId8"/>
    <p:sldId id="263" r:id="rId9"/>
    <p:sldId id="527" r:id="rId10"/>
    <p:sldId id="264" r:id="rId11"/>
    <p:sldId id="265" r:id="rId12"/>
    <p:sldId id="266" r:id="rId13"/>
    <p:sldId id="267" r:id="rId14"/>
    <p:sldId id="268" r:id="rId15"/>
    <p:sldId id="530" r:id="rId16"/>
    <p:sldId id="608" r:id="rId17"/>
    <p:sldId id="270" r:id="rId18"/>
    <p:sldId id="531" r:id="rId19"/>
    <p:sldId id="572" r:id="rId20"/>
    <p:sldId id="573" r:id="rId21"/>
    <p:sldId id="574" r:id="rId22"/>
    <p:sldId id="358" r:id="rId23"/>
    <p:sldId id="272" r:id="rId24"/>
    <p:sldId id="607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549" r:id="rId36"/>
    <p:sldId id="284" r:id="rId37"/>
    <p:sldId id="507" r:id="rId38"/>
    <p:sldId id="508" r:id="rId39"/>
    <p:sldId id="509" r:id="rId40"/>
    <p:sldId id="510" r:id="rId41"/>
    <p:sldId id="511" r:id="rId42"/>
    <p:sldId id="512" r:id="rId43"/>
    <p:sldId id="538" r:id="rId44"/>
    <p:sldId id="546" r:id="rId45"/>
    <p:sldId id="603" r:id="rId46"/>
    <p:sldId id="604" r:id="rId47"/>
    <p:sldId id="605" r:id="rId48"/>
    <p:sldId id="543" r:id="rId49"/>
    <p:sldId id="521" r:id="rId50"/>
    <p:sldId id="544" r:id="rId5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7">
          <p15:clr>
            <a:srgbClr val="A4A3A4"/>
          </p15:clr>
        </p15:guide>
        <p15:guide id="2" pos="27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F3621"/>
    <a:srgbClr val="0070C0"/>
    <a:srgbClr val="9DC3E6"/>
    <a:srgbClr val="7FD7F7"/>
    <a:srgbClr val="00B050"/>
    <a:srgbClr val="FFFF7F"/>
    <a:srgbClr val="FFFFCC"/>
    <a:srgbClr val="213136"/>
    <a:srgbClr val="DD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1380" y="48"/>
      </p:cViewPr>
      <p:guideLst>
        <p:guide orient="horz" pos="1937"/>
        <p:guide pos="27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2020/4/24</a:t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14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C6C7840-D15D-437D-B009-0B055A69AAB2}" type="slidenum">
              <a:rPr lang="zh-CN" altLang="en-US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218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556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4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55" Type="http://schemas.openxmlformats.org/officeDocument/2006/relationships/notesSlide" Target="../notesSlides/notesSlide1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51" Type="http://schemas.openxmlformats.org/officeDocument/2006/relationships/tags" Target="../tags/tag151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slideLayout" Target="../slideLayouts/slideLayout7.xml"/><Relationship Id="rId16" Type="http://schemas.openxmlformats.org/officeDocument/2006/relationships/tags" Target="../tags/tag16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4"/>
          <p:cNvSpPr/>
          <p:nvPr>
            <p:custDataLst>
              <p:tags r:id="rId2"/>
            </p:custDataLst>
          </p:nvPr>
        </p:nvSpPr>
        <p:spPr>
          <a:xfrm>
            <a:off x="-152400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PA-椭圆 2"/>
          <p:cNvSpPr/>
          <p:nvPr>
            <p:custDataLst>
              <p:tags r:id="rId3"/>
            </p:custDataLst>
          </p:nvPr>
        </p:nvSpPr>
        <p:spPr>
          <a:xfrm>
            <a:off x="3383998" y="2199434"/>
            <a:ext cx="2376004" cy="237600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25400">
              <a:prstClr val="black">
                <a:alpha val="9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" name="PA_直接连接符 12"/>
          <p:cNvCxnSpPr/>
          <p:nvPr>
            <p:custDataLst>
              <p:tags r:id="rId4"/>
            </p:custDataLst>
          </p:nvPr>
        </p:nvCxnSpPr>
        <p:spPr>
          <a:xfrm>
            <a:off x="6254750" y="5370513"/>
            <a:ext cx="1408113" cy="11176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PA_直接连接符 14"/>
          <p:cNvCxnSpPr/>
          <p:nvPr>
            <p:custDataLst>
              <p:tags r:id="rId5"/>
            </p:custDataLst>
          </p:nvPr>
        </p:nvCxnSpPr>
        <p:spPr>
          <a:xfrm>
            <a:off x="7186613" y="3968750"/>
            <a:ext cx="2376487" cy="374650"/>
          </a:xfrm>
          <a:prstGeom prst="line">
            <a:avLst/>
          </a:prstGeom>
          <a:ln w="38100">
            <a:solidFill>
              <a:srgbClr val="CC7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A_直接连接符 16"/>
          <p:cNvCxnSpPr/>
          <p:nvPr>
            <p:custDataLst>
              <p:tags r:id="rId6"/>
            </p:custDataLst>
          </p:nvPr>
        </p:nvCxnSpPr>
        <p:spPr>
          <a:xfrm flipV="1">
            <a:off x="6205538" y="1320800"/>
            <a:ext cx="1008062" cy="52546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PA_直接连接符 18"/>
          <p:cNvCxnSpPr/>
          <p:nvPr>
            <p:custDataLst>
              <p:tags r:id="rId7"/>
            </p:custDataLst>
          </p:nvPr>
        </p:nvCxnSpPr>
        <p:spPr>
          <a:xfrm flipH="1" flipV="1">
            <a:off x="3962400" y="1074738"/>
            <a:ext cx="293688" cy="684212"/>
          </a:xfrm>
          <a:prstGeom prst="line">
            <a:avLst/>
          </a:prstGeom>
          <a:ln w="38100">
            <a:solidFill>
              <a:srgbClr val="CC7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PA_直接连接符 20"/>
          <p:cNvCxnSpPr/>
          <p:nvPr>
            <p:custDataLst>
              <p:tags r:id="rId8"/>
            </p:custDataLst>
          </p:nvPr>
        </p:nvCxnSpPr>
        <p:spPr>
          <a:xfrm flipH="1" flipV="1">
            <a:off x="1436688" y="1001713"/>
            <a:ext cx="1203325" cy="757237"/>
          </a:xfrm>
          <a:prstGeom prst="line">
            <a:avLst/>
          </a:prstGeom>
          <a:ln w="12700">
            <a:solidFill>
              <a:srgbClr val="CC7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A_直接连接符 22"/>
          <p:cNvCxnSpPr/>
          <p:nvPr>
            <p:custDataLst>
              <p:tags r:id="rId9"/>
            </p:custDataLst>
          </p:nvPr>
        </p:nvCxnSpPr>
        <p:spPr>
          <a:xfrm flipH="1" flipV="1">
            <a:off x="1481138" y="2540000"/>
            <a:ext cx="576262" cy="8731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A_直接连接符 24"/>
          <p:cNvCxnSpPr/>
          <p:nvPr>
            <p:custDataLst>
              <p:tags r:id="rId10"/>
            </p:custDataLst>
          </p:nvPr>
        </p:nvCxnSpPr>
        <p:spPr>
          <a:xfrm flipH="1">
            <a:off x="231775" y="4411663"/>
            <a:ext cx="1828800" cy="508000"/>
          </a:xfrm>
          <a:prstGeom prst="line">
            <a:avLst/>
          </a:prstGeom>
          <a:ln w="38100">
            <a:solidFill>
              <a:srgbClr val="CC7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A_直接连接符 30"/>
          <p:cNvCxnSpPr/>
          <p:nvPr>
            <p:custDataLst>
              <p:tags r:id="rId11"/>
            </p:custDataLst>
          </p:nvPr>
        </p:nvCxnSpPr>
        <p:spPr>
          <a:xfrm flipH="1">
            <a:off x="3962400" y="5062538"/>
            <a:ext cx="222250" cy="815975"/>
          </a:xfrm>
          <a:prstGeom prst="line">
            <a:avLst/>
          </a:prstGeom>
          <a:ln w="38100">
            <a:solidFill>
              <a:srgbClr val="CC7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_椭圆 10"/>
          <p:cNvSpPr/>
          <p:nvPr>
            <p:custDataLst>
              <p:tags r:id="rId12"/>
            </p:custDataLst>
          </p:nvPr>
        </p:nvSpPr>
        <p:spPr>
          <a:xfrm>
            <a:off x="4281488" y="3155950"/>
            <a:ext cx="546100" cy="5461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PA_椭圆 11"/>
          <p:cNvSpPr/>
          <p:nvPr>
            <p:custDataLst>
              <p:tags r:id="rId13"/>
            </p:custDataLst>
          </p:nvPr>
        </p:nvSpPr>
        <p:spPr>
          <a:xfrm>
            <a:off x="3963988" y="3905250"/>
            <a:ext cx="561975" cy="56197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PA_椭圆 12"/>
          <p:cNvSpPr/>
          <p:nvPr>
            <p:custDataLst>
              <p:tags r:id="rId14"/>
            </p:custDataLst>
          </p:nvPr>
        </p:nvSpPr>
        <p:spPr>
          <a:xfrm>
            <a:off x="3827463" y="2063750"/>
            <a:ext cx="539750" cy="53975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dir="5400000" sx="200000" sy="200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PA_椭圆 13"/>
          <p:cNvSpPr/>
          <p:nvPr>
            <p:custDataLst>
              <p:tags r:id="rId15"/>
            </p:custDataLst>
          </p:nvPr>
        </p:nvSpPr>
        <p:spPr>
          <a:xfrm>
            <a:off x="4160838" y="2852738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PA_椭圆 14"/>
          <p:cNvSpPr/>
          <p:nvPr>
            <p:custDataLst>
              <p:tags r:id="rId16"/>
            </p:custDataLst>
          </p:nvPr>
        </p:nvSpPr>
        <p:spPr>
          <a:xfrm>
            <a:off x="4808538" y="3305175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PA_椭圆 15"/>
          <p:cNvSpPr/>
          <p:nvPr>
            <p:custDataLst>
              <p:tags r:id="rId17"/>
            </p:custDataLst>
          </p:nvPr>
        </p:nvSpPr>
        <p:spPr>
          <a:xfrm>
            <a:off x="4503738" y="4110038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PA_椭圆 16"/>
          <p:cNvSpPr/>
          <p:nvPr>
            <p:custDataLst>
              <p:tags r:id="rId18"/>
            </p:custDataLst>
          </p:nvPr>
        </p:nvSpPr>
        <p:spPr>
          <a:xfrm>
            <a:off x="4003675" y="3514725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PA_椭圆 17"/>
          <p:cNvSpPr/>
          <p:nvPr>
            <p:custDataLst>
              <p:tags r:id="rId19"/>
            </p:custDataLst>
          </p:nvPr>
        </p:nvSpPr>
        <p:spPr>
          <a:xfrm>
            <a:off x="3932238" y="3176588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PA_椭圆 18"/>
          <p:cNvSpPr/>
          <p:nvPr>
            <p:custDataLst>
              <p:tags r:id="rId20"/>
            </p:custDataLst>
          </p:nvPr>
        </p:nvSpPr>
        <p:spPr>
          <a:xfrm>
            <a:off x="5145088" y="3795713"/>
            <a:ext cx="398462" cy="39687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PA_椭圆 19"/>
          <p:cNvSpPr/>
          <p:nvPr>
            <p:custDataLst>
              <p:tags r:id="rId21"/>
            </p:custDataLst>
          </p:nvPr>
        </p:nvSpPr>
        <p:spPr>
          <a:xfrm>
            <a:off x="5130800" y="2905125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PA_椭圆 20"/>
          <p:cNvSpPr/>
          <p:nvPr>
            <p:custDataLst>
              <p:tags r:id="rId22"/>
            </p:custDataLst>
          </p:nvPr>
        </p:nvSpPr>
        <p:spPr>
          <a:xfrm>
            <a:off x="5387975" y="3219450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PA_椭圆 21"/>
          <p:cNvSpPr/>
          <p:nvPr>
            <p:custDataLst>
              <p:tags r:id="rId23"/>
            </p:custDataLst>
          </p:nvPr>
        </p:nvSpPr>
        <p:spPr>
          <a:xfrm>
            <a:off x="5483225" y="3595688"/>
            <a:ext cx="398463" cy="398462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PA_椭圆 22"/>
          <p:cNvSpPr/>
          <p:nvPr>
            <p:custDataLst>
              <p:tags r:id="rId24"/>
            </p:custDataLst>
          </p:nvPr>
        </p:nvSpPr>
        <p:spPr>
          <a:xfrm>
            <a:off x="5516563" y="2847975"/>
            <a:ext cx="398462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" name="PA_椭圆 23"/>
          <p:cNvSpPr/>
          <p:nvPr>
            <p:custDataLst>
              <p:tags r:id="rId25"/>
            </p:custDataLst>
          </p:nvPr>
        </p:nvSpPr>
        <p:spPr>
          <a:xfrm>
            <a:off x="4911725" y="2185988"/>
            <a:ext cx="398463" cy="398462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" name="PA_椭圆 24"/>
          <p:cNvSpPr/>
          <p:nvPr>
            <p:custDataLst>
              <p:tags r:id="rId26"/>
            </p:custDataLst>
          </p:nvPr>
        </p:nvSpPr>
        <p:spPr>
          <a:xfrm>
            <a:off x="3659188" y="3405188"/>
            <a:ext cx="369887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" name="PA_椭圆 25"/>
          <p:cNvSpPr/>
          <p:nvPr>
            <p:custDataLst>
              <p:tags r:id="rId27"/>
            </p:custDataLst>
          </p:nvPr>
        </p:nvSpPr>
        <p:spPr>
          <a:xfrm>
            <a:off x="4330700" y="2290763"/>
            <a:ext cx="369888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8" name="PA_椭圆 26"/>
          <p:cNvSpPr/>
          <p:nvPr>
            <p:custDataLst>
              <p:tags r:id="rId28"/>
            </p:custDataLst>
          </p:nvPr>
        </p:nvSpPr>
        <p:spPr>
          <a:xfrm>
            <a:off x="5043488" y="2563813"/>
            <a:ext cx="344487" cy="344487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9" name="PA_椭圆 27"/>
          <p:cNvSpPr/>
          <p:nvPr>
            <p:custDataLst>
              <p:tags r:id="rId29"/>
            </p:custDataLst>
          </p:nvPr>
        </p:nvSpPr>
        <p:spPr>
          <a:xfrm>
            <a:off x="5372100" y="2520950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0" name="PA_椭圆 28"/>
          <p:cNvSpPr/>
          <p:nvPr>
            <p:custDataLst>
              <p:tags r:id="rId30"/>
            </p:custDataLst>
          </p:nvPr>
        </p:nvSpPr>
        <p:spPr>
          <a:xfrm>
            <a:off x="3714750" y="2544763"/>
            <a:ext cx="344488" cy="344487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1" name="PA_椭圆 29"/>
          <p:cNvSpPr/>
          <p:nvPr>
            <p:custDataLst>
              <p:tags r:id="rId31"/>
            </p:custDataLst>
          </p:nvPr>
        </p:nvSpPr>
        <p:spPr>
          <a:xfrm>
            <a:off x="3609975" y="3092450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PA_椭圆 30"/>
          <p:cNvSpPr/>
          <p:nvPr>
            <p:custDataLst>
              <p:tags r:id="rId32"/>
            </p:custDataLst>
          </p:nvPr>
        </p:nvSpPr>
        <p:spPr>
          <a:xfrm>
            <a:off x="3324225" y="2930525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3" name="PA_椭圆 31"/>
          <p:cNvSpPr/>
          <p:nvPr>
            <p:custDataLst>
              <p:tags r:id="rId33"/>
            </p:custDataLst>
          </p:nvPr>
        </p:nvSpPr>
        <p:spPr>
          <a:xfrm>
            <a:off x="3376613" y="2592388"/>
            <a:ext cx="344487" cy="344487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4" name="PA_椭圆 32"/>
          <p:cNvSpPr/>
          <p:nvPr>
            <p:custDataLst>
              <p:tags r:id="rId34"/>
            </p:custDataLst>
          </p:nvPr>
        </p:nvSpPr>
        <p:spPr>
          <a:xfrm>
            <a:off x="3648075" y="4030663"/>
            <a:ext cx="344488" cy="344487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5" name="PA_椭圆 33"/>
          <p:cNvSpPr/>
          <p:nvPr>
            <p:custDataLst>
              <p:tags r:id="rId35"/>
            </p:custDataLst>
          </p:nvPr>
        </p:nvSpPr>
        <p:spPr>
          <a:xfrm>
            <a:off x="3343275" y="3906838"/>
            <a:ext cx="344488" cy="344487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6" name="PA_椭圆 34"/>
          <p:cNvSpPr/>
          <p:nvPr>
            <p:custDataLst>
              <p:tags r:id="rId36"/>
            </p:custDataLst>
          </p:nvPr>
        </p:nvSpPr>
        <p:spPr>
          <a:xfrm>
            <a:off x="3770313" y="3743325"/>
            <a:ext cx="319087" cy="3190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7" name="PA_椭圆 35"/>
          <p:cNvSpPr/>
          <p:nvPr>
            <p:custDataLst>
              <p:tags r:id="rId37"/>
            </p:custDataLst>
          </p:nvPr>
        </p:nvSpPr>
        <p:spPr>
          <a:xfrm>
            <a:off x="3856038" y="2881313"/>
            <a:ext cx="319087" cy="319087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8" name="PA_椭圆 36"/>
          <p:cNvSpPr/>
          <p:nvPr>
            <p:custDataLst>
              <p:tags r:id="rId38"/>
            </p:custDataLst>
          </p:nvPr>
        </p:nvSpPr>
        <p:spPr>
          <a:xfrm>
            <a:off x="4652963" y="2974975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9" name="PA_椭圆 37"/>
          <p:cNvSpPr/>
          <p:nvPr>
            <p:custDataLst>
              <p:tags r:id="rId39"/>
            </p:custDataLst>
          </p:nvPr>
        </p:nvSpPr>
        <p:spPr>
          <a:xfrm>
            <a:off x="4895850" y="3055938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0" name="PA_椭圆 38"/>
          <p:cNvSpPr/>
          <p:nvPr>
            <p:custDataLst>
              <p:tags r:id="rId40"/>
            </p:custDataLst>
          </p:nvPr>
        </p:nvSpPr>
        <p:spPr>
          <a:xfrm>
            <a:off x="4719638" y="2727325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1" name="PA_椭圆 39"/>
          <p:cNvSpPr/>
          <p:nvPr>
            <p:custDataLst>
              <p:tags r:id="rId41"/>
            </p:custDataLst>
          </p:nvPr>
        </p:nvSpPr>
        <p:spPr>
          <a:xfrm>
            <a:off x="4657725" y="2241550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2" name="PA_椭圆 40"/>
          <p:cNvSpPr/>
          <p:nvPr>
            <p:custDataLst>
              <p:tags r:id="rId42"/>
            </p:custDataLst>
          </p:nvPr>
        </p:nvSpPr>
        <p:spPr>
          <a:xfrm>
            <a:off x="4457700" y="3875088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3" name="PA_椭圆 41"/>
          <p:cNvSpPr/>
          <p:nvPr>
            <p:custDataLst>
              <p:tags r:id="rId43"/>
            </p:custDataLst>
          </p:nvPr>
        </p:nvSpPr>
        <p:spPr>
          <a:xfrm>
            <a:off x="4710113" y="3898900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PA_椭圆 42"/>
          <p:cNvSpPr/>
          <p:nvPr>
            <p:custDataLst>
              <p:tags r:id="rId44"/>
            </p:custDataLst>
          </p:nvPr>
        </p:nvSpPr>
        <p:spPr>
          <a:xfrm>
            <a:off x="4851400" y="4094163"/>
            <a:ext cx="263525" cy="265112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PA_椭圆 43"/>
          <p:cNvSpPr/>
          <p:nvPr>
            <p:custDataLst>
              <p:tags r:id="rId45"/>
            </p:custDataLst>
          </p:nvPr>
        </p:nvSpPr>
        <p:spPr>
          <a:xfrm>
            <a:off x="4918075" y="4337050"/>
            <a:ext cx="263525" cy="2651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6" name="PA_椭圆 44"/>
          <p:cNvSpPr/>
          <p:nvPr>
            <p:custDataLst>
              <p:tags r:id="rId46"/>
            </p:custDataLst>
          </p:nvPr>
        </p:nvSpPr>
        <p:spPr>
          <a:xfrm>
            <a:off x="3629025" y="2852738"/>
            <a:ext cx="242888" cy="242887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7" name="PA_椭圆 45"/>
          <p:cNvSpPr/>
          <p:nvPr>
            <p:custDataLst>
              <p:tags r:id="rId47"/>
            </p:custDataLst>
          </p:nvPr>
        </p:nvSpPr>
        <p:spPr>
          <a:xfrm>
            <a:off x="3448050" y="3348038"/>
            <a:ext cx="242888" cy="24447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8" name="PA_椭圆 46"/>
          <p:cNvSpPr/>
          <p:nvPr>
            <p:custDataLst>
              <p:tags r:id="rId48"/>
            </p:custDataLst>
          </p:nvPr>
        </p:nvSpPr>
        <p:spPr>
          <a:xfrm>
            <a:off x="3538538" y="3705225"/>
            <a:ext cx="242887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9" name="PA_椭圆 47"/>
          <p:cNvSpPr/>
          <p:nvPr>
            <p:custDataLst>
              <p:tags r:id="rId49"/>
            </p:custDataLst>
          </p:nvPr>
        </p:nvSpPr>
        <p:spPr>
          <a:xfrm>
            <a:off x="3343275" y="3567113"/>
            <a:ext cx="242888" cy="242887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0" name="PA_椭圆 49"/>
          <p:cNvSpPr/>
          <p:nvPr>
            <p:custDataLst>
              <p:tags r:id="rId50"/>
            </p:custDataLst>
          </p:nvPr>
        </p:nvSpPr>
        <p:spPr>
          <a:xfrm>
            <a:off x="4048125" y="2667000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1" name="PA_椭圆 50"/>
          <p:cNvSpPr/>
          <p:nvPr>
            <p:custDataLst>
              <p:tags r:id="rId51"/>
            </p:custDataLst>
          </p:nvPr>
        </p:nvSpPr>
        <p:spPr>
          <a:xfrm>
            <a:off x="4310063" y="2643188"/>
            <a:ext cx="242887" cy="242887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2" name="PA_椭圆 51"/>
          <p:cNvSpPr/>
          <p:nvPr>
            <p:custDataLst>
              <p:tags r:id="rId52"/>
            </p:custDataLst>
          </p:nvPr>
        </p:nvSpPr>
        <p:spPr>
          <a:xfrm>
            <a:off x="4505325" y="2814638"/>
            <a:ext cx="242888" cy="242887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3" name="PA_椭圆 52"/>
          <p:cNvSpPr/>
          <p:nvPr>
            <p:custDataLst>
              <p:tags r:id="rId53"/>
            </p:custDataLst>
          </p:nvPr>
        </p:nvSpPr>
        <p:spPr>
          <a:xfrm>
            <a:off x="4548188" y="2576513"/>
            <a:ext cx="242887" cy="242887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4" name="PA_椭圆 53"/>
          <p:cNvSpPr/>
          <p:nvPr>
            <p:custDataLst>
              <p:tags r:id="rId54"/>
            </p:custDataLst>
          </p:nvPr>
        </p:nvSpPr>
        <p:spPr>
          <a:xfrm>
            <a:off x="4762500" y="2500313"/>
            <a:ext cx="246063" cy="246062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5" name="PA_椭圆 54"/>
          <p:cNvSpPr/>
          <p:nvPr>
            <p:custDataLst>
              <p:tags r:id="rId55"/>
            </p:custDataLst>
          </p:nvPr>
        </p:nvSpPr>
        <p:spPr>
          <a:xfrm>
            <a:off x="4943475" y="2843213"/>
            <a:ext cx="242888" cy="242887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6" name="PA_椭圆 55"/>
          <p:cNvSpPr/>
          <p:nvPr>
            <p:custDataLst>
              <p:tags r:id="rId56"/>
            </p:custDataLst>
          </p:nvPr>
        </p:nvSpPr>
        <p:spPr>
          <a:xfrm>
            <a:off x="5162550" y="3367088"/>
            <a:ext cx="242888" cy="242887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PA_椭圆 56"/>
          <p:cNvSpPr/>
          <p:nvPr>
            <p:custDataLst>
              <p:tags r:id="rId57"/>
            </p:custDataLst>
          </p:nvPr>
        </p:nvSpPr>
        <p:spPr>
          <a:xfrm>
            <a:off x="5262563" y="3557588"/>
            <a:ext cx="242887" cy="242887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8" name="PA_椭圆 57"/>
          <p:cNvSpPr/>
          <p:nvPr>
            <p:custDataLst>
              <p:tags r:id="rId58"/>
            </p:custDataLst>
          </p:nvPr>
        </p:nvSpPr>
        <p:spPr>
          <a:xfrm>
            <a:off x="5024438" y="3609975"/>
            <a:ext cx="242887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9" name="PA_椭圆 58"/>
          <p:cNvSpPr/>
          <p:nvPr>
            <p:custDataLst>
              <p:tags r:id="rId59"/>
            </p:custDataLst>
          </p:nvPr>
        </p:nvSpPr>
        <p:spPr>
          <a:xfrm>
            <a:off x="4929188" y="3810000"/>
            <a:ext cx="242887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0" name="PA_椭圆 59"/>
          <p:cNvSpPr/>
          <p:nvPr>
            <p:custDataLst>
              <p:tags r:id="rId60"/>
            </p:custDataLst>
          </p:nvPr>
        </p:nvSpPr>
        <p:spPr>
          <a:xfrm>
            <a:off x="4791075" y="3633788"/>
            <a:ext cx="242888" cy="242887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1" name="PA_椭圆 60"/>
          <p:cNvSpPr/>
          <p:nvPr>
            <p:custDataLst>
              <p:tags r:id="rId61"/>
            </p:custDataLst>
          </p:nvPr>
        </p:nvSpPr>
        <p:spPr>
          <a:xfrm>
            <a:off x="4562475" y="3671888"/>
            <a:ext cx="242888" cy="242887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2" name="PA_椭圆 61"/>
          <p:cNvSpPr/>
          <p:nvPr>
            <p:custDataLst>
              <p:tags r:id="rId62"/>
            </p:custDataLst>
          </p:nvPr>
        </p:nvSpPr>
        <p:spPr>
          <a:xfrm>
            <a:off x="4346575" y="3686175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3" name="PA_椭圆 64"/>
          <p:cNvSpPr/>
          <p:nvPr>
            <p:custDataLst>
              <p:tags r:id="rId63"/>
            </p:custDataLst>
          </p:nvPr>
        </p:nvSpPr>
        <p:spPr>
          <a:xfrm>
            <a:off x="4284663" y="4438650"/>
            <a:ext cx="227012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4" name="PA_椭圆 65"/>
          <p:cNvSpPr/>
          <p:nvPr>
            <p:custDataLst>
              <p:tags r:id="rId64"/>
            </p:custDataLst>
          </p:nvPr>
        </p:nvSpPr>
        <p:spPr>
          <a:xfrm>
            <a:off x="4494213" y="4448175"/>
            <a:ext cx="227012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5" name="PA_椭圆 66"/>
          <p:cNvSpPr/>
          <p:nvPr>
            <p:custDataLst>
              <p:tags r:id="rId65"/>
            </p:custDataLst>
          </p:nvPr>
        </p:nvSpPr>
        <p:spPr>
          <a:xfrm>
            <a:off x="4708525" y="4443413"/>
            <a:ext cx="227013" cy="227012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6" name="PA_椭圆 67"/>
          <p:cNvSpPr/>
          <p:nvPr>
            <p:custDataLst>
              <p:tags r:id="rId66"/>
            </p:custDataLst>
          </p:nvPr>
        </p:nvSpPr>
        <p:spPr>
          <a:xfrm>
            <a:off x="5099050" y="4152900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7" name="PA_椭圆 68"/>
          <p:cNvSpPr/>
          <p:nvPr>
            <p:custDataLst>
              <p:tags r:id="rId67"/>
            </p:custDataLst>
          </p:nvPr>
        </p:nvSpPr>
        <p:spPr>
          <a:xfrm>
            <a:off x="5308600" y="4171950"/>
            <a:ext cx="260350" cy="26035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8" name="PA_椭圆 43"/>
          <p:cNvSpPr/>
          <p:nvPr>
            <p:custDataLst>
              <p:tags r:id="rId68"/>
            </p:custDataLst>
          </p:nvPr>
        </p:nvSpPr>
        <p:spPr>
          <a:xfrm>
            <a:off x="3479800" y="4286250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9" name="PA_椭圆 68"/>
          <p:cNvSpPr/>
          <p:nvPr>
            <p:custDataLst>
              <p:tags r:id="rId69"/>
            </p:custDataLst>
          </p:nvPr>
        </p:nvSpPr>
        <p:spPr>
          <a:xfrm>
            <a:off x="3843338" y="4333875"/>
            <a:ext cx="227012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0" name="PA_椭圆 43"/>
          <p:cNvSpPr/>
          <p:nvPr>
            <p:custDataLst>
              <p:tags r:id="rId70"/>
            </p:custDataLst>
          </p:nvPr>
        </p:nvSpPr>
        <p:spPr>
          <a:xfrm>
            <a:off x="5487988" y="4017963"/>
            <a:ext cx="265112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1" name="PA_椭圆 53"/>
          <p:cNvSpPr/>
          <p:nvPr>
            <p:custDataLst>
              <p:tags r:id="rId71"/>
            </p:custDataLst>
          </p:nvPr>
        </p:nvSpPr>
        <p:spPr>
          <a:xfrm>
            <a:off x="3565525" y="2378075"/>
            <a:ext cx="246063" cy="2460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2" name="PA_椭圆 39"/>
          <p:cNvSpPr/>
          <p:nvPr>
            <p:custDataLst>
              <p:tags r:id="rId72"/>
            </p:custDataLst>
          </p:nvPr>
        </p:nvSpPr>
        <p:spPr>
          <a:xfrm>
            <a:off x="5310188" y="2287588"/>
            <a:ext cx="265112" cy="265112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3" name="PA-任意多边形 72"/>
          <p:cNvSpPr/>
          <p:nvPr>
            <p:custDataLst>
              <p:tags r:id="rId73"/>
            </p:custDataLst>
          </p:nvPr>
        </p:nvSpPr>
        <p:spPr>
          <a:xfrm>
            <a:off x="-1524000" y="0"/>
            <a:ext cx="12192000" cy="6858000"/>
          </a:xfrm>
          <a:custGeom>
            <a:avLst/>
            <a:gdLst>
              <a:gd name="connsiteX0" fmla="*/ 6096000 w 12192000"/>
              <a:gd name="connsiteY0" fmla="*/ 2199434 h 6858000"/>
              <a:gd name="connsiteX1" fmla="*/ 4907998 w 12192000"/>
              <a:gd name="connsiteY1" fmla="*/ 3387436 h 6858000"/>
              <a:gd name="connsiteX2" fmla="*/ 6096000 w 12192000"/>
              <a:gd name="connsiteY2" fmla="*/ 4575438 h 6858000"/>
              <a:gd name="connsiteX3" fmla="*/ 7284002 w 12192000"/>
              <a:gd name="connsiteY3" fmla="*/ 3387436 h 6858000"/>
              <a:gd name="connsiteX4" fmla="*/ 6096000 w 12192000"/>
              <a:gd name="connsiteY4" fmla="*/ 2199434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096000" y="2199434"/>
                </a:moveTo>
                <a:cubicBezTo>
                  <a:pt x="5439886" y="2199434"/>
                  <a:pt x="4907998" y="2731321"/>
                  <a:pt x="4907998" y="3387436"/>
                </a:cubicBezTo>
                <a:cubicBezTo>
                  <a:pt x="4907998" y="4043551"/>
                  <a:pt x="5439886" y="4575438"/>
                  <a:pt x="6096000" y="4575438"/>
                </a:cubicBezTo>
                <a:cubicBezTo>
                  <a:pt x="6752115" y="4575438"/>
                  <a:pt x="7284002" y="4043551"/>
                  <a:pt x="7284002" y="3387436"/>
                </a:cubicBezTo>
                <a:cubicBezTo>
                  <a:pt x="7284002" y="2731321"/>
                  <a:pt x="6752115" y="2199434"/>
                  <a:pt x="6096000" y="219943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4" name="PA-任意多边形 73"/>
          <p:cNvSpPr/>
          <p:nvPr>
            <p:custDataLst>
              <p:tags r:id="rId74"/>
            </p:custDataLst>
          </p:nvPr>
        </p:nvSpPr>
        <p:spPr>
          <a:xfrm>
            <a:off x="2857500" y="1673225"/>
            <a:ext cx="3429000" cy="3429000"/>
          </a:xfrm>
          <a:custGeom>
            <a:avLst/>
            <a:gdLst>
              <a:gd name="connsiteX0" fmla="*/ 1714500 w 3429000"/>
              <a:gd name="connsiteY0" fmla="*/ 526498 h 3429000"/>
              <a:gd name="connsiteX1" fmla="*/ 526498 w 3429000"/>
              <a:gd name="connsiteY1" fmla="*/ 1714500 h 3429000"/>
              <a:gd name="connsiteX2" fmla="*/ 1714500 w 3429000"/>
              <a:gd name="connsiteY2" fmla="*/ 2902502 h 3429000"/>
              <a:gd name="connsiteX3" fmla="*/ 2902502 w 3429000"/>
              <a:gd name="connsiteY3" fmla="*/ 1714500 h 3429000"/>
              <a:gd name="connsiteX4" fmla="*/ 1714500 w 3429000"/>
              <a:gd name="connsiteY4" fmla="*/ 526498 h 3429000"/>
              <a:gd name="connsiteX5" fmla="*/ 1714500 w 3429000"/>
              <a:gd name="connsiteY5" fmla="*/ 0 h 3429000"/>
              <a:gd name="connsiteX6" fmla="*/ 3429000 w 3429000"/>
              <a:gd name="connsiteY6" fmla="*/ 1714500 h 3429000"/>
              <a:gd name="connsiteX7" fmla="*/ 1714500 w 3429000"/>
              <a:gd name="connsiteY7" fmla="*/ 3429000 h 3429000"/>
              <a:gd name="connsiteX8" fmla="*/ 0 w 3429000"/>
              <a:gd name="connsiteY8" fmla="*/ 1714500 h 3429000"/>
              <a:gd name="connsiteX9" fmla="*/ 1714500 w 3429000"/>
              <a:gd name="connsiteY9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9000" h="3429000">
                <a:moveTo>
                  <a:pt x="1714500" y="526498"/>
                </a:moveTo>
                <a:cubicBezTo>
                  <a:pt x="1058386" y="526498"/>
                  <a:pt x="526498" y="1058385"/>
                  <a:pt x="526498" y="1714500"/>
                </a:cubicBezTo>
                <a:cubicBezTo>
                  <a:pt x="526498" y="2370615"/>
                  <a:pt x="1058386" y="2902502"/>
                  <a:pt x="1714500" y="2902502"/>
                </a:cubicBezTo>
                <a:cubicBezTo>
                  <a:pt x="2370615" y="2902502"/>
                  <a:pt x="2902502" y="2370615"/>
                  <a:pt x="2902502" y="1714500"/>
                </a:cubicBezTo>
                <a:cubicBezTo>
                  <a:pt x="2902502" y="1058385"/>
                  <a:pt x="2370615" y="526498"/>
                  <a:pt x="1714500" y="526498"/>
                </a:cubicBezTo>
                <a:close/>
                <a:moveTo>
                  <a:pt x="1714500" y="0"/>
                </a:moveTo>
                <a:cubicBezTo>
                  <a:pt x="2661392" y="0"/>
                  <a:pt x="3429000" y="767608"/>
                  <a:pt x="3429000" y="1714500"/>
                </a:cubicBezTo>
                <a:cubicBezTo>
                  <a:pt x="3429000" y="2661392"/>
                  <a:pt x="2661392" y="3429000"/>
                  <a:pt x="1714500" y="3429000"/>
                </a:cubicBezTo>
                <a:cubicBezTo>
                  <a:pt x="767608" y="3429000"/>
                  <a:pt x="0" y="2661392"/>
                  <a:pt x="0" y="1714500"/>
                </a:cubicBezTo>
                <a:cubicBezTo>
                  <a:pt x="0" y="767608"/>
                  <a:pt x="767608" y="0"/>
                  <a:pt x="17145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75" name="PA_直接连接符 77"/>
          <p:cNvCxnSpPr/>
          <p:nvPr>
            <p:custDataLst>
              <p:tags r:id="rId75"/>
            </p:custDataLst>
          </p:nvPr>
        </p:nvCxnSpPr>
        <p:spPr>
          <a:xfrm>
            <a:off x="7173913" y="2081213"/>
            <a:ext cx="0" cy="1355725"/>
          </a:xfrm>
          <a:prstGeom prst="line">
            <a:avLst/>
          </a:prstGeom>
          <a:ln w="28575">
            <a:solidFill>
              <a:srgbClr val="ED9F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PA_直接连接符 78"/>
          <p:cNvCxnSpPr/>
          <p:nvPr>
            <p:custDataLst>
              <p:tags r:id="rId76"/>
            </p:custDataLst>
          </p:nvPr>
        </p:nvCxnSpPr>
        <p:spPr>
          <a:xfrm>
            <a:off x="71438" y="4478338"/>
            <a:ext cx="0" cy="1357312"/>
          </a:xfrm>
          <a:prstGeom prst="line">
            <a:avLst/>
          </a:prstGeom>
          <a:ln w="28575">
            <a:solidFill>
              <a:srgbClr val="7BB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PA_直接连接符 79"/>
          <p:cNvCxnSpPr/>
          <p:nvPr>
            <p:custDataLst>
              <p:tags r:id="rId77"/>
            </p:custDataLst>
          </p:nvPr>
        </p:nvCxnSpPr>
        <p:spPr>
          <a:xfrm>
            <a:off x="2316163" y="3789363"/>
            <a:ext cx="0" cy="1355725"/>
          </a:xfrm>
          <a:prstGeom prst="line">
            <a:avLst/>
          </a:prstGeom>
          <a:ln w="12700">
            <a:solidFill>
              <a:srgbClr val="1B9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PA_直接连接符 80"/>
          <p:cNvCxnSpPr/>
          <p:nvPr>
            <p:custDataLst>
              <p:tags r:id="rId78"/>
            </p:custDataLst>
          </p:nvPr>
        </p:nvCxnSpPr>
        <p:spPr>
          <a:xfrm>
            <a:off x="8951913" y="1214438"/>
            <a:ext cx="0" cy="1355725"/>
          </a:xfrm>
          <a:prstGeom prst="line">
            <a:avLst/>
          </a:prstGeom>
          <a:ln w="28575">
            <a:solidFill>
              <a:srgbClr val="ED9F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PA_直接连接符 81"/>
          <p:cNvCxnSpPr/>
          <p:nvPr>
            <p:custDataLst>
              <p:tags r:id="rId79"/>
            </p:custDataLst>
          </p:nvPr>
        </p:nvCxnSpPr>
        <p:spPr>
          <a:xfrm flipH="1">
            <a:off x="942975" y="1617663"/>
            <a:ext cx="7938" cy="1601787"/>
          </a:xfrm>
          <a:prstGeom prst="line">
            <a:avLst/>
          </a:prstGeom>
          <a:ln w="28575">
            <a:solidFill>
              <a:srgbClr val="BE21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PA_直接连接符 82"/>
          <p:cNvCxnSpPr/>
          <p:nvPr>
            <p:custDataLst>
              <p:tags r:id="rId80"/>
            </p:custDataLst>
          </p:nvPr>
        </p:nvCxnSpPr>
        <p:spPr>
          <a:xfrm>
            <a:off x="8037513" y="3325813"/>
            <a:ext cx="0" cy="135572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PA_直接连接符 83"/>
          <p:cNvCxnSpPr/>
          <p:nvPr>
            <p:custDataLst>
              <p:tags r:id="rId81"/>
            </p:custDataLst>
          </p:nvPr>
        </p:nvCxnSpPr>
        <p:spPr>
          <a:xfrm>
            <a:off x="2862263" y="2185988"/>
            <a:ext cx="0" cy="1355725"/>
          </a:xfrm>
          <a:prstGeom prst="line">
            <a:avLst/>
          </a:prstGeom>
          <a:ln w="12700">
            <a:solidFill>
              <a:srgbClr val="7BB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PA_直接连接符 84"/>
          <p:cNvCxnSpPr/>
          <p:nvPr>
            <p:custDataLst>
              <p:tags r:id="rId82"/>
            </p:custDataLst>
          </p:nvPr>
        </p:nvCxnSpPr>
        <p:spPr>
          <a:xfrm>
            <a:off x="4525963" y="935038"/>
            <a:ext cx="0" cy="1355725"/>
          </a:xfrm>
          <a:prstGeom prst="line">
            <a:avLst/>
          </a:prstGeom>
          <a:ln w="38100">
            <a:solidFill>
              <a:srgbClr val="1B9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PA_直接连接符 85"/>
          <p:cNvCxnSpPr/>
          <p:nvPr>
            <p:custDataLst>
              <p:tags r:id="rId83"/>
            </p:custDataLst>
          </p:nvPr>
        </p:nvCxnSpPr>
        <p:spPr>
          <a:xfrm>
            <a:off x="5786438" y="4478338"/>
            <a:ext cx="0" cy="135731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PA_椭圆 86"/>
          <p:cNvSpPr/>
          <p:nvPr>
            <p:custDataLst>
              <p:tags r:id="rId84"/>
            </p:custDataLst>
          </p:nvPr>
        </p:nvSpPr>
        <p:spPr>
          <a:xfrm>
            <a:off x="-1150938" y="2252663"/>
            <a:ext cx="2405063" cy="2406650"/>
          </a:xfrm>
          <a:prstGeom prst="ellipse">
            <a:avLst/>
          </a:prstGeom>
          <a:solidFill>
            <a:srgbClr val="00B0F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5" name="PA_椭圆 87"/>
          <p:cNvSpPr/>
          <p:nvPr>
            <p:custDataLst>
              <p:tags r:id="rId85"/>
            </p:custDataLst>
          </p:nvPr>
        </p:nvSpPr>
        <p:spPr>
          <a:xfrm>
            <a:off x="7650163" y="4003675"/>
            <a:ext cx="2406650" cy="2406650"/>
          </a:xfrm>
          <a:prstGeom prst="ellipse">
            <a:avLst/>
          </a:prstGeom>
          <a:solidFill>
            <a:srgbClr val="00B0F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6" name="PA_椭圆 88"/>
          <p:cNvSpPr/>
          <p:nvPr>
            <p:custDataLst>
              <p:tags r:id="rId86"/>
            </p:custDataLst>
          </p:nvPr>
        </p:nvSpPr>
        <p:spPr>
          <a:xfrm>
            <a:off x="6556375" y="1000125"/>
            <a:ext cx="811213" cy="811213"/>
          </a:xfrm>
          <a:prstGeom prst="ellipse">
            <a:avLst/>
          </a:prstGeom>
          <a:solidFill>
            <a:srgbClr val="00B0F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7" name="PA_椭圆 89"/>
          <p:cNvSpPr/>
          <p:nvPr>
            <p:custDataLst>
              <p:tags r:id="rId87"/>
            </p:custDataLst>
          </p:nvPr>
        </p:nvSpPr>
        <p:spPr>
          <a:xfrm>
            <a:off x="1654175" y="4562475"/>
            <a:ext cx="1065213" cy="1065213"/>
          </a:xfrm>
          <a:prstGeom prst="ellipse">
            <a:avLst/>
          </a:prstGeom>
          <a:solidFill>
            <a:srgbClr val="00B0F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8" name="PA_椭圆 90"/>
          <p:cNvSpPr/>
          <p:nvPr>
            <p:custDataLst>
              <p:tags r:id="rId88"/>
            </p:custDataLst>
          </p:nvPr>
        </p:nvSpPr>
        <p:spPr>
          <a:xfrm>
            <a:off x="2287588" y="1136650"/>
            <a:ext cx="1276350" cy="1276350"/>
          </a:xfrm>
          <a:prstGeom prst="ellipse">
            <a:avLst/>
          </a:prstGeom>
          <a:solidFill>
            <a:srgbClr val="00B0F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9" name="PA_椭圆 91"/>
          <p:cNvSpPr/>
          <p:nvPr>
            <p:custDataLst>
              <p:tags r:id="rId89"/>
            </p:custDataLst>
          </p:nvPr>
        </p:nvSpPr>
        <p:spPr>
          <a:xfrm>
            <a:off x="5805488" y="4251325"/>
            <a:ext cx="763587" cy="763588"/>
          </a:xfrm>
          <a:prstGeom prst="ellipse">
            <a:avLst/>
          </a:prstGeom>
          <a:solidFill>
            <a:srgbClr val="00B0F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0" name="PA_椭圆 11"/>
          <p:cNvSpPr>
            <a:spLocks noChangeAspect="1"/>
          </p:cNvSpPr>
          <p:nvPr>
            <p:custDataLst>
              <p:tags r:id="rId90"/>
            </p:custDataLst>
          </p:nvPr>
        </p:nvSpPr>
        <p:spPr>
          <a:xfrm>
            <a:off x="3963988" y="3905250"/>
            <a:ext cx="561975" cy="56197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1" name="PA_椭圆 12"/>
          <p:cNvSpPr>
            <a:spLocks noChangeAspect="1"/>
          </p:cNvSpPr>
          <p:nvPr>
            <p:custDataLst>
              <p:tags r:id="rId91"/>
            </p:custDataLst>
          </p:nvPr>
        </p:nvSpPr>
        <p:spPr>
          <a:xfrm>
            <a:off x="3827463" y="2063750"/>
            <a:ext cx="539750" cy="53975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2" name="PA_椭圆 13"/>
          <p:cNvSpPr>
            <a:spLocks noChangeAspect="1"/>
          </p:cNvSpPr>
          <p:nvPr>
            <p:custDataLst>
              <p:tags r:id="rId92"/>
            </p:custDataLst>
          </p:nvPr>
        </p:nvSpPr>
        <p:spPr>
          <a:xfrm>
            <a:off x="4160838" y="2852738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3" name="PA_椭圆 14"/>
          <p:cNvSpPr>
            <a:spLocks noChangeAspect="1"/>
          </p:cNvSpPr>
          <p:nvPr>
            <p:custDataLst>
              <p:tags r:id="rId93"/>
            </p:custDataLst>
          </p:nvPr>
        </p:nvSpPr>
        <p:spPr>
          <a:xfrm>
            <a:off x="4808538" y="3305175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4" name="PA_椭圆 15"/>
          <p:cNvSpPr>
            <a:spLocks noChangeAspect="1"/>
          </p:cNvSpPr>
          <p:nvPr>
            <p:custDataLst>
              <p:tags r:id="rId94"/>
            </p:custDataLst>
          </p:nvPr>
        </p:nvSpPr>
        <p:spPr>
          <a:xfrm>
            <a:off x="4503738" y="4110038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5" name="PA_椭圆 16"/>
          <p:cNvSpPr>
            <a:spLocks noChangeAspect="1"/>
          </p:cNvSpPr>
          <p:nvPr>
            <p:custDataLst>
              <p:tags r:id="rId95"/>
            </p:custDataLst>
          </p:nvPr>
        </p:nvSpPr>
        <p:spPr>
          <a:xfrm>
            <a:off x="4003675" y="3514725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6" name="PA_椭圆 17"/>
          <p:cNvSpPr>
            <a:spLocks noChangeAspect="1"/>
          </p:cNvSpPr>
          <p:nvPr>
            <p:custDataLst>
              <p:tags r:id="rId96"/>
            </p:custDataLst>
          </p:nvPr>
        </p:nvSpPr>
        <p:spPr>
          <a:xfrm>
            <a:off x="3932238" y="3176588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7" name="PA_椭圆 18"/>
          <p:cNvSpPr>
            <a:spLocks noChangeAspect="1"/>
          </p:cNvSpPr>
          <p:nvPr>
            <p:custDataLst>
              <p:tags r:id="rId97"/>
            </p:custDataLst>
          </p:nvPr>
        </p:nvSpPr>
        <p:spPr>
          <a:xfrm>
            <a:off x="5145088" y="3795713"/>
            <a:ext cx="398462" cy="39687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8" name="PA_椭圆 19"/>
          <p:cNvSpPr>
            <a:spLocks noChangeAspect="1"/>
          </p:cNvSpPr>
          <p:nvPr>
            <p:custDataLst>
              <p:tags r:id="rId98"/>
            </p:custDataLst>
          </p:nvPr>
        </p:nvSpPr>
        <p:spPr>
          <a:xfrm>
            <a:off x="5130800" y="2905125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9" name="PA_椭圆 20"/>
          <p:cNvSpPr>
            <a:spLocks noChangeAspect="1"/>
          </p:cNvSpPr>
          <p:nvPr>
            <p:custDataLst>
              <p:tags r:id="rId99"/>
            </p:custDataLst>
          </p:nvPr>
        </p:nvSpPr>
        <p:spPr>
          <a:xfrm>
            <a:off x="5387975" y="3219450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0" name="PA_椭圆 21"/>
          <p:cNvSpPr>
            <a:spLocks noChangeAspect="1"/>
          </p:cNvSpPr>
          <p:nvPr>
            <p:custDataLst>
              <p:tags r:id="rId100"/>
            </p:custDataLst>
          </p:nvPr>
        </p:nvSpPr>
        <p:spPr>
          <a:xfrm>
            <a:off x="5483225" y="3595688"/>
            <a:ext cx="398463" cy="398462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1" name="PA_椭圆 22"/>
          <p:cNvSpPr>
            <a:spLocks noChangeAspect="1"/>
          </p:cNvSpPr>
          <p:nvPr>
            <p:custDataLst>
              <p:tags r:id="rId101"/>
            </p:custDataLst>
          </p:nvPr>
        </p:nvSpPr>
        <p:spPr>
          <a:xfrm>
            <a:off x="5516563" y="2847975"/>
            <a:ext cx="398462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2" name="PA_椭圆 23"/>
          <p:cNvSpPr>
            <a:spLocks noChangeAspect="1"/>
          </p:cNvSpPr>
          <p:nvPr>
            <p:custDataLst>
              <p:tags r:id="rId102"/>
            </p:custDataLst>
          </p:nvPr>
        </p:nvSpPr>
        <p:spPr>
          <a:xfrm>
            <a:off x="4911725" y="2185988"/>
            <a:ext cx="398463" cy="398462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3" name="PA_椭圆 24"/>
          <p:cNvSpPr>
            <a:spLocks noChangeAspect="1"/>
          </p:cNvSpPr>
          <p:nvPr>
            <p:custDataLst>
              <p:tags r:id="rId103"/>
            </p:custDataLst>
          </p:nvPr>
        </p:nvSpPr>
        <p:spPr>
          <a:xfrm>
            <a:off x="3659188" y="3405188"/>
            <a:ext cx="369887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" name="PA_椭圆 25"/>
          <p:cNvSpPr>
            <a:spLocks noChangeAspect="1"/>
          </p:cNvSpPr>
          <p:nvPr>
            <p:custDataLst>
              <p:tags r:id="rId104"/>
            </p:custDataLst>
          </p:nvPr>
        </p:nvSpPr>
        <p:spPr>
          <a:xfrm>
            <a:off x="4330700" y="2290763"/>
            <a:ext cx="369888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5" name="PA_椭圆 26"/>
          <p:cNvSpPr>
            <a:spLocks noChangeAspect="1"/>
          </p:cNvSpPr>
          <p:nvPr>
            <p:custDataLst>
              <p:tags r:id="rId105"/>
            </p:custDataLst>
          </p:nvPr>
        </p:nvSpPr>
        <p:spPr>
          <a:xfrm>
            <a:off x="5043488" y="2563813"/>
            <a:ext cx="344487" cy="344487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6" name="PA_椭圆 27"/>
          <p:cNvSpPr>
            <a:spLocks noChangeAspect="1"/>
          </p:cNvSpPr>
          <p:nvPr>
            <p:custDataLst>
              <p:tags r:id="rId106"/>
            </p:custDataLst>
          </p:nvPr>
        </p:nvSpPr>
        <p:spPr>
          <a:xfrm>
            <a:off x="5372100" y="2520950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7" name="PA_椭圆 28"/>
          <p:cNvSpPr>
            <a:spLocks noChangeAspect="1"/>
          </p:cNvSpPr>
          <p:nvPr>
            <p:custDataLst>
              <p:tags r:id="rId107"/>
            </p:custDataLst>
          </p:nvPr>
        </p:nvSpPr>
        <p:spPr>
          <a:xfrm>
            <a:off x="3714750" y="2544763"/>
            <a:ext cx="344488" cy="344487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8" name="PA_椭圆 29"/>
          <p:cNvSpPr>
            <a:spLocks noChangeAspect="1"/>
          </p:cNvSpPr>
          <p:nvPr>
            <p:custDataLst>
              <p:tags r:id="rId108"/>
            </p:custDataLst>
          </p:nvPr>
        </p:nvSpPr>
        <p:spPr>
          <a:xfrm>
            <a:off x="3609975" y="3092450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9" name="PA_椭圆 30"/>
          <p:cNvSpPr>
            <a:spLocks noChangeAspect="1"/>
          </p:cNvSpPr>
          <p:nvPr>
            <p:custDataLst>
              <p:tags r:id="rId109"/>
            </p:custDataLst>
          </p:nvPr>
        </p:nvSpPr>
        <p:spPr>
          <a:xfrm>
            <a:off x="3324225" y="2930525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0" name="PA_椭圆 31"/>
          <p:cNvSpPr>
            <a:spLocks noChangeAspect="1"/>
          </p:cNvSpPr>
          <p:nvPr>
            <p:custDataLst>
              <p:tags r:id="rId110"/>
            </p:custDataLst>
          </p:nvPr>
        </p:nvSpPr>
        <p:spPr>
          <a:xfrm>
            <a:off x="3376613" y="2592388"/>
            <a:ext cx="344487" cy="344487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1" name="PA_椭圆 32"/>
          <p:cNvSpPr>
            <a:spLocks noChangeAspect="1"/>
          </p:cNvSpPr>
          <p:nvPr>
            <p:custDataLst>
              <p:tags r:id="rId111"/>
            </p:custDataLst>
          </p:nvPr>
        </p:nvSpPr>
        <p:spPr>
          <a:xfrm>
            <a:off x="3648075" y="4030663"/>
            <a:ext cx="344488" cy="344487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2" name="PA_椭圆 33"/>
          <p:cNvSpPr>
            <a:spLocks noChangeAspect="1"/>
          </p:cNvSpPr>
          <p:nvPr>
            <p:custDataLst>
              <p:tags r:id="rId112"/>
            </p:custDataLst>
          </p:nvPr>
        </p:nvSpPr>
        <p:spPr>
          <a:xfrm>
            <a:off x="3343275" y="3906838"/>
            <a:ext cx="344488" cy="344487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3" name="PA_椭圆 34"/>
          <p:cNvSpPr>
            <a:spLocks noChangeAspect="1"/>
          </p:cNvSpPr>
          <p:nvPr>
            <p:custDataLst>
              <p:tags r:id="rId113"/>
            </p:custDataLst>
          </p:nvPr>
        </p:nvSpPr>
        <p:spPr>
          <a:xfrm>
            <a:off x="3770313" y="3743325"/>
            <a:ext cx="319087" cy="3190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4" name="PA_椭圆 35"/>
          <p:cNvSpPr>
            <a:spLocks noChangeAspect="1"/>
          </p:cNvSpPr>
          <p:nvPr>
            <p:custDataLst>
              <p:tags r:id="rId114"/>
            </p:custDataLst>
          </p:nvPr>
        </p:nvSpPr>
        <p:spPr>
          <a:xfrm>
            <a:off x="3856038" y="2881313"/>
            <a:ext cx="319087" cy="319087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5" name="PA_椭圆 36"/>
          <p:cNvSpPr>
            <a:spLocks noChangeAspect="1"/>
          </p:cNvSpPr>
          <p:nvPr>
            <p:custDataLst>
              <p:tags r:id="rId115"/>
            </p:custDataLst>
          </p:nvPr>
        </p:nvSpPr>
        <p:spPr>
          <a:xfrm>
            <a:off x="4652963" y="2974975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6" name="PA_椭圆 37"/>
          <p:cNvSpPr>
            <a:spLocks noChangeAspect="1"/>
          </p:cNvSpPr>
          <p:nvPr>
            <p:custDataLst>
              <p:tags r:id="rId116"/>
            </p:custDataLst>
          </p:nvPr>
        </p:nvSpPr>
        <p:spPr>
          <a:xfrm>
            <a:off x="4895850" y="3055938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7" name="PA_椭圆 38"/>
          <p:cNvSpPr>
            <a:spLocks noChangeAspect="1"/>
          </p:cNvSpPr>
          <p:nvPr>
            <p:custDataLst>
              <p:tags r:id="rId117"/>
            </p:custDataLst>
          </p:nvPr>
        </p:nvSpPr>
        <p:spPr>
          <a:xfrm>
            <a:off x="4719638" y="2727325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8" name="PA_椭圆 39"/>
          <p:cNvSpPr>
            <a:spLocks noChangeAspect="1"/>
          </p:cNvSpPr>
          <p:nvPr>
            <p:custDataLst>
              <p:tags r:id="rId118"/>
            </p:custDataLst>
          </p:nvPr>
        </p:nvSpPr>
        <p:spPr>
          <a:xfrm>
            <a:off x="4657725" y="2241550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9" name="PA_椭圆 40"/>
          <p:cNvSpPr>
            <a:spLocks noChangeAspect="1"/>
          </p:cNvSpPr>
          <p:nvPr>
            <p:custDataLst>
              <p:tags r:id="rId119"/>
            </p:custDataLst>
          </p:nvPr>
        </p:nvSpPr>
        <p:spPr>
          <a:xfrm>
            <a:off x="4457700" y="3875088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0" name="PA_椭圆 41"/>
          <p:cNvSpPr>
            <a:spLocks noChangeAspect="1"/>
          </p:cNvSpPr>
          <p:nvPr>
            <p:custDataLst>
              <p:tags r:id="rId120"/>
            </p:custDataLst>
          </p:nvPr>
        </p:nvSpPr>
        <p:spPr>
          <a:xfrm>
            <a:off x="4710113" y="3898900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1" name="PA_椭圆 42"/>
          <p:cNvSpPr>
            <a:spLocks noChangeAspect="1"/>
          </p:cNvSpPr>
          <p:nvPr>
            <p:custDataLst>
              <p:tags r:id="rId121"/>
            </p:custDataLst>
          </p:nvPr>
        </p:nvSpPr>
        <p:spPr>
          <a:xfrm>
            <a:off x="4851400" y="4094163"/>
            <a:ext cx="263525" cy="265112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2" name="PA_椭圆 43"/>
          <p:cNvSpPr>
            <a:spLocks noChangeAspect="1"/>
          </p:cNvSpPr>
          <p:nvPr>
            <p:custDataLst>
              <p:tags r:id="rId122"/>
            </p:custDataLst>
          </p:nvPr>
        </p:nvSpPr>
        <p:spPr>
          <a:xfrm>
            <a:off x="4918075" y="4337050"/>
            <a:ext cx="263525" cy="2651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3" name="PA_椭圆 44"/>
          <p:cNvSpPr>
            <a:spLocks noChangeAspect="1"/>
          </p:cNvSpPr>
          <p:nvPr>
            <p:custDataLst>
              <p:tags r:id="rId123"/>
            </p:custDataLst>
          </p:nvPr>
        </p:nvSpPr>
        <p:spPr>
          <a:xfrm>
            <a:off x="3629025" y="2852738"/>
            <a:ext cx="242888" cy="242887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4" name="PA_椭圆 45"/>
          <p:cNvSpPr>
            <a:spLocks noChangeAspect="1"/>
          </p:cNvSpPr>
          <p:nvPr>
            <p:custDataLst>
              <p:tags r:id="rId124"/>
            </p:custDataLst>
          </p:nvPr>
        </p:nvSpPr>
        <p:spPr>
          <a:xfrm>
            <a:off x="3448050" y="3348038"/>
            <a:ext cx="242888" cy="24447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5" name="PA_椭圆 46"/>
          <p:cNvSpPr>
            <a:spLocks noChangeAspect="1"/>
          </p:cNvSpPr>
          <p:nvPr>
            <p:custDataLst>
              <p:tags r:id="rId125"/>
            </p:custDataLst>
          </p:nvPr>
        </p:nvSpPr>
        <p:spPr>
          <a:xfrm>
            <a:off x="3538538" y="3705225"/>
            <a:ext cx="242887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6" name="PA_椭圆 47"/>
          <p:cNvSpPr>
            <a:spLocks noChangeAspect="1"/>
          </p:cNvSpPr>
          <p:nvPr>
            <p:custDataLst>
              <p:tags r:id="rId126"/>
            </p:custDataLst>
          </p:nvPr>
        </p:nvSpPr>
        <p:spPr>
          <a:xfrm>
            <a:off x="3343275" y="3567113"/>
            <a:ext cx="242888" cy="242887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7" name="PA_椭圆 49"/>
          <p:cNvSpPr>
            <a:spLocks noChangeAspect="1"/>
          </p:cNvSpPr>
          <p:nvPr>
            <p:custDataLst>
              <p:tags r:id="rId127"/>
            </p:custDataLst>
          </p:nvPr>
        </p:nvSpPr>
        <p:spPr>
          <a:xfrm>
            <a:off x="4048125" y="2667000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8" name="PA_椭圆 50"/>
          <p:cNvSpPr>
            <a:spLocks noChangeAspect="1"/>
          </p:cNvSpPr>
          <p:nvPr>
            <p:custDataLst>
              <p:tags r:id="rId128"/>
            </p:custDataLst>
          </p:nvPr>
        </p:nvSpPr>
        <p:spPr>
          <a:xfrm>
            <a:off x="4310063" y="2643188"/>
            <a:ext cx="242887" cy="242887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9" name="PA_椭圆 51"/>
          <p:cNvSpPr>
            <a:spLocks noChangeAspect="1"/>
          </p:cNvSpPr>
          <p:nvPr>
            <p:custDataLst>
              <p:tags r:id="rId129"/>
            </p:custDataLst>
          </p:nvPr>
        </p:nvSpPr>
        <p:spPr>
          <a:xfrm>
            <a:off x="4505325" y="2814638"/>
            <a:ext cx="242888" cy="242887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0" name="PA_椭圆 52"/>
          <p:cNvSpPr>
            <a:spLocks noChangeAspect="1"/>
          </p:cNvSpPr>
          <p:nvPr>
            <p:custDataLst>
              <p:tags r:id="rId130"/>
            </p:custDataLst>
          </p:nvPr>
        </p:nvSpPr>
        <p:spPr>
          <a:xfrm>
            <a:off x="4548188" y="2576513"/>
            <a:ext cx="242887" cy="242887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1" name="PA_椭圆 53"/>
          <p:cNvSpPr>
            <a:spLocks noChangeAspect="1"/>
          </p:cNvSpPr>
          <p:nvPr>
            <p:custDataLst>
              <p:tags r:id="rId131"/>
            </p:custDataLst>
          </p:nvPr>
        </p:nvSpPr>
        <p:spPr>
          <a:xfrm>
            <a:off x="4762500" y="2500313"/>
            <a:ext cx="242888" cy="242887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2" name="PA_椭圆 54"/>
          <p:cNvSpPr>
            <a:spLocks noChangeAspect="1"/>
          </p:cNvSpPr>
          <p:nvPr>
            <p:custDataLst>
              <p:tags r:id="rId132"/>
            </p:custDataLst>
          </p:nvPr>
        </p:nvSpPr>
        <p:spPr>
          <a:xfrm>
            <a:off x="4943475" y="2843213"/>
            <a:ext cx="242888" cy="242887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3" name="PA_椭圆 55"/>
          <p:cNvSpPr>
            <a:spLocks noChangeAspect="1"/>
          </p:cNvSpPr>
          <p:nvPr>
            <p:custDataLst>
              <p:tags r:id="rId133"/>
            </p:custDataLst>
          </p:nvPr>
        </p:nvSpPr>
        <p:spPr>
          <a:xfrm>
            <a:off x="5162550" y="3367088"/>
            <a:ext cx="242888" cy="242887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4" name="PA_椭圆 56"/>
          <p:cNvSpPr>
            <a:spLocks noChangeAspect="1"/>
          </p:cNvSpPr>
          <p:nvPr>
            <p:custDataLst>
              <p:tags r:id="rId134"/>
            </p:custDataLst>
          </p:nvPr>
        </p:nvSpPr>
        <p:spPr>
          <a:xfrm>
            <a:off x="5262563" y="3557588"/>
            <a:ext cx="242887" cy="242887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5" name="PA_椭圆 57"/>
          <p:cNvSpPr>
            <a:spLocks noChangeAspect="1"/>
          </p:cNvSpPr>
          <p:nvPr>
            <p:custDataLst>
              <p:tags r:id="rId135"/>
            </p:custDataLst>
          </p:nvPr>
        </p:nvSpPr>
        <p:spPr>
          <a:xfrm>
            <a:off x="5024438" y="3609975"/>
            <a:ext cx="242887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6" name="PA_椭圆 58"/>
          <p:cNvSpPr>
            <a:spLocks noChangeAspect="1"/>
          </p:cNvSpPr>
          <p:nvPr>
            <p:custDataLst>
              <p:tags r:id="rId136"/>
            </p:custDataLst>
          </p:nvPr>
        </p:nvSpPr>
        <p:spPr>
          <a:xfrm>
            <a:off x="4929188" y="3810000"/>
            <a:ext cx="242887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7" name="PA_椭圆 59"/>
          <p:cNvSpPr>
            <a:spLocks noChangeAspect="1"/>
          </p:cNvSpPr>
          <p:nvPr>
            <p:custDataLst>
              <p:tags r:id="rId137"/>
            </p:custDataLst>
          </p:nvPr>
        </p:nvSpPr>
        <p:spPr>
          <a:xfrm>
            <a:off x="4791075" y="3633788"/>
            <a:ext cx="242888" cy="242887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8" name="PA_椭圆 60"/>
          <p:cNvSpPr>
            <a:spLocks noChangeAspect="1"/>
          </p:cNvSpPr>
          <p:nvPr>
            <p:custDataLst>
              <p:tags r:id="rId138"/>
            </p:custDataLst>
          </p:nvPr>
        </p:nvSpPr>
        <p:spPr>
          <a:xfrm>
            <a:off x="4562475" y="3671888"/>
            <a:ext cx="242888" cy="242887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9" name="PA_椭圆 61"/>
          <p:cNvSpPr>
            <a:spLocks noChangeAspect="1"/>
          </p:cNvSpPr>
          <p:nvPr>
            <p:custDataLst>
              <p:tags r:id="rId139"/>
            </p:custDataLst>
          </p:nvPr>
        </p:nvSpPr>
        <p:spPr>
          <a:xfrm>
            <a:off x="4346575" y="3686175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0" name="PA_椭圆 64"/>
          <p:cNvSpPr>
            <a:spLocks noChangeAspect="1"/>
          </p:cNvSpPr>
          <p:nvPr>
            <p:custDataLst>
              <p:tags r:id="rId140"/>
            </p:custDataLst>
          </p:nvPr>
        </p:nvSpPr>
        <p:spPr>
          <a:xfrm>
            <a:off x="4284663" y="4438650"/>
            <a:ext cx="227012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1" name="PA_椭圆 65"/>
          <p:cNvSpPr>
            <a:spLocks noChangeAspect="1"/>
          </p:cNvSpPr>
          <p:nvPr>
            <p:custDataLst>
              <p:tags r:id="rId141"/>
            </p:custDataLst>
          </p:nvPr>
        </p:nvSpPr>
        <p:spPr>
          <a:xfrm>
            <a:off x="4494213" y="4448175"/>
            <a:ext cx="227012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2" name="PA_椭圆 66"/>
          <p:cNvSpPr>
            <a:spLocks noChangeAspect="1"/>
          </p:cNvSpPr>
          <p:nvPr>
            <p:custDataLst>
              <p:tags r:id="rId142"/>
            </p:custDataLst>
          </p:nvPr>
        </p:nvSpPr>
        <p:spPr>
          <a:xfrm>
            <a:off x="4708525" y="4443413"/>
            <a:ext cx="227013" cy="227012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3" name="PA_椭圆 67"/>
          <p:cNvSpPr>
            <a:spLocks noChangeAspect="1"/>
          </p:cNvSpPr>
          <p:nvPr>
            <p:custDataLst>
              <p:tags r:id="rId143"/>
            </p:custDataLst>
          </p:nvPr>
        </p:nvSpPr>
        <p:spPr>
          <a:xfrm>
            <a:off x="5099050" y="4152900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4" name="PA_椭圆 68"/>
          <p:cNvSpPr>
            <a:spLocks noChangeAspect="1"/>
          </p:cNvSpPr>
          <p:nvPr>
            <p:custDataLst>
              <p:tags r:id="rId144"/>
            </p:custDataLst>
          </p:nvPr>
        </p:nvSpPr>
        <p:spPr>
          <a:xfrm>
            <a:off x="5308600" y="4171950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5" name="PA_椭圆 43"/>
          <p:cNvSpPr/>
          <p:nvPr>
            <p:custDataLst>
              <p:tags r:id="rId145"/>
            </p:custDataLst>
          </p:nvPr>
        </p:nvSpPr>
        <p:spPr>
          <a:xfrm>
            <a:off x="5487988" y="4017963"/>
            <a:ext cx="265112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6" name="PA_椭圆 43"/>
          <p:cNvSpPr/>
          <p:nvPr>
            <p:custDataLst>
              <p:tags r:id="rId146"/>
            </p:custDataLst>
          </p:nvPr>
        </p:nvSpPr>
        <p:spPr>
          <a:xfrm>
            <a:off x="3479800" y="4286250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7" name="PA_椭圆 68"/>
          <p:cNvSpPr/>
          <p:nvPr>
            <p:custDataLst>
              <p:tags r:id="rId147"/>
            </p:custDataLst>
          </p:nvPr>
        </p:nvSpPr>
        <p:spPr>
          <a:xfrm>
            <a:off x="3843338" y="4333875"/>
            <a:ext cx="227012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8" name="PA_椭圆 53"/>
          <p:cNvSpPr/>
          <p:nvPr>
            <p:custDataLst>
              <p:tags r:id="rId148"/>
            </p:custDataLst>
          </p:nvPr>
        </p:nvSpPr>
        <p:spPr>
          <a:xfrm>
            <a:off x="3565525" y="2378075"/>
            <a:ext cx="246063" cy="2460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9" name="PA_椭圆 39"/>
          <p:cNvSpPr/>
          <p:nvPr>
            <p:custDataLst>
              <p:tags r:id="rId149"/>
            </p:custDataLst>
          </p:nvPr>
        </p:nvSpPr>
        <p:spPr>
          <a:xfrm>
            <a:off x="5310188" y="2287588"/>
            <a:ext cx="265112" cy="265112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0" name="PA_椭圆 10"/>
          <p:cNvSpPr>
            <a:spLocks noChangeAspect="1"/>
          </p:cNvSpPr>
          <p:nvPr>
            <p:custDataLst>
              <p:tags r:id="rId150"/>
            </p:custDataLst>
          </p:nvPr>
        </p:nvSpPr>
        <p:spPr>
          <a:xfrm>
            <a:off x="4281488" y="3155950"/>
            <a:ext cx="546100" cy="5461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2" name="PA-任意多边形 151"/>
          <p:cNvSpPr/>
          <p:nvPr>
            <p:custDataLst>
              <p:tags r:id="rId151"/>
            </p:custDataLst>
          </p:nvPr>
        </p:nvSpPr>
        <p:spPr>
          <a:xfrm>
            <a:off x="-1524000" y="0"/>
            <a:ext cx="12192000" cy="6858000"/>
          </a:xfrm>
          <a:custGeom>
            <a:avLst/>
            <a:gdLst>
              <a:gd name="connsiteX0" fmla="*/ 6096000 w 12192000"/>
              <a:gd name="connsiteY0" fmla="*/ 2199434 h 6858000"/>
              <a:gd name="connsiteX1" fmla="*/ 4907998 w 12192000"/>
              <a:gd name="connsiteY1" fmla="*/ 3387436 h 6858000"/>
              <a:gd name="connsiteX2" fmla="*/ 6096000 w 12192000"/>
              <a:gd name="connsiteY2" fmla="*/ 4575438 h 6858000"/>
              <a:gd name="connsiteX3" fmla="*/ 7284002 w 12192000"/>
              <a:gd name="connsiteY3" fmla="*/ 3387436 h 6858000"/>
              <a:gd name="connsiteX4" fmla="*/ 6096000 w 12192000"/>
              <a:gd name="connsiteY4" fmla="*/ 2199434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096000" y="2199434"/>
                </a:moveTo>
                <a:cubicBezTo>
                  <a:pt x="5439886" y="2199434"/>
                  <a:pt x="4907998" y="2731321"/>
                  <a:pt x="4907998" y="3387436"/>
                </a:cubicBezTo>
                <a:cubicBezTo>
                  <a:pt x="4907998" y="4043551"/>
                  <a:pt x="5439886" y="4575438"/>
                  <a:pt x="6096000" y="4575438"/>
                </a:cubicBezTo>
                <a:cubicBezTo>
                  <a:pt x="6752115" y="4575438"/>
                  <a:pt x="7284002" y="4043551"/>
                  <a:pt x="7284002" y="3387436"/>
                </a:cubicBezTo>
                <a:cubicBezTo>
                  <a:pt x="7284002" y="2731321"/>
                  <a:pt x="6752115" y="2199434"/>
                  <a:pt x="6096000" y="219943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30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软件开发环境</a:t>
            </a:r>
          </a:p>
        </p:txBody>
      </p:sp>
      <p:sp>
        <p:nvSpPr>
          <p:cNvPr id="153" name="PA-矩形 152"/>
          <p:cNvSpPr/>
          <p:nvPr>
            <p:custDataLst>
              <p:tags r:id="rId152"/>
            </p:custDataLst>
          </p:nvPr>
        </p:nvSpPr>
        <p:spPr>
          <a:xfrm>
            <a:off x="2587625" y="4549775"/>
            <a:ext cx="4044950" cy="40005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de-DE" altLang="zh-CN" sz="2000" spc="120" dirty="0">
                <a:solidFill>
                  <a:srgbClr val="00B0F0"/>
                </a:solidFill>
                <a:latin typeface="Arial Narrow" panose="020B0606020202030204" pitchFamily="34" charset="0"/>
                <a:ea typeface="等线" panose="02010600030101010101" pitchFamily="2" charset="-122"/>
                <a:cs typeface="Calibri" panose="020F0502020204030204" charset="0"/>
              </a:rPr>
              <a:t>Software Development Environment</a:t>
            </a:r>
          </a:p>
        </p:txBody>
      </p:sp>
      <p:sp>
        <p:nvSpPr>
          <p:cNvPr id="154" name="PA-同心圆 153"/>
          <p:cNvSpPr/>
          <p:nvPr>
            <p:custDataLst>
              <p:tags r:id="rId153"/>
            </p:custDataLst>
          </p:nvPr>
        </p:nvSpPr>
        <p:spPr>
          <a:xfrm>
            <a:off x="2822575" y="1700213"/>
            <a:ext cx="3498850" cy="3498850"/>
          </a:xfrm>
          <a:prstGeom prst="donut">
            <a:avLst>
              <a:gd name="adj" fmla="val 3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9 0.03704 L -2.08333E-06 -3.7037E-07 E" pathEditMode="relative" rAng="0" ptsTypes="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10208 0.11065 L 2.5E-06 2.59259E-06 E" pathEditMode="relative" rAng="0" ptsTypes="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1927 0.08565 L -0.00417 -0.01157 E" pathEditMode="relative" rAng="0" ptsTypes="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156 0.09907 L -4.16667E-07 2.96296E-06 E" pathEditMode="relative" rAng="0" ptsTypes="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15482 -0.04653 L 1.04167E-06 1.48148E-06 E" pathEditMode="relative" rAng="0" ptsTypes="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8632 -0.11828 L -3.125E-06 -3.33333E-06 E" pathEditMode="relative" rAng="0" ptsTypes="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97 -0.06157 L -4.16667E-07 -4.07407E-06 E" pathEditMode="relative" rAng="0" ptsTypes="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2709 -0.15394 L -4.58333E-06 4.81481E-06 E" pathEditMode="relative" rAng="0" ptsTypes="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6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4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3" presetClass="entr" presetSubtype="16" ac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6" presetClass="emph" presetSubtype="0" decel="80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74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1" decel="100000" fill="hold" grpId="0" nodeType="withEffect">
                                  <p:stCondLst>
                                    <p:cond delay="147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2.91667E-6 2.59259E-6 L -0.00052 0.01666 " pathEditMode="relative" rAng="0" ptsTypes="">
                                      <p:cBhvr>
                                        <p:cTn id="30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-4.58333E-6 3.7037E-6 L 0.00079 0.01898 " pathEditMode="relative" rAng="0" ptsTypes="">
                                      <p:cBhvr>
                                        <p:cTn id="30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0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2.70833E-6 -1.85185E-6 L -0.00065 0.01597 " pathEditMode="relative" rAng="0" ptsTypes="">
                                      <p:cBhvr>
                                        <p:cTn id="30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2.70833E-6 -3.7037E-7 L -0.0013 0.01875 " pathEditMode="relative" rAng="0" ptsTypes="">
                                      <p:cBhvr>
                                        <p:cTn id="3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1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3.75E-6 -4.81481E-6 L -3.75E-6 0.01945 " pathEditMode="relative" rAng="0" ptsTypes="">
                                      <p:cBhvr>
                                        <p:cTn id="31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-3.95833E-6 -7.40741E-7 L 0.00144 0.01644 " pathEditMode="relative" rAng="0" ptsTypes="">
                                      <p:cBhvr>
                                        <p:cTn id="3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1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-3.95833E-6 -3.7037E-6 L -3.95833E-6 0.01019 " pathEditMode="relative" rAng="0" ptsTypes="">
                                      <p:cBhvr>
                                        <p:cTn id="3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4.79167E-6 2.59259E-6 L 4.79167E-6 0.0118 " pathEditMode="relative" rAng="0" ptsTypes="">
                                      <p:cBhvr>
                                        <p:cTn id="31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1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2.91667E-6 3.33333E-6 L 2.91667E-6 0.01666 " pathEditMode="relative" rAng="0" ptsTypes="">
                                      <p:cBhvr>
                                        <p:cTn id="32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2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1.25E-6 -1.48148E-6 L -1.25E-6 0.02292 " pathEditMode="relative" rAng="0" ptsTypes="">
                                      <p:cBhvr>
                                        <p:cTn id="32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2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-1.25E-6 4.07407E-6 L 0.00065 0.01666 " pathEditMode="relative" rAng="0" ptsTypes="">
                                      <p:cBhvr>
                                        <p:cTn id="32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2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-2.29167E-6 7.40741E-7 L -0.00091 0.01204 " pathEditMode="relative" rAng="0" ptsTypes="">
                                      <p:cBhvr>
                                        <p:cTn id="32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2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4.58333E-6 -1.48148E-6 L -0.00066 0.01088 " pathEditMode="relative" rAng="0" ptsTypes="">
                                      <p:cBhvr>
                                        <p:cTn id="3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2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2.70833E-6 1.85185E-6 L 0.00052 0.01551 " pathEditMode="relative" rAng="0" ptsTypes="">
                                      <p:cBhvr>
                                        <p:cTn id="33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3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1.25E-6 2.59259E-6 L -1.25E-6 0.01227 " pathEditMode="relative" rAng="0" ptsTypes="">
                                      <p:cBhvr>
                                        <p:cTn id="33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3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4.375E-6 -7.40741E-7 L 0.00026 0.01181 " pathEditMode="relative" rAng="0" ptsTypes="">
                                      <p:cBhvr>
                                        <p:cTn id="33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3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3.54167E-6 -2.59259E-6 L 0.00039 0.01621 " pathEditMode="relative" rAng="0" ptsTypes="">
                                      <p:cBhvr>
                                        <p:cTn id="33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4.79167E-6 -1.48148E-6 L 0.00039 0.01273 " pathEditMode="relative" rAng="0" ptsTypes="">
                                      <p:cBhvr>
                                        <p:cTn id="33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3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4.58333E-6 -3.7037E-6 L -0.00013 0.01621 " pathEditMode="relative" rAng="0" ptsTypes="">
                                      <p:cBhvr>
                                        <p:cTn id="34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4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4.58333E-6 7.40741E-7 L 0.00027 0.01088 " pathEditMode="relative" rAng="0" ptsTypes="">
                                      <p:cBhvr>
                                        <p:cTn id="34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4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4.79167E-6 4.81481E-6 L -0.00079 0.01111 " pathEditMode="relative" rAng="0" ptsTypes="">
                                      <p:cBhvr>
                                        <p:cTn id="34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4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4.16667E-7 -1.85185E-6 L -0.00039 0.0132 " pathEditMode="relative" rAng="0" ptsTypes="">
                                      <p:cBhvr>
                                        <p:cTn id="34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4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4.375E-6 -1.48148E-6 L 0.00026 0.01482 " pathEditMode="relative" rAng="0" ptsTypes="">
                                      <p:cBhvr>
                                        <p:cTn id="34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4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2.08333E-7 -3.7037E-7 L -2.08333E-7 0.01273 " pathEditMode="relative" rAng="0" ptsTypes="">
                                      <p:cBhvr>
                                        <p:cTn id="35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5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4.58333E-6 -1.48148E-6 L 0.00118 0.01783 " pathEditMode="relative" rAng="0" ptsTypes="">
                                      <p:cBhvr>
                                        <p:cTn id="35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5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1.66667E-6 1.48148E-6 L -0.00039 0.00833 " pathEditMode="relative" rAng="0" ptsTypes="">
                                      <p:cBhvr>
                                        <p:cTn id="35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5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-4.375E-6 3.7037E-7 L 0.00105 0.01528 " pathEditMode="relative" rAng="0" ptsTypes="">
                                      <p:cBhvr>
                                        <p:cTn id="35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5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2.08333E-7 3.7037E-6 L -0.00052 0.01689 " pathEditMode="relative" rAng="0" ptsTypes="">
                                      <p:cBhvr>
                                        <p:cTn id="35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5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2.29167E-6 0 L 2.29167E-6 0.0125 " pathEditMode="relative" rAng="0" ptsTypes="">
                                      <p:cBhvr>
                                        <p:cTn id="36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6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4.79167E-6 3.7037E-6 L -0.0004 0.01713 " pathEditMode="relative" rAng="0" ptsTypes="">
                                      <p:cBhvr>
                                        <p:cTn id="36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6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-3.33333E-6 -4.81481E-6 L 0.00013 0.00741 " pathEditMode="relative" rAng="0" ptsTypes="">
                                      <p:cBhvr>
                                        <p:cTn id="36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6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-3.125E-6 3.7037E-7 L -3.125E-6 0.01366 " pathEditMode="relative" rAng="0" ptsTypes="">
                                      <p:cBhvr>
                                        <p:cTn id="36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6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1.11022E-16 -2.96296E-6 L 0.00013 0.01204 " pathEditMode="relative" rAng="0" ptsTypes="">
                                      <p:cBhvr>
                                        <p:cTn id="36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6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6.25E-7 3.7037E-6 L 0.00065 0.01203 " pathEditMode="relative" rAng="0" ptsTypes="">
                                      <p:cBhvr>
                                        <p:cTn id="3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7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2.08333E-7 -4.81481E-6 L -0.00026 0.01204 " pathEditMode="relative" rAng="0" ptsTypes="">
                                      <p:cBhvr>
                                        <p:cTn id="37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7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2.08333E-6 7.40741E-7 L 0.00039 0.01157 " pathEditMode="relative" rAng="0" ptsTypes="">
                                      <p:cBhvr>
                                        <p:cTn id="37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7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2.91667E-6 7.40741E-7 L 2.91667E-6 0.0081 " pathEditMode="relative" rAng="0" ptsTypes="">
                                      <p:cBhvr>
                                        <p:cTn id="37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7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3.125E-6 2.96296E-6 L -0.00065 0.01597 " pathEditMode="relative" rAng="0" ptsTypes="">
                                      <p:cBhvr>
                                        <p:cTn id="37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7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3.75E-6 4.07407E-6 L 3.75E-6 0.01458 " pathEditMode="relative" rAng="0" ptsTypes="">
                                      <p:cBhvr>
                                        <p:cTn id="38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8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2.08333E-6 -4.81481E-6 L -2.08333E-6 0.01204 " pathEditMode="relative" rAng="0" ptsTypes="">
                                      <p:cBhvr>
                                        <p:cTn id="38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8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1.25E-6 -4.81481E-6 L -0.00013 0.01274 " pathEditMode="relative" rAng="0" ptsTypes="">
                                      <p:cBhvr>
                                        <p:cTn id="38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8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4.375E-6 7.40741E-7 L -0.00026 0.01296 " pathEditMode="relative" rAng="0" ptsTypes="">
                                      <p:cBhvr>
                                        <p:cTn id="38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8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5.55112E-17 -4.81481E-6 L 0.00013 0.01436 " pathEditMode="relative" rAng="0" ptsTypes="">
                                      <p:cBhvr>
                                        <p:cTn id="38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8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2.91667E-6 -1.48148E-6 L 0.00039 0.01366 " pathEditMode="relative" rAng="0" ptsTypes="">
                                      <p:cBhvr>
                                        <p:cTn id="39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9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2.08333E-7 -4.07407E-6 L 0.00013 0.01343 " pathEditMode="relative" rAng="0" ptsTypes="">
                                      <p:cBhvr>
                                        <p:cTn id="39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9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-1.45833E-6 7.40741E-7 L -0.00039 0.01296 " pathEditMode="relative" rAng="0" ptsTypes="">
                                      <p:cBhvr>
                                        <p:cTn id="39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9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-2.70833E-6 2.96296E-6 L 0.00104 0.01365 " pathEditMode="relative" rAng="0" ptsTypes="">
                                      <p:cBhvr>
                                        <p:cTn id="39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9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3.33333E-6 1.85185E-6 L 0.00065 0.00995 " pathEditMode="relative" rAng="0" ptsTypes="">
                                      <p:cBhvr>
                                        <p:cTn id="39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9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4.58333E-6 4.07407E-6 L -4.58333E-6 0.0118 " pathEditMode="relative" rAng="0" ptsTypes="">
                                      <p:cBhvr>
                                        <p:cTn id="40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1.04167E-6 2.59259E-6 L -0.00013 0.0118 " pathEditMode="relative" rAng="0" ptsTypes="">
                                      <p:cBhvr>
                                        <p:cTn id="40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-4.375E-6 -2.59259E-6 L -0.00026 0.01343 " pathEditMode="relative" rAng="0" ptsTypes="">
                                      <p:cBhvr>
                                        <p:cTn id="40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2.5E-6 -2.59259E-6 L 2.5E-6 0.01435 " pathEditMode="relative" rAng="0" ptsTypes="">
                                      <p:cBhvr>
                                        <p:cTn id="40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6.25E-7 4.81481E-6 L -0.00013 0.01157 " pathEditMode="relative" rAng="0" ptsTypes="">
                                      <p:cBhvr>
                                        <p:cTn id="40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1.45833E-6 -4.81481E-6 L 0.00013 0.01042 " pathEditMode="relative" rAng="0" ptsTypes="">
                                      <p:cBhvr>
                                        <p:cTn id="4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1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2.29167E-6 2.22222E-6 L -0.00065 0.01875 " pathEditMode="relative" rAng="0" ptsTypes="">
                                      <p:cBhvr>
                                        <p:cTn id="41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13" presetID="0" presetClass="entr" presetSubtype="0" decel="100000" autoRev="1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2.5E-6 3.7037E-7 L -0.00026 0.01088 " pathEditMode="relative" rAng="0" ptsTypes="">
                                      <p:cBhvr>
                                        <p:cTn id="4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15" presetID="12" presetClass="entr" presetSubtype="4" fill="hold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7" dur="25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8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22" presetClass="exit" presetSubtype="4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0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64" presetClass="path" presetSubtype="0" decel="10000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-1.45833E-6 -4.81481E-6 L -1.45833E-6 -0.11666 " pathEditMode="relative" rAng="0" ptsTypes="">
                                      <p:cBhvr>
                                        <p:cTn id="423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24" presetID="12" presetClass="entr" presetSubtype="4" fill="hold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6" dur="25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7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22" presetClass="exit" presetSubtype="4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9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64" presetClass="path" presetSubtype="0" decel="10000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6.25E-7 -1.85185E-6 L 6.25E-7 -0.11666 " pathEditMode="relative" rAng="0" ptsTypes="">
                                      <p:cBhvr>
                                        <p:cTn id="432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33" presetID="12" presetClass="entr" presetSubtype="4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5" dur="25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6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22" presetClass="exit" presetSubtype="4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8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64" presetClass="path" presetSubtype="0" decel="100000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animMotion origin="layout" path="M -3.95833E-6 1.11111E-6 L -3.95833E-6 -0.11667 " pathEditMode="relative" rAng="0" ptsTypes="">
                                      <p:cBhvr>
                                        <p:cTn id="441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42" presetID="12" presetClass="entr" presetSubtype="4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4" dur="25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5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22" presetClass="exit" presetSubtype="4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7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64" presetClass="path" presetSubtype="0" decel="100000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animMotion origin="layout" path="M -4.79167E-6 4.07407E-6 L -4.79167E-6 -0.11667 " pathEditMode="relative" rAng="0" ptsTypes="">
                                      <p:cBhvr>
                                        <p:cTn id="450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51" presetID="12" presetClass="entr" presetSubtype="4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3" dur="25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4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22" presetClass="exit" presetSubtype="4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6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64" presetClass="path" presetSubtype="0" decel="100000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animMotion origin="layout" path="M -4.16667E-6 3.7037E-6 L -4.16667E-6 -0.11667 " pathEditMode="relative" rAng="0" ptsTypes="">
                                      <p:cBhvr>
                                        <p:cTn id="459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60" presetID="12" presetClass="entr" presetSubtype="4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2" dur="25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3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22" presetClass="exit" presetSubtype="4" fill="hold" nodeType="withEffect">
                                  <p:stCondLst>
                                    <p:cond delay="172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5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64" presetClass="path" presetSubtype="0" decel="100000" fill="hold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4.79167E-6 3.7037E-6 L -4.79167E-6 -0.11667 " pathEditMode="relative" rAng="0" ptsTypes="">
                                      <p:cBhvr>
                                        <p:cTn id="468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69" presetID="12" presetClass="entr" presetSubtype="4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1" dur="25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2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22" presetClass="exit" presetSubtype="4" fill="hold" nodeType="withEffect">
                                  <p:stCondLst>
                                    <p:cond delay="172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4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64" presetClass="path" presetSubtype="0" decel="100000" fill="hold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4.375E-6 -2.59259E-6 L 4.375E-6 -0.11666 " pathEditMode="relative" rAng="0" ptsTypes="">
                                      <p:cBhvr>
                                        <p:cTn id="477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78" presetID="12" presetClass="entr" presetSubtype="4" fill="hold" nodeType="withEffect">
                                  <p:stCondLst>
                                    <p:cond delay="172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0" dur="25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1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22" presetClass="exit" presetSubtype="4" fill="hold" nodeType="withEffect">
                                  <p:stCondLst>
                                    <p:cond delay="197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3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64" presetClass="path" presetSubtype="0" decel="100000" fill="hold" nodeType="withEffect">
                                  <p:stCondLst>
                                    <p:cond delay="1970"/>
                                  </p:stCondLst>
                                  <p:childTnLst>
                                    <p:animMotion origin="layout" path="M -3.95833E-6 4.81481E-6 L -3.95833E-6 -0.11667 " pathEditMode="relative" rAng="0" ptsTypes="">
                                      <p:cBhvr>
                                        <p:cTn id="486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87" presetID="12" presetClass="entr" presetSubtype="4" fill="hold" nodeType="withEffect">
                                  <p:stCondLst>
                                    <p:cond delay="172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9" dur="25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0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22" presetClass="exit" presetSubtype="4" fill="hold" nodeType="withEffect">
                                  <p:stCondLst>
                                    <p:cond delay="197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2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64" presetClass="path" presetSubtype="0" decel="100000" fill="hold" nodeType="withEffect">
                                  <p:stCondLst>
                                    <p:cond delay="1970"/>
                                  </p:stCondLst>
                                  <p:childTnLst>
                                    <p:animMotion origin="layout" path="M 6.25E-7 -1.85185E-6 L 6.25E-7 -0.11666 " pathEditMode="relative" rAng="0" ptsTypes="">
                                      <p:cBhvr>
                                        <p:cTn id="495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96" presetID="10" presetClass="entr" presetSubtype="0" fill="hold" grpId="0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10" presetClass="exit" presetSubtype="0" fill="hold" grpId="1" nodeType="withEffect">
                                  <p:stCondLst>
                                    <p:cond delay="147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0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64" presetClass="path" presetSubtype="0" decel="100000" fill="hold" grpId="2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3.33333E-6 4.81481E-6 L 3.33333E-6 -0.25163 " pathEditMode="relative" rAng="0" ptsTypes="">
                                      <p:cBhvr>
                                        <p:cTn id="50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504" presetID="10" presetClass="entr" presetSubtype="0" fill="hold" grpId="0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10" presetClass="exit" presetSubtype="0" fill="hold" grpId="1" nodeType="withEffect">
                                  <p:stCondLst>
                                    <p:cond delay="147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8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64" presetClass="path" presetSubtype="0" decel="100000" fill="hold" grpId="2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-1.875E-6 7.40741E-7 L -1.875E-6 -0.25162 " pathEditMode="relative" rAng="0" ptsTypes="">
                                      <p:cBhvr>
                                        <p:cTn id="5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512" presetID="10" presetClass="entr" presetSubtype="0" fill="hold" grpId="0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10" presetClass="exit" presetSubtype="0" fill="hold" grpId="1" nodeType="withEffect">
                                  <p:stCondLst>
                                    <p:cond delay="147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6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64" presetClass="path" presetSubtype="0" decel="100000" fill="hold" grpId="2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-3.54167E-6 -1.11111E-6 L -3.54167E-6 -0.25162 " pathEditMode="relative" rAng="0" ptsTypes="">
                                      <p:cBhvr>
                                        <p:cTn id="5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520" presetID="10" presetClass="entr" presetSubtype="0" fill="hold" grpId="0" nodeType="withEffect">
                                  <p:stCondLst>
                                    <p:cond delay="147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10" presetClass="exit" presetSubtype="0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4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64" presetClass="path" presetSubtype="0" decel="100000" fill="hold" grpId="2" nodeType="withEffect">
                                  <p:stCondLst>
                                    <p:cond delay="1470"/>
                                  </p:stCondLst>
                                  <p:childTnLst>
                                    <p:animMotion origin="layout" path="M 3.125E-6 -4.07407E-6 L 3.125E-6 -0.25162 " pathEditMode="relative" rAng="0" ptsTypes="">
                                      <p:cBhvr>
                                        <p:cTn id="5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528" presetID="10" presetClass="entr" presetSubtype="0" fill="hold" grpId="0" nodeType="withEffect">
                                  <p:stCondLst>
                                    <p:cond delay="147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10" presetClass="exit" presetSubtype="0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2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64" presetClass="path" presetSubtype="0" decel="100000" fill="hold" grpId="2" nodeType="withEffect">
                                  <p:stCondLst>
                                    <p:cond delay="1470"/>
                                  </p:stCondLst>
                                  <p:childTnLst>
                                    <p:animMotion origin="layout" path="M -3.95833E-6 3.7037E-6 L -3.95833E-6 -0.25162 " pathEditMode="relative" rAng="0" ptsTypes="">
                                      <p:cBhvr>
                                        <p:cTn id="53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536" presetID="10" presetClass="entr" presetSubtype="0" fill="hold" grpId="0" nodeType="withEffect">
                                  <p:stCondLst>
                                    <p:cond delay="147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10" presetClass="exit" presetSubtype="0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64" presetClass="path" presetSubtype="0" decel="100000" fill="hold" grpId="2" nodeType="withEffect">
                                  <p:stCondLst>
                                    <p:cond delay="1470"/>
                                  </p:stCondLst>
                                  <p:childTnLst>
                                    <p:animMotion origin="layout" path="M -1.875E-6 -2.96296E-6 L -1.875E-6 -0.25162 " pathEditMode="relative" rAng="0" ptsTypes="">
                                      <p:cBhvr>
                                        <p:cTn id="54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544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8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2.70833E-6 -3.7037E-7 L -0.0013 0.01875 " pathEditMode="relative" rAng="0" ptsTypes="">
                                      <p:cBhvr>
                                        <p:cTn id="54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550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4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1.45833E-6 1.48148E-6 L -1.45833E-6 0.01944 " pathEditMode="relative" rAng="0" ptsTypes="">
                                      <p:cBhvr>
                                        <p:cTn id="55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556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0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2.70833E-6 -3.7037E-7 L -0.0013 0.01875 " pathEditMode="relative" rAng="0" ptsTypes="">
                                      <p:cBhvr>
                                        <p:cTn id="56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562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6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1.04167E-6 2.59259E-6 L -0.00013 0.0118 " pathEditMode="relative" rAng="0" ptsTypes="">
                                      <p:cBhvr>
                                        <p:cTn id="56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568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2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1.45833E-6 -4.81481E-6 L 0.00013 0.01042 " pathEditMode="relative" rAng="0" ptsTypes="">
                                      <p:cBhvr>
                                        <p:cTn id="57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4" fill="hold">
                            <p:stCondLst>
                              <p:cond delay="500"/>
                            </p:stCondLst>
                            <p:childTnLst>
                              <p:par>
                                <p:cTn id="5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0" dur="300" fill="hold"/>
                                        <p:tgtEl>
                                          <p:spTgt spid="150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01" presetID="6" presetClass="emph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702" dur="500" fill="hold"/>
                                        <p:tgtEl>
                                          <p:spTgt spid="150"/>
                                        </p:tgtEl>
                                      </p:cBhvr>
                                      <p:by x="650000" y="650000"/>
                                    </p:animScale>
                                  </p:childTnLst>
                                </p:cTn>
                              </p:par>
                              <p:par>
                                <p:cTn id="70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91667E-6 3.33333E-6 L -0.03229 0.20069 " pathEditMode="relative" rAng="0" ptsTypes="">
                                      <p:cBhvr>
                                        <p:cTn id="70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0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29167E-6 2.22222E-6 L -0.0336 -0.11019 " pathEditMode="relative" rAng="0" ptsTypes="">
                                      <p:cBhvr>
                                        <p:cTn id="70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0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7 -4.07407E-6 L -0.06979 -0.09213 " pathEditMode="relative" rAng="0" ptsTypes="">
                                      <p:cBhvr>
                                        <p:cTn id="70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0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3.7037E-6 L 0.09804 0.03379 " pathEditMode="relative" rAng="0" ptsTypes="">
                                      <p:cBhvr>
                                        <p:cTn id="71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1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2.59259E-6 L -0.00665 0.17824 " pathEditMode="relative" rAng="0" ptsTypes="">
                                      <p:cBhvr>
                                        <p:cTn id="7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1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7 -1.85185E-6 L -0.08099 0.11366 " pathEditMode="relative" rAng="0" ptsTypes="">
                                      <p:cBhvr>
                                        <p:cTn id="7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1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7 3.7037E-6 L -0.08268 -0.04306 " pathEditMode="relative" rAng="0" ptsTypes="">
                                      <p:cBhvr>
                                        <p:cTn id="71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1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25E-6 2.59259E-6 L 0.07422 0.0993 " pathEditMode="relative" rAng="0" ptsTypes="">
                                      <p:cBhvr>
                                        <p:cTn id="71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1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3.7037E-6 L 0.09349 -0.10255 " pathEditMode="relative" rAng="0" ptsTypes="">
                                      <p:cBhvr>
                                        <p:cTn id="72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2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125E-6 3.7037E-7 L 0.0918 0.00278 " pathEditMode="relative" rAng="0" ptsTypes="">
                                      <p:cBhvr>
                                        <p:cTn id="72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2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-7.40741E-7 L 0.08333 0.03912 " pathEditMode="relative" rAng="0" ptsTypes="">
                                      <p:cBhvr>
                                        <p:cTn id="72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2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11022E-16 -2.96296E-6 L 0.0526 -0.02824 " pathEditMode="relative" rAng="0" ptsTypes="">
                                      <p:cBhvr>
                                        <p:cTn id="7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2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6.25E-7 4.81481E-6 L 0.03737 -0.12778 " pathEditMode="relative" rAng="0" ptsTypes="">
                                      <p:cBhvr>
                                        <p:cTn id="72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2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375E-6 3.7037E-7 L -0.08645 0.02245 " pathEditMode="relative" rAng="0" ptsTypes="">
                                      <p:cBhvr>
                                        <p:cTn id="73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3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5E-6 3.7037E-7 L 0.03125 -0.13866 " pathEditMode="relative" rAng="0" ptsTypes="">
                                      <p:cBhvr>
                                        <p:cTn id="73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3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375E-6 -2.59259E-6 L 0.04115 -0.11227 " pathEditMode="relative" rAng="0" ptsTypes="">
                                      <p:cBhvr>
                                        <p:cTn id="73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3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-2.59259E-6 L 0.05469 -0.09166 " pathEditMode="relative" rAng="0" ptsTypes="">
                                      <p:cBhvr>
                                        <p:cTn id="73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3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.55112E-17 -4.81481E-6 L -0.0638 -0.08425 " pathEditMode="relative" rAng="0" ptsTypes="">
                                      <p:cBhvr>
                                        <p:cTn id="73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3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75E-6 4.07407E-6 L -0.09636 -0.03565 " pathEditMode="relative" rAng="0" ptsTypes="">
                                      <p:cBhvr>
                                        <p:cTn id="74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4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25E-6 -4.81481E-6 L -0.06979 -0.04305 " pathEditMode="relative" rAng="0" ptsTypes="">
                                      <p:cBhvr>
                                        <p:cTn id="74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4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7.40741E-7 L -0.04597 -0.03542 " pathEditMode="relative" rAng="0" ptsTypes="">
                                      <p:cBhvr>
                                        <p:cTn id="74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4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25E-6 -1.48148E-6 L -0.0789 0.11736 " pathEditMode="relative" rAng="0" ptsTypes="">
                                      <p:cBhvr>
                                        <p:cTn id="74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4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25E-6 4.07407E-6 L -0.0651 0.08564 " pathEditMode="relative" rAng="0" ptsTypes="">
                                      <p:cBhvr>
                                        <p:cTn id="74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4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-1.48148E-6 L -0.08724 0.11273 " pathEditMode="relative" rAng="0" ptsTypes="">
                                      <p:cBhvr>
                                        <p:cTn id="75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5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125E-6 2.96296E-6 L -0.07123 -0.05949 " pathEditMode="relative" rAng="0" ptsTypes="">
                                      <p:cBhvr>
                                        <p:cTn id="75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5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6 7.40741E-7 L 0.05911 -0.19421 " pathEditMode="relative" rAng="0" ptsTypes="">
                                      <p:cBhvr>
                                        <p:cTn id="75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5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7 -4.81481E-6 L 0.05651 -0.13078 " pathEditMode="relative" rAng="0" ptsTypes="">
                                      <p:cBhvr>
                                        <p:cTn id="75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5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33333E-6 1.85185E-6 L 0.02955 -0.09815 " pathEditMode="relative" rAng="0" ptsTypes="">
                                      <p:cBhvr>
                                        <p:cTn id="75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5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45833E-6 -4.81481E-6 L 0.03411 -0.13981 " pathEditMode="relative" rAng="0" ptsTypes="">
                                      <p:cBhvr>
                                        <p:cTn id="76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6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29167E-6 7.40741E-7 L 0.00143 0.18356 " pathEditMode="relative" rAng="0" ptsTypes="">
                                      <p:cBhvr>
                                        <p:cTn id="76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6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58333E-6 -1.48148E-6 L 0.04427 0.14676 " pathEditMode="relative" rAng="0" ptsTypes="">
                                      <p:cBhvr>
                                        <p:cTn id="76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6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95833E-6 -3.7037E-6 L 0.04102 0.11274 " pathEditMode="relative" rAng="0" ptsTypes="">
                                      <p:cBhvr>
                                        <p:cTn id="76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6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-3.7037E-7 L 0.03933 0.11389 " pathEditMode="relative" rAng="0" ptsTypes="">
                                      <p:cBhvr>
                                        <p:cTn id="76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6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-0.07187 -0.06018 " pathEditMode="relative" rAng="0" ptsTypes="">
                                      <p:cBhvr>
                                        <p:cTn id="77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7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1.48148E-6 L -0.07774 0.00347 " pathEditMode="relative" rAng="0" ptsTypes="">
                                      <p:cBhvr>
                                        <p:cTn id="77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7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7 -3.7037E-7 L -0.08633 0.05532 " pathEditMode="relative" rAng="0" ptsTypes="">
                                      <p:cBhvr>
                                        <p:cTn id="77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7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1.48148E-6 L -0.07343 0.02408 " pathEditMode="relative" rAng="0" ptsTypes="">
                                      <p:cBhvr>
                                        <p:cTn id="77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7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91667E-6 -1.48148E-6 L -0.04284 -0.10555 " pathEditMode="relative" rAng="0" ptsTypes="">
                                      <p:cBhvr>
                                        <p:cTn id="77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7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45833E-6 7.40741E-7 L -0.02552 -0.11528 " pathEditMode="relative" rAng="0" ptsTypes="">
                                      <p:cBhvr>
                                        <p:cTn id="78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8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91667E-6 7.40741E-7 L -0.01081 -0.12708 " pathEditMode="relative" rAng="0" ptsTypes="">
                                      <p:cBhvr>
                                        <p:cTn id="78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8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2.96296E-6 L 0.03308 -0.13334 " pathEditMode="relative" rAng="0" ptsTypes="">
                                      <p:cBhvr>
                                        <p:cTn id="78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8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4.07407E-6 L 0.0349 -0.14769 " pathEditMode="relative" rAng="0" ptsTypes="">
                                      <p:cBhvr>
                                        <p:cTn id="78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8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4.07407E-6 L 0.04714 -0.11343 " pathEditMode="relative" rAng="0" ptsTypes="">
                                      <p:cBhvr>
                                        <p:cTn id="78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8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33333E-6 -4.81481E-6 L 0.09792 0.01991 " pathEditMode="relative" rAng="0" ptsTypes="">
                                      <p:cBhvr>
                                        <p:cTn id="79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9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54167E-6 -2.59259E-6 L 0.09726 0.05093 " pathEditMode="relative" rAng="0" ptsTypes="">
                                      <p:cBhvr>
                                        <p:cTn id="79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9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-1.48148E-6 L 0.07421 0.06921 " pathEditMode="relative" rAng="0" ptsTypes="">
                                      <p:cBhvr>
                                        <p:cTn id="79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9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1.85185E-6 L 0.07097 0.12569 " pathEditMode="relative" rAng="0" ptsTypes="">
                                      <p:cBhvr>
                                        <p:cTn id="79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9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3.7037E-6 L 0.07175 0.13287 " pathEditMode="relative" rAng="0" ptsTypes="">
                                      <p:cBhvr>
                                        <p:cTn id="79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9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7.40741E-7 L 0.04792 0.15023 " pathEditMode="relative" rAng="0" ptsTypes="">
                                      <p:cBhvr>
                                        <p:cTn id="80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80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4.81481E-6 L -0.05027 0.18611 " pathEditMode="relative" rAng="0" ptsTypes="">
                                      <p:cBhvr>
                                        <p:cTn id="80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80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91667E-6 2.59259E-6 L -0.00821 0.18518 " pathEditMode="relative" rAng="0" ptsTypes="">
                                      <p:cBhvr>
                                        <p:cTn id="80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80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3.7037E-6 L -0.00208 0.18819 " pathEditMode="relative" rAng="0" ptsTypes="">
                                      <p:cBhvr>
                                        <p:cTn id="80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80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-1.85185E-6 L 0.01745 0.17685 " pathEditMode="relative" rAng="0" ptsTypes="">
                                      <p:cBhvr>
                                        <p:cTn id="80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80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95833E-6 -7.40741E-7 L 0.04714 0.1125 " pathEditMode="relative" rAng="0" ptsTypes="">
                                      <p:cBhvr>
                                        <p:cTn id="81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81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45833E-6 1.48148E-6 L 0.05352 0.09861 " pathEditMode="relative" rAng="0" ptsTypes="">
                                      <p:cBhvr>
                                        <p:cTn id="81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81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5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6" presetID="53" presetClass="entr" presetSubtype="16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1" presetID="6" presetClass="emph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Scale>
                                      <p:cBhvr>
                                        <p:cTn id="822" dur="250" fill="hold"/>
                                        <p:tgtEl>
                                          <p:spTgt spid="15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23" presetID="10" presetClass="exit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4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 bldLvl="0" animBg="1"/>
      <p:bldP spid="16" grpId="1" bldLvl="0" animBg="1"/>
      <p:bldP spid="17" grpId="0" bldLvl="0" animBg="1"/>
      <p:bldP spid="17" grpId="1" bldLvl="0" animBg="1"/>
      <p:bldP spid="18" grpId="0" bldLvl="0" animBg="1"/>
      <p:bldP spid="18" grpId="1" bldLvl="0" animBg="1"/>
      <p:bldP spid="19" grpId="0" bldLvl="0" animBg="1"/>
      <p:bldP spid="19" grpId="1" bldLvl="0" animBg="1"/>
      <p:bldP spid="20" grpId="0" bldLvl="0" animBg="1"/>
      <p:bldP spid="20" grpId="1" bldLvl="0" animBg="1"/>
      <p:bldP spid="21" grpId="0" bldLvl="0" animBg="1"/>
      <p:bldP spid="21" grpId="1" bldLvl="0" animBg="1"/>
      <p:bldP spid="22" grpId="0" bldLvl="0" animBg="1"/>
      <p:bldP spid="22" grpId="1" bldLvl="0" animBg="1"/>
      <p:bldP spid="23" grpId="0" bldLvl="0" animBg="1"/>
      <p:bldP spid="23" grpId="1" bldLvl="0" animBg="1"/>
      <p:bldP spid="24" grpId="0" bldLvl="0" animBg="1"/>
      <p:bldP spid="24" grpId="1" bldLvl="0" animBg="1"/>
      <p:bldP spid="25" grpId="0" bldLvl="0" animBg="1"/>
      <p:bldP spid="25" grpId="1" bldLvl="0" animBg="1"/>
      <p:bldP spid="26" grpId="0" bldLvl="0" animBg="1"/>
      <p:bldP spid="26" grpId="1" bldLvl="0" animBg="1"/>
      <p:bldP spid="27" grpId="0" bldLvl="0" animBg="1"/>
      <p:bldP spid="27" grpId="1" bldLvl="0" animBg="1"/>
      <p:bldP spid="28" grpId="0" bldLvl="0" animBg="1"/>
      <p:bldP spid="28" grpId="1" bldLvl="0" animBg="1"/>
      <p:bldP spid="29" grpId="0" bldLvl="0" animBg="1"/>
      <p:bldP spid="29" grpId="1" bldLvl="0" animBg="1"/>
      <p:bldP spid="30" grpId="0" bldLvl="0" animBg="1"/>
      <p:bldP spid="30" grpId="1" bldLvl="0" animBg="1"/>
      <p:bldP spid="31" grpId="0" bldLvl="0" animBg="1"/>
      <p:bldP spid="31" grpId="1" bldLvl="0" animBg="1"/>
      <p:bldP spid="32" grpId="0" bldLvl="0" animBg="1"/>
      <p:bldP spid="32" grpId="1" bldLvl="0" animBg="1"/>
      <p:bldP spid="33" grpId="0" bldLvl="0" animBg="1"/>
      <p:bldP spid="33" grpId="1" bldLvl="0" animBg="1"/>
      <p:bldP spid="34" grpId="0" bldLvl="0" animBg="1"/>
      <p:bldP spid="34" grpId="1" bldLvl="0" animBg="1"/>
      <p:bldP spid="35" grpId="0" bldLvl="0" animBg="1"/>
      <p:bldP spid="35" grpId="1" bldLvl="0" animBg="1"/>
      <p:bldP spid="36" grpId="0" bldLvl="0" animBg="1"/>
      <p:bldP spid="36" grpId="1" bldLvl="0" animBg="1"/>
      <p:bldP spid="37" grpId="0" bldLvl="0" animBg="1"/>
      <p:bldP spid="37" grpId="1" bldLvl="0" animBg="1"/>
      <p:bldP spid="38" grpId="0" bldLvl="0" animBg="1"/>
      <p:bldP spid="38" grpId="1" bldLvl="0" animBg="1"/>
      <p:bldP spid="39" grpId="0" bldLvl="0" animBg="1"/>
      <p:bldP spid="39" grpId="1" bldLvl="0" animBg="1"/>
      <p:bldP spid="40" grpId="0" bldLvl="0" animBg="1"/>
      <p:bldP spid="40" grpId="1" bldLvl="0" animBg="1"/>
      <p:bldP spid="41" grpId="0" bldLvl="0" animBg="1"/>
      <p:bldP spid="41" grpId="1" bldLvl="0" animBg="1"/>
      <p:bldP spid="42" grpId="0" bldLvl="0" animBg="1"/>
      <p:bldP spid="42" grpId="1" bldLvl="0" animBg="1"/>
      <p:bldP spid="43" grpId="0" bldLvl="0" animBg="1"/>
      <p:bldP spid="43" grpId="1" bldLvl="0" animBg="1"/>
      <p:bldP spid="44" grpId="0" bldLvl="0" animBg="1"/>
      <p:bldP spid="44" grpId="1" bldLvl="0" animBg="1"/>
      <p:bldP spid="45" grpId="0" bldLvl="0" animBg="1"/>
      <p:bldP spid="45" grpId="1" bldLvl="0" animBg="1"/>
      <p:bldP spid="46" grpId="0" bldLvl="0" animBg="1"/>
      <p:bldP spid="46" grpId="1" bldLvl="0" animBg="1"/>
      <p:bldP spid="47" grpId="0" bldLvl="0" animBg="1"/>
      <p:bldP spid="47" grpId="1" bldLvl="0" animBg="1"/>
      <p:bldP spid="48" grpId="0" bldLvl="0" animBg="1"/>
      <p:bldP spid="48" grpId="1" bldLvl="0" animBg="1"/>
      <p:bldP spid="49" grpId="0" bldLvl="0" animBg="1"/>
      <p:bldP spid="49" grpId="1" bldLvl="0" animBg="1"/>
      <p:bldP spid="50" grpId="0" bldLvl="0" animBg="1"/>
      <p:bldP spid="50" grpId="1" bldLvl="0" animBg="1"/>
      <p:bldP spid="51" grpId="0" bldLvl="0" animBg="1"/>
      <p:bldP spid="51" grpId="1" bldLvl="0" animBg="1"/>
      <p:bldP spid="52" grpId="0" bldLvl="0" animBg="1"/>
      <p:bldP spid="52" grpId="1" bldLvl="0" animBg="1"/>
      <p:bldP spid="53" grpId="0" bldLvl="0" animBg="1"/>
      <p:bldP spid="53" grpId="1" bldLvl="0" animBg="1"/>
      <p:bldP spid="54" grpId="0" bldLvl="0" animBg="1"/>
      <p:bldP spid="54" grpId="1" bldLvl="0" animBg="1"/>
      <p:bldP spid="55" grpId="0" bldLvl="0" animBg="1"/>
      <p:bldP spid="55" grpId="1" bldLvl="0" animBg="1"/>
      <p:bldP spid="56" grpId="0" bldLvl="0" animBg="1"/>
      <p:bldP spid="56" grpId="1" bldLvl="0" animBg="1"/>
      <p:bldP spid="57" grpId="0" bldLvl="0" animBg="1"/>
      <p:bldP spid="57" grpId="1" bldLvl="0" animBg="1"/>
      <p:bldP spid="58" grpId="0" bldLvl="0" animBg="1"/>
      <p:bldP spid="58" grpId="1" bldLvl="0" animBg="1"/>
      <p:bldP spid="59" grpId="0" bldLvl="0" animBg="1"/>
      <p:bldP spid="59" grpId="1" bldLvl="0" animBg="1"/>
      <p:bldP spid="60" grpId="0" bldLvl="0" animBg="1"/>
      <p:bldP spid="60" grpId="1" bldLvl="0" animBg="1"/>
      <p:bldP spid="61" grpId="0" bldLvl="0" animBg="1"/>
      <p:bldP spid="61" grpId="1" bldLvl="0" animBg="1"/>
      <p:bldP spid="62" grpId="0" bldLvl="0" animBg="1"/>
      <p:bldP spid="62" grpId="1" bldLvl="0" animBg="1"/>
      <p:bldP spid="63" grpId="0" bldLvl="0" animBg="1"/>
      <p:bldP spid="63" grpId="1" bldLvl="0" animBg="1"/>
      <p:bldP spid="64" grpId="0" bldLvl="0" animBg="1"/>
      <p:bldP spid="64" grpId="1" bldLvl="0" animBg="1"/>
      <p:bldP spid="65" grpId="0" bldLvl="0" animBg="1"/>
      <p:bldP spid="65" grpId="1" bldLvl="0" animBg="1"/>
      <p:bldP spid="66" grpId="0" bldLvl="0" animBg="1"/>
      <p:bldP spid="66" grpId="1" bldLvl="0" animBg="1"/>
      <p:bldP spid="67" grpId="0" bldLvl="0" animBg="1"/>
      <p:bldP spid="67" grpId="1" bldLvl="0" animBg="1"/>
      <p:bldP spid="68" grpId="0" bldLvl="0" animBg="1"/>
      <p:bldP spid="68" grpId="1" bldLvl="0" animBg="1"/>
      <p:bldP spid="69" grpId="0" bldLvl="0" animBg="1"/>
      <p:bldP spid="69" grpId="1" bldLvl="0" animBg="1"/>
      <p:bldP spid="70" grpId="0" bldLvl="0" animBg="1"/>
      <p:bldP spid="70" grpId="1" bldLvl="0" animBg="1"/>
      <p:bldP spid="71" grpId="0" bldLvl="0" animBg="1"/>
      <p:bldP spid="71" grpId="1" bldLvl="0" animBg="1"/>
      <p:bldP spid="72" grpId="0" bldLvl="0" animBg="1"/>
      <p:bldP spid="72" grpId="1" bldLvl="0" animBg="1"/>
      <p:bldP spid="84" grpId="0" bldLvl="0" animBg="1"/>
      <p:bldP spid="84" grpId="1" bldLvl="0" animBg="1"/>
      <p:bldP spid="84" grpId="2" bldLvl="0" animBg="1"/>
      <p:bldP spid="85" grpId="0" bldLvl="0" animBg="1"/>
      <p:bldP spid="85" grpId="1" bldLvl="0" animBg="1"/>
      <p:bldP spid="85" grpId="2" bldLvl="0" animBg="1"/>
      <p:bldP spid="86" grpId="0" bldLvl="0" animBg="1"/>
      <p:bldP spid="86" grpId="1" bldLvl="0" animBg="1"/>
      <p:bldP spid="86" grpId="2" bldLvl="0" animBg="1"/>
      <p:bldP spid="87" grpId="0" bldLvl="0" animBg="1"/>
      <p:bldP spid="87" grpId="1" bldLvl="0" animBg="1"/>
      <p:bldP spid="87" grpId="2" bldLvl="0" animBg="1"/>
      <p:bldP spid="88" grpId="0" bldLvl="0" animBg="1"/>
      <p:bldP spid="88" grpId="1" bldLvl="0" animBg="1"/>
      <p:bldP spid="88" grpId="2" bldLvl="0" animBg="1"/>
      <p:bldP spid="89" grpId="0" bldLvl="0" animBg="1"/>
      <p:bldP spid="89" grpId="1" bldLvl="0" animBg="1"/>
      <p:bldP spid="89" grpId="2" bldLvl="0" animBg="1"/>
      <p:bldP spid="90" grpId="0" bldLvl="0" animBg="1"/>
      <p:bldP spid="90" grpId="1" bldLvl="0" animBg="1"/>
      <p:bldP spid="91" grpId="0" bldLvl="0" animBg="1"/>
      <p:bldP spid="91" grpId="1" bldLvl="0" animBg="1"/>
      <p:bldP spid="92" grpId="0" bldLvl="0" animBg="1"/>
      <p:bldP spid="92" grpId="1" bldLvl="0" animBg="1"/>
      <p:bldP spid="93" grpId="0" bldLvl="0" animBg="1"/>
      <p:bldP spid="93" grpId="1" bldLvl="0" animBg="1"/>
      <p:bldP spid="94" grpId="0" bldLvl="0" animBg="1"/>
      <p:bldP spid="94" grpId="1" bldLvl="0" animBg="1"/>
      <p:bldP spid="95" grpId="0" bldLvl="0" animBg="1"/>
      <p:bldP spid="95" grpId="1" bldLvl="0" animBg="1"/>
      <p:bldP spid="96" grpId="0" bldLvl="0" animBg="1"/>
      <p:bldP spid="96" grpId="1" bldLvl="0" animBg="1"/>
      <p:bldP spid="97" grpId="0" bldLvl="0" animBg="1"/>
      <p:bldP spid="97" grpId="1" bldLvl="0" animBg="1"/>
      <p:bldP spid="98" grpId="0" bldLvl="0" animBg="1"/>
      <p:bldP spid="98" grpId="1" bldLvl="0" animBg="1"/>
      <p:bldP spid="99" grpId="0" bldLvl="0" animBg="1"/>
      <p:bldP spid="99" grpId="1" bldLvl="0" animBg="1"/>
      <p:bldP spid="100" grpId="0" bldLvl="0" animBg="1"/>
      <p:bldP spid="100" grpId="1" bldLvl="0" animBg="1"/>
      <p:bldP spid="101" grpId="0" bldLvl="0" animBg="1"/>
      <p:bldP spid="101" grpId="1" bldLvl="0" animBg="1"/>
      <p:bldP spid="102" grpId="0" bldLvl="0" animBg="1"/>
      <p:bldP spid="102" grpId="1" bldLvl="0" animBg="1"/>
      <p:bldP spid="103" grpId="0" bldLvl="0" animBg="1"/>
      <p:bldP spid="103" grpId="1" bldLvl="0" animBg="1"/>
      <p:bldP spid="104" grpId="0" bldLvl="0" animBg="1"/>
      <p:bldP spid="104" grpId="1" bldLvl="0" animBg="1"/>
      <p:bldP spid="105" grpId="0" bldLvl="0" animBg="1"/>
      <p:bldP spid="105" grpId="1" bldLvl="0" animBg="1"/>
      <p:bldP spid="106" grpId="0" bldLvl="0" animBg="1"/>
      <p:bldP spid="106" grpId="1" bldLvl="0" animBg="1"/>
      <p:bldP spid="107" grpId="0" bldLvl="0" animBg="1"/>
      <p:bldP spid="107" grpId="1" bldLvl="0" animBg="1"/>
      <p:bldP spid="108" grpId="0" bldLvl="0" animBg="1"/>
      <p:bldP spid="108" grpId="1" bldLvl="0" animBg="1"/>
      <p:bldP spid="109" grpId="0" bldLvl="0" animBg="1"/>
      <p:bldP spid="109" grpId="1" bldLvl="0" animBg="1"/>
      <p:bldP spid="110" grpId="0" bldLvl="0" animBg="1"/>
      <p:bldP spid="110" grpId="1" bldLvl="0" animBg="1"/>
      <p:bldP spid="111" grpId="0" bldLvl="0" animBg="1"/>
      <p:bldP spid="111" grpId="1" bldLvl="0" animBg="1"/>
      <p:bldP spid="112" grpId="0" bldLvl="0" animBg="1"/>
      <p:bldP spid="112" grpId="1" bldLvl="0" animBg="1"/>
      <p:bldP spid="113" grpId="0" bldLvl="0" animBg="1"/>
      <p:bldP spid="113" grpId="1" bldLvl="0" animBg="1"/>
      <p:bldP spid="114" grpId="0" bldLvl="0" animBg="1"/>
      <p:bldP spid="114" grpId="1" bldLvl="0" animBg="1"/>
      <p:bldP spid="115" grpId="0" bldLvl="0" animBg="1"/>
      <p:bldP spid="115" grpId="1" bldLvl="0" animBg="1"/>
      <p:bldP spid="116" grpId="0" bldLvl="0" animBg="1"/>
      <p:bldP spid="116" grpId="1" bldLvl="0" animBg="1"/>
      <p:bldP spid="117" grpId="0" bldLvl="0" animBg="1"/>
      <p:bldP spid="117" grpId="1" bldLvl="0" animBg="1"/>
      <p:bldP spid="118" grpId="0" bldLvl="0" animBg="1"/>
      <p:bldP spid="118" grpId="1" bldLvl="0" animBg="1"/>
      <p:bldP spid="119" grpId="0" bldLvl="0" animBg="1"/>
      <p:bldP spid="119" grpId="1" bldLvl="0" animBg="1"/>
      <p:bldP spid="120" grpId="0" bldLvl="0" animBg="1"/>
      <p:bldP spid="120" grpId="1" bldLvl="0" animBg="1"/>
      <p:bldP spid="121" grpId="0" bldLvl="0" animBg="1"/>
      <p:bldP spid="121" grpId="1" bldLvl="0" animBg="1"/>
      <p:bldP spid="122" grpId="0" bldLvl="0" animBg="1"/>
      <p:bldP spid="122" grpId="1" bldLvl="0" animBg="1"/>
      <p:bldP spid="123" grpId="0" bldLvl="0" animBg="1"/>
      <p:bldP spid="123" grpId="1" bldLvl="0" animBg="1"/>
      <p:bldP spid="124" grpId="0" bldLvl="0" animBg="1"/>
      <p:bldP spid="124" grpId="1" bldLvl="0" animBg="1"/>
      <p:bldP spid="125" grpId="0" bldLvl="0" animBg="1"/>
      <p:bldP spid="125" grpId="1" bldLvl="0" animBg="1"/>
      <p:bldP spid="126" grpId="0" bldLvl="0" animBg="1"/>
      <p:bldP spid="126" grpId="1" bldLvl="0" animBg="1"/>
      <p:bldP spid="127" grpId="0" bldLvl="0" animBg="1"/>
      <p:bldP spid="127" grpId="1" bldLvl="0" animBg="1"/>
      <p:bldP spid="128" grpId="0" bldLvl="0" animBg="1"/>
      <p:bldP spid="128" grpId="1" bldLvl="0" animBg="1"/>
      <p:bldP spid="129" grpId="0" bldLvl="0" animBg="1"/>
      <p:bldP spid="129" grpId="1" bldLvl="0" animBg="1"/>
      <p:bldP spid="130" grpId="0" bldLvl="0" animBg="1"/>
      <p:bldP spid="130" grpId="1" bldLvl="0" animBg="1"/>
      <p:bldP spid="131" grpId="0" bldLvl="0" animBg="1"/>
      <p:bldP spid="131" grpId="1" bldLvl="0" animBg="1"/>
      <p:bldP spid="132" grpId="0" bldLvl="0" animBg="1"/>
      <p:bldP spid="132" grpId="1" bldLvl="0" animBg="1"/>
      <p:bldP spid="133" grpId="0" bldLvl="0" animBg="1"/>
      <p:bldP spid="133" grpId="1" bldLvl="0" animBg="1"/>
      <p:bldP spid="134" grpId="0" bldLvl="0" animBg="1"/>
      <p:bldP spid="134" grpId="1" bldLvl="0" animBg="1"/>
      <p:bldP spid="135" grpId="0" bldLvl="0" animBg="1"/>
      <p:bldP spid="135" grpId="1" bldLvl="0" animBg="1"/>
      <p:bldP spid="136" grpId="0" bldLvl="0" animBg="1"/>
      <p:bldP spid="136" grpId="1" bldLvl="0" animBg="1"/>
      <p:bldP spid="137" grpId="0" bldLvl="0" animBg="1"/>
      <p:bldP spid="137" grpId="1" bldLvl="0" animBg="1"/>
      <p:bldP spid="138" grpId="0" bldLvl="0" animBg="1"/>
      <p:bldP spid="138" grpId="1" bldLvl="0" animBg="1"/>
      <p:bldP spid="139" grpId="0" bldLvl="0" animBg="1"/>
      <p:bldP spid="139" grpId="1" bldLvl="0" animBg="1"/>
      <p:bldP spid="140" grpId="0" bldLvl="0" animBg="1"/>
      <p:bldP spid="140" grpId="1" bldLvl="0" animBg="1"/>
      <p:bldP spid="141" grpId="0" bldLvl="0" animBg="1"/>
      <p:bldP spid="141" grpId="1" bldLvl="0" animBg="1"/>
      <p:bldP spid="142" grpId="0" bldLvl="0" animBg="1"/>
      <p:bldP spid="142" grpId="1" bldLvl="0" animBg="1"/>
      <p:bldP spid="143" grpId="0" bldLvl="0" animBg="1"/>
      <p:bldP spid="143" grpId="1" bldLvl="0" animBg="1"/>
      <p:bldP spid="144" grpId="0" bldLvl="0" animBg="1"/>
      <p:bldP spid="144" grpId="1" bldLvl="0" animBg="1"/>
      <p:bldP spid="145" grpId="0" bldLvl="0" animBg="1"/>
      <p:bldP spid="146" grpId="0" bldLvl="0" animBg="1"/>
      <p:bldP spid="147" grpId="0" bldLvl="0" animBg="1"/>
      <p:bldP spid="148" grpId="0" bldLvl="0" animBg="1"/>
      <p:bldP spid="149" grpId="0" bldLvl="0" animBg="1"/>
      <p:bldP spid="150" grpId="0" bldLvl="0" animBg="1"/>
      <p:bldP spid="150" grpId="1" bldLvl="0" animBg="1"/>
      <p:bldP spid="150" grpId="2" bldLvl="0" animBg="1"/>
      <p:bldP spid="152" grpId="0" bldLvl="0" animBg="1"/>
      <p:bldP spid="15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7" descr="河海校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6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363984" y="852237"/>
            <a:ext cx="8610600" cy="75624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>
              <a:lnSpc>
                <a:spcPct val="150000"/>
              </a:lnSpc>
              <a:spcBef>
                <a:spcPts val="0"/>
              </a:spcBef>
              <a:buSzPct val="100000"/>
              <a:defRPr/>
            </a:pPr>
            <a:r>
              <a:rPr lang="en-US" altLang="zh-CN" sz="2800" b="1" dirty="0">
                <a:solidFill>
                  <a:srgbClr val="DF3621"/>
                </a:solidFill>
                <a:latin typeface="+mj-ea"/>
                <a:ea typeface="+mj-ea"/>
              </a:rPr>
              <a:t>1.</a:t>
            </a:r>
            <a:r>
              <a:rPr lang="zh-CN" altLang="en-US" sz="2800" b="1" dirty="0">
                <a:solidFill>
                  <a:srgbClr val="DF3621"/>
                </a:solidFill>
                <a:latin typeface="+mj-ea"/>
                <a:ea typeface="+mj-ea"/>
              </a:rPr>
              <a:t>编写</a:t>
            </a:r>
            <a:r>
              <a:rPr lang="en-US" altLang="zh-CN" sz="2800" b="1" dirty="0" err="1">
                <a:solidFill>
                  <a:srgbClr val="DF3621"/>
                </a:solidFill>
                <a:latin typeface="+mj-ea"/>
                <a:ea typeface="+mj-ea"/>
              </a:rPr>
              <a:t>Javabean</a:t>
            </a:r>
          </a:p>
        </p:txBody>
      </p:sp>
      <p:sp>
        <p:nvSpPr>
          <p:cNvPr id="22" name="Text Box 9"/>
          <p:cNvSpPr txBox="1"/>
          <p:nvPr/>
        </p:nvSpPr>
        <p:spPr>
          <a:xfrm>
            <a:off x="928688" y="128673"/>
            <a:ext cx="6667648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编写</a:t>
            </a:r>
            <a:r>
              <a:rPr lang="en-US" altLang="zh-CN" sz="2800" b="1" dirty="0" err="1">
                <a:solidFill>
                  <a:srgbClr val="0067B4"/>
                </a:solidFill>
                <a:latin typeface="Times New Roman" panose="02020603050405020304" pitchFamily="18" charset="0"/>
              </a:rPr>
              <a:t>Javabean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和使用</a:t>
            </a:r>
            <a:r>
              <a:rPr lang="en-US" altLang="zh-CN" sz="2800" b="1" dirty="0" err="1">
                <a:solidFill>
                  <a:srgbClr val="0067B4"/>
                </a:solidFill>
                <a:latin typeface="Times New Roman" panose="02020603050405020304" pitchFamily="18" charset="0"/>
              </a:rPr>
              <a:t>Javabean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4790" y="1707891"/>
            <a:ext cx="8045896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1" algn="just">
              <a:lnSpc>
                <a:spcPct val="150000"/>
              </a:lnSpc>
              <a:spcBef>
                <a:spcPts val="0"/>
              </a:spcBef>
              <a:buSzPct val="100000"/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如果类的成员变量的名字是</a:t>
            </a: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xxx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，类中提供两个方法：</a:t>
            </a:r>
          </a:p>
          <a:p>
            <a:pPr lvl="2" algn="just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getXxx</a:t>
            </a: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()   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用来获取属性</a:t>
            </a: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xxx</a:t>
            </a:r>
          </a:p>
          <a:p>
            <a:pPr lvl="2" algn="just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setXxx</a:t>
            </a: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()   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用来修改属性</a:t>
            </a: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xxx</a:t>
            </a:r>
          </a:p>
          <a:p>
            <a:pPr marL="0" lvl="2" algn="just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对于</a:t>
            </a:r>
            <a:r>
              <a:rPr lang="en-US" altLang="zh-CN" sz="2000" b="1" dirty="0" err="1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boolean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类型的成员变量，允许使用“</a:t>
            </a:r>
            <a:r>
              <a:rPr lang="en-US" altLang="zh-CN" sz="2000" b="1" dirty="0" err="1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isXxx</a:t>
            </a: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”</a:t>
            </a:r>
          </a:p>
          <a:p>
            <a:pPr marL="0" lvl="2" algn="just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类中声明的方法的访问属性都必须是</a:t>
            </a: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的。</a:t>
            </a:r>
            <a:endParaRPr lang="en-US" altLang="zh-CN" sz="2000" b="1" dirty="0">
              <a:solidFill>
                <a:srgbClr val="0070C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lvl="2" algn="just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类中声明的构造方法必须是</a:t>
            </a: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、无参数的。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  </a:t>
            </a:r>
          </a:p>
          <a:p>
            <a:endParaRPr lang="zh-CN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 2050"/>
          <p:cNvSpPr>
            <a:spLocks noChangeAspect="1"/>
          </p:cNvSpPr>
          <p:nvPr/>
        </p:nvSpPr>
        <p:spPr bwMode="auto">
          <a:xfrm>
            <a:off x="732415" y="1755005"/>
            <a:ext cx="258185" cy="39600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base"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25" name=" 2050"/>
          <p:cNvSpPr>
            <a:spLocks noChangeAspect="1"/>
          </p:cNvSpPr>
          <p:nvPr/>
        </p:nvSpPr>
        <p:spPr bwMode="auto">
          <a:xfrm>
            <a:off x="732413" y="3631266"/>
            <a:ext cx="258185" cy="395605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base">
              <a:defRPr/>
            </a:pPr>
            <a:endParaRPr lang="en-US" altLang="zh-CN" strike="noStrike" noProof="1">
              <a:solidFill>
                <a:srgbClr val="FFFFFF"/>
              </a:solidFill>
            </a:endParaRPr>
          </a:p>
        </p:txBody>
      </p:sp>
      <p:sp>
        <p:nvSpPr>
          <p:cNvPr id="26" name=" 2050"/>
          <p:cNvSpPr>
            <a:spLocks noChangeAspect="1"/>
          </p:cNvSpPr>
          <p:nvPr/>
        </p:nvSpPr>
        <p:spPr bwMode="auto">
          <a:xfrm>
            <a:off x="732413" y="4120851"/>
            <a:ext cx="258185" cy="395605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base"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27" name=" 2050"/>
          <p:cNvSpPr>
            <a:spLocks noChangeAspect="1"/>
          </p:cNvSpPr>
          <p:nvPr/>
        </p:nvSpPr>
        <p:spPr bwMode="auto">
          <a:xfrm>
            <a:off x="732413" y="3141286"/>
            <a:ext cx="258185" cy="39600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base"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0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9"/>
          <p:cNvSpPr txBox="1"/>
          <p:nvPr/>
        </p:nvSpPr>
        <p:spPr>
          <a:xfrm>
            <a:off x="928688" y="123825"/>
            <a:ext cx="6667648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编写</a:t>
            </a:r>
            <a:r>
              <a:rPr lang="en-US" altLang="zh-CN" sz="2800" b="1" dirty="0" err="1">
                <a:solidFill>
                  <a:srgbClr val="0067B4"/>
                </a:solidFill>
                <a:latin typeface="Times New Roman" panose="02020603050405020304" pitchFamily="18" charset="0"/>
              </a:rPr>
              <a:t>Javabean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和使用</a:t>
            </a:r>
            <a:r>
              <a:rPr lang="en-US" altLang="zh-CN" sz="2800" b="1" dirty="0" err="1">
                <a:solidFill>
                  <a:srgbClr val="0067B4"/>
                </a:solidFill>
                <a:latin typeface="Times New Roman" panose="02020603050405020304" pitchFamily="18" charset="0"/>
              </a:rPr>
              <a:t>Javabean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099820" y="891540"/>
            <a:ext cx="7294880" cy="5925820"/>
            <a:chOff x="263" y="1404"/>
            <a:chExt cx="11488" cy="9332"/>
          </a:xfrm>
        </p:grpSpPr>
        <p:grpSp>
          <p:nvGrpSpPr>
            <p:cNvPr id="18" name="组合 17"/>
            <p:cNvGrpSpPr/>
            <p:nvPr/>
          </p:nvGrpSpPr>
          <p:grpSpPr>
            <a:xfrm>
              <a:off x="263" y="1404"/>
              <a:ext cx="11488" cy="9332"/>
              <a:chOff x="1659" y="4147"/>
              <a:chExt cx="8226" cy="10531"/>
            </a:xfrm>
          </p:grpSpPr>
          <p:sp>
            <p:nvSpPr>
              <p:cNvPr id="19" name="圆角矩形 8"/>
              <p:cNvSpPr/>
              <p:nvPr/>
            </p:nvSpPr>
            <p:spPr>
              <a:xfrm>
                <a:off x="1770" y="4147"/>
                <a:ext cx="7518" cy="705"/>
              </a:xfrm>
              <a:prstGeom prst="roundRect">
                <a:avLst/>
              </a:prstGeom>
              <a:ln>
                <a:solidFill>
                  <a:srgbClr val="A8C9EF"/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scene3d>
                <a:camera prst="obliqueTopLeft"/>
                <a:lightRig rig="threePt" dir="t"/>
              </a:scene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988" y="4223"/>
                <a:ext cx="2063" cy="7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r>
                  <a:rPr lang="en-US" altLang="zh-CN" sz="2000" dirty="0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Circle.java</a:t>
                </a:r>
              </a:p>
            </p:txBody>
          </p:sp>
          <p:sp>
            <p:nvSpPr>
              <p:cNvPr id="21" name="圆角矩形 16"/>
              <p:cNvSpPr/>
              <p:nvPr/>
            </p:nvSpPr>
            <p:spPr>
              <a:xfrm>
                <a:off x="1659" y="4961"/>
                <a:ext cx="7839" cy="9717"/>
              </a:xfrm>
              <a:prstGeom prst="roundRect">
                <a:avLst/>
              </a:prstGeom>
              <a:ln>
                <a:solidFill>
                  <a:srgbClr val="A8C9EF"/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scene3d>
                <a:camera prst="obliqueTopLeft"/>
                <a:lightRig rig="threePt" dir="t"/>
              </a:scene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039" y="5088"/>
                <a:ext cx="7846" cy="9460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package </a:t>
                </a:r>
                <a:r>
                  <a:rPr lang="en-US" altLang="zh-CN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tom.jiafei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public class Circle {</a:t>
                </a:r>
              </a:p>
              <a:p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double radius;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public Circle() 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radius=1;</a:t>
                </a:r>
              </a:p>
              <a:p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}</a:t>
                </a:r>
              </a:p>
              <a:p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public double </a:t>
                </a:r>
                <a:r>
                  <a:rPr lang="en-US" altLang="zh-CN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getRadius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radius;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public void </a:t>
                </a:r>
                <a:r>
                  <a:rPr lang="en-US" altLang="zh-CN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setRadius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(double </a:t>
                </a:r>
                <a:r>
                  <a:rPr lang="en-US" altLang="zh-CN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newRadius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{</a:t>
                </a:r>
              </a:p>
              <a:p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radius=</a:t>
                </a:r>
                <a:r>
                  <a:rPr lang="en-US" altLang="zh-CN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newRadius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}</a:t>
                </a:r>
              </a:p>
              <a:p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public double </a:t>
                </a:r>
                <a:r>
                  <a:rPr lang="en-US" altLang="zh-CN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circleArea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 {</a:t>
                </a:r>
              </a:p>
              <a:p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return </a:t>
                </a:r>
                <a:r>
                  <a:rPr lang="en-US" altLang="zh-CN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Math.PI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*radius*radius;</a:t>
                </a:r>
              </a:p>
              <a:p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}</a:t>
                </a:r>
              </a:p>
              <a:p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public double </a:t>
                </a:r>
                <a:r>
                  <a:rPr lang="en-US" altLang="zh-CN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circlLength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 {</a:t>
                </a:r>
              </a:p>
              <a:p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return 2.0*</a:t>
                </a:r>
                <a:r>
                  <a:rPr lang="en-US" altLang="zh-CN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Math.PI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*radius;</a:t>
                </a:r>
              </a:p>
              <a:p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}</a:t>
                </a:r>
              </a:p>
              <a:p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1109" y="3318"/>
              <a:ext cx="10105" cy="4161"/>
              <a:chOff x="1109" y="3318"/>
              <a:chExt cx="10105" cy="4161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1109" y="3318"/>
                <a:ext cx="8133" cy="1560"/>
                <a:chOff x="1450" y="5013"/>
                <a:chExt cx="8133" cy="1560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1450" y="5363"/>
                  <a:ext cx="2901" cy="1210"/>
                </a:xfrm>
                <a:prstGeom prst="rect">
                  <a:avLst/>
                </a:prstGeom>
                <a:noFill/>
                <a:ln w="222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DF3621"/>
                    </a:solidFill>
                  </a:endParaRPr>
                </a:p>
              </p:txBody>
            </p:sp>
            <p:sp>
              <p:nvSpPr>
                <p:cNvPr id="3" name="文本框 2"/>
                <p:cNvSpPr txBox="1"/>
                <p:nvPr/>
              </p:nvSpPr>
              <p:spPr>
                <a:xfrm>
                  <a:off x="6951" y="5013"/>
                  <a:ext cx="2632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b="1" dirty="0">
                      <a:solidFill>
                        <a:srgbClr val="DF362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构造方法中设置</a:t>
                  </a:r>
                  <a:r>
                    <a:rPr lang="en-US" altLang="zh-CN" sz="1600" b="1" dirty="0">
                      <a:solidFill>
                        <a:srgbClr val="DF362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radius</a:t>
                  </a:r>
                  <a:r>
                    <a:rPr lang="zh-CN" altLang="en-US" sz="1600" b="1" dirty="0">
                      <a:solidFill>
                        <a:srgbClr val="DF362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的初值为</a:t>
                  </a:r>
                  <a:r>
                    <a:rPr lang="en-US" altLang="zh-CN" sz="1600" b="1" dirty="0">
                      <a:solidFill>
                        <a:srgbClr val="DF362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1</a:t>
                  </a:r>
                </a:p>
              </p:txBody>
            </p:sp>
            <p:cxnSp>
              <p:nvCxnSpPr>
                <p:cNvPr id="4" name="直接箭头连接符 3"/>
                <p:cNvCxnSpPr>
                  <a:stCxn id="2" idx="3"/>
                  <a:endCxn id="3" idx="1"/>
                </p:cNvCxnSpPr>
                <p:nvPr/>
              </p:nvCxnSpPr>
              <p:spPr>
                <a:xfrm flipV="1">
                  <a:off x="4351" y="5473"/>
                  <a:ext cx="2600" cy="495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组合 5"/>
              <p:cNvGrpSpPr/>
              <p:nvPr/>
            </p:nvGrpSpPr>
            <p:grpSpPr>
              <a:xfrm>
                <a:off x="1109" y="4959"/>
                <a:ext cx="8728" cy="1221"/>
                <a:chOff x="1450" y="5352"/>
                <a:chExt cx="8728" cy="1221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1450" y="5363"/>
                  <a:ext cx="4234" cy="1210"/>
                </a:xfrm>
                <a:prstGeom prst="rect">
                  <a:avLst/>
                </a:prstGeom>
                <a:noFill/>
                <a:ln w="222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DF3621"/>
                    </a:solidFill>
                  </a:endParaRPr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7290" y="5352"/>
                  <a:ext cx="2888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b="1" dirty="0" err="1">
                      <a:solidFill>
                        <a:srgbClr val="DF3621"/>
                      </a:solidFill>
                      <a:sym typeface="+mn-ea"/>
                    </a:rPr>
                    <a:t>getRadius</a:t>
                  </a:r>
                  <a:r>
                    <a:rPr lang="en-US" altLang="zh-CN" sz="1600" b="1" dirty="0">
                      <a:solidFill>
                        <a:srgbClr val="DF3621"/>
                      </a:solidFill>
                      <a:sym typeface="+mn-ea"/>
                    </a:rPr>
                    <a:t>()</a:t>
                  </a:r>
                  <a:r>
                    <a:rPr lang="zh-CN" altLang="en-US" sz="1600" b="1" dirty="0">
                      <a:solidFill>
                        <a:srgbClr val="DF3621"/>
                      </a:solidFill>
                      <a:sym typeface="+mn-ea"/>
                    </a:rPr>
                    <a:t>方法中获取</a:t>
                  </a:r>
                  <a:r>
                    <a:rPr lang="en-US" altLang="zh-CN" sz="1600" b="1" dirty="0">
                      <a:solidFill>
                        <a:srgbClr val="DF3621"/>
                      </a:solidFill>
                      <a:sym typeface="+mn-ea"/>
                    </a:rPr>
                    <a:t>radius</a:t>
                  </a:r>
                  <a:r>
                    <a:rPr lang="zh-CN" altLang="en-US" sz="1600" b="1" dirty="0">
                      <a:solidFill>
                        <a:srgbClr val="DF3621"/>
                      </a:solidFill>
                      <a:sym typeface="+mn-ea"/>
                    </a:rPr>
                    <a:t>的值</a:t>
                  </a:r>
                  <a:endParaRPr lang="zh-CN" altLang="en-US" sz="1600" b="1" dirty="0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endParaRPr>
                </a:p>
              </p:txBody>
            </p:sp>
            <p:cxnSp>
              <p:nvCxnSpPr>
                <p:cNvPr id="10" name="直接箭头连接符 9"/>
                <p:cNvCxnSpPr>
                  <a:stCxn id="7" idx="3"/>
                  <a:endCxn id="9" idx="1"/>
                </p:cNvCxnSpPr>
                <p:nvPr/>
              </p:nvCxnSpPr>
              <p:spPr>
                <a:xfrm flipV="1">
                  <a:off x="5684" y="5812"/>
                  <a:ext cx="1606" cy="156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组合 10"/>
              <p:cNvGrpSpPr/>
              <p:nvPr/>
            </p:nvGrpSpPr>
            <p:grpSpPr>
              <a:xfrm>
                <a:off x="1109" y="6269"/>
                <a:ext cx="10105" cy="1210"/>
                <a:chOff x="1450" y="5290"/>
                <a:chExt cx="10105" cy="1210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1450" y="5290"/>
                  <a:ext cx="6455" cy="1210"/>
                </a:xfrm>
                <a:prstGeom prst="rect">
                  <a:avLst/>
                </a:prstGeom>
                <a:noFill/>
                <a:ln w="222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DF3621"/>
                    </a:solidFill>
                  </a:endParaRPr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8542" y="5436"/>
                  <a:ext cx="3013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b="1" dirty="0" err="1">
                      <a:solidFill>
                        <a:srgbClr val="DF3621"/>
                      </a:solidFill>
                      <a:sym typeface="+mn-ea"/>
                    </a:rPr>
                    <a:t>setRadius</a:t>
                  </a:r>
                  <a:r>
                    <a:rPr lang="en-US" altLang="zh-CN" sz="1600" b="1" dirty="0">
                      <a:solidFill>
                        <a:srgbClr val="DF3621"/>
                      </a:solidFill>
                      <a:sym typeface="+mn-ea"/>
                    </a:rPr>
                    <a:t>()</a:t>
                  </a:r>
                  <a:r>
                    <a:rPr lang="zh-CN" altLang="en-US" sz="1600" b="1" dirty="0">
                      <a:solidFill>
                        <a:srgbClr val="DF3621"/>
                      </a:solidFill>
                      <a:sym typeface="+mn-ea"/>
                    </a:rPr>
                    <a:t>方法中修改</a:t>
                  </a:r>
                  <a:r>
                    <a:rPr lang="en-US" altLang="zh-CN" sz="1600" b="1" dirty="0">
                      <a:solidFill>
                        <a:srgbClr val="DF3621"/>
                      </a:solidFill>
                      <a:sym typeface="+mn-ea"/>
                    </a:rPr>
                    <a:t>radius</a:t>
                  </a:r>
                  <a:r>
                    <a:rPr lang="zh-CN" altLang="en-US" sz="1600" b="1" dirty="0">
                      <a:solidFill>
                        <a:srgbClr val="DF3621"/>
                      </a:solidFill>
                      <a:sym typeface="+mn-ea"/>
                    </a:rPr>
                    <a:t>的值</a:t>
                  </a:r>
                  <a:endParaRPr lang="zh-CN" altLang="en-US" sz="1600" b="1" dirty="0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endParaRPr>
                </a:p>
              </p:txBody>
            </p:sp>
            <p:cxnSp>
              <p:nvCxnSpPr>
                <p:cNvPr id="15" name="直接箭头连接符 14"/>
                <p:cNvCxnSpPr>
                  <a:stCxn id="12" idx="3"/>
                  <a:endCxn id="13" idx="1"/>
                </p:cNvCxnSpPr>
                <p:nvPr/>
              </p:nvCxnSpPr>
              <p:spPr>
                <a:xfrm>
                  <a:off x="7834" y="5895"/>
                  <a:ext cx="708" cy="1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7" descr="河海校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 Box 9"/>
          <p:cNvSpPr txBox="1"/>
          <p:nvPr/>
        </p:nvSpPr>
        <p:spPr>
          <a:xfrm>
            <a:off x="928688" y="123825"/>
            <a:ext cx="6667648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编写</a:t>
            </a:r>
            <a:r>
              <a:rPr lang="en-US" altLang="zh-CN" sz="2800" b="1" dirty="0" err="1">
                <a:solidFill>
                  <a:srgbClr val="0067B4"/>
                </a:solidFill>
                <a:latin typeface="Times New Roman" panose="02020603050405020304" pitchFamily="18" charset="0"/>
              </a:rPr>
              <a:t>Javabean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和使用</a:t>
            </a:r>
            <a:r>
              <a:rPr lang="en-US" altLang="zh-CN" sz="2800" b="1" dirty="0" err="1">
                <a:solidFill>
                  <a:srgbClr val="0067B4"/>
                </a:solidFill>
                <a:latin typeface="Times New Roman" panose="02020603050405020304" pitchFamily="18" charset="0"/>
              </a:rPr>
              <a:t>Javabean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66725" y="985520"/>
            <a:ext cx="8382000" cy="3895090"/>
            <a:chOff x="509" y="1326"/>
            <a:chExt cx="13200" cy="6134"/>
          </a:xfrm>
        </p:grpSpPr>
        <p:sp>
          <p:nvSpPr>
            <p:cNvPr id="8" name="Rectangle 3"/>
            <p:cNvSpPr txBox="1">
              <a:spLocks noChangeArrowheads="1"/>
            </p:cNvSpPr>
            <p:nvPr/>
          </p:nvSpPr>
          <p:spPr>
            <a:xfrm>
              <a:off x="509" y="1326"/>
              <a:ext cx="13200" cy="9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>
              <a:lvl1pPr marL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lvl="1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15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lvl="2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135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lvl="3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lvl="4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lvl="5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lvl="6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lvl="7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lvl="8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just">
                <a:lnSpc>
                  <a:spcPct val="150000"/>
                </a:lnSpc>
                <a:spcBef>
                  <a:spcPts val="0"/>
                </a:spcBef>
                <a:buSzPct val="100000"/>
                <a:defRPr/>
              </a:pPr>
              <a:r>
                <a:rPr lang="en-US" altLang="zh-CN" sz="2400" b="1" dirty="0">
                  <a:solidFill>
                    <a:srgbClr val="DF362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2.Bean</a:t>
              </a:r>
              <a:r>
                <a:rPr lang="zh-CN" altLang="en-US" sz="2400" b="1" dirty="0">
                  <a:solidFill>
                    <a:srgbClr val="DF362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字节码的保存</a:t>
              </a:r>
              <a:r>
                <a:rPr lang="en-US" altLang="zh-CN" dirty="0">
                  <a:solidFill>
                    <a:srgbClr val="DF362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328" y="6578"/>
              <a:ext cx="11413" cy="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③ 将</a:t>
              </a:r>
              <a:r>
                <a:rPr lang="en-US" altLang="zh-CN" sz="24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Bean</a:t>
              </a:r>
              <a:r>
                <a:rPr lang="zh-CN" altLang="en-US" sz="24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字节码保存在相应的子目录</a:t>
              </a:r>
              <a:r>
                <a:rPr lang="en-US" altLang="zh-CN" sz="24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284" y="2494"/>
              <a:ext cx="1017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① 在当前</a:t>
              </a:r>
              <a:r>
                <a:rPr lang="en-US" altLang="zh-CN" sz="24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Web</a:t>
              </a:r>
              <a:r>
                <a:rPr lang="zh-CN" altLang="en-US" sz="24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服务目录下建立如下目录结构：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84" y="4585"/>
              <a:ext cx="11932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② 根据类的包名，在目录</a:t>
              </a:r>
              <a:r>
                <a:rPr lang="en-US" altLang="zh-CN" sz="24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classes</a:t>
              </a:r>
              <a:r>
                <a:rPr lang="zh-CN" altLang="en-US" sz="24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下建立相应的子目录：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878" y="3375"/>
              <a:ext cx="6882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2400" b="1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Web</a:t>
              </a:r>
              <a:r>
                <a:rPr lang="zh-CN" altLang="en-US" sz="2400" b="1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服务目录</a:t>
              </a:r>
              <a:r>
                <a:rPr lang="en-US" altLang="zh-CN" sz="2400" b="1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\WEB-INF\classes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65" y="5610"/>
              <a:ext cx="9107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b="1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400" b="1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Web</a:t>
              </a:r>
              <a:r>
                <a:rPr lang="zh-CN" altLang="en-US" sz="2400" b="1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服务目录</a:t>
              </a:r>
              <a:r>
                <a:rPr lang="en-US" altLang="zh-CN" sz="2400" b="1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\WEB-INF\classes\tom\</a:t>
              </a:r>
              <a:r>
                <a:rPr lang="en-US" altLang="zh-CN" sz="2400" b="1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jiafei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" name=" 2050"/>
          <p:cNvSpPr/>
          <p:nvPr/>
        </p:nvSpPr>
        <p:spPr bwMode="auto">
          <a:xfrm>
            <a:off x="520879" y="1639744"/>
            <a:ext cx="234950" cy="360363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base"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44170" y="949960"/>
            <a:ext cx="8919845" cy="5581650"/>
            <a:chOff x="316" y="1496"/>
            <a:chExt cx="14047" cy="8790"/>
          </a:xfrm>
        </p:grpSpPr>
        <p:sp>
          <p:nvSpPr>
            <p:cNvPr id="2" name="文本框 1"/>
            <p:cNvSpPr txBox="1"/>
            <p:nvPr/>
          </p:nvSpPr>
          <p:spPr>
            <a:xfrm>
              <a:off x="709" y="2388"/>
              <a:ext cx="13654" cy="7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3600"/>
                </a:lnSpc>
                <a:spcBef>
                  <a:spcPts val="0"/>
                </a:spcBef>
                <a:defRPr/>
              </a:pPr>
              <a:r>
                <a:rPr lang="zh-CN" altLang="en-US" sz="2400" b="1" dirty="0">
                  <a:solidFill>
                    <a:srgbClr val="000099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  </a:t>
              </a:r>
              <a:r>
                <a:rPr lang="zh-CN" altLang="en-US" sz="2400" b="1" dirty="0">
                  <a:solidFill>
                    <a:srgbClr val="0070C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使用</a:t>
              </a:r>
              <a:r>
                <a:rPr lang="en-US" altLang="zh-CN" sz="2400" b="1" dirty="0">
                  <a:solidFill>
                    <a:srgbClr val="0070C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JSP</a:t>
              </a:r>
              <a:r>
                <a:rPr lang="zh-CN" altLang="en-US" sz="2400" b="1" dirty="0">
                  <a:solidFill>
                    <a:srgbClr val="0070C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动作标记：</a:t>
              </a:r>
              <a:r>
                <a:rPr lang="en-US" altLang="zh-CN" sz="2400" b="1" dirty="0" err="1">
                  <a:solidFill>
                    <a:srgbClr val="0070C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useBean</a:t>
              </a:r>
              <a:r>
                <a:rPr lang="zh-CN" altLang="en-US" sz="2400" b="1" dirty="0">
                  <a:solidFill>
                    <a:srgbClr val="0070C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，来加载使用</a:t>
              </a:r>
              <a:r>
                <a:rPr lang="en-US" altLang="zh-CN" sz="2400" b="1" dirty="0">
                  <a:solidFill>
                    <a:srgbClr val="0070C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bean</a:t>
              </a:r>
              <a:r>
                <a:rPr lang="zh-CN" altLang="en-US" sz="2400" b="1" dirty="0">
                  <a:solidFill>
                    <a:srgbClr val="0070C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。</a:t>
              </a:r>
              <a:endParaRPr lang="en-US" altLang="zh-CN" sz="2400" b="1" dirty="0">
                <a:latin typeface="宋体" panose="02010600030101010101" pitchFamily="2" charset="-122"/>
                <a:cs typeface="宋体" panose="02010600030101010101" pitchFamily="2" charset="-122"/>
              </a:endParaRPr>
            </a:p>
            <a:p>
              <a:pPr algn="just">
                <a:lnSpc>
                  <a:spcPts val="3600"/>
                </a:lnSpc>
                <a:spcBef>
                  <a:spcPts val="0"/>
                </a:spcBef>
                <a:buFont typeface="Wingdings" panose="05000000000000000000" pitchFamily="2" charset="2"/>
                <a:defRPr/>
              </a:pPr>
              <a:r>
                <a:rPr lang="en-US" altLang="zh-CN" sz="2400" b="1" dirty="0">
                  <a:solidFill>
                    <a:srgbClr val="0000FF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  </a:t>
              </a:r>
              <a:r>
                <a:rPr lang="en-US" altLang="zh-CN" sz="2000" b="1" dirty="0">
                  <a:solidFill>
                    <a:srgbClr val="0070C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&lt;</a:t>
              </a:r>
              <a:r>
                <a:rPr lang="en-US" altLang="zh-CN" sz="2000" b="1" dirty="0" err="1">
                  <a:solidFill>
                    <a:srgbClr val="0070C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jsp:useBean</a:t>
              </a:r>
              <a:r>
                <a:rPr lang="en-US" altLang="zh-CN" sz="2000" b="1" dirty="0">
                  <a:solidFill>
                    <a:srgbClr val="0070C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 id="bean</a:t>
              </a:r>
              <a:r>
                <a:rPr lang="zh-CN" altLang="en-US" sz="2000" b="1" dirty="0">
                  <a:solidFill>
                    <a:srgbClr val="0070C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的名字</a:t>
              </a:r>
              <a:r>
                <a:rPr lang="en-US" altLang="zh-CN" sz="2000" b="1" dirty="0">
                  <a:solidFill>
                    <a:srgbClr val="0070C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" class="</a:t>
              </a:r>
              <a:r>
                <a:rPr lang="zh-CN" altLang="en-US" sz="2000" b="1" dirty="0">
                  <a:solidFill>
                    <a:srgbClr val="0070C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创建</a:t>
              </a:r>
              <a:r>
                <a:rPr lang="en-US" altLang="zh-CN" sz="2000" b="1" dirty="0">
                  <a:solidFill>
                    <a:srgbClr val="0070C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beans</a:t>
              </a:r>
              <a:r>
                <a:rPr lang="zh-CN" altLang="en-US" sz="2000" b="1" dirty="0">
                  <a:solidFill>
                    <a:srgbClr val="0070C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的字节</a:t>
              </a:r>
            </a:p>
            <a:p>
              <a:pPr algn="just">
                <a:lnSpc>
                  <a:spcPts val="3600"/>
                </a:lnSpc>
                <a:spcBef>
                  <a:spcPts val="0"/>
                </a:spcBef>
                <a:buFont typeface="Wingdings" panose="05000000000000000000" pitchFamily="2" charset="2"/>
                <a:defRPr/>
              </a:pPr>
              <a:r>
                <a:rPr lang="zh-CN" altLang="en-US" sz="2000" b="1" dirty="0">
                  <a:solidFill>
                    <a:srgbClr val="0070C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  码</a:t>
              </a:r>
              <a:r>
                <a:rPr lang="en-US" altLang="zh-CN" sz="2000" b="1" dirty="0">
                  <a:solidFill>
                    <a:srgbClr val="0070C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" scope="bean</a:t>
              </a:r>
              <a:r>
                <a:rPr lang="zh-CN" altLang="en-US" sz="2000" b="1" dirty="0">
                  <a:solidFill>
                    <a:srgbClr val="0070C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有效范围</a:t>
              </a:r>
              <a:r>
                <a:rPr lang="en-US" altLang="zh-CN" sz="2000" b="1" dirty="0">
                  <a:solidFill>
                    <a:srgbClr val="0070C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"/&gt;</a:t>
              </a:r>
            </a:p>
            <a:p>
              <a:pPr algn="just">
                <a:lnSpc>
                  <a:spcPts val="3600"/>
                </a:lnSpc>
                <a:spcBef>
                  <a:spcPts val="0"/>
                </a:spcBef>
                <a:buFont typeface="Wingdings" panose="05000000000000000000" pitchFamily="2" charset="2"/>
                <a:buChar char="n"/>
                <a:defRPr/>
              </a:pPr>
              <a:endPara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endParaRPr>
            </a:p>
            <a:p>
              <a:pPr algn="just">
                <a:lnSpc>
                  <a:spcPts val="3600"/>
                </a:lnSpc>
                <a:spcBef>
                  <a:spcPts val="0"/>
                </a:spcBef>
                <a:buFont typeface="Wingdings" panose="05000000000000000000" pitchFamily="2" charset="2"/>
                <a:defRPr/>
              </a:pPr>
              <a:r>
                <a:rPr lang="en-US" altLang="zh-CN" sz="2000" b="1" dirty="0">
                  <a:solidFill>
                    <a:srgbClr val="0000FF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  </a:t>
              </a:r>
              <a:r>
                <a:rPr lang="en-US" altLang="zh-CN" sz="2000" b="1" dirty="0">
                  <a:solidFill>
                    <a:srgbClr val="0070C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&lt;</a:t>
              </a:r>
              <a:r>
                <a:rPr lang="en-US" altLang="zh-CN" sz="2000" b="1" dirty="0" err="1">
                  <a:solidFill>
                    <a:srgbClr val="0070C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jsp:useBean</a:t>
              </a:r>
              <a:r>
                <a:rPr lang="en-US" altLang="zh-CN" sz="2000" b="1" dirty="0">
                  <a:solidFill>
                    <a:srgbClr val="0070C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 id= "bean</a:t>
              </a:r>
              <a:r>
                <a:rPr lang="zh-CN" altLang="en-US" sz="2000" b="1" dirty="0">
                  <a:solidFill>
                    <a:srgbClr val="0070C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的名字</a:t>
              </a:r>
              <a:r>
                <a:rPr lang="en-US" altLang="zh-CN" sz="2000" b="1" dirty="0">
                  <a:solidFill>
                    <a:srgbClr val="0070C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" class="</a:t>
              </a:r>
              <a:r>
                <a:rPr lang="zh-CN" altLang="en-US" sz="2000" b="1" dirty="0">
                  <a:solidFill>
                    <a:srgbClr val="0070C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创建</a:t>
              </a:r>
              <a:r>
                <a:rPr lang="en-US" altLang="zh-CN" sz="2000" b="1" dirty="0">
                  <a:solidFill>
                    <a:srgbClr val="0070C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beans</a:t>
              </a:r>
              <a:r>
                <a:rPr lang="zh-CN" altLang="en-US" sz="2000" b="1" dirty="0">
                  <a:solidFill>
                    <a:srgbClr val="0070C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的类</a:t>
              </a:r>
              <a:r>
                <a:rPr lang="en-US" altLang="zh-CN" sz="2000" b="1" dirty="0">
                  <a:solidFill>
                    <a:srgbClr val="0070C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"</a:t>
              </a:r>
            </a:p>
            <a:p>
              <a:pPr algn="just">
                <a:lnSpc>
                  <a:spcPts val="3600"/>
                </a:lnSpc>
                <a:spcBef>
                  <a:spcPts val="0"/>
                </a:spcBef>
                <a:buFont typeface="Wingdings" panose="05000000000000000000" pitchFamily="2" charset="2"/>
                <a:defRPr/>
              </a:pPr>
              <a:r>
                <a:rPr lang="en-US" altLang="zh-CN" sz="2000" b="1" dirty="0">
                  <a:solidFill>
                    <a:srgbClr val="0070C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  scope= "bean</a:t>
              </a:r>
              <a:r>
                <a:rPr lang="zh-CN" altLang="en-US" sz="2000" b="1" dirty="0">
                  <a:solidFill>
                    <a:srgbClr val="0070C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有效范围</a:t>
              </a:r>
              <a:r>
                <a:rPr lang="en-US" altLang="zh-CN" sz="2000" b="1" dirty="0">
                  <a:solidFill>
                    <a:srgbClr val="0070C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"&gt;</a:t>
              </a:r>
            </a:p>
            <a:p>
              <a:pPr algn="just">
                <a:lnSpc>
                  <a:spcPts val="3600"/>
                </a:lnSpc>
                <a:spcBef>
                  <a:spcPts val="0"/>
                </a:spcBef>
                <a:defRPr/>
              </a:pPr>
              <a:r>
                <a:rPr lang="en-US" altLang="zh-CN" sz="2000" b="1" dirty="0">
                  <a:solidFill>
                    <a:srgbClr val="0070C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  &lt;/</a:t>
              </a:r>
              <a:r>
                <a:rPr lang="en-US" altLang="zh-CN" sz="2000" b="1" dirty="0" err="1">
                  <a:solidFill>
                    <a:srgbClr val="0070C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jsp:useBean</a:t>
              </a:r>
              <a:r>
                <a:rPr lang="en-US" altLang="zh-CN" sz="2000" b="1" dirty="0">
                  <a:solidFill>
                    <a:srgbClr val="0070C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&gt;</a:t>
              </a:r>
            </a:p>
            <a:p>
              <a:pPr algn="just">
                <a:lnSpc>
                  <a:spcPts val="3600"/>
                </a:lnSpc>
                <a:spcBef>
                  <a:spcPts val="0"/>
                </a:spcBef>
                <a:defRPr/>
              </a:pPr>
              <a:endPara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endParaRPr>
            </a:p>
            <a:p>
              <a:pPr algn="just">
                <a:lnSpc>
                  <a:spcPts val="3600"/>
                </a:lnSpc>
                <a:spcBef>
                  <a:spcPts val="0"/>
                </a:spcBef>
                <a:defRPr/>
              </a:pPr>
              <a:r>
                <a:rPr lang="zh-CN" altLang="en-US" sz="2400" b="1" dirty="0">
                  <a:solidFill>
                    <a:srgbClr val="C0000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 例如：</a:t>
              </a:r>
            </a:p>
            <a:p>
              <a:pPr>
                <a:lnSpc>
                  <a:spcPts val="3600"/>
                </a:lnSpc>
                <a:defRPr/>
              </a:pPr>
              <a:r>
                <a:rPr lang="en-US" altLang="zh-CN" sz="2100" b="1" spc="-60" dirty="0">
                  <a:solidFill>
                    <a:srgbClr val="0000FF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  </a:t>
              </a:r>
              <a:r>
                <a:rPr lang="en-US" altLang="zh-CN" sz="2000" b="1" spc="-60" dirty="0">
                  <a:solidFill>
                    <a:srgbClr val="0070C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&lt;</a:t>
              </a:r>
              <a:r>
                <a:rPr lang="en-US" altLang="zh-CN" sz="2000" b="1" spc="-60" dirty="0" err="1">
                  <a:solidFill>
                    <a:srgbClr val="0070C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jsp:useBean</a:t>
              </a:r>
              <a:r>
                <a:rPr lang="en-US" altLang="zh-CN" sz="2000" b="1" spc="-60" dirty="0">
                  <a:solidFill>
                    <a:srgbClr val="0070C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 id="circle" class="</a:t>
              </a:r>
              <a:r>
                <a:rPr lang="en-US" altLang="zh-CN" sz="2000" b="1" spc="-60" dirty="0" err="1">
                  <a:solidFill>
                    <a:srgbClr val="0070C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tom.jiafei.Circle</a:t>
              </a:r>
              <a:r>
                <a:rPr lang="en-US" altLang="zh-CN" sz="2000" b="1" spc="-60" dirty="0">
                  <a:solidFill>
                    <a:srgbClr val="0070C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"scope="page"/&gt;</a:t>
              </a:r>
              <a:endPara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endParaRPr>
            </a:p>
            <a:p>
              <a:endPara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9" name="Rectangle 3"/>
            <p:cNvSpPr txBox="1">
              <a:spLocks noChangeArrowheads="1"/>
            </p:cNvSpPr>
            <p:nvPr/>
          </p:nvSpPr>
          <p:spPr>
            <a:xfrm>
              <a:off x="316" y="1496"/>
              <a:ext cx="13200" cy="100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>
              <a:lvl1pPr marL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lvl="1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15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lvl="2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135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lvl="3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lvl="4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lvl="5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lvl="6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lvl="7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lvl="8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just">
                <a:lnSpc>
                  <a:spcPct val="150000"/>
                </a:lnSpc>
                <a:spcBef>
                  <a:spcPts val="0"/>
                </a:spcBef>
                <a:buSzPct val="100000"/>
                <a:defRPr/>
              </a:pPr>
              <a:r>
                <a:rPr lang="en-US" altLang="zh-CN" sz="2400" b="1" dirty="0">
                  <a:solidFill>
                    <a:srgbClr val="DF362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3.</a:t>
              </a:r>
              <a:r>
                <a:rPr lang="zh-CN" altLang="en-US" sz="2400" b="1" dirty="0">
                  <a:solidFill>
                    <a:srgbClr val="DF362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使用</a:t>
              </a:r>
              <a:r>
                <a:rPr lang="en-US" altLang="zh-CN" sz="2400" b="1" dirty="0" err="1">
                  <a:solidFill>
                    <a:srgbClr val="DF362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Javabean</a:t>
              </a:r>
              <a:r>
                <a:rPr lang="en-US" altLang="zh-CN" dirty="0">
                  <a:solidFill>
                    <a:srgbClr val="DF362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  </a:t>
              </a:r>
            </a:p>
          </p:txBody>
        </p:sp>
      </p:grpSp>
      <p:sp>
        <p:nvSpPr>
          <p:cNvPr id="11" name="Text Box 9"/>
          <p:cNvSpPr txBox="1"/>
          <p:nvPr/>
        </p:nvSpPr>
        <p:spPr>
          <a:xfrm>
            <a:off x="928688" y="123825"/>
            <a:ext cx="6667648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编写</a:t>
            </a:r>
            <a:r>
              <a:rPr lang="en-US" altLang="zh-CN" sz="2800" b="1" dirty="0" err="1">
                <a:solidFill>
                  <a:srgbClr val="0067B4"/>
                </a:solidFill>
                <a:latin typeface="Times New Roman" panose="02020603050405020304" pitchFamily="18" charset="0"/>
              </a:rPr>
              <a:t>Javabean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和使用</a:t>
            </a:r>
            <a:r>
              <a:rPr lang="en-US" altLang="zh-CN" sz="2800" b="1" dirty="0" err="1">
                <a:solidFill>
                  <a:srgbClr val="0067B4"/>
                </a:solidFill>
                <a:latin typeface="Times New Roman" panose="02020603050405020304" pitchFamily="18" charset="0"/>
              </a:rPr>
              <a:t>Javabean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592634" y="2023169"/>
            <a:ext cx="8381998" cy="9428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610628" y="3400284"/>
            <a:ext cx="8346010" cy="13345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2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9"/>
          <p:cNvSpPr txBox="1"/>
          <p:nvPr/>
        </p:nvSpPr>
        <p:spPr>
          <a:xfrm>
            <a:off x="928688" y="123825"/>
            <a:ext cx="6667648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编写</a:t>
            </a:r>
            <a:r>
              <a:rPr lang="en-US" altLang="zh-CN" sz="2800" b="1" dirty="0" err="1">
                <a:solidFill>
                  <a:srgbClr val="0067B4"/>
                </a:solidFill>
                <a:latin typeface="Times New Roman" panose="02020603050405020304" pitchFamily="18" charset="0"/>
              </a:rPr>
              <a:t>Javabean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和使用</a:t>
            </a:r>
            <a:r>
              <a:rPr lang="en-US" altLang="zh-CN" sz="2800" b="1" dirty="0" err="1">
                <a:solidFill>
                  <a:srgbClr val="0067B4"/>
                </a:solidFill>
                <a:latin typeface="Times New Roman" panose="02020603050405020304" pitchFamily="18" charset="0"/>
              </a:rPr>
              <a:t>Javabean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396294" y="743419"/>
            <a:ext cx="8382000" cy="65744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>
              <a:lnSpc>
                <a:spcPct val="150000"/>
              </a:lnSpc>
              <a:spcBef>
                <a:spcPts val="0"/>
              </a:spcBef>
              <a:buSzPct val="100000"/>
              <a:defRPr/>
            </a:pPr>
            <a:r>
              <a:rPr lang="en-US" altLang="zh-CN" sz="2400" b="1" dirty="0">
                <a:solidFill>
                  <a:srgbClr val="DF362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4.Bean</a:t>
            </a:r>
            <a:r>
              <a:rPr lang="zh-CN" altLang="en-US" sz="2400" b="1" dirty="0">
                <a:solidFill>
                  <a:srgbClr val="DF362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的加载原理</a:t>
            </a:r>
          </a:p>
        </p:txBody>
      </p:sp>
      <p:sp>
        <p:nvSpPr>
          <p:cNvPr id="17" name="椭圆 16"/>
          <p:cNvSpPr/>
          <p:nvPr/>
        </p:nvSpPr>
        <p:spPr>
          <a:xfrm>
            <a:off x="1643031" y="1460392"/>
            <a:ext cx="2111125" cy="73999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accent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JSP</a:t>
            </a:r>
            <a:r>
              <a:rPr lang="zh-CN" altLang="en-US" sz="2000" b="1" dirty="0">
                <a:solidFill>
                  <a:schemeClr val="accent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引擎</a:t>
            </a:r>
          </a:p>
        </p:txBody>
      </p:sp>
      <p:sp>
        <p:nvSpPr>
          <p:cNvPr id="22" name="椭圆 21"/>
          <p:cNvSpPr/>
          <p:nvPr/>
        </p:nvSpPr>
        <p:spPr>
          <a:xfrm>
            <a:off x="1475657" y="3210673"/>
            <a:ext cx="2349370" cy="81747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accent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pageContext</a:t>
            </a:r>
            <a:r>
              <a:rPr lang="zh-CN" altLang="en-US" sz="2000" b="1" dirty="0">
                <a:solidFill>
                  <a:schemeClr val="accent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对象</a:t>
            </a:r>
          </a:p>
        </p:txBody>
      </p:sp>
      <p:sp>
        <p:nvSpPr>
          <p:cNvPr id="23" name="椭圆 22"/>
          <p:cNvSpPr/>
          <p:nvPr/>
        </p:nvSpPr>
        <p:spPr>
          <a:xfrm>
            <a:off x="1641830" y="5103909"/>
            <a:ext cx="2111125" cy="7399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accent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分配给用户</a:t>
            </a:r>
          </a:p>
        </p:txBody>
      </p:sp>
      <p:sp>
        <p:nvSpPr>
          <p:cNvPr id="24" name="椭圆 23"/>
          <p:cNvSpPr/>
          <p:nvPr/>
        </p:nvSpPr>
        <p:spPr>
          <a:xfrm>
            <a:off x="5900716" y="3302572"/>
            <a:ext cx="2111125" cy="7399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accent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创建</a:t>
            </a:r>
            <a:r>
              <a:rPr lang="en-US" altLang="zh-CN" sz="2000" b="1" dirty="0">
                <a:solidFill>
                  <a:schemeClr val="accent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bean</a:t>
            </a:r>
          </a:p>
        </p:txBody>
      </p:sp>
      <p:cxnSp>
        <p:nvCxnSpPr>
          <p:cNvPr id="20" name="直接箭头连接符 19"/>
          <p:cNvCxnSpPr>
            <a:cxnSpLocks/>
          </p:cNvCxnSpPr>
          <p:nvPr/>
        </p:nvCxnSpPr>
        <p:spPr>
          <a:xfrm>
            <a:off x="2745741" y="2228315"/>
            <a:ext cx="0" cy="933801"/>
          </a:xfrm>
          <a:prstGeom prst="straightConnector1">
            <a:avLst/>
          </a:prstGeom>
          <a:ln w="1079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  <a:endCxn id="23" idx="0"/>
          </p:cNvCxnSpPr>
          <p:nvPr/>
        </p:nvCxnSpPr>
        <p:spPr>
          <a:xfrm flipH="1">
            <a:off x="2697393" y="4042567"/>
            <a:ext cx="299" cy="1061342"/>
          </a:xfrm>
          <a:prstGeom prst="straightConnector1">
            <a:avLst/>
          </a:prstGeom>
          <a:solidFill>
            <a:schemeClr val="lt1"/>
          </a:solidFill>
          <a:ln w="1079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/>
          <p:cNvCxnSpPr>
            <a:cxnSpLocks/>
          </p:cNvCxnSpPr>
          <p:nvPr/>
        </p:nvCxnSpPr>
        <p:spPr>
          <a:xfrm rot="16200000" flipH="1">
            <a:off x="4822929" y="1979254"/>
            <a:ext cx="79886" cy="2702720"/>
          </a:xfrm>
          <a:prstGeom prst="curvedConnector3">
            <a:avLst>
              <a:gd name="adj1" fmla="val -406243"/>
            </a:avLst>
          </a:prstGeom>
          <a:ln w="1079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32"/>
          <p:cNvCxnSpPr>
            <a:cxnSpLocks/>
          </p:cNvCxnSpPr>
          <p:nvPr/>
        </p:nvCxnSpPr>
        <p:spPr>
          <a:xfrm rot="5400000" flipH="1">
            <a:off x="4837783" y="2628819"/>
            <a:ext cx="25762" cy="2728913"/>
          </a:xfrm>
          <a:prstGeom prst="curvedConnector3">
            <a:avLst>
              <a:gd name="adj1" fmla="val -1308012"/>
            </a:avLst>
          </a:prstGeom>
          <a:ln w="1079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237029" y="4344692"/>
            <a:ext cx="396399" cy="36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宋体" panose="02010600030101010101" pitchFamily="2" charset="-122"/>
              </a:rPr>
              <a:t>有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540609" y="2508672"/>
            <a:ext cx="667272" cy="36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宋体" panose="02010600030101010101" pitchFamily="2" charset="-122"/>
              </a:rPr>
              <a:t>没有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944528" y="2412415"/>
            <a:ext cx="1801213" cy="36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查找相应的</a:t>
            </a:r>
            <a:r>
              <a:rPr lang="en-US" altLang="zh-CN" sz="1800" dirty="0">
                <a:latin typeface="宋体" panose="02010600030101010101" pitchFamily="2" charset="-122"/>
                <a:cs typeface="宋体" panose="02010600030101010101" pitchFamily="2" charset="-122"/>
              </a:rPr>
              <a:t>bean</a:t>
            </a:r>
            <a:endParaRPr lang="zh-CN" altLang="en-US"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540609" y="4413471"/>
            <a:ext cx="968775" cy="36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宋体" panose="02010600030101010101" pitchFamily="2" charset="-122"/>
              </a:rPr>
              <a:t>添加到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572000" y="5629136"/>
            <a:ext cx="4288971" cy="808995"/>
          </a:xfrm>
          <a:prstGeom prst="roundRect">
            <a:avLst/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rgbClr val="DF362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注意：</a:t>
            </a:r>
            <a:r>
              <a:rPr lang="zh-CN" altLang="en-US" sz="2100" b="1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如果修改了字节码文件，</a:t>
            </a:r>
            <a:endParaRPr lang="en-US" altLang="zh-CN" sz="2100" b="1" dirty="0">
              <a:solidFill>
                <a:srgbClr val="0070C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100" b="1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   必须重启</a:t>
            </a:r>
            <a:r>
              <a:rPr lang="en-US" altLang="zh-CN" sz="2100" b="1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JSP</a:t>
            </a:r>
            <a:r>
              <a:rPr lang="zh-CN" altLang="en-US" sz="2100" b="1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引擎才能使用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3" grpId="1" animBg="1"/>
      <p:bldP spid="24" grpId="0" animBg="1"/>
      <p:bldP spid="35" grpId="0"/>
      <p:bldP spid="39" grpId="0"/>
      <p:bldP spid="47" grpId="0"/>
      <p:bldP spid="48" grpId="0"/>
      <p:bldP spid="45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2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Text Box 8"/>
          <p:cNvSpPr txBox="1"/>
          <p:nvPr/>
        </p:nvSpPr>
        <p:spPr>
          <a:xfrm>
            <a:off x="1237615" y="1428750"/>
            <a:ext cx="666877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第六章 </a:t>
            </a:r>
            <a:r>
              <a:rPr lang="en-US" altLang="zh-CN" sz="4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JSP</a:t>
            </a:r>
            <a:r>
              <a:rPr lang="zh-CN" altLang="en-US" sz="4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4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Javabean</a:t>
            </a:r>
            <a:endParaRPr lang="zh-CN" altLang="en-US" sz="4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44" name="矩形 1"/>
          <p:cNvSpPr/>
          <p:nvPr/>
        </p:nvSpPr>
        <p:spPr>
          <a:xfrm>
            <a:off x="3868738" y="3282950"/>
            <a:ext cx="1422184" cy="71558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第二讲</a:t>
            </a:r>
          </a:p>
        </p:txBody>
      </p:sp>
    </p:spTree>
    <p:extLst>
      <p:ext uri="{BB962C8B-B14F-4D97-AF65-F5344CB8AC3E}">
        <p14:creationId xmlns:p14="http://schemas.microsoft.com/office/powerpoint/2010/main" val="913186300"/>
      </p:ext>
    </p:extLst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6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63538" y="908050"/>
            <a:ext cx="8382000" cy="6080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>
              <a:lnSpc>
                <a:spcPct val="150000"/>
              </a:lnSpc>
              <a:spcBef>
                <a:spcPts val="0"/>
              </a:spcBef>
              <a:buSzPct val="100000"/>
              <a:defRPr/>
            </a:pPr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5.Bean</a:t>
            </a:r>
            <a:r>
              <a:rPr lang="zh-CN" altLang="en-US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的有效范围（生命周期）</a:t>
            </a:r>
            <a:endParaRPr lang="en-US" altLang="zh-CN" sz="2400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endParaRPr lang="en-US" altLang="zh-CN" sz="2400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9"/>
          <p:cNvSpPr txBox="1"/>
          <p:nvPr/>
        </p:nvSpPr>
        <p:spPr>
          <a:xfrm>
            <a:off x="928688" y="123825"/>
            <a:ext cx="6667648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编写</a:t>
            </a:r>
            <a:r>
              <a:rPr lang="en-US" altLang="zh-CN" sz="2800" b="1" dirty="0" err="1">
                <a:solidFill>
                  <a:srgbClr val="0067B4"/>
                </a:solidFill>
                <a:latin typeface="Times New Roman" panose="02020603050405020304" pitchFamily="18" charset="0"/>
              </a:rPr>
              <a:t>Javabean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和使用</a:t>
            </a:r>
            <a:r>
              <a:rPr lang="en-US" altLang="zh-CN" sz="2800" b="1" dirty="0" err="1">
                <a:solidFill>
                  <a:srgbClr val="0067B4"/>
                </a:solidFill>
                <a:latin typeface="Times New Roman" panose="02020603050405020304" pitchFamily="18" charset="0"/>
              </a:rPr>
              <a:t>Javabean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0244" y="1628800"/>
            <a:ext cx="8375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Scope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取值：</a:t>
            </a:r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zh-CN" altLang="en-US" sz="2400" b="1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zh-CN" altLang="en-US" sz="2400" b="1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</a:t>
            </a:r>
            <a:r>
              <a:rPr lang="zh-CN" altLang="en-US" sz="2400" b="1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endParaRPr lang="en-US" altLang="zh-CN" sz="2400" b="1" dirty="0">
              <a:solidFill>
                <a:srgbClr val="DF36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09650" y="2300605"/>
            <a:ext cx="6659245" cy="4054475"/>
            <a:chOff x="1138" y="3489"/>
            <a:chExt cx="12006" cy="7310"/>
          </a:xfrm>
        </p:grpSpPr>
        <p:grpSp>
          <p:nvGrpSpPr>
            <p:cNvPr id="12" name="组合 11"/>
            <p:cNvGrpSpPr/>
            <p:nvPr/>
          </p:nvGrpSpPr>
          <p:grpSpPr>
            <a:xfrm>
              <a:off x="3692" y="5867"/>
              <a:ext cx="4140" cy="4139"/>
              <a:chOff x="3868719" y="1776670"/>
              <a:chExt cx="2628619" cy="2628031"/>
            </a:xfrm>
          </p:grpSpPr>
          <p:sp>
            <p:nvSpPr>
              <p:cNvPr id="14" name="Freeform 4"/>
              <p:cNvSpPr/>
              <p:nvPr/>
            </p:nvSpPr>
            <p:spPr bwMode="auto">
              <a:xfrm>
                <a:off x="3868719" y="1776670"/>
                <a:ext cx="2628619" cy="2628031"/>
              </a:xfrm>
              <a:custGeom>
                <a:avLst/>
                <a:gdLst>
                  <a:gd name="T0" fmla="*/ 800 w 1050"/>
                  <a:gd name="T1" fmla="*/ 903 h 1049"/>
                  <a:gd name="T2" fmla="*/ 766 w 1050"/>
                  <a:gd name="T3" fmla="*/ 996 h 1049"/>
                  <a:gd name="T4" fmla="*/ 671 w 1050"/>
                  <a:gd name="T5" fmla="*/ 969 h 1049"/>
                  <a:gd name="T6" fmla="*/ 625 w 1050"/>
                  <a:gd name="T7" fmla="*/ 1044 h 1049"/>
                  <a:gd name="T8" fmla="*/ 526 w 1050"/>
                  <a:gd name="T9" fmla="*/ 991 h 1049"/>
                  <a:gd name="T10" fmla="*/ 443 w 1050"/>
                  <a:gd name="T11" fmla="*/ 1047 h 1049"/>
                  <a:gd name="T12" fmla="*/ 381 w 1050"/>
                  <a:gd name="T13" fmla="*/ 969 h 1049"/>
                  <a:gd name="T14" fmla="*/ 301 w 1050"/>
                  <a:gd name="T15" fmla="*/ 1003 h 1049"/>
                  <a:gd name="T16" fmla="*/ 272 w 1050"/>
                  <a:gd name="T17" fmla="*/ 917 h 1049"/>
                  <a:gd name="T18" fmla="*/ 232 w 1050"/>
                  <a:gd name="T19" fmla="*/ 888 h 1049"/>
                  <a:gd name="T20" fmla="*/ 140 w 1050"/>
                  <a:gd name="T21" fmla="*/ 886 h 1049"/>
                  <a:gd name="T22" fmla="*/ 134 w 1050"/>
                  <a:gd name="T23" fmla="*/ 778 h 1049"/>
                  <a:gd name="T24" fmla="*/ 47 w 1050"/>
                  <a:gd name="T25" fmla="*/ 750 h 1049"/>
                  <a:gd name="T26" fmla="*/ 78 w 1050"/>
                  <a:gd name="T27" fmla="*/ 657 h 1049"/>
                  <a:gd name="T28" fmla="*/ 0 w 1050"/>
                  <a:gd name="T29" fmla="*/ 590 h 1049"/>
                  <a:gd name="T30" fmla="*/ 60 w 1050"/>
                  <a:gd name="T31" fmla="*/ 500 h 1049"/>
                  <a:gd name="T32" fmla="*/ 6 w 1050"/>
                  <a:gd name="T33" fmla="*/ 426 h 1049"/>
                  <a:gd name="T34" fmla="*/ 86 w 1050"/>
                  <a:gd name="T35" fmla="*/ 368 h 1049"/>
                  <a:gd name="T36" fmla="*/ 55 w 1050"/>
                  <a:gd name="T37" fmla="*/ 284 h 1049"/>
                  <a:gd name="T38" fmla="*/ 148 w 1050"/>
                  <a:gd name="T39" fmla="*/ 250 h 1049"/>
                  <a:gd name="T40" fmla="*/ 140 w 1050"/>
                  <a:gd name="T41" fmla="*/ 163 h 1049"/>
                  <a:gd name="T42" fmla="*/ 232 w 1050"/>
                  <a:gd name="T43" fmla="*/ 162 h 1049"/>
                  <a:gd name="T44" fmla="*/ 271 w 1050"/>
                  <a:gd name="T45" fmla="*/ 61 h 1049"/>
                  <a:gd name="T46" fmla="*/ 358 w 1050"/>
                  <a:gd name="T47" fmla="*/ 88 h 1049"/>
                  <a:gd name="T48" fmla="*/ 405 w 1050"/>
                  <a:gd name="T49" fmla="*/ 73 h 1049"/>
                  <a:gd name="T50" fmla="*/ 501 w 1050"/>
                  <a:gd name="T51" fmla="*/ 58 h 1049"/>
                  <a:gd name="T52" fmla="*/ 592 w 1050"/>
                  <a:gd name="T53" fmla="*/ 0 h 1049"/>
                  <a:gd name="T54" fmla="*/ 646 w 1050"/>
                  <a:gd name="T55" fmla="*/ 73 h 1049"/>
                  <a:gd name="T56" fmla="*/ 694 w 1050"/>
                  <a:gd name="T57" fmla="*/ 88 h 1049"/>
                  <a:gd name="T58" fmla="*/ 781 w 1050"/>
                  <a:gd name="T59" fmla="*/ 61 h 1049"/>
                  <a:gd name="T60" fmla="*/ 810 w 1050"/>
                  <a:gd name="T61" fmla="*/ 155 h 1049"/>
                  <a:gd name="T62" fmla="*/ 900 w 1050"/>
                  <a:gd name="T63" fmla="*/ 151 h 1049"/>
                  <a:gd name="T64" fmla="*/ 904 w 1050"/>
                  <a:gd name="T65" fmla="*/ 250 h 1049"/>
                  <a:gd name="T66" fmla="*/ 997 w 1050"/>
                  <a:gd name="T67" fmla="*/ 284 h 1049"/>
                  <a:gd name="T68" fmla="*/ 970 w 1050"/>
                  <a:gd name="T69" fmla="*/ 380 h 1049"/>
                  <a:gd name="T70" fmla="*/ 1045 w 1050"/>
                  <a:gd name="T71" fmla="*/ 426 h 1049"/>
                  <a:gd name="T72" fmla="*/ 993 w 1050"/>
                  <a:gd name="T73" fmla="*/ 524 h 1049"/>
                  <a:gd name="T74" fmla="*/ 1048 w 1050"/>
                  <a:gd name="T75" fmla="*/ 607 h 1049"/>
                  <a:gd name="T76" fmla="*/ 970 w 1050"/>
                  <a:gd name="T77" fmla="*/ 669 h 1049"/>
                  <a:gd name="T78" fmla="*/ 1005 w 1050"/>
                  <a:gd name="T79" fmla="*/ 750 h 1049"/>
                  <a:gd name="T80" fmla="*/ 918 w 1050"/>
                  <a:gd name="T81" fmla="*/ 778 h 1049"/>
                  <a:gd name="T82" fmla="*/ 889 w 1050"/>
                  <a:gd name="T83" fmla="*/ 818 h 1049"/>
                  <a:gd name="T84" fmla="*/ 888 w 1050"/>
                  <a:gd name="T85" fmla="*/ 911 h 1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50" h="1049">
                    <a:moveTo>
                      <a:pt x="888" y="911"/>
                    </a:moveTo>
                    <a:lnTo>
                      <a:pt x="820" y="888"/>
                    </a:lnTo>
                    <a:lnTo>
                      <a:pt x="800" y="903"/>
                    </a:lnTo>
                    <a:lnTo>
                      <a:pt x="780" y="917"/>
                    </a:lnTo>
                    <a:lnTo>
                      <a:pt x="781" y="988"/>
                    </a:lnTo>
                    <a:lnTo>
                      <a:pt x="766" y="996"/>
                    </a:lnTo>
                    <a:lnTo>
                      <a:pt x="751" y="1003"/>
                    </a:lnTo>
                    <a:lnTo>
                      <a:pt x="694" y="961"/>
                    </a:lnTo>
                    <a:lnTo>
                      <a:pt x="671" y="969"/>
                    </a:lnTo>
                    <a:lnTo>
                      <a:pt x="658" y="972"/>
                    </a:lnTo>
                    <a:lnTo>
                      <a:pt x="646" y="976"/>
                    </a:lnTo>
                    <a:lnTo>
                      <a:pt x="625" y="1044"/>
                    </a:lnTo>
                    <a:lnTo>
                      <a:pt x="592" y="1049"/>
                    </a:lnTo>
                    <a:lnTo>
                      <a:pt x="551" y="991"/>
                    </a:lnTo>
                    <a:lnTo>
                      <a:pt x="526" y="991"/>
                    </a:lnTo>
                    <a:lnTo>
                      <a:pt x="501" y="991"/>
                    </a:lnTo>
                    <a:lnTo>
                      <a:pt x="460" y="1049"/>
                    </a:lnTo>
                    <a:lnTo>
                      <a:pt x="443" y="1047"/>
                    </a:lnTo>
                    <a:lnTo>
                      <a:pt x="426" y="1044"/>
                    </a:lnTo>
                    <a:lnTo>
                      <a:pt x="405" y="976"/>
                    </a:lnTo>
                    <a:lnTo>
                      <a:pt x="381" y="969"/>
                    </a:lnTo>
                    <a:lnTo>
                      <a:pt x="369" y="965"/>
                    </a:lnTo>
                    <a:lnTo>
                      <a:pt x="358" y="961"/>
                    </a:lnTo>
                    <a:lnTo>
                      <a:pt x="301" y="1003"/>
                    </a:lnTo>
                    <a:lnTo>
                      <a:pt x="286" y="996"/>
                    </a:lnTo>
                    <a:lnTo>
                      <a:pt x="271" y="988"/>
                    </a:lnTo>
                    <a:lnTo>
                      <a:pt x="272" y="917"/>
                    </a:lnTo>
                    <a:lnTo>
                      <a:pt x="252" y="903"/>
                    </a:lnTo>
                    <a:lnTo>
                      <a:pt x="242" y="895"/>
                    </a:lnTo>
                    <a:lnTo>
                      <a:pt x="232" y="888"/>
                    </a:lnTo>
                    <a:lnTo>
                      <a:pt x="164" y="911"/>
                    </a:lnTo>
                    <a:lnTo>
                      <a:pt x="152" y="899"/>
                    </a:lnTo>
                    <a:lnTo>
                      <a:pt x="140" y="886"/>
                    </a:lnTo>
                    <a:lnTo>
                      <a:pt x="163" y="818"/>
                    </a:lnTo>
                    <a:lnTo>
                      <a:pt x="148" y="799"/>
                    </a:lnTo>
                    <a:lnTo>
                      <a:pt x="134" y="778"/>
                    </a:lnTo>
                    <a:lnTo>
                      <a:pt x="63" y="779"/>
                    </a:lnTo>
                    <a:lnTo>
                      <a:pt x="55" y="765"/>
                    </a:lnTo>
                    <a:lnTo>
                      <a:pt x="47" y="750"/>
                    </a:lnTo>
                    <a:lnTo>
                      <a:pt x="90" y="693"/>
                    </a:lnTo>
                    <a:lnTo>
                      <a:pt x="82" y="669"/>
                    </a:lnTo>
                    <a:lnTo>
                      <a:pt x="78" y="657"/>
                    </a:lnTo>
                    <a:lnTo>
                      <a:pt x="75" y="645"/>
                    </a:lnTo>
                    <a:lnTo>
                      <a:pt x="6" y="623"/>
                    </a:lnTo>
                    <a:lnTo>
                      <a:pt x="0" y="590"/>
                    </a:lnTo>
                    <a:lnTo>
                      <a:pt x="60" y="549"/>
                    </a:lnTo>
                    <a:lnTo>
                      <a:pt x="59" y="524"/>
                    </a:lnTo>
                    <a:lnTo>
                      <a:pt x="60" y="500"/>
                    </a:lnTo>
                    <a:lnTo>
                      <a:pt x="0" y="459"/>
                    </a:lnTo>
                    <a:lnTo>
                      <a:pt x="3" y="442"/>
                    </a:lnTo>
                    <a:lnTo>
                      <a:pt x="6" y="426"/>
                    </a:lnTo>
                    <a:lnTo>
                      <a:pt x="75" y="405"/>
                    </a:lnTo>
                    <a:lnTo>
                      <a:pt x="82" y="380"/>
                    </a:lnTo>
                    <a:lnTo>
                      <a:pt x="86" y="368"/>
                    </a:lnTo>
                    <a:lnTo>
                      <a:pt x="90" y="356"/>
                    </a:lnTo>
                    <a:lnTo>
                      <a:pt x="47" y="299"/>
                    </a:lnTo>
                    <a:lnTo>
                      <a:pt x="55" y="284"/>
                    </a:lnTo>
                    <a:lnTo>
                      <a:pt x="63" y="270"/>
                    </a:lnTo>
                    <a:lnTo>
                      <a:pt x="134" y="271"/>
                    </a:lnTo>
                    <a:lnTo>
                      <a:pt x="148" y="250"/>
                    </a:lnTo>
                    <a:lnTo>
                      <a:pt x="155" y="240"/>
                    </a:lnTo>
                    <a:lnTo>
                      <a:pt x="163" y="231"/>
                    </a:lnTo>
                    <a:lnTo>
                      <a:pt x="140" y="163"/>
                    </a:lnTo>
                    <a:lnTo>
                      <a:pt x="152" y="151"/>
                    </a:lnTo>
                    <a:lnTo>
                      <a:pt x="164" y="139"/>
                    </a:lnTo>
                    <a:lnTo>
                      <a:pt x="232" y="162"/>
                    </a:lnTo>
                    <a:lnTo>
                      <a:pt x="252" y="147"/>
                    </a:lnTo>
                    <a:lnTo>
                      <a:pt x="272" y="133"/>
                    </a:lnTo>
                    <a:lnTo>
                      <a:pt x="271" y="61"/>
                    </a:lnTo>
                    <a:lnTo>
                      <a:pt x="286" y="53"/>
                    </a:lnTo>
                    <a:lnTo>
                      <a:pt x="301" y="46"/>
                    </a:lnTo>
                    <a:lnTo>
                      <a:pt x="358" y="88"/>
                    </a:lnTo>
                    <a:lnTo>
                      <a:pt x="381" y="80"/>
                    </a:lnTo>
                    <a:lnTo>
                      <a:pt x="393" y="76"/>
                    </a:lnTo>
                    <a:lnTo>
                      <a:pt x="405" y="73"/>
                    </a:lnTo>
                    <a:lnTo>
                      <a:pt x="426" y="5"/>
                    </a:lnTo>
                    <a:lnTo>
                      <a:pt x="460" y="0"/>
                    </a:lnTo>
                    <a:lnTo>
                      <a:pt x="501" y="58"/>
                    </a:lnTo>
                    <a:lnTo>
                      <a:pt x="526" y="57"/>
                    </a:lnTo>
                    <a:lnTo>
                      <a:pt x="551" y="58"/>
                    </a:lnTo>
                    <a:lnTo>
                      <a:pt x="592" y="0"/>
                    </a:lnTo>
                    <a:lnTo>
                      <a:pt x="608" y="2"/>
                    </a:lnTo>
                    <a:lnTo>
                      <a:pt x="625" y="5"/>
                    </a:lnTo>
                    <a:lnTo>
                      <a:pt x="646" y="73"/>
                    </a:lnTo>
                    <a:lnTo>
                      <a:pt x="671" y="80"/>
                    </a:lnTo>
                    <a:lnTo>
                      <a:pt x="682" y="84"/>
                    </a:lnTo>
                    <a:lnTo>
                      <a:pt x="694" y="88"/>
                    </a:lnTo>
                    <a:lnTo>
                      <a:pt x="751" y="46"/>
                    </a:lnTo>
                    <a:lnTo>
                      <a:pt x="766" y="53"/>
                    </a:lnTo>
                    <a:lnTo>
                      <a:pt x="781" y="61"/>
                    </a:lnTo>
                    <a:lnTo>
                      <a:pt x="780" y="133"/>
                    </a:lnTo>
                    <a:lnTo>
                      <a:pt x="800" y="147"/>
                    </a:lnTo>
                    <a:lnTo>
                      <a:pt x="810" y="155"/>
                    </a:lnTo>
                    <a:lnTo>
                      <a:pt x="820" y="162"/>
                    </a:lnTo>
                    <a:lnTo>
                      <a:pt x="888" y="139"/>
                    </a:lnTo>
                    <a:lnTo>
                      <a:pt x="900" y="151"/>
                    </a:lnTo>
                    <a:lnTo>
                      <a:pt x="912" y="163"/>
                    </a:lnTo>
                    <a:lnTo>
                      <a:pt x="889" y="231"/>
                    </a:lnTo>
                    <a:lnTo>
                      <a:pt x="904" y="250"/>
                    </a:lnTo>
                    <a:lnTo>
                      <a:pt x="918" y="271"/>
                    </a:lnTo>
                    <a:lnTo>
                      <a:pt x="989" y="270"/>
                    </a:lnTo>
                    <a:lnTo>
                      <a:pt x="997" y="284"/>
                    </a:lnTo>
                    <a:lnTo>
                      <a:pt x="1005" y="299"/>
                    </a:lnTo>
                    <a:lnTo>
                      <a:pt x="962" y="356"/>
                    </a:lnTo>
                    <a:lnTo>
                      <a:pt x="970" y="380"/>
                    </a:lnTo>
                    <a:lnTo>
                      <a:pt x="974" y="393"/>
                    </a:lnTo>
                    <a:lnTo>
                      <a:pt x="977" y="405"/>
                    </a:lnTo>
                    <a:lnTo>
                      <a:pt x="1045" y="426"/>
                    </a:lnTo>
                    <a:lnTo>
                      <a:pt x="1050" y="459"/>
                    </a:lnTo>
                    <a:lnTo>
                      <a:pt x="992" y="500"/>
                    </a:lnTo>
                    <a:lnTo>
                      <a:pt x="993" y="524"/>
                    </a:lnTo>
                    <a:lnTo>
                      <a:pt x="992" y="549"/>
                    </a:lnTo>
                    <a:lnTo>
                      <a:pt x="1050" y="590"/>
                    </a:lnTo>
                    <a:lnTo>
                      <a:pt x="1048" y="607"/>
                    </a:lnTo>
                    <a:lnTo>
                      <a:pt x="1045" y="623"/>
                    </a:lnTo>
                    <a:lnTo>
                      <a:pt x="977" y="645"/>
                    </a:lnTo>
                    <a:lnTo>
                      <a:pt x="970" y="669"/>
                    </a:lnTo>
                    <a:lnTo>
                      <a:pt x="966" y="681"/>
                    </a:lnTo>
                    <a:lnTo>
                      <a:pt x="962" y="693"/>
                    </a:lnTo>
                    <a:lnTo>
                      <a:pt x="1005" y="750"/>
                    </a:lnTo>
                    <a:lnTo>
                      <a:pt x="997" y="765"/>
                    </a:lnTo>
                    <a:lnTo>
                      <a:pt x="989" y="779"/>
                    </a:lnTo>
                    <a:lnTo>
                      <a:pt x="918" y="778"/>
                    </a:lnTo>
                    <a:lnTo>
                      <a:pt x="904" y="799"/>
                    </a:lnTo>
                    <a:lnTo>
                      <a:pt x="897" y="809"/>
                    </a:lnTo>
                    <a:lnTo>
                      <a:pt x="889" y="818"/>
                    </a:lnTo>
                    <a:lnTo>
                      <a:pt x="912" y="886"/>
                    </a:lnTo>
                    <a:lnTo>
                      <a:pt x="900" y="899"/>
                    </a:lnTo>
                    <a:lnTo>
                      <a:pt x="888" y="911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0" rIns="0" anchor="ctr">
                <a:scene3d>
                  <a:camera prst="orthographicFront"/>
                  <a:lightRig rig="threePt" dir="t"/>
                </a:scene3d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0" cap="none" spc="0" normalizeH="0" baseline="0" noProof="0" dirty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Oval 5"/>
              <p:cNvSpPr>
                <a:spLocks noChangeArrowheads="1"/>
              </p:cNvSpPr>
              <p:nvPr/>
            </p:nvSpPr>
            <p:spPr bwMode="auto">
              <a:xfrm>
                <a:off x="4274765" y="2177285"/>
                <a:ext cx="1821868" cy="1826802"/>
              </a:xfrm>
              <a:prstGeom prst="ellipse">
                <a:avLst/>
              </a:prstGeom>
              <a:solidFill>
                <a:srgbClr val="00B0F0">
                  <a:alpha val="70000"/>
                </a:srgbClr>
              </a:solidFill>
              <a:ln w="22225">
                <a:noFill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cene3d>
                  <a:camera prst="orthographicFront"/>
                  <a:lightRig rig="threePt" dir="t"/>
                </a:scene3d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ctr">
                  <a:lnSpc>
                    <a:spcPct val="110000"/>
                  </a:lnSpc>
                  <a:buNone/>
                </a:pPr>
                <a:r>
                  <a:rPr kumimoji="1" lang="zh-CN" altLang="en-US" sz="1600" b="1" noProof="0" dirty="0"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request</a:t>
                </a: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6524" y="3489"/>
              <a:ext cx="3502" cy="3533"/>
              <a:chOff x="6012485" y="1170407"/>
              <a:chExt cx="1487948" cy="1487615"/>
            </a:xfrm>
          </p:grpSpPr>
          <p:sp>
            <p:nvSpPr>
              <p:cNvPr id="17" name="Freeform 6"/>
              <p:cNvSpPr/>
              <p:nvPr/>
            </p:nvSpPr>
            <p:spPr bwMode="auto">
              <a:xfrm>
                <a:off x="6012485" y="1170407"/>
                <a:ext cx="1487948" cy="1487615"/>
              </a:xfrm>
              <a:custGeom>
                <a:avLst/>
                <a:gdLst>
                  <a:gd name="T0" fmla="*/ 441 w 637"/>
                  <a:gd name="T1" fmla="*/ 550 h 638"/>
                  <a:gd name="T2" fmla="*/ 420 w 637"/>
                  <a:gd name="T3" fmla="*/ 560 h 638"/>
                  <a:gd name="T4" fmla="*/ 397 w 637"/>
                  <a:gd name="T5" fmla="*/ 568 h 638"/>
                  <a:gd name="T6" fmla="*/ 362 w 637"/>
                  <a:gd name="T7" fmla="*/ 636 h 638"/>
                  <a:gd name="T8" fmla="*/ 312 w 637"/>
                  <a:gd name="T9" fmla="*/ 579 h 638"/>
                  <a:gd name="T10" fmla="*/ 288 w 637"/>
                  <a:gd name="T11" fmla="*/ 577 h 638"/>
                  <a:gd name="T12" fmla="*/ 264 w 637"/>
                  <a:gd name="T13" fmla="*/ 573 h 638"/>
                  <a:gd name="T14" fmla="*/ 209 w 637"/>
                  <a:gd name="T15" fmla="*/ 619 h 638"/>
                  <a:gd name="T16" fmla="*/ 181 w 637"/>
                  <a:gd name="T17" fmla="*/ 608 h 638"/>
                  <a:gd name="T18" fmla="*/ 174 w 637"/>
                  <a:gd name="T19" fmla="*/ 533 h 638"/>
                  <a:gd name="T20" fmla="*/ 155 w 637"/>
                  <a:gd name="T21" fmla="*/ 519 h 638"/>
                  <a:gd name="T22" fmla="*/ 79 w 637"/>
                  <a:gd name="T23" fmla="*/ 531 h 638"/>
                  <a:gd name="T24" fmla="*/ 56 w 637"/>
                  <a:gd name="T25" fmla="*/ 502 h 638"/>
                  <a:gd name="T26" fmla="*/ 89 w 637"/>
                  <a:gd name="T27" fmla="*/ 432 h 638"/>
                  <a:gd name="T28" fmla="*/ 78 w 637"/>
                  <a:gd name="T29" fmla="*/ 410 h 638"/>
                  <a:gd name="T30" fmla="*/ 6 w 637"/>
                  <a:gd name="T31" fmla="*/ 383 h 638"/>
                  <a:gd name="T32" fmla="*/ 0 w 637"/>
                  <a:gd name="T33" fmla="*/ 346 h 638"/>
                  <a:gd name="T34" fmla="*/ 64 w 637"/>
                  <a:gd name="T35" fmla="*/ 301 h 638"/>
                  <a:gd name="T36" fmla="*/ 67 w 637"/>
                  <a:gd name="T37" fmla="*/ 276 h 638"/>
                  <a:gd name="T38" fmla="*/ 17 w 637"/>
                  <a:gd name="T39" fmla="*/ 215 h 638"/>
                  <a:gd name="T40" fmla="*/ 30 w 637"/>
                  <a:gd name="T41" fmla="*/ 182 h 638"/>
                  <a:gd name="T42" fmla="*/ 109 w 637"/>
                  <a:gd name="T43" fmla="*/ 175 h 638"/>
                  <a:gd name="T44" fmla="*/ 124 w 637"/>
                  <a:gd name="T45" fmla="*/ 155 h 638"/>
                  <a:gd name="T46" fmla="*/ 111 w 637"/>
                  <a:gd name="T47" fmla="*/ 76 h 638"/>
                  <a:gd name="T48" fmla="*/ 138 w 637"/>
                  <a:gd name="T49" fmla="*/ 55 h 638"/>
                  <a:gd name="T50" fmla="*/ 211 w 637"/>
                  <a:gd name="T51" fmla="*/ 88 h 638"/>
                  <a:gd name="T52" fmla="*/ 234 w 637"/>
                  <a:gd name="T53" fmla="*/ 79 h 638"/>
                  <a:gd name="T54" fmla="*/ 261 w 637"/>
                  <a:gd name="T55" fmla="*/ 4 h 638"/>
                  <a:gd name="T56" fmla="*/ 279 w 637"/>
                  <a:gd name="T57" fmla="*/ 1 h 638"/>
                  <a:gd name="T58" fmla="*/ 330 w 637"/>
                  <a:gd name="T59" fmla="*/ 64 h 638"/>
                  <a:gd name="T60" fmla="*/ 355 w 637"/>
                  <a:gd name="T61" fmla="*/ 66 h 638"/>
                  <a:gd name="T62" fmla="*/ 379 w 637"/>
                  <a:gd name="T63" fmla="*/ 70 h 638"/>
                  <a:gd name="T64" fmla="*/ 436 w 637"/>
                  <a:gd name="T65" fmla="*/ 21 h 638"/>
                  <a:gd name="T66" fmla="*/ 461 w 637"/>
                  <a:gd name="T67" fmla="*/ 32 h 638"/>
                  <a:gd name="T68" fmla="*/ 468 w 637"/>
                  <a:gd name="T69" fmla="*/ 110 h 638"/>
                  <a:gd name="T70" fmla="*/ 488 w 637"/>
                  <a:gd name="T71" fmla="*/ 125 h 638"/>
                  <a:gd name="T72" fmla="*/ 562 w 637"/>
                  <a:gd name="T73" fmla="*/ 112 h 638"/>
                  <a:gd name="T74" fmla="*/ 579 w 637"/>
                  <a:gd name="T75" fmla="*/ 136 h 638"/>
                  <a:gd name="T76" fmla="*/ 548 w 637"/>
                  <a:gd name="T77" fmla="*/ 201 h 638"/>
                  <a:gd name="T78" fmla="*/ 554 w 637"/>
                  <a:gd name="T79" fmla="*/ 213 h 638"/>
                  <a:gd name="T80" fmla="*/ 563 w 637"/>
                  <a:gd name="T81" fmla="*/ 235 h 638"/>
                  <a:gd name="T82" fmla="*/ 632 w 637"/>
                  <a:gd name="T83" fmla="*/ 261 h 638"/>
                  <a:gd name="T84" fmla="*/ 637 w 637"/>
                  <a:gd name="T85" fmla="*/ 301 h 638"/>
                  <a:gd name="T86" fmla="*/ 577 w 637"/>
                  <a:gd name="T87" fmla="*/ 344 h 638"/>
                  <a:gd name="T88" fmla="*/ 574 w 637"/>
                  <a:gd name="T89" fmla="*/ 367 h 638"/>
                  <a:gd name="T90" fmla="*/ 620 w 637"/>
                  <a:gd name="T91" fmla="*/ 424 h 638"/>
                  <a:gd name="T92" fmla="*/ 604 w 637"/>
                  <a:gd name="T93" fmla="*/ 462 h 638"/>
                  <a:gd name="T94" fmla="*/ 532 w 637"/>
                  <a:gd name="T95" fmla="*/ 469 h 638"/>
                  <a:gd name="T96" fmla="*/ 518 w 637"/>
                  <a:gd name="T97" fmla="*/ 488 h 638"/>
                  <a:gd name="T98" fmla="*/ 529 w 637"/>
                  <a:gd name="T99" fmla="*/ 559 h 638"/>
                  <a:gd name="T100" fmla="*/ 505 w 637"/>
                  <a:gd name="T101" fmla="*/ 579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37" h="638">
                    <a:moveTo>
                      <a:pt x="496" y="585"/>
                    </a:moveTo>
                    <a:lnTo>
                      <a:pt x="441" y="550"/>
                    </a:lnTo>
                    <a:lnTo>
                      <a:pt x="431" y="555"/>
                    </a:lnTo>
                    <a:lnTo>
                      <a:pt x="420" y="560"/>
                    </a:lnTo>
                    <a:lnTo>
                      <a:pt x="409" y="564"/>
                    </a:lnTo>
                    <a:lnTo>
                      <a:pt x="397" y="568"/>
                    </a:lnTo>
                    <a:lnTo>
                      <a:pt x="382" y="633"/>
                    </a:lnTo>
                    <a:lnTo>
                      <a:pt x="362" y="636"/>
                    </a:lnTo>
                    <a:lnTo>
                      <a:pt x="342" y="638"/>
                    </a:lnTo>
                    <a:lnTo>
                      <a:pt x="312" y="579"/>
                    </a:lnTo>
                    <a:lnTo>
                      <a:pt x="300" y="579"/>
                    </a:lnTo>
                    <a:lnTo>
                      <a:pt x="288" y="577"/>
                    </a:lnTo>
                    <a:lnTo>
                      <a:pt x="275" y="576"/>
                    </a:lnTo>
                    <a:lnTo>
                      <a:pt x="264" y="573"/>
                    </a:lnTo>
                    <a:lnTo>
                      <a:pt x="219" y="622"/>
                    </a:lnTo>
                    <a:lnTo>
                      <a:pt x="209" y="619"/>
                    </a:lnTo>
                    <a:lnTo>
                      <a:pt x="200" y="616"/>
                    </a:lnTo>
                    <a:lnTo>
                      <a:pt x="181" y="608"/>
                    </a:lnTo>
                    <a:lnTo>
                      <a:pt x="184" y="540"/>
                    </a:lnTo>
                    <a:lnTo>
                      <a:pt x="174" y="533"/>
                    </a:lnTo>
                    <a:lnTo>
                      <a:pt x="164" y="526"/>
                    </a:lnTo>
                    <a:lnTo>
                      <a:pt x="155" y="519"/>
                    </a:lnTo>
                    <a:lnTo>
                      <a:pt x="146" y="511"/>
                    </a:lnTo>
                    <a:lnTo>
                      <a:pt x="79" y="531"/>
                    </a:lnTo>
                    <a:lnTo>
                      <a:pt x="67" y="517"/>
                    </a:lnTo>
                    <a:lnTo>
                      <a:pt x="56" y="502"/>
                    </a:lnTo>
                    <a:lnTo>
                      <a:pt x="94" y="443"/>
                    </a:lnTo>
                    <a:lnTo>
                      <a:pt x="89" y="432"/>
                    </a:lnTo>
                    <a:lnTo>
                      <a:pt x="83" y="421"/>
                    </a:lnTo>
                    <a:lnTo>
                      <a:pt x="78" y="410"/>
                    </a:lnTo>
                    <a:lnTo>
                      <a:pt x="74" y="398"/>
                    </a:lnTo>
                    <a:lnTo>
                      <a:pt x="6" y="383"/>
                    </a:lnTo>
                    <a:lnTo>
                      <a:pt x="3" y="364"/>
                    </a:lnTo>
                    <a:lnTo>
                      <a:pt x="0" y="346"/>
                    </a:lnTo>
                    <a:lnTo>
                      <a:pt x="63" y="314"/>
                    </a:lnTo>
                    <a:lnTo>
                      <a:pt x="64" y="301"/>
                    </a:lnTo>
                    <a:lnTo>
                      <a:pt x="65" y="288"/>
                    </a:lnTo>
                    <a:lnTo>
                      <a:pt x="67" y="276"/>
                    </a:lnTo>
                    <a:lnTo>
                      <a:pt x="69" y="264"/>
                    </a:lnTo>
                    <a:lnTo>
                      <a:pt x="17" y="215"/>
                    </a:lnTo>
                    <a:lnTo>
                      <a:pt x="23" y="198"/>
                    </a:lnTo>
                    <a:lnTo>
                      <a:pt x="30" y="182"/>
                    </a:lnTo>
                    <a:lnTo>
                      <a:pt x="102" y="185"/>
                    </a:lnTo>
                    <a:lnTo>
                      <a:pt x="109" y="175"/>
                    </a:lnTo>
                    <a:lnTo>
                      <a:pt x="117" y="165"/>
                    </a:lnTo>
                    <a:lnTo>
                      <a:pt x="124" y="155"/>
                    </a:lnTo>
                    <a:lnTo>
                      <a:pt x="133" y="146"/>
                    </a:lnTo>
                    <a:lnTo>
                      <a:pt x="111" y="76"/>
                    </a:lnTo>
                    <a:lnTo>
                      <a:pt x="124" y="65"/>
                    </a:lnTo>
                    <a:lnTo>
                      <a:pt x="138" y="55"/>
                    </a:lnTo>
                    <a:lnTo>
                      <a:pt x="200" y="94"/>
                    </a:lnTo>
                    <a:lnTo>
                      <a:pt x="211" y="88"/>
                    </a:lnTo>
                    <a:lnTo>
                      <a:pt x="222" y="83"/>
                    </a:lnTo>
                    <a:lnTo>
                      <a:pt x="234" y="79"/>
                    </a:lnTo>
                    <a:lnTo>
                      <a:pt x="246" y="75"/>
                    </a:lnTo>
                    <a:lnTo>
                      <a:pt x="261" y="4"/>
                    </a:lnTo>
                    <a:lnTo>
                      <a:pt x="270" y="3"/>
                    </a:lnTo>
                    <a:lnTo>
                      <a:pt x="279" y="1"/>
                    </a:lnTo>
                    <a:lnTo>
                      <a:pt x="297" y="0"/>
                    </a:lnTo>
                    <a:lnTo>
                      <a:pt x="330" y="64"/>
                    </a:lnTo>
                    <a:lnTo>
                      <a:pt x="343" y="65"/>
                    </a:lnTo>
                    <a:lnTo>
                      <a:pt x="355" y="66"/>
                    </a:lnTo>
                    <a:lnTo>
                      <a:pt x="367" y="68"/>
                    </a:lnTo>
                    <a:lnTo>
                      <a:pt x="379" y="70"/>
                    </a:lnTo>
                    <a:lnTo>
                      <a:pt x="427" y="18"/>
                    </a:lnTo>
                    <a:lnTo>
                      <a:pt x="436" y="21"/>
                    </a:lnTo>
                    <a:lnTo>
                      <a:pt x="444" y="25"/>
                    </a:lnTo>
                    <a:lnTo>
                      <a:pt x="461" y="32"/>
                    </a:lnTo>
                    <a:lnTo>
                      <a:pt x="458" y="103"/>
                    </a:lnTo>
                    <a:lnTo>
                      <a:pt x="468" y="110"/>
                    </a:lnTo>
                    <a:lnTo>
                      <a:pt x="478" y="117"/>
                    </a:lnTo>
                    <a:lnTo>
                      <a:pt x="488" y="125"/>
                    </a:lnTo>
                    <a:lnTo>
                      <a:pt x="497" y="134"/>
                    </a:lnTo>
                    <a:lnTo>
                      <a:pt x="562" y="112"/>
                    </a:lnTo>
                    <a:lnTo>
                      <a:pt x="574" y="128"/>
                    </a:lnTo>
                    <a:lnTo>
                      <a:pt x="579" y="136"/>
                    </a:lnTo>
                    <a:lnTo>
                      <a:pt x="586" y="144"/>
                    </a:lnTo>
                    <a:lnTo>
                      <a:pt x="548" y="201"/>
                    </a:lnTo>
                    <a:lnTo>
                      <a:pt x="551" y="206"/>
                    </a:lnTo>
                    <a:lnTo>
                      <a:pt x="554" y="213"/>
                    </a:lnTo>
                    <a:lnTo>
                      <a:pt x="559" y="224"/>
                    </a:lnTo>
                    <a:lnTo>
                      <a:pt x="563" y="235"/>
                    </a:lnTo>
                    <a:lnTo>
                      <a:pt x="567" y="247"/>
                    </a:lnTo>
                    <a:lnTo>
                      <a:pt x="632" y="261"/>
                    </a:lnTo>
                    <a:lnTo>
                      <a:pt x="635" y="280"/>
                    </a:lnTo>
                    <a:lnTo>
                      <a:pt x="637" y="301"/>
                    </a:lnTo>
                    <a:lnTo>
                      <a:pt x="578" y="332"/>
                    </a:lnTo>
                    <a:lnTo>
                      <a:pt x="577" y="344"/>
                    </a:lnTo>
                    <a:lnTo>
                      <a:pt x="576" y="356"/>
                    </a:lnTo>
                    <a:lnTo>
                      <a:pt x="574" y="367"/>
                    </a:lnTo>
                    <a:lnTo>
                      <a:pt x="571" y="380"/>
                    </a:lnTo>
                    <a:lnTo>
                      <a:pt x="620" y="424"/>
                    </a:lnTo>
                    <a:lnTo>
                      <a:pt x="613" y="443"/>
                    </a:lnTo>
                    <a:lnTo>
                      <a:pt x="604" y="462"/>
                    </a:lnTo>
                    <a:lnTo>
                      <a:pt x="539" y="458"/>
                    </a:lnTo>
                    <a:lnTo>
                      <a:pt x="532" y="469"/>
                    </a:lnTo>
                    <a:lnTo>
                      <a:pt x="525" y="479"/>
                    </a:lnTo>
                    <a:lnTo>
                      <a:pt x="518" y="488"/>
                    </a:lnTo>
                    <a:lnTo>
                      <a:pt x="510" y="497"/>
                    </a:lnTo>
                    <a:lnTo>
                      <a:pt x="529" y="559"/>
                    </a:lnTo>
                    <a:lnTo>
                      <a:pt x="513" y="573"/>
                    </a:lnTo>
                    <a:lnTo>
                      <a:pt x="505" y="579"/>
                    </a:lnTo>
                    <a:lnTo>
                      <a:pt x="496" y="585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0" rIns="0" anchor="ctr">
                <a:scene3d>
                  <a:camera prst="orthographicFront"/>
                  <a:lightRig rig="threePt" dir="t"/>
                </a:scene3d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0" cap="none" spc="0" normalizeH="0" baseline="0" noProof="0" dirty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Oval 7"/>
              <p:cNvSpPr>
                <a:spLocks noChangeArrowheads="1"/>
              </p:cNvSpPr>
              <p:nvPr/>
            </p:nvSpPr>
            <p:spPr bwMode="auto">
              <a:xfrm>
                <a:off x="6307671" y="1468197"/>
                <a:ext cx="897577" cy="892035"/>
              </a:xfrm>
              <a:prstGeom prst="ellipse">
                <a:avLst/>
              </a:prstGeom>
              <a:solidFill>
                <a:srgbClr val="00B0F0">
                  <a:alpha val="70000"/>
                </a:srgbClr>
              </a:solidFill>
              <a:ln w="22225">
                <a:noFill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cene3d>
                  <a:camera prst="orthographicFront"/>
                  <a:lightRig rig="threePt" dir="t"/>
                </a:scene3d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None/>
                  <a:defRPr/>
                </a:pPr>
                <a:r>
                  <a:rPr kumimoji="1" lang="zh-CN" altLang="en-US" sz="1600" b="1" noProof="0" dirty="0"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session</a:t>
                </a: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138" y="4383"/>
              <a:ext cx="3269" cy="3276"/>
              <a:chOff x="1511903" y="768797"/>
              <a:chExt cx="2075647" cy="2080525"/>
            </a:xfrm>
          </p:grpSpPr>
          <p:sp>
            <p:nvSpPr>
              <p:cNvPr id="20" name="Freeform 8"/>
              <p:cNvSpPr/>
              <p:nvPr/>
            </p:nvSpPr>
            <p:spPr bwMode="auto">
              <a:xfrm>
                <a:off x="1511903" y="768797"/>
                <a:ext cx="2075647" cy="2080525"/>
              </a:xfrm>
              <a:custGeom>
                <a:avLst/>
                <a:gdLst>
                  <a:gd name="T0" fmla="*/ 587 w 808"/>
                  <a:gd name="T1" fmla="*/ 691 h 810"/>
                  <a:gd name="T2" fmla="*/ 553 w 808"/>
                  <a:gd name="T3" fmla="*/ 710 h 810"/>
                  <a:gd name="T4" fmla="*/ 535 w 808"/>
                  <a:gd name="T5" fmla="*/ 789 h 810"/>
                  <a:gd name="T6" fmla="*/ 509 w 808"/>
                  <a:gd name="T7" fmla="*/ 797 h 810"/>
                  <a:gd name="T8" fmla="*/ 450 w 808"/>
                  <a:gd name="T9" fmla="*/ 741 h 810"/>
                  <a:gd name="T10" fmla="*/ 425 w 808"/>
                  <a:gd name="T11" fmla="*/ 744 h 810"/>
                  <a:gd name="T12" fmla="*/ 378 w 808"/>
                  <a:gd name="T13" fmla="*/ 810 h 810"/>
                  <a:gd name="T14" fmla="*/ 351 w 808"/>
                  <a:gd name="T15" fmla="*/ 807 h 810"/>
                  <a:gd name="T16" fmla="*/ 317 w 808"/>
                  <a:gd name="T17" fmla="*/ 733 h 810"/>
                  <a:gd name="T18" fmla="*/ 292 w 808"/>
                  <a:gd name="T19" fmla="*/ 726 h 810"/>
                  <a:gd name="T20" fmla="*/ 225 w 808"/>
                  <a:gd name="T21" fmla="*/ 769 h 810"/>
                  <a:gd name="T22" fmla="*/ 199 w 808"/>
                  <a:gd name="T23" fmla="*/ 755 h 810"/>
                  <a:gd name="T24" fmla="*/ 197 w 808"/>
                  <a:gd name="T25" fmla="*/ 675 h 810"/>
                  <a:gd name="T26" fmla="*/ 177 w 808"/>
                  <a:gd name="T27" fmla="*/ 658 h 810"/>
                  <a:gd name="T28" fmla="*/ 99 w 808"/>
                  <a:gd name="T29" fmla="*/ 672 h 810"/>
                  <a:gd name="T30" fmla="*/ 81 w 808"/>
                  <a:gd name="T31" fmla="*/ 649 h 810"/>
                  <a:gd name="T32" fmla="*/ 103 w 808"/>
                  <a:gd name="T33" fmla="*/ 563 h 810"/>
                  <a:gd name="T34" fmla="*/ 92 w 808"/>
                  <a:gd name="T35" fmla="*/ 540 h 810"/>
                  <a:gd name="T36" fmla="*/ 16 w 808"/>
                  <a:gd name="T37" fmla="*/ 521 h 810"/>
                  <a:gd name="T38" fmla="*/ 67 w 808"/>
                  <a:gd name="T39" fmla="*/ 461 h 810"/>
                  <a:gd name="T40" fmla="*/ 64 w 808"/>
                  <a:gd name="T41" fmla="*/ 436 h 810"/>
                  <a:gd name="T42" fmla="*/ 62 w 808"/>
                  <a:gd name="T43" fmla="*/ 410 h 810"/>
                  <a:gd name="T44" fmla="*/ 1 w 808"/>
                  <a:gd name="T45" fmla="*/ 362 h 810"/>
                  <a:gd name="T46" fmla="*/ 70 w 808"/>
                  <a:gd name="T47" fmla="*/ 328 h 810"/>
                  <a:gd name="T48" fmla="*/ 78 w 808"/>
                  <a:gd name="T49" fmla="*/ 303 h 810"/>
                  <a:gd name="T50" fmla="*/ 86 w 808"/>
                  <a:gd name="T51" fmla="*/ 278 h 810"/>
                  <a:gd name="T52" fmla="*/ 48 w 808"/>
                  <a:gd name="T53" fmla="*/ 212 h 810"/>
                  <a:gd name="T54" fmla="*/ 125 w 808"/>
                  <a:gd name="T55" fmla="*/ 206 h 810"/>
                  <a:gd name="T56" fmla="*/ 140 w 808"/>
                  <a:gd name="T57" fmla="*/ 186 h 810"/>
                  <a:gd name="T58" fmla="*/ 157 w 808"/>
                  <a:gd name="T59" fmla="*/ 166 h 810"/>
                  <a:gd name="T60" fmla="*/ 148 w 808"/>
                  <a:gd name="T61" fmla="*/ 91 h 810"/>
                  <a:gd name="T62" fmla="*/ 221 w 808"/>
                  <a:gd name="T63" fmla="*/ 114 h 810"/>
                  <a:gd name="T64" fmla="*/ 255 w 808"/>
                  <a:gd name="T65" fmla="*/ 95 h 810"/>
                  <a:gd name="T66" fmla="*/ 272 w 808"/>
                  <a:gd name="T67" fmla="*/ 21 h 810"/>
                  <a:gd name="T68" fmla="*/ 302 w 808"/>
                  <a:gd name="T69" fmla="*/ 12 h 810"/>
                  <a:gd name="T70" fmla="*/ 358 w 808"/>
                  <a:gd name="T71" fmla="*/ 63 h 810"/>
                  <a:gd name="T72" fmla="*/ 383 w 808"/>
                  <a:gd name="T73" fmla="*/ 61 h 810"/>
                  <a:gd name="T74" fmla="*/ 427 w 808"/>
                  <a:gd name="T75" fmla="*/ 0 h 810"/>
                  <a:gd name="T76" fmla="*/ 459 w 808"/>
                  <a:gd name="T77" fmla="*/ 3 h 810"/>
                  <a:gd name="T78" fmla="*/ 491 w 808"/>
                  <a:gd name="T79" fmla="*/ 71 h 810"/>
                  <a:gd name="T80" fmla="*/ 515 w 808"/>
                  <a:gd name="T81" fmla="*/ 78 h 810"/>
                  <a:gd name="T82" fmla="*/ 579 w 808"/>
                  <a:gd name="T83" fmla="*/ 39 h 810"/>
                  <a:gd name="T84" fmla="*/ 607 w 808"/>
                  <a:gd name="T85" fmla="*/ 54 h 810"/>
                  <a:gd name="T86" fmla="*/ 611 w 808"/>
                  <a:gd name="T87" fmla="*/ 130 h 810"/>
                  <a:gd name="T88" fmla="*/ 630 w 808"/>
                  <a:gd name="T89" fmla="*/ 146 h 810"/>
                  <a:gd name="T90" fmla="*/ 705 w 808"/>
                  <a:gd name="T91" fmla="*/ 134 h 810"/>
                  <a:gd name="T92" fmla="*/ 725 w 808"/>
                  <a:gd name="T93" fmla="*/ 158 h 810"/>
                  <a:gd name="T94" fmla="*/ 705 w 808"/>
                  <a:gd name="T95" fmla="*/ 241 h 810"/>
                  <a:gd name="T96" fmla="*/ 716 w 808"/>
                  <a:gd name="T97" fmla="*/ 264 h 810"/>
                  <a:gd name="T98" fmla="*/ 791 w 808"/>
                  <a:gd name="T99" fmla="*/ 285 h 810"/>
                  <a:gd name="T100" fmla="*/ 740 w 808"/>
                  <a:gd name="T101" fmla="*/ 343 h 810"/>
                  <a:gd name="T102" fmla="*/ 744 w 808"/>
                  <a:gd name="T103" fmla="*/ 368 h 810"/>
                  <a:gd name="T104" fmla="*/ 745 w 808"/>
                  <a:gd name="T105" fmla="*/ 395 h 810"/>
                  <a:gd name="T106" fmla="*/ 807 w 808"/>
                  <a:gd name="T107" fmla="*/ 442 h 810"/>
                  <a:gd name="T108" fmla="*/ 737 w 808"/>
                  <a:gd name="T109" fmla="*/ 477 h 810"/>
                  <a:gd name="T110" fmla="*/ 730 w 808"/>
                  <a:gd name="T111" fmla="*/ 502 h 810"/>
                  <a:gd name="T112" fmla="*/ 722 w 808"/>
                  <a:gd name="T113" fmla="*/ 526 h 810"/>
                  <a:gd name="T114" fmla="*/ 762 w 808"/>
                  <a:gd name="T115" fmla="*/ 595 h 810"/>
                  <a:gd name="T116" fmla="*/ 683 w 808"/>
                  <a:gd name="T117" fmla="*/ 599 h 810"/>
                  <a:gd name="T118" fmla="*/ 668 w 808"/>
                  <a:gd name="T119" fmla="*/ 620 h 810"/>
                  <a:gd name="T120" fmla="*/ 651 w 808"/>
                  <a:gd name="T121" fmla="*/ 639 h 810"/>
                  <a:gd name="T122" fmla="*/ 662 w 808"/>
                  <a:gd name="T123" fmla="*/ 718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08" h="810">
                    <a:moveTo>
                      <a:pt x="651" y="726"/>
                    </a:moveTo>
                    <a:lnTo>
                      <a:pt x="587" y="691"/>
                    </a:lnTo>
                    <a:lnTo>
                      <a:pt x="565" y="704"/>
                    </a:lnTo>
                    <a:lnTo>
                      <a:pt x="553" y="710"/>
                    </a:lnTo>
                    <a:lnTo>
                      <a:pt x="542" y="716"/>
                    </a:lnTo>
                    <a:lnTo>
                      <a:pt x="535" y="789"/>
                    </a:lnTo>
                    <a:lnTo>
                      <a:pt x="522" y="794"/>
                    </a:lnTo>
                    <a:lnTo>
                      <a:pt x="509" y="797"/>
                    </a:lnTo>
                    <a:lnTo>
                      <a:pt x="462" y="739"/>
                    </a:lnTo>
                    <a:lnTo>
                      <a:pt x="450" y="741"/>
                    </a:lnTo>
                    <a:lnTo>
                      <a:pt x="437" y="743"/>
                    </a:lnTo>
                    <a:lnTo>
                      <a:pt x="425" y="744"/>
                    </a:lnTo>
                    <a:lnTo>
                      <a:pt x="412" y="744"/>
                    </a:lnTo>
                    <a:lnTo>
                      <a:pt x="378" y="810"/>
                    </a:lnTo>
                    <a:lnTo>
                      <a:pt x="364" y="809"/>
                    </a:lnTo>
                    <a:lnTo>
                      <a:pt x="351" y="807"/>
                    </a:lnTo>
                    <a:lnTo>
                      <a:pt x="329" y="736"/>
                    </a:lnTo>
                    <a:lnTo>
                      <a:pt x="317" y="733"/>
                    </a:lnTo>
                    <a:lnTo>
                      <a:pt x="304" y="730"/>
                    </a:lnTo>
                    <a:lnTo>
                      <a:pt x="292" y="726"/>
                    </a:lnTo>
                    <a:lnTo>
                      <a:pt x="280" y="721"/>
                    </a:lnTo>
                    <a:lnTo>
                      <a:pt x="225" y="769"/>
                    </a:lnTo>
                    <a:lnTo>
                      <a:pt x="212" y="763"/>
                    </a:lnTo>
                    <a:lnTo>
                      <a:pt x="199" y="755"/>
                    </a:lnTo>
                    <a:lnTo>
                      <a:pt x="207" y="683"/>
                    </a:lnTo>
                    <a:lnTo>
                      <a:pt x="197" y="675"/>
                    </a:lnTo>
                    <a:lnTo>
                      <a:pt x="187" y="667"/>
                    </a:lnTo>
                    <a:lnTo>
                      <a:pt x="177" y="658"/>
                    </a:lnTo>
                    <a:lnTo>
                      <a:pt x="168" y="650"/>
                    </a:lnTo>
                    <a:lnTo>
                      <a:pt x="99" y="672"/>
                    </a:lnTo>
                    <a:lnTo>
                      <a:pt x="90" y="661"/>
                    </a:lnTo>
                    <a:lnTo>
                      <a:pt x="81" y="649"/>
                    </a:lnTo>
                    <a:lnTo>
                      <a:pt x="116" y="586"/>
                    </a:lnTo>
                    <a:lnTo>
                      <a:pt x="103" y="563"/>
                    </a:lnTo>
                    <a:lnTo>
                      <a:pt x="97" y="552"/>
                    </a:lnTo>
                    <a:lnTo>
                      <a:pt x="92" y="540"/>
                    </a:lnTo>
                    <a:lnTo>
                      <a:pt x="20" y="534"/>
                    </a:lnTo>
                    <a:lnTo>
                      <a:pt x="16" y="521"/>
                    </a:lnTo>
                    <a:lnTo>
                      <a:pt x="12" y="507"/>
                    </a:lnTo>
                    <a:lnTo>
                      <a:pt x="67" y="461"/>
                    </a:lnTo>
                    <a:lnTo>
                      <a:pt x="65" y="449"/>
                    </a:lnTo>
                    <a:lnTo>
                      <a:pt x="64" y="436"/>
                    </a:lnTo>
                    <a:lnTo>
                      <a:pt x="63" y="423"/>
                    </a:lnTo>
                    <a:lnTo>
                      <a:pt x="62" y="410"/>
                    </a:lnTo>
                    <a:lnTo>
                      <a:pt x="0" y="378"/>
                    </a:lnTo>
                    <a:lnTo>
                      <a:pt x="1" y="362"/>
                    </a:lnTo>
                    <a:lnTo>
                      <a:pt x="3" y="348"/>
                    </a:lnTo>
                    <a:lnTo>
                      <a:pt x="70" y="328"/>
                    </a:lnTo>
                    <a:lnTo>
                      <a:pt x="73" y="316"/>
                    </a:lnTo>
                    <a:lnTo>
                      <a:pt x="78" y="303"/>
                    </a:lnTo>
                    <a:lnTo>
                      <a:pt x="82" y="291"/>
                    </a:lnTo>
                    <a:lnTo>
                      <a:pt x="86" y="278"/>
                    </a:lnTo>
                    <a:lnTo>
                      <a:pt x="41" y="225"/>
                    </a:lnTo>
                    <a:lnTo>
                      <a:pt x="48" y="212"/>
                    </a:lnTo>
                    <a:lnTo>
                      <a:pt x="55" y="199"/>
                    </a:lnTo>
                    <a:lnTo>
                      <a:pt x="125" y="206"/>
                    </a:lnTo>
                    <a:lnTo>
                      <a:pt x="132" y="196"/>
                    </a:lnTo>
                    <a:lnTo>
                      <a:pt x="140" y="186"/>
                    </a:lnTo>
                    <a:lnTo>
                      <a:pt x="148" y="175"/>
                    </a:lnTo>
                    <a:lnTo>
                      <a:pt x="157" y="166"/>
                    </a:lnTo>
                    <a:lnTo>
                      <a:pt x="136" y="101"/>
                    </a:lnTo>
                    <a:lnTo>
                      <a:pt x="148" y="91"/>
                    </a:lnTo>
                    <a:lnTo>
                      <a:pt x="160" y="80"/>
                    </a:lnTo>
                    <a:lnTo>
                      <a:pt x="221" y="114"/>
                    </a:lnTo>
                    <a:lnTo>
                      <a:pt x="243" y="101"/>
                    </a:lnTo>
                    <a:lnTo>
                      <a:pt x="255" y="95"/>
                    </a:lnTo>
                    <a:lnTo>
                      <a:pt x="266" y="90"/>
                    </a:lnTo>
                    <a:lnTo>
                      <a:pt x="272" y="21"/>
                    </a:lnTo>
                    <a:lnTo>
                      <a:pt x="287" y="16"/>
                    </a:lnTo>
                    <a:lnTo>
                      <a:pt x="302" y="12"/>
                    </a:lnTo>
                    <a:lnTo>
                      <a:pt x="345" y="65"/>
                    </a:lnTo>
                    <a:lnTo>
                      <a:pt x="358" y="63"/>
                    </a:lnTo>
                    <a:lnTo>
                      <a:pt x="371" y="62"/>
                    </a:lnTo>
                    <a:lnTo>
                      <a:pt x="383" y="61"/>
                    </a:lnTo>
                    <a:lnTo>
                      <a:pt x="396" y="60"/>
                    </a:lnTo>
                    <a:lnTo>
                      <a:pt x="427" y="0"/>
                    </a:lnTo>
                    <a:lnTo>
                      <a:pt x="443" y="1"/>
                    </a:lnTo>
                    <a:lnTo>
                      <a:pt x="459" y="3"/>
                    </a:lnTo>
                    <a:lnTo>
                      <a:pt x="479" y="68"/>
                    </a:lnTo>
                    <a:lnTo>
                      <a:pt x="491" y="71"/>
                    </a:lnTo>
                    <a:lnTo>
                      <a:pt x="503" y="75"/>
                    </a:lnTo>
                    <a:lnTo>
                      <a:pt x="515" y="78"/>
                    </a:lnTo>
                    <a:lnTo>
                      <a:pt x="527" y="83"/>
                    </a:lnTo>
                    <a:lnTo>
                      <a:pt x="579" y="39"/>
                    </a:lnTo>
                    <a:lnTo>
                      <a:pt x="593" y="46"/>
                    </a:lnTo>
                    <a:lnTo>
                      <a:pt x="607" y="54"/>
                    </a:lnTo>
                    <a:lnTo>
                      <a:pt x="599" y="122"/>
                    </a:lnTo>
                    <a:lnTo>
                      <a:pt x="611" y="130"/>
                    </a:lnTo>
                    <a:lnTo>
                      <a:pt x="621" y="138"/>
                    </a:lnTo>
                    <a:lnTo>
                      <a:pt x="630" y="146"/>
                    </a:lnTo>
                    <a:lnTo>
                      <a:pt x="640" y="155"/>
                    </a:lnTo>
                    <a:lnTo>
                      <a:pt x="705" y="134"/>
                    </a:lnTo>
                    <a:lnTo>
                      <a:pt x="715" y="146"/>
                    </a:lnTo>
                    <a:lnTo>
                      <a:pt x="725" y="158"/>
                    </a:lnTo>
                    <a:lnTo>
                      <a:pt x="692" y="219"/>
                    </a:lnTo>
                    <a:lnTo>
                      <a:pt x="705" y="241"/>
                    </a:lnTo>
                    <a:lnTo>
                      <a:pt x="710" y="252"/>
                    </a:lnTo>
                    <a:lnTo>
                      <a:pt x="716" y="264"/>
                    </a:lnTo>
                    <a:lnTo>
                      <a:pt x="786" y="270"/>
                    </a:lnTo>
                    <a:lnTo>
                      <a:pt x="791" y="285"/>
                    </a:lnTo>
                    <a:lnTo>
                      <a:pt x="795" y="300"/>
                    </a:lnTo>
                    <a:lnTo>
                      <a:pt x="740" y="343"/>
                    </a:lnTo>
                    <a:lnTo>
                      <a:pt x="742" y="356"/>
                    </a:lnTo>
                    <a:lnTo>
                      <a:pt x="744" y="368"/>
                    </a:lnTo>
                    <a:lnTo>
                      <a:pt x="745" y="382"/>
                    </a:lnTo>
                    <a:lnTo>
                      <a:pt x="745" y="395"/>
                    </a:lnTo>
                    <a:lnTo>
                      <a:pt x="808" y="427"/>
                    </a:lnTo>
                    <a:lnTo>
                      <a:pt x="807" y="442"/>
                    </a:lnTo>
                    <a:lnTo>
                      <a:pt x="805" y="457"/>
                    </a:lnTo>
                    <a:lnTo>
                      <a:pt x="737" y="477"/>
                    </a:lnTo>
                    <a:lnTo>
                      <a:pt x="734" y="490"/>
                    </a:lnTo>
                    <a:lnTo>
                      <a:pt x="730" y="502"/>
                    </a:lnTo>
                    <a:lnTo>
                      <a:pt x="726" y="514"/>
                    </a:lnTo>
                    <a:lnTo>
                      <a:pt x="722" y="526"/>
                    </a:lnTo>
                    <a:lnTo>
                      <a:pt x="769" y="582"/>
                    </a:lnTo>
                    <a:lnTo>
                      <a:pt x="762" y="595"/>
                    </a:lnTo>
                    <a:lnTo>
                      <a:pt x="756" y="607"/>
                    </a:lnTo>
                    <a:lnTo>
                      <a:pt x="683" y="599"/>
                    </a:lnTo>
                    <a:lnTo>
                      <a:pt x="676" y="609"/>
                    </a:lnTo>
                    <a:lnTo>
                      <a:pt x="668" y="620"/>
                    </a:lnTo>
                    <a:lnTo>
                      <a:pt x="659" y="629"/>
                    </a:lnTo>
                    <a:lnTo>
                      <a:pt x="651" y="639"/>
                    </a:lnTo>
                    <a:lnTo>
                      <a:pt x="673" y="709"/>
                    </a:lnTo>
                    <a:lnTo>
                      <a:pt x="662" y="718"/>
                    </a:lnTo>
                    <a:lnTo>
                      <a:pt x="651" y="726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0" rIns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5A595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Oval 9"/>
              <p:cNvSpPr>
                <a:spLocks noChangeArrowheads="1"/>
              </p:cNvSpPr>
              <p:nvPr/>
            </p:nvSpPr>
            <p:spPr bwMode="auto">
              <a:xfrm>
                <a:off x="1860515" y="1120002"/>
                <a:ext cx="1378422" cy="1378114"/>
              </a:xfrm>
              <a:prstGeom prst="ellipse">
                <a:avLst/>
              </a:prstGeom>
              <a:solidFill>
                <a:srgbClr val="00B0F0">
                  <a:alpha val="70000"/>
                </a:srgbClr>
              </a:solidFill>
              <a:ln w="22225">
                <a:noFill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 anchorCtr="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600" b="1" i="0" u="none" strike="noStrike" cap="none" spc="0" normalizeH="0" baseline="0" noProof="0" dirty="0"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page</a:t>
                </a: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7880" y="6237"/>
              <a:ext cx="5265" cy="4563"/>
              <a:chOff x="2057536" y="1194444"/>
              <a:chExt cx="2075647" cy="2080525"/>
            </a:xfrm>
          </p:grpSpPr>
          <p:sp>
            <p:nvSpPr>
              <p:cNvPr id="23" name="Freeform 8"/>
              <p:cNvSpPr/>
              <p:nvPr/>
            </p:nvSpPr>
            <p:spPr bwMode="auto">
              <a:xfrm>
                <a:off x="2057536" y="1194444"/>
                <a:ext cx="2075647" cy="2080525"/>
              </a:xfrm>
              <a:custGeom>
                <a:avLst/>
                <a:gdLst>
                  <a:gd name="T0" fmla="*/ 587 w 808"/>
                  <a:gd name="T1" fmla="*/ 691 h 810"/>
                  <a:gd name="T2" fmla="*/ 553 w 808"/>
                  <a:gd name="T3" fmla="*/ 710 h 810"/>
                  <a:gd name="T4" fmla="*/ 535 w 808"/>
                  <a:gd name="T5" fmla="*/ 789 h 810"/>
                  <a:gd name="T6" fmla="*/ 509 w 808"/>
                  <a:gd name="T7" fmla="*/ 797 h 810"/>
                  <a:gd name="T8" fmla="*/ 450 w 808"/>
                  <a:gd name="T9" fmla="*/ 741 h 810"/>
                  <a:gd name="T10" fmla="*/ 425 w 808"/>
                  <a:gd name="T11" fmla="*/ 744 h 810"/>
                  <a:gd name="T12" fmla="*/ 378 w 808"/>
                  <a:gd name="T13" fmla="*/ 810 h 810"/>
                  <a:gd name="T14" fmla="*/ 351 w 808"/>
                  <a:gd name="T15" fmla="*/ 807 h 810"/>
                  <a:gd name="T16" fmla="*/ 317 w 808"/>
                  <a:gd name="T17" fmla="*/ 733 h 810"/>
                  <a:gd name="T18" fmla="*/ 292 w 808"/>
                  <a:gd name="T19" fmla="*/ 726 h 810"/>
                  <a:gd name="T20" fmla="*/ 225 w 808"/>
                  <a:gd name="T21" fmla="*/ 769 h 810"/>
                  <a:gd name="T22" fmla="*/ 199 w 808"/>
                  <a:gd name="T23" fmla="*/ 755 h 810"/>
                  <a:gd name="T24" fmla="*/ 197 w 808"/>
                  <a:gd name="T25" fmla="*/ 675 h 810"/>
                  <a:gd name="T26" fmla="*/ 177 w 808"/>
                  <a:gd name="T27" fmla="*/ 658 h 810"/>
                  <a:gd name="T28" fmla="*/ 99 w 808"/>
                  <a:gd name="T29" fmla="*/ 672 h 810"/>
                  <a:gd name="T30" fmla="*/ 81 w 808"/>
                  <a:gd name="T31" fmla="*/ 649 h 810"/>
                  <a:gd name="T32" fmla="*/ 103 w 808"/>
                  <a:gd name="T33" fmla="*/ 563 h 810"/>
                  <a:gd name="T34" fmla="*/ 92 w 808"/>
                  <a:gd name="T35" fmla="*/ 540 h 810"/>
                  <a:gd name="T36" fmla="*/ 16 w 808"/>
                  <a:gd name="T37" fmla="*/ 521 h 810"/>
                  <a:gd name="T38" fmla="*/ 67 w 808"/>
                  <a:gd name="T39" fmla="*/ 461 h 810"/>
                  <a:gd name="T40" fmla="*/ 64 w 808"/>
                  <a:gd name="T41" fmla="*/ 436 h 810"/>
                  <a:gd name="T42" fmla="*/ 62 w 808"/>
                  <a:gd name="T43" fmla="*/ 410 h 810"/>
                  <a:gd name="T44" fmla="*/ 1 w 808"/>
                  <a:gd name="T45" fmla="*/ 362 h 810"/>
                  <a:gd name="T46" fmla="*/ 70 w 808"/>
                  <a:gd name="T47" fmla="*/ 328 h 810"/>
                  <a:gd name="T48" fmla="*/ 78 w 808"/>
                  <a:gd name="T49" fmla="*/ 303 h 810"/>
                  <a:gd name="T50" fmla="*/ 86 w 808"/>
                  <a:gd name="T51" fmla="*/ 278 h 810"/>
                  <a:gd name="T52" fmla="*/ 48 w 808"/>
                  <a:gd name="T53" fmla="*/ 212 h 810"/>
                  <a:gd name="T54" fmla="*/ 125 w 808"/>
                  <a:gd name="T55" fmla="*/ 206 h 810"/>
                  <a:gd name="T56" fmla="*/ 140 w 808"/>
                  <a:gd name="T57" fmla="*/ 186 h 810"/>
                  <a:gd name="T58" fmla="*/ 157 w 808"/>
                  <a:gd name="T59" fmla="*/ 166 h 810"/>
                  <a:gd name="T60" fmla="*/ 148 w 808"/>
                  <a:gd name="T61" fmla="*/ 91 h 810"/>
                  <a:gd name="T62" fmla="*/ 221 w 808"/>
                  <a:gd name="T63" fmla="*/ 114 h 810"/>
                  <a:gd name="T64" fmla="*/ 255 w 808"/>
                  <a:gd name="T65" fmla="*/ 95 h 810"/>
                  <a:gd name="T66" fmla="*/ 272 w 808"/>
                  <a:gd name="T67" fmla="*/ 21 h 810"/>
                  <a:gd name="T68" fmla="*/ 302 w 808"/>
                  <a:gd name="T69" fmla="*/ 12 h 810"/>
                  <a:gd name="T70" fmla="*/ 358 w 808"/>
                  <a:gd name="T71" fmla="*/ 63 h 810"/>
                  <a:gd name="T72" fmla="*/ 383 w 808"/>
                  <a:gd name="T73" fmla="*/ 61 h 810"/>
                  <a:gd name="T74" fmla="*/ 427 w 808"/>
                  <a:gd name="T75" fmla="*/ 0 h 810"/>
                  <a:gd name="T76" fmla="*/ 459 w 808"/>
                  <a:gd name="T77" fmla="*/ 3 h 810"/>
                  <a:gd name="T78" fmla="*/ 491 w 808"/>
                  <a:gd name="T79" fmla="*/ 71 h 810"/>
                  <a:gd name="T80" fmla="*/ 515 w 808"/>
                  <a:gd name="T81" fmla="*/ 78 h 810"/>
                  <a:gd name="T82" fmla="*/ 579 w 808"/>
                  <a:gd name="T83" fmla="*/ 39 h 810"/>
                  <a:gd name="T84" fmla="*/ 607 w 808"/>
                  <a:gd name="T85" fmla="*/ 54 h 810"/>
                  <a:gd name="T86" fmla="*/ 611 w 808"/>
                  <a:gd name="T87" fmla="*/ 130 h 810"/>
                  <a:gd name="T88" fmla="*/ 630 w 808"/>
                  <a:gd name="T89" fmla="*/ 146 h 810"/>
                  <a:gd name="T90" fmla="*/ 705 w 808"/>
                  <a:gd name="T91" fmla="*/ 134 h 810"/>
                  <a:gd name="T92" fmla="*/ 725 w 808"/>
                  <a:gd name="T93" fmla="*/ 158 h 810"/>
                  <a:gd name="T94" fmla="*/ 705 w 808"/>
                  <a:gd name="T95" fmla="*/ 241 h 810"/>
                  <a:gd name="T96" fmla="*/ 716 w 808"/>
                  <a:gd name="T97" fmla="*/ 264 h 810"/>
                  <a:gd name="T98" fmla="*/ 791 w 808"/>
                  <a:gd name="T99" fmla="*/ 285 h 810"/>
                  <a:gd name="T100" fmla="*/ 740 w 808"/>
                  <a:gd name="T101" fmla="*/ 343 h 810"/>
                  <a:gd name="T102" fmla="*/ 744 w 808"/>
                  <a:gd name="T103" fmla="*/ 368 h 810"/>
                  <a:gd name="T104" fmla="*/ 745 w 808"/>
                  <a:gd name="T105" fmla="*/ 395 h 810"/>
                  <a:gd name="T106" fmla="*/ 807 w 808"/>
                  <a:gd name="T107" fmla="*/ 442 h 810"/>
                  <a:gd name="T108" fmla="*/ 737 w 808"/>
                  <a:gd name="T109" fmla="*/ 477 h 810"/>
                  <a:gd name="T110" fmla="*/ 730 w 808"/>
                  <a:gd name="T111" fmla="*/ 502 h 810"/>
                  <a:gd name="T112" fmla="*/ 722 w 808"/>
                  <a:gd name="T113" fmla="*/ 526 h 810"/>
                  <a:gd name="T114" fmla="*/ 762 w 808"/>
                  <a:gd name="T115" fmla="*/ 595 h 810"/>
                  <a:gd name="T116" fmla="*/ 683 w 808"/>
                  <a:gd name="T117" fmla="*/ 599 h 810"/>
                  <a:gd name="T118" fmla="*/ 668 w 808"/>
                  <a:gd name="T119" fmla="*/ 620 h 810"/>
                  <a:gd name="T120" fmla="*/ 651 w 808"/>
                  <a:gd name="T121" fmla="*/ 639 h 810"/>
                  <a:gd name="T122" fmla="*/ 662 w 808"/>
                  <a:gd name="T123" fmla="*/ 718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08" h="810">
                    <a:moveTo>
                      <a:pt x="651" y="726"/>
                    </a:moveTo>
                    <a:lnTo>
                      <a:pt x="587" y="691"/>
                    </a:lnTo>
                    <a:lnTo>
                      <a:pt x="565" y="704"/>
                    </a:lnTo>
                    <a:lnTo>
                      <a:pt x="553" y="710"/>
                    </a:lnTo>
                    <a:lnTo>
                      <a:pt x="542" y="716"/>
                    </a:lnTo>
                    <a:lnTo>
                      <a:pt x="535" y="789"/>
                    </a:lnTo>
                    <a:lnTo>
                      <a:pt x="522" y="794"/>
                    </a:lnTo>
                    <a:lnTo>
                      <a:pt x="509" y="797"/>
                    </a:lnTo>
                    <a:lnTo>
                      <a:pt x="462" y="739"/>
                    </a:lnTo>
                    <a:lnTo>
                      <a:pt x="450" y="741"/>
                    </a:lnTo>
                    <a:lnTo>
                      <a:pt x="437" y="743"/>
                    </a:lnTo>
                    <a:lnTo>
                      <a:pt x="425" y="744"/>
                    </a:lnTo>
                    <a:lnTo>
                      <a:pt x="412" y="744"/>
                    </a:lnTo>
                    <a:lnTo>
                      <a:pt x="378" y="810"/>
                    </a:lnTo>
                    <a:lnTo>
                      <a:pt x="364" y="809"/>
                    </a:lnTo>
                    <a:lnTo>
                      <a:pt x="351" y="807"/>
                    </a:lnTo>
                    <a:lnTo>
                      <a:pt x="329" y="736"/>
                    </a:lnTo>
                    <a:lnTo>
                      <a:pt x="317" y="733"/>
                    </a:lnTo>
                    <a:lnTo>
                      <a:pt x="304" y="730"/>
                    </a:lnTo>
                    <a:lnTo>
                      <a:pt x="292" y="726"/>
                    </a:lnTo>
                    <a:lnTo>
                      <a:pt x="280" y="721"/>
                    </a:lnTo>
                    <a:lnTo>
                      <a:pt x="225" y="769"/>
                    </a:lnTo>
                    <a:lnTo>
                      <a:pt x="212" y="763"/>
                    </a:lnTo>
                    <a:lnTo>
                      <a:pt x="199" y="755"/>
                    </a:lnTo>
                    <a:lnTo>
                      <a:pt x="207" y="683"/>
                    </a:lnTo>
                    <a:lnTo>
                      <a:pt x="197" y="675"/>
                    </a:lnTo>
                    <a:lnTo>
                      <a:pt x="187" y="667"/>
                    </a:lnTo>
                    <a:lnTo>
                      <a:pt x="177" y="658"/>
                    </a:lnTo>
                    <a:lnTo>
                      <a:pt x="168" y="650"/>
                    </a:lnTo>
                    <a:lnTo>
                      <a:pt x="99" y="672"/>
                    </a:lnTo>
                    <a:lnTo>
                      <a:pt x="90" y="661"/>
                    </a:lnTo>
                    <a:lnTo>
                      <a:pt x="81" y="649"/>
                    </a:lnTo>
                    <a:lnTo>
                      <a:pt x="116" y="586"/>
                    </a:lnTo>
                    <a:lnTo>
                      <a:pt x="103" y="563"/>
                    </a:lnTo>
                    <a:lnTo>
                      <a:pt x="97" y="552"/>
                    </a:lnTo>
                    <a:lnTo>
                      <a:pt x="92" y="540"/>
                    </a:lnTo>
                    <a:lnTo>
                      <a:pt x="20" y="534"/>
                    </a:lnTo>
                    <a:lnTo>
                      <a:pt x="16" y="521"/>
                    </a:lnTo>
                    <a:lnTo>
                      <a:pt x="12" y="507"/>
                    </a:lnTo>
                    <a:lnTo>
                      <a:pt x="67" y="461"/>
                    </a:lnTo>
                    <a:lnTo>
                      <a:pt x="65" y="449"/>
                    </a:lnTo>
                    <a:lnTo>
                      <a:pt x="64" y="436"/>
                    </a:lnTo>
                    <a:lnTo>
                      <a:pt x="63" y="423"/>
                    </a:lnTo>
                    <a:lnTo>
                      <a:pt x="62" y="410"/>
                    </a:lnTo>
                    <a:lnTo>
                      <a:pt x="0" y="378"/>
                    </a:lnTo>
                    <a:lnTo>
                      <a:pt x="1" y="362"/>
                    </a:lnTo>
                    <a:lnTo>
                      <a:pt x="3" y="348"/>
                    </a:lnTo>
                    <a:lnTo>
                      <a:pt x="70" y="328"/>
                    </a:lnTo>
                    <a:lnTo>
                      <a:pt x="73" y="316"/>
                    </a:lnTo>
                    <a:lnTo>
                      <a:pt x="78" y="303"/>
                    </a:lnTo>
                    <a:lnTo>
                      <a:pt x="82" y="291"/>
                    </a:lnTo>
                    <a:lnTo>
                      <a:pt x="86" y="278"/>
                    </a:lnTo>
                    <a:lnTo>
                      <a:pt x="41" y="225"/>
                    </a:lnTo>
                    <a:lnTo>
                      <a:pt x="48" y="212"/>
                    </a:lnTo>
                    <a:lnTo>
                      <a:pt x="55" y="199"/>
                    </a:lnTo>
                    <a:lnTo>
                      <a:pt x="125" y="206"/>
                    </a:lnTo>
                    <a:lnTo>
                      <a:pt x="132" y="196"/>
                    </a:lnTo>
                    <a:lnTo>
                      <a:pt x="140" y="186"/>
                    </a:lnTo>
                    <a:lnTo>
                      <a:pt x="148" y="175"/>
                    </a:lnTo>
                    <a:lnTo>
                      <a:pt x="157" y="166"/>
                    </a:lnTo>
                    <a:lnTo>
                      <a:pt x="136" y="101"/>
                    </a:lnTo>
                    <a:lnTo>
                      <a:pt x="148" y="91"/>
                    </a:lnTo>
                    <a:lnTo>
                      <a:pt x="160" y="80"/>
                    </a:lnTo>
                    <a:lnTo>
                      <a:pt x="221" y="114"/>
                    </a:lnTo>
                    <a:lnTo>
                      <a:pt x="243" y="101"/>
                    </a:lnTo>
                    <a:lnTo>
                      <a:pt x="255" y="95"/>
                    </a:lnTo>
                    <a:lnTo>
                      <a:pt x="266" y="90"/>
                    </a:lnTo>
                    <a:lnTo>
                      <a:pt x="272" y="21"/>
                    </a:lnTo>
                    <a:lnTo>
                      <a:pt x="287" y="16"/>
                    </a:lnTo>
                    <a:lnTo>
                      <a:pt x="302" y="12"/>
                    </a:lnTo>
                    <a:lnTo>
                      <a:pt x="345" y="65"/>
                    </a:lnTo>
                    <a:lnTo>
                      <a:pt x="358" y="63"/>
                    </a:lnTo>
                    <a:lnTo>
                      <a:pt x="371" y="62"/>
                    </a:lnTo>
                    <a:lnTo>
                      <a:pt x="383" y="61"/>
                    </a:lnTo>
                    <a:lnTo>
                      <a:pt x="396" y="60"/>
                    </a:lnTo>
                    <a:lnTo>
                      <a:pt x="427" y="0"/>
                    </a:lnTo>
                    <a:lnTo>
                      <a:pt x="443" y="1"/>
                    </a:lnTo>
                    <a:lnTo>
                      <a:pt x="459" y="3"/>
                    </a:lnTo>
                    <a:lnTo>
                      <a:pt x="479" y="68"/>
                    </a:lnTo>
                    <a:lnTo>
                      <a:pt x="491" y="71"/>
                    </a:lnTo>
                    <a:lnTo>
                      <a:pt x="503" y="75"/>
                    </a:lnTo>
                    <a:lnTo>
                      <a:pt x="515" y="78"/>
                    </a:lnTo>
                    <a:lnTo>
                      <a:pt x="527" y="83"/>
                    </a:lnTo>
                    <a:lnTo>
                      <a:pt x="579" y="39"/>
                    </a:lnTo>
                    <a:lnTo>
                      <a:pt x="593" y="46"/>
                    </a:lnTo>
                    <a:lnTo>
                      <a:pt x="607" y="54"/>
                    </a:lnTo>
                    <a:lnTo>
                      <a:pt x="599" y="122"/>
                    </a:lnTo>
                    <a:lnTo>
                      <a:pt x="611" y="130"/>
                    </a:lnTo>
                    <a:lnTo>
                      <a:pt x="621" y="138"/>
                    </a:lnTo>
                    <a:lnTo>
                      <a:pt x="630" y="146"/>
                    </a:lnTo>
                    <a:lnTo>
                      <a:pt x="640" y="155"/>
                    </a:lnTo>
                    <a:lnTo>
                      <a:pt x="705" y="134"/>
                    </a:lnTo>
                    <a:lnTo>
                      <a:pt x="715" y="146"/>
                    </a:lnTo>
                    <a:lnTo>
                      <a:pt x="725" y="158"/>
                    </a:lnTo>
                    <a:lnTo>
                      <a:pt x="692" y="219"/>
                    </a:lnTo>
                    <a:lnTo>
                      <a:pt x="705" y="241"/>
                    </a:lnTo>
                    <a:lnTo>
                      <a:pt x="710" y="252"/>
                    </a:lnTo>
                    <a:lnTo>
                      <a:pt x="716" y="264"/>
                    </a:lnTo>
                    <a:lnTo>
                      <a:pt x="786" y="270"/>
                    </a:lnTo>
                    <a:lnTo>
                      <a:pt x="791" y="285"/>
                    </a:lnTo>
                    <a:lnTo>
                      <a:pt x="795" y="300"/>
                    </a:lnTo>
                    <a:lnTo>
                      <a:pt x="740" y="343"/>
                    </a:lnTo>
                    <a:lnTo>
                      <a:pt x="742" y="356"/>
                    </a:lnTo>
                    <a:lnTo>
                      <a:pt x="744" y="368"/>
                    </a:lnTo>
                    <a:lnTo>
                      <a:pt x="745" y="382"/>
                    </a:lnTo>
                    <a:lnTo>
                      <a:pt x="745" y="395"/>
                    </a:lnTo>
                    <a:lnTo>
                      <a:pt x="808" y="427"/>
                    </a:lnTo>
                    <a:lnTo>
                      <a:pt x="807" y="442"/>
                    </a:lnTo>
                    <a:lnTo>
                      <a:pt x="805" y="457"/>
                    </a:lnTo>
                    <a:lnTo>
                      <a:pt x="737" y="477"/>
                    </a:lnTo>
                    <a:lnTo>
                      <a:pt x="734" y="490"/>
                    </a:lnTo>
                    <a:lnTo>
                      <a:pt x="730" y="502"/>
                    </a:lnTo>
                    <a:lnTo>
                      <a:pt x="726" y="514"/>
                    </a:lnTo>
                    <a:lnTo>
                      <a:pt x="722" y="526"/>
                    </a:lnTo>
                    <a:lnTo>
                      <a:pt x="769" y="582"/>
                    </a:lnTo>
                    <a:lnTo>
                      <a:pt x="762" y="595"/>
                    </a:lnTo>
                    <a:lnTo>
                      <a:pt x="756" y="607"/>
                    </a:lnTo>
                    <a:lnTo>
                      <a:pt x="683" y="599"/>
                    </a:lnTo>
                    <a:lnTo>
                      <a:pt x="676" y="609"/>
                    </a:lnTo>
                    <a:lnTo>
                      <a:pt x="668" y="620"/>
                    </a:lnTo>
                    <a:lnTo>
                      <a:pt x="659" y="629"/>
                    </a:lnTo>
                    <a:lnTo>
                      <a:pt x="651" y="639"/>
                    </a:lnTo>
                    <a:lnTo>
                      <a:pt x="673" y="709"/>
                    </a:lnTo>
                    <a:lnTo>
                      <a:pt x="662" y="718"/>
                    </a:lnTo>
                    <a:lnTo>
                      <a:pt x="651" y="726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0" rIns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5A595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Oval 9"/>
              <p:cNvSpPr>
                <a:spLocks noChangeArrowheads="1"/>
              </p:cNvSpPr>
              <p:nvPr/>
            </p:nvSpPr>
            <p:spPr bwMode="auto">
              <a:xfrm>
                <a:off x="2404813" y="1544314"/>
                <a:ext cx="1378422" cy="1378114"/>
              </a:xfrm>
              <a:prstGeom prst="ellipse">
                <a:avLst/>
              </a:prstGeom>
              <a:solidFill>
                <a:srgbClr val="00B0F0">
                  <a:alpha val="70000"/>
                </a:srgbClr>
              </a:solidFill>
              <a:ln w="22225">
                <a:noFill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 anchorCtr="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600" b="1" noProof="0" dirty="0"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application</a:t>
                </a:r>
                <a:endParaRPr kumimoji="1" lang="zh-CN" altLang="en-US" sz="1600" b="1" kern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6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9"/>
          <p:cNvSpPr txBox="1"/>
          <p:nvPr/>
        </p:nvSpPr>
        <p:spPr>
          <a:xfrm>
            <a:off x="928688" y="123825"/>
            <a:ext cx="6667648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编写</a:t>
            </a:r>
            <a:r>
              <a:rPr lang="en-US" altLang="zh-CN" sz="2800" b="1" dirty="0" err="1">
                <a:solidFill>
                  <a:srgbClr val="0067B4"/>
                </a:solidFill>
                <a:latin typeface="Times New Roman" panose="02020603050405020304" pitchFamily="18" charset="0"/>
              </a:rPr>
              <a:t>Javabean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和使用</a:t>
            </a:r>
            <a:r>
              <a:rPr lang="en-US" altLang="zh-CN" sz="2800" b="1" dirty="0" err="1">
                <a:solidFill>
                  <a:srgbClr val="0067B4"/>
                </a:solidFill>
                <a:latin typeface="Times New Roman" panose="02020603050405020304" pitchFamily="18" charset="0"/>
              </a:rPr>
              <a:t>Javabean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72079" y="4056382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🧑</a:t>
            </a:r>
          </a:p>
        </p:txBody>
      </p:sp>
      <p:sp>
        <p:nvSpPr>
          <p:cNvPr id="2" name="椭圆 1"/>
          <p:cNvSpPr/>
          <p:nvPr/>
        </p:nvSpPr>
        <p:spPr>
          <a:xfrm>
            <a:off x="3886474" y="5661878"/>
            <a:ext cx="239892" cy="2281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58825" y="2035535"/>
            <a:ext cx="7449185" cy="4524353"/>
            <a:chOff x="2311" y="4401"/>
            <a:chExt cx="11042" cy="6706"/>
          </a:xfrm>
        </p:grpSpPr>
        <p:grpSp>
          <p:nvGrpSpPr>
            <p:cNvPr id="4" name="组合 3"/>
            <p:cNvGrpSpPr/>
            <p:nvPr/>
          </p:nvGrpSpPr>
          <p:grpSpPr>
            <a:xfrm>
              <a:off x="2311" y="4633"/>
              <a:ext cx="11042" cy="5187"/>
              <a:chOff x="1641" y="3963"/>
              <a:chExt cx="11909" cy="5594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1641" y="3963"/>
                <a:ext cx="5129" cy="5576"/>
                <a:chOff x="1660" y="3924"/>
                <a:chExt cx="5129" cy="5576"/>
              </a:xfrm>
            </p:grpSpPr>
            <p:sp>
              <p:nvSpPr>
                <p:cNvPr id="74" name="椭圆 73"/>
                <p:cNvSpPr/>
                <p:nvPr/>
              </p:nvSpPr>
              <p:spPr>
                <a:xfrm>
                  <a:off x="3497" y="3924"/>
                  <a:ext cx="2222" cy="147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 err="1">
                      <a:solidFill>
                        <a:schemeClr val="tx1"/>
                      </a:solidFill>
                    </a:rPr>
                    <a:t>jsp</a:t>
                  </a:r>
                  <a:r>
                    <a:rPr lang="zh-CN" altLang="en-US" sz="2000" dirty="0">
                      <a:solidFill>
                        <a:schemeClr val="tx1"/>
                      </a:solidFill>
                    </a:rPr>
                    <a:t>引擎</a:t>
                  </a:r>
                </a:p>
              </p:txBody>
            </p:sp>
            <p:sp>
              <p:nvSpPr>
                <p:cNvPr id="76" name="矩形 75"/>
                <p:cNvSpPr/>
                <p:nvPr/>
              </p:nvSpPr>
              <p:spPr>
                <a:xfrm>
                  <a:off x="2613" y="7328"/>
                  <a:ext cx="949" cy="2172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jsp</a:t>
                  </a:r>
                  <a:r>
                    <a:rPr lang="zh-CN" altLang="en-US" dirty="0"/>
                    <a:t>页面①</a:t>
                  </a:r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3936" y="7328"/>
                  <a:ext cx="949" cy="2172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jsp</a:t>
                  </a:r>
                  <a:r>
                    <a:rPr lang="zh-CN" altLang="en-US" dirty="0"/>
                    <a:t>页面②</a:t>
                  </a:r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5049" y="8235"/>
                  <a:ext cx="151" cy="179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5287" y="8235"/>
                  <a:ext cx="148" cy="179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椭圆 79"/>
                <p:cNvSpPr/>
                <p:nvPr/>
              </p:nvSpPr>
              <p:spPr>
                <a:xfrm>
                  <a:off x="5554" y="8235"/>
                  <a:ext cx="148" cy="179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5821" y="7328"/>
                  <a:ext cx="969" cy="2172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jsp</a:t>
                  </a:r>
                  <a:r>
                    <a:rPr lang="zh-CN" altLang="en-US" dirty="0"/>
                    <a:t>页面</a:t>
                  </a:r>
                  <a:endParaRPr lang="en-US" altLang="zh-CN" dirty="0"/>
                </a:p>
                <a:p>
                  <a:pPr algn="ctr"/>
                  <a:r>
                    <a:rPr lang="en-US" altLang="zh-CN" dirty="0"/>
                    <a:t>n</a:t>
                  </a:r>
                  <a:endParaRPr lang="zh-CN" altLang="en-US" dirty="0"/>
                </a:p>
              </p:txBody>
            </p:sp>
            <p:cxnSp>
              <p:nvCxnSpPr>
                <p:cNvPr id="82" name="直接箭头连接符 81"/>
                <p:cNvCxnSpPr>
                  <a:stCxn id="74" idx="3"/>
                  <a:endCxn id="76" idx="0"/>
                </p:cNvCxnSpPr>
                <p:nvPr/>
              </p:nvCxnSpPr>
              <p:spPr>
                <a:xfrm flipH="1">
                  <a:off x="3088" y="5183"/>
                  <a:ext cx="734" cy="2099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矩形: 圆角 82"/>
                <p:cNvSpPr/>
                <p:nvPr/>
              </p:nvSpPr>
              <p:spPr>
                <a:xfrm>
                  <a:off x="2454" y="5662"/>
                  <a:ext cx="1222" cy="824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bean</a:t>
                  </a:r>
                  <a:r>
                    <a:rPr lang="zh-CN" altLang="en-US" dirty="0">
                      <a:solidFill>
                        <a:schemeClr val="tx1"/>
                      </a:solidFill>
                    </a:rPr>
                    <a:t>①</a:t>
                  </a:r>
                </a:p>
              </p:txBody>
            </p:sp>
            <p:cxnSp>
              <p:nvCxnSpPr>
                <p:cNvPr id="84" name="直接箭头连接符 83"/>
                <p:cNvCxnSpPr>
                  <a:stCxn id="74" idx="4"/>
                  <a:endCxn id="77" idx="0"/>
                </p:cNvCxnSpPr>
                <p:nvPr/>
              </p:nvCxnSpPr>
              <p:spPr>
                <a:xfrm flipH="1">
                  <a:off x="4411" y="5398"/>
                  <a:ext cx="197" cy="1883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矩形: 圆角 84"/>
                <p:cNvSpPr/>
                <p:nvPr/>
              </p:nvSpPr>
              <p:spPr>
                <a:xfrm>
                  <a:off x="3858" y="5934"/>
                  <a:ext cx="1222" cy="824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bean</a:t>
                  </a:r>
                  <a:r>
                    <a:rPr lang="zh-CN" altLang="en-US" dirty="0">
                      <a:solidFill>
                        <a:schemeClr val="tx1"/>
                      </a:solidFill>
                    </a:rPr>
                    <a:t>②</a:t>
                  </a:r>
                </a:p>
              </p:txBody>
            </p:sp>
            <p:cxnSp>
              <p:nvCxnSpPr>
                <p:cNvPr id="86" name="直接箭头连接符 85"/>
                <p:cNvCxnSpPr>
                  <a:stCxn id="74" idx="5"/>
                  <a:endCxn id="81" idx="0"/>
                </p:cNvCxnSpPr>
                <p:nvPr/>
              </p:nvCxnSpPr>
              <p:spPr>
                <a:xfrm>
                  <a:off x="5393" y="5183"/>
                  <a:ext cx="912" cy="2099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矩形: 圆角 86"/>
                <p:cNvSpPr/>
                <p:nvPr/>
              </p:nvSpPr>
              <p:spPr>
                <a:xfrm>
                  <a:off x="5238" y="5605"/>
                  <a:ext cx="1222" cy="833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bean</a:t>
                  </a:r>
                </a:p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左大括号 87"/>
                <p:cNvSpPr/>
                <p:nvPr/>
              </p:nvSpPr>
              <p:spPr>
                <a:xfrm>
                  <a:off x="1660" y="4547"/>
                  <a:ext cx="477" cy="4894"/>
                </a:xfrm>
                <a:prstGeom prst="leftBrac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4" name="文本框 93"/>
              <p:cNvSpPr txBox="1"/>
              <p:nvPr/>
            </p:nvSpPr>
            <p:spPr>
              <a:xfrm>
                <a:off x="7748" y="3965"/>
                <a:ext cx="1474" cy="1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400" dirty="0">
                    <a:solidFill>
                      <a:srgbClr val="FFC000"/>
                    </a:solidFill>
                  </a:rPr>
                  <a:t>👩</a:t>
                </a: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7748" y="5375"/>
                <a:ext cx="1474" cy="1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400" dirty="0">
                    <a:solidFill>
                      <a:srgbClr val="7030A0"/>
                    </a:solidFill>
                  </a:rPr>
                  <a:t>👨</a:t>
                </a: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7748" y="6800"/>
                <a:ext cx="1474" cy="1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400" dirty="0">
                    <a:solidFill>
                      <a:srgbClr val="00B0F0"/>
                    </a:solidFill>
                  </a:rPr>
                  <a:t>👧</a:t>
                </a:r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7748" y="8329"/>
                <a:ext cx="1474" cy="1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400" dirty="0">
                    <a:solidFill>
                      <a:srgbClr val="00B050"/>
                    </a:solidFill>
                  </a:rPr>
                  <a:t>👦</a:t>
                </a: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11527" y="4056"/>
                <a:ext cx="2023" cy="1045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bean</a:t>
                </a:r>
              </a:p>
            </p:txBody>
          </p:sp>
          <p:cxnSp>
            <p:nvCxnSpPr>
              <p:cNvPr id="99" name="直接箭头连接符 98"/>
              <p:cNvCxnSpPr>
                <a:stCxn id="98" idx="2"/>
                <a:endCxn id="94" idx="3"/>
              </p:cNvCxnSpPr>
              <p:nvPr/>
            </p:nvCxnSpPr>
            <p:spPr>
              <a:xfrm flipH="1">
                <a:off x="9223" y="4578"/>
                <a:ext cx="2304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/>
              <p:cNvCxnSpPr/>
              <p:nvPr/>
            </p:nvCxnSpPr>
            <p:spPr>
              <a:xfrm flipH="1">
                <a:off x="9222" y="6043"/>
                <a:ext cx="226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椭圆 100"/>
              <p:cNvSpPr/>
              <p:nvPr/>
            </p:nvSpPr>
            <p:spPr>
              <a:xfrm>
                <a:off x="11509" y="7006"/>
                <a:ext cx="2023" cy="1045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bean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9222" y="7521"/>
                <a:ext cx="2268" cy="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椭圆 102"/>
              <p:cNvSpPr/>
              <p:nvPr/>
            </p:nvSpPr>
            <p:spPr>
              <a:xfrm>
                <a:off x="11509" y="8301"/>
                <a:ext cx="2023" cy="1045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bean</a:t>
                </a:r>
              </a:p>
            </p:txBody>
          </p:sp>
          <p:cxnSp>
            <p:nvCxnSpPr>
              <p:cNvPr id="104" name="直接箭头连接符 103"/>
              <p:cNvCxnSpPr/>
              <p:nvPr/>
            </p:nvCxnSpPr>
            <p:spPr>
              <a:xfrm flipH="1" flipV="1">
                <a:off x="9222" y="8855"/>
                <a:ext cx="2268" cy="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椭圆 104"/>
              <p:cNvSpPr/>
              <p:nvPr/>
            </p:nvSpPr>
            <p:spPr>
              <a:xfrm>
                <a:off x="11527" y="5552"/>
                <a:ext cx="2023" cy="1045"/>
              </a:xfrm>
              <a:prstGeom prst="ellipse">
                <a:avLst/>
              </a:prstGeom>
              <a:solidFill>
                <a:srgbClr val="7030A0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bean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8" name="直接连接符 67"/>
            <p:cNvCxnSpPr/>
            <p:nvPr/>
          </p:nvCxnSpPr>
          <p:spPr>
            <a:xfrm>
              <a:off x="7730" y="4401"/>
              <a:ext cx="35" cy="6706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00E4973-CBD2-4274-B8D3-DFA8DDE55E30}"/>
              </a:ext>
            </a:extLst>
          </p:cNvPr>
          <p:cNvGrpSpPr/>
          <p:nvPr/>
        </p:nvGrpSpPr>
        <p:grpSpPr>
          <a:xfrm>
            <a:off x="2977515" y="796290"/>
            <a:ext cx="2832100" cy="1101090"/>
            <a:chOff x="1511903" y="768797"/>
            <a:chExt cx="2075647" cy="2080525"/>
          </a:xfrm>
        </p:grpSpPr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BBC20E96-DD15-4CDD-BF4B-DD1B792B78B2}"/>
                </a:ext>
              </a:extLst>
            </p:cNvPr>
            <p:cNvSpPr/>
            <p:nvPr/>
          </p:nvSpPr>
          <p:spPr bwMode="auto">
            <a:xfrm>
              <a:off x="1511903" y="768797"/>
              <a:ext cx="2075647" cy="2080525"/>
            </a:xfrm>
            <a:custGeom>
              <a:avLst/>
              <a:gdLst>
                <a:gd name="T0" fmla="*/ 587 w 808"/>
                <a:gd name="T1" fmla="*/ 691 h 810"/>
                <a:gd name="T2" fmla="*/ 553 w 808"/>
                <a:gd name="T3" fmla="*/ 710 h 810"/>
                <a:gd name="T4" fmla="*/ 535 w 808"/>
                <a:gd name="T5" fmla="*/ 789 h 810"/>
                <a:gd name="T6" fmla="*/ 509 w 808"/>
                <a:gd name="T7" fmla="*/ 797 h 810"/>
                <a:gd name="T8" fmla="*/ 450 w 808"/>
                <a:gd name="T9" fmla="*/ 741 h 810"/>
                <a:gd name="T10" fmla="*/ 425 w 808"/>
                <a:gd name="T11" fmla="*/ 744 h 810"/>
                <a:gd name="T12" fmla="*/ 378 w 808"/>
                <a:gd name="T13" fmla="*/ 810 h 810"/>
                <a:gd name="T14" fmla="*/ 351 w 808"/>
                <a:gd name="T15" fmla="*/ 807 h 810"/>
                <a:gd name="T16" fmla="*/ 317 w 808"/>
                <a:gd name="T17" fmla="*/ 733 h 810"/>
                <a:gd name="T18" fmla="*/ 292 w 808"/>
                <a:gd name="T19" fmla="*/ 726 h 810"/>
                <a:gd name="T20" fmla="*/ 225 w 808"/>
                <a:gd name="T21" fmla="*/ 769 h 810"/>
                <a:gd name="T22" fmla="*/ 199 w 808"/>
                <a:gd name="T23" fmla="*/ 755 h 810"/>
                <a:gd name="T24" fmla="*/ 197 w 808"/>
                <a:gd name="T25" fmla="*/ 675 h 810"/>
                <a:gd name="T26" fmla="*/ 177 w 808"/>
                <a:gd name="T27" fmla="*/ 658 h 810"/>
                <a:gd name="T28" fmla="*/ 99 w 808"/>
                <a:gd name="T29" fmla="*/ 672 h 810"/>
                <a:gd name="T30" fmla="*/ 81 w 808"/>
                <a:gd name="T31" fmla="*/ 649 h 810"/>
                <a:gd name="T32" fmla="*/ 103 w 808"/>
                <a:gd name="T33" fmla="*/ 563 h 810"/>
                <a:gd name="T34" fmla="*/ 92 w 808"/>
                <a:gd name="T35" fmla="*/ 540 h 810"/>
                <a:gd name="T36" fmla="*/ 16 w 808"/>
                <a:gd name="T37" fmla="*/ 521 h 810"/>
                <a:gd name="T38" fmla="*/ 67 w 808"/>
                <a:gd name="T39" fmla="*/ 461 h 810"/>
                <a:gd name="T40" fmla="*/ 64 w 808"/>
                <a:gd name="T41" fmla="*/ 436 h 810"/>
                <a:gd name="T42" fmla="*/ 62 w 808"/>
                <a:gd name="T43" fmla="*/ 410 h 810"/>
                <a:gd name="T44" fmla="*/ 1 w 808"/>
                <a:gd name="T45" fmla="*/ 362 h 810"/>
                <a:gd name="T46" fmla="*/ 70 w 808"/>
                <a:gd name="T47" fmla="*/ 328 h 810"/>
                <a:gd name="T48" fmla="*/ 78 w 808"/>
                <a:gd name="T49" fmla="*/ 303 h 810"/>
                <a:gd name="T50" fmla="*/ 86 w 808"/>
                <a:gd name="T51" fmla="*/ 278 h 810"/>
                <a:gd name="T52" fmla="*/ 48 w 808"/>
                <a:gd name="T53" fmla="*/ 212 h 810"/>
                <a:gd name="T54" fmla="*/ 125 w 808"/>
                <a:gd name="T55" fmla="*/ 206 h 810"/>
                <a:gd name="T56" fmla="*/ 140 w 808"/>
                <a:gd name="T57" fmla="*/ 186 h 810"/>
                <a:gd name="T58" fmla="*/ 157 w 808"/>
                <a:gd name="T59" fmla="*/ 166 h 810"/>
                <a:gd name="T60" fmla="*/ 148 w 808"/>
                <a:gd name="T61" fmla="*/ 91 h 810"/>
                <a:gd name="T62" fmla="*/ 221 w 808"/>
                <a:gd name="T63" fmla="*/ 114 h 810"/>
                <a:gd name="T64" fmla="*/ 255 w 808"/>
                <a:gd name="T65" fmla="*/ 95 h 810"/>
                <a:gd name="T66" fmla="*/ 272 w 808"/>
                <a:gd name="T67" fmla="*/ 21 h 810"/>
                <a:gd name="T68" fmla="*/ 302 w 808"/>
                <a:gd name="T69" fmla="*/ 12 h 810"/>
                <a:gd name="T70" fmla="*/ 358 w 808"/>
                <a:gd name="T71" fmla="*/ 63 h 810"/>
                <a:gd name="T72" fmla="*/ 383 w 808"/>
                <a:gd name="T73" fmla="*/ 61 h 810"/>
                <a:gd name="T74" fmla="*/ 427 w 808"/>
                <a:gd name="T75" fmla="*/ 0 h 810"/>
                <a:gd name="T76" fmla="*/ 459 w 808"/>
                <a:gd name="T77" fmla="*/ 3 h 810"/>
                <a:gd name="T78" fmla="*/ 491 w 808"/>
                <a:gd name="T79" fmla="*/ 71 h 810"/>
                <a:gd name="T80" fmla="*/ 515 w 808"/>
                <a:gd name="T81" fmla="*/ 78 h 810"/>
                <a:gd name="T82" fmla="*/ 579 w 808"/>
                <a:gd name="T83" fmla="*/ 39 h 810"/>
                <a:gd name="T84" fmla="*/ 607 w 808"/>
                <a:gd name="T85" fmla="*/ 54 h 810"/>
                <a:gd name="T86" fmla="*/ 611 w 808"/>
                <a:gd name="T87" fmla="*/ 130 h 810"/>
                <a:gd name="T88" fmla="*/ 630 w 808"/>
                <a:gd name="T89" fmla="*/ 146 h 810"/>
                <a:gd name="T90" fmla="*/ 705 w 808"/>
                <a:gd name="T91" fmla="*/ 134 h 810"/>
                <a:gd name="T92" fmla="*/ 725 w 808"/>
                <a:gd name="T93" fmla="*/ 158 h 810"/>
                <a:gd name="T94" fmla="*/ 705 w 808"/>
                <a:gd name="T95" fmla="*/ 241 h 810"/>
                <a:gd name="T96" fmla="*/ 716 w 808"/>
                <a:gd name="T97" fmla="*/ 264 h 810"/>
                <a:gd name="T98" fmla="*/ 791 w 808"/>
                <a:gd name="T99" fmla="*/ 285 h 810"/>
                <a:gd name="T100" fmla="*/ 740 w 808"/>
                <a:gd name="T101" fmla="*/ 343 h 810"/>
                <a:gd name="T102" fmla="*/ 744 w 808"/>
                <a:gd name="T103" fmla="*/ 368 h 810"/>
                <a:gd name="T104" fmla="*/ 745 w 808"/>
                <a:gd name="T105" fmla="*/ 395 h 810"/>
                <a:gd name="T106" fmla="*/ 807 w 808"/>
                <a:gd name="T107" fmla="*/ 442 h 810"/>
                <a:gd name="T108" fmla="*/ 737 w 808"/>
                <a:gd name="T109" fmla="*/ 477 h 810"/>
                <a:gd name="T110" fmla="*/ 730 w 808"/>
                <a:gd name="T111" fmla="*/ 502 h 810"/>
                <a:gd name="T112" fmla="*/ 722 w 808"/>
                <a:gd name="T113" fmla="*/ 526 h 810"/>
                <a:gd name="T114" fmla="*/ 762 w 808"/>
                <a:gd name="T115" fmla="*/ 595 h 810"/>
                <a:gd name="T116" fmla="*/ 683 w 808"/>
                <a:gd name="T117" fmla="*/ 599 h 810"/>
                <a:gd name="T118" fmla="*/ 668 w 808"/>
                <a:gd name="T119" fmla="*/ 620 h 810"/>
                <a:gd name="T120" fmla="*/ 651 w 808"/>
                <a:gd name="T121" fmla="*/ 639 h 810"/>
                <a:gd name="T122" fmla="*/ 662 w 808"/>
                <a:gd name="T123" fmla="*/ 718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8" h="810">
                  <a:moveTo>
                    <a:pt x="651" y="726"/>
                  </a:moveTo>
                  <a:lnTo>
                    <a:pt x="587" y="691"/>
                  </a:lnTo>
                  <a:lnTo>
                    <a:pt x="565" y="704"/>
                  </a:lnTo>
                  <a:lnTo>
                    <a:pt x="553" y="710"/>
                  </a:lnTo>
                  <a:lnTo>
                    <a:pt x="542" y="716"/>
                  </a:lnTo>
                  <a:lnTo>
                    <a:pt x="535" y="789"/>
                  </a:lnTo>
                  <a:lnTo>
                    <a:pt x="522" y="794"/>
                  </a:lnTo>
                  <a:lnTo>
                    <a:pt x="509" y="797"/>
                  </a:lnTo>
                  <a:lnTo>
                    <a:pt x="462" y="739"/>
                  </a:lnTo>
                  <a:lnTo>
                    <a:pt x="450" y="741"/>
                  </a:lnTo>
                  <a:lnTo>
                    <a:pt x="437" y="743"/>
                  </a:lnTo>
                  <a:lnTo>
                    <a:pt x="425" y="744"/>
                  </a:lnTo>
                  <a:lnTo>
                    <a:pt x="412" y="744"/>
                  </a:lnTo>
                  <a:lnTo>
                    <a:pt x="378" y="810"/>
                  </a:lnTo>
                  <a:lnTo>
                    <a:pt x="364" y="809"/>
                  </a:lnTo>
                  <a:lnTo>
                    <a:pt x="351" y="807"/>
                  </a:lnTo>
                  <a:lnTo>
                    <a:pt x="329" y="736"/>
                  </a:lnTo>
                  <a:lnTo>
                    <a:pt x="317" y="733"/>
                  </a:lnTo>
                  <a:lnTo>
                    <a:pt x="304" y="730"/>
                  </a:lnTo>
                  <a:lnTo>
                    <a:pt x="292" y="726"/>
                  </a:lnTo>
                  <a:lnTo>
                    <a:pt x="280" y="721"/>
                  </a:lnTo>
                  <a:lnTo>
                    <a:pt x="225" y="769"/>
                  </a:lnTo>
                  <a:lnTo>
                    <a:pt x="212" y="763"/>
                  </a:lnTo>
                  <a:lnTo>
                    <a:pt x="199" y="755"/>
                  </a:lnTo>
                  <a:lnTo>
                    <a:pt x="207" y="683"/>
                  </a:lnTo>
                  <a:lnTo>
                    <a:pt x="197" y="675"/>
                  </a:lnTo>
                  <a:lnTo>
                    <a:pt x="187" y="667"/>
                  </a:lnTo>
                  <a:lnTo>
                    <a:pt x="177" y="658"/>
                  </a:lnTo>
                  <a:lnTo>
                    <a:pt x="168" y="650"/>
                  </a:lnTo>
                  <a:lnTo>
                    <a:pt x="99" y="672"/>
                  </a:lnTo>
                  <a:lnTo>
                    <a:pt x="90" y="661"/>
                  </a:lnTo>
                  <a:lnTo>
                    <a:pt x="81" y="649"/>
                  </a:lnTo>
                  <a:lnTo>
                    <a:pt x="116" y="586"/>
                  </a:lnTo>
                  <a:lnTo>
                    <a:pt x="103" y="563"/>
                  </a:lnTo>
                  <a:lnTo>
                    <a:pt x="97" y="552"/>
                  </a:lnTo>
                  <a:lnTo>
                    <a:pt x="92" y="540"/>
                  </a:lnTo>
                  <a:lnTo>
                    <a:pt x="20" y="534"/>
                  </a:lnTo>
                  <a:lnTo>
                    <a:pt x="16" y="521"/>
                  </a:lnTo>
                  <a:lnTo>
                    <a:pt x="12" y="507"/>
                  </a:lnTo>
                  <a:lnTo>
                    <a:pt x="67" y="461"/>
                  </a:lnTo>
                  <a:lnTo>
                    <a:pt x="65" y="449"/>
                  </a:lnTo>
                  <a:lnTo>
                    <a:pt x="64" y="436"/>
                  </a:lnTo>
                  <a:lnTo>
                    <a:pt x="63" y="423"/>
                  </a:lnTo>
                  <a:lnTo>
                    <a:pt x="62" y="410"/>
                  </a:lnTo>
                  <a:lnTo>
                    <a:pt x="0" y="378"/>
                  </a:lnTo>
                  <a:lnTo>
                    <a:pt x="1" y="362"/>
                  </a:lnTo>
                  <a:lnTo>
                    <a:pt x="3" y="348"/>
                  </a:lnTo>
                  <a:lnTo>
                    <a:pt x="70" y="328"/>
                  </a:lnTo>
                  <a:lnTo>
                    <a:pt x="73" y="316"/>
                  </a:lnTo>
                  <a:lnTo>
                    <a:pt x="78" y="303"/>
                  </a:lnTo>
                  <a:lnTo>
                    <a:pt x="82" y="291"/>
                  </a:lnTo>
                  <a:lnTo>
                    <a:pt x="86" y="278"/>
                  </a:lnTo>
                  <a:lnTo>
                    <a:pt x="41" y="225"/>
                  </a:lnTo>
                  <a:lnTo>
                    <a:pt x="48" y="212"/>
                  </a:lnTo>
                  <a:lnTo>
                    <a:pt x="55" y="199"/>
                  </a:lnTo>
                  <a:lnTo>
                    <a:pt x="125" y="206"/>
                  </a:lnTo>
                  <a:lnTo>
                    <a:pt x="132" y="196"/>
                  </a:lnTo>
                  <a:lnTo>
                    <a:pt x="140" y="186"/>
                  </a:lnTo>
                  <a:lnTo>
                    <a:pt x="148" y="175"/>
                  </a:lnTo>
                  <a:lnTo>
                    <a:pt x="157" y="166"/>
                  </a:lnTo>
                  <a:lnTo>
                    <a:pt x="136" y="101"/>
                  </a:lnTo>
                  <a:lnTo>
                    <a:pt x="148" y="91"/>
                  </a:lnTo>
                  <a:lnTo>
                    <a:pt x="160" y="80"/>
                  </a:lnTo>
                  <a:lnTo>
                    <a:pt x="221" y="114"/>
                  </a:lnTo>
                  <a:lnTo>
                    <a:pt x="243" y="101"/>
                  </a:lnTo>
                  <a:lnTo>
                    <a:pt x="255" y="95"/>
                  </a:lnTo>
                  <a:lnTo>
                    <a:pt x="266" y="90"/>
                  </a:lnTo>
                  <a:lnTo>
                    <a:pt x="272" y="21"/>
                  </a:lnTo>
                  <a:lnTo>
                    <a:pt x="287" y="16"/>
                  </a:lnTo>
                  <a:lnTo>
                    <a:pt x="302" y="12"/>
                  </a:lnTo>
                  <a:lnTo>
                    <a:pt x="345" y="65"/>
                  </a:lnTo>
                  <a:lnTo>
                    <a:pt x="358" y="63"/>
                  </a:lnTo>
                  <a:lnTo>
                    <a:pt x="371" y="62"/>
                  </a:lnTo>
                  <a:lnTo>
                    <a:pt x="383" y="61"/>
                  </a:lnTo>
                  <a:lnTo>
                    <a:pt x="396" y="60"/>
                  </a:lnTo>
                  <a:lnTo>
                    <a:pt x="427" y="0"/>
                  </a:lnTo>
                  <a:lnTo>
                    <a:pt x="443" y="1"/>
                  </a:lnTo>
                  <a:lnTo>
                    <a:pt x="459" y="3"/>
                  </a:lnTo>
                  <a:lnTo>
                    <a:pt x="479" y="68"/>
                  </a:lnTo>
                  <a:lnTo>
                    <a:pt x="491" y="71"/>
                  </a:lnTo>
                  <a:lnTo>
                    <a:pt x="503" y="75"/>
                  </a:lnTo>
                  <a:lnTo>
                    <a:pt x="515" y="78"/>
                  </a:lnTo>
                  <a:lnTo>
                    <a:pt x="527" y="83"/>
                  </a:lnTo>
                  <a:lnTo>
                    <a:pt x="579" y="39"/>
                  </a:lnTo>
                  <a:lnTo>
                    <a:pt x="593" y="46"/>
                  </a:lnTo>
                  <a:lnTo>
                    <a:pt x="607" y="54"/>
                  </a:lnTo>
                  <a:lnTo>
                    <a:pt x="599" y="122"/>
                  </a:lnTo>
                  <a:lnTo>
                    <a:pt x="611" y="130"/>
                  </a:lnTo>
                  <a:lnTo>
                    <a:pt x="621" y="138"/>
                  </a:lnTo>
                  <a:lnTo>
                    <a:pt x="630" y="146"/>
                  </a:lnTo>
                  <a:lnTo>
                    <a:pt x="640" y="155"/>
                  </a:lnTo>
                  <a:lnTo>
                    <a:pt x="705" y="134"/>
                  </a:lnTo>
                  <a:lnTo>
                    <a:pt x="715" y="146"/>
                  </a:lnTo>
                  <a:lnTo>
                    <a:pt x="725" y="158"/>
                  </a:lnTo>
                  <a:lnTo>
                    <a:pt x="692" y="219"/>
                  </a:lnTo>
                  <a:lnTo>
                    <a:pt x="705" y="241"/>
                  </a:lnTo>
                  <a:lnTo>
                    <a:pt x="710" y="252"/>
                  </a:lnTo>
                  <a:lnTo>
                    <a:pt x="716" y="264"/>
                  </a:lnTo>
                  <a:lnTo>
                    <a:pt x="786" y="270"/>
                  </a:lnTo>
                  <a:lnTo>
                    <a:pt x="791" y="285"/>
                  </a:lnTo>
                  <a:lnTo>
                    <a:pt x="795" y="300"/>
                  </a:lnTo>
                  <a:lnTo>
                    <a:pt x="740" y="343"/>
                  </a:lnTo>
                  <a:lnTo>
                    <a:pt x="742" y="356"/>
                  </a:lnTo>
                  <a:lnTo>
                    <a:pt x="744" y="368"/>
                  </a:lnTo>
                  <a:lnTo>
                    <a:pt x="745" y="382"/>
                  </a:lnTo>
                  <a:lnTo>
                    <a:pt x="745" y="395"/>
                  </a:lnTo>
                  <a:lnTo>
                    <a:pt x="808" y="427"/>
                  </a:lnTo>
                  <a:lnTo>
                    <a:pt x="807" y="442"/>
                  </a:lnTo>
                  <a:lnTo>
                    <a:pt x="805" y="457"/>
                  </a:lnTo>
                  <a:lnTo>
                    <a:pt x="737" y="477"/>
                  </a:lnTo>
                  <a:lnTo>
                    <a:pt x="734" y="490"/>
                  </a:lnTo>
                  <a:lnTo>
                    <a:pt x="730" y="502"/>
                  </a:lnTo>
                  <a:lnTo>
                    <a:pt x="726" y="514"/>
                  </a:lnTo>
                  <a:lnTo>
                    <a:pt x="722" y="526"/>
                  </a:lnTo>
                  <a:lnTo>
                    <a:pt x="769" y="582"/>
                  </a:lnTo>
                  <a:lnTo>
                    <a:pt x="762" y="595"/>
                  </a:lnTo>
                  <a:lnTo>
                    <a:pt x="756" y="607"/>
                  </a:lnTo>
                  <a:lnTo>
                    <a:pt x="683" y="599"/>
                  </a:lnTo>
                  <a:lnTo>
                    <a:pt x="676" y="609"/>
                  </a:lnTo>
                  <a:lnTo>
                    <a:pt x="668" y="620"/>
                  </a:lnTo>
                  <a:lnTo>
                    <a:pt x="659" y="629"/>
                  </a:lnTo>
                  <a:lnTo>
                    <a:pt x="651" y="639"/>
                  </a:lnTo>
                  <a:lnTo>
                    <a:pt x="673" y="709"/>
                  </a:lnTo>
                  <a:lnTo>
                    <a:pt x="662" y="718"/>
                  </a:lnTo>
                  <a:lnTo>
                    <a:pt x="651" y="7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accent1">
                  <a:lumMod val="75000"/>
                </a:schemeClr>
              </a:solidFill>
              <a:prstDash val="solid"/>
            </a:ln>
            <a:effectLst/>
          </p:spPr>
          <p:txBody>
            <a:bodyPr lIns="0" rIns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5A59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" name="Oval 9">
              <a:extLst>
                <a:ext uri="{FF2B5EF4-FFF2-40B4-BE49-F238E27FC236}">
                  <a16:creationId xmlns:a16="http://schemas.microsoft.com/office/drawing/2014/main" id="{A2116362-09A4-49F7-96BA-5495EC33C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515" y="1120002"/>
              <a:ext cx="1378422" cy="1378114"/>
            </a:xfrm>
            <a:prstGeom prst="ellipse">
              <a:avLst/>
            </a:prstGeom>
            <a:solidFill>
              <a:srgbClr val="00B0F0">
                <a:alpha val="70000"/>
              </a:srgbClr>
            </a:solidFill>
            <a:ln w="22225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 anchorCtr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cap="none" spc="0" normalizeH="0" baseline="0" noProof="0" dirty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page</a:t>
              </a:r>
              <a:endParaRPr kumimoji="1" lang="zh-CN" altLang="en-US" sz="2000" b="1" i="0" u="none" strike="noStrike" cap="none" spc="0" normalizeH="0" baseline="0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6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9"/>
          <p:cNvSpPr txBox="1"/>
          <p:nvPr/>
        </p:nvSpPr>
        <p:spPr>
          <a:xfrm>
            <a:off x="928688" y="123825"/>
            <a:ext cx="6667648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编写</a:t>
            </a:r>
            <a:r>
              <a:rPr lang="en-US" altLang="zh-CN" sz="2800" b="1" dirty="0" err="1">
                <a:solidFill>
                  <a:srgbClr val="0067B4"/>
                </a:solidFill>
                <a:latin typeface="Times New Roman" panose="02020603050405020304" pitchFamily="18" charset="0"/>
              </a:rPr>
              <a:t>Javabean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和使用</a:t>
            </a:r>
            <a:r>
              <a:rPr lang="en-US" altLang="zh-CN" sz="2800" b="1" dirty="0" err="1">
                <a:solidFill>
                  <a:srgbClr val="0067B4"/>
                </a:solidFill>
                <a:latin typeface="Times New Roman" panose="02020603050405020304" pitchFamily="18" charset="0"/>
              </a:rPr>
              <a:t>Javabean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72079" y="4056382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🧑</a:t>
            </a:r>
          </a:p>
        </p:txBody>
      </p:sp>
      <p:sp>
        <p:nvSpPr>
          <p:cNvPr id="2" name="椭圆 1"/>
          <p:cNvSpPr/>
          <p:nvPr/>
        </p:nvSpPr>
        <p:spPr>
          <a:xfrm>
            <a:off x="3886474" y="5661878"/>
            <a:ext cx="239892" cy="2281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46125" y="2035535"/>
            <a:ext cx="7449185" cy="4524353"/>
            <a:chOff x="2311" y="4401"/>
            <a:chExt cx="11042" cy="6706"/>
          </a:xfrm>
        </p:grpSpPr>
        <p:grpSp>
          <p:nvGrpSpPr>
            <p:cNvPr id="4" name="组合 3"/>
            <p:cNvGrpSpPr/>
            <p:nvPr/>
          </p:nvGrpSpPr>
          <p:grpSpPr>
            <a:xfrm>
              <a:off x="2311" y="4633"/>
              <a:ext cx="11042" cy="5187"/>
              <a:chOff x="1641" y="3963"/>
              <a:chExt cx="11909" cy="5594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1641" y="3963"/>
                <a:ext cx="5129" cy="5576"/>
                <a:chOff x="1660" y="3924"/>
                <a:chExt cx="5129" cy="5576"/>
              </a:xfrm>
            </p:grpSpPr>
            <p:sp>
              <p:nvSpPr>
                <p:cNvPr id="74" name="椭圆 73"/>
                <p:cNvSpPr/>
                <p:nvPr/>
              </p:nvSpPr>
              <p:spPr>
                <a:xfrm>
                  <a:off x="3497" y="3924"/>
                  <a:ext cx="2222" cy="147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 err="1">
                      <a:solidFill>
                        <a:schemeClr val="tx1"/>
                      </a:solidFill>
                    </a:rPr>
                    <a:t>jsp</a:t>
                  </a:r>
                  <a:r>
                    <a:rPr lang="zh-CN" altLang="en-US" sz="2000" dirty="0">
                      <a:solidFill>
                        <a:schemeClr val="tx1"/>
                      </a:solidFill>
                    </a:rPr>
                    <a:t>引擎</a:t>
                  </a:r>
                </a:p>
              </p:txBody>
            </p:sp>
            <p:sp>
              <p:nvSpPr>
                <p:cNvPr id="76" name="矩形 75"/>
                <p:cNvSpPr/>
                <p:nvPr/>
              </p:nvSpPr>
              <p:spPr>
                <a:xfrm>
                  <a:off x="2613" y="7328"/>
                  <a:ext cx="949" cy="2172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jsp</a:t>
                  </a:r>
                  <a:r>
                    <a:rPr lang="zh-CN" altLang="en-US" dirty="0"/>
                    <a:t>页面①</a:t>
                  </a:r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3936" y="7328"/>
                  <a:ext cx="949" cy="2172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jsp</a:t>
                  </a:r>
                  <a:r>
                    <a:rPr lang="zh-CN" altLang="en-US" dirty="0"/>
                    <a:t>页面②</a:t>
                  </a:r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5049" y="8235"/>
                  <a:ext cx="151" cy="179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5287" y="8235"/>
                  <a:ext cx="148" cy="179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椭圆 79"/>
                <p:cNvSpPr/>
                <p:nvPr/>
              </p:nvSpPr>
              <p:spPr>
                <a:xfrm>
                  <a:off x="5554" y="8235"/>
                  <a:ext cx="148" cy="179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5821" y="7328"/>
                  <a:ext cx="969" cy="2172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jsp</a:t>
                  </a:r>
                  <a:r>
                    <a:rPr lang="zh-CN" altLang="en-US" dirty="0"/>
                    <a:t>页面</a:t>
                  </a:r>
                  <a:endParaRPr lang="en-US" altLang="zh-CN" dirty="0"/>
                </a:p>
                <a:p>
                  <a:pPr algn="ctr"/>
                  <a:r>
                    <a:rPr lang="en-US" altLang="zh-CN" dirty="0"/>
                    <a:t>n</a:t>
                  </a:r>
                  <a:endParaRPr lang="zh-CN" altLang="en-US" dirty="0"/>
                </a:p>
              </p:txBody>
            </p:sp>
            <p:cxnSp>
              <p:nvCxnSpPr>
                <p:cNvPr id="82" name="直接箭头连接符 81"/>
                <p:cNvCxnSpPr>
                  <a:stCxn id="74" idx="3"/>
                  <a:endCxn id="76" idx="0"/>
                </p:cNvCxnSpPr>
                <p:nvPr/>
              </p:nvCxnSpPr>
              <p:spPr>
                <a:xfrm flipH="1">
                  <a:off x="3088" y="5183"/>
                  <a:ext cx="734" cy="2099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矩形: 圆角 82"/>
                <p:cNvSpPr/>
                <p:nvPr/>
              </p:nvSpPr>
              <p:spPr>
                <a:xfrm>
                  <a:off x="2454" y="5662"/>
                  <a:ext cx="1222" cy="824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bean</a:t>
                  </a:r>
                  <a:r>
                    <a:rPr lang="zh-CN" altLang="en-US" dirty="0">
                      <a:solidFill>
                        <a:schemeClr val="tx1"/>
                      </a:solidFill>
                    </a:rPr>
                    <a:t>①</a:t>
                  </a:r>
                </a:p>
              </p:txBody>
            </p:sp>
            <p:cxnSp>
              <p:nvCxnSpPr>
                <p:cNvPr id="84" name="直接箭头连接符 83"/>
                <p:cNvCxnSpPr>
                  <a:stCxn id="74" idx="4"/>
                  <a:endCxn id="77" idx="0"/>
                </p:cNvCxnSpPr>
                <p:nvPr/>
              </p:nvCxnSpPr>
              <p:spPr>
                <a:xfrm flipH="1">
                  <a:off x="4411" y="5398"/>
                  <a:ext cx="197" cy="1883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矩形: 圆角 84"/>
                <p:cNvSpPr/>
                <p:nvPr/>
              </p:nvSpPr>
              <p:spPr>
                <a:xfrm>
                  <a:off x="3858" y="5934"/>
                  <a:ext cx="1222" cy="824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bean</a:t>
                  </a:r>
                  <a:r>
                    <a:rPr lang="zh-CN" altLang="en-US" dirty="0">
                      <a:solidFill>
                        <a:schemeClr val="tx1"/>
                      </a:solidFill>
                    </a:rPr>
                    <a:t>②</a:t>
                  </a:r>
                </a:p>
              </p:txBody>
            </p:sp>
            <p:cxnSp>
              <p:nvCxnSpPr>
                <p:cNvPr id="86" name="直接箭头连接符 85"/>
                <p:cNvCxnSpPr>
                  <a:stCxn id="74" idx="5"/>
                  <a:endCxn id="81" idx="0"/>
                </p:cNvCxnSpPr>
                <p:nvPr/>
              </p:nvCxnSpPr>
              <p:spPr>
                <a:xfrm>
                  <a:off x="5393" y="5183"/>
                  <a:ext cx="912" cy="2099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矩形: 圆角 86"/>
                <p:cNvSpPr/>
                <p:nvPr/>
              </p:nvSpPr>
              <p:spPr>
                <a:xfrm>
                  <a:off x="5238" y="5605"/>
                  <a:ext cx="1222" cy="833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bean</a:t>
                  </a:r>
                </a:p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左大括号 87"/>
                <p:cNvSpPr/>
                <p:nvPr/>
              </p:nvSpPr>
              <p:spPr>
                <a:xfrm>
                  <a:off x="1660" y="4547"/>
                  <a:ext cx="477" cy="4894"/>
                </a:xfrm>
                <a:prstGeom prst="leftBrac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4" name="文本框 93"/>
              <p:cNvSpPr txBox="1"/>
              <p:nvPr/>
            </p:nvSpPr>
            <p:spPr>
              <a:xfrm>
                <a:off x="7748" y="3965"/>
                <a:ext cx="1474" cy="1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400" dirty="0">
                    <a:solidFill>
                      <a:srgbClr val="FFC000"/>
                    </a:solidFill>
                  </a:rPr>
                  <a:t>👩</a:t>
                </a: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7748" y="5375"/>
                <a:ext cx="1474" cy="1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400" dirty="0">
                    <a:solidFill>
                      <a:srgbClr val="7030A0"/>
                    </a:solidFill>
                  </a:rPr>
                  <a:t>👨</a:t>
                </a: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7748" y="6800"/>
                <a:ext cx="1474" cy="1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400" dirty="0">
                    <a:solidFill>
                      <a:srgbClr val="00B0F0"/>
                    </a:solidFill>
                  </a:rPr>
                  <a:t>👧</a:t>
                </a:r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7748" y="8329"/>
                <a:ext cx="1474" cy="1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400" dirty="0">
                    <a:solidFill>
                      <a:srgbClr val="00B050"/>
                    </a:solidFill>
                  </a:rPr>
                  <a:t>👦</a:t>
                </a: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11527" y="4056"/>
                <a:ext cx="2023" cy="1045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bean</a:t>
                </a:r>
              </a:p>
            </p:txBody>
          </p:sp>
          <p:cxnSp>
            <p:nvCxnSpPr>
              <p:cNvPr id="99" name="直接箭头连接符 98"/>
              <p:cNvCxnSpPr>
                <a:stCxn id="98" idx="2"/>
                <a:endCxn id="94" idx="3"/>
              </p:cNvCxnSpPr>
              <p:nvPr/>
            </p:nvCxnSpPr>
            <p:spPr>
              <a:xfrm flipH="1">
                <a:off x="9223" y="4578"/>
                <a:ext cx="2304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/>
              <p:cNvCxnSpPr/>
              <p:nvPr/>
            </p:nvCxnSpPr>
            <p:spPr>
              <a:xfrm flipH="1">
                <a:off x="9222" y="6043"/>
                <a:ext cx="226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椭圆 100"/>
              <p:cNvSpPr/>
              <p:nvPr/>
            </p:nvSpPr>
            <p:spPr>
              <a:xfrm>
                <a:off x="11509" y="7006"/>
                <a:ext cx="2023" cy="1045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bean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9222" y="7521"/>
                <a:ext cx="2268" cy="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椭圆 102"/>
              <p:cNvSpPr/>
              <p:nvPr/>
            </p:nvSpPr>
            <p:spPr>
              <a:xfrm>
                <a:off x="11509" y="8301"/>
                <a:ext cx="2023" cy="1045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bean</a:t>
                </a:r>
              </a:p>
            </p:txBody>
          </p:sp>
          <p:cxnSp>
            <p:nvCxnSpPr>
              <p:cNvPr id="104" name="直接箭头连接符 103"/>
              <p:cNvCxnSpPr/>
              <p:nvPr/>
            </p:nvCxnSpPr>
            <p:spPr>
              <a:xfrm flipH="1" flipV="1">
                <a:off x="9222" y="8855"/>
                <a:ext cx="2268" cy="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椭圆 104"/>
              <p:cNvSpPr/>
              <p:nvPr/>
            </p:nvSpPr>
            <p:spPr>
              <a:xfrm>
                <a:off x="11527" y="5552"/>
                <a:ext cx="2023" cy="1045"/>
              </a:xfrm>
              <a:prstGeom prst="ellipse">
                <a:avLst/>
              </a:prstGeom>
              <a:solidFill>
                <a:srgbClr val="7030A0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bean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8" name="直接连接符 67"/>
            <p:cNvCxnSpPr/>
            <p:nvPr/>
          </p:nvCxnSpPr>
          <p:spPr>
            <a:xfrm>
              <a:off x="7730" y="4401"/>
              <a:ext cx="35" cy="6706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5653638" y="1381680"/>
            <a:ext cx="2646128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DF3621"/>
                </a:solidFill>
              </a:rPr>
              <a:t>存活时间略长于</a:t>
            </a:r>
            <a:r>
              <a:rPr lang="en-US" altLang="zh-CN" sz="2000" b="1" dirty="0">
                <a:solidFill>
                  <a:srgbClr val="DF3621"/>
                </a:solidFill>
              </a:rPr>
              <a:t>page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CDF0F57-2E40-447F-A58A-FDA07B581774}"/>
              </a:ext>
            </a:extLst>
          </p:cNvPr>
          <p:cNvGrpSpPr/>
          <p:nvPr/>
        </p:nvGrpSpPr>
        <p:grpSpPr>
          <a:xfrm>
            <a:off x="2977515" y="796290"/>
            <a:ext cx="2832100" cy="1101090"/>
            <a:chOff x="1511903" y="768797"/>
            <a:chExt cx="2075647" cy="2080525"/>
          </a:xfrm>
        </p:grpSpPr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F3671B0E-1A8A-4F2B-A075-C9486783E770}"/>
                </a:ext>
              </a:extLst>
            </p:cNvPr>
            <p:cNvSpPr/>
            <p:nvPr/>
          </p:nvSpPr>
          <p:spPr bwMode="auto">
            <a:xfrm>
              <a:off x="1511903" y="768797"/>
              <a:ext cx="2075647" cy="2080525"/>
            </a:xfrm>
            <a:custGeom>
              <a:avLst/>
              <a:gdLst>
                <a:gd name="T0" fmla="*/ 587 w 808"/>
                <a:gd name="T1" fmla="*/ 691 h 810"/>
                <a:gd name="T2" fmla="*/ 553 w 808"/>
                <a:gd name="T3" fmla="*/ 710 h 810"/>
                <a:gd name="T4" fmla="*/ 535 w 808"/>
                <a:gd name="T5" fmla="*/ 789 h 810"/>
                <a:gd name="T6" fmla="*/ 509 w 808"/>
                <a:gd name="T7" fmla="*/ 797 h 810"/>
                <a:gd name="T8" fmla="*/ 450 w 808"/>
                <a:gd name="T9" fmla="*/ 741 h 810"/>
                <a:gd name="T10" fmla="*/ 425 w 808"/>
                <a:gd name="T11" fmla="*/ 744 h 810"/>
                <a:gd name="T12" fmla="*/ 378 w 808"/>
                <a:gd name="T13" fmla="*/ 810 h 810"/>
                <a:gd name="T14" fmla="*/ 351 w 808"/>
                <a:gd name="T15" fmla="*/ 807 h 810"/>
                <a:gd name="T16" fmla="*/ 317 w 808"/>
                <a:gd name="T17" fmla="*/ 733 h 810"/>
                <a:gd name="T18" fmla="*/ 292 w 808"/>
                <a:gd name="T19" fmla="*/ 726 h 810"/>
                <a:gd name="T20" fmla="*/ 225 w 808"/>
                <a:gd name="T21" fmla="*/ 769 h 810"/>
                <a:gd name="T22" fmla="*/ 199 w 808"/>
                <a:gd name="T23" fmla="*/ 755 h 810"/>
                <a:gd name="T24" fmla="*/ 197 w 808"/>
                <a:gd name="T25" fmla="*/ 675 h 810"/>
                <a:gd name="T26" fmla="*/ 177 w 808"/>
                <a:gd name="T27" fmla="*/ 658 h 810"/>
                <a:gd name="T28" fmla="*/ 99 w 808"/>
                <a:gd name="T29" fmla="*/ 672 h 810"/>
                <a:gd name="T30" fmla="*/ 81 w 808"/>
                <a:gd name="T31" fmla="*/ 649 h 810"/>
                <a:gd name="T32" fmla="*/ 103 w 808"/>
                <a:gd name="T33" fmla="*/ 563 h 810"/>
                <a:gd name="T34" fmla="*/ 92 w 808"/>
                <a:gd name="T35" fmla="*/ 540 h 810"/>
                <a:gd name="T36" fmla="*/ 16 w 808"/>
                <a:gd name="T37" fmla="*/ 521 h 810"/>
                <a:gd name="T38" fmla="*/ 67 w 808"/>
                <a:gd name="T39" fmla="*/ 461 h 810"/>
                <a:gd name="T40" fmla="*/ 64 w 808"/>
                <a:gd name="T41" fmla="*/ 436 h 810"/>
                <a:gd name="T42" fmla="*/ 62 w 808"/>
                <a:gd name="T43" fmla="*/ 410 h 810"/>
                <a:gd name="T44" fmla="*/ 1 w 808"/>
                <a:gd name="T45" fmla="*/ 362 h 810"/>
                <a:gd name="T46" fmla="*/ 70 w 808"/>
                <a:gd name="T47" fmla="*/ 328 h 810"/>
                <a:gd name="T48" fmla="*/ 78 w 808"/>
                <a:gd name="T49" fmla="*/ 303 h 810"/>
                <a:gd name="T50" fmla="*/ 86 w 808"/>
                <a:gd name="T51" fmla="*/ 278 h 810"/>
                <a:gd name="T52" fmla="*/ 48 w 808"/>
                <a:gd name="T53" fmla="*/ 212 h 810"/>
                <a:gd name="T54" fmla="*/ 125 w 808"/>
                <a:gd name="T55" fmla="*/ 206 h 810"/>
                <a:gd name="T56" fmla="*/ 140 w 808"/>
                <a:gd name="T57" fmla="*/ 186 h 810"/>
                <a:gd name="T58" fmla="*/ 157 w 808"/>
                <a:gd name="T59" fmla="*/ 166 h 810"/>
                <a:gd name="T60" fmla="*/ 148 w 808"/>
                <a:gd name="T61" fmla="*/ 91 h 810"/>
                <a:gd name="T62" fmla="*/ 221 w 808"/>
                <a:gd name="T63" fmla="*/ 114 h 810"/>
                <a:gd name="T64" fmla="*/ 255 w 808"/>
                <a:gd name="T65" fmla="*/ 95 h 810"/>
                <a:gd name="T66" fmla="*/ 272 w 808"/>
                <a:gd name="T67" fmla="*/ 21 h 810"/>
                <a:gd name="T68" fmla="*/ 302 w 808"/>
                <a:gd name="T69" fmla="*/ 12 h 810"/>
                <a:gd name="T70" fmla="*/ 358 w 808"/>
                <a:gd name="T71" fmla="*/ 63 h 810"/>
                <a:gd name="T72" fmla="*/ 383 w 808"/>
                <a:gd name="T73" fmla="*/ 61 h 810"/>
                <a:gd name="T74" fmla="*/ 427 w 808"/>
                <a:gd name="T75" fmla="*/ 0 h 810"/>
                <a:gd name="T76" fmla="*/ 459 w 808"/>
                <a:gd name="T77" fmla="*/ 3 h 810"/>
                <a:gd name="T78" fmla="*/ 491 w 808"/>
                <a:gd name="T79" fmla="*/ 71 h 810"/>
                <a:gd name="T80" fmla="*/ 515 w 808"/>
                <a:gd name="T81" fmla="*/ 78 h 810"/>
                <a:gd name="T82" fmla="*/ 579 w 808"/>
                <a:gd name="T83" fmla="*/ 39 h 810"/>
                <a:gd name="T84" fmla="*/ 607 w 808"/>
                <a:gd name="T85" fmla="*/ 54 h 810"/>
                <a:gd name="T86" fmla="*/ 611 w 808"/>
                <a:gd name="T87" fmla="*/ 130 h 810"/>
                <a:gd name="T88" fmla="*/ 630 w 808"/>
                <a:gd name="T89" fmla="*/ 146 h 810"/>
                <a:gd name="T90" fmla="*/ 705 w 808"/>
                <a:gd name="T91" fmla="*/ 134 h 810"/>
                <a:gd name="T92" fmla="*/ 725 w 808"/>
                <a:gd name="T93" fmla="*/ 158 h 810"/>
                <a:gd name="T94" fmla="*/ 705 w 808"/>
                <a:gd name="T95" fmla="*/ 241 h 810"/>
                <a:gd name="T96" fmla="*/ 716 w 808"/>
                <a:gd name="T97" fmla="*/ 264 h 810"/>
                <a:gd name="T98" fmla="*/ 791 w 808"/>
                <a:gd name="T99" fmla="*/ 285 h 810"/>
                <a:gd name="T100" fmla="*/ 740 w 808"/>
                <a:gd name="T101" fmla="*/ 343 h 810"/>
                <a:gd name="T102" fmla="*/ 744 w 808"/>
                <a:gd name="T103" fmla="*/ 368 h 810"/>
                <a:gd name="T104" fmla="*/ 745 w 808"/>
                <a:gd name="T105" fmla="*/ 395 h 810"/>
                <a:gd name="T106" fmla="*/ 807 w 808"/>
                <a:gd name="T107" fmla="*/ 442 h 810"/>
                <a:gd name="T108" fmla="*/ 737 w 808"/>
                <a:gd name="T109" fmla="*/ 477 h 810"/>
                <a:gd name="T110" fmla="*/ 730 w 808"/>
                <a:gd name="T111" fmla="*/ 502 h 810"/>
                <a:gd name="T112" fmla="*/ 722 w 808"/>
                <a:gd name="T113" fmla="*/ 526 h 810"/>
                <a:gd name="T114" fmla="*/ 762 w 808"/>
                <a:gd name="T115" fmla="*/ 595 h 810"/>
                <a:gd name="T116" fmla="*/ 683 w 808"/>
                <a:gd name="T117" fmla="*/ 599 h 810"/>
                <a:gd name="T118" fmla="*/ 668 w 808"/>
                <a:gd name="T119" fmla="*/ 620 h 810"/>
                <a:gd name="T120" fmla="*/ 651 w 808"/>
                <a:gd name="T121" fmla="*/ 639 h 810"/>
                <a:gd name="T122" fmla="*/ 662 w 808"/>
                <a:gd name="T123" fmla="*/ 718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8" h="810">
                  <a:moveTo>
                    <a:pt x="651" y="726"/>
                  </a:moveTo>
                  <a:lnTo>
                    <a:pt x="587" y="691"/>
                  </a:lnTo>
                  <a:lnTo>
                    <a:pt x="565" y="704"/>
                  </a:lnTo>
                  <a:lnTo>
                    <a:pt x="553" y="710"/>
                  </a:lnTo>
                  <a:lnTo>
                    <a:pt x="542" y="716"/>
                  </a:lnTo>
                  <a:lnTo>
                    <a:pt x="535" y="789"/>
                  </a:lnTo>
                  <a:lnTo>
                    <a:pt x="522" y="794"/>
                  </a:lnTo>
                  <a:lnTo>
                    <a:pt x="509" y="797"/>
                  </a:lnTo>
                  <a:lnTo>
                    <a:pt x="462" y="739"/>
                  </a:lnTo>
                  <a:lnTo>
                    <a:pt x="450" y="741"/>
                  </a:lnTo>
                  <a:lnTo>
                    <a:pt x="437" y="743"/>
                  </a:lnTo>
                  <a:lnTo>
                    <a:pt x="425" y="744"/>
                  </a:lnTo>
                  <a:lnTo>
                    <a:pt x="412" y="744"/>
                  </a:lnTo>
                  <a:lnTo>
                    <a:pt x="378" y="810"/>
                  </a:lnTo>
                  <a:lnTo>
                    <a:pt x="364" y="809"/>
                  </a:lnTo>
                  <a:lnTo>
                    <a:pt x="351" y="807"/>
                  </a:lnTo>
                  <a:lnTo>
                    <a:pt x="329" y="736"/>
                  </a:lnTo>
                  <a:lnTo>
                    <a:pt x="317" y="733"/>
                  </a:lnTo>
                  <a:lnTo>
                    <a:pt x="304" y="730"/>
                  </a:lnTo>
                  <a:lnTo>
                    <a:pt x="292" y="726"/>
                  </a:lnTo>
                  <a:lnTo>
                    <a:pt x="280" y="721"/>
                  </a:lnTo>
                  <a:lnTo>
                    <a:pt x="225" y="769"/>
                  </a:lnTo>
                  <a:lnTo>
                    <a:pt x="212" y="763"/>
                  </a:lnTo>
                  <a:lnTo>
                    <a:pt x="199" y="755"/>
                  </a:lnTo>
                  <a:lnTo>
                    <a:pt x="207" y="683"/>
                  </a:lnTo>
                  <a:lnTo>
                    <a:pt x="197" y="675"/>
                  </a:lnTo>
                  <a:lnTo>
                    <a:pt x="187" y="667"/>
                  </a:lnTo>
                  <a:lnTo>
                    <a:pt x="177" y="658"/>
                  </a:lnTo>
                  <a:lnTo>
                    <a:pt x="168" y="650"/>
                  </a:lnTo>
                  <a:lnTo>
                    <a:pt x="99" y="672"/>
                  </a:lnTo>
                  <a:lnTo>
                    <a:pt x="90" y="661"/>
                  </a:lnTo>
                  <a:lnTo>
                    <a:pt x="81" y="649"/>
                  </a:lnTo>
                  <a:lnTo>
                    <a:pt x="116" y="586"/>
                  </a:lnTo>
                  <a:lnTo>
                    <a:pt x="103" y="563"/>
                  </a:lnTo>
                  <a:lnTo>
                    <a:pt x="97" y="552"/>
                  </a:lnTo>
                  <a:lnTo>
                    <a:pt x="92" y="540"/>
                  </a:lnTo>
                  <a:lnTo>
                    <a:pt x="20" y="534"/>
                  </a:lnTo>
                  <a:lnTo>
                    <a:pt x="16" y="521"/>
                  </a:lnTo>
                  <a:lnTo>
                    <a:pt x="12" y="507"/>
                  </a:lnTo>
                  <a:lnTo>
                    <a:pt x="67" y="461"/>
                  </a:lnTo>
                  <a:lnTo>
                    <a:pt x="65" y="449"/>
                  </a:lnTo>
                  <a:lnTo>
                    <a:pt x="64" y="436"/>
                  </a:lnTo>
                  <a:lnTo>
                    <a:pt x="63" y="423"/>
                  </a:lnTo>
                  <a:lnTo>
                    <a:pt x="62" y="410"/>
                  </a:lnTo>
                  <a:lnTo>
                    <a:pt x="0" y="378"/>
                  </a:lnTo>
                  <a:lnTo>
                    <a:pt x="1" y="362"/>
                  </a:lnTo>
                  <a:lnTo>
                    <a:pt x="3" y="348"/>
                  </a:lnTo>
                  <a:lnTo>
                    <a:pt x="70" y="328"/>
                  </a:lnTo>
                  <a:lnTo>
                    <a:pt x="73" y="316"/>
                  </a:lnTo>
                  <a:lnTo>
                    <a:pt x="78" y="303"/>
                  </a:lnTo>
                  <a:lnTo>
                    <a:pt x="82" y="291"/>
                  </a:lnTo>
                  <a:lnTo>
                    <a:pt x="86" y="278"/>
                  </a:lnTo>
                  <a:lnTo>
                    <a:pt x="41" y="225"/>
                  </a:lnTo>
                  <a:lnTo>
                    <a:pt x="48" y="212"/>
                  </a:lnTo>
                  <a:lnTo>
                    <a:pt x="55" y="199"/>
                  </a:lnTo>
                  <a:lnTo>
                    <a:pt x="125" y="206"/>
                  </a:lnTo>
                  <a:lnTo>
                    <a:pt x="132" y="196"/>
                  </a:lnTo>
                  <a:lnTo>
                    <a:pt x="140" y="186"/>
                  </a:lnTo>
                  <a:lnTo>
                    <a:pt x="148" y="175"/>
                  </a:lnTo>
                  <a:lnTo>
                    <a:pt x="157" y="166"/>
                  </a:lnTo>
                  <a:lnTo>
                    <a:pt x="136" y="101"/>
                  </a:lnTo>
                  <a:lnTo>
                    <a:pt x="148" y="91"/>
                  </a:lnTo>
                  <a:lnTo>
                    <a:pt x="160" y="80"/>
                  </a:lnTo>
                  <a:lnTo>
                    <a:pt x="221" y="114"/>
                  </a:lnTo>
                  <a:lnTo>
                    <a:pt x="243" y="101"/>
                  </a:lnTo>
                  <a:lnTo>
                    <a:pt x="255" y="95"/>
                  </a:lnTo>
                  <a:lnTo>
                    <a:pt x="266" y="90"/>
                  </a:lnTo>
                  <a:lnTo>
                    <a:pt x="272" y="21"/>
                  </a:lnTo>
                  <a:lnTo>
                    <a:pt x="287" y="16"/>
                  </a:lnTo>
                  <a:lnTo>
                    <a:pt x="302" y="12"/>
                  </a:lnTo>
                  <a:lnTo>
                    <a:pt x="345" y="65"/>
                  </a:lnTo>
                  <a:lnTo>
                    <a:pt x="358" y="63"/>
                  </a:lnTo>
                  <a:lnTo>
                    <a:pt x="371" y="62"/>
                  </a:lnTo>
                  <a:lnTo>
                    <a:pt x="383" y="61"/>
                  </a:lnTo>
                  <a:lnTo>
                    <a:pt x="396" y="60"/>
                  </a:lnTo>
                  <a:lnTo>
                    <a:pt x="427" y="0"/>
                  </a:lnTo>
                  <a:lnTo>
                    <a:pt x="443" y="1"/>
                  </a:lnTo>
                  <a:lnTo>
                    <a:pt x="459" y="3"/>
                  </a:lnTo>
                  <a:lnTo>
                    <a:pt x="479" y="68"/>
                  </a:lnTo>
                  <a:lnTo>
                    <a:pt x="491" y="71"/>
                  </a:lnTo>
                  <a:lnTo>
                    <a:pt x="503" y="75"/>
                  </a:lnTo>
                  <a:lnTo>
                    <a:pt x="515" y="78"/>
                  </a:lnTo>
                  <a:lnTo>
                    <a:pt x="527" y="83"/>
                  </a:lnTo>
                  <a:lnTo>
                    <a:pt x="579" y="39"/>
                  </a:lnTo>
                  <a:lnTo>
                    <a:pt x="593" y="46"/>
                  </a:lnTo>
                  <a:lnTo>
                    <a:pt x="607" y="54"/>
                  </a:lnTo>
                  <a:lnTo>
                    <a:pt x="599" y="122"/>
                  </a:lnTo>
                  <a:lnTo>
                    <a:pt x="611" y="130"/>
                  </a:lnTo>
                  <a:lnTo>
                    <a:pt x="621" y="138"/>
                  </a:lnTo>
                  <a:lnTo>
                    <a:pt x="630" y="146"/>
                  </a:lnTo>
                  <a:lnTo>
                    <a:pt x="640" y="155"/>
                  </a:lnTo>
                  <a:lnTo>
                    <a:pt x="705" y="134"/>
                  </a:lnTo>
                  <a:lnTo>
                    <a:pt x="715" y="146"/>
                  </a:lnTo>
                  <a:lnTo>
                    <a:pt x="725" y="158"/>
                  </a:lnTo>
                  <a:lnTo>
                    <a:pt x="692" y="219"/>
                  </a:lnTo>
                  <a:lnTo>
                    <a:pt x="705" y="241"/>
                  </a:lnTo>
                  <a:lnTo>
                    <a:pt x="710" y="252"/>
                  </a:lnTo>
                  <a:lnTo>
                    <a:pt x="716" y="264"/>
                  </a:lnTo>
                  <a:lnTo>
                    <a:pt x="786" y="270"/>
                  </a:lnTo>
                  <a:lnTo>
                    <a:pt x="791" y="285"/>
                  </a:lnTo>
                  <a:lnTo>
                    <a:pt x="795" y="300"/>
                  </a:lnTo>
                  <a:lnTo>
                    <a:pt x="740" y="343"/>
                  </a:lnTo>
                  <a:lnTo>
                    <a:pt x="742" y="356"/>
                  </a:lnTo>
                  <a:lnTo>
                    <a:pt x="744" y="368"/>
                  </a:lnTo>
                  <a:lnTo>
                    <a:pt x="745" y="382"/>
                  </a:lnTo>
                  <a:lnTo>
                    <a:pt x="745" y="395"/>
                  </a:lnTo>
                  <a:lnTo>
                    <a:pt x="808" y="427"/>
                  </a:lnTo>
                  <a:lnTo>
                    <a:pt x="807" y="442"/>
                  </a:lnTo>
                  <a:lnTo>
                    <a:pt x="805" y="457"/>
                  </a:lnTo>
                  <a:lnTo>
                    <a:pt x="737" y="477"/>
                  </a:lnTo>
                  <a:lnTo>
                    <a:pt x="734" y="490"/>
                  </a:lnTo>
                  <a:lnTo>
                    <a:pt x="730" y="502"/>
                  </a:lnTo>
                  <a:lnTo>
                    <a:pt x="726" y="514"/>
                  </a:lnTo>
                  <a:lnTo>
                    <a:pt x="722" y="526"/>
                  </a:lnTo>
                  <a:lnTo>
                    <a:pt x="769" y="582"/>
                  </a:lnTo>
                  <a:lnTo>
                    <a:pt x="762" y="595"/>
                  </a:lnTo>
                  <a:lnTo>
                    <a:pt x="756" y="607"/>
                  </a:lnTo>
                  <a:lnTo>
                    <a:pt x="683" y="599"/>
                  </a:lnTo>
                  <a:lnTo>
                    <a:pt x="676" y="609"/>
                  </a:lnTo>
                  <a:lnTo>
                    <a:pt x="668" y="620"/>
                  </a:lnTo>
                  <a:lnTo>
                    <a:pt x="659" y="629"/>
                  </a:lnTo>
                  <a:lnTo>
                    <a:pt x="651" y="639"/>
                  </a:lnTo>
                  <a:lnTo>
                    <a:pt x="673" y="709"/>
                  </a:lnTo>
                  <a:lnTo>
                    <a:pt x="662" y="718"/>
                  </a:lnTo>
                  <a:lnTo>
                    <a:pt x="651" y="7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accent1">
                  <a:lumMod val="75000"/>
                </a:schemeClr>
              </a:solidFill>
              <a:prstDash val="solid"/>
            </a:ln>
            <a:effectLst/>
          </p:spPr>
          <p:txBody>
            <a:bodyPr lIns="0" rIns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5A59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Oval 9">
              <a:extLst>
                <a:ext uri="{FF2B5EF4-FFF2-40B4-BE49-F238E27FC236}">
                  <a16:creationId xmlns:a16="http://schemas.microsoft.com/office/drawing/2014/main" id="{BFFBBDC0-8ED8-4723-BDB5-E9ACAF3EB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515" y="1120002"/>
              <a:ext cx="1378422" cy="1378114"/>
            </a:xfrm>
            <a:prstGeom prst="ellipse">
              <a:avLst/>
            </a:prstGeom>
            <a:solidFill>
              <a:srgbClr val="00B0F0">
                <a:alpha val="70000"/>
              </a:srgbClr>
            </a:solidFill>
            <a:ln w="22225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 anchorCtr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cap="none" spc="0" normalizeH="0" baseline="0" noProof="0" dirty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request</a:t>
              </a:r>
              <a:endParaRPr kumimoji="1" lang="zh-CN" altLang="en-US" sz="2000" b="1" i="0" u="none" strike="noStrike" cap="none" spc="0" normalizeH="0" baseline="0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1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6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9"/>
          <p:cNvSpPr txBox="1"/>
          <p:nvPr/>
        </p:nvSpPr>
        <p:spPr>
          <a:xfrm>
            <a:off x="928688" y="123825"/>
            <a:ext cx="6667648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编写</a:t>
            </a:r>
            <a:r>
              <a:rPr lang="en-US" altLang="zh-CN" sz="2800" b="1" dirty="0" err="1">
                <a:solidFill>
                  <a:srgbClr val="0067B4"/>
                </a:solidFill>
                <a:latin typeface="Times New Roman" panose="02020603050405020304" pitchFamily="18" charset="0"/>
              </a:rPr>
              <a:t>Javabean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和使用</a:t>
            </a:r>
            <a:r>
              <a:rPr lang="en-US" altLang="zh-CN" sz="2800" b="1" dirty="0" err="1">
                <a:solidFill>
                  <a:srgbClr val="0067B4"/>
                </a:solidFill>
                <a:latin typeface="Times New Roman" panose="02020603050405020304" pitchFamily="18" charset="0"/>
              </a:rPr>
              <a:t>Javabean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72079" y="4056382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🧑</a:t>
            </a:r>
          </a:p>
        </p:txBody>
      </p:sp>
      <p:sp>
        <p:nvSpPr>
          <p:cNvPr id="2" name="椭圆 1"/>
          <p:cNvSpPr/>
          <p:nvPr/>
        </p:nvSpPr>
        <p:spPr>
          <a:xfrm>
            <a:off x="3886474" y="5661878"/>
            <a:ext cx="239892" cy="2281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414606" y="2035535"/>
            <a:ext cx="3793404" cy="4524353"/>
            <a:chOff x="7730" y="4401"/>
            <a:chExt cx="5623" cy="6706"/>
          </a:xfrm>
        </p:grpSpPr>
        <p:grpSp>
          <p:nvGrpSpPr>
            <p:cNvPr id="4" name="组合 3"/>
            <p:cNvGrpSpPr/>
            <p:nvPr/>
          </p:nvGrpSpPr>
          <p:grpSpPr>
            <a:xfrm>
              <a:off x="7973" y="4635"/>
              <a:ext cx="5380" cy="5185"/>
              <a:chOff x="7748" y="3965"/>
              <a:chExt cx="5802" cy="5592"/>
            </a:xfrm>
          </p:grpSpPr>
          <p:sp>
            <p:nvSpPr>
              <p:cNvPr id="94" name="文本框 93"/>
              <p:cNvSpPr txBox="1"/>
              <p:nvPr/>
            </p:nvSpPr>
            <p:spPr>
              <a:xfrm>
                <a:off x="7748" y="3965"/>
                <a:ext cx="1474" cy="1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400" dirty="0">
                    <a:solidFill>
                      <a:srgbClr val="FFC000"/>
                    </a:solidFill>
                  </a:rPr>
                  <a:t>👩</a:t>
                </a: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7748" y="5375"/>
                <a:ext cx="1474" cy="1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400" dirty="0">
                    <a:solidFill>
                      <a:srgbClr val="7030A0"/>
                    </a:solidFill>
                  </a:rPr>
                  <a:t>👨</a:t>
                </a: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7748" y="6800"/>
                <a:ext cx="1474" cy="1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400" dirty="0">
                    <a:solidFill>
                      <a:srgbClr val="00B0F0"/>
                    </a:solidFill>
                  </a:rPr>
                  <a:t>👧</a:t>
                </a:r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7748" y="8329"/>
                <a:ext cx="1474" cy="1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400" dirty="0">
                    <a:solidFill>
                      <a:srgbClr val="00B050"/>
                    </a:solidFill>
                  </a:rPr>
                  <a:t>👦</a:t>
                </a: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11527" y="4056"/>
                <a:ext cx="2023" cy="1045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bean</a:t>
                </a:r>
              </a:p>
            </p:txBody>
          </p:sp>
          <p:cxnSp>
            <p:nvCxnSpPr>
              <p:cNvPr id="99" name="直接箭头连接符 98"/>
              <p:cNvCxnSpPr>
                <a:stCxn id="98" idx="2"/>
                <a:endCxn id="94" idx="3"/>
              </p:cNvCxnSpPr>
              <p:nvPr/>
            </p:nvCxnSpPr>
            <p:spPr>
              <a:xfrm flipH="1">
                <a:off x="9223" y="4578"/>
                <a:ext cx="2304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/>
              <p:cNvCxnSpPr/>
              <p:nvPr/>
            </p:nvCxnSpPr>
            <p:spPr>
              <a:xfrm flipH="1">
                <a:off x="9222" y="6043"/>
                <a:ext cx="226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椭圆 100"/>
              <p:cNvSpPr/>
              <p:nvPr/>
            </p:nvSpPr>
            <p:spPr>
              <a:xfrm>
                <a:off x="11509" y="7006"/>
                <a:ext cx="2023" cy="1045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bean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9222" y="7521"/>
                <a:ext cx="2268" cy="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椭圆 102"/>
              <p:cNvSpPr/>
              <p:nvPr/>
            </p:nvSpPr>
            <p:spPr>
              <a:xfrm>
                <a:off x="11509" y="8301"/>
                <a:ext cx="2023" cy="1045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bean</a:t>
                </a:r>
              </a:p>
            </p:txBody>
          </p:sp>
          <p:cxnSp>
            <p:nvCxnSpPr>
              <p:cNvPr id="104" name="直接箭头连接符 103"/>
              <p:cNvCxnSpPr/>
              <p:nvPr/>
            </p:nvCxnSpPr>
            <p:spPr>
              <a:xfrm flipH="1" flipV="1">
                <a:off x="9222" y="8855"/>
                <a:ext cx="2268" cy="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椭圆 104"/>
              <p:cNvSpPr/>
              <p:nvPr/>
            </p:nvSpPr>
            <p:spPr>
              <a:xfrm>
                <a:off x="11527" y="5552"/>
                <a:ext cx="2023" cy="1045"/>
              </a:xfrm>
              <a:prstGeom prst="ellipse">
                <a:avLst/>
              </a:prstGeom>
              <a:solidFill>
                <a:srgbClr val="7030A0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bean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8" name="直接连接符 67"/>
            <p:cNvCxnSpPr/>
            <p:nvPr/>
          </p:nvCxnSpPr>
          <p:spPr>
            <a:xfrm>
              <a:off x="7730" y="4401"/>
              <a:ext cx="35" cy="6706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674607" y="2145030"/>
            <a:ext cx="3380425" cy="3508336"/>
            <a:chOff x="1394" y="3694"/>
            <a:chExt cx="5672" cy="5887"/>
          </a:xfrm>
        </p:grpSpPr>
        <p:sp>
          <p:nvSpPr>
            <p:cNvPr id="41" name="椭圆 40"/>
            <p:cNvSpPr/>
            <p:nvPr/>
          </p:nvSpPr>
          <p:spPr>
            <a:xfrm>
              <a:off x="4942" y="7890"/>
              <a:ext cx="151" cy="179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181" y="7890"/>
              <a:ext cx="151" cy="179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447" y="7890"/>
              <a:ext cx="151" cy="179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1394" y="3694"/>
              <a:ext cx="5672" cy="5887"/>
              <a:chOff x="1394" y="3694"/>
              <a:chExt cx="5672" cy="5887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2506" y="6982"/>
                <a:ext cx="969" cy="217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jsp</a:t>
                </a:r>
                <a:r>
                  <a:rPr lang="zh-CN" altLang="en-US" dirty="0"/>
                  <a:t>页面①</a:t>
                </a: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809" y="6982"/>
                <a:ext cx="969" cy="217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jsp</a:t>
                </a:r>
                <a:r>
                  <a:rPr lang="zh-CN" altLang="en-US" dirty="0"/>
                  <a:t>页面②</a:t>
                </a:r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1394" y="3694"/>
                <a:ext cx="5672" cy="5887"/>
                <a:chOff x="1394" y="3694"/>
                <a:chExt cx="5672" cy="5887"/>
              </a:xfrm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5714" y="6982"/>
                  <a:ext cx="969" cy="2172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jsp</a:t>
                  </a:r>
                  <a:r>
                    <a:rPr lang="zh-CN" altLang="en-US" dirty="0"/>
                    <a:t>页面</a:t>
                  </a:r>
                  <a:endParaRPr lang="en-US" altLang="zh-CN" dirty="0"/>
                </a:p>
                <a:p>
                  <a:pPr algn="ctr"/>
                  <a:r>
                    <a:rPr lang="en-US" altLang="zh-CN" dirty="0"/>
                    <a:t>n</a:t>
                  </a:r>
                  <a:endParaRPr lang="zh-CN" altLang="en-US" dirty="0"/>
                </a:p>
              </p:txBody>
            </p:sp>
            <p:grpSp>
              <p:nvGrpSpPr>
                <p:cNvPr id="21" name="组合 20"/>
                <p:cNvGrpSpPr/>
                <p:nvPr/>
              </p:nvGrpSpPr>
              <p:grpSpPr>
                <a:xfrm>
                  <a:off x="1394" y="3694"/>
                  <a:ext cx="5672" cy="5887"/>
                  <a:chOff x="1434" y="3694"/>
                  <a:chExt cx="5672" cy="5887"/>
                </a:xfrm>
              </p:grpSpPr>
              <p:sp>
                <p:nvSpPr>
                  <p:cNvPr id="22" name="椭圆 21"/>
                  <p:cNvSpPr/>
                  <p:nvPr/>
                </p:nvSpPr>
                <p:spPr>
                  <a:xfrm>
                    <a:off x="3179" y="3694"/>
                    <a:ext cx="2268" cy="1474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000" dirty="0" err="1">
                        <a:solidFill>
                          <a:schemeClr val="tx1"/>
                        </a:solidFill>
                      </a:rPr>
                      <a:t>jsp</a:t>
                    </a:r>
                    <a:r>
                      <a:rPr lang="zh-CN" altLang="en-US" sz="2000" dirty="0">
                        <a:solidFill>
                          <a:schemeClr val="tx1"/>
                        </a:solidFill>
                      </a:rPr>
                      <a:t>引擎</a:t>
                    </a:r>
                  </a:p>
                </p:txBody>
              </p:sp>
              <p:cxnSp>
                <p:nvCxnSpPr>
                  <p:cNvPr id="23" name="直接箭头连接符 22"/>
                  <p:cNvCxnSpPr>
                    <a:stCxn id="22" idx="4"/>
                  </p:cNvCxnSpPr>
                  <p:nvPr/>
                </p:nvCxnSpPr>
                <p:spPr>
                  <a:xfrm>
                    <a:off x="4313" y="5168"/>
                    <a:ext cx="0" cy="1564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矩形: 圆角 45"/>
                  <p:cNvSpPr/>
                  <p:nvPr/>
                </p:nvSpPr>
                <p:spPr>
                  <a:xfrm>
                    <a:off x="3724" y="5418"/>
                    <a:ext cx="1247" cy="824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bean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左大括号 24"/>
                  <p:cNvSpPr/>
                  <p:nvPr/>
                </p:nvSpPr>
                <p:spPr>
                  <a:xfrm>
                    <a:off x="1434" y="4202"/>
                    <a:ext cx="477" cy="4894"/>
                  </a:xfrm>
                  <a:prstGeom prst="leftBrac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" name="矩形: 圆角 48"/>
                  <p:cNvSpPr/>
                  <p:nvPr/>
                </p:nvSpPr>
                <p:spPr>
                  <a:xfrm>
                    <a:off x="2083" y="6692"/>
                    <a:ext cx="5023" cy="2889"/>
                  </a:xfrm>
                  <a:prstGeom prst="roundRect">
                    <a:avLst/>
                  </a:prstGeom>
                  <a:noFill/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B40DB21D-0226-40C1-B110-EDF15C2EBF13}"/>
              </a:ext>
            </a:extLst>
          </p:cNvPr>
          <p:cNvGrpSpPr/>
          <p:nvPr/>
        </p:nvGrpSpPr>
        <p:grpSpPr>
          <a:xfrm>
            <a:off x="2977515" y="796290"/>
            <a:ext cx="2832100" cy="1101090"/>
            <a:chOff x="1511903" y="768797"/>
            <a:chExt cx="2075647" cy="2080525"/>
          </a:xfrm>
        </p:grpSpPr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693CAD72-6203-4DB4-A29B-09233A465205}"/>
                </a:ext>
              </a:extLst>
            </p:cNvPr>
            <p:cNvSpPr/>
            <p:nvPr/>
          </p:nvSpPr>
          <p:spPr bwMode="auto">
            <a:xfrm>
              <a:off x="1511903" y="768797"/>
              <a:ext cx="2075647" cy="2080525"/>
            </a:xfrm>
            <a:custGeom>
              <a:avLst/>
              <a:gdLst>
                <a:gd name="T0" fmla="*/ 587 w 808"/>
                <a:gd name="T1" fmla="*/ 691 h 810"/>
                <a:gd name="T2" fmla="*/ 553 w 808"/>
                <a:gd name="T3" fmla="*/ 710 h 810"/>
                <a:gd name="T4" fmla="*/ 535 w 808"/>
                <a:gd name="T5" fmla="*/ 789 h 810"/>
                <a:gd name="T6" fmla="*/ 509 w 808"/>
                <a:gd name="T7" fmla="*/ 797 h 810"/>
                <a:gd name="T8" fmla="*/ 450 w 808"/>
                <a:gd name="T9" fmla="*/ 741 h 810"/>
                <a:gd name="T10" fmla="*/ 425 w 808"/>
                <a:gd name="T11" fmla="*/ 744 h 810"/>
                <a:gd name="T12" fmla="*/ 378 w 808"/>
                <a:gd name="T13" fmla="*/ 810 h 810"/>
                <a:gd name="T14" fmla="*/ 351 w 808"/>
                <a:gd name="T15" fmla="*/ 807 h 810"/>
                <a:gd name="T16" fmla="*/ 317 w 808"/>
                <a:gd name="T17" fmla="*/ 733 h 810"/>
                <a:gd name="T18" fmla="*/ 292 w 808"/>
                <a:gd name="T19" fmla="*/ 726 h 810"/>
                <a:gd name="T20" fmla="*/ 225 w 808"/>
                <a:gd name="T21" fmla="*/ 769 h 810"/>
                <a:gd name="T22" fmla="*/ 199 w 808"/>
                <a:gd name="T23" fmla="*/ 755 h 810"/>
                <a:gd name="T24" fmla="*/ 197 w 808"/>
                <a:gd name="T25" fmla="*/ 675 h 810"/>
                <a:gd name="T26" fmla="*/ 177 w 808"/>
                <a:gd name="T27" fmla="*/ 658 h 810"/>
                <a:gd name="T28" fmla="*/ 99 w 808"/>
                <a:gd name="T29" fmla="*/ 672 h 810"/>
                <a:gd name="T30" fmla="*/ 81 w 808"/>
                <a:gd name="T31" fmla="*/ 649 h 810"/>
                <a:gd name="T32" fmla="*/ 103 w 808"/>
                <a:gd name="T33" fmla="*/ 563 h 810"/>
                <a:gd name="T34" fmla="*/ 92 w 808"/>
                <a:gd name="T35" fmla="*/ 540 h 810"/>
                <a:gd name="T36" fmla="*/ 16 w 808"/>
                <a:gd name="T37" fmla="*/ 521 h 810"/>
                <a:gd name="T38" fmla="*/ 67 w 808"/>
                <a:gd name="T39" fmla="*/ 461 h 810"/>
                <a:gd name="T40" fmla="*/ 64 w 808"/>
                <a:gd name="T41" fmla="*/ 436 h 810"/>
                <a:gd name="T42" fmla="*/ 62 w 808"/>
                <a:gd name="T43" fmla="*/ 410 h 810"/>
                <a:gd name="T44" fmla="*/ 1 w 808"/>
                <a:gd name="T45" fmla="*/ 362 h 810"/>
                <a:gd name="T46" fmla="*/ 70 w 808"/>
                <a:gd name="T47" fmla="*/ 328 h 810"/>
                <a:gd name="T48" fmla="*/ 78 w 808"/>
                <a:gd name="T49" fmla="*/ 303 h 810"/>
                <a:gd name="T50" fmla="*/ 86 w 808"/>
                <a:gd name="T51" fmla="*/ 278 h 810"/>
                <a:gd name="T52" fmla="*/ 48 w 808"/>
                <a:gd name="T53" fmla="*/ 212 h 810"/>
                <a:gd name="T54" fmla="*/ 125 w 808"/>
                <a:gd name="T55" fmla="*/ 206 h 810"/>
                <a:gd name="T56" fmla="*/ 140 w 808"/>
                <a:gd name="T57" fmla="*/ 186 h 810"/>
                <a:gd name="T58" fmla="*/ 157 w 808"/>
                <a:gd name="T59" fmla="*/ 166 h 810"/>
                <a:gd name="T60" fmla="*/ 148 w 808"/>
                <a:gd name="T61" fmla="*/ 91 h 810"/>
                <a:gd name="T62" fmla="*/ 221 w 808"/>
                <a:gd name="T63" fmla="*/ 114 h 810"/>
                <a:gd name="T64" fmla="*/ 255 w 808"/>
                <a:gd name="T65" fmla="*/ 95 h 810"/>
                <a:gd name="T66" fmla="*/ 272 w 808"/>
                <a:gd name="T67" fmla="*/ 21 h 810"/>
                <a:gd name="T68" fmla="*/ 302 w 808"/>
                <a:gd name="T69" fmla="*/ 12 h 810"/>
                <a:gd name="T70" fmla="*/ 358 w 808"/>
                <a:gd name="T71" fmla="*/ 63 h 810"/>
                <a:gd name="T72" fmla="*/ 383 w 808"/>
                <a:gd name="T73" fmla="*/ 61 h 810"/>
                <a:gd name="T74" fmla="*/ 427 w 808"/>
                <a:gd name="T75" fmla="*/ 0 h 810"/>
                <a:gd name="T76" fmla="*/ 459 w 808"/>
                <a:gd name="T77" fmla="*/ 3 h 810"/>
                <a:gd name="T78" fmla="*/ 491 w 808"/>
                <a:gd name="T79" fmla="*/ 71 h 810"/>
                <a:gd name="T80" fmla="*/ 515 w 808"/>
                <a:gd name="T81" fmla="*/ 78 h 810"/>
                <a:gd name="T82" fmla="*/ 579 w 808"/>
                <a:gd name="T83" fmla="*/ 39 h 810"/>
                <a:gd name="T84" fmla="*/ 607 w 808"/>
                <a:gd name="T85" fmla="*/ 54 h 810"/>
                <a:gd name="T86" fmla="*/ 611 w 808"/>
                <a:gd name="T87" fmla="*/ 130 h 810"/>
                <a:gd name="T88" fmla="*/ 630 w 808"/>
                <a:gd name="T89" fmla="*/ 146 h 810"/>
                <a:gd name="T90" fmla="*/ 705 w 808"/>
                <a:gd name="T91" fmla="*/ 134 h 810"/>
                <a:gd name="T92" fmla="*/ 725 w 808"/>
                <a:gd name="T93" fmla="*/ 158 h 810"/>
                <a:gd name="T94" fmla="*/ 705 w 808"/>
                <a:gd name="T95" fmla="*/ 241 h 810"/>
                <a:gd name="T96" fmla="*/ 716 w 808"/>
                <a:gd name="T97" fmla="*/ 264 h 810"/>
                <a:gd name="T98" fmla="*/ 791 w 808"/>
                <a:gd name="T99" fmla="*/ 285 h 810"/>
                <a:gd name="T100" fmla="*/ 740 w 808"/>
                <a:gd name="T101" fmla="*/ 343 h 810"/>
                <a:gd name="T102" fmla="*/ 744 w 808"/>
                <a:gd name="T103" fmla="*/ 368 h 810"/>
                <a:gd name="T104" fmla="*/ 745 w 808"/>
                <a:gd name="T105" fmla="*/ 395 h 810"/>
                <a:gd name="T106" fmla="*/ 807 w 808"/>
                <a:gd name="T107" fmla="*/ 442 h 810"/>
                <a:gd name="T108" fmla="*/ 737 w 808"/>
                <a:gd name="T109" fmla="*/ 477 h 810"/>
                <a:gd name="T110" fmla="*/ 730 w 808"/>
                <a:gd name="T111" fmla="*/ 502 h 810"/>
                <a:gd name="T112" fmla="*/ 722 w 808"/>
                <a:gd name="T113" fmla="*/ 526 h 810"/>
                <a:gd name="T114" fmla="*/ 762 w 808"/>
                <a:gd name="T115" fmla="*/ 595 h 810"/>
                <a:gd name="T116" fmla="*/ 683 w 808"/>
                <a:gd name="T117" fmla="*/ 599 h 810"/>
                <a:gd name="T118" fmla="*/ 668 w 808"/>
                <a:gd name="T119" fmla="*/ 620 h 810"/>
                <a:gd name="T120" fmla="*/ 651 w 808"/>
                <a:gd name="T121" fmla="*/ 639 h 810"/>
                <a:gd name="T122" fmla="*/ 662 w 808"/>
                <a:gd name="T123" fmla="*/ 718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8" h="810">
                  <a:moveTo>
                    <a:pt x="651" y="726"/>
                  </a:moveTo>
                  <a:lnTo>
                    <a:pt x="587" y="691"/>
                  </a:lnTo>
                  <a:lnTo>
                    <a:pt x="565" y="704"/>
                  </a:lnTo>
                  <a:lnTo>
                    <a:pt x="553" y="710"/>
                  </a:lnTo>
                  <a:lnTo>
                    <a:pt x="542" y="716"/>
                  </a:lnTo>
                  <a:lnTo>
                    <a:pt x="535" y="789"/>
                  </a:lnTo>
                  <a:lnTo>
                    <a:pt x="522" y="794"/>
                  </a:lnTo>
                  <a:lnTo>
                    <a:pt x="509" y="797"/>
                  </a:lnTo>
                  <a:lnTo>
                    <a:pt x="462" y="739"/>
                  </a:lnTo>
                  <a:lnTo>
                    <a:pt x="450" y="741"/>
                  </a:lnTo>
                  <a:lnTo>
                    <a:pt x="437" y="743"/>
                  </a:lnTo>
                  <a:lnTo>
                    <a:pt x="425" y="744"/>
                  </a:lnTo>
                  <a:lnTo>
                    <a:pt x="412" y="744"/>
                  </a:lnTo>
                  <a:lnTo>
                    <a:pt x="378" y="810"/>
                  </a:lnTo>
                  <a:lnTo>
                    <a:pt x="364" y="809"/>
                  </a:lnTo>
                  <a:lnTo>
                    <a:pt x="351" y="807"/>
                  </a:lnTo>
                  <a:lnTo>
                    <a:pt x="329" y="736"/>
                  </a:lnTo>
                  <a:lnTo>
                    <a:pt x="317" y="733"/>
                  </a:lnTo>
                  <a:lnTo>
                    <a:pt x="304" y="730"/>
                  </a:lnTo>
                  <a:lnTo>
                    <a:pt x="292" y="726"/>
                  </a:lnTo>
                  <a:lnTo>
                    <a:pt x="280" y="721"/>
                  </a:lnTo>
                  <a:lnTo>
                    <a:pt x="225" y="769"/>
                  </a:lnTo>
                  <a:lnTo>
                    <a:pt x="212" y="763"/>
                  </a:lnTo>
                  <a:lnTo>
                    <a:pt x="199" y="755"/>
                  </a:lnTo>
                  <a:lnTo>
                    <a:pt x="207" y="683"/>
                  </a:lnTo>
                  <a:lnTo>
                    <a:pt x="197" y="675"/>
                  </a:lnTo>
                  <a:lnTo>
                    <a:pt x="187" y="667"/>
                  </a:lnTo>
                  <a:lnTo>
                    <a:pt x="177" y="658"/>
                  </a:lnTo>
                  <a:lnTo>
                    <a:pt x="168" y="650"/>
                  </a:lnTo>
                  <a:lnTo>
                    <a:pt x="99" y="672"/>
                  </a:lnTo>
                  <a:lnTo>
                    <a:pt x="90" y="661"/>
                  </a:lnTo>
                  <a:lnTo>
                    <a:pt x="81" y="649"/>
                  </a:lnTo>
                  <a:lnTo>
                    <a:pt x="116" y="586"/>
                  </a:lnTo>
                  <a:lnTo>
                    <a:pt x="103" y="563"/>
                  </a:lnTo>
                  <a:lnTo>
                    <a:pt x="97" y="552"/>
                  </a:lnTo>
                  <a:lnTo>
                    <a:pt x="92" y="540"/>
                  </a:lnTo>
                  <a:lnTo>
                    <a:pt x="20" y="534"/>
                  </a:lnTo>
                  <a:lnTo>
                    <a:pt x="16" y="521"/>
                  </a:lnTo>
                  <a:lnTo>
                    <a:pt x="12" y="507"/>
                  </a:lnTo>
                  <a:lnTo>
                    <a:pt x="67" y="461"/>
                  </a:lnTo>
                  <a:lnTo>
                    <a:pt x="65" y="449"/>
                  </a:lnTo>
                  <a:lnTo>
                    <a:pt x="64" y="436"/>
                  </a:lnTo>
                  <a:lnTo>
                    <a:pt x="63" y="423"/>
                  </a:lnTo>
                  <a:lnTo>
                    <a:pt x="62" y="410"/>
                  </a:lnTo>
                  <a:lnTo>
                    <a:pt x="0" y="378"/>
                  </a:lnTo>
                  <a:lnTo>
                    <a:pt x="1" y="362"/>
                  </a:lnTo>
                  <a:lnTo>
                    <a:pt x="3" y="348"/>
                  </a:lnTo>
                  <a:lnTo>
                    <a:pt x="70" y="328"/>
                  </a:lnTo>
                  <a:lnTo>
                    <a:pt x="73" y="316"/>
                  </a:lnTo>
                  <a:lnTo>
                    <a:pt x="78" y="303"/>
                  </a:lnTo>
                  <a:lnTo>
                    <a:pt x="82" y="291"/>
                  </a:lnTo>
                  <a:lnTo>
                    <a:pt x="86" y="278"/>
                  </a:lnTo>
                  <a:lnTo>
                    <a:pt x="41" y="225"/>
                  </a:lnTo>
                  <a:lnTo>
                    <a:pt x="48" y="212"/>
                  </a:lnTo>
                  <a:lnTo>
                    <a:pt x="55" y="199"/>
                  </a:lnTo>
                  <a:lnTo>
                    <a:pt x="125" y="206"/>
                  </a:lnTo>
                  <a:lnTo>
                    <a:pt x="132" y="196"/>
                  </a:lnTo>
                  <a:lnTo>
                    <a:pt x="140" y="186"/>
                  </a:lnTo>
                  <a:lnTo>
                    <a:pt x="148" y="175"/>
                  </a:lnTo>
                  <a:lnTo>
                    <a:pt x="157" y="166"/>
                  </a:lnTo>
                  <a:lnTo>
                    <a:pt x="136" y="101"/>
                  </a:lnTo>
                  <a:lnTo>
                    <a:pt x="148" y="91"/>
                  </a:lnTo>
                  <a:lnTo>
                    <a:pt x="160" y="80"/>
                  </a:lnTo>
                  <a:lnTo>
                    <a:pt x="221" y="114"/>
                  </a:lnTo>
                  <a:lnTo>
                    <a:pt x="243" y="101"/>
                  </a:lnTo>
                  <a:lnTo>
                    <a:pt x="255" y="95"/>
                  </a:lnTo>
                  <a:lnTo>
                    <a:pt x="266" y="90"/>
                  </a:lnTo>
                  <a:lnTo>
                    <a:pt x="272" y="21"/>
                  </a:lnTo>
                  <a:lnTo>
                    <a:pt x="287" y="16"/>
                  </a:lnTo>
                  <a:lnTo>
                    <a:pt x="302" y="12"/>
                  </a:lnTo>
                  <a:lnTo>
                    <a:pt x="345" y="65"/>
                  </a:lnTo>
                  <a:lnTo>
                    <a:pt x="358" y="63"/>
                  </a:lnTo>
                  <a:lnTo>
                    <a:pt x="371" y="62"/>
                  </a:lnTo>
                  <a:lnTo>
                    <a:pt x="383" y="61"/>
                  </a:lnTo>
                  <a:lnTo>
                    <a:pt x="396" y="60"/>
                  </a:lnTo>
                  <a:lnTo>
                    <a:pt x="427" y="0"/>
                  </a:lnTo>
                  <a:lnTo>
                    <a:pt x="443" y="1"/>
                  </a:lnTo>
                  <a:lnTo>
                    <a:pt x="459" y="3"/>
                  </a:lnTo>
                  <a:lnTo>
                    <a:pt x="479" y="68"/>
                  </a:lnTo>
                  <a:lnTo>
                    <a:pt x="491" y="71"/>
                  </a:lnTo>
                  <a:lnTo>
                    <a:pt x="503" y="75"/>
                  </a:lnTo>
                  <a:lnTo>
                    <a:pt x="515" y="78"/>
                  </a:lnTo>
                  <a:lnTo>
                    <a:pt x="527" y="83"/>
                  </a:lnTo>
                  <a:lnTo>
                    <a:pt x="579" y="39"/>
                  </a:lnTo>
                  <a:lnTo>
                    <a:pt x="593" y="46"/>
                  </a:lnTo>
                  <a:lnTo>
                    <a:pt x="607" y="54"/>
                  </a:lnTo>
                  <a:lnTo>
                    <a:pt x="599" y="122"/>
                  </a:lnTo>
                  <a:lnTo>
                    <a:pt x="611" y="130"/>
                  </a:lnTo>
                  <a:lnTo>
                    <a:pt x="621" y="138"/>
                  </a:lnTo>
                  <a:lnTo>
                    <a:pt x="630" y="146"/>
                  </a:lnTo>
                  <a:lnTo>
                    <a:pt x="640" y="155"/>
                  </a:lnTo>
                  <a:lnTo>
                    <a:pt x="705" y="134"/>
                  </a:lnTo>
                  <a:lnTo>
                    <a:pt x="715" y="146"/>
                  </a:lnTo>
                  <a:lnTo>
                    <a:pt x="725" y="158"/>
                  </a:lnTo>
                  <a:lnTo>
                    <a:pt x="692" y="219"/>
                  </a:lnTo>
                  <a:lnTo>
                    <a:pt x="705" y="241"/>
                  </a:lnTo>
                  <a:lnTo>
                    <a:pt x="710" y="252"/>
                  </a:lnTo>
                  <a:lnTo>
                    <a:pt x="716" y="264"/>
                  </a:lnTo>
                  <a:lnTo>
                    <a:pt x="786" y="270"/>
                  </a:lnTo>
                  <a:lnTo>
                    <a:pt x="791" y="285"/>
                  </a:lnTo>
                  <a:lnTo>
                    <a:pt x="795" y="300"/>
                  </a:lnTo>
                  <a:lnTo>
                    <a:pt x="740" y="343"/>
                  </a:lnTo>
                  <a:lnTo>
                    <a:pt x="742" y="356"/>
                  </a:lnTo>
                  <a:lnTo>
                    <a:pt x="744" y="368"/>
                  </a:lnTo>
                  <a:lnTo>
                    <a:pt x="745" y="382"/>
                  </a:lnTo>
                  <a:lnTo>
                    <a:pt x="745" y="395"/>
                  </a:lnTo>
                  <a:lnTo>
                    <a:pt x="808" y="427"/>
                  </a:lnTo>
                  <a:lnTo>
                    <a:pt x="807" y="442"/>
                  </a:lnTo>
                  <a:lnTo>
                    <a:pt x="805" y="457"/>
                  </a:lnTo>
                  <a:lnTo>
                    <a:pt x="737" y="477"/>
                  </a:lnTo>
                  <a:lnTo>
                    <a:pt x="734" y="490"/>
                  </a:lnTo>
                  <a:lnTo>
                    <a:pt x="730" y="502"/>
                  </a:lnTo>
                  <a:lnTo>
                    <a:pt x="726" y="514"/>
                  </a:lnTo>
                  <a:lnTo>
                    <a:pt x="722" y="526"/>
                  </a:lnTo>
                  <a:lnTo>
                    <a:pt x="769" y="582"/>
                  </a:lnTo>
                  <a:lnTo>
                    <a:pt x="762" y="595"/>
                  </a:lnTo>
                  <a:lnTo>
                    <a:pt x="756" y="607"/>
                  </a:lnTo>
                  <a:lnTo>
                    <a:pt x="683" y="599"/>
                  </a:lnTo>
                  <a:lnTo>
                    <a:pt x="676" y="609"/>
                  </a:lnTo>
                  <a:lnTo>
                    <a:pt x="668" y="620"/>
                  </a:lnTo>
                  <a:lnTo>
                    <a:pt x="659" y="629"/>
                  </a:lnTo>
                  <a:lnTo>
                    <a:pt x="651" y="639"/>
                  </a:lnTo>
                  <a:lnTo>
                    <a:pt x="673" y="709"/>
                  </a:lnTo>
                  <a:lnTo>
                    <a:pt x="662" y="718"/>
                  </a:lnTo>
                  <a:lnTo>
                    <a:pt x="651" y="7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accent1">
                  <a:lumMod val="75000"/>
                </a:schemeClr>
              </a:solidFill>
              <a:prstDash val="solid"/>
            </a:ln>
            <a:effectLst/>
          </p:spPr>
          <p:txBody>
            <a:bodyPr lIns="0" rIns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5A59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Oval 9">
              <a:extLst>
                <a:ext uri="{FF2B5EF4-FFF2-40B4-BE49-F238E27FC236}">
                  <a16:creationId xmlns:a16="http://schemas.microsoft.com/office/drawing/2014/main" id="{684A67FE-7D23-4333-9DF1-A1DC576CC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515" y="1120002"/>
              <a:ext cx="1378422" cy="1378114"/>
            </a:xfrm>
            <a:prstGeom prst="ellipse">
              <a:avLst/>
            </a:prstGeom>
            <a:solidFill>
              <a:srgbClr val="00B0F0">
                <a:alpha val="70000"/>
              </a:srgbClr>
            </a:solidFill>
            <a:ln w="22225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 anchorCtr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b="1" dirty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session</a:t>
              </a:r>
              <a:endParaRPr kumimoji="1" lang="zh-CN" altLang="en-US" b="1" i="0" u="none" strike="noStrike" cap="none" spc="0" normalizeH="0" baseline="0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52788" y="1071563"/>
            <a:ext cx="5907088" cy="20288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grpSp>
        <p:nvGrpSpPr>
          <p:cNvPr id="4098" name="组合 2"/>
          <p:cNvGrpSpPr/>
          <p:nvPr/>
        </p:nvGrpSpPr>
        <p:grpSpPr>
          <a:xfrm>
            <a:off x="3306763" y="1227138"/>
            <a:ext cx="6405562" cy="1458912"/>
            <a:chOff x="8093" y="2671"/>
            <a:chExt cx="10342" cy="2459"/>
          </a:xfrm>
        </p:grpSpPr>
        <p:sp>
          <p:nvSpPr>
            <p:cNvPr id="4099" name="文本框 4"/>
            <p:cNvSpPr txBox="1"/>
            <p:nvPr/>
          </p:nvSpPr>
          <p:spPr>
            <a:xfrm>
              <a:off x="8093" y="2671"/>
              <a:ext cx="9335" cy="20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7200">
                  <a:solidFill>
                    <a:schemeClr val="bg1"/>
                  </a:solidFill>
                  <a:latin typeface="隶书" panose="02010509060101010101" charset="-122"/>
                  <a:ea typeface="隶书" panose="02010509060101010101" charset="-122"/>
                </a:rPr>
                <a:t>软件开发环境</a:t>
              </a:r>
            </a:p>
          </p:txBody>
        </p:sp>
        <p:sp>
          <p:nvSpPr>
            <p:cNvPr id="4100" name="文本框 6"/>
            <p:cNvSpPr txBox="1"/>
            <p:nvPr/>
          </p:nvSpPr>
          <p:spPr>
            <a:xfrm>
              <a:off x="8176" y="4302"/>
              <a:ext cx="10259" cy="8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2600">
                  <a:solidFill>
                    <a:schemeClr val="bg1"/>
                  </a:solidFill>
                  <a:latin typeface="Comic Sans MS" panose="030F0702030302020204" charset="0"/>
                  <a:ea typeface="宋体" panose="02010600030101010101" pitchFamily="2" charset="-122"/>
                </a:rPr>
                <a:t>Software Development Environment</a:t>
              </a:r>
            </a:p>
          </p:txBody>
        </p:sp>
      </p:grpSp>
      <p:pic>
        <p:nvPicPr>
          <p:cNvPr id="4101" name="图片 11" descr="河海大学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38" y="1095375"/>
            <a:ext cx="1979612" cy="1981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0" y="1071563"/>
            <a:ext cx="800100" cy="20304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4103" name="文本框 13"/>
          <p:cNvSpPr txBox="1"/>
          <p:nvPr/>
        </p:nvSpPr>
        <p:spPr>
          <a:xfrm>
            <a:off x="2184400" y="4405313"/>
            <a:ext cx="477520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主讲教师  刘凡</a:t>
            </a:r>
            <a:endParaRPr lang="zh-CN" alt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fanliu@hhu.edu.cn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6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9"/>
          <p:cNvSpPr txBox="1"/>
          <p:nvPr/>
        </p:nvSpPr>
        <p:spPr>
          <a:xfrm>
            <a:off x="928688" y="123825"/>
            <a:ext cx="6667648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编写</a:t>
            </a:r>
            <a:r>
              <a:rPr lang="en-US" altLang="zh-CN" sz="2800" b="1" dirty="0" err="1">
                <a:solidFill>
                  <a:srgbClr val="0067B4"/>
                </a:solidFill>
                <a:latin typeface="Times New Roman" panose="02020603050405020304" pitchFamily="18" charset="0"/>
              </a:rPr>
              <a:t>Javabean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和使用</a:t>
            </a:r>
            <a:r>
              <a:rPr lang="en-US" altLang="zh-CN" sz="2800" b="1" dirty="0" err="1">
                <a:solidFill>
                  <a:srgbClr val="0067B4"/>
                </a:solidFill>
                <a:latin typeface="Times New Roman" panose="02020603050405020304" pitchFamily="18" charset="0"/>
              </a:rPr>
              <a:t>Javabean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72079" y="4056382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🧑</a:t>
            </a:r>
          </a:p>
        </p:txBody>
      </p:sp>
      <p:sp>
        <p:nvSpPr>
          <p:cNvPr id="2" name="椭圆 1"/>
          <p:cNvSpPr/>
          <p:nvPr/>
        </p:nvSpPr>
        <p:spPr>
          <a:xfrm>
            <a:off x="3886474" y="5661878"/>
            <a:ext cx="239892" cy="2281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/>
          <p:cNvCxnSpPr/>
          <p:nvPr/>
        </p:nvCxnSpPr>
        <p:spPr>
          <a:xfrm>
            <a:off x="4414520" y="2035810"/>
            <a:ext cx="23495" cy="452437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674607" y="2145030"/>
            <a:ext cx="3380425" cy="3508336"/>
            <a:chOff x="1394" y="3694"/>
            <a:chExt cx="5672" cy="5887"/>
          </a:xfrm>
        </p:grpSpPr>
        <p:sp>
          <p:nvSpPr>
            <p:cNvPr id="41" name="椭圆 40"/>
            <p:cNvSpPr/>
            <p:nvPr/>
          </p:nvSpPr>
          <p:spPr>
            <a:xfrm>
              <a:off x="4942" y="7890"/>
              <a:ext cx="151" cy="179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181" y="7890"/>
              <a:ext cx="151" cy="179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447" y="7890"/>
              <a:ext cx="151" cy="179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1394" y="3694"/>
              <a:ext cx="5672" cy="5887"/>
              <a:chOff x="1394" y="3694"/>
              <a:chExt cx="5672" cy="5887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2506" y="6982"/>
                <a:ext cx="969" cy="217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jsp</a:t>
                </a:r>
                <a:r>
                  <a:rPr lang="zh-CN" altLang="en-US" dirty="0"/>
                  <a:t>页面①</a:t>
                </a: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809" y="6982"/>
                <a:ext cx="969" cy="217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jsp</a:t>
                </a:r>
                <a:r>
                  <a:rPr lang="zh-CN" altLang="en-US" dirty="0"/>
                  <a:t>页面②</a:t>
                </a:r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1394" y="3694"/>
                <a:ext cx="5672" cy="5887"/>
                <a:chOff x="1394" y="3694"/>
                <a:chExt cx="5672" cy="5887"/>
              </a:xfrm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5714" y="6982"/>
                  <a:ext cx="969" cy="2172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jsp</a:t>
                  </a:r>
                  <a:r>
                    <a:rPr lang="zh-CN" altLang="en-US" dirty="0"/>
                    <a:t>页面</a:t>
                  </a:r>
                  <a:endParaRPr lang="en-US" altLang="zh-CN" dirty="0"/>
                </a:p>
                <a:p>
                  <a:pPr algn="ctr"/>
                  <a:r>
                    <a:rPr lang="en-US" altLang="zh-CN" dirty="0"/>
                    <a:t>n</a:t>
                  </a:r>
                  <a:endParaRPr lang="zh-CN" altLang="en-US" dirty="0"/>
                </a:p>
              </p:txBody>
            </p:sp>
            <p:grpSp>
              <p:nvGrpSpPr>
                <p:cNvPr id="21" name="组合 20"/>
                <p:cNvGrpSpPr/>
                <p:nvPr/>
              </p:nvGrpSpPr>
              <p:grpSpPr>
                <a:xfrm>
                  <a:off x="1394" y="3694"/>
                  <a:ext cx="5672" cy="5887"/>
                  <a:chOff x="1434" y="3694"/>
                  <a:chExt cx="5672" cy="5887"/>
                </a:xfrm>
              </p:grpSpPr>
              <p:sp>
                <p:nvSpPr>
                  <p:cNvPr id="22" name="椭圆 21"/>
                  <p:cNvSpPr/>
                  <p:nvPr/>
                </p:nvSpPr>
                <p:spPr>
                  <a:xfrm>
                    <a:off x="3179" y="3694"/>
                    <a:ext cx="2268" cy="1474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000" dirty="0" err="1">
                        <a:solidFill>
                          <a:schemeClr val="tx1"/>
                        </a:solidFill>
                      </a:rPr>
                      <a:t>jsp</a:t>
                    </a:r>
                    <a:r>
                      <a:rPr lang="zh-CN" altLang="en-US" sz="2000" dirty="0">
                        <a:solidFill>
                          <a:schemeClr val="tx1"/>
                        </a:solidFill>
                      </a:rPr>
                      <a:t>引擎</a:t>
                    </a:r>
                  </a:p>
                </p:txBody>
              </p:sp>
              <p:cxnSp>
                <p:nvCxnSpPr>
                  <p:cNvPr id="23" name="直接箭头连接符 22"/>
                  <p:cNvCxnSpPr>
                    <a:stCxn id="22" idx="4"/>
                  </p:cNvCxnSpPr>
                  <p:nvPr/>
                </p:nvCxnSpPr>
                <p:spPr>
                  <a:xfrm>
                    <a:off x="4313" y="5168"/>
                    <a:ext cx="0" cy="1564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矩形: 圆角 45"/>
                  <p:cNvSpPr/>
                  <p:nvPr/>
                </p:nvSpPr>
                <p:spPr>
                  <a:xfrm>
                    <a:off x="3724" y="5418"/>
                    <a:ext cx="1247" cy="824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bean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左大括号 24"/>
                  <p:cNvSpPr/>
                  <p:nvPr/>
                </p:nvSpPr>
                <p:spPr>
                  <a:xfrm>
                    <a:off x="1434" y="4202"/>
                    <a:ext cx="477" cy="4894"/>
                  </a:xfrm>
                  <a:prstGeom prst="leftBrac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" name="矩形: 圆角 48"/>
                  <p:cNvSpPr/>
                  <p:nvPr/>
                </p:nvSpPr>
                <p:spPr>
                  <a:xfrm>
                    <a:off x="2083" y="6692"/>
                    <a:ext cx="5023" cy="2889"/>
                  </a:xfrm>
                  <a:prstGeom prst="roundRect">
                    <a:avLst/>
                  </a:prstGeom>
                  <a:noFill/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5" name="组合 14"/>
          <p:cNvGrpSpPr/>
          <p:nvPr/>
        </p:nvGrpSpPr>
        <p:grpSpPr>
          <a:xfrm>
            <a:off x="4932045" y="2245360"/>
            <a:ext cx="3773199" cy="3476249"/>
            <a:chOff x="7767" y="3974"/>
            <a:chExt cx="6080" cy="5602"/>
          </a:xfrm>
        </p:grpSpPr>
        <p:sp>
          <p:nvSpPr>
            <p:cNvPr id="3" name="文本框 2"/>
            <p:cNvSpPr txBox="1"/>
            <p:nvPr/>
          </p:nvSpPr>
          <p:spPr>
            <a:xfrm>
              <a:off x="7767" y="3974"/>
              <a:ext cx="1474" cy="1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>
                  <a:solidFill>
                    <a:srgbClr val="FFC000"/>
                  </a:solidFill>
                </a:rPr>
                <a:t>👩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767" y="5384"/>
              <a:ext cx="1474" cy="1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>
                  <a:solidFill>
                    <a:srgbClr val="7030A0"/>
                  </a:solidFill>
                </a:rPr>
                <a:t>👨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767" y="6809"/>
              <a:ext cx="1474" cy="1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>
                  <a:solidFill>
                    <a:srgbClr val="00B0F0"/>
                  </a:solidFill>
                </a:rPr>
                <a:t>👧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767" y="8338"/>
              <a:ext cx="1474" cy="1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>
                  <a:solidFill>
                    <a:srgbClr val="00B050"/>
                  </a:solidFill>
                </a:rPr>
                <a:t>👦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11824" y="6020"/>
              <a:ext cx="2023" cy="97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bean</a:t>
              </a:r>
            </a:p>
          </p:txBody>
        </p:sp>
        <p:cxnSp>
          <p:nvCxnSpPr>
            <p:cNvPr id="12" name="直接箭头连接符 11"/>
            <p:cNvCxnSpPr>
              <a:stCxn id="9" idx="1"/>
              <a:endCxn id="3" idx="3"/>
            </p:cNvCxnSpPr>
            <p:nvPr/>
          </p:nvCxnSpPr>
          <p:spPr>
            <a:xfrm flipH="1" flipV="1">
              <a:off x="9242" y="4593"/>
              <a:ext cx="2879" cy="156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H="1" flipV="1">
              <a:off x="9268" y="5903"/>
              <a:ext cx="2468" cy="565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endCxn id="7" idx="3"/>
            </p:cNvCxnSpPr>
            <p:nvPr/>
          </p:nvCxnSpPr>
          <p:spPr>
            <a:xfrm flipH="1">
              <a:off x="9241" y="6693"/>
              <a:ext cx="2583" cy="73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9" idx="3"/>
              <a:endCxn id="8" idx="3"/>
            </p:cNvCxnSpPr>
            <p:nvPr/>
          </p:nvCxnSpPr>
          <p:spPr>
            <a:xfrm flipH="1">
              <a:off x="9242" y="6847"/>
              <a:ext cx="2879" cy="211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2977515" y="796290"/>
            <a:ext cx="2832100" cy="1101090"/>
            <a:chOff x="1511903" y="768797"/>
            <a:chExt cx="2075647" cy="2080525"/>
          </a:xfrm>
        </p:grpSpPr>
        <p:sp>
          <p:nvSpPr>
            <p:cNvPr id="17" name="Freeform 8"/>
            <p:cNvSpPr/>
            <p:nvPr/>
          </p:nvSpPr>
          <p:spPr bwMode="auto">
            <a:xfrm>
              <a:off x="1511903" y="768797"/>
              <a:ext cx="2075647" cy="2080525"/>
            </a:xfrm>
            <a:custGeom>
              <a:avLst/>
              <a:gdLst>
                <a:gd name="T0" fmla="*/ 587 w 808"/>
                <a:gd name="T1" fmla="*/ 691 h 810"/>
                <a:gd name="T2" fmla="*/ 553 w 808"/>
                <a:gd name="T3" fmla="*/ 710 h 810"/>
                <a:gd name="T4" fmla="*/ 535 w 808"/>
                <a:gd name="T5" fmla="*/ 789 h 810"/>
                <a:gd name="T6" fmla="*/ 509 w 808"/>
                <a:gd name="T7" fmla="*/ 797 h 810"/>
                <a:gd name="T8" fmla="*/ 450 w 808"/>
                <a:gd name="T9" fmla="*/ 741 h 810"/>
                <a:gd name="T10" fmla="*/ 425 w 808"/>
                <a:gd name="T11" fmla="*/ 744 h 810"/>
                <a:gd name="T12" fmla="*/ 378 w 808"/>
                <a:gd name="T13" fmla="*/ 810 h 810"/>
                <a:gd name="T14" fmla="*/ 351 w 808"/>
                <a:gd name="T15" fmla="*/ 807 h 810"/>
                <a:gd name="T16" fmla="*/ 317 w 808"/>
                <a:gd name="T17" fmla="*/ 733 h 810"/>
                <a:gd name="T18" fmla="*/ 292 w 808"/>
                <a:gd name="T19" fmla="*/ 726 h 810"/>
                <a:gd name="T20" fmla="*/ 225 w 808"/>
                <a:gd name="T21" fmla="*/ 769 h 810"/>
                <a:gd name="T22" fmla="*/ 199 w 808"/>
                <a:gd name="T23" fmla="*/ 755 h 810"/>
                <a:gd name="T24" fmla="*/ 197 w 808"/>
                <a:gd name="T25" fmla="*/ 675 h 810"/>
                <a:gd name="T26" fmla="*/ 177 w 808"/>
                <a:gd name="T27" fmla="*/ 658 h 810"/>
                <a:gd name="T28" fmla="*/ 99 w 808"/>
                <a:gd name="T29" fmla="*/ 672 h 810"/>
                <a:gd name="T30" fmla="*/ 81 w 808"/>
                <a:gd name="T31" fmla="*/ 649 h 810"/>
                <a:gd name="T32" fmla="*/ 103 w 808"/>
                <a:gd name="T33" fmla="*/ 563 h 810"/>
                <a:gd name="T34" fmla="*/ 92 w 808"/>
                <a:gd name="T35" fmla="*/ 540 h 810"/>
                <a:gd name="T36" fmla="*/ 16 w 808"/>
                <a:gd name="T37" fmla="*/ 521 h 810"/>
                <a:gd name="T38" fmla="*/ 67 w 808"/>
                <a:gd name="T39" fmla="*/ 461 h 810"/>
                <a:gd name="T40" fmla="*/ 64 w 808"/>
                <a:gd name="T41" fmla="*/ 436 h 810"/>
                <a:gd name="T42" fmla="*/ 62 w 808"/>
                <a:gd name="T43" fmla="*/ 410 h 810"/>
                <a:gd name="T44" fmla="*/ 1 w 808"/>
                <a:gd name="T45" fmla="*/ 362 h 810"/>
                <a:gd name="T46" fmla="*/ 70 w 808"/>
                <a:gd name="T47" fmla="*/ 328 h 810"/>
                <a:gd name="T48" fmla="*/ 78 w 808"/>
                <a:gd name="T49" fmla="*/ 303 h 810"/>
                <a:gd name="T50" fmla="*/ 86 w 808"/>
                <a:gd name="T51" fmla="*/ 278 h 810"/>
                <a:gd name="T52" fmla="*/ 48 w 808"/>
                <a:gd name="T53" fmla="*/ 212 h 810"/>
                <a:gd name="T54" fmla="*/ 125 w 808"/>
                <a:gd name="T55" fmla="*/ 206 h 810"/>
                <a:gd name="T56" fmla="*/ 140 w 808"/>
                <a:gd name="T57" fmla="*/ 186 h 810"/>
                <a:gd name="T58" fmla="*/ 157 w 808"/>
                <a:gd name="T59" fmla="*/ 166 h 810"/>
                <a:gd name="T60" fmla="*/ 148 w 808"/>
                <a:gd name="T61" fmla="*/ 91 h 810"/>
                <a:gd name="T62" fmla="*/ 221 w 808"/>
                <a:gd name="T63" fmla="*/ 114 h 810"/>
                <a:gd name="T64" fmla="*/ 255 w 808"/>
                <a:gd name="T65" fmla="*/ 95 h 810"/>
                <a:gd name="T66" fmla="*/ 272 w 808"/>
                <a:gd name="T67" fmla="*/ 21 h 810"/>
                <a:gd name="T68" fmla="*/ 302 w 808"/>
                <a:gd name="T69" fmla="*/ 12 h 810"/>
                <a:gd name="T70" fmla="*/ 358 w 808"/>
                <a:gd name="T71" fmla="*/ 63 h 810"/>
                <a:gd name="T72" fmla="*/ 383 w 808"/>
                <a:gd name="T73" fmla="*/ 61 h 810"/>
                <a:gd name="T74" fmla="*/ 427 w 808"/>
                <a:gd name="T75" fmla="*/ 0 h 810"/>
                <a:gd name="T76" fmla="*/ 459 w 808"/>
                <a:gd name="T77" fmla="*/ 3 h 810"/>
                <a:gd name="T78" fmla="*/ 491 w 808"/>
                <a:gd name="T79" fmla="*/ 71 h 810"/>
                <a:gd name="T80" fmla="*/ 515 w 808"/>
                <a:gd name="T81" fmla="*/ 78 h 810"/>
                <a:gd name="T82" fmla="*/ 579 w 808"/>
                <a:gd name="T83" fmla="*/ 39 h 810"/>
                <a:gd name="T84" fmla="*/ 607 w 808"/>
                <a:gd name="T85" fmla="*/ 54 h 810"/>
                <a:gd name="T86" fmla="*/ 611 w 808"/>
                <a:gd name="T87" fmla="*/ 130 h 810"/>
                <a:gd name="T88" fmla="*/ 630 w 808"/>
                <a:gd name="T89" fmla="*/ 146 h 810"/>
                <a:gd name="T90" fmla="*/ 705 w 808"/>
                <a:gd name="T91" fmla="*/ 134 h 810"/>
                <a:gd name="T92" fmla="*/ 725 w 808"/>
                <a:gd name="T93" fmla="*/ 158 h 810"/>
                <a:gd name="T94" fmla="*/ 705 w 808"/>
                <a:gd name="T95" fmla="*/ 241 h 810"/>
                <a:gd name="T96" fmla="*/ 716 w 808"/>
                <a:gd name="T97" fmla="*/ 264 h 810"/>
                <a:gd name="T98" fmla="*/ 791 w 808"/>
                <a:gd name="T99" fmla="*/ 285 h 810"/>
                <a:gd name="T100" fmla="*/ 740 w 808"/>
                <a:gd name="T101" fmla="*/ 343 h 810"/>
                <a:gd name="T102" fmla="*/ 744 w 808"/>
                <a:gd name="T103" fmla="*/ 368 h 810"/>
                <a:gd name="T104" fmla="*/ 745 w 808"/>
                <a:gd name="T105" fmla="*/ 395 h 810"/>
                <a:gd name="T106" fmla="*/ 807 w 808"/>
                <a:gd name="T107" fmla="*/ 442 h 810"/>
                <a:gd name="T108" fmla="*/ 737 w 808"/>
                <a:gd name="T109" fmla="*/ 477 h 810"/>
                <a:gd name="T110" fmla="*/ 730 w 808"/>
                <a:gd name="T111" fmla="*/ 502 h 810"/>
                <a:gd name="T112" fmla="*/ 722 w 808"/>
                <a:gd name="T113" fmla="*/ 526 h 810"/>
                <a:gd name="T114" fmla="*/ 762 w 808"/>
                <a:gd name="T115" fmla="*/ 595 h 810"/>
                <a:gd name="T116" fmla="*/ 683 w 808"/>
                <a:gd name="T117" fmla="*/ 599 h 810"/>
                <a:gd name="T118" fmla="*/ 668 w 808"/>
                <a:gd name="T119" fmla="*/ 620 h 810"/>
                <a:gd name="T120" fmla="*/ 651 w 808"/>
                <a:gd name="T121" fmla="*/ 639 h 810"/>
                <a:gd name="T122" fmla="*/ 662 w 808"/>
                <a:gd name="T123" fmla="*/ 718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8" h="810">
                  <a:moveTo>
                    <a:pt x="651" y="726"/>
                  </a:moveTo>
                  <a:lnTo>
                    <a:pt x="587" y="691"/>
                  </a:lnTo>
                  <a:lnTo>
                    <a:pt x="565" y="704"/>
                  </a:lnTo>
                  <a:lnTo>
                    <a:pt x="553" y="710"/>
                  </a:lnTo>
                  <a:lnTo>
                    <a:pt x="542" y="716"/>
                  </a:lnTo>
                  <a:lnTo>
                    <a:pt x="535" y="789"/>
                  </a:lnTo>
                  <a:lnTo>
                    <a:pt x="522" y="794"/>
                  </a:lnTo>
                  <a:lnTo>
                    <a:pt x="509" y="797"/>
                  </a:lnTo>
                  <a:lnTo>
                    <a:pt x="462" y="739"/>
                  </a:lnTo>
                  <a:lnTo>
                    <a:pt x="450" y="741"/>
                  </a:lnTo>
                  <a:lnTo>
                    <a:pt x="437" y="743"/>
                  </a:lnTo>
                  <a:lnTo>
                    <a:pt x="425" y="744"/>
                  </a:lnTo>
                  <a:lnTo>
                    <a:pt x="412" y="744"/>
                  </a:lnTo>
                  <a:lnTo>
                    <a:pt x="378" y="810"/>
                  </a:lnTo>
                  <a:lnTo>
                    <a:pt x="364" y="809"/>
                  </a:lnTo>
                  <a:lnTo>
                    <a:pt x="351" y="807"/>
                  </a:lnTo>
                  <a:lnTo>
                    <a:pt x="329" y="736"/>
                  </a:lnTo>
                  <a:lnTo>
                    <a:pt x="317" y="733"/>
                  </a:lnTo>
                  <a:lnTo>
                    <a:pt x="304" y="730"/>
                  </a:lnTo>
                  <a:lnTo>
                    <a:pt x="292" y="726"/>
                  </a:lnTo>
                  <a:lnTo>
                    <a:pt x="280" y="721"/>
                  </a:lnTo>
                  <a:lnTo>
                    <a:pt x="225" y="769"/>
                  </a:lnTo>
                  <a:lnTo>
                    <a:pt x="212" y="763"/>
                  </a:lnTo>
                  <a:lnTo>
                    <a:pt x="199" y="755"/>
                  </a:lnTo>
                  <a:lnTo>
                    <a:pt x="207" y="683"/>
                  </a:lnTo>
                  <a:lnTo>
                    <a:pt x="197" y="675"/>
                  </a:lnTo>
                  <a:lnTo>
                    <a:pt x="187" y="667"/>
                  </a:lnTo>
                  <a:lnTo>
                    <a:pt x="177" y="658"/>
                  </a:lnTo>
                  <a:lnTo>
                    <a:pt x="168" y="650"/>
                  </a:lnTo>
                  <a:lnTo>
                    <a:pt x="99" y="672"/>
                  </a:lnTo>
                  <a:lnTo>
                    <a:pt x="90" y="661"/>
                  </a:lnTo>
                  <a:lnTo>
                    <a:pt x="81" y="649"/>
                  </a:lnTo>
                  <a:lnTo>
                    <a:pt x="116" y="586"/>
                  </a:lnTo>
                  <a:lnTo>
                    <a:pt x="103" y="563"/>
                  </a:lnTo>
                  <a:lnTo>
                    <a:pt x="97" y="552"/>
                  </a:lnTo>
                  <a:lnTo>
                    <a:pt x="92" y="540"/>
                  </a:lnTo>
                  <a:lnTo>
                    <a:pt x="20" y="534"/>
                  </a:lnTo>
                  <a:lnTo>
                    <a:pt x="16" y="521"/>
                  </a:lnTo>
                  <a:lnTo>
                    <a:pt x="12" y="507"/>
                  </a:lnTo>
                  <a:lnTo>
                    <a:pt x="67" y="461"/>
                  </a:lnTo>
                  <a:lnTo>
                    <a:pt x="65" y="449"/>
                  </a:lnTo>
                  <a:lnTo>
                    <a:pt x="64" y="436"/>
                  </a:lnTo>
                  <a:lnTo>
                    <a:pt x="63" y="423"/>
                  </a:lnTo>
                  <a:lnTo>
                    <a:pt x="62" y="410"/>
                  </a:lnTo>
                  <a:lnTo>
                    <a:pt x="0" y="378"/>
                  </a:lnTo>
                  <a:lnTo>
                    <a:pt x="1" y="362"/>
                  </a:lnTo>
                  <a:lnTo>
                    <a:pt x="3" y="348"/>
                  </a:lnTo>
                  <a:lnTo>
                    <a:pt x="70" y="328"/>
                  </a:lnTo>
                  <a:lnTo>
                    <a:pt x="73" y="316"/>
                  </a:lnTo>
                  <a:lnTo>
                    <a:pt x="78" y="303"/>
                  </a:lnTo>
                  <a:lnTo>
                    <a:pt x="82" y="291"/>
                  </a:lnTo>
                  <a:lnTo>
                    <a:pt x="86" y="278"/>
                  </a:lnTo>
                  <a:lnTo>
                    <a:pt x="41" y="225"/>
                  </a:lnTo>
                  <a:lnTo>
                    <a:pt x="48" y="212"/>
                  </a:lnTo>
                  <a:lnTo>
                    <a:pt x="55" y="199"/>
                  </a:lnTo>
                  <a:lnTo>
                    <a:pt x="125" y="206"/>
                  </a:lnTo>
                  <a:lnTo>
                    <a:pt x="132" y="196"/>
                  </a:lnTo>
                  <a:lnTo>
                    <a:pt x="140" y="186"/>
                  </a:lnTo>
                  <a:lnTo>
                    <a:pt x="148" y="175"/>
                  </a:lnTo>
                  <a:lnTo>
                    <a:pt x="157" y="166"/>
                  </a:lnTo>
                  <a:lnTo>
                    <a:pt x="136" y="101"/>
                  </a:lnTo>
                  <a:lnTo>
                    <a:pt x="148" y="91"/>
                  </a:lnTo>
                  <a:lnTo>
                    <a:pt x="160" y="80"/>
                  </a:lnTo>
                  <a:lnTo>
                    <a:pt x="221" y="114"/>
                  </a:lnTo>
                  <a:lnTo>
                    <a:pt x="243" y="101"/>
                  </a:lnTo>
                  <a:lnTo>
                    <a:pt x="255" y="95"/>
                  </a:lnTo>
                  <a:lnTo>
                    <a:pt x="266" y="90"/>
                  </a:lnTo>
                  <a:lnTo>
                    <a:pt x="272" y="21"/>
                  </a:lnTo>
                  <a:lnTo>
                    <a:pt x="287" y="16"/>
                  </a:lnTo>
                  <a:lnTo>
                    <a:pt x="302" y="12"/>
                  </a:lnTo>
                  <a:lnTo>
                    <a:pt x="345" y="65"/>
                  </a:lnTo>
                  <a:lnTo>
                    <a:pt x="358" y="63"/>
                  </a:lnTo>
                  <a:lnTo>
                    <a:pt x="371" y="62"/>
                  </a:lnTo>
                  <a:lnTo>
                    <a:pt x="383" y="61"/>
                  </a:lnTo>
                  <a:lnTo>
                    <a:pt x="396" y="60"/>
                  </a:lnTo>
                  <a:lnTo>
                    <a:pt x="427" y="0"/>
                  </a:lnTo>
                  <a:lnTo>
                    <a:pt x="443" y="1"/>
                  </a:lnTo>
                  <a:lnTo>
                    <a:pt x="459" y="3"/>
                  </a:lnTo>
                  <a:lnTo>
                    <a:pt x="479" y="68"/>
                  </a:lnTo>
                  <a:lnTo>
                    <a:pt x="491" y="71"/>
                  </a:lnTo>
                  <a:lnTo>
                    <a:pt x="503" y="75"/>
                  </a:lnTo>
                  <a:lnTo>
                    <a:pt x="515" y="78"/>
                  </a:lnTo>
                  <a:lnTo>
                    <a:pt x="527" y="83"/>
                  </a:lnTo>
                  <a:lnTo>
                    <a:pt x="579" y="39"/>
                  </a:lnTo>
                  <a:lnTo>
                    <a:pt x="593" y="46"/>
                  </a:lnTo>
                  <a:lnTo>
                    <a:pt x="607" y="54"/>
                  </a:lnTo>
                  <a:lnTo>
                    <a:pt x="599" y="122"/>
                  </a:lnTo>
                  <a:lnTo>
                    <a:pt x="611" y="130"/>
                  </a:lnTo>
                  <a:lnTo>
                    <a:pt x="621" y="138"/>
                  </a:lnTo>
                  <a:lnTo>
                    <a:pt x="630" y="146"/>
                  </a:lnTo>
                  <a:lnTo>
                    <a:pt x="640" y="155"/>
                  </a:lnTo>
                  <a:lnTo>
                    <a:pt x="705" y="134"/>
                  </a:lnTo>
                  <a:lnTo>
                    <a:pt x="715" y="146"/>
                  </a:lnTo>
                  <a:lnTo>
                    <a:pt x="725" y="158"/>
                  </a:lnTo>
                  <a:lnTo>
                    <a:pt x="692" y="219"/>
                  </a:lnTo>
                  <a:lnTo>
                    <a:pt x="705" y="241"/>
                  </a:lnTo>
                  <a:lnTo>
                    <a:pt x="710" y="252"/>
                  </a:lnTo>
                  <a:lnTo>
                    <a:pt x="716" y="264"/>
                  </a:lnTo>
                  <a:lnTo>
                    <a:pt x="786" y="270"/>
                  </a:lnTo>
                  <a:lnTo>
                    <a:pt x="791" y="285"/>
                  </a:lnTo>
                  <a:lnTo>
                    <a:pt x="795" y="300"/>
                  </a:lnTo>
                  <a:lnTo>
                    <a:pt x="740" y="343"/>
                  </a:lnTo>
                  <a:lnTo>
                    <a:pt x="742" y="356"/>
                  </a:lnTo>
                  <a:lnTo>
                    <a:pt x="744" y="368"/>
                  </a:lnTo>
                  <a:lnTo>
                    <a:pt x="745" y="382"/>
                  </a:lnTo>
                  <a:lnTo>
                    <a:pt x="745" y="395"/>
                  </a:lnTo>
                  <a:lnTo>
                    <a:pt x="808" y="427"/>
                  </a:lnTo>
                  <a:lnTo>
                    <a:pt x="807" y="442"/>
                  </a:lnTo>
                  <a:lnTo>
                    <a:pt x="805" y="457"/>
                  </a:lnTo>
                  <a:lnTo>
                    <a:pt x="737" y="477"/>
                  </a:lnTo>
                  <a:lnTo>
                    <a:pt x="734" y="490"/>
                  </a:lnTo>
                  <a:lnTo>
                    <a:pt x="730" y="502"/>
                  </a:lnTo>
                  <a:lnTo>
                    <a:pt x="726" y="514"/>
                  </a:lnTo>
                  <a:lnTo>
                    <a:pt x="722" y="526"/>
                  </a:lnTo>
                  <a:lnTo>
                    <a:pt x="769" y="582"/>
                  </a:lnTo>
                  <a:lnTo>
                    <a:pt x="762" y="595"/>
                  </a:lnTo>
                  <a:lnTo>
                    <a:pt x="756" y="607"/>
                  </a:lnTo>
                  <a:lnTo>
                    <a:pt x="683" y="599"/>
                  </a:lnTo>
                  <a:lnTo>
                    <a:pt x="676" y="609"/>
                  </a:lnTo>
                  <a:lnTo>
                    <a:pt x="668" y="620"/>
                  </a:lnTo>
                  <a:lnTo>
                    <a:pt x="659" y="629"/>
                  </a:lnTo>
                  <a:lnTo>
                    <a:pt x="651" y="639"/>
                  </a:lnTo>
                  <a:lnTo>
                    <a:pt x="673" y="709"/>
                  </a:lnTo>
                  <a:lnTo>
                    <a:pt x="662" y="718"/>
                  </a:lnTo>
                  <a:lnTo>
                    <a:pt x="651" y="7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accent1">
                  <a:lumMod val="75000"/>
                </a:schemeClr>
              </a:solidFill>
              <a:prstDash val="solid"/>
            </a:ln>
            <a:effectLst/>
          </p:spPr>
          <p:txBody>
            <a:bodyPr lIns="0" rIns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5A59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1860515" y="1120002"/>
              <a:ext cx="1378422" cy="1378114"/>
            </a:xfrm>
            <a:prstGeom prst="ellipse">
              <a:avLst/>
            </a:prstGeom>
            <a:solidFill>
              <a:srgbClr val="00B0F0">
                <a:alpha val="70000"/>
              </a:srgbClr>
            </a:solidFill>
            <a:ln w="22225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 anchorCtr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b="1" dirty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application</a:t>
              </a:r>
              <a:endParaRPr kumimoji="1" lang="zh-CN" altLang="en-US" b="1" i="0" u="none" strike="noStrike" cap="none" spc="0" normalizeH="0" baseline="0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 Box 9"/>
          <p:cNvSpPr txBox="1"/>
          <p:nvPr/>
        </p:nvSpPr>
        <p:spPr>
          <a:xfrm>
            <a:off x="928688" y="123825"/>
            <a:ext cx="6667648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编写</a:t>
            </a:r>
            <a:r>
              <a:rPr lang="en-US" altLang="zh-CN" sz="2800" b="1" dirty="0" err="1">
                <a:solidFill>
                  <a:srgbClr val="0067B4"/>
                </a:solidFill>
                <a:latin typeface="Times New Roman" panose="02020603050405020304" pitchFamily="18" charset="0"/>
              </a:rPr>
              <a:t>Javabean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和使用</a:t>
            </a:r>
            <a:r>
              <a:rPr lang="en-US" altLang="zh-CN" sz="2800" b="1" dirty="0" err="1">
                <a:solidFill>
                  <a:srgbClr val="0067B4"/>
                </a:solidFill>
                <a:latin typeface="Times New Roman" panose="02020603050405020304" pitchFamily="18" charset="0"/>
              </a:rPr>
              <a:t>Javabean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68080" y="1071719"/>
            <a:ext cx="8204084" cy="5192849"/>
            <a:chOff x="1634" y="4312"/>
            <a:chExt cx="7645" cy="4403"/>
          </a:xfrm>
        </p:grpSpPr>
        <p:sp>
          <p:nvSpPr>
            <p:cNvPr id="7" name="圆角矩形 8"/>
            <p:cNvSpPr/>
            <p:nvPr/>
          </p:nvSpPr>
          <p:spPr>
            <a:xfrm>
              <a:off x="1657" y="4312"/>
              <a:ext cx="7622" cy="441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37" y="4347"/>
              <a:ext cx="3508" cy="3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en-US" altLang="zh-CN" sz="24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example4_1.jsp</a:t>
              </a:r>
              <a:endParaRPr lang="en-US" altLang="zh-CN" sz="2400" dirty="0">
                <a:solidFill>
                  <a:srgbClr val="DF362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圆角矩形 16"/>
            <p:cNvSpPr/>
            <p:nvPr/>
          </p:nvSpPr>
          <p:spPr>
            <a:xfrm>
              <a:off x="1634" y="4862"/>
              <a:ext cx="7622" cy="3853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&lt;%@ page </a:t>
              </a:r>
              <a:r>
                <a:rPr lang="en-US" altLang="zh-CN" sz="2000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contentType</a:t>
              </a:r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="text/</a:t>
              </a:r>
              <a:r>
                <a:rPr lang="en-US" altLang="zh-CN" sz="2000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html;charset</a:t>
              </a:r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=GB2312" %&gt;</a:t>
              </a:r>
            </a:p>
            <a:p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&lt;HTML&gt;&lt;body </a:t>
              </a:r>
              <a:r>
                <a:rPr lang="en-US" altLang="zh-CN" sz="2000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bgcolor</a:t>
              </a:r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=cyan&gt;&lt;font size=3&gt;</a:t>
              </a:r>
            </a:p>
            <a:p>
              <a:r>
                <a:rPr lang="en-US" altLang="zh-CN" sz="2000" dirty="0">
                  <a:solidFill>
                    <a:srgbClr val="DF362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&lt;</a:t>
              </a:r>
              <a:r>
                <a:rPr lang="en-US" altLang="zh-CN" sz="2000" dirty="0" err="1">
                  <a:solidFill>
                    <a:srgbClr val="DF362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jsp:useBean</a:t>
              </a:r>
              <a:r>
                <a:rPr lang="en-US" altLang="zh-CN" sz="2000" dirty="0">
                  <a:solidFill>
                    <a:srgbClr val="DF362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id="circle" class="</a:t>
              </a:r>
              <a:r>
                <a:rPr lang="en-US" altLang="zh-CN" sz="2000" dirty="0" err="1">
                  <a:solidFill>
                    <a:srgbClr val="DF362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tom.jiafei.Circle</a:t>
              </a:r>
              <a:r>
                <a:rPr lang="en-US" altLang="zh-CN" sz="2000" dirty="0">
                  <a:solidFill>
                    <a:srgbClr val="DF362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" scope="page" /&gt;</a:t>
              </a:r>
            </a:p>
            <a:p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&lt;P&gt;</a:t>
              </a:r>
              <a:r>
                <a:rPr lang="zh-CN" alt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圆的初始半径是：</a:t>
              </a:r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&lt;%=</a:t>
              </a:r>
              <a:r>
                <a:rPr lang="en-US" altLang="zh-CN" sz="2000" dirty="0" err="1">
                  <a:solidFill>
                    <a:srgbClr val="DF362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circle.getRadius</a:t>
              </a:r>
              <a:r>
                <a:rPr lang="en-US" altLang="zh-CN" sz="2000" dirty="0">
                  <a:solidFill>
                    <a:srgbClr val="DF362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()</a:t>
              </a:r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%&gt;</a:t>
              </a:r>
            </a:p>
            <a:p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&lt;%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double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newRadius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=100;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</a:p>
            <a:p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</a:t>
              </a:r>
              <a:r>
                <a:rPr lang="en-US" altLang="zh-CN" sz="2000" dirty="0" err="1">
                  <a:solidFill>
                    <a:srgbClr val="DF362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circle.setRadius</a:t>
              </a:r>
              <a:r>
                <a:rPr lang="en-US" altLang="zh-CN" sz="2000" dirty="0">
                  <a:solidFill>
                    <a:srgbClr val="DF362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dirty="0" err="1">
                  <a:solidFill>
                    <a:srgbClr val="DF362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newRadius</a:t>
              </a:r>
              <a:r>
                <a:rPr lang="en-US" altLang="zh-CN" sz="2000" dirty="0">
                  <a:solidFill>
                    <a:srgbClr val="DF362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);  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//</a:t>
              </a:r>
              <a:r>
                <a:rPr lang="zh-CN" alt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修改半径</a:t>
              </a:r>
            </a:p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%&gt;</a:t>
              </a:r>
            </a:p>
            <a:p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&lt;P&gt;</a:t>
              </a:r>
              <a:r>
                <a:rPr lang="zh-CN" alt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修改半径为</a:t>
              </a:r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&lt;%= </a:t>
              </a:r>
              <a:r>
                <a:rPr lang="en-US" altLang="zh-CN" sz="2000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newRadius</a:t>
              </a:r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%&gt;</a:t>
              </a:r>
            </a:p>
            <a:p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&lt;</a:t>
              </a:r>
              <a:r>
                <a:rPr lang="en-US" altLang="zh-CN" sz="2000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br</a:t>
              </a:r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&gt;&lt;b&gt;</a:t>
              </a:r>
              <a:r>
                <a:rPr lang="zh-CN" alt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目前圆的半径是：</a:t>
              </a:r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&lt;%=</a:t>
              </a:r>
              <a:r>
                <a:rPr lang="en-US" altLang="zh-CN" sz="2000" dirty="0" err="1">
                  <a:solidFill>
                    <a:srgbClr val="DF362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circle.getRadius</a:t>
              </a:r>
              <a:r>
                <a:rPr lang="en-US" altLang="zh-CN" sz="2000" dirty="0">
                  <a:solidFill>
                    <a:srgbClr val="DF362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()</a:t>
              </a:r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%&gt;</a:t>
              </a:r>
            </a:p>
            <a:p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&lt;</a:t>
              </a:r>
              <a:r>
                <a:rPr lang="en-US" altLang="zh-CN" sz="2000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br</a:t>
              </a:r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&gt;&lt;b&gt;</a:t>
              </a:r>
              <a:r>
                <a:rPr lang="zh-CN" alt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圆的周长是：</a:t>
              </a:r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&lt;%=</a:t>
              </a:r>
              <a:r>
                <a:rPr lang="en-US" altLang="zh-CN" sz="2000" dirty="0" err="1">
                  <a:solidFill>
                    <a:srgbClr val="DF362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circle.circlLength</a:t>
              </a:r>
              <a:r>
                <a:rPr lang="en-US" altLang="zh-CN" sz="2000" dirty="0">
                  <a:solidFill>
                    <a:srgbClr val="DF362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()</a:t>
              </a:r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%&gt;</a:t>
              </a:r>
            </a:p>
            <a:p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&lt;</a:t>
              </a:r>
              <a:r>
                <a:rPr lang="en-US" altLang="zh-CN" sz="2000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br</a:t>
              </a:r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&gt;&lt;b&gt;</a:t>
              </a:r>
              <a:r>
                <a:rPr lang="zh-CN" alt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圆的面积是：</a:t>
              </a:r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&lt;%=</a:t>
              </a:r>
              <a:r>
                <a:rPr lang="en-US" altLang="zh-CN" sz="2000" dirty="0" err="1">
                  <a:solidFill>
                    <a:srgbClr val="DF362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circle.circleArea</a:t>
              </a:r>
              <a:r>
                <a:rPr lang="en-US" altLang="zh-CN" sz="2000" dirty="0">
                  <a:solidFill>
                    <a:srgbClr val="DF362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()</a:t>
              </a:r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%&gt;</a:t>
              </a:r>
            </a:p>
            <a:p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&lt;/font&gt;&lt;/body&gt;&lt;/HTML&gt;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7" descr="河海校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5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 Box 9"/>
          <p:cNvSpPr txBox="1"/>
          <p:nvPr/>
        </p:nvSpPr>
        <p:spPr>
          <a:xfrm>
            <a:off x="928688" y="123825"/>
            <a:ext cx="6667648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编写</a:t>
            </a:r>
            <a:r>
              <a:rPr lang="en-US" altLang="zh-CN" sz="2800" b="1" dirty="0" err="1">
                <a:solidFill>
                  <a:srgbClr val="0067B4"/>
                </a:solidFill>
                <a:latin typeface="Times New Roman" panose="02020603050405020304" pitchFamily="18" charset="0"/>
              </a:rPr>
              <a:t>Javabean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和使用</a:t>
            </a:r>
            <a:r>
              <a:rPr lang="en-US" altLang="zh-CN" sz="2800" b="1" dirty="0" err="1">
                <a:solidFill>
                  <a:srgbClr val="0067B4"/>
                </a:solidFill>
                <a:latin typeface="Times New Roman" panose="02020603050405020304" pitchFamily="18" charset="0"/>
              </a:rPr>
              <a:t>Javabean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17170" y="927100"/>
            <a:ext cx="5396347" cy="2257425"/>
            <a:chOff x="1657" y="4006"/>
            <a:chExt cx="7448" cy="4808"/>
          </a:xfrm>
        </p:grpSpPr>
        <p:sp>
          <p:nvSpPr>
            <p:cNvPr id="33" name="圆角矩形 8"/>
            <p:cNvSpPr/>
            <p:nvPr/>
          </p:nvSpPr>
          <p:spPr>
            <a:xfrm>
              <a:off x="1657" y="4158"/>
              <a:ext cx="7448" cy="694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870" y="4006"/>
              <a:ext cx="4059" cy="84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en-US" altLang="zh-CN" sz="20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example4_2_a.jsp</a:t>
              </a:r>
              <a:endParaRPr lang="en-US" altLang="zh-CN" sz="2000" dirty="0">
                <a:solidFill>
                  <a:srgbClr val="DF362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圆角矩形 16"/>
            <p:cNvSpPr/>
            <p:nvPr/>
          </p:nvSpPr>
          <p:spPr>
            <a:xfrm>
              <a:off x="1659" y="4961"/>
              <a:ext cx="7429" cy="3853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657" y="5070"/>
              <a:ext cx="7359" cy="366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&lt;%@ page </a:t>
              </a:r>
              <a:r>
                <a:rPr lang="en-US" altLang="zh-CN" sz="15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contentType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="text/</a:t>
              </a:r>
              <a:r>
                <a:rPr lang="en-US" altLang="zh-CN" sz="15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html;charset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=GB2312" %&gt;</a:t>
              </a:r>
            </a:p>
            <a:p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&lt;HTML&gt;&lt;body </a:t>
              </a:r>
              <a:r>
                <a:rPr lang="en-US" altLang="zh-CN" sz="15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bgcolor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=cyan&gt;&lt;font size=3&gt;</a:t>
              </a:r>
            </a:p>
            <a:p>
              <a:r>
                <a:rPr lang="en-US" altLang="zh-CN" sz="15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zh-CN" sz="150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jsp:useBean</a:t>
              </a:r>
              <a:r>
                <a:rPr lang="en-US" altLang="zh-CN" sz="15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id="girl" class="</a:t>
              </a:r>
              <a:r>
                <a:rPr lang="en-US" altLang="zh-CN" sz="150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tom.jiafei.Circle"scope</a:t>
              </a:r>
              <a:r>
                <a:rPr lang="en-US" altLang="zh-CN" sz="15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="session" /&gt;</a:t>
              </a:r>
            </a:p>
            <a:p>
              <a:r>
                <a: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zh-CN" sz="15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r>
                <a:rPr lang="zh-CN" altLang="en-US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这里是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example4_2_a.jsp</a:t>
              </a:r>
              <a:r>
                <a:rPr lang="zh-CN" altLang="en-US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页面</a:t>
              </a:r>
            </a:p>
            <a:p>
              <a:r>
                <a:rPr lang="zh-CN" altLang="en-US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zh-CN" sz="15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r>
                <a:rPr lang="zh-CN" altLang="en-US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圆的半径是： 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&lt;%=</a:t>
              </a:r>
              <a:r>
                <a:rPr lang="en-US" altLang="zh-CN" sz="15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girl.getRadius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()%&gt;</a:t>
              </a:r>
            </a:p>
            <a:p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&lt;a </a:t>
              </a:r>
              <a:r>
                <a:rPr lang="en-US" altLang="zh-CN" sz="15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href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="example4_2_b.jsp"&gt;&lt;</a:t>
              </a:r>
              <a:r>
                <a:rPr lang="en-US" altLang="zh-CN" sz="15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&gt;example4_2_b.jsp &lt;/a&gt;</a:t>
              </a:r>
            </a:p>
            <a:p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&lt;/font&gt;&lt;/body&gt;&lt;/HTML&gt; 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18979" y="3551555"/>
            <a:ext cx="5403102" cy="3218179"/>
            <a:chOff x="1611" y="4006"/>
            <a:chExt cx="7652" cy="6329"/>
          </a:xfrm>
        </p:grpSpPr>
        <p:sp>
          <p:nvSpPr>
            <p:cNvPr id="41" name="圆角矩形 8"/>
            <p:cNvSpPr/>
            <p:nvPr/>
          </p:nvSpPr>
          <p:spPr>
            <a:xfrm>
              <a:off x="1657" y="4158"/>
              <a:ext cx="7448" cy="694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870" y="4006"/>
              <a:ext cx="4059" cy="78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en-US" altLang="zh-CN" sz="20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example4_2_b.jsp</a:t>
              </a:r>
              <a:endParaRPr lang="en-US" altLang="zh-CN" sz="2000" dirty="0">
                <a:solidFill>
                  <a:srgbClr val="DF362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圆角矩形 16"/>
            <p:cNvSpPr/>
            <p:nvPr/>
          </p:nvSpPr>
          <p:spPr>
            <a:xfrm>
              <a:off x="1659" y="4961"/>
              <a:ext cx="7604" cy="5372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611" y="5131"/>
              <a:ext cx="7502" cy="5204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&lt;%@ page </a:t>
              </a:r>
              <a:r>
                <a:rPr lang="en-US" altLang="zh-CN" sz="15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contentType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="text/</a:t>
              </a:r>
              <a:r>
                <a:rPr lang="en-US" altLang="zh-CN" sz="15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html;charset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=GB2312" %&gt;</a:t>
              </a:r>
            </a:p>
            <a:p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&lt;HTML&gt;&lt;body &gt;&lt;font size=3&gt;</a:t>
              </a:r>
            </a:p>
            <a:p>
              <a:r>
                <a:rPr lang="en-US" altLang="zh-CN" sz="15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zh-CN" sz="150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jsp:useBean</a:t>
              </a:r>
              <a:r>
                <a:rPr lang="en-US" altLang="zh-CN" sz="15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id="girl" class="</a:t>
              </a:r>
              <a:r>
                <a:rPr lang="en-US" altLang="zh-CN" sz="150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tom.jiafei.Circle</a:t>
              </a:r>
              <a:r>
                <a:rPr lang="en-US" altLang="zh-CN" sz="15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 scope="session" /&gt;</a:t>
              </a:r>
            </a:p>
            <a:p>
              <a:r>
                <a: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zh-CN" sz="15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&gt;&lt;</a:t>
              </a:r>
              <a:r>
                <a:rPr lang="en-US" altLang="zh-CN" sz="15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r>
                <a:rPr lang="zh-CN" altLang="en-US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这里是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example4_2_b.jsp</a:t>
              </a:r>
              <a:r>
                <a:rPr lang="zh-CN" altLang="en-US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页面</a:t>
              </a:r>
            </a:p>
            <a:p>
              <a:r>
                <a:rPr lang="zh-CN" altLang="en-US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zh-CN" sz="15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r>
                <a:rPr lang="zh-CN" altLang="en-US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当前圆的半径是： 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&lt;%=</a:t>
              </a:r>
              <a:r>
                <a:rPr lang="en-US" altLang="zh-CN" sz="15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girl.getRadius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()%&gt;</a:t>
              </a:r>
            </a:p>
            <a:p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&lt;% </a:t>
              </a:r>
              <a:r>
                <a:rPr lang="en-US" altLang="zh-CN" sz="150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girl.setRadius</a:t>
              </a:r>
              <a:r>
                <a:rPr lang="en-US" altLang="zh-CN" sz="15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(99);</a:t>
              </a:r>
            </a:p>
            <a:p>
              <a:r>
                <a: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%&gt;</a:t>
              </a:r>
            </a:p>
            <a:p>
              <a:r>
                <a: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zh-CN" sz="15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r>
                <a:rPr lang="zh-CN" altLang="en-US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修改后的圆的半径是：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&lt;%=</a:t>
              </a:r>
              <a:r>
                <a:rPr lang="en-US" altLang="zh-CN" sz="150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girl.getRadius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()%&gt;&lt;/</a:t>
              </a:r>
              <a:r>
                <a:rPr lang="en-US" altLang="zh-CN" sz="15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</a:p>
            <a:p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&lt;a </a:t>
              </a:r>
              <a:r>
                <a:rPr lang="en-US" altLang="zh-CN" sz="15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href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="example4_2_a.jsp"&gt;&lt;BR&gt;example4_2_a.jsp&lt;/a&gt;</a:t>
              </a:r>
            </a:p>
            <a:p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&lt;/font&gt;&lt;/body&gt;&lt;/HTML&gt; 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438775" y="1660525"/>
            <a:ext cx="3756025" cy="3984625"/>
            <a:chOff x="7394" y="2350"/>
            <a:chExt cx="7506" cy="6735"/>
          </a:xfrm>
        </p:grpSpPr>
        <p:sp>
          <p:nvSpPr>
            <p:cNvPr id="52" name="矩形: 圆角 51"/>
            <p:cNvSpPr/>
            <p:nvPr/>
          </p:nvSpPr>
          <p:spPr>
            <a:xfrm>
              <a:off x="7674" y="5382"/>
              <a:ext cx="3278" cy="655"/>
            </a:xfrm>
            <a:prstGeom prst="roundRect">
              <a:avLst/>
            </a:prstGeom>
            <a:solidFill>
              <a:srgbClr val="7FD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>
                <a:solidFill>
                  <a:schemeClr val="tx1"/>
                </a:solidFill>
                <a:ea typeface="微软雅黑" panose="020B050302020402020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7394" y="2350"/>
              <a:ext cx="7506" cy="6735"/>
              <a:chOff x="6849" y="2350"/>
              <a:chExt cx="7506" cy="6735"/>
            </a:xfrm>
          </p:grpSpPr>
          <p:sp>
            <p:nvSpPr>
              <p:cNvPr id="50" name="矩形: 圆角 49"/>
              <p:cNvSpPr/>
              <p:nvPr/>
            </p:nvSpPr>
            <p:spPr>
              <a:xfrm>
                <a:off x="7129" y="4834"/>
                <a:ext cx="3279" cy="626"/>
              </a:xfrm>
              <a:prstGeom prst="roundRect">
                <a:avLst/>
              </a:prstGeom>
              <a:solidFill>
                <a:srgbClr val="D9EE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6849" y="2350"/>
                <a:ext cx="7506" cy="6735"/>
                <a:chOff x="6849" y="2350"/>
                <a:chExt cx="7506" cy="6735"/>
              </a:xfrm>
            </p:grpSpPr>
            <p:cxnSp>
              <p:nvCxnSpPr>
                <p:cNvPr id="36" name="直接箭头连接符 35"/>
                <p:cNvCxnSpPr/>
                <p:nvPr/>
              </p:nvCxnSpPr>
              <p:spPr>
                <a:xfrm>
                  <a:off x="9308" y="6123"/>
                  <a:ext cx="1787" cy="1524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箭头连接符 37"/>
                <p:cNvCxnSpPr/>
                <p:nvPr/>
              </p:nvCxnSpPr>
              <p:spPr>
                <a:xfrm flipH="1">
                  <a:off x="11603" y="6130"/>
                  <a:ext cx="1459" cy="1515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6" name="组合 5"/>
                <p:cNvGrpSpPr/>
                <p:nvPr/>
              </p:nvGrpSpPr>
              <p:grpSpPr>
                <a:xfrm>
                  <a:off x="6849" y="2350"/>
                  <a:ext cx="7506" cy="6735"/>
                  <a:chOff x="6849" y="2370"/>
                  <a:chExt cx="7506" cy="6735"/>
                </a:xfrm>
              </p:grpSpPr>
              <p:grpSp>
                <p:nvGrpSpPr>
                  <p:cNvPr id="22" name="组合 21"/>
                  <p:cNvGrpSpPr/>
                  <p:nvPr/>
                </p:nvGrpSpPr>
                <p:grpSpPr>
                  <a:xfrm>
                    <a:off x="9991" y="7704"/>
                    <a:ext cx="2827" cy="1402"/>
                    <a:chOff x="12594" y="7789"/>
                    <a:chExt cx="3345" cy="1640"/>
                  </a:xfrm>
                </p:grpSpPr>
                <p:grpSp>
                  <p:nvGrpSpPr>
                    <p:cNvPr id="23" name="组合 22"/>
                    <p:cNvGrpSpPr/>
                    <p:nvPr/>
                  </p:nvGrpSpPr>
                  <p:grpSpPr>
                    <a:xfrm>
                      <a:off x="12594" y="7789"/>
                      <a:ext cx="3345" cy="1640"/>
                      <a:chOff x="4998" y="4990"/>
                      <a:chExt cx="3345" cy="1640"/>
                    </a:xfrm>
                  </p:grpSpPr>
                  <p:sp>
                    <p:nvSpPr>
                      <p:cNvPr id="26" name=" 167"/>
                      <p:cNvSpPr/>
                      <p:nvPr/>
                    </p:nvSpPr>
                    <p:spPr>
                      <a:xfrm>
                        <a:off x="4998" y="5810"/>
                        <a:ext cx="3345" cy="820"/>
                      </a:xfrm>
                      <a:prstGeom prst="round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anchor="ctr">
                        <a:scene3d>
                          <a:camera prst="orthographicFront"/>
                          <a:lightRig rig="threePt" dir="t"/>
                        </a:scene3d>
                        <a:sp3d>
                          <a:contourClr>
                            <a:srgbClr val="FFFFFF"/>
                          </a:contourClr>
                        </a:sp3d>
                      </a:bodyPr>
                      <a:lstStyle>
                        <a:defPPr>
                          <a:defRPr lang="zh-CN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" name=" 167"/>
                      <p:cNvSpPr/>
                      <p:nvPr/>
                    </p:nvSpPr>
                    <p:spPr>
                      <a:xfrm>
                        <a:off x="4998" y="4990"/>
                        <a:ext cx="3345" cy="820"/>
                      </a:xfrm>
                      <a:prstGeom prst="round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2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anchor="ctr">
                        <a:scene3d>
                          <a:camera prst="orthographicFront"/>
                          <a:lightRig rig="threePt" dir="t"/>
                        </a:scene3d>
                        <a:sp3d>
                          <a:contourClr>
                            <a:srgbClr val="FFFFFF"/>
                          </a:contourClr>
                        </a:sp3d>
                      </a:bodyPr>
                      <a:lstStyle>
                        <a:defPPr>
                          <a:defRPr lang="zh-CN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4" name="文本框 11"/>
                    <p:cNvSpPr txBox="1"/>
                    <p:nvPr/>
                  </p:nvSpPr>
                  <p:spPr>
                    <a:xfrm>
                      <a:off x="12943" y="7860"/>
                      <a:ext cx="2648" cy="6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Javabean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</a:t>
                      </a:r>
                    </a:p>
                  </p:txBody>
                </p:sp>
                <p:sp>
                  <p:nvSpPr>
                    <p:cNvPr id="25" name="文本框 14"/>
                    <p:cNvSpPr txBox="1"/>
                    <p:nvPr/>
                  </p:nvSpPr>
                  <p:spPr>
                    <a:xfrm>
                      <a:off x="13129" y="8680"/>
                      <a:ext cx="2267" cy="6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circle.java</a:t>
                      </a:r>
                    </a:p>
                  </p:txBody>
                </p:sp>
              </p:grpSp>
              <p:grpSp>
                <p:nvGrpSpPr>
                  <p:cNvPr id="5" name="组合 4"/>
                  <p:cNvGrpSpPr/>
                  <p:nvPr/>
                </p:nvGrpSpPr>
                <p:grpSpPr>
                  <a:xfrm>
                    <a:off x="6849" y="2370"/>
                    <a:ext cx="7506" cy="3713"/>
                    <a:chOff x="6849" y="2370"/>
                    <a:chExt cx="7506" cy="3713"/>
                  </a:xfrm>
                </p:grpSpPr>
                <p:sp>
                  <p:nvSpPr>
                    <p:cNvPr id="56" name="文本框 55"/>
                    <p:cNvSpPr txBox="1"/>
                    <p:nvPr/>
                  </p:nvSpPr>
                  <p:spPr>
                    <a:xfrm>
                      <a:off x="7899" y="4854"/>
                      <a:ext cx="1920" cy="5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JSP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页面</a:t>
                      </a:r>
                    </a:p>
                  </p:txBody>
                </p:sp>
                <p:grpSp>
                  <p:nvGrpSpPr>
                    <p:cNvPr id="4" name="组合 3"/>
                    <p:cNvGrpSpPr/>
                    <p:nvPr/>
                  </p:nvGrpSpPr>
                  <p:grpSpPr>
                    <a:xfrm>
                      <a:off x="6849" y="2370"/>
                      <a:ext cx="7506" cy="3713"/>
                      <a:chOff x="6849" y="2370"/>
                      <a:chExt cx="7506" cy="3713"/>
                    </a:xfrm>
                  </p:grpSpPr>
                  <p:grpSp>
                    <p:nvGrpSpPr>
                      <p:cNvPr id="16" name="组合 15"/>
                      <p:cNvGrpSpPr/>
                      <p:nvPr/>
                    </p:nvGrpSpPr>
                    <p:grpSpPr>
                      <a:xfrm>
                        <a:off x="10745" y="4889"/>
                        <a:ext cx="3610" cy="1194"/>
                        <a:chOff x="5086" y="1376"/>
                        <a:chExt cx="3762" cy="1666"/>
                      </a:xfrm>
                    </p:grpSpPr>
                    <p:grpSp>
                      <p:nvGrpSpPr>
                        <p:cNvPr id="17" name="组合 16"/>
                        <p:cNvGrpSpPr/>
                        <p:nvPr/>
                      </p:nvGrpSpPr>
                      <p:grpSpPr>
                        <a:xfrm>
                          <a:off x="5254" y="1376"/>
                          <a:ext cx="3346" cy="1666"/>
                          <a:chOff x="5254" y="1376"/>
                          <a:chExt cx="3346" cy="1666"/>
                        </a:xfrm>
                      </p:grpSpPr>
                      <p:sp>
                        <p:nvSpPr>
                          <p:cNvPr id="20" name=" 167"/>
                          <p:cNvSpPr/>
                          <p:nvPr/>
                        </p:nvSpPr>
                        <p:spPr>
                          <a:xfrm>
                            <a:off x="5254" y="2222"/>
                            <a:ext cx="3345" cy="820"/>
                          </a:xfrm>
                          <a:prstGeom prst="roundRect">
                            <a:avLst/>
                          </a:prstGeom>
                          <a:solidFill>
                            <a:srgbClr val="00B0F0">
                              <a:alpha val="50000"/>
                            </a:srgbClr>
                          </a:solidFill>
                          <a:ln>
                            <a:noFill/>
                          </a:ln>
                        </p:spPr>
                        <p:style>
                          <a:lnRef idx="1">
                            <a:schemeClr val="accent4"/>
                          </a:lnRef>
                          <a:fillRef idx="2">
                            <a:schemeClr val="accent4"/>
                          </a:fillRef>
                          <a:effectRef idx="1">
                            <a:schemeClr val="accent4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anchor="ctr">
                            <a:scene3d>
                              <a:camera prst="orthographicFront"/>
                              <a:lightRig rig="threePt" dir="t"/>
                            </a:scene3d>
                            <a:sp3d>
                              <a:contourClr>
                                <a:srgbClr val="FFFFFF"/>
                              </a:contourClr>
                            </a:sp3d>
                          </a:bodyPr>
                          <a:lstStyle>
                            <a:defPPr>
                              <a:defRPr lang="zh-CN"/>
                            </a:defPPr>
                            <a:lvl1pPr algn="l" rtl="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rtl="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rtl="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rtl="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rtl="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defRPr/>
                            </a:pPr>
                            <a:endParaRPr lang="zh-CN" altLang="en-US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1" name=" 167"/>
                          <p:cNvSpPr/>
                          <p:nvPr/>
                        </p:nvSpPr>
                        <p:spPr>
                          <a:xfrm>
                            <a:off x="5255" y="1376"/>
                            <a:ext cx="3345" cy="820"/>
                          </a:xfrm>
                          <a:prstGeom prst="roundRect">
                            <a:avLst/>
                          </a:prstGeom>
                          <a:gradFill>
                            <a:gsLst>
                              <a:gs pos="67950">
                                <a:srgbClr val="D7EEF0"/>
                              </a:gs>
                              <a:gs pos="0">
                                <a:schemeClr val="accent1">
                                  <a:lumMod val="110000"/>
                                  <a:satMod val="105000"/>
                                  <a:tint val="67000"/>
                                </a:schemeClr>
                              </a:gs>
                              <a:gs pos="50000">
                                <a:schemeClr val="accent1">
                                  <a:lumMod val="105000"/>
                                  <a:satMod val="103000"/>
                                  <a:tint val="73000"/>
                                </a:schemeClr>
                              </a:gs>
                              <a:gs pos="100000">
                                <a:schemeClr val="accent1">
                                  <a:lumMod val="105000"/>
                                  <a:satMod val="109000"/>
                                  <a:tint val="81000"/>
                                </a:schemeClr>
                              </a:gs>
                            </a:gsLst>
                          </a:gradFill>
                        </p:spPr>
                        <p:style>
                          <a:lnRef idx="1">
                            <a:schemeClr val="accent1"/>
                          </a:lnRef>
                          <a:fillRef idx="2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anchor="ctr">
                            <a:scene3d>
                              <a:camera prst="orthographicFront"/>
                              <a:lightRig rig="threePt" dir="t"/>
                            </a:scene3d>
                            <a:sp3d>
                              <a:contourClr>
                                <a:srgbClr val="FFFFFF"/>
                              </a:contourClr>
                            </a:sp3d>
                          </a:bodyPr>
                          <a:lstStyle>
                            <a:defPPr>
                              <a:defRPr lang="zh-CN"/>
                            </a:defPPr>
                            <a:lvl1pPr algn="l" rtl="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rtl="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rtl="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rtl="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rtl="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defRPr/>
                            </a:pPr>
                            <a:endParaRPr lang="zh-CN" altLang="en-US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8" name="文本框 17"/>
                        <p:cNvSpPr txBox="1"/>
                        <p:nvPr/>
                      </p:nvSpPr>
                      <p:spPr>
                        <a:xfrm>
                          <a:off x="6029" y="1448"/>
                          <a:ext cx="1796" cy="72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>
                          <a:defPPr>
                            <a:defRPr lang="zh-CN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JSP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页面</a:t>
                          </a:r>
                        </a:p>
                      </p:txBody>
                    </p:sp>
                    <p:sp>
                      <p:nvSpPr>
                        <p:cNvPr id="19" name="文本框 18"/>
                        <p:cNvSpPr txBox="1"/>
                        <p:nvPr/>
                      </p:nvSpPr>
                      <p:spPr>
                        <a:xfrm>
                          <a:off x="5086" y="2268"/>
                          <a:ext cx="3762" cy="72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>
                          <a:defPPr>
                            <a:defRPr lang="zh-CN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example4_2_b.jsp</a:t>
                          </a:r>
                        </a:p>
                      </p:txBody>
                    </p:sp>
                  </p:grpSp>
                  <p:grpSp>
                    <p:nvGrpSpPr>
                      <p:cNvPr id="3" name="组合 2"/>
                      <p:cNvGrpSpPr/>
                      <p:nvPr/>
                    </p:nvGrpSpPr>
                    <p:grpSpPr>
                      <a:xfrm>
                        <a:off x="6849" y="2370"/>
                        <a:ext cx="5972" cy="3607"/>
                        <a:chOff x="6849" y="2370"/>
                        <a:chExt cx="5972" cy="3607"/>
                      </a:xfrm>
                    </p:grpSpPr>
                    <p:grpSp>
                      <p:nvGrpSpPr>
                        <p:cNvPr id="2" name="组合 1"/>
                        <p:cNvGrpSpPr/>
                        <p:nvPr/>
                      </p:nvGrpSpPr>
                      <p:grpSpPr>
                        <a:xfrm>
                          <a:off x="9551" y="2370"/>
                          <a:ext cx="3270" cy="2396"/>
                          <a:chOff x="9551" y="2370"/>
                          <a:chExt cx="3270" cy="2396"/>
                        </a:xfrm>
                      </p:grpSpPr>
                      <p:sp>
                        <p:nvSpPr>
                          <p:cNvPr id="30" name="矩形: 圆角 29"/>
                          <p:cNvSpPr/>
                          <p:nvPr/>
                        </p:nvSpPr>
                        <p:spPr>
                          <a:xfrm>
                            <a:off x="10427" y="2370"/>
                            <a:ext cx="1353" cy="1014"/>
                          </a:xfrm>
                          <a:prstGeom prst="roundRect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zh-CN" altLang="en-US" sz="2000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rPr>
                              <a:t>用户</a:t>
                            </a:r>
                          </a:p>
                        </p:txBody>
                      </p:sp>
                      <p:cxnSp>
                        <p:nvCxnSpPr>
                          <p:cNvPr id="32" name="直接箭头连接符 31"/>
                          <p:cNvCxnSpPr>
                            <a:stCxn id="30" idx="2"/>
                          </p:cNvCxnSpPr>
                          <p:nvPr/>
                        </p:nvCxnSpPr>
                        <p:spPr>
                          <a:xfrm flipH="1">
                            <a:off x="9551" y="3384"/>
                            <a:ext cx="1552" cy="1321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rgbClr val="0070C0"/>
                            </a:solidFill>
                            <a:tailEnd type="triangle"/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4" name="直接箭头连接符 33"/>
                          <p:cNvCxnSpPr>
                            <a:stCxn id="30" idx="2"/>
                          </p:cNvCxnSpPr>
                          <p:nvPr/>
                        </p:nvCxnSpPr>
                        <p:spPr>
                          <a:xfrm>
                            <a:off x="11103" y="3384"/>
                            <a:ext cx="1718" cy="1382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rgbClr val="0070C0"/>
                            </a:solidFill>
                            <a:tailEnd type="triangle"/>
                          </a:ln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57" name="文本框 56"/>
                        <p:cNvSpPr txBox="1"/>
                        <p:nvPr/>
                      </p:nvSpPr>
                      <p:spPr>
                        <a:xfrm>
                          <a:off x="6849" y="5459"/>
                          <a:ext cx="3687" cy="51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>
                          <a:defPPr>
                            <a:defRPr lang="zh-CN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example4_2_a.jsp</a:t>
                          </a:r>
                        </a:p>
                      </p:txBody>
                    </p:sp>
                  </p:grpSp>
                </p:grpSp>
              </p:grpSp>
            </p:grpSp>
          </p:grp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7" descr="河海校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5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 Box 9"/>
          <p:cNvSpPr txBox="1"/>
          <p:nvPr/>
        </p:nvSpPr>
        <p:spPr>
          <a:xfrm>
            <a:off x="928688" y="123825"/>
            <a:ext cx="6667648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编写</a:t>
            </a:r>
            <a:r>
              <a:rPr lang="en-US" altLang="zh-CN" sz="2800" b="1" dirty="0" err="1">
                <a:solidFill>
                  <a:srgbClr val="0067B4"/>
                </a:solidFill>
                <a:latin typeface="Times New Roman" panose="02020603050405020304" pitchFamily="18" charset="0"/>
              </a:rPr>
              <a:t>Javabean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和使用</a:t>
            </a:r>
            <a:r>
              <a:rPr lang="en-US" altLang="zh-CN" sz="2800" b="1" dirty="0" err="1">
                <a:solidFill>
                  <a:srgbClr val="0067B4"/>
                </a:solidFill>
                <a:latin typeface="Times New Roman" panose="02020603050405020304" pitchFamily="18" charset="0"/>
              </a:rPr>
              <a:t>Javabean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17170" y="927100"/>
            <a:ext cx="5396347" cy="2257425"/>
            <a:chOff x="1657" y="4006"/>
            <a:chExt cx="7448" cy="4808"/>
          </a:xfrm>
        </p:grpSpPr>
        <p:sp>
          <p:nvSpPr>
            <p:cNvPr id="33" name="圆角矩形 8"/>
            <p:cNvSpPr/>
            <p:nvPr/>
          </p:nvSpPr>
          <p:spPr>
            <a:xfrm>
              <a:off x="1657" y="4158"/>
              <a:ext cx="7448" cy="694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870" y="4006"/>
              <a:ext cx="4059" cy="84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en-US" altLang="zh-CN" sz="20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example4_2_a.jsp</a:t>
              </a:r>
              <a:endParaRPr lang="en-US" altLang="zh-CN" sz="2000" dirty="0">
                <a:solidFill>
                  <a:srgbClr val="DF362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圆角矩形 16"/>
            <p:cNvSpPr/>
            <p:nvPr/>
          </p:nvSpPr>
          <p:spPr>
            <a:xfrm>
              <a:off x="1659" y="4961"/>
              <a:ext cx="7429" cy="3853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657" y="5070"/>
              <a:ext cx="7359" cy="36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&lt;%@ page </a:t>
              </a:r>
              <a:r>
                <a:rPr lang="en-US" altLang="zh-CN" sz="15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contentType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="text/</a:t>
              </a:r>
              <a:r>
                <a:rPr lang="en-US" altLang="zh-CN" sz="15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html;charset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=GB2312" %&gt;</a:t>
              </a:r>
            </a:p>
            <a:p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&lt;HTML&gt;&lt;body </a:t>
              </a:r>
              <a:r>
                <a:rPr lang="en-US" altLang="zh-CN" sz="15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bgcolor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=cyan&gt;&lt;font size=3&gt;</a:t>
              </a:r>
            </a:p>
            <a:p>
              <a:r>
                <a:rPr lang="en-US" altLang="zh-CN" sz="15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zh-CN" sz="150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jsp:useBean</a:t>
              </a:r>
              <a:r>
                <a:rPr lang="en-US" altLang="zh-CN" sz="15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id="girl" class="</a:t>
              </a:r>
              <a:r>
                <a:rPr lang="en-US" altLang="zh-CN" sz="150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tom.jiafei.Circle"scope</a:t>
              </a:r>
              <a:r>
                <a:rPr lang="en-US" altLang="zh-CN" sz="15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="session" /&gt;</a:t>
              </a:r>
            </a:p>
            <a:p>
              <a:r>
                <a: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zh-CN" sz="15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r>
                <a:rPr lang="zh-CN" altLang="en-US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这里是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example4_2_a.jsp</a:t>
              </a:r>
              <a:r>
                <a:rPr lang="zh-CN" altLang="en-US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页面</a:t>
              </a:r>
            </a:p>
            <a:p>
              <a:r>
                <a:rPr lang="zh-CN" altLang="en-US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zh-CN" sz="15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r>
                <a:rPr lang="zh-CN" altLang="en-US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圆的半径是： 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&lt;%=</a:t>
              </a:r>
              <a:r>
                <a:rPr lang="en-US" altLang="zh-CN" sz="15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girl.getRadius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()%&gt;</a:t>
              </a:r>
            </a:p>
            <a:p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&lt;a </a:t>
              </a:r>
              <a:r>
                <a:rPr lang="en-US" altLang="zh-CN" sz="15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href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="example4_2_b.jsp"&gt;&lt;</a:t>
              </a:r>
              <a:r>
                <a:rPr lang="en-US" altLang="zh-CN" sz="15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&gt;example4_2_b.jsp &lt;/a&gt;</a:t>
              </a:r>
            </a:p>
            <a:p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&lt;/font&gt;&lt;/body&gt;&lt;/HTML&gt; 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18979" y="3551555"/>
            <a:ext cx="5403102" cy="3218179"/>
            <a:chOff x="1611" y="4006"/>
            <a:chExt cx="7652" cy="6329"/>
          </a:xfrm>
        </p:grpSpPr>
        <p:sp>
          <p:nvSpPr>
            <p:cNvPr id="41" name="圆角矩形 8"/>
            <p:cNvSpPr/>
            <p:nvPr/>
          </p:nvSpPr>
          <p:spPr>
            <a:xfrm>
              <a:off x="1657" y="4158"/>
              <a:ext cx="7448" cy="694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870" y="4006"/>
              <a:ext cx="4059" cy="78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en-US" altLang="zh-CN" sz="20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example4_2_b.jsp</a:t>
              </a:r>
              <a:endParaRPr lang="en-US" altLang="zh-CN" sz="2000" dirty="0">
                <a:solidFill>
                  <a:srgbClr val="DF362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圆角矩形 16"/>
            <p:cNvSpPr/>
            <p:nvPr/>
          </p:nvSpPr>
          <p:spPr>
            <a:xfrm>
              <a:off x="1659" y="4961"/>
              <a:ext cx="7604" cy="5372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611" y="5131"/>
              <a:ext cx="7502" cy="5204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&lt;%@ page </a:t>
              </a:r>
              <a:r>
                <a:rPr lang="en-US" altLang="zh-CN" sz="15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contentType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="text/</a:t>
              </a:r>
              <a:r>
                <a:rPr lang="en-US" altLang="zh-CN" sz="15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html;charset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=GB2312" %&gt;</a:t>
              </a:r>
            </a:p>
            <a:p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&lt;HTML&gt;&lt;body &gt;&lt;font size=3&gt;</a:t>
              </a:r>
            </a:p>
            <a:p>
              <a:r>
                <a:rPr lang="en-US" altLang="zh-CN" sz="15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zh-CN" sz="150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jsp:useBean</a:t>
              </a:r>
              <a:r>
                <a:rPr lang="en-US" altLang="zh-CN" sz="15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id="girl" class="</a:t>
              </a:r>
              <a:r>
                <a:rPr lang="en-US" altLang="zh-CN" sz="150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tom.jiafei.Circle</a:t>
              </a:r>
              <a:r>
                <a:rPr lang="en-US" altLang="zh-CN" sz="15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 scope="session" /&gt;</a:t>
              </a:r>
            </a:p>
            <a:p>
              <a:r>
                <a: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zh-CN" sz="15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&gt;&lt;</a:t>
              </a:r>
              <a:r>
                <a:rPr lang="en-US" altLang="zh-CN" sz="15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r>
                <a:rPr lang="zh-CN" altLang="en-US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这里是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example4_2_b.jsp</a:t>
              </a:r>
              <a:r>
                <a:rPr lang="zh-CN" altLang="en-US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页面</a:t>
              </a:r>
            </a:p>
            <a:p>
              <a:r>
                <a:rPr lang="zh-CN" altLang="en-US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zh-CN" sz="15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r>
                <a:rPr lang="zh-CN" altLang="en-US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当前圆的半径是： 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&lt;%=</a:t>
              </a:r>
              <a:r>
                <a:rPr lang="en-US" altLang="zh-CN" sz="15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girl.getRadius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()%&gt;</a:t>
              </a:r>
            </a:p>
            <a:p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&lt;% </a:t>
              </a:r>
              <a:r>
                <a:rPr lang="en-US" altLang="zh-CN" sz="150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girl.setRadius</a:t>
              </a:r>
              <a:r>
                <a:rPr lang="en-US" altLang="zh-CN" sz="15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(99);</a:t>
              </a:r>
            </a:p>
            <a:p>
              <a:r>
                <a: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%&gt;</a:t>
              </a:r>
            </a:p>
            <a:p>
              <a:r>
                <a: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zh-CN" sz="15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r>
                <a:rPr lang="zh-CN" altLang="en-US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修改后的圆的半径是：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&lt;%=</a:t>
              </a:r>
              <a:r>
                <a:rPr lang="en-US" altLang="zh-CN" sz="150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girl.getRadius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()%&gt;&lt;/</a:t>
              </a:r>
              <a:r>
                <a:rPr lang="en-US" altLang="zh-CN" sz="15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</a:p>
            <a:p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&lt;a </a:t>
              </a:r>
              <a:r>
                <a:rPr lang="en-US" altLang="zh-CN" sz="15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href</a:t>
              </a:r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="example4_2_a.jsp"&gt;&lt;BR&gt;example4_2_a.jsp&lt;/a&gt;</a:t>
              </a:r>
            </a:p>
            <a:p>
              <a:r>
                <a:rPr lang="en-US" altLang="zh-CN" sz="15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&lt;/font&gt;&lt;/body&gt;&lt;/HTML&gt; 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E1D86D2-395A-425A-85F7-4649E44E2E79}"/>
              </a:ext>
            </a:extLst>
          </p:cNvPr>
          <p:cNvGrpSpPr/>
          <p:nvPr/>
        </p:nvGrpSpPr>
        <p:grpSpPr>
          <a:xfrm>
            <a:off x="5786757" y="927100"/>
            <a:ext cx="3346749" cy="5494153"/>
            <a:chOff x="5781049" y="998466"/>
            <a:chExt cx="3253000" cy="5422787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C6FC5473-B549-483B-B660-7FF303BA9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3401" y="998466"/>
              <a:ext cx="3200648" cy="1030288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85335EAE-940D-41D6-B105-9CC63E25B2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285"/>
            <a:stretch/>
          </p:blipFill>
          <p:spPr>
            <a:xfrm>
              <a:off x="5781049" y="2796714"/>
              <a:ext cx="3109758" cy="1318787"/>
            </a:xfrm>
            <a:prstGeom prst="rect">
              <a:avLst/>
            </a:prstGeom>
          </p:spPr>
        </p:pic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EA7DA14C-23D0-420E-BFA1-8F90519B04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573"/>
            <a:stretch/>
          </p:blipFill>
          <p:spPr>
            <a:xfrm>
              <a:off x="5833401" y="4830680"/>
              <a:ext cx="3200648" cy="1080120"/>
            </a:xfrm>
            <a:prstGeom prst="rect">
              <a:avLst/>
            </a:prstGeom>
          </p:spPr>
        </p:pic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86D9437-C814-44B5-85B5-4F2DECD3EB61}"/>
                </a:ext>
              </a:extLst>
            </p:cNvPr>
            <p:cNvSpPr txBox="1"/>
            <p:nvPr/>
          </p:nvSpPr>
          <p:spPr>
            <a:xfrm>
              <a:off x="6262041" y="2240146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获得原始半径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565FCCA3-4DF0-4B56-BA71-E27C298D044F}"/>
                </a:ext>
              </a:extLst>
            </p:cNvPr>
            <p:cNvSpPr txBox="1"/>
            <p:nvPr/>
          </p:nvSpPr>
          <p:spPr>
            <a:xfrm>
              <a:off x="6231045" y="4230783"/>
              <a:ext cx="2803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页面</a:t>
              </a:r>
              <a:r>
                <a:rPr lang="en-US" altLang="zh-CN" dirty="0"/>
                <a:t>b</a:t>
              </a:r>
              <a:r>
                <a:rPr lang="zh-CN" altLang="en-US" dirty="0"/>
                <a:t>中修改了半径值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41CE8EF7-1C6B-4BB0-B262-9E408EE2B5C1}"/>
                </a:ext>
              </a:extLst>
            </p:cNvPr>
            <p:cNvSpPr txBox="1"/>
            <p:nvPr/>
          </p:nvSpPr>
          <p:spPr>
            <a:xfrm>
              <a:off x="6534225" y="6051921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页面</a:t>
              </a:r>
              <a:r>
                <a:rPr lang="en-US" altLang="zh-CN" dirty="0"/>
                <a:t>a</a:t>
              </a:r>
              <a:r>
                <a:rPr lang="zh-CN" altLang="en-US" dirty="0"/>
                <a:t>改变</a:t>
              </a:r>
            </a:p>
          </p:txBody>
        </p:sp>
      </p:grpSp>
      <p:sp>
        <p:nvSpPr>
          <p:cNvPr id="19460" name="箭头: 直角上 19459">
            <a:extLst>
              <a:ext uri="{FF2B5EF4-FFF2-40B4-BE49-F238E27FC236}">
                <a16:creationId xmlns:a16="http://schemas.microsoft.com/office/drawing/2014/main" id="{DE91249C-DB05-40AE-92A5-D235AFB9C9B3}"/>
              </a:ext>
            </a:extLst>
          </p:cNvPr>
          <p:cNvSpPr/>
          <p:nvPr/>
        </p:nvSpPr>
        <p:spPr>
          <a:xfrm flipH="1">
            <a:off x="4281364" y="2176939"/>
            <a:ext cx="2000247" cy="205045"/>
          </a:xfrm>
          <a:prstGeom prst="bentUpArrow">
            <a:avLst>
              <a:gd name="adj1" fmla="val 22687"/>
              <a:gd name="adj2" fmla="val 50000"/>
              <a:gd name="adj3" fmla="val 439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63" name="直接箭头连接符 19462">
            <a:extLst>
              <a:ext uri="{FF2B5EF4-FFF2-40B4-BE49-F238E27FC236}">
                <a16:creationId xmlns:a16="http://schemas.microsoft.com/office/drawing/2014/main" id="{A751FDF3-7534-41A6-AFBF-1AA8B39ACBBB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2267744" y="4389053"/>
            <a:ext cx="3981978" cy="12478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44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040765" y="958215"/>
            <a:ext cx="7158990" cy="3166110"/>
            <a:chOff x="1300" y="1509"/>
            <a:chExt cx="11274" cy="4986"/>
          </a:xfrm>
        </p:grpSpPr>
        <p:sp>
          <p:nvSpPr>
            <p:cNvPr id="41" name="圆角矩形 8"/>
            <p:cNvSpPr/>
            <p:nvPr/>
          </p:nvSpPr>
          <p:spPr>
            <a:xfrm>
              <a:off x="1313" y="1623"/>
              <a:ext cx="10887" cy="567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300" y="1509"/>
              <a:ext cx="11275" cy="4987"/>
              <a:chOff x="735" y="1509"/>
              <a:chExt cx="11275" cy="4987"/>
            </a:xfrm>
          </p:grpSpPr>
          <p:sp>
            <p:nvSpPr>
              <p:cNvPr id="6" name="圆角矩形 8"/>
              <p:cNvSpPr/>
              <p:nvPr/>
            </p:nvSpPr>
            <p:spPr>
              <a:xfrm>
                <a:off x="735" y="2236"/>
                <a:ext cx="10900" cy="4261"/>
              </a:xfrm>
              <a:prstGeom prst="roundRect">
                <a:avLst/>
              </a:prstGeom>
              <a:ln>
                <a:solidFill>
                  <a:srgbClr val="A8C9EF"/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scene3d>
                <a:camera prst="obliqueTopLeft"/>
                <a:lightRig rig="threePt" dir="t"/>
              </a:scene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848" y="1509"/>
                <a:ext cx="11162" cy="40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>
                <a:lvl1pPr marL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lvl="1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15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lvl="2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135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lvl="3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12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lvl="4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12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lvl="5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12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lvl="6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12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lvl="7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12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lvl="8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12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2500"/>
                  </a:lnSpc>
                  <a:spcBef>
                    <a:spcPct val="0"/>
                  </a:spcBef>
                </a:pPr>
                <a:r>
                  <a:rPr lang="en-US" altLang="zh-CN" sz="2000" dirty="0">
                    <a:solidFill>
                      <a:srgbClr val="DF36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example4_3.jsp</a:t>
                </a:r>
                <a:r>
                  <a:rPr lang="zh-CN" altLang="en-US" sz="2000" dirty="0">
                    <a:solidFill>
                      <a:srgbClr val="DF36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000" dirty="0">
                  <a:solidFill>
                    <a:srgbClr val="DF362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ts val="2500"/>
                  </a:lnSpc>
                  <a:spcBef>
                    <a:spcPct val="0"/>
                  </a:spcBef>
                </a:pPr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&lt;%@ page </a:t>
                </a:r>
                <a:r>
                  <a:rPr lang="en-US" altLang="zh-CN" dirty="0" err="1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contentType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="text/</a:t>
                </a:r>
                <a:r>
                  <a:rPr lang="en-US" altLang="zh-CN" dirty="0" err="1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html;charset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=gb2312" %&gt;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&lt;HTML&gt;&lt;body </a:t>
                </a:r>
                <a:r>
                  <a:rPr lang="en-US" altLang="zh-CN" dirty="0" err="1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bgcolor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=yellow&gt;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DF36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&lt;</a:t>
                </a:r>
                <a:r>
                  <a:rPr lang="en-US" altLang="zh-CN" dirty="0" err="1">
                    <a:solidFill>
                      <a:srgbClr val="DF36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jsp:useBean</a:t>
                </a:r>
                <a:r>
                  <a:rPr lang="en-US" altLang="zh-CN" dirty="0">
                    <a:solidFill>
                      <a:srgbClr val="DF36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id="boy" class="</a:t>
                </a:r>
                <a:r>
                  <a:rPr lang="en-US" altLang="zh-CN" dirty="0" err="1">
                    <a:solidFill>
                      <a:srgbClr val="DF36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tom.jiafei.Circle</a:t>
                </a:r>
                <a:r>
                  <a:rPr lang="en-US" altLang="zh-CN" dirty="0">
                    <a:solidFill>
                      <a:srgbClr val="DF36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" scope="application" /&gt;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圆的初始半径是：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&lt;%=</a:t>
                </a:r>
                <a:r>
                  <a:rPr lang="en-US" altLang="zh-CN" dirty="0" err="1">
                    <a:solidFill>
                      <a:srgbClr val="DF36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boy.getRadius</a:t>
                </a:r>
                <a:r>
                  <a:rPr lang="en-US" altLang="zh-CN" dirty="0">
                    <a:solidFill>
                      <a:srgbClr val="DF36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()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%&gt;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&lt;%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solidFill>
                      <a:srgbClr val="DF36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boy.setRadius</a:t>
                </a:r>
                <a:r>
                  <a:rPr lang="en-US" altLang="zh-CN" dirty="0">
                    <a:solidFill>
                      <a:srgbClr val="DF36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(1000)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;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%&gt;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&lt;</a:t>
                </a:r>
                <a:r>
                  <a:rPr lang="en-US" altLang="zh-CN" dirty="0" err="1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br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&gt;&lt;b&gt;</a:t>
                </a:r>
                <a:r>
                  <a:rPr lang="zh-CN" alt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修改后的圆的半径是：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&lt;%=</a:t>
                </a:r>
                <a:r>
                  <a:rPr lang="en-US" altLang="zh-CN" dirty="0" err="1">
                    <a:solidFill>
                      <a:srgbClr val="DF36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boy.getRadius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()%&gt;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&lt;/body&gt;&lt;/HTML&gt; </a:t>
                </a:r>
              </a:p>
            </p:txBody>
          </p:sp>
        </p:grpSp>
      </p:grpSp>
      <p:pic>
        <p:nvPicPr>
          <p:cNvPr id="21505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6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 Box 9"/>
          <p:cNvSpPr txBox="1"/>
          <p:nvPr/>
        </p:nvSpPr>
        <p:spPr>
          <a:xfrm>
            <a:off x="928688" y="123825"/>
            <a:ext cx="6667648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编写</a:t>
            </a:r>
            <a:r>
              <a:rPr lang="en-US" altLang="zh-CN" sz="2800" b="1" dirty="0" err="1">
                <a:solidFill>
                  <a:srgbClr val="0067B4"/>
                </a:solidFill>
                <a:latin typeface="Times New Roman" panose="02020603050405020304" pitchFamily="18" charset="0"/>
              </a:rPr>
              <a:t>Javabean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和使用</a:t>
            </a:r>
            <a:r>
              <a:rPr lang="en-US" altLang="zh-CN" sz="2800" b="1" dirty="0" err="1">
                <a:solidFill>
                  <a:srgbClr val="0067B4"/>
                </a:solidFill>
                <a:latin typeface="Times New Roman" panose="02020603050405020304" pitchFamily="18" charset="0"/>
              </a:rPr>
              <a:t>Javabean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" name="直接箭头连接符 3"/>
          <p:cNvCxnSpPr>
            <a:stCxn id="2" idx="3"/>
          </p:cNvCxnSpPr>
          <p:nvPr/>
        </p:nvCxnSpPr>
        <p:spPr>
          <a:xfrm>
            <a:off x="1812970" y="4623021"/>
            <a:ext cx="1368152" cy="6729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3"/>
          </p:cNvCxnSpPr>
          <p:nvPr/>
        </p:nvCxnSpPr>
        <p:spPr>
          <a:xfrm>
            <a:off x="1812970" y="5313891"/>
            <a:ext cx="1368375" cy="446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3"/>
          </p:cNvCxnSpPr>
          <p:nvPr/>
        </p:nvCxnSpPr>
        <p:spPr>
          <a:xfrm flipV="1">
            <a:off x="1800270" y="5443702"/>
            <a:ext cx="1368152" cy="5616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984885" y="4370070"/>
            <a:ext cx="7314696" cy="1887630"/>
            <a:chOff x="1325" y="6543"/>
            <a:chExt cx="11519" cy="2973"/>
          </a:xfrm>
        </p:grpSpPr>
        <p:grpSp>
          <p:nvGrpSpPr>
            <p:cNvPr id="3" name="组合 2"/>
            <p:cNvGrpSpPr/>
            <p:nvPr/>
          </p:nvGrpSpPr>
          <p:grpSpPr>
            <a:xfrm>
              <a:off x="1325" y="6543"/>
              <a:ext cx="11519" cy="2973"/>
              <a:chOff x="760" y="5967"/>
              <a:chExt cx="11998" cy="3097"/>
            </a:xfrm>
          </p:grpSpPr>
          <p:sp>
            <p:nvSpPr>
              <p:cNvPr id="2" name="矩形: 圆角 1"/>
              <p:cNvSpPr/>
              <p:nvPr/>
            </p:nvSpPr>
            <p:spPr>
              <a:xfrm>
                <a:off x="781" y="5967"/>
                <a:ext cx="1337" cy="8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用户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: 圆角 8"/>
              <p:cNvSpPr/>
              <p:nvPr/>
            </p:nvSpPr>
            <p:spPr>
              <a:xfrm>
                <a:off x="781" y="7101"/>
                <a:ext cx="1337" cy="8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用户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矩形: 圆角 9"/>
              <p:cNvSpPr/>
              <p:nvPr/>
            </p:nvSpPr>
            <p:spPr>
              <a:xfrm>
                <a:off x="760" y="8235"/>
                <a:ext cx="1337" cy="8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用户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4272" y="6682"/>
                <a:ext cx="3742" cy="1533"/>
                <a:chOff x="5028" y="1376"/>
                <a:chExt cx="3841" cy="1640"/>
              </a:xfrm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5255" y="1376"/>
                  <a:ext cx="3345" cy="1640"/>
                  <a:chOff x="5255" y="1376"/>
                  <a:chExt cx="3345" cy="1640"/>
                </a:xfrm>
              </p:grpSpPr>
              <p:sp>
                <p:nvSpPr>
                  <p:cNvPr id="15" name=" 167"/>
                  <p:cNvSpPr/>
                  <p:nvPr/>
                </p:nvSpPr>
                <p:spPr>
                  <a:xfrm>
                    <a:off x="5255" y="2196"/>
                    <a:ext cx="3345" cy="820"/>
                  </a:xfrm>
                  <a:prstGeom prst="roundRect">
                    <a:avLst/>
                  </a:prstGeom>
                  <a:solidFill>
                    <a:srgbClr val="00B0F0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contourClr>
                        <a:srgbClr val="FFFFFF"/>
                      </a:contourClr>
                    </a:sp3d>
                  </a:bodyPr>
                  <a:lstStyle>
                    <a:defPPr>
                      <a:defRPr lang="zh-CN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600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" name=" 167"/>
                  <p:cNvSpPr/>
                  <p:nvPr/>
                </p:nvSpPr>
                <p:spPr>
                  <a:xfrm>
                    <a:off x="5255" y="1376"/>
                    <a:ext cx="3345" cy="82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contourClr>
                        <a:srgbClr val="FFFFFF"/>
                      </a:contourClr>
                    </a:sp3d>
                  </a:bodyPr>
                  <a:lstStyle>
                    <a:defPPr>
                      <a:defRPr lang="zh-CN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6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3" name="文本框 12"/>
                <p:cNvSpPr txBox="1"/>
                <p:nvPr/>
              </p:nvSpPr>
              <p:spPr>
                <a:xfrm>
                  <a:off x="6225" y="1448"/>
                  <a:ext cx="1446" cy="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JSP</a:t>
                  </a:r>
                  <a:r>
                    <a:rPr lang="zh-CN" altLang="en-US" sz="14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页面</a:t>
                  </a:r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5028" y="2268"/>
                  <a:ext cx="3841" cy="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example4_3.jsp</a:t>
                  </a:r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9413" y="6585"/>
                <a:ext cx="3345" cy="1640"/>
                <a:chOff x="12594" y="7789"/>
                <a:chExt cx="3345" cy="1640"/>
              </a:xfrm>
            </p:grpSpPr>
            <p:grpSp>
              <p:nvGrpSpPr>
                <p:cNvPr id="23" name="组合 22"/>
                <p:cNvGrpSpPr/>
                <p:nvPr/>
              </p:nvGrpSpPr>
              <p:grpSpPr>
                <a:xfrm>
                  <a:off x="12594" y="7789"/>
                  <a:ext cx="3345" cy="1640"/>
                  <a:chOff x="4998" y="4990"/>
                  <a:chExt cx="3345" cy="1640"/>
                </a:xfrm>
              </p:grpSpPr>
              <p:sp>
                <p:nvSpPr>
                  <p:cNvPr id="26" name=" 167"/>
                  <p:cNvSpPr/>
                  <p:nvPr/>
                </p:nvSpPr>
                <p:spPr>
                  <a:xfrm>
                    <a:off x="4998" y="5810"/>
                    <a:ext cx="3345" cy="820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contourClr>
                        <a:srgbClr val="FFFFFF"/>
                      </a:contourClr>
                    </a:sp3d>
                  </a:bodyPr>
                  <a:lstStyle>
                    <a:defPPr>
                      <a:defRPr lang="zh-CN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6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" name=" 167"/>
                  <p:cNvSpPr/>
                  <p:nvPr/>
                </p:nvSpPr>
                <p:spPr>
                  <a:xfrm>
                    <a:off x="4998" y="4990"/>
                    <a:ext cx="3345" cy="82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contourClr>
                        <a:srgbClr val="FFFFFF"/>
                      </a:contourClr>
                    </a:sp3d>
                  </a:bodyPr>
                  <a:lstStyle>
                    <a:defPPr>
                      <a:defRPr lang="zh-CN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6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4" name="文本框 11"/>
                <p:cNvSpPr txBox="1"/>
                <p:nvPr/>
              </p:nvSpPr>
              <p:spPr>
                <a:xfrm>
                  <a:off x="13398" y="7860"/>
                  <a:ext cx="1781" cy="5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4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Javabean</a:t>
                  </a:r>
                  <a:r>
                    <a:rPr lang="zh-CN" altLang="en-US" sz="14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类</a:t>
                  </a:r>
                </a:p>
              </p:txBody>
            </p:sp>
            <p:sp>
              <p:nvSpPr>
                <p:cNvPr id="25" name="文本框 14"/>
                <p:cNvSpPr txBox="1"/>
                <p:nvPr/>
              </p:nvSpPr>
              <p:spPr>
                <a:xfrm>
                  <a:off x="13478" y="8680"/>
                  <a:ext cx="1612" cy="5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circle.java</a:t>
                  </a:r>
                </a:p>
              </p:txBody>
            </p:sp>
          </p:grpSp>
        </p:grpSp>
        <p:cxnSp>
          <p:nvCxnSpPr>
            <p:cNvPr id="21" name="直接箭头连接符 20"/>
            <p:cNvCxnSpPr/>
            <p:nvPr/>
          </p:nvCxnSpPr>
          <p:spPr>
            <a:xfrm flipV="1">
              <a:off x="8066" y="7950"/>
              <a:ext cx="160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0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获取和修改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bean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的属性</a:t>
            </a:r>
            <a:endParaRPr lang="zh-CN" altLang="en-US" sz="28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13740" y="969645"/>
            <a:ext cx="7770495" cy="34912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>
              <a:lnSpc>
                <a:spcPct val="200000"/>
              </a:lnSpc>
              <a:spcBef>
                <a:spcPts val="0"/>
              </a:spcBef>
              <a:buSzPct val="100000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可以使用动作标记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getProperty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setProperty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algn="just">
              <a:lnSpc>
                <a:spcPct val="200000"/>
              </a:lnSpc>
              <a:spcBef>
                <a:spcPts val="0"/>
              </a:spcBef>
              <a:buSzPct val="100000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必须保证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bean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有相应的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getXxx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setXxx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方法；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algn="just">
              <a:lnSpc>
                <a:spcPct val="200000"/>
              </a:lnSpc>
              <a:spcBef>
                <a:spcPts val="0"/>
              </a:spcBef>
              <a:buSzPct val="100000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在程序片中直接用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bean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调用方法就不需要方法命名遵守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getXxx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setXxx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规则。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 2050"/>
          <p:cNvSpPr>
            <a:spLocks noChangeAspect="1"/>
          </p:cNvSpPr>
          <p:nvPr/>
        </p:nvSpPr>
        <p:spPr bwMode="auto">
          <a:xfrm>
            <a:off x="498157" y="1978807"/>
            <a:ext cx="258185" cy="39600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base"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11" name=" 2050"/>
          <p:cNvSpPr>
            <a:spLocks noChangeAspect="1"/>
          </p:cNvSpPr>
          <p:nvPr/>
        </p:nvSpPr>
        <p:spPr bwMode="auto">
          <a:xfrm>
            <a:off x="498157" y="2681824"/>
            <a:ext cx="258185" cy="39600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base"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12" name=" 2050"/>
          <p:cNvSpPr>
            <a:spLocks noChangeAspect="1"/>
          </p:cNvSpPr>
          <p:nvPr/>
        </p:nvSpPr>
        <p:spPr bwMode="auto">
          <a:xfrm>
            <a:off x="498158" y="1246308"/>
            <a:ext cx="258185" cy="39600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base"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/>
          <p:cNvSpPr/>
          <p:nvPr/>
        </p:nvSpPr>
        <p:spPr>
          <a:xfrm>
            <a:off x="265430" y="2275205"/>
            <a:ext cx="8317865" cy="485140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265430" y="3527425"/>
            <a:ext cx="8343265" cy="902970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93931" y="1674573"/>
            <a:ext cx="8940451" cy="311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3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获得</a:t>
            </a:r>
            <a:r>
              <a:rPr lang="en-US" altLang="zh-CN" sz="23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en-US" sz="23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的属性值，并将这个值用串的形式发送给用户的浏览器。</a:t>
            </a:r>
            <a:endParaRPr lang="en-US" altLang="zh-CN" sz="23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jsp:getProperty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name= "bean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的名字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property= "bean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的属性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jsp:getProperty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name= "bean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的名字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property= "bean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的属性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609600" indent="-6096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jsp:getProperty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553" name="Picture 7" descr="河海校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6.2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获取和修改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bean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的属性</a:t>
            </a:r>
            <a:endParaRPr lang="zh-CN" altLang="en-US" sz="28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8375" y="842437"/>
            <a:ext cx="8382000" cy="6080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>
              <a:lnSpc>
                <a:spcPct val="150000"/>
              </a:lnSpc>
              <a:spcBef>
                <a:spcPts val="0"/>
              </a:spcBef>
              <a:buSzPct val="100000"/>
              <a:defRPr/>
            </a:pPr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1.getProperty</a:t>
            </a:r>
            <a:endParaRPr lang="en-US" altLang="zh-CN" sz="2400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CN" sz="2800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CN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267585" y="4669790"/>
            <a:ext cx="4037330" cy="1546225"/>
            <a:chOff x="3571" y="7693"/>
            <a:chExt cx="6358" cy="2435"/>
          </a:xfrm>
        </p:grpSpPr>
        <p:sp>
          <p:nvSpPr>
            <p:cNvPr id="11" name="矩形 5"/>
            <p:cNvSpPr>
              <a:spLocks noChangeArrowheads="1"/>
            </p:cNvSpPr>
            <p:nvPr/>
          </p:nvSpPr>
          <p:spPr bwMode="auto">
            <a:xfrm>
              <a:off x="3571" y="9304"/>
              <a:ext cx="6358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SzPct val="75000"/>
                <a:buBlip>
                  <a:blip r:embed="rId5"/>
                </a:buBlip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&lt;%= </a:t>
              </a:r>
              <a:r>
                <a:rPr lang="en-US" altLang="zh-CN" sz="28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bean.getXxx</a:t>
              </a:r>
              <a:r>
                <a:rPr lang="en-US" altLang="zh-CN" sz="28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 %&gt;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406" y="7693"/>
              <a:ext cx="0" cy="1371"/>
            </a:xfrm>
            <a:prstGeom prst="line">
              <a:avLst/>
            </a:prstGeom>
            <a:ln w="412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6973" y="7693"/>
              <a:ext cx="0" cy="1371"/>
            </a:xfrm>
            <a:prstGeom prst="line">
              <a:avLst/>
            </a:prstGeom>
            <a:ln w="412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7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371793" y="982980"/>
            <a:ext cx="86153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indent="0" algn="just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2.setProperty</a:t>
            </a:r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537369" y="2408081"/>
            <a:ext cx="8285162" cy="918887"/>
          </a:xfrm>
          <a:prstGeom prst="roundRect">
            <a:avLst/>
          </a:prstGeom>
          <a:solidFill>
            <a:srgbClr val="FFFF00">
              <a:alpha val="30000"/>
            </a:srgbClr>
          </a:solidFill>
          <a:ln w="9525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jsp:setProperty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name=“bean</a:t>
            </a:r>
            <a:r>
              <a:rPr lang="zh-CN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的名字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property="bean</a:t>
            </a:r>
            <a:r>
              <a:rPr lang="zh-CN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的属性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value= </a:t>
            </a:r>
            <a:r>
              <a:rPr lang="en-US" altLang="zh-CN" sz="2400" b="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"&lt;%=expression%&gt;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  <a:endParaRPr lang="zh-CN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537369" y="3540919"/>
            <a:ext cx="8285162" cy="918887"/>
          </a:xfrm>
          <a:prstGeom prst="roundRect">
            <a:avLst/>
          </a:prstGeom>
          <a:solidFill>
            <a:srgbClr val="FFFF00">
              <a:alpha val="30000"/>
            </a:srgbClr>
          </a:solidFill>
          <a:ln w="9525">
            <a:solidFill>
              <a:schemeClr val="accent1">
                <a:shade val="50000"/>
                <a:alpha val="91000"/>
              </a:schemeClr>
            </a:solidFill>
          </a:ln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jsp:setProperty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 bean</a:t>
            </a:r>
            <a:r>
              <a:rPr lang="zh-CN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的名字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property="bean</a:t>
            </a:r>
            <a:r>
              <a:rPr lang="zh-CN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的属性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value=</a:t>
            </a:r>
            <a:r>
              <a:rPr lang="zh-CN" altLang="en-US" sz="2400" b="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字符串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</a:p>
        </p:txBody>
      </p:sp>
      <p:sp>
        <p:nvSpPr>
          <p:cNvPr id="11" name="矩形 7"/>
          <p:cNvSpPr>
            <a:spLocks noChangeArrowheads="1"/>
          </p:cNvSpPr>
          <p:nvPr/>
        </p:nvSpPr>
        <p:spPr bwMode="auto">
          <a:xfrm>
            <a:off x="321469" y="1710531"/>
            <a:ext cx="8501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）将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属性的值设置为一个表达式的值或字符串</a:t>
            </a:r>
          </a:p>
        </p:txBody>
      </p:sp>
      <p:sp>
        <p:nvSpPr>
          <p:cNvPr id="12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6.2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获取和修改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bean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的属性</a:t>
            </a:r>
            <a:endParaRPr lang="zh-CN" altLang="en-US" sz="28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2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392113" y="2781300"/>
            <a:ext cx="8283575" cy="441984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jsp:setProperty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name= "bean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的名字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property="*" /&gt;</a:t>
            </a:r>
            <a:endPara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392113" y="4325938"/>
            <a:ext cx="8283575" cy="783341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jsp:setProperty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name= " bean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的名字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property= "bean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属性名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param= "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表单中的参数名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  <a:endPara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8"/>
          <p:cNvSpPr>
            <a:spLocks noChangeArrowheads="1"/>
          </p:cNvSpPr>
          <p:nvPr/>
        </p:nvSpPr>
        <p:spPr bwMode="auto">
          <a:xfrm>
            <a:off x="392113" y="1916113"/>
            <a:ext cx="85725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  <a:defRPr/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表单的</a:t>
            </a:r>
            <a:r>
              <a:rPr lang="zh-CN" altLang="en-US" sz="240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所有参数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的值设置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相对应的属性的值，</a:t>
            </a:r>
            <a:r>
              <a:rPr lang="zh-CN" altLang="en-US" sz="240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参数名必须一致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1" name="矩形 9"/>
          <p:cNvSpPr>
            <a:spLocks noChangeArrowheads="1"/>
          </p:cNvSpPr>
          <p:nvPr/>
        </p:nvSpPr>
        <p:spPr bwMode="auto">
          <a:xfrm>
            <a:off x="392113" y="3429000"/>
            <a:ext cx="85725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  <a:defRPr/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表单的</a:t>
            </a:r>
            <a:r>
              <a:rPr lang="zh-CN" altLang="en-US" sz="240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某个参数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的值设置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的某个属性的值，</a:t>
            </a:r>
            <a:r>
              <a:rPr lang="zh-CN" altLang="en-US" sz="240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不要求参数名一致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2" name="矩形 5"/>
          <p:cNvSpPr>
            <a:spLocks noChangeArrowheads="1"/>
          </p:cNvSpPr>
          <p:nvPr/>
        </p:nvSpPr>
        <p:spPr bwMode="auto">
          <a:xfrm>
            <a:off x="300038" y="973138"/>
            <a:ext cx="8615362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lnSpc>
                <a:spcPct val="120000"/>
              </a:lnSpc>
              <a:spcBef>
                <a:spcPct val="20000"/>
              </a:spcBef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algn="just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2.setProperty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）通过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表单的参数的值来设置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的相应属性的值</a:t>
            </a:r>
          </a:p>
        </p:txBody>
      </p:sp>
      <p:sp>
        <p:nvSpPr>
          <p:cNvPr id="14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获取和修改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bean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的属性</a:t>
            </a:r>
            <a:endParaRPr lang="zh-CN" altLang="en-US" sz="28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6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获取和修改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bean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的属性</a:t>
            </a:r>
            <a:endParaRPr lang="zh-CN" altLang="en-US" sz="28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5124399" y="3402309"/>
            <a:ext cx="1080120" cy="324036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150599" y="4335899"/>
            <a:ext cx="1347192" cy="1512168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643102" y="830070"/>
            <a:ext cx="8031719" cy="5960328"/>
            <a:chOff x="787" y="1307"/>
            <a:chExt cx="12648" cy="9386"/>
          </a:xfrm>
        </p:grpSpPr>
        <p:grpSp>
          <p:nvGrpSpPr>
            <p:cNvPr id="12" name="组合 11"/>
            <p:cNvGrpSpPr/>
            <p:nvPr/>
          </p:nvGrpSpPr>
          <p:grpSpPr>
            <a:xfrm>
              <a:off x="787" y="1307"/>
              <a:ext cx="12648" cy="9386"/>
              <a:chOff x="1657" y="4223"/>
              <a:chExt cx="8981" cy="9066"/>
            </a:xfrm>
          </p:grpSpPr>
          <p:sp>
            <p:nvSpPr>
              <p:cNvPr id="13" name="圆角矩形 8"/>
              <p:cNvSpPr/>
              <p:nvPr/>
            </p:nvSpPr>
            <p:spPr>
              <a:xfrm>
                <a:off x="1657" y="4312"/>
                <a:ext cx="8981" cy="540"/>
              </a:xfrm>
              <a:prstGeom prst="roundRect">
                <a:avLst/>
              </a:prstGeom>
              <a:ln>
                <a:solidFill>
                  <a:srgbClr val="A8C9EF"/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scene3d>
                <a:camera prst="obliqueTopLeft"/>
                <a:lightRig rig="threePt" dir="t"/>
              </a:scene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988" y="4223"/>
                <a:ext cx="4433" cy="6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>
                  <a:lnSpc>
                    <a:spcPts val="2500"/>
                  </a:lnSpc>
                </a:pPr>
                <a:r>
                  <a:rPr lang="en-US" altLang="zh-CN" sz="2000" dirty="0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example4_4: Student.java</a:t>
                </a:r>
              </a:p>
            </p:txBody>
          </p:sp>
          <p:sp>
            <p:nvSpPr>
              <p:cNvPr id="15" name="圆角矩形 16"/>
              <p:cNvSpPr/>
              <p:nvPr/>
            </p:nvSpPr>
            <p:spPr>
              <a:xfrm>
                <a:off x="1659" y="4961"/>
                <a:ext cx="8979" cy="8328"/>
              </a:xfrm>
              <a:prstGeom prst="roundRect">
                <a:avLst/>
              </a:prstGeom>
              <a:ln>
                <a:solidFill>
                  <a:srgbClr val="A8C9EF"/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scene3d>
                <a:camera prst="obliqueTopLeft"/>
                <a:lightRig rig="threePt" dir="t"/>
              </a:scene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118" y="4871"/>
                <a:ext cx="8069" cy="8191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package 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tom.jiafei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>
                  <a:lnSpc>
                    <a:spcPts val="2400"/>
                  </a:lnSpc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public class Student  {</a:t>
                </a:r>
              </a:p>
              <a:p>
                <a:pPr>
                  <a:lnSpc>
                    <a:spcPts val="24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String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name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=null;</a:t>
                </a:r>
              </a:p>
              <a:p>
                <a:pPr>
                  <a:lnSpc>
                    <a:spcPts val="24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height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>
                  <a:lnSpc>
                    <a:spcPts val="2400"/>
                  </a:lnSpc>
                </a:pPr>
                <a:endPara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400"/>
                  </a:lnSpc>
                </a:pPr>
                <a:endPara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400"/>
                  </a:lnSpc>
                </a:pPr>
                <a:endPara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400"/>
                  </a:lnSpc>
                </a:pPr>
                <a:endPara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400"/>
                  </a:lnSpc>
                </a:pPr>
                <a:endPara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400"/>
                  </a:lnSpc>
                </a:pPr>
                <a:endPara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400"/>
                  </a:lnSpc>
                </a:pPr>
                <a:endPara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400"/>
                  </a:lnSpc>
                </a:pPr>
                <a:endPara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400"/>
                  </a:lnSpc>
                </a:pPr>
                <a:endPara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400"/>
                  </a:lnSpc>
                </a:pPr>
                <a:endPara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400"/>
                  </a:lnSpc>
                </a:pPr>
                <a:endPara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400"/>
                  </a:lnSpc>
                </a:pPr>
                <a:endPara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400"/>
                  </a:lnSpc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817" y="4043"/>
              <a:ext cx="12430" cy="5944"/>
              <a:chOff x="817" y="4043"/>
              <a:chExt cx="12430" cy="5944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8163" y="6403"/>
                <a:ext cx="2070" cy="1134"/>
                <a:chOff x="8648" y="6403"/>
                <a:chExt cx="1460" cy="1134"/>
              </a:xfrm>
            </p:grpSpPr>
            <p:cxnSp>
              <p:nvCxnSpPr>
                <p:cNvPr id="21" name="直接箭头连接符 20"/>
                <p:cNvCxnSpPr/>
                <p:nvPr/>
              </p:nvCxnSpPr>
              <p:spPr>
                <a:xfrm>
                  <a:off x="8648" y="6403"/>
                  <a:ext cx="1460" cy="0"/>
                </a:xfrm>
                <a:prstGeom prst="straightConnector1">
                  <a:avLst/>
                </a:prstGeom>
                <a:ln w="317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箭头连接符 23"/>
                <p:cNvCxnSpPr/>
                <p:nvPr/>
              </p:nvCxnSpPr>
              <p:spPr>
                <a:xfrm>
                  <a:off x="8648" y="7537"/>
                  <a:ext cx="1460" cy="0"/>
                </a:xfrm>
                <a:prstGeom prst="straightConnector1">
                  <a:avLst/>
                </a:prstGeom>
                <a:ln w="317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/>
              <p:cNvGrpSpPr/>
              <p:nvPr/>
            </p:nvGrpSpPr>
            <p:grpSpPr>
              <a:xfrm>
                <a:off x="817" y="4043"/>
                <a:ext cx="12431" cy="5945"/>
                <a:chOff x="817" y="4043"/>
                <a:chExt cx="12431" cy="5945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817" y="4043"/>
                  <a:ext cx="7939" cy="5945"/>
                  <a:chOff x="817" y="4043"/>
                  <a:chExt cx="7939" cy="5945"/>
                </a:xfrm>
              </p:grpSpPr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018" y="4043"/>
                    <a:ext cx="7738" cy="30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400"/>
                      </a:lnSpc>
                    </a:pPr>
                    <a:r>
                      <a:rPr lang="en-US" altLang="zh-CN" sz="17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</a:rPr>
                      <a:t>public String </a:t>
                    </a:r>
                    <a:r>
                      <a:rPr lang="en-US" altLang="zh-CN" sz="1700" dirty="0" err="1">
                        <a:solidFill>
                          <a:srgbClr val="DF3621"/>
                        </a:solidFill>
                        <a:latin typeface="Times New Roman" panose="02020603050405020304" pitchFamily="18" charset="0"/>
                      </a:rPr>
                      <a:t>getName</a:t>
                    </a:r>
                    <a:r>
                      <a:rPr lang="en-US" altLang="zh-CN" sz="17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</a:rPr>
                      <a:t>() {</a:t>
                    </a:r>
                  </a:p>
                  <a:p>
                    <a:pPr>
                      <a:lnSpc>
                        <a:spcPts val="2400"/>
                      </a:lnSpc>
                    </a:pPr>
                    <a:r>
                      <a:rPr lang="en-US" altLang="zh-CN" sz="17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</a:rPr>
                      <a:t>      return name;</a:t>
                    </a:r>
                  </a:p>
                  <a:p>
                    <a:pPr>
                      <a:lnSpc>
                        <a:spcPts val="2400"/>
                      </a:lnSpc>
                    </a:pPr>
                    <a:r>
                      <a:rPr lang="en-US" altLang="zh-CN" sz="17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</a:rPr>
                      <a:t>   }</a:t>
                    </a:r>
                  </a:p>
                  <a:p>
                    <a:pPr>
                      <a:lnSpc>
                        <a:spcPts val="2400"/>
                      </a:lnSpc>
                    </a:pPr>
                    <a:r>
                      <a:rPr lang="en-US" altLang="zh-CN" sz="17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</a:rPr>
                      <a:t>   public void</a:t>
                    </a:r>
                    <a:r>
                      <a:rPr lang="en-US" altLang="zh-CN" sz="17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 </a:t>
                    </a:r>
                    <a:r>
                      <a:rPr lang="en-US" altLang="zh-CN" sz="1700" dirty="0" err="1">
                        <a:solidFill>
                          <a:srgbClr val="DF3621"/>
                        </a:solidFill>
                        <a:latin typeface="Times New Roman" panose="02020603050405020304" pitchFamily="18" charset="0"/>
                      </a:rPr>
                      <a:t>setName</a:t>
                    </a:r>
                    <a:r>
                      <a:rPr lang="en-US" altLang="zh-CN" sz="17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</a:rPr>
                      <a:t>(String </a:t>
                    </a:r>
                    <a:r>
                      <a:rPr lang="en-US" altLang="zh-CN" sz="1700" dirty="0" err="1">
                        <a:solidFill>
                          <a:srgbClr val="0070C0"/>
                        </a:solidFill>
                        <a:latin typeface="Times New Roman" panose="02020603050405020304" pitchFamily="18" charset="0"/>
                      </a:rPr>
                      <a:t>newName</a:t>
                    </a:r>
                    <a:r>
                      <a:rPr lang="en-US" altLang="zh-CN" sz="17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</a:rPr>
                      <a:t>){</a:t>
                    </a:r>
                  </a:p>
                  <a:p>
                    <a:pPr>
                      <a:lnSpc>
                        <a:spcPts val="2400"/>
                      </a:lnSpc>
                    </a:pPr>
                    <a:r>
                      <a:rPr lang="en-US" altLang="zh-CN" sz="17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</a:rPr>
                      <a:t>      name=</a:t>
                    </a:r>
                    <a:r>
                      <a:rPr lang="en-US" altLang="zh-CN" sz="1700" dirty="0" err="1">
                        <a:solidFill>
                          <a:srgbClr val="0070C0"/>
                        </a:solidFill>
                        <a:latin typeface="Times New Roman" panose="02020603050405020304" pitchFamily="18" charset="0"/>
                      </a:rPr>
                      <a:t>newName</a:t>
                    </a:r>
                    <a:r>
                      <a:rPr lang="en-US" altLang="zh-CN" sz="17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</a:rPr>
                      <a:t>;</a:t>
                    </a:r>
                  </a:p>
                  <a:p>
                    <a:pPr>
                      <a:lnSpc>
                        <a:spcPts val="2400"/>
                      </a:lnSpc>
                    </a:pPr>
                    <a:r>
                      <a:rPr lang="en-US" altLang="zh-CN" sz="17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</a:rPr>
                      <a:t>   }</a:t>
                    </a:r>
                    <a:endParaRPr lang="zh-CN" altLang="en-US" sz="1700" dirty="0"/>
                  </a:p>
                </p:txBody>
              </p: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817" y="6936"/>
                    <a:ext cx="7346" cy="30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400"/>
                      </a:lnSpc>
                    </a:pPr>
                    <a:r>
                      <a:rPr lang="en-US" altLang="zh-CN" sz="17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 </a:t>
                    </a:r>
                    <a:r>
                      <a:rPr lang="en-US" altLang="zh-CN" sz="17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</a:rPr>
                      <a:t>public double </a:t>
                    </a:r>
                    <a:r>
                      <a:rPr lang="en-US" altLang="zh-CN" sz="1700" dirty="0" err="1">
                        <a:solidFill>
                          <a:srgbClr val="DF3621"/>
                        </a:solidFill>
                        <a:latin typeface="Times New Roman" panose="02020603050405020304" pitchFamily="18" charset="0"/>
                      </a:rPr>
                      <a:t>getHeight</a:t>
                    </a:r>
                    <a:r>
                      <a:rPr lang="en-US" altLang="zh-CN" sz="17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</a:rPr>
                      <a:t>() {</a:t>
                    </a:r>
                  </a:p>
                  <a:p>
                    <a:pPr>
                      <a:lnSpc>
                        <a:spcPts val="2400"/>
                      </a:lnSpc>
                    </a:pPr>
                    <a:r>
                      <a:rPr lang="en-US" altLang="zh-CN" sz="17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</a:rPr>
                      <a:t>      return height;</a:t>
                    </a:r>
                  </a:p>
                  <a:p>
                    <a:pPr>
                      <a:lnSpc>
                        <a:spcPts val="2400"/>
                      </a:lnSpc>
                    </a:pPr>
                    <a:r>
                      <a:rPr lang="en-US" altLang="zh-CN" sz="17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</a:rPr>
                      <a:t>   }</a:t>
                    </a:r>
                  </a:p>
                  <a:p>
                    <a:pPr>
                      <a:lnSpc>
                        <a:spcPts val="2400"/>
                      </a:lnSpc>
                    </a:pPr>
                    <a:r>
                      <a:rPr lang="en-US" altLang="zh-CN" sz="17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</a:rPr>
                      <a:t>   public void</a:t>
                    </a:r>
                    <a:r>
                      <a:rPr lang="en-US" altLang="zh-CN" sz="1700" dirty="0">
                        <a:solidFill>
                          <a:srgbClr val="DF3621"/>
                        </a:solidFill>
                        <a:latin typeface="Times New Roman" panose="02020603050405020304" pitchFamily="18" charset="0"/>
                      </a:rPr>
                      <a:t> </a:t>
                    </a:r>
                    <a:r>
                      <a:rPr lang="en-US" altLang="zh-CN" sz="1700" dirty="0" err="1">
                        <a:solidFill>
                          <a:srgbClr val="DF3621"/>
                        </a:solidFill>
                        <a:latin typeface="Times New Roman" panose="02020603050405020304" pitchFamily="18" charset="0"/>
                      </a:rPr>
                      <a:t>setHeight</a:t>
                    </a:r>
                    <a:r>
                      <a:rPr lang="en-US" altLang="zh-CN" sz="17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</a:rPr>
                      <a:t>(double </a:t>
                    </a:r>
                    <a:r>
                      <a:rPr lang="en-US" altLang="zh-CN" sz="1700" dirty="0" err="1">
                        <a:solidFill>
                          <a:srgbClr val="0070C0"/>
                        </a:solidFill>
                        <a:latin typeface="Times New Roman" panose="02020603050405020304" pitchFamily="18" charset="0"/>
                      </a:rPr>
                      <a:t>newHeight</a:t>
                    </a:r>
                    <a:r>
                      <a:rPr lang="en-US" altLang="zh-CN" sz="17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</a:rPr>
                      <a:t>) {</a:t>
                    </a:r>
                  </a:p>
                  <a:p>
                    <a:pPr>
                      <a:lnSpc>
                        <a:spcPts val="2400"/>
                      </a:lnSpc>
                    </a:pPr>
                    <a:r>
                      <a:rPr lang="en-US" altLang="zh-CN" sz="17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</a:rPr>
                      <a:t>      height=</a:t>
                    </a:r>
                    <a:r>
                      <a:rPr lang="en-US" altLang="zh-CN" sz="1700" dirty="0" err="1">
                        <a:solidFill>
                          <a:srgbClr val="0070C0"/>
                        </a:solidFill>
                        <a:latin typeface="Times New Roman" panose="02020603050405020304" pitchFamily="18" charset="0"/>
                      </a:rPr>
                      <a:t>newHeight</a:t>
                    </a:r>
                    <a:r>
                      <a:rPr lang="en-US" altLang="zh-CN" sz="17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</a:rPr>
                      <a:t>;</a:t>
                    </a:r>
                  </a:p>
                  <a:p>
                    <a:pPr>
                      <a:lnSpc>
                        <a:spcPts val="2400"/>
                      </a:lnSpc>
                    </a:pPr>
                    <a:r>
                      <a:rPr lang="en-US" altLang="zh-CN" sz="17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</a:rPr>
                      <a:t>   }</a:t>
                    </a:r>
                  </a:p>
                </p:txBody>
              </p:sp>
            </p:grpSp>
            <p:grpSp>
              <p:nvGrpSpPr>
                <p:cNvPr id="10" name="组合 9"/>
                <p:cNvGrpSpPr/>
                <p:nvPr/>
              </p:nvGrpSpPr>
              <p:grpSpPr>
                <a:xfrm>
                  <a:off x="984" y="4154"/>
                  <a:ext cx="12265" cy="3898"/>
                  <a:chOff x="2578" y="3668"/>
                  <a:chExt cx="10516" cy="2981"/>
                </a:xfrm>
              </p:grpSpPr>
              <p:sp>
                <p:nvSpPr>
                  <p:cNvPr id="4" name="矩形 3"/>
                  <p:cNvSpPr/>
                  <p:nvPr/>
                </p:nvSpPr>
                <p:spPr>
                  <a:xfrm>
                    <a:off x="2578" y="3668"/>
                    <a:ext cx="6012" cy="2249"/>
                  </a:xfrm>
                  <a:prstGeom prst="rect">
                    <a:avLst/>
                  </a:prstGeom>
                  <a:noFill/>
                  <a:ln w="2222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rgbClr val="DF362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0462" y="5205"/>
                    <a:ext cx="2632" cy="1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800" b="1" dirty="0" err="1">
                        <a:solidFill>
                          <a:srgbClr val="DF3621"/>
                        </a:solidFill>
                        <a:sym typeface="+mn-ea"/>
                      </a:rPr>
                      <a:t>getXxx</a:t>
                    </a:r>
                    <a:r>
                      <a:rPr lang="en-US" altLang="zh-CN" sz="1800" b="1" dirty="0">
                        <a:solidFill>
                          <a:srgbClr val="DF3621"/>
                        </a:solidFill>
                        <a:sym typeface="+mn-ea"/>
                      </a:rPr>
                      <a:t>()</a:t>
                    </a:r>
                    <a:r>
                      <a:rPr lang="zh-CN" altLang="en-US" sz="1800" b="1" dirty="0">
                        <a:solidFill>
                          <a:srgbClr val="DF3621"/>
                        </a:solidFill>
                        <a:sym typeface="+mn-ea"/>
                      </a:rPr>
                      <a:t>方法获取属性值</a:t>
                    </a:r>
                    <a:endParaRPr lang="en-US" altLang="zh-CN" sz="1800" b="1" dirty="0">
                      <a:solidFill>
                        <a:srgbClr val="DF3621"/>
                      </a:solidFill>
                    </a:endParaRPr>
                  </a:p>
                  <a:p>
                    <a:pPr algn="ctr"/>
                    <a:r>
                      <a:rPr lang="en-US" altLang="zh-CN" sz="1800" b="1" dirty="0" err="1">
                        <a:solidFill>
                          <a:srgbClr val="DF3621"/>
                        </a:solidFill>
                        <a:sym typeface="+mn-ea"/>
                      </a:rPr>
                      <a:t>setXxx</a:t>
                    </a:r>
                    <a:r>
                      <a:rPr lang="en-US" altLang="zh-CN" sz="1800" b="1" dirty="0">
                        <a:solidFill>
                          <a:srgbClr val="DF3621"/>
                        </a:solidFill>
                        <a:sym typeface="+mn-ea"/>
                      </a:rPr>
                      <a:t>()</a:t>
                    </a:r>
                    <a:r>
                      <a:rPr lang="zh-CN" altLang="en-US" sz="1800" b="1" dirty="0">
                        <a:solidFill>
                          <a:srgbClr val="DF3621"/>
                        </a:solidFill>
                        <a:sym typeface="+mn-ea"/>
                      </a:rPr>
                      <a:t>方法修改属性值</a:t>
                    </a:r>
                    <a:endParaRPr lang="zh-CN" altLang="en-US" sz="1800" b="1" dirty="0">
                      <a:solidFill>
                        <a:srgbClr val="DF362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endParaRPr>
                  </a:p>
                </p:txBody>
              </p:sp>
            </p:grpSp>
            <p:sp>
              <p:nvSpPr>
                <p:cNvPr id="20" name="矩形 19"/>
                <p:cNvSpPr/>
                <p:nvPr/>
              </p:nvSpPr>
              <p:spPr>
                <a:xfrm>
                  <a:off x="984" y="7178"/>
                  <a:ext cx="7012" cy="2810"/>
                </a:xfrm>
                <a:prstGeom prst="rect">
                  <a:avLst/>
                </a:prstGeom>
                <a:noFill/>
                <a:ln w="222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DF3621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7" descr="河海校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sz="1300">
              <a:latin typeface="Times New Roman" panose="02020603050405020304" pitchFamily="18" charset="0"/>
            </a:endParaRPr>
          </a:p>
        </p:txBody>
      </p:sp>
      <p:sp>
        <p:nvSpPr>
          <p:cNvPr id="8195" name="Text Box 8"/>
          <p:cNvSpPr txBox="1">
            <a:spLocks noChangeArrowheads="1"/>
          </p:cNvSpPr>
          <p:nvPr/>
        </p:nvSpPr>
        <p:spPr bwMode="auto">
          <a:xfrm>
            <a:off x="1672481" y="610792"/>
            <a:ext cx="59753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b="1" dirty="0">
                <a:solidFill>
                  <a:srgbClr val="0070C0"/>
                </a:solidFill>
                <a:latin typeface="宋体" panose="02010600030101010101" pitchFamily="2" charset="-122"/>
              </a:rPr>
              <a:t>第六章 </a:t>
            </a:r>
            <a:r>
              <a:rPr lang="en-US" altLang="zh-CN" sz="4400" b="1" dirty="0">
                <a:solidFill>
                  <a:srgbClr val="0070C0"/>
                </a:solidFill>
                <a:latin typeface="宋体" panose="02010600030101010101" pitchFamily="2" charset="-122"/>
              </a:rPr>
              <a:t>JSP</a:t>
            </a:r>
            <a:r>
              <a:rPr lang="zh-CN" altLang="en-US" sz="4000" b="1" dirty="0">
                <a:solidFill>
                  <a:srgbClr val="0070C0"/>
                </a:solidFill>
                <a:latin typeface="宋体" panose="02010600030101010101" pitchFamily="2" charset="-122"/>
              </a:rPr>
              <a:t>与</a:t>
            </a:r>
            <a:r>
              <a:rPr lang="en-US" altLang="zh-CN" sz="4000" b="1" dirty="0" err="1">
                <a:solidFill>
                  <a:srgbClr val="0070C0"/>
                </a:solidFill>
                <a:latin typeface="宋体" panose="02010600030101010101" pitchFamily="2" charset="-122"/>
              </a:rPr>
              <a:t>Javabean</a:t>
            </a:r>
            <a:endParaRPr lang="zh-CN" altLang="en-US" sz="40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6231230" y="2239100"/>
            <a:ext cx="418579" cy="849794"/>
          </a:xfrm>
          <a:prstGeom prst="rightBrac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9228" name="文本框 13"/>
          <p:cNvSpPr txBox="1">
            <a:spLocks noChangeArrowheads="1"/>
          </p:cNvSpPr>
          <p:nvPr/>
        </p:nvSpPr>
        <p:spPr bwMode="auto">
          <a:xfrm>
            <a:off x="6727613" y="2402387"/>
            <a:ext cx="1366838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2800" dirty="0"/>
              <a:t>第一讲</a:t>
            </a:r>
          </a:p>
        </p:txBody>
      </p:sp>
      <p:sp>
        <p:nvSpPr>
          <p:cNvPr id="13" name="右大括号 12"/>
          <p:cNvSpPr/>
          <p:nvPr/>
        </p:nvSpPr>
        <p:spPr>
          <a:xfrm>
            <a:off x="6216992" y="3429000"/>
            <a:ext cx="432817" cy="413181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9229" name="文本框 14"/>
          <p:cNvSpPr txBox="1">
            <a:spLocks noChangeArrowheads="1"/>
          </p:cNvSpPr>
          <p:nvPr/>
        </p:nvSpPr>
        <p:spPr bwMode="auto">
          <a:xfrm>
            <a:off x="6814252" y="3389362"/>
            <a:ext cx="13684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2800" dirty="0"/>
              <a:t>第二讲</a:t>
            </a:r>
          </a:p>
        </p:txBody>
      </p:sp>
      <p:grpSp>
        <p:nvGrpSpPr>
          <p:cNvPr id="8207" name="组合 12"/>
          <p:cNvGrpSpPr/>
          <p:nvPr/>
        </p:nvGrpSpPr>
        <p:grpSpPr bwMode="auto">
          <a:xfrm>
            <a:off x="944633" y="2255036"/>
            <a:ext cx="289361" cy="2775644"/>
            <a:chOff x="4559" y="2866"/>
            <a:chExt cx="572" cy="4789"/>
          </a:xfrm>
        </p:grpSpPr>
        <p:sp>
          <p:nvSpPr>
            <p:cNvPr id="8" name=" 226"/>
            <p:cNvSpPr/>
            <p:nvPr/>
          </p:nvSpPr>
          <p:spPr>
            <a:xfrm>
              <a:off x="4563" y="2866"/>
              <a:ext cx="568" cy="452"/>
            </a:xfrm>
            <a:custGeom>
              <a:avLst/>
              <a:gdLst>
                <a:gd name="connsiteX0" fmla="*/ 1846300 w 4171682"/>
                <a:gd name="connsiteY0" fmla="*/ 0 h 3589654"/>
                <a:gd name="connsiteX1" fmla="*/ 2325378 w 4171682"/>
                <a:gd name="connsiteY1" fmla="*/ 0 h 3589654"/>
                <a:gd name="connsiteX2" fmla="*/ 4171682 w 4171682"/>
                <a:gd name="connsiteY2" fmla="*/ 3183284 h 3589654"/>
                <a:gd name="connsiteX3" fmla="*/ 3937064 w 4171682"/>
                <a:gd name="connsiteY3" fmla="*/ 3589654 h 3589654"/>
                <a:gd name="connsiteX4" fmla="*/ 234622 w 4171682"/>
                <a:gd name="connsiteY4" fmla="*/ 3589654 h 3589654"/>
                <a:gd name="connsiteX5" fmla="*/ 0 w 4171682"/>
                <a:gd name="connsiteY5" fmla="*/ 3183277 h 3589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1682" h="3589654">
                  <a:moveTo>
                    <a:pt x="1846300" y="0"/>
                  </a:moveTo>
                  <a:lnTo>
                    <a:pt x="2325378" y="0"/>
                  </a:lnTo>
                  <a:lnTo>
                    <a:pt x="4171682" y="3183284"/>
                  </a:lnTo>
                  <a:lnTo>
                    <a:pt x="3937064" y="3589654"/>
                  </a:lnTo>
                  <a:lnTo>
                    <a:pt x="234622" y="3589654"/>
                  </a:lnTo>
                  <a:lnTo>
                    <a:pt x="0" y="318327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noProof="1">
                <a:solidFill>
                  <a:srgbClr val="FFFFFF"/>
                </a:solidFill>
              </a:endParaRPr>
            </a:p>
          </p:txBody>
        </p:sp>
        <p:sp>
          <p:nvSpPr>
            <p:cNvPr id="9" name=" 226"/>
            <p:cNvSpPr/>
            <p:nvPr/>
          </p:nvSpPr>
          <p:spPr>
            <a:xfrm>
              <a:off x="4563" y="3958"/>
              <a:ext cx="568" cy="451"/>
            </a:xfrm>
            <a:custGeom>
              <a:avLst/>
              <a:gdLst>
                <a:gd name="connsiteX0" fmla="*/ 1846300 w 4171682"/>
                <a:gd name="connsiteY0" fmla="*/ 0 h 3589654"/>
                <a:gd name="connsiteX1" fmla="*/ 2325378 w 4171682"/>
                <a:gd name="connsiteY1" fmla="*/ 0 h 3589654"/>
                <a:gd name="connsiteX2" fmla="*/ 4171682 w 4171682"/>
                <a:gd name="connsiteY2" fmla="*/ 3183284 h 3589654"/>
                <a:gd name="connsiteX3" fmla="*/ 3937064 w 4171682"/>
                <a:gd name="connsiteY3" fmla="*/ 3589654 h 3589654"/>
                <a:gd name="connsiteX4" fmla="*/ 234622 w 4171682"/>
                <a:gd name="connsiteY4" fmla="*/ 3589654 h 3589654"/>
                <a:gd name="connsiteX5" fmla="*/ 0 w 4171682"/>
                <a:gd name="connsiteY5" fmla="*/ 3183277 h 3589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1682" h="3589654">
                  <a:moveTo>
                    <a:pt x="1846300" y="0"/>
                  </a:moveTo>
                  <a:lnTo>
                    <a:pt x="2325378" y="0"/>
                  </a:lnTo>
                  <a:lnTo>
                    <a:pt x="4171682" y="3183284"/>
                  </a:lnTo>
                  <a:lnTo>
                    <a:pt x="3937064" y="3589654"/>
                  </a:lnTo>
                  <a:lnTo>
                    <a:pt x="234622" y="3589654"/>
                  </a:lnTo>
                  <a:lnTo>
                    <a:pt x="0" y="318327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noProof="1">
                <a:solidFill>
                  <a:srgbClr val="FFFFFF"/>
                </a:solidFill>
              </a:endParaRPr>
            </a:p>
          </p:txBody>
        </p:sp>
        <p:sp>
          <p:nvSpPr>
            <p:cNvPr id="10" name=" 226"/>
            <p:cNvSpPr/>
            <p:nvPr/>
          </p:nvSpPr>
          <p:spPr>
            <a:xfrm>
              <a:off x="4559" y="5049"/>
              <a:ext cx="568" cy="451"/>
            </a:xfrm>
            <a:custGeom>
              <a:avLst/>
              <a:gdLst>
                <a:gd name="connsiteX0" fmla="*/ 1846300 w 4171682"/>
                <a:gd name="connsiteY0" fmla="*/ 0 h 3589654"/>
                <a:gd name="connsiteX1" fmla="*/ 2325378 w 4171682"/>
                <a:gd name="connsiteY1" fmla="*/ 0 h 3589654"/>
                <a:gd name="connsiteX2" fmla="*/ 4171682 w 4171682"/>
                <a:gd name="connsiteY2" fmla="*/ 3183284 h 3589654"/>
                <a:gd name="connsiteX3" fmla="*/ 3937064 w 4171682"/>
                <a:gd name="connsiteY3" fmla="*/ 3589654 h 3589654"/>
                <a:gd name="connsiteX4" fmla="*/ 234622 w 4171682"/>
                <a:gd name="connsiteY4" fmla="*/ 3589654 h 3589654"/>
                <a:gd name="connsiteX5" fmla="*/ 0 w 4171682"/>
                <a:gd name="connsiteY5" fmla="*/ 3183277 h 3589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1682" h="3589654">
                  <a:moveTo>
                    <a:pt x="1846300" y="0"/>
                  </a:moveTo>
                  <a:lnTo>
                    <a:pt x="2325378" y="0"/>
                  </a:lnTo>
                  <a:lnTo>
                    <a:pt x="4171682" y="3183284"/>
                  </a:lnTo>
                  <a:lnTo>
                    <a:pt x="3937064" y="3589654"/>
                  </a:lnTo>
                  <a:lnTo>
                    <a:pt x="234622" y="3589654"/>
                  </a:lnTo>
                  <a:lnTo>
                    <a:pt x="0" y="318327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noProof="1">
                <a:solidFill>
                  <a:srgbClr val="FFFFFF"/>
                </a:solidFill>
              </a:endParaRPr>
            </a:p>
          </p:txBody>
        </p:sp>
        <p:sp>
          <p:nvSpPr>
            <p:cNvPr id="11" name=" 226"/>
            <p:cNvSpPr/>
            <p:nvPr/>
          </p:nvSpPr>
          <p:spPr>
            <a:xfrm>
              <a:off x="4563" y="6140"/>
              <a:ext cx="568" cy="424"/>
            </a:xfrm>
            <a:custGeom>
              <a:avLst/>
              <a:gdLst>
                <a:gd name="connsiteX0" fmla="*/ 1846300 w 4171682"/>
                <a:gd name="connsiteY0" fmla="*/ 0 h 3589654"/>
                <a:gd name="connsiteX1" fmla="*/ 2325378 w 4171682"/>
                <a:gd name="connsiteY1" fmla="*/ 0 h 3589654"/>
                <a:gd name="connsiteX2" fmla="*/ 4171682 w 4171682"/>
                <a:gd name="connsiteY2" fmla="*/ 3183284 h 3589654"/>
                <a:gd name="connsiteX3" fmla="*/ 3937064 w 4171682"/>
                <a:gd name="connsiteY3" fmla="*/ 3589654 h 3589654"/>
                <a:gd name="connsiteX4" fmla="*/ 234622 w 4171682"/>
                <a:gd name="connsiteY4" fmla="*/ 3589654 h 3589654"/>
                <a:gd name="connsiteX5" fmla="*/ 0 w 4171682"/>
                <a:gd name="connsiteY5" fmla="*/ 3183277 h 3589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1682" h="3589654">
                  <a:moveTo>
                    <a:pt x="1846300" y="0"/>
                  </a:moveTo>
                  <a:lnTo>
                    <a:pt x="2325378" y="0"/>
                  </a:lnTo>
                  <a:lnTo>
                    <a:pt x="4171682" y="3183284"/>
                  </a:lnTo>
                  <a:lnTo>
                    <a:pt x="3937064" y="3589654"/>
                  </a:lnTo>
                  <a:lnTo>
                    <a:pt x="234622" y="3589654"/>
                  </a:lnTo>
                  <a:lnTo>
                    <a:pt x="0" y="318327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noProof="1">
                <a:solidFill>
                  <a:srgbClr val="FFFFFF"/>
                </a:solidFill>
              </a:endParaRPr>
            </a:p>
          </p:txBody>
        </p:sp>
        <p:sp>
          <p:nvSpPr>
            <p:cNvPr id="12" name=" 226"/>
            <p:cNvSpPr/>
            <p:nvPr/>
          </p:nvSpPr>
          <p:spPr>
            <a:xfrm>
              <a:off x="4563" y="7204"/>
              <a:ext cx="568" cy="451"/>
            </a:xfrm>
            <a:custGeom>
              <a:avLst/>
              <a:gdLst>
                <a:gd name="connsiteX0" fmla="*/ 1846300 w 4171682"/>
                <a:gd name="connsiteY0" fmla="*/ 0 h 3589654"/>
                <a:gd name="connsiteX1" fmla="*/ 2325378 w 4171682"/>
                <a:gd name="connsiteY1" fmla="*/ 0 h 3589654"/>
                <a:gd name="connsiteX2" fmla="*/ 4171682 w 4171682"/>
                <a:gd name="connsiteY2" fmla="*/ 3183284 h 3589654"/>
                <a:gd name="connsiteX3" fmla="*/ 3937064 w 4171682"/>
                <a:gd name="connsiteY3" fmla="*/ 3589654 h 3589654"/>
                <a:gd name="connsiteX4" fmla="*/ 234622 w 4171682"/>
                <a:gd name="connsiteY4" fmla="*/ 3589654 h 3589654"/>
                <a:gd name="connsiteX5" fmla="*/ 0 w 4171682"/>
                <a:gd name="connsiteY5" fmla="*/ 3183277 h 3589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1682" h="3589654">
                  <a:moveTo>
                    <a:pt x="1846300" y="0"/>
                  </a:moveTo>
                  <a:lnTo>
                    <a:pt x="2325378" y="0"/>
                  </a:lnTo>
                  <a:lnTo>
                    <a:pt x="4171682" y="3183284"/>
                  </a:lnTo>
                  <a:lnTo>
                    <a:pt x="3937064" y="3589654"/>
                  </a:lnTo>
                  <a:lnTo>
                    <a:pt x="234622" y="3589654"/>
                  </a:lnTo>
                  <a:lnTo>
                    <a:pt x="0" y="318327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noProof="1">
                <a:solidFill>
                  <a:srgbClr val="FFFFFF"/>
                </a:solidFill>
              </a:endParaRPr>
            </a:p>
          </p:txBody>
        </p:sp>
      </p:grpSp>
      <p:sp>
        <p:nvSpPr>
          <p:cNvPr id="26" name="矩形 1"/>
          <p:cNvSpPr>
            <a:spLocks noChangeArrowheads="1"/>
          </p:cNvSpPr>
          <p:nvPr/>
        </p:nvSpPr>
        <p:spPr bwMode="auto">
          <a:xfrm>
            <a:off x="1259632" y="1927970"/>
            <a:ext cx="6624736" cy="33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SzPct val="75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概述、工作原理</a:t>
            </a:r>
            <a:endParaRPr lang="en-US" altLang="zh-CN" sz="280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编写</a:t>
            </a:r>
            <a:r>
              <a:rPr lang="en-US" altLang="zh-CN" sz="28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Javabean</a:t>
            </a:r>
            <a:r>
              <a:rPr lang="zh-CN" altLang="en-US" sz="2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和使用</a:t>
            </a:r>
            <a:r>
              <a:rPr lang="en-US" altLang="zh-CN" sz="28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Javabean</a:t>
            </a:r>
            <a:r>
              <a:rPr lang="en-US" altLang="zh-CN" sz="2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获取和修改</a:t>
            </a:r>
            <a:r>
              <a:rPr lang="en-US" altLang="zh-CN" sz="2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beans</a:t>
            </a:r>
            <a:r>
              <a:rPr lang="zh-CN" altLang="en-US" sz="2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的属性</a:t>
            </a:r>
            <a:endParaRPr lang="en-US" altLang="zh-CN" sz="280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beans</a:t>
            </a:r>
            <a:r>
              <a:rPr lang="zh-CN" altLang="en-US" sz="2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的辅助类</a:t>
            </a:r>
            <a:endParaRPr lang="en-US" altLang="zh-CN" sz="280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zh-CN" altLang="en-US" sz="2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en-US" sz="2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结合的简单例子</a:t>
            </a: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1A872064-CFDA-481E-8FFC-DFA276C6B627}"/>
              </a:ext>
            </a:extLst>
          </p:cNvPr>
          <p:cNvSpPr/>
          <p:nvPr/>
        </p:nvSpPr>
        <p:spPr>
          <a:xfrm>
            <a:off x="6216992" y="4146287"/>
            <a:ext cx="418579" cy="849794"/>
          </a:xfrm>
          <a:prstGeom prst="rightBrac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7" name="文本框 14">
            <a:extLst>
              <a:ext uri="{FF2B5EF4-FFF2-40B4-BE49-F238E27FC236}">
                <a16:creationId xmlns:a16="http://schemas.microsoft.com/office/drawing/2014/main" id="{E67DF780-CD06-41CB-A782-89F80BBDF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8918" y="4340667"/>
            <a:ext cx="13684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2800" dirty="0"/>
              <a:t>第三讲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9228" grpId="0" bldLvl="0" animBg="1"/>
      <p:bldP spid="13" grpId="0" bldLvl="0" animBg="1"/>
      <p:bldP spid="9229" grpId="0"/>
      <p:bldP spid="16" grpId="0" bldLvl="0" animBg="1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0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6.2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获取和修改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bean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的属性</a:t>
            </a:r>
            <a:endParaRPr lang="zh-CN" altLang="en-US" sz="28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08660" y="949380"/>
            <a:ext cx="7747009" cy="4824617"/>
            <a:chOff x="1388" y="4594"/>
            <a:chExt cx="8506" cy="7251"/>
          </a:xfrm>
        </p:grpSpPr>
        <p:sp>
          <p:nvSpPr>
            <p:cNvPr id="7" name="圆角矩形 8"/>
            <p:cNvSpPr/>
            <p:nvPr/>
          </p:nvSpPr>
          <p:spPr>
            <a:xfrm>
              <a:off x="1630" y="4594"/>
              <a:ext cx="8237" cy="674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35" y="4599"/>
              <a:ext cx="4433" cy="6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>
                <a:lnSpc>
                  <a:spcPts val="2500"/>
                </a:lnSpc>
              </a:pPr>
              <a:r>
                <a:rPr lang="en-US" altLang="zh-CN" sz="20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example4_4.jsp</a:t>
              </a:r>
            </a:p>
          </p:txBody>
        </p:sp>
        <p:sp>
          <p:nvSpPr>
            <p:cNvPr id="9" name="圆角矩形 16"/>
            <p:cNvSpPr/>
            <p:nvPr/>
          </p:nvSpPr>
          <p:spPr>
            <a:xfrm>
              <a:off x="1388" y="5341"/>
              <a:ext cx="8506" cy="6504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732" y="5723"/>
              <a:ext cx="7963" cy="5595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&lt;%@ page </a:t>
              </a:r>
              <a:r>
                <a:rPr lang="en-US" altLang="zh-CN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contentType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="text/</a:t>
              </a:r>
              <a:r>
                <a:rPr lang="en-US" altLang="zh-CN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html;charset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=gb2312" %&gt;</a:t>
              </a:r>
            </a:p>
            <a:p>
              <a:pPr marL="342900" lvl="0" indent="-342900"/>
              <a:r>
                <a:rPr lang="en-US" altLang="zh-CN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zh-CN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jsp:useBean</a:t>
              </a:r>
              <a:r>
                <a:rPr lang="en-US" altLang="zh-CN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id="</a:t>
              </a:r>
              <a:r>
                <a:rPr lang="en-US" altLang="zh-CN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zhang</a:t>
              </a:r>
              <a:r>
                <a:rPr lang="en-US" altLang="zh-CN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 class="</a:t>
              </a:r>
              <a:r>
                <a:rPr lang="en-US" altLang="zh-CN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tom.jiafei.Student</a:t>
              </a:r>
              <a:r>
                <a:rPr lang="en-US" altLang="zh-CN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 scope="request"/&gt;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&lt;HTML&gt;&lt;body </a:t>
              </a:r>
              <a:r>
                <a:rPr lang="en-US" altLang="zh-CN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bgcolor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=pink&gt;&lt;font size=3&gt;</a:t>
              </a:r>
            </a:p>
            <a:p>
              <a:pPr marL="342900" indent="-342900"/>
              <a:r>
                <a:rPr lang="en-US" altLang="zh-CN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zh-CN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jsp:setProperty</a:t>
              </a:r>
              <a:r>
                <a:rPr lang="en-US" altLang="zh-CN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name="</a:t>
              </a:r>
              <a:r>
                <a:rPr lang="en-US" altLang="zh-CN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zhang</a:t>
              </a:r>
              <a:r>
                <a:rPr lang="en-US" altLang="zh-CN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 property="name" value="</a:t>
              </a:r>
              <a:r>
                <a:rPr lang="zh-CN" altLang="en-US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张三</a:t>
              </a:r>
              <a:r>
                <a:rPr lang="en-US" altLang="zh-CN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"/&gt;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lvl="0" indent="-342900"/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&lt;b&gt; </a:t>
              </a:r>
            </a:p>
            <a:p>
              <a:pPr marL="342900" lvl="0" indent="-342900"/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zh-CN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学生姓名：</a:t>
              </a:r>
              <a:r>
                <a:rPr lang="en-US" altLang="zh-CN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zh-CN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jsp:getProperty</a:t>
              </a:r>
              <a:r>
                <a:rPr lang="en-US" altLang="zh-CN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name="</a:t>
              </a:r>
              <a:r>
                <a:rPr lang="en-US" altLang="zh-CN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zhang</a:t>
              </a:r>
              <a:r>
                <a:rPr lang="en-US" altLang="zh-CN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 property="name"/&gt;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lvl="0" indent="-342900"/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&lt;/b&gt;</a:t>
              </a:r>
            </a:p>
            <a:p>
              <a:pPr marL="342900" lvl="0" indent="-342900"/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zh-CN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jsp:setProperty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name="</a:t>
              </a:r>
              <a:r>
                <a:rPr lang="en-US" altLang="zh-CN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zhang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 property="height" value="&lt;%=1.78%&gt;"/&gt;</a:t>
              </a:r>
            </a:p>
            <a:p>
              <a:pPr marL="342900" lvl="0" indent="-342900"/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zh-CN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&gt;&lt;b&gt; </a:t>
              </a:r>
            </a:p>
            <a:p>
              <a:pPr marL="342900" lvl="0" indent="-342900"/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zh-CN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学生身高：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zh-CN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jsp:getProperty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name="</a:t>
              </a:r>
              <a:r>
                <a:rPr lang="en-US" altLang="zh-CN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zhang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 property="height"/&gt;</a:t>
              </a:r>
              <a:r>
                <a:rPr lang="zh-CN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米</a:t>
              </a:r>
              <a:endPara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lvl="0" indent="-342900"/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&lt;/b&gt;</a:t>
              </a:r>
            </a:p>
            <a:p>
              <a:pPr marL="342900" lvl="0" indent="-342900"/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&lt;/font&gt;&lt;/body&gt;&lt;/HTML&gt;</a:t>
              </a:r>
            </a:p>
            <a:p>
              <a:pPr>
                <a:lnSpc>
                  <a:spcPts val="2400"/>
                </a:lnSpc>
              </a:pP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6.2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获取和修改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bean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的属性</a:t>
            </a:r>
            <a:endParaRPr lang="zh-CN" altLang="en-US" sz="28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25500" y="855980"/>
            <a:ext cx="7560310" cy="5932170"/>
            <a:chOff x="396" y="1348"/>
            <a:chExt cx="11906" cy="9342"/>
          </a:xfrm>
        </p:grpSpPr>
        <p:grpSp>
          <p:nvGrpSpPr>
            <p:cNvPr id="10" name="组合 9"/>
            <p:cNvGrpSpPr/>
            <p:nvPr/>
          </p:nvGrpSpPr>
          <p:grpSpPr>
            <a:xfrm>
              <a:off x="396" y="1348"/>
              <a:ext cx="11906" cy="9342"/>
              <a:chOff x="396" y="1348"/>
              <a:chExt cx="11906" cy="9342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396" y="1348"/>
                <a:ext cx="11907" cy="9343"/>
                <a:chOff x="1381" y="4599"/>
                <a:chExt cx="8746" cy="9774"/>
              </a:xfrm>
            </p:grpSpPr>
            <p:sp>
              <p:nvSpPr>
                <p:cNvPr id="12" name="圆角矩形 8"/>
                <p:cNvSpPr/>
                <p:nvPr/>
              </p:nvSpPr>
              <p:spPr>
                <a:xfrm>
                  <a:off x="1534" y="4631"/>
                  <a:ext cx="8518" cy="632"/>
                </a:xfrm>
                <a:prstGeom prst="roundRect">
                  <a:avLst/>
                </a:prstGeom>
                <a:ln>
                  <a:solidFill>
                    <a:srgbClr val="A8C9EF"/>
                  </a:solidFill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scene3d>
                  <a:camera prst="obliqueTopLeft"/>
                  <a:lightRig rig="threePt" dir="t"/>
                </a:scene3d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1835" y="4599"/>
                  <a:ext cx="4433" cy="6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</a:bodyPr>
                <a:lstStyle/>
                <a:p>
                  <a:pPr marL="342900" lvl="0" indent="-342900">
                    <a:lnSpc>
                      <a:spcPts val="2500"/>
                    </a:lnSpc>
                  </a:pPr>
                  <a:r>
                    <a:rPr kumimoji="1" lang="en-US" altLang="zh-CN" sz="2000" kern="0" dirty="0">
                      <a:solidFill>
                        <a:srgbClr val="DF362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example4_5: Goods.java</a:t>
                  </a:r>
                </a:p>
              </p:txBody>
            </p:sp>
            <p:sp>
              <p:nvSpPr>
                <p:cNvPr id="14" name="圆角矩形 16"/>
                <p:cNvSpPr/>
                <p:nvPr/>
              </p:nvSpPr>
              <p:spPr>
                <a:xfrm>
                  <a:off x="1381" y="5341"/>
                  <a:ext cx="8746" cy="9032"/>
                </a:xfrm>
                <a:prstGeom prst="roundRect">
                  <a:avLst/>
                </a:prstGeom>
                <a:ln>
                  <a:solidFill>
                    <a:srgbClr val="A8C9EF"/>
                  </a:solidFill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scene3d>
                  <a:camera prst="obliqueTopLeft"/>
                  <a:lightRig rig="threePt" dir="t"/>
                </a:scene3d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2084" y="5345"/>
                  <a:ext cx="7963" cy="89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cene3d>
                  <a:camera prst="obliqueTopLeft"/>
                  <a:lightRig rig="threePt" dir="t"/>
                </a:scene3d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lnSpc>
                      <a:spcPts val="1900"/>
                    </a:lnSpc>
                  </a:pPr>
                  <a:r>
                    <a:rPr lang="en-US" altLang="zh-CN" sz="16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package </a:t>
                  </a:r>
                  <a:r>
                    <a:rPr lang="en-US" altLang="zh-CN" sz="1600" dirty="0" err="1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tom.jiafei</a:t>
                  </a:r>
                  <a:r>
                    <a:rPr lang="en-US" altLang="zh-CN" sz="16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;</a:t>
                  </a:r>
                </a:p>
                <a:p>
                  <a:pPr marL="342900" lvl="0" indent="-342900">
                    <a:lnSpc>
                      <a:spcPts val="1900"/>
                    </a:lnSpc>
                  </a:pPr>
                  <a:r>
                    <a:rPr lang="en-US" altLang="zh-CN" sz="16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public class Goods  {</a:t>
                  </a:r>
                </a:p>
                <a:p>
                  <a:pPr marL="342900" lvl="0" indent="-342900">
                    <a:lnSpc>
                      <a:spcPts val="1900"/>
                    </a:lnSpc>
                  </a:pPr>
                  <a:r>
                    <a:rPr lang="en-US" altLang="zh-CN" sz="16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String</a:t>
                  </a:r>
                  <a:r>
                    <a:rPr kumimoji="1" lang="en-US" altLang="zh-CN" sz="1600" kern="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600" dirty="0">
                      <a:solidFill>
                        <a:srgbClr val="DF362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name</a:t>
                  </a:r>
                  <a:r>
                    <a:rPr lang="en-US" altLang="zh-CN" sz="16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="</a:t>
                  </a:r>
                  <a:r>
                    <a:rPr lang="zh-CN" altLang="en-US" sz="16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无名</a:t>
                  </a:r>
                  <a:r>
                    <a:rPr lang="en-US" altLang="zh-CN" sz="16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";</a:t>
                  </a:r>
                </a:p>
                <a:p>
                  <a:pPr marL="342900" lvl="0" indent="-342900">
                    <a:lnSpc>
                      <a:spcPts val="1900"/>
                    </a:lnSpc>
                  </a:pPr>
                  <a:r>
                    <a:rPr lang="en-US" altLang="zh-CN" sz="16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double</a:t>
                  </a:r>
                  <a:r>
                    <a:rPr kumimoji="1" lang="en-US" altLang="zh-CN" sz="1600" kern="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600" dirty="0">
                      <a:solidFill>
                        <a:srgbClr val="DF362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price</a:t>
                  </a:r>
                  <a:r>
                    <a:rPr lang="en-US" altLang="zh-CN" sz="16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=0;</a:t>
                  </a:r>
                </a:p>
                <a:p>
                  <a:pPr marL="342900" lvl="0" indent="-342900">
                    <a:lnSpc>
                      <a:spcPts val="1900"/>
                    </a:lnSpc>
                  </a:pPr>
                  <a:r>
                    <a:rPr lang="en-US" altLang="zh-CN" sz="16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public String </a:t>
                  </a:r>
                  <a:r>
                    <a:rPr lang="en-US" altLang="zh-CN" sz="1600" dirty="0" err="1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getName</a:t>
                  </a:r>
                  <a:r>
                    <a:rPr lang="en-US" altLang="zh-CN" sz="16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() {</a:t>
                  </a:r>
                </a:p>
                <a:p>
                  <a:pPr marL="342900" lvl="0" indent="-342900">
                    <a:lnSpc>
                      <a:spcPts val="1900"/>
                    </a:lnSpc>
                  </a:pPr>
                  <a:r>
                    <a:rPr lang="en-US" altLang="zh-CN" sz="16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return name;</a:t>
                  </a:r>
                </a:p>
                <a:p>
                  <a:pPr marL="342900" lvl="0" indent="-342900">
                    <a:lnSpc>
                      <a:spcPts val="1900"/>
                    </a:lnSpc>
                  </a:pPr>
                  <a:r>
                    <a:rPr lang="en-US" altLang="zh-CN" sz="16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}</a:t>
                  </a:r>
                </a:p>
                <a:p>
                  <a:pPr marL="342900" lvl="0" indent="-342900">
                    <a:lnSpc>
                      <a:spcPts val="1900"/>
                    </a:lnSpc>
                  </a:pPr>
                  <a:r>
                    <a:rPr lang="en-US" altLang="zh-CN" sz="16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public void </a:t>
                  </a:r>
                  <a:r>
                    <a:rPr lang="en-US" altLang="zh-CN" sz="1600" dirty="0" err="1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setName</a:t>
                  </a:r>
                  <a:r>
                    <a:rPr lang="en-US" altLang="zh-CN" sz="16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(String </a:t>
                  </a:r>
                  <a:r>
                    <a:rPr lang="en-US" altLang="zh-CN" sz="1600" dirty="0" err="1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newName</a:t>
                  </a:r>
                  <a:r>
                    <a:rPr lang="en-US" altLang="zh-CN" sz="16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){</a:t>
                  </a:r>
                </a:p>
                <a:p>
                  <a:pPr marL="342900" lvl="0" indent="-342900">
                    <a:lnSpc>
                      <a:spcPts val="1900"/>
                    </a:lnSpc>
                  </a:pPr>
                  <a:r>
                    <a:rPr lang="en-US" altLang="zh-CN" sz="16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try{ </a:t>
                  </a:r>
                </a:p>
                <a:p>
                  <a:pPr marL="342900" lvl="0" indent="-342900">
                    <a:lnSpc>
                      <a:spcPts val="1900"/>
                    </a:lnSpc>
                  </a:pPr>
                  <a:r>
                    <a:rPr kumimoji="1" lang="en-US" altLang="zh-CN" sz="1600" kern="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</a:t>
                  </a:r>
                  <a:r>
                    <a:rPr kumimoji="1" lang="en-US" altLang="zh-CN" sz="1600" kern="0" dirty="0">
                      <a:solidFill>
                        <a:srgbClr val="DF362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</a:t>
                  </a:r>
                  <a:r>
                    <a:rPr lang="en-US" altLang="zh-CN" sz="1600" dirty="0">
                      <a:solidFill>
                        <a:srgbClr val="DF362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byte [] bb = </a:t>
                  </a:r>
                  <a:r>
                    <a:rPr lang="en-US" altLang="zh-CN" sz="1600" dirty="0" err="1">
                      <a:solidFill>
                        <a:srgbClr val="DF362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newName.getBytes</a:t>
                  </a:r>
                  <a:r>
                    <a:rPr lang="en-US" altLang="zh-CN" sz="1600" dirty="0">
                      <a:solidFill>
                        <a:srgbClr val="DF362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("iso-8859-1");</a:t>
                  </a:r>
                </a:p>
                <a:p>
                  <a:pPr marL="342900" lvl="0" indent="-342900">
                    <a:lnSpc>
                      <a:spcPts val="1900"/>
                    </a:lnSpc>
                  </a:pPr>
                  <a:r>
                    <a:rPr lang="en-US" altLang="zh-CN" sz="1600" dirty="0">
                      <a:solidFill>
                        <a:srgbClr val="DF362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CN" sz="1600" dirty="0" err="1">
                      <a:solidFill>
                        <a:srgbClr val="DF362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newName</a:t>
                  </a:r>
                  <a:r>
                    <a:rPr lang="en-US" altLang="zh-CN" sz="1600" dirty="0">
                      <a:solidFill>
                        <a:srgbClr val="DF362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= new String(bb);</a:t>
                  </a:r>
                  <a:endParaRPr lang="en-US" altLang="zh-CN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lvl="0" indent="-342900">
                    <a:lnSpc>
                      <a:spcPts val="1900"/>
                    </a:lnSpc>
                  </a:pPr>
                  <a:r>
                    <a:rPr kumimoji="1" lang="en-US" altLang="zh-CN" sz="1600" kern="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</a:t>
                  </a:r>
                  <a:r>
                    <a:rPr lang="en-US" altLang="zh-CN" sz="16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}</a:t>
                  </a:r>
                </a:p>
                <a:p>
                  <a:pPr marL="342900" lvl="0" indent="-342900">
                    <a:lnSpc>
                      <a:spcPts val="1900"/>
                    </a:lnSpc>
                  </a:pPr>
                  <a:r>
                    <a:rPr lang="en-US" altLang="zh-CN" sz="16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catch(Exception exp){}</a:t>
                  </a:r>
                </a:p>
                <a:p>
                  <a:pPr marL="342900" lvl="0" indent="-342900">
                    <a:lnSpc>
                      <a:spcPts val="1900"/>
                    </a:lnSpc>
                  </a:pPr>
                  <a:r>
                    <a:rPr lang="en-US" altLang="zh-CN" sz="16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name=</a:t>
                  </a:r>
                  <a:r>
                    <a:rPr lang="en-US" altLang="zh-CN" sz="1600" dirty="0" err="1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newName</a:t>
                  </a:r>
                  <a:r>
                    <a:rPr lang="en-US" altLang="zh-CN" sz="16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;</a:t>
                  </a:r>
                </a:p>
                <a:p>
                  <a:pPr marL="342900" lvl="0" indent="-342900">
                    <a:lnSpc>
                      <a:spcPts val="1900"/>
                    </a:lnSpc>
                  </a:pPr>
                  <a:r>
                    <a:rPr lang="en-US" altLang="zh-CN" sz="16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}</a:t>
                  </a:r>
                </a:p>
                <a:p>
                  <a:pPr marL="342900" lvl="0" indent="-342900">
                    <a:lnSpc>
                      <a:spcPts val="1900"/>
                    </a:lnSpc>
                  </a:pPr>
                  <a:r>
                    <a:rPr lang="en-US" altLang="zh-CN" sz="16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public double </a:t>
                  </a:r>
                  <a:r>
                    <a:rPr lang="en-US" altLang="zh-CN" sz="1600" dirty="0" err="1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getPrice</a:t>
                  </a:r>
                  <a:r>
                    <a:rPr lang="en-US" altLang="zh-CN" sz="16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() {</a:t>
                  </a:r>
                </a:p>
                <a:p>
                  <a:pPr marL="342900" lvl="0" indent="-342900">
                    <a:lnSpc>
                      <a:spcPts val="1900"/>
                    </a:lnSpc>
                  </a:pPr>
                  <a:r>
                    <a:rPr lang="en-US" altLang="zh-CN" sz="16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return price;</a:t>
                  </a:r>
                </a:p>
                <a:p>
                  <a:pPr marL="342900" lvl="0" indent="-342900">
                    <a:lnSpc>
                      <a:spcPts val="1900"/>
                    </a:lnSpc>
                  </a:pPr>
                  <a:r>
                    <a:rPr lang="en-US" altLang="zh-CN" sz="16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}</a:t>
                  </a:r>
                </a:p>
                <a:p>
                  <a:pPr marL="342900" lvl="0" indent="-342900">
                    <a:lnSpc>
                      <a:spcPts val="1900"/>
                    </a:lnSpc>
                  </a:pPr>
                  <a:r>
                    <a:rPr lang="en-US" altLang="zh-CN" sz="16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public void </a:t>
                  </a:r>
                  <a:r>
                    <a:rPr lang="en-US" altLang="zh-CN" sz="1600" dirty="0" err="1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setPrice</a:t>
                  </a:r>
                  <a:r>
                    <a:rPr lang="en-US" altLang="zh-CN" sz="16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(double </a:t>
                  </a:r>
                  <a:r>
                    <a:rPr lang="en-US" altLang="zh-CN" sz="1600" dirty="0" err="1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newPrice</a:t>
                  </a:r>
                  <a:r>
                    <a:rPr lang="en-US" altLang="zh-CN" sz="16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 {</a:t>
                  </a:r>
                </a:p>
                <a:p>
                  <a:pPr marL="342900" lvl="0" indent="-342900">
                    <a:lnSpc>
                      <a:spcPts val="1900"/>
                    </a:lnSpc>
                  </a:pPr>
                  <a:r>
                    <a:rPr lang="en-US" altLang="zh-CN" sz="16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price=</a:t>
                  </a:r>
                  <a:r>
                    <a:rPr lang="en-US" altLang="zh-CN" sz="1600" dirty="0" err="1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newPrice</a:t>
                  </a:r>
                  <a:r>
                    <a:rPr lang="en-US" altLang="zh-CN" sz="16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;</a:t>
                  </a:r>
                </a:p>
                <a:p>
                  <a:pPr marL="342900" lvl="0" indent="-342900">
                    <a:lnSpc>
                      <a:spcPts val="1900"/>
                    </a:lnSpc>
                  </a:pPr>
                  <a:r>
                    <a:rPr lang="en-US" altLang="zh-CN" sz="16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}</a:t>
                  </a:r>
                </a:p>
                <a:p>
                  <a:pPr marL="342900" lvl="0" indent="-342900">
                    <a:lnSpc>
                      <a:spcPts val="1900"/>
                    </a:lnSpc>
                  </a:pPr>
                  <a:r>
                    <a:rPr lang="en-US" altLang="zh-CN" sz="16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}</a:t>
                  </a:r>
                </a:p>
              </p:txBody>
            </p:sp>
          </p:grpSp>
          <p:grpSp>
            <p:nvGrpSpPr>
              <p:cNvPr id="5" name="组合 4"/>
              <p:cNvGrpSpPr/>
              <p:nvPr/>
            </p:nvGrpSpPr>
            <p:grpSpPr>
              <a:xfrm>
                <a:off x="1353" y="3692"/>
                <a:ext cx="10840" cy="4143"/>
                <a:chOff x="-1202" y="5387"/>
                <a:chExt cx="10840" cy="4143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-1202" y="5387"/>
                  <a:ext cx="6944" cy="4143"/>
                </a:xfrm>
                <a:prstGeom prst="rect">
                  <a:avLst/>
                </a:prstGeom>
                <a:noFill/>
                <a:ln w="222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DF3621"/>
                    </a:solidFill>
                  </a:endParaRPr>
                </a:p>
              </p:txBody>
            </p:sp>
            <p:sp>
              <p:nvSpPr>
                <p:cNvPr id="3" name="文本框 2"/>
                <p:cNvSpPr txBox="1"/>
                <p:nvPr/>
              </p:nvSpPr>
              <p:spPr>
                <a:xfrm>
                  <a:off x="6986" y="6781"/>
                  <a:ext cx="2652" cy="1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b="1" dirty="0">
                      <a:solidFill>
                        <a:srgbClr val="DF3621"/>
                      </a:solidFill>
                      <a:sym typeface="+mn-ea"/>
                    </a:rPr>
                    <a:t>对信息重新编码，</a:t>
                  </a:r>
                  <a:endParaRPr lang="en-US" altLang="zh-CN" sz="1600" b="1" dirty="0">
                    <a:solidFill>
                      <a:srgbClr val="DF3621"/>
                    </a:solidFill>
                  </a:endParaRPr>
                </a:p>
                <a:p>
                  <a:pPr algn="ctr"/>
                  <a:r>
                    <a:rPr lang="zh-CN" altLang="en-US" sz="1600" b="1" dirty="0">
                      <a:solidFill>
                        <a:srgbClr val="DF3621"/>
                      </a:solidFill>
                      <a:sym typeface="+mn-ea"/>
                    </a:rPr>
                    <a:t>避免出现乱码（</a:t>
                  </a:r>
                  <a:r>
                    <a:rPr lang="en-US" altLang="zh-CN" sz="1600" b="1" dirty="0">
                      <a:solidFill>
                        <a:srgbClr val="DF3621"/>
                      </a:solidFill>
                      <a:sym typeface="+mn-ea"/>
                    </a:rPr>
                    <a:t>p41</a:t>
                  </a:r>
                  <a:r>
                    <a:rPr lang="zh-CN" altLang="en-US" sz="1600" b="1" dirty="0">
                      <a:solidFill>
                        <a:srgbClr val="DF3621"/>
                      </a:solidFill>
                      <a:sym typeface="+mn-ea"/>
                    </a:rPr>
                    <a:t>）</a:t>
                  </a:r>
                  <a:endParaRPr lang="zh-CN" altLang="en-US" sz="1600" b="1" dirty="0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endParaRPr>
                </a:p>
              </p:txBody>
            </p:sp>
            <p:cxnSp>
              <p:nvCxnSpPr>
                <p:cNvPr id="4" name="直接箭头连接符 3"/>
                <p:cNvCxnSpPr>
                  <a:stCxn id="2" idx="3"/>
                  <a:endCxn id="3" idx="1"/>
                </p:cNvCxnSpPr>
                <p:nvPr/>
              </p:nvCxnSpPr>
              <p:spPr>
                <a:xfrm flipV="1">
                  <a:off x="5742" y="7435"/>
                  <a:ext cx="1244" cy="24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矩形 5"/>
            <p:cNvSpPr/>
            <p:nvPr/>
          </p:nvSpPr>
          <p:spPr>
            <a:xfrm>
              <a:off x="1327" y="7906"/>
              <a:ext cx="6944" cy="2276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DF362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69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获取和修改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bean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的属性</a:t>
            </a:r>
            <a:endParaRPr lang="zh-CN" altLang="en-US" sz="28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990600" y="1644354"/>
            <a:ext cx="1960401" cy="51250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加载</a:t>
            </a:r>
            <a:r>
              <a:rPr lang="en-US" altLang="zh-CN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Javabean</a:t>
            </a:r>
            <a:endParaRPr lang="en-US" altLang="zh-CN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814313" y="4655238"/>
            <a:ext cx="2296061" cy="51250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通过表单参数的值设置</a:t>
            </a:r>
            <a:r>
              <a:rPr lang="en-US" altLang="zh-CN" dirty="0">
                <a:solidFill>
                  <a:schemeClr val="tx2">
                    <a:lumMod val="95000"/>
                    <a:lumOff val="5000"/>
                  </a:schemeClr>
                </a:solidFill>
              </a:rPr>
              <a:t>bean</a:t>
            </a:r>
            <a:r>
              <a:rPr lang="zh-CN" alt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中的属性</a:t>
            </a:r>
            <a:endParaRPr lang="en-US" altLang="zh-CN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638816" y="2214859"/>
            <a:ext cx="703568" cy="359215"/>
          </a:xfrm>
          <a:prstGeom prst="straightConnector1">
            <a:avLst/>
          </a:prstGeom>
          <a:ln w="698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1342384" y="5227134"/>
            <a:ext cx="632684" cy="655570"/>
          </a:xfrm>
          <a:prstGeom prst="straightConnector1">
            <a:avLst/>
          </a:prstGeom>
          <a:ln w="698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247621" y="1102857"/>
            <a:ext cx="8667779" cy="5318413"/>
            <a:chOff x="51" y="1850"/>
            <a:chExt cx="13650" cy="8375"/>
          </a:xfrm>
        </p:grpSpPr>
        <p:grpSp>
          <p:nvGrpSpPr>
            <p:cNvPr id="16" name="组合 15"/>
            <p:cNvGrpSpPr/>
            <p:nvPr/>
          </p:nvGrpSpPr>
          <p:grpSpPr>
            <a:xfrm>
              <a:off x="51" y="1850"/>
              <a:ext cx="13536" cy="8375"/>
              <a:chOff x="1406" y="4819"/>
              <a:chExt cx="9713" cy="8141"/>
            </a:xfrm>
          </p:grpSpPr>
          <p:sp>
            <p:nvSpPr>
              <p:cNvPr id="17" name="圆角矩形 8"/>
              <p:cNvSpPr/>
              <p:nvPr/>
            </p:nvSpPr>
            <p:spPr>
              <a:xfrm>
                <a:off x="1425" y="4884"/>
                <a:ext cx="9520" cy="590"/>
              </a:xfrm>
              <a:prstGeom prst="roundRect">
                <a:avLst/>
              </a:prstGeom>
              <a:ln>
                <a:solidFill>
                  <a:srgbClr val="A8C9EF"/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scene3d>
                <a:camera prst="obliqueTopLeft"/>
                <a:lightRig rig="threePt" dir="t"/>
              </a:scene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835" y="4819"/>
                <a:ext cx="4433" cy="63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marL="342900" lvl="0" indent="-342900">
                  <a:lnSpc>
                    <a:spcPts val="2500"/>
                  </a:lnSpc>
                </a:pPr>
                <a:r>
                  <a:rPr kumimoji="1" lang="en-US" altLang="zh-CN" sz="2000" kern="0" dirty="0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example4_5_a.jsp</a:t>
                </a:r>
              </a:p>
            </p:txBody>
          </p:sp>
          <p:sp>
            <p:nvSpPr>
              <p:cNvPr id="20" name="圆角矩形 16"/>
              <p:cNvSpPr/>
              <p:nvPr/>
            </p:nvSpPr>
            <p:spPr>
              <a:xfrm>
                <a:off x="1406" y="5539"/>
                <a:ext cx="9713" cy="7421"/>
              </a:xfrm>
              <a:prstGeom prst="roundRect">
                <a:avLst/>
              </a:prstGeom>
              <a:ln>
                <a:solidFill>
                  <a:srgbClr val="A8C9EF"/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scene3d>
                <a:camera prst="obliqueTopLeft"/>
                <a:lightRig rig="threePt" dir="t"/>
              </a:scene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490" y="5604"/>
                <a:ext cx="7875" cy="7136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marL="342900" indent="-342900"/>
                <a:r>
                  <a:rPr lang="en-US" altLang="zh-CN" sz="165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&lt;%@ page </a:t>
                </a:r>
                <a:r>
                  <a:rPr lang="en-US" altLang="zh-CN" sz="165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contentType</a:t>
                </a:r>
                <a:r>
                  <a:rPr lang="en-US" altLang="zh-CN" sz="165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="text/</a:t>
                </a:r>
                <a:r>
                  <a:rPr lang="en-US" altLang="zh-CN" sz="165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html;charset</a:t>
                </a:r>
                <a:r>
                  <a:rPr lang="en-US" altLang="zh-CN" sz="165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=gb2312" %&gt;</a:t>
                </a:r>
              </a:p>
              <a:p>
                <a:pPr marL="342900" lvl="0" indent="-342900"/>
                <a:r>
                  <a:rPr lang="en-US" altLang="zh-CN" sz="1650" dirty="0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1650" dirty="0" err="1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jsp:useBean</a:t>
                </a:r>
                <a:r>
                  <a:rPr lang="en-US" altLang="zh-CN" sz="1650" dirty="0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id="iPhone" class="</a:t>
                </a:r>
                <a:r>
                  <a:rPr lang="en-US" altLang="zh-CN" sz="1650" dirty="0" err="1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tom.jiafei.Goods</a:t>
                </a:r>
                <a:r>
                  <a:rPr lang="en-US" altLang="zh-CN" sz="1650" dirty="0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 scope="request"/&gt;</a:t>
                </a:r>
                <a:endParaRPr lang="en-US" altLang="zh-CN" sz="16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/>
                <a:r>
                  <a:rPr lang="en-US" altLang="zh-CN" sz="165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&lt;HTML&gt;&lt;body </a:t>
                </a:r>
                <a:r>
                  <a:rPr lang="en-US" altLang="zh-CN" sz="165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bgcolor</a:t>
                </a:r>
                <a:r>
                  <a:rPr lang="en-US" altLang="zh-CN" sz="165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=yellow&gt;&lt;font size=3&gt;</a:t>
                </a:r>
              </a:p>
              <a:p>
                <a:pPr marL="342900" lvl="0" indent="-342900"/>
                <a:r>
                  <a:rPr kumimoji="1" lang="en-US" altLang="zh-CN" sz="165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1650" dirty="0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&lt;form action="" Method="post" &gt;</a:t>
                </a:r>
              </a:p>
              <a:p>
                <a:pPr marL="342900" indent="-342900"/>
                <a:r>
                  <a:rPr kumimoji="1" lang="en-US" altLang="zh-CN" sz="165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165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手机名称</a:t>
                </a:r>
                <a:r>
                  <a:rPr lang="en-US" altLang="zh-CN" sz="165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:&lt;input type=text name="name"&gt;</a:t>
                </a:r>
              </a:p>
              <a:p>
                <a:pPr marL="342900" indent="-342900"/>
                <a:r>
                  <a:rPr lang="en-US" altLang="zh-CN" sz="165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&lt;</a:t>
                </a:r>
                <a:r>
                  <a:rPr lang="en-US" altLang="zh-CN" sz="165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</a:t>
                </a:r>
                <a:r>
                  <a:rPr lang="en-US" altLang="zh-CN" sz="165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zh-CN" altLang="en-US" sz="165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手机价格</a:t>
                </a:r>
                <a:r>
                  <a:rPr lang="en-US" altLang="zh-CN" sz="165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:&lt;input type=text name="price"&gt;</a:t>
                </a:r>
              </a:p>
              <a:p>
                <a:pPr marL="342900" indent="-342900"/>
                <a:r>
                  <a:rPr lang="en-US" altLang="zh-CN" sz="165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&lt;</a:t>
                </a:r>
                <a:r>
                  <a:rPr lang="en-US" altLang="zh-CN" sz="165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</a:t>
                </a:r>
                <a:r>
                  <a:rPr lang="en-US" altLang="zh-CN" sz="165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&gt;&lt;input type=submit value="</a:t>
                </a:r>
                <a:r>
                  <a:rPr lang="zh-CN" altLang="en-US" sz="165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提交给本页面</a:t>
                </a:r>
                <a:r>
                  <a:rPr lang="en-US" altLang="zh-CN" sz="165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"&gt;</a:t>
                </a:r>
              </a:p>
              <a:p>
                <a:pPr marL="342900" indent="-342900"/>
                <a:r>
                  <a:rPr lang="en-US" altLang="zh-CN" sz="165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&lt;/form&gt;</a:t>
                </a:r>
              </a:p>
              <a:p>
                <a:pPr marL="342900" indent="-342900"/>
                <a:r>
                  <a:rPr lang="en-US" altLang="zh-CN" sz="165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&lt;form action="</a:t>
                </a:r>
                <a:r>
                  <a:rPr lang="en-US" altLang="zh-CN" sz="1650" dirty="0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example4_5_b.jsp</a:t>
                </a:r>
                <a:r>
                  <a:rPr lang="en-US" altLang="zh-CN" sz="165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 Method="post" &gt;</a:t>
                </a:r>
              </a:p>
              <a:p>
                <a:pPr marL="342900" indent="-342900"/>
                <a:r>
                  <a:rPr lang="en-US" altLang="zh-CN" sz="165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165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手机名称</a:t>
                </a:r>
                <a:r>
                  <a:rPr lang="en-US" altLang="zh-CN" sz="165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:&lt;input type=text name="name"&gt;</a:t>
                </a:r>
              </a:p>
              <a:p>
                <a:pPr marL="342900" indent="-342900"/>
                <a:r>
                  <a:rPr lang="en-US" altLang="zh-CN" sz="165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&lt;</a:t>
                </a:r>
                <a:r>
                  <a:rPr lang="en-US" altLang="zh-CN" sz="165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</a:t>
                </a:r>
                <a:r>
                  <a:rPr lang="en-US" altLang="zh-CN" sz="165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zh-CN" altLang="en-US" sz="165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手机价格</a:t>
                </a:r>
                <a:r>
                  <a:rPr lang="en-US" altLang="zh-CN" sz="165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:&lt;input type=text name="price"&gt;</a:t>
                </a:r>
              </a:p>
              <a:p>
                <a:pPr marL="342900" indent="-342900"/>
                <a:r>
                  <a:rPr lang="en-US" altLang="zh-CN" sz="165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&lt;</a:t>
                </a:r>
                <a:r>
                  <a:rPr lang="en-US" altLang="zh-CN" sz="165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</a:t>
                </a:r>
                <a:r>
                  <a:rPr lang="en-US" altLang="zh-CN" sz="165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&gt;&lt;input type=submit value="</a:t>
                </a:r>
                <a:r>
                  <a:rPr lang="zh-CN" altLang="en-US" sz="165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提交给</a:t>
                </a:r>
                <a:r>
                  <a:rPr lang="en-US" altLang="zh-CN" sz="165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example4_5_b.jsp</a:t>
                </a:r>
                <a:r>
                  <a:rPr lang="zh-CN" altLang="en-US" sz="165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页面</a:t>
                </a:r>
                <a:r>
                  <a:rPr lang="en-US" altLang="zh-CN" sz="165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"&gt;</a:t>
                </a:r>
              </a:p>
              <a:p>
                <a:pPr marL="342900" indent="-342900"/>
                <a:r>
                  <a:rPr lang="en-US" altLang="zh-CN" sz="165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&lt;/form&gt;</a:t>
                </a:r>
              </a:p>
              <a:p>
                <a:pPr marL="342900" lvl="0" indent="-342900"/>
                <a:r>
                  <a:rPr kumimoji="1" lang="en-US" altLang="zh-CN" sz="165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165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165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jsp:setProperty</a:t>
                </a:r>
                <a:r>
                  <a:rPr lang="en-US" altLang="zh-CN" sz="165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name="iPhone" property="name" param ="name" /&gt;</a:t>
                </a:r>
              </a:p>
              <a:p>
                <a:pPr marL="342900" lvl="0" indent="-342900"/>
                <a:r>
                  <a:rPr lang="en-US" altLang="zh-CN" sz="165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&lt;</a:t>
                </a:r>
                <a:r>
                  <a:rPr lang="en-US" altLang="zh-CN" sz="165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jsp:setProperty</a:t>
                </a:r>
                <a:r>
                  <a:rPr lang="en-US" altLang="zh-CN" sz="165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name="iPhone" property="price" param ="price"/&gt;</a:t>
                </a:r>
              </a:p>
              <a:p>
                <a:pPr marL="342900" lvl="0" indent="-342900"/>
                <a:r>
                  <a:rPr kumimoji="1" lang="en-US" altLang="zh-CN" sz="165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165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165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</a:t>
                </a:r>
                <a:r>
                  <a:rPr lang="en-US" altLang="zh-CN" sz="165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&gt;&lt;b&gt;</a:t>
                </a:r>
                <a:r>
                  <a:rPr lang="zh-CN" altLang="en-US" sz="165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名称：</a:t>
                </a:r>
                <a:r>
                  <a:rPr lang="en-US" altLang="zh-CN" sz="165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165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jsp:getProperty</a:t>
                </a:r>
                <a:r>
                  <a:rPr lang="en-US" altLang="zh-CN" sz="165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name="iPhone" property="name"/&gt;</a:t>
                </a:r>
              </a:p>
              <a:p>
                <a:pPr marL="342900" lvl="0" indent="-342900"/>
                <a:r>
                  <a:rPr kumimoji="1" lang="en-US" altLang="zh-CN" sz="165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165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165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</a:t>
                </a:r>
                <a:r>
                  <a:rPr lang="en-US" altLang="zh-CN" sz="165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&gt;&lt;b&gt;</a:t>
                </a:r>
                <a:r>
                  <a:rPr lang="zh-CN" altLang="en-US" sz="165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价格：</a:t>
                </a:r>
                <a:r>
                  <a:rPr lang="en-US" altLang="zh-CN" sz="165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165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jsp:getProperty</a:t>
                </a:r>
                <a:r>
                  <a:rPr lang="en-US" altLang="zh-CN" sz="165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name="iPhone" property="price"/&gt;</a:t>
                </a:r>
              </a:p>
              <a:p>
                <a:pPr marL="342900" indent="-342900"/>
                <a:r>
                  <a:rPr lang="en-US" altLang="zh-CN" sz="165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&lt;/font&gt;&lt;/body&gt;&lt;/HTML&gt;</a:t>
                </a: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266" y="3027"/>
              <a:ext cx="13435" cy="6485"/>
              <a:chOff x="266" y="3027"/>
              <a:chExt cx="13435" cy="6485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266" y="3027"/>
                <a:ext cx="13133" cy="531"/>
                <a:chOff x="266" y="3027"/>
                <a:chExt cx="13133" cy="531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266" y="3129"/>
                  <a:ext cx="9543" cy="386"/>
                </a:xfrm>
                <a:prstGeom prst="rect">
                  <a:avLst/>
                </a:prstGeom>
                <a:noFill/>
                <a:ln w="222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DF3621"/>
                    </a:solidFill>
                  </a:endParaRPr>
                </a:p>
              </p:txBody>
            </p:sp>
            <p:sp>
              <p:nvSpPr>
                <p:cNvPr id="5" name="文本框 4"/>
                <p:cNvSpPr txBox="1"/>
                <p:nvPr/>
              </p:nvSpPr>
              <p:spPr>
                <a:xfrm>
                  <a:off x="10747" y="3027"/>
                  <a:ext cx="2652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b="1" dirty="0">
                      <a:solidFill>
                        <a:srgbClr val="DF3621"/>
                      </a:solidFill>
                      <a:sym typeface="+mn-ea"/>
                    </a:rPr>
                    <a:t>加载</a:t>
                  </a:r>
                  <a:r>
                    <a:rPr lang="en-US" altLang="zh-CN" sz="1600" b="1" dirty="0" err="1">
                      <a:solidFill>
                        <a:srgbClr val="DF3621"/>
                      </a:solidFill>
                      <a:sym typeface="+mn-ea"/>
                    </a:rPr>
                    <a:t>Javabean</a:t>
                  </a:r>
                  <a:endParaRPr lang="en-US" altLang="zh-CN" sz="1600" b="1" dirty="0" err="1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endParaRPr>
                </a:p>
              </p:txBody>
            </p:sp>
            <p:cxnSp>
              <p:nvCxnSpPr>
                <p:cNvPr id="6" name="直接箭头连接符 5"/>
                <p:cNvCxnSpPr/>
                <p:nvPr/>
              </p:nvCxnSpPr>
              <p:spPr>
                <a:xfrm flipV="1">
                  <a:off x="9841" y="3293"/>
                  <a:ext cx="1019" cy="3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组合 10"/>
              <p:cNvGrpSpPr/>
              <p:nvPr/>
            </p:nvGrpSpPr>
            <p:grpSpPr>
              <a:xfrm>
                <a:off x="266" y="7825"/>
                <a:ext cx="13285" cy="919"/>
                <a:chOff x="266" y="3087"/>
                <a:chExt cx="13285" cy="491"/>
              </a:xfrm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266" y="3129"/>
                  <a:ext cx="9543" cy="386"/>
                </a:xfrm>
                <a:prstGeom prst="rect">
                  <a:avLst/>
                </a:prstGeom>
                <a:noFill/>
                <a:ln w="222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DF3621"/>
                    </a:solidFill>
                  </a:endParaRPr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10521" y="3087"/>
                  <a:ext cx="3030" cy="4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b="1" dirty="0">
                      <a:solidFill>
                        <a:srgbClr val="DF3621"/>
                      </a:solidFill>
                      <a:sym typeface="+mn-ea"/>
                    </a:rPr>
                    <a:t>通过表单参数的值设置</a:t>
                  </a:r>
                  <a:r>
                    <a:rPr lang="en-US" altLang="zh-CN" sz="1600" b="1" dirty="0">
                      <a:solidFill>
                        <a:srgbClr val="DF3621"/>
                      </a:solidFill>
                      <a:sym typeface="+mn-ea"/>
                    </a:rPr>
                    <a:t>bean</a:t>
                  </a:r>
                  <a:r>
                    <a:rPr lang="zh-CN" altLang="en-US" sz="1600" b="1" dirty="0">
                      <a:solidFill>
                        <a:srgbClr val="DF3621"/>
                      </a:solidFill>
                      <a:sym typeface="+mn-ea"/>
                    </a:rPr>
                    <a:t>中的属性</a:t>
                  </a:r>
                  <a:endParaRPr lang="zh-CN" altLang="en-US" sz="1600" b="1" dirty="0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endParaRPr>
                </a:p>
              </p:txBody>
            </p:sp>
            <p:cxnSp>
              <p:nvCxnSpPr>
                <p:cNvPr id="15" name="直接箭头连接符 14"/>
                <p:cNvCxnSpPr>
                  <a:endCxn id="14" idx="1"/>
                </p:cNvCxnSpPr>
                <p:nvPr/>
              </p:nvCxnSpPr>
              <p:spPr>
                <a:xfrm>
                  <a:off x="9842" y="3322"/>
                  <a:ext cx="679" cy="11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组合 22"/>
              <p:cNvGrpSpPr/>
              <p:nvPr/>
            </p:nvGrpSpPr>
            <p:grpSpPr>
              <a:xfrm>
                <a:off x="2505" y="8731"/>
                <a:ext cx="11196" cy="781"/>
                <a:chOff x="266" y="3185"/>
                <a:chExt cx="11196" cy="386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266" y="3185"/>
                  <a:ext cx="7304" cy="386"/>
                </a:xfrm>
                <a:prstGeom prst="rect">
                  <a:avLst/>
                </a:prstGeom>
                <a:noFill/>
                <a:ln w="222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DF3621"/>
                    </a:solidFill>
                  </a:endParaRP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8281" y="3191"/>
                  <a:ext cx="3181" cy="2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b="1" dirty="0">
                      <a:solidFill>
                        <a:srgbClr val="DF3621"/>
                      </a:solidFill>
                      <a:sym typeface="+mn-ea"/>
                    </a:rPr>
                    <a:t>获取</a:t>
                  </a:r>
                  <a:r>
                    <a:rPr lang="en-US" altLang="zh-CN" sz="1600" b="1" dirty="0">
                      <a:solidFill>
                        <a:srgbClr val="DF3621"/>
                      </a:solidFill>
                      <a:sym typeface="+mn-ea"/>
                    </a:rPr>
                    <a:t>bean</a:t>
                  </a:r>
                  <a:r>
                    <a:rPr lang="zh-CN" altLang="en-US" sz="1600" b="1" dirty="0">
                      <a:solidFill>
                        <a:srgbClr val="DF3621"/>
                      </a:solidFill>
                      <a:sym typeface="+mn-ea"/>
                    </a:rPr>
                    <a:t>中的属性</a:t>
                  </a:r>
                  <a:endParaRPr lang="zh-CN" altLang="en-US" sz="1600" b="1" dirty="0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endParaRPr>
                </a:p>
              </p:txBody>
            </p:sp>
            <p:cxnSp>
              <p:nvCxnSpPr>
                <p:cNvPr id="29" name="直接箭头连接符 28"/>
                <p:cNvCxnSpPr>
                  <a:stCxn id="24" idx="3"/>
                  <a:endCxn id="27" idx="1"/>
                </p:cNvCxnSpPr>
                <p:nvPr/>
              </p:nvCxnSpPr>
              <p:spPr>
                <a:xfrm flipV="1">
                  <a:off x="7570" y="3378"/>
                  <a:ext cx="711" cy="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2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获取和修改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bean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的属性</a:t>
            </a:r>
            <a:endParaRPr lang="zh-CN" altLang="en-US" sz="28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47345" y="1216660"/>
            <a:ext cx="8644255" cy="4542790"/>
            <a:chOff x="321" y="1916"/>
            <a:chExt cx="13613" cy="7154"/>
          </a:xfrm>
        </p:grpSpPr>
        <p:grpSp>
          <p:nvGrpSpPr>
            <p:cNvPr id="4" name="组合 3"/>
            <p:cNvGrpSpPr/>
            <p:nvPr/>
          </p:nvGrpSpPr>
          <p:grpSpPr>
            <a:xfrm>
              <a:off x="321" y="1916"/>
              <a:ext cx="13544" cy="7155"/>
              <a:chOff x="321" y="1916"/>
              <a:chExt cx="13544" cy="7155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321" y="1916"/>
                <a:ext cx="13410" cy="7155"/>
                <a:chOff x="1388" y="4599"/>
                <a:chExt cx="9401" cy="6988"/>
              </a:xfrm>
            </p:grpSpPr>
            <p:sp>
              <p:nvSpPr>
                <p:cNvPr id="22" name="圆角矩形 8"/>
                <p:cNvSpPr/>
                <p:nvPr/>
              </p:nvSpPr>
              <p:spPr>
                <a:xfrm>
                  <a:off x="1437" y="4685"/>
                  <a:ext cx="9344" cy="579"/>
                </a:xfrm>
                <a:prstGeom prst="roundRect">
                  <a:avLst/>
                </a:prstGeom>
                <a:ln>
                  <a:solidFill>
                    <a:srgbClr val="A8C9EF"/>
                  </a:solidFill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scene3d>
                  <a:camera prst="obliqueTopLeft"/>
                  <a:lightRig rig="threePt" dir="t"/>
                </a:scene3d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1835" y="4599"/>
                  <a:ext cx="443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</a:bodyPr>
                <a:lstStyle/>
                <a:p>
                  <a:pPr marL="342900" lvl="0" indent="-342900">
                    <a:lnSpc>
                      <a:spcPts val="2500"/>
                    </a:lnSpc>
                  </a:pPr>
                  <a:r>
                    <a:rPr kumimoji="1" lang="en-US" altLang="zh-CN" sz="2000" kern="0" dirty="0">
                      <a:solidFill>
                        <a:srgbClr val="DF362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example4_5_b.jsp</a:t>
                  </a:r>
                </a:p>
              </p:txBody>
            </p:sp>
            <p:sp>
              <p:nvSpPr>
                <p:cNvPr id="24" name="圆角矩形 16"/>
                <p:cNvSpPr/>
                <p:nvPr/>
              </p:nvSpPr>
              <p:spPr>
                <a:xfrm>
                  <a:off x="1388" y="5341"/>
                  <a:ext cx="9401" cy="6246"/>
                </a:xfrm>
                <a:prstGeom prst="roundRect">
                  <a:avLst/>
                </a:prstGeom>
                <a:ln>
                  <a:solidFill>
                    <a:srgbClr val="A8C9EF"/>
                  </a:solidFill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scene3d>
                  <a:camera prst="obliqueTopLeft"/>
                  <a:lightRig rig="threePt" dir="t"/>
                </a:scene3d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1546" y="5662"/>
                  <a:ext cx="8162" cy="56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cene3d>
                  <a:camera prst="obliqueTopLeft"/>
                  <a:lightRig rig="threePt" dir="t"/>
                </a:scene3d>
              </p:spPr>
              <p:txBody>
                <a:bodyPr wrap="square" rtlCol="0">
                  <a:spAutoFit/>
                </a:bodyPr>
                <a:lstStyle/>
                <a:p>
                  <a:pPr marL="342900" lvl="0" indent="-342900"/>
                  <a:r>
                    <a:rPr lang="en-US" altLang="zh-CN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&lt;%@ page </a:t>
                  </a:r>
                  <a:r>
                    <a:rPr lang="en-US" altLang="zh-CN" dirty="0" err="1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contentType</a:t>
                  </a:r>
                  <a:r>
                    <a:rPr lang="en-US" altLang="zh-CN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="text/</a:t>
                  </a:r>
                  <a:r>
                    <a:rPr lang="en-US" altLang="zh-CN" dirty="0" err="1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html;charset</a:t>
                  </a:r>
                  <a:r>
                    <a:rPr lang="en-US" altLang="zh-CN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=gb2312" %&gt;</a:t>
                  </a:r>
                </a:p>
                <a:p>
                  <a:pPr marL="342900" lvl="0" indent="-342900"/>
                  <a:r>
                    <a:rPr lang="en-US" altLang="zh-CN" dirty="0">
                      <a:solidFill>
                        <a:srgbClr val="DF362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&lt;</a:t>
                  </a:r>
                  <a:r>
                    <a:rPr lang="en-US" altLang="zh-CN" dirty="0" err="1">
                      <a:solidFill>
                        <a:srgbClr val="DF362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jsp:useBean</a:t>
                  </a:r>
                  <a:r>
                    <a:rPr lang="en-US" altLang="zh-CN" dirty="0">
                      <a:solidFill>
                        <a:srgbClr val="DF362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id="iPhone" class="</a:t>
                  </a:r>
                  <a:r>
                    <a:rPr lang="en-US" altLang="zh-CN" dirty="0" err="1">
                      <a:solidFill>
                        <a:srgbClr val="DF362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tom.jiafei.Goods</a:t>
                  </a:r>
                  <a:r>
                    <a:rPr lang="en-US" altLang="zh-CN" dirty="0">
                      <a:solidFill>
                        <a:srgbClr val="DF362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" scope="request"/&gt;</a:t>
                  </a:r>
                </a:p>
                <a:p>
                  <a:pPr marL="342900" indent="-342900"/>
                  <a:r>
                    <a:rPr lang="en-US" altLang="zh-CN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&lt;HTML&gt;</a:t>
                  </a:r>
                </a:p>
                <a:p>
                  <a:pPr marL="342900" indent="-342900"/>
                  <a:r>
                    <a:rPr lang="en-US" altLang="zh-CN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&lt;body </a:t>
                  </a:r>
                  <a:r>
                    <a:rPr lang="en-US" altLang="zh-CN" dirty="0" err="1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bgcolor</a:t>
                  </a:r>
                  <a:r>
                    <a:rPr lang="en-US" altLang="zh-CN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=cyan&gt;&lt;font size=3&gt;</a:t>
                  </a:r>
                </a:p>
                <a:p>
                  <a:pPr marL="342900" lvl="0" indent="-342900"/>
                  <a:r>
                    <a:rPr kumimoji="1" lang="en-US" altLang="zh-CN" kern="0" dirty="0">
                      <a:solidFill>
                        <a:srgbClr val="DF362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</a:t>
                  </a:r>
                  <a:r>
                    <a:rPr lang="en-US" altLang="zh-CN" dirty="0">
                      <a:solidFill>
                        <a:srgbClr val="DF362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&lt;</a:t>
                  </a:r>
                  <a:r>
                    <a:rPr lang="en-US" altLang="zh-CN" dirty="0" err="1">
                      <a:solidFill>
                        <a:srgbClr val="DF362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jsp:setProperty</a:t>
                  </a:r>
                  <a:r>
                    <a:rPr lang="en-US" altLang="zh-CN" dirty="0">
                      <a:solidFill>
                        <a:srgbClr val="DF362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name="iPhone" property="name" param ="name" /&gt;</a:t>
                  </a:r>
                </a:p>
                <a:p>
                  <a:pPr marL="342900" lvl="0" indent="-342900"/>
                  <a:r>
                    <a:rPr lang="en-US" altLang="zh-CN" dirty="0">
                      <a:solidFill>
                        <a:srgbClr val="DF362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&lt;</a:t>
                  </a:r>
                  <a:r>
                    <a:rPr lang="en-US" altLang="zh-CN" dirty="0" err="1">
                      <a:solidFill>
                        <a:srgbClr val="DF362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jsp:setProperty</a:t>
                  </a:r>
                  <a:r>
                    <a:rPr lang="en-US" altLang="zh-CN" dirty="0">
                      <a:solidFill>
                        <a:srgbClr val="DF362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name="iPhone" property="price" param ="price"/&gt;</a:t>
                  </a:r>
                </a:p>
                <a:p>
                  <a:pPr marL="342900" indent="-342900"/>
                  <a:r>
                    <a:rPr kumimoji="1" lang="en-US" altLang="zh-CN" kern="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</a:t>
                  </a:r>
                  <a:r>
                    <a:rPr lang="en-US" altLang="zh-CN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&lt;</a:t>
                  </a:r>
                  <a:r>
                    <a:rPr lang="en-US" altLang="zh-CN" dirty="0" err="1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br</a:t>
                  </a:r>
                  <a:r>
                    <a:rPr lang="en-US" altLang="zh-CN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&gt;&lt;b&gt;</a:t>
                  </a:r>
                  <a:r>
                    <a:rPr lang="zh-CN" altLang="en-US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名称：</a:t>
                  </a:r>
                  <a:endPara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/>
                  <a:r>
                    <a:rPr lang="en-US" altLang="zh-CN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	</a:t>
                  </a:r>
                  <a:r>
                    <a:rPr lang="en-US" altLang="zh-CN" dirty="0">
                      <a:solidFill>
                        <a:srgbClr val="DF362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&lt;</a:t>
                  </a:r>
                  <a:r>
                    <a:rPr lang="en-US" altLang="zh-CN" dirty="0" err="1">
                      <a:solidFill>
                        <a:srgbClr val="DF362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jsp:getProperty</a:t>
                  </a:r>
                  <a:r>
                    <a:rPr lang="en-US" altLang="zh-CN" dirty="0">
                      <a:solidFill>
                        <a:srgbClr val="DF362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name="iPhone" property="name"/&gt;</a:t>
                  </a:r>
                </a:p>
                <a:p>
                  <a:pPr marL="342900" indent="-342900"/>
                  <a:r>
                    <a:rPr lang="en-US" altLang="zh-CN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&lt;</a:t>
                  </a:r>
                  <a:r>
                    <a:rPr lang="en-US" altLang="zh-CN" dirty="0" err="1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br</a:t>
                  </a:r>
                  <a:r>
                    <a:rPr lang="en-US" altLang="zh-CN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&gt;&lt;b&gt;</a:t>
                  </a:r>
                  <a:r>
                    <a:rPr lang="zh-CN" altLang="en-US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价格：</a:t>
                  </a:r>
                  <a:endPara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/>
                  <a:r>
                    <a:rPr lang="en-US" altLang="zh-CN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	</a:t>
                  </a:r>
                  <a:r>
                    <a:rPr lang="en-US" altLang="zh-CN" dirty="0">
                      <a:solidFill>
                        <a:srgbClr val="DF362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&lt;</a:t>
                  </a:r>
                  <a:r>
                    <a:rPr lang="en-US" altLang="zh-CN" dirty="0" err="1">
                      <a:solidFill>
                        <a:srgbClr val="DF362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jsp:getProperty</a:t>
                  </a:r>
                  <a:r>
                    <a:rPr lang="en-US" altLang="zh-CN" dirty="0">
                      <a:solidFill>
                        <a:srgbClr val="DF362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name="iPhone" property="price"/&gt;</a:t>
                  </a:r>
                </a:p>
                <a:p>
                  <a:pPr marL="342900" indent="-342900"/>
                  <a:r>
                    <a:rPr lang="en-US" altLang="zh-CN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&lt;/font&gt;</a:t>
                  </a:r>
                </a:p>
                <a:p>
                  <a:pPr marL="342900" indent="-342900"/>
                  <a:r>
                    <a:rPr lang="en-US" altLang="zh-CN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&lt;/body&gt;</a:t>
                  </a:r>
                </a:p>
                <a:p>
                  <a:pPr marL="342900" indent="-342900"/>
                  <a:r>
                    <a:rPr lang="en-US" altLang="zh-CN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&lt;/HTML&gt;</a:t>
                  </a:r>
                </a:p>
              </p:txBody>
            </p:sp>
          </p:grpSp>
          <p:grpSp>
            <p:nvGrpSpPr>
              <p:cNvPr id="3" name="组合 2"/>
              <p:cNvGrpSpPr/>
              <p:nvPr/>
            </p:nvGrpSpPr>
            <p:grpSpPr>
              <a:xfrm>
                <a:off x="546" y="3497"/>
                <a:ext cx="13319" cy="531"/>
                <a:chOff x="379" y="3455"/>
                <a:chExt cx="13319" cy="531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379" y="3479"/>
                  <a:ext cx="10482" cy="488"/>
                </a:xfrm>
                <a:prstGeom prst="rect">
                  <a:avLst/>
                </a:prstGeom>
                <a:noFill/>
                <a:ln w="222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DF3621"/>
                    </a:solidFill>
                  </a:endParaRPr>
                </a:p>
              </p:txBody>
            </p:sp>
            <p:sp>
              <p:nvSpPr>
                <p:cNvPr id="5" name="文本框 4"/>
                <p:cNvSpPr txBox="1"/>
                <p:nvPr/>
              </p:nvSpPr>
              <p:spPr>
                <a:xfrm>
                  <a:off x="11245" y="3455"/>
                  <a:ext cx="2453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b="1" dirty="0">
                      <a:solidFill>
                        <a:srgbClr val="DF3621"/>
                      </a:solidFill>
                      <a:sym typeface="+mn-ea"/>
                    </a:rPr>
                    <a:t>加载</a:t>
                  </a:r>
                  <a:r>
                    <a:rPr lang="en-US" altLang="zh-CN" sz="1600" b="1" dirty="0" err="1">
                      <a:solidFill>
                        <a:srgbClr val="DF3621"/>
                      </a:solidFill>
                      <a:sym typeface="+mn-ea"/>
                    </a:rPr>
                    <a:t>Javabean</a:t>
                  </a:r>
                  <a:endParaRPr lang="en-US" altLang="zh-CN" sz="1600" b="1" dirty="0" err="1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endParaRPr>
                </a:p>
              </p:txBody>
            </p:sp>
            <p:cxnSp>
              <p:nvCxnSpPr>
                <p:cNvPr id="6" name="直接箭头连接符 5"/>
                <p:cNvCxnSpPr>
                  <a:stCxn id="2" idx="3"/>
                  <a:endCxn id="5" idx="1"/>
                </p:cNvCxnSpPr>
                <p:nvPr/>
              </p:nvCxnSpPr>
              <p:spPr>
                <a:xfrm flipV="1">
                  <a:off x="10861" y="3721"/>
                  <a:ext cx="384" cy="2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" name="组合 20"/>
            <p:cNvGrpSpPr/>
            <p:nvPr/>
          </p:nvGrpSpPr>
          <p:grpSpPr>
            <a:xfrm>
              <a:off x="540" y="4530"/>
              <a:ext cx="13394" cy="2896"/>
              <a:chOff x="540" y="4530"/>
              <a:chExt cx="13394" cy="2896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540" y="4530"/>
                <a:ext cx="13319" cy="1308"/>
                <a:chOff x="746" y="3575"/>
                <a:chExt cx="13319" cy="710"/>
              </a:xfrm>
            </p:grpSpPr>
            <p:sp>
              <p:nvSpPr>
                <p:cNvPr id="8" name="矩形 7"/>
                <p:cNvSpPr/>
                <p:nvPr/>
              </p:nvSpPr>
              <p:spPr>
                <a:xfrm>
                  <a:off x="746" y="3721"/>
                  <a:ext cx="10482" cy="488"/>
                </a:xfrm>
                <a:prstGeom prst="rect">
                  <a:avLst/>
                </a:prstGeom>
                <a:noFill/>
                <a:ln w="222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DF3621"/>
                    </a:solidFill>
                  </a:endParaRPr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11612" y="3575"/>
                  <a:ext cx="2453" cy="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b="1" dirty="0">
                      <a:solidFill>
                        <a:srgbClr val="DF3621"/>
                      </a:solidFill>
                      <a:sym typeface="+mn-ea"/>
                    </a:rPr>
                    <a:t>通过表单参数的值设置</a:t>
                  </a:r>
                  <a:r>
                    <a:rPr lang="en-US" altLang="zh-CN" sz="1600" b="1" dirty="0">
                      <a:solidFill>
                        <a:srgbClr val="DF3621"/>
                      </a:solidFill>
                      <a:sym typeface="+mn-ea"/>
                    </a:rPr>
                    <a:t>bean</a:t>
                  </a:r>
                  <a:r>
                    <a:rPr lang="zh-CN" altLang="en-US" sz="1600" b="1" dirty="0">
                      <a:solidFill>
                        <a:srgbClr val="DF3621"/>
                      </a:solidFill>
                      <a:sym typeface="+mn-ea"/>
                    </a:rPr>
                    <a:t>中的属性</a:t>
                  </a:r>
                  <a:endParaRPr lang="en-US" altLang="zh-CN" sz="1600" b="1" dirty="0" err="1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endParaRPr>
                </a:p>
              </p:txBody>
            </p:sp>
            <p:cxnSp>
              <p:nvCxnSpPr>
                <p:cNvPr id="10" name="直接箭头连接符 9"/>
                <p:cNvCxnSpPr>
                  <a:stCxn id="8" idx="3"/>
                  <a:endCxn id="9" idx="1"/>
                </p:cNvCxnSpPr>
                <p:nvPr/>
              </p:nvCxnSpPr>
              <p:spPr>
                <a:xfrm flipV="1">
                  <a:off x="11228" y="3930"/>
                  <a:ext cx="384" cy="35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矩形 15"/>
              <p:cNvSpPr/>
              <p:nvPr/>
            </p:nvSpPr>
            <p:spPr>
              <a:xfrm>
                <a:off x="1980" y="7012"/>
                <a:ext cx="9042" cy="415"/>
              </a:xfrm>
              <a:prstGeom prst="rect">
                <a:avLst/>
              </a:prstGeom>
              <a:noFill/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DF3621"/>
                  </a:solidFill>
                </a:endParaRPr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1986" y="6077"/>
                <a:ext cx="11948" cy="1248"/>
                <a:chOff x="1986" y="6077"/>
                <a:chExt cx="11948" cy="1248"/>
              </a:xfrm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1986" y="6077"/>
                  <a:ext cx="11948" cy="1248"/>
                  <a:chOff x="740" y="3788"/>
                  <a:chExt cx="11948" cy="1110"/>
                </a:xfrm>
              </p:grpSpPr>
              <p:sp>
                <p:nvSpPr>
                  <p:cNvPr id="13" name="矩形 12"/>
                  <p:cNvSpPr/>
                  <p:nvPr/>
                </p:nvSpPr>
                <p:spPr>
                  <a:xfrm>
                    <a:off x="740" y="3788"/>
                    <a:ext cx="9042" cy="369"/>
                  </a:xfrm>
                  <a:prstGeom prst="rect">
                    <a:avLst/>
                  </a:prstGeom>
                  <a:noFill/>
                  <a:ln w="2222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rgbClr val="DF3621"/>
                      </a:solidFill>
                    </a:endParaRPr>
                  </a:p>
                </p:txBody>
              </p:sp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10547" y="4080"/>
                    <a:ext cx="2141" cy="8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600" b="1" dirty="0">
                        <a:solidFill>
                          <a:srgbClr val="DF3621"/>
                        </a:solidFill>
                        <a:sym typeface="+mn-ea"/>
                      </a:rPr>
                      <a:t>获取</a:t>
                    </a:r>
                    <a:r>
                      <a:rPr lang="en-US" altLang="zh-CN" sz="1600" b="1" dirty="0">
                        <a:solidFill>
                          <a:srgbClr val="DF3621"/>
                        </a:solidFill>
                        <a:sym typeface="+mn-ea"/>
                      </a:rPr>
                      <a:t>bean</a:t>
                    </a:r>
                    <a:r>
                      <a:rPr lang="zh-CN" altLang="en-US" sz="1600" b="1" dirty="0">
                        <a:solidFill>
                          <a:srgbClr val="DF3621"/>
                        </a:solidFill>
                        <a:sym typeface="+mn-ea"/>
                      </a:rPr>
                      <a:t>中</a:t>
                    </a:r>
                  </a:p>
                  <a:p>
                    <a:pPr algn="ctr"/>
                    <a:r>
                      <a:rPr lang="zh-CN" altLang="en-US" sz="1600" b="1" dirty="0">
                        <a:solidFill>
                          <a:srgbClr val="DF3621"/>
                        </a:solidFill>
                        <a:sym typeface="+mn-ea"/>
                      </a:rPr>
                      <a:t>的属性</a:t>
                    </a:r>
                    <a:endParaRPr lang="en-US" altLang="zh-CN" sz="1600" b="1" dirty="0" err="1">
                      <a:solidFill>
                        <a:srgbClr val="DF362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endParaRPr>
                  </a:p>
                </p:txBody>
              </p:sp>
              <p:cxnSp>
                <p:nvCxnSpPr>
                  <p:cNvPr id="15" name="直接箭头连接符 14"/>
                  <p:cNvCxnSpPr>
                    <a:stCxn id="13" idx="3"/>
                  </p:cNvCxnSpPr>
                  <p:nvPr/>
                </p:nvCxnSpPr>
                <p:spPr>
                  <a:xfrm>
                    <a:off x="9782" y="3973"/>
                    <a:ext cx="935" cy="322"/>
                  </a:xfrm>
                  <a:prstGeom prst="straightConnector1">
                    <a:avLst/>
                  </a:prstGeom>
                  <a:ln w="2222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" name="直接箭头连接符 16"/>
                <p:cNvCxnSpPr>
                  <a:stCxn id="16" idx="3"/>
                </p:cNvCxnSpPr>
                <p:nvPr/>
              </p:nvCxnSpPr>
              <p:spPr>
                <a:xfrm flipV="1">
                  <a:off x="11022" y="6987"/>
                  <a:ext cx="941" cy="233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2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Text Box 8"/>
          <p:cNvSpPr txBox="1"/>
          <p:nvPr/>
        </p:nvSpPr>
        <p:spPr>
          <a:xfrm>
            <a:off x="1237615" y="1428750"/>
            <a:ext cx="6668770" cy="7694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第六章 </a:t>
            </a:r>
            <a:r>
              <a:rPr lang="en-US" altLang="zh-CN" sz="4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en-US" sz="4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44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Javabean</a:t>
            </a:r>
            <a:endParaRPr lang="zh-CN" altLang="en-US" sz="4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44" name="矩形 1"/>
          <p:cNvSpPr/>
          <p:nvPr/>
        </p:nvSpPr>
        <p:spPr>
          <a:xfrm>
            <a:off x="3868738" y="3282950"/>
            <a:ext cx="1420582" cy="71558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第三讲</a:t>
            </a:r>
          </a:p>
        </p:txBody>
      </p:sp>
    </p:spTree>
  </p:cSld>
  <p:clrMapOvr>
    <a:masterClrMapping/>
  </p:clrMapOvr>
  <p:transition>
    <p:blinds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46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 bean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的辅助类</a:t>
            </a:r>
            <a:endParaRPr lang="zh-CN" altLang="en-US" sz="28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7528" y="969504"/>
            <a:ext cx="7603752" cy="277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kumimoji="1"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有时在写一个</a:t>
            </a:r>
            <a:r>
              <a:rPr kumimoji="1"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bean</a:t>
            </a:r>
            <a:r>
              <a:rPr kumimoji="1"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的时候，除了需要用</a:t>
            </a:r>
            <a:r>
              <a:rPr kumimoji="1"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import</a:t>
            </a:r>
            <a:r>
              <a:rPr kumimoji="1"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语句引入</a:t>
            </a:r>
            <a:r>
              <a:rPr kumimoji="1"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JDK</a:t>
            </a:r>
            <a:r>
              <a:rPr kumimoji="1"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平台提供的类，可能还需要其它自己编写的一些类。</a:t>
            </a:r>
            <a:endParaRPr kumimoji="1" lang="en-US" altLang="zh-CN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kumimoji="1"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那么只要将这些类和创建</a:t>
            </a:r>
            <a:r>
              <a:rPr kumimoji="1"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bean</a:t>
            </a:r>
            <a:r>
              <a:rPr kumimoji="1"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的类写在一个</a:t>
            </a:r>
            <a:r>
              <a:rPr kumimoji="1"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kumimoji="1"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源文件中即可，但必须将源文件编译后产生的全部字节码文件复制到相应的目录中。</a:t>
            </a:r>
          </a:p>
        </p:txBody>
      </p:sp>
      <p:sp>
        <p:nvSpPr>
          <p:cNvPr id="13" name=" 2050"/>
          <p:cNvSpPr>
            <a:spLocks noChangeAspect="1"/>
          </p:cNvSpPr>
          <p:nvPr/>
        </p:nvSpPr>
        <p:spPr bwMode="auto">
          <a:xfrm>
            <a:off x="553159" y="1057083"/>
            <a:ext cx="258185" cy="39600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base"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14" name=" 2050"/>
          <p:cNvSpPr>
            <a:spLocks noChangeAspect="1"/>
          </p:cNvSpPr>
          <p:nvPr/>
        </p:nvSpPr>
        <p:spPr bwMode="auto">
          <a:xfrm>
            <a:off x="553158" y="2159384"/>
            <a:ext cx="258185" cy="39600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base"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bean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的辅助类</a:t>
            </a:r>
            <a:endParaRPr lang="zh-CN" altLang="en-US" sz="28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20675" y="972900"/>
            <a:ext cx="8502650" cy="1398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3400"/>
              </a:lnSpc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+mn-ea"/>
              </a:rPr>
              <a:t>例子</a:t>
            </a: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  <a:ea typeface="+mn-ea"/>
              </a:rPr>
              <a:t>6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+mn-ea"/>
              </a:rPr>
              <a:t>中，使用一个</a:t>
            </a: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  <a:ea typeface="+mn-ea"/>
              </a:rPr>
              <a:t>bean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+mn-ea"/>
              </a:rPr>
              <a:t>列出</a:t>
            </a: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  <a:ea typeface="+mn-ea"/>
              </a:rPr>
              <a:t>JSP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+mn-ea"/>
              </a:rPr>
              <a:t>页面所在目录中特定扩展名的文件。在写</a:t>
            </a: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  <a:ea typeface="+mn-ea"/>
              </a:rPr>
              <a:t>bean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+mn-ea"/>
              </a:rPr>
              <a:t>的类文件</a:t>
            </a:r>
            <a:r>
              <a:rPr lang="en-US" altLang="zh-CN" sz="2000" b="1" dirty="0" err="1">
                <a:solidFill>
                  <a:srgbClr val="DF3621"/>
                </a:solidFill>
                <a:latin typeface="宋体" panose="02010600030101010101" pitchFamily="2" charset="-122"/>
                <a:ea typeface="+mn-ea"/>
              </a:rPr>
              <a:t>ListFile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+mn-ea"/>
              </a:rPr>
              <a:t>时，我们需要一个实现</a:t>
            </a:r>
            <a:r>
              <a:rPr lang="en-US" altLang="zh-CN" sz="2000" b="1" dirty="0" err="1">
                <a:solidFill>
                  <a:srgbClr val="DF3621"/>
                </a:solidFill>
                <a:latin typeface="宋体" panose="02010600030101010101" pitchFamily="2" charset="-122"/>
                <a:ea typeface="+mn-ea"/>
              </a:rPr>
              <a:t>FilenameFilter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+mn-ea"/>
              </a:rPr>
              <a:t>接口的辅助类</a:t>
            </a:r>
            <a:r>
              <a:rPr lang="en-US" altLang="zh-CN" sz="2000" b="1" dirty="0" err="1">
                <a:solidFill>
                  <a:srgbClr val="DF3621"/>
                </a:solidFill>
                <a:latin typeface="宋体" panose="02010600030101010101" pitchFamily="2" charset="-122"/>
                <a:ea typeface="+mn-ea"/>
              </a:rPr>
              <a:t>FileExtendName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+mn-ea"/>
              </a:rPr>
              <a:t>，该类可以帮助</a:t>
            </a: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  <a:ea typeface="+mn-ea"/>
              </a:rPr>
              <a:t>bean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+mn-ea"/>
              </a:rPr>
              <a:t>列出指定扩展名的文件。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40825" y="2485070"/>
            <a:ext cx="7128597" cy="4277681"/>
            <a:chOff x="1388" y="4591"/>
            <a:chExt cx="7827" cy="6429"/>
          </a:xfrm>
        </p:grpSpPr>
        <p:sp>
          <p:nvSpPr>
            <p:cNvPr id="11" name="圆角矩形 8"/>
            <p:cNvSpPr/>
            <p:nvPr/>
          </p:nvSpPr>
          <p:spPr>
            <a:xfrm>
              <a:off x="1391" y="4591"/>
              <a:ext cx="7824" cy="673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598" y="4599"/>
              <a:ext cx="4433" cy="6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>
                <a:lnSpc>
                  <a:spcPts val="2500"/>
                </a:lnSpc>
                <a:spcBef>
                  <a:spcPts val="0"/>
                </a:spcBef>
                <a:defRPr/>
              </a:pPr>
              <a:r>
                <a:rPr lang="en-US" altLang="zh-CN" sz="2000" kern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ListFile.java</a:t>
              </a:r>
            </a:p>
          </p:txBody>
        </p:sp>
        <p:sp>
          <p:nvSpPr>
            <p:cNvPr id="13" name="圆角矩形 16"/>
            <p:cNvSpPr/>
            <p:nvPr/>
          </p:nvSpPr>
          <p:spPr>
            <a:xfrm>
              <a:off x="1388" y="5341"/>
              <a:ext cx="7827" cy="5679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653" y="5331"/>
              <a:ext cx="7562" cy="5607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  <a:spcBef>
                  <a:spcPts val="0"/>
                </a:spcBef>
                <a:defRPr/>
              </a:pP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package </a:t>
              </a:r>
              <a:r>
                <a:rPr lang="en-US" altLang="zh-CN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tom.jiafei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ts val="2600"/>
                </a:lnSpc>
                <a:spcBef>
                  <a:spcPts val="0"/>
                </a:spcBef>
                <a:defRPr/>
              </a:pP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import java.io.*;</a:t>
              </a:r>
            </a:p>
            <a:p>
              <a:pPr>
                <a:lnSpc>
                  <a:spcPts val="2600"/>
                </a:lnSpc>
                <a:spcBef>
                  <a:spcPts val="0"/>
                </a:spcBef>
                <a:defRPr/>
              </a:pP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 </a:t>
              </a:r>
              <a:r>
                <a:rPr lang="en-US" altLang="zh-CN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FileExtendName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implements </a:t>
              </a:r>
              <a:r>
                <a:rPr lang="en-US" altLang="zh-CN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FilenameFilter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{</a:t>
              </a:r>
            </a:p>
            <a:p>
              <a:pPr>
                <a:lnSpc>
                  <a:spcPts val="2600"/>
                </a:lnSpc>
                <a:spcBef>
                  <a:spcPts val="0"/>
                </a:spcBef>
                <a:defRPr/>
              </a:pP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String</a:t>
              </a:r>
              <a:r>
                <a:rPr lang="en-US" altLang="zh-CN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=null;</a:t>
              </a:r>
            </a:p>
            <a:p>
              <a:pPr>
                <a:lnSpc>
                  <a:spcPts val="2600"/>
                </a:lnSpc>
                <a:spcBef>
                  <a:spcPts val="0"/>
                </a:spcBef>
                <a:defRPr/>
              </a:pP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FileExtendName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(String s) {</a:t>
              </a:r>
            </a:p>
            <a:p>
              <a:pPr>
                <a:lnSpc>
                  <a:spcPts val="2600"/>
                </a:lnSpc>
                <a:spcBef>
                  <a:spcPts val="0"/>
                </a:spcBef>
                <a:defRPr/>
              </a:pP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str="."+s;</a:t>
              </a:r>
            </a:p>
            <a:p>
              <a:pPr>
                <a:lnSpc>
                  <a:spcPts val="2600"/>
                </a:lnSpc>
                <a:spcBef>
                  <a:spcPts val="0"/>
                </a:spcBef>
                <a:defRPr/>
              </a:pP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}</a:t>
              </a:r>
            </a:p>
            <a:p>
              <a:pPr>
                <a:lnSpc>
                  <a:spcPts val="2600"/>
                </a:lnSpc>
                <a:spcBef>
                  <a:spcPts val="0"/>
                </a:spcBef>
                <a:defRPr/>
              </a:pP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public  </a:t>
              </a:r>
              <a:r>
                <a:rPr lang="en-US" altLang="zh-CN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boolean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accept(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</a:t>
              </a:r>
              <a:r>
                <a:rPr lang="en-US" altLang="zh-CN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dir,String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name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{</a:t>
              </a:r>
            </a:p>
            <a:p>
              <a:pPr>
                <a:lnSpc>
                  <a:spcPts val="2600"/>
                </a:lnSpc>
                <a:spcBef>
                  <a:spcPts val="0"/>
                </a:spcBef>
                <a:defRPr/>
              </a:pP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return </a:t>
              </a:r>
              <a:r>
                <a:rPr lang="en-US" altLang="zh-CN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name.endsWith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ts val="2600"/>
                </a:lnSpc>
                <a:spcBef>
                  <a:spcPts val="0"/>
                </a:spcBef>
                <a:defRPr/>
              </a:pP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}              </a:t>
              </a:r>
            </a:p>
            <a:p>
              <a:pPr>
                <a:lnSpc>
                  <a:spcPts val="2600"/>
                </a:lnSpc>
                <a:spcBef>
                  <a:spcPts val="0"/>
                </a:spcBef>
                <a:defRPr/>
              </a:pP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bean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的辅助类</a:t>
            </a:r>
            <a:endParaRPr lang="zh-CN" altLang="en-US" sz="28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27078" y="720324"/>
            <a:ext cx="7982734" cy="5823614"/>
            <a:chOff x="1388" y="4527"/>
            <a:chExt cx="8543" cy="8884"/>
          </a:xfrm>
        </p:grpSpPr>
        <p:sp>
          <p:nvSpPr>
            <p:cNvPr id="9" name="圆角矩形 8"/>
            <p:cNvSpPr/>
            <p:nvPr/>
          </p:nvSpPr>
          <p:spPr>
            <a:xfrm>
              <a:off x="1628" y="4527"/>
              <a:ext cx="7721" cy="715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835" y="4599"/>
              <a:ext cx="4433" cy="60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>
                <a:spcBef>
                  <a:spcPts val="0"/>
                </a:spcBef>
                <a:defRPr/>
              </a:pPr>
              <a:r>
                <a:rPr lang="en-US" altLang="zh-CN" sz="20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ListFile.java</a:t>
              </a:r>
            </a:p>
          </p:txBody>
        </p:sp>
        <p:sp>
          <p:nvSpPr>
            <p:cNvPr id="13" name="圆角矩形 16"/>
            <p:cNvSpPr/>
            <p:nvPr/>
          </p:nvSpPr>
          <p:spPr>
            <a:xfrm>
              <a:off x="1388" y="5341"/>
              <a:ext cx="7963" cy="807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968" y="5535"/>
              <a:ext cx="7963" cy="778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>
                <a:lnSpc>
                  <a:spcPts val="2300"/>
                </a:lnSpc>
                <a:spcBef>
                  <a:spcPts val="0"/>
                </a:spcBef>
                <a:defRPr/>
              </a:pP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class </a:t>
              </a:r>
              <a:r>
                <a:rPr lang="en-US" altLang="zh-CN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ListFile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{</a:t>
              </a:r>
            </a:p>
            <a:p>
              <a:pPr>
                <a:lnSpc>
                  <a:spcPts val="2300"/>
                </a:lnSpc>
                <a:spcBef>
                  <a:spcPts val="0"/>
                </a:spcBef>
                <a:defRPr/>
              </a:pP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String </a:t>
              </a:r>
              <a:r>
                <a:rPr lang="en-US" altLang="zh-CN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extendsName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=null;</a:t>
              </a:r>
            </a:p>
            <a:p>
              <a:pPr>
                <a:lnSpc>
                  <a:spcPts val="2300"/>
                </a:lnSpc>
                <a:spcBef>
                  <a:spcPts val="0"/>
                </a:spcBef>
                <a:defRPr/>
              </a:pP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String [] </a:t>
              </a:r>
              <a:r>
                <a:rPr lang="en-US" altLang="zh-CN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allFileName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=null; </a:t>
              </a:r>
            </a:p>
            <a:p>
              <a:pPr>
                <a:lnSpc>
                  <a:spcPts val="2300"/>
                </a:lnSpc>
                <a:spcBef>
                  <a:spcPts val="0"/>
                </a:spcBef>
                <a:defRPr/>
              </a:pP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String </a:t>
              </a:r>
              <a:r>
                <a:rPr lang="en-US" altLang="zh-CN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=null;</a:t>
              </a:r>
            </a:p>
            <a:p>
              <a:pPr>
                <a:lnSpc>
                  <a:spcPts val="2300"/>
                </a:lnSpc>
                <a:spcBef>
                  <a:spcPts val="0"/>
                </a:spcBef>
                <a:defRPr/>
              </a:pP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public void </a:t>
              </a:r>
              <a:r>
                <a:rPr lang="en-US" altLang="zh-CN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setDir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(String </a:t>
              </a:r>
              <a:r>
                <a:rPr lang="en-US" altLang="zh-CN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{</a:t>
              </a:r>
              <a:r>
                <a:rPr lang="en-US" altLang="zh-CN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this.dir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</a:t>
              </a:r>
              <a:r>
                <a:rPr lang="en-US" altLang="zh-CN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;}</a:t>
              </a:r>
            </a:p>
            <a:p>
              <a:pPr>
                <a:lnSpc>
                  <a:spcPts val="2300"/>
                </a:lnSpc>
                <a:spcBef>
                  <a:spcPts val="0"/>
                </a:spcBef>
                <a:defRPr/>
              </a:pP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public String </a:t>
              </a:r>
              <a:r>
                <a:rPr lang="en-US" altLang="zh-CN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getDir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 {return </a:t>
              </a:r>
              <a:r>
                <a:rPr lang="en-US" altLang="zh-CN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;}</a:t>
              </a:r>
            </a:p>
            <a:p>
              <a:pPr>
                <a:lnSpc>
                  <a:spcPts val="2300"/>
                </a:lnSpc>
                <a:spcBef>
                  <a:spcPts val="0"/>
                </a:spcBef>
                <a:defRPr/>
              </a:pP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public void </a:t>
              </a:r>
              <a:r>
                <a:rPr lang="en-US" altLang="zh-CN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setExtendsName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(String s) {</a:t>
              </a:r>
              <a:r>
                <a:rPr lang="en-US" altLang="zh-CN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extendsName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=s;}</a:t>
              </a:r>
            </a:p>
            <a:p>
              <a:pPr>
                <a:lnSpc>
                  <a:spcPts val="2300"/>
                </a:lnSpc>
                <a:spcBef>
                  <a:spcPts val="0"/>
                </a:spcBef>
                <a:defRPr/>
              </a:pP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public String </a:t>
              </a:r>
              <a:r>
                <a:rPr lang="en-US" altLang="zh-CN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getExtendsName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 {return </a:t>
              </a:r>
              <a:r>
                <a:rPr lang="en-US" altLang="zh-CN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extendsName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;}</a:t>
              </a:r>
            </a:p>
            <a:p>
              <a:pPr>
                <a:lnSpc>
                  <a:spcPts val="2300"/>
                </a:lnSpc>
                <a:spcBef>
                  <a:spcPts val="0"/>
                </a:spcBef>
                <a:defRPr/>
              </a:pP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public String [] </a:t>
              </a:r>
              <a:r>
                <a:rPr lang="en-US" altLang="zh-CN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getAllFileName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 {</a:t>
              </a:r>
            </a:p>
            <a:p>
              <a:pPr>
                <a:lnSpc>
                  <a:spcPts val="2300"/>
                </a:lnSpc>
                <a:spcBef>
                  <a:spcPts val="0"/>
                </a:spcBef>
                <a:defRPr/>
              </a:pP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if(</a:t>
              </a:r>
              <a:r>
                <a:rPr lang="en-US" altLang="zh-CN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!=null) {</a:t>
              </a:r>
            </a:p>
            <a:p>
              <a:pPr>
                <a:lnSpc>
                  <a:spcPts val="2300"/>
                </a:lnSpc>
                <a:spcBef>
                  <a:spcPts val="0"/>
                </a:spcBef>
                <a:defRPr/>
              </a:pPr>
              <a:r>
                <a:rPr lang="en-US" altLang="zh-CN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altLang="zh-CN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</a:t>
              </a:r>
              <a:r>
                <a:rPr lang="en-US" altLang="zh-CN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mulu</a:t>
              </a:r>
              <a:r>
                <a:rPr lang="en-US" altLang="zh-CN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=new File(</a:t>
              </a:r>
              <a:r>
                <a:rPr lang="en-US" altLang="zh-CN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</a:t>
              </a:r>
              <a:r>
                <a:rPr lang="en-US" altLang="zh-CN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ts val="2300"/>
                </a:lnSpc>
                <a:spcBef>
                  <a:spcPts val="0"/>
                </a:spcBef>
                <a:defRPr/>
              </a:pPr>
              <a:r>
                <a:rPr lang="en-US" altLang="zh-CN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CN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FileExtendName</a:t>
              </a:r>
              <a:r>
                <a:rPr lang="en-US" altLang="zh-CN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help=new </a:t>
              </a:r>
              <a:r>
                <a:rPr lang="en-US" altLang="zh-CN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FileExtendName</a:t>
              </a:r>
              <a:r>
                <a:rPr lang="en-US" altLang="zh-CN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extendsName</a:t>
              </a:r>
              <a:r>
                <a:rPr lang="en-US" altLang="zh-CN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ts val="2300"/>
                </a:lnSpc>
                <a:spcBef>
                  <a:spcPts val="0"/>
                </a:spcBef>
                <a:defRPr/>
              </a:pPr>
              <a:r>
                <a:rPr lang="en-US" altLang="zh-CN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CN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allFileName</a:t>
              </a:r>
              <a:r>
                <a:rPr lang="en-US" altLang="zh-CN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mulu.list</a:t>
              </a:r>
              <a:r>
                <a:rPr lang="en-US" altLang="zh-CN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(help);</a:t>
              </a:r>
            </a:p>
            <a:p>
              <a:pPr>
                <a:lnSpc>
                  <a:spcPts val="2300"/>
                </a:lnSpc>
                <a:spcBef>
                  <a:spcPts val="0"/>
                </a:spcBef>
                <a:defRPr/>
              </a:pPr>
              <a:r>
                <a:rPr lang="en-US" altLang="zh-CN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ts val="2300"/>
                </a:lnSpc>
                <a:spcBef>
                  <a:spcPts val="0"/>
                </a:spcBef>
                <a:defRPr/>
              </a:pP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return </a:t>
              </a:r>
              <a:r>
                <a:rPr lang="en-US" altLang="zh-CN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allFileName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ts val="2300"/>
                </a:lnSpc>
                <a:spcBef>
                  <a:spcPts val="0"/>
                </a:spcBef>
                <a:defRPr/>
              </a:pP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}  </a:t>
              </a:r>
            </a:p>
            <a:p>
              <a:pPr>
                <a:lnSpc>
                  <a:spcPts val="2300"/>
                </a:lnSpc>
                <a:spcBef>
                  <a:spcPts val="0"/>
                </a:spcBef>
                <a:defRPr/>
              </a:pP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河海校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 bean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的辅助类</a:t>
            </a:r>
            <a:endParaRPr lang="zh-CN" altLang="en-US" sz="28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61671" y="769938"/>
            <a:ext cx="8316622" cy="6050523"/>
            <a:chOff x="1439" y="4594"/>
            <a:chExt cx="8970" cy="9739"/>
          </a:xfrm>
        </p:grpSpPr>
        <p:sp>
          <p:nvSpPr>
            <p:cNvPr id="9" name="圆角矩形 8"/>
            <p:cNvSpPr/>
            <p:nvPr/>
          </p:nvSpPr>
          <p:spPr>
            <a:xfrm>
              <a:off x="1630" y="4594"/>
              <a:ext cx="8547" cy="775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835" y="4599"/>
              <a:ext cx="4433" cy="66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>
                <a:lnSpc>
                  <a:spcPts val="2500"/>
                </a:lnSpc>
              </a:pPr>
              <a:r>
                <a:rPr lang="en-US" altLang="zh-CN" sz="20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example4_6.jsp</a:t>
              </a:r>
            </a:p>
          </p:txBody>
        </p:sp>
        <p:sp>
          <p:nvSpPr>
            <p:cNvPr id="11" name="圆角矩形 16"/>
            <p:cNvSpPr/>
            <p:nvPr/>
          </p:nvSpPr>
          <p:spPr>
            <a:xfrm>
              <a:off x="1439" y="5533"/>
              <a:ext cx="8865" cy="8759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862" y="5640"/>
              <a:ext cx="8547" cy="8693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>
                <a:lnSpc>
                  <a:spcPts val="2100"/>
                </a:lnSpc>
                <a:spcBef>
                  <a:spcPts val="0"/>
                </a:spcBef>
                <a:defRPr/>
              </a:pP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&lt;%@ page </a:t>
              </a:r>
              <a:r>
                <a:rPr lang="en-US" altLang="zh-CN" sz="16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contentType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="text/</a:t>
              </a:r>
              <a:r>
                <a:rPr lang="en-US" altLang="zh-CN" sz="16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html;charset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=gb2312" %&gt;</a:t>
              </a:r>
            </a:p>
            <a:p>
              <a:pPr>
                <a:lnSpc>
                  <a:spcPts val="2600"/>
                </a:lnSpc>
                <a:spcBef>
                  <a:spcPts val="0"/>
                </a:spcBef>
                <a:defRPr/>
              </a:pPr>
              <a:r>
                <a:rPr lang="en-US" altLang="zh-CN" sz="16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zh-CN" sz="160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jsp:useBean</a:t>
              </a:r>
              <a:r>
                <a:rPr lang="en-US" altLang="zh-CN" sz="16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id="file" class="</a:t>
              </a:r>
              <a:r>
                <a:rPr lang="en-US" altLang="zh-CN" sz="160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tom.jiafei.ListFile</a:t>
              </a:r>
              <a:r>
                <a:rPr lang="en-US" altLang="zh-CN" sz="16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 scope="request"/&gt;</a:t>
              </a:r>
            </a:p>
            <a:p>
              <a:pPr>
                <a:lnSpc>
                  <a:spcPts val="2100"/>
                </a:lnSpc>
                <a:spcBef>
                  <a:spcPts val="0"/>
                </a:spcBef>
                <a:defRPr/>
              </a:pP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&lt;HTML&gt;&lt;body </a:t>
              </a:r>
              <a:r>
                <a:rPr lang="en-US" altLang="zh-CN" sz="16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bgcolor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=cyan&gt;&lt;font size=2&gt;</a:t>
              </a:r>
            </a:p>
            <a:p>
              <a:pPr>
                <a:lnSpc>
                  <a:spcPts val="2100"/>
                </a:lnSpc>
                <a:spcBef>
                  <a:spcPts val="0"/>
                </a:spcBef>
                <a:defRPr/>
              </a:pP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&lt;form action="" Method="post"&gt;</a:t>
              </a:r>
            </a:p>
            <a:p>
              <a:pPr>
                <a:lnSpc>
                  <a:spcPts val="2100"/>
                </a:lnSpc>
                <a:spcBef>
                  <a:spcPts val="0"/>
                </a:spcBef>
                <a:defRPr/>
              </a:pPr>
              <a:r>
                <a:rPr lang="zh-CN" altLang="en-US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输入目录名，例如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:D:/2000&lt;input type=text name="</a:t>
              </a:r>
              <a:r>
                <a:rPr lang="en-US" altLang="zh-CN" sz="16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 size=15&gt;&lt;</a:t>
              </a:r>
              <a:r>
                <a:rPr lang="en-US" altLang="zh-CN" sz="16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</a:p>
            <a:p>
              <a:pPr>
                <a:lnSpc>
                  <a:spcPts val="2100"/>
                </a:lnSpc>
                <a:spcBef>
                  <a:spcPts val="0"/>
                </a:spcBef>
                <a:defRPr/>
              </a:pPr>
              <a:r>
                <a:rPr lang="zh-CN" altLang="en-US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输入文件的扩展名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zh-CN" altLang="en-US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例如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:java&lt;input type=text name="</a:t>
              </a:r>
              <a:r>
                <a:rPr lang="en-US" altLang="zh-CN" sz="16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extendsName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 size=6&gt;</a:t>
              </a:r>
            </a:p>
            <a:p>
              <a:pPr>
                <a:lnSpc>
                  <a:spcPts val="2100"/>
                </a:lnSpc>
                <a:spcBef>
                  <a:spcPts val="0"/>
                </a:spcBef>
                <a:defRPr/>
              </a:pP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&lt;input type=submit value="</a:t>
              </a:r>
              <a:r>
                <a:rPr lang="zh-CN" altLang="en-US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提交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"&gt;</a:t>
              </a:r>
            </a:p>
            <a:p>
              <a:pPr>
                <a:lnSpc>
                  <a:spcPts val="2100"/>
                </a:lnSpc>
                <a:spcBef>
                  <a:spcPts val="0"/>
                </a:spcBef>
                <a:defRPr/>
              </a:pP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&lt;/form&gt;</a:t>
              </a:r>
            </a:p>
            <a:p>
              <a:pPr>
                <a:lnSpc>
                  <a:spcPts val="2600"/>
                </a:lnSpc>
                <a:spcBef>
                  <a:spcPts val="0"/>
                </a:spcBef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zh-CN" sz="160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jsp:setProperty</a:t>
              </a:r>
              <a:r>
                <a:rPr lang="en-US" altLang="zh-CN" sz="16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name="file" property="</a:t>
              </a:r>
              <a:r>
                <a:rPr lang="en-US" altLang="zh-CN" sz="160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</a:t>
              </a:r>
              <a:r>
                <a:rPr lang="en-US" altLang="zh-CN" sz="16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 param="</a:t>
              </a:r>
              <a:r>
                <a:rPr lang="en-US" altLang="zh-CN" sz="160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</a:t>
              </a:r>
              <a:r>
                <a:rPr lang="en-US" altLang="zh-CN" sz="16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"/&gt;</a:t>
              </a:r>
            </a:p>
            <a:p>
              <a:pPr>
                <a:lnSpc>
                  <a:spcPts val="2600"/>
                </a:lnSpc>
                <a:spcBef>
                  <a:spcPts val="0"/>
                </a:spcBef>
                <a:defRPr/>
              </a:pPr>
              <a:r>
                <a:rPr lang="en-US" altLang="zh-CN" sz="16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&lt;</a:t>
              </a:r>
              <a:r>
                <a:rPr lang="en-US" altLang="zh-CN" sz="160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jsp:setProperty</a:t>
              </a:r>
              <a:r>
                <a:rPr lang="en-US" altLang="zh-CN" sz="16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name="file" property="</a:t>
              </a:r>
              <a:r>
                <a:rPr lang="en-US" altLang="zh-CN" sz="160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extendsName</a:t>
              </a:r>
              <a:r>
                <a:rPr lang="en-US" altLang="zh-CN" sz="16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 param="</a:t>
              </a:r>
              <a:r>
                <a:rPr lang="en-US" altLang="zh-CN" sz="160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extendsName</a:t>
              </a:r>
              <a:r>
                <a:rPr lang="en-US" altLang="zh-CN" sz="16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"/&gt;</a:t>
              </a:r>
            </a:p>
            <a:p>
              <a:pPr>
                <a:lnSpc>
                  <a:spcPts val="2100"/>
                </a:lnSpc>
                <a:spcBef>
                  <a:spcPts val="0"/>
                </a:spcBef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zh-CN" sz="16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&gt;&lt;b&gt;</a:t>
              </a:r>
              <a:r>
                <a:rPr lang="zh-CN" altLang="en-US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目录 </a:t>
              </a:r>
              <a:r>
                <a:rPr lang="en-US" altLang="zh-CN" sz="16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zh-CN" sz="160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jsp:getProperty</a:t>
              </a:r>
              <a:r>
                <a:rPr lang="en-US" altLang="zh-CN" sz="16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name="file" property="</a:t>
              </a:r>
              <a:r>
                <a:rPr lang="en-US" altLang="zh-CN" sz="160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</a:t>
              </a:r>
              <a:r>
                <a:rPr lang="en-US" altLang="zh-CN" sz="16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"/&gt;</a:t>
              </a:r>
              <a:r>
                <a:rPr lang="zh-CN" altLang="en-US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中</a:t>
              </a:r>
            </a:p>
            <a:p>
              <a:pPr>
                <a:lnSpc>
                  <a:spcPts val="2100"/>
                </a:lnSpc>
                <a:spcBef>
                  <a:spcPts val="0"/>
                </a:spcBef>
                <a:defRPr/>
              </a:pPr>
              <a:r>
                <a:rPr lang="zh-CN" altLang="en-US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扩展名是</a:t>
              </a:r>
              <a:r>
                <a:rPr lang="zh-CN" altLang="en-US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zh-CN" sz="160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jsp:getProperty</a:t>
              </a:r>
              <a:r>
                <a:rPr lang="en-US" altLang="zh-CN" sz="16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name="file" property="</a:t>
              </a:r>
              <a:r>
                <a:rPr lang="en-US" altLang="zh-CN" sz="160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extendsName</a:t>
              </a:r>
              <a:r>
                <a:rPr lang="en-US" altLang="zh-CN" sz="16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"/&gt;</a:t>
              </a:r>
              <a:r>
                <a:rPr lang="en-US" altLang="zh-CN" sz="1600" kern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的文件有：</a:t>
              </a:r>
            </a:p>
            <a:p>
              <a:pPr>
                <a:lnSpc>
                  <a:spcPts val="2100"/>
                </a:lnSpc>
                <a:spcBef>
                  <a:spcPts val="0"/>
                </a:spcBef>
                <a:defRPr/>
              </a:pPr>
              <a:r>
                <a:rPr lang="zh-CN" altLang="en-US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&lt;% String [] </a:t>
              </a:r>
              <a:r>
                <a:rPr lang="en-US" altLang="zh-CN" sz="16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fileName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en-US" altLang="zh-CN" sz="16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file.getAllFileName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();</a:t>
              </a:r>
            </a:p>
            <a:p>
              <a:pPr>
                <a:lnSpc>
                  <a:spcPts val="2100"/>
                </a:lnSpc>
                <a:spcBef>
                  <a:spcPts val="0"/>
                </a:spcBef>
                <a:defRPr/>
              </a:pP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if(</a:t>
              </a:r>
              <a:r>
                <a:rPr lang="en-US" altLang="zh-CN" sz="16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fileName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!=null) {</a:t>
              </a:r>
            </a:p>
            <a:p>
              <a:pPr>
                <a:lnSpc>
                  <a:spcPts val="2100"/>
                </a:lnSpc>
                <a:spcBef>
                  <a:spcPts val="0"/>
                </a:spcBef>
                <a:defRPr/>
              </a:pP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for(int </a:t>
              </a:r>
              <a:r>
                <a:rPr lang="en-US" altLang="zh-CN" sz="16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=0;i&lt;</a:t>
              </a:r>
              <a:r>
                <a:rPr lang="en-US" altLang="zh-CN" sz="16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fileName.length;i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++) {</a:t>
              </a:r>
            </a:p>
            <a:p>
              <a:pPr>
                <a:lnSpc>
                  <a:spcPts val="2100"/>
                </a:lnSpc>
                <a:spcBef>
                  <a:spcPts val="0"/>
                </a:spcBef>
                <a:defRPr/>
              </a:pP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</a:t>
              </a:r>
              <a:r>
                <a:rPr lang="en-US" altLang="zh-CN" sz="16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out.print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("&lt;</a:t>
              </a:r>
              <a:r>
                <a:rPr lang="en-US" altLang="zh-CN" sz="16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&gt;"+</a:t>
              </a:r>
              <a:r>
                <a:rPr lang="en-US" altLang="zh-CN" sz="16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fileName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sz="16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]); </a:t>
              </a:r>
            </a:p>
            <a:p>
              <a:pPr>
                <a:lnSpc>
                  <a:spcPts val="2100"/>
                </a:lnSpc>
                <a:spcBef>
                  <a:spcPts val="0"/>
                </a:spcBef>
                <a:defRPr/>
              </a:pP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} </a:t>
              </a:r>
            </a:p>
            <a:p>
              <a:pPr>
                <a:lnSpc>
                  <a:spcPts val="2100"/>
                </a:lnSpc>
                <a:spcBef>
                  <a:spcPts val="0"/>
                </a:spcBef>
                <a:defRPr/>
              </a:pP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}</a:t>
              </a:r>
            </a:p>
            <a:p>
              <a:pPr>
                <a:lnSpc>
                  <a:spcPts val="2100"/>
                </a:lnSpc>
                <a:spcBef>
                  <a:spcPts val="0"/>
                </a:spcBef>
                <a:defRPr/>
              </a:pP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%&gt;&lt;/font&gt;&lt;/body&gt;&lt;/HTML&gt;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/>
          <p:nvPr/>
        </p:nvSpPr>
        <p:spPr>
          <a:xfrm>
            <a:off x="928688" y="123825"/>
            <a:ext cx="609158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JSP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bean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结合的简单例子</a:t>
            </a:r>
            <a:endParaRPr lang="zh-CN" altLang="en-US" sz="28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5"/>
          <p:cNvSpPr>
            <a:spLocks noChangeArrowheads="1"/>
          </p:cNvSpPr>
          <p:nvPr/>
        </p:nvSpPr>
        <p:spPr bwMode="auto">
          <a:xfrm>
            <a:off x="755576" y="985838"/>
            <a:ext cx="8159824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+mn-ea"/>
              </a:rPr>
              <a:t>JSP + JavaBean 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+mn-ea"/>
              </a:rPr>
              <a:t>模式开发，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+mn-ea"/>
              </a:rPr>
              <a:t>JSP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+mn-ea"/>
              </a:rPr>
              <a:t>页面中调用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+mn-ea"/>
              </a:rPr>
              <a:t>Bean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+mn-ea"/>
              </a:rPr>
              <a:t>将数据处理代码从页面中分离出来，实现代码复用，以便有效地维护一个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+mn-ea"/>
              </a:rPr>
              <a:t>Web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+mn-ea"/>
              </a:rPr>
              <a:t>应用。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  <a:ea typeface="+mn-ea"/>
            </a:endParaRPr>
          </a:p>
          <a:p>
            <a:pPr algn="just" eaLnBrk="1" hangingPunct="1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+mn-ea"/>
              </a:rPr>
              <a:t>结合一些具体的实际问题，熟悉掌握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+mn-ea"/>
              </a:rPr>
              <a:t>bean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+mn-ea"/>
              </a:rPr>
              <a:t>的使用。</a:t>
            </a:r>
          </a:p>
        </p:txBody>
      </p:sp>
      <p:sp>
        <p:nvSpPr>
          <p:cNvPr id="8" name=" 2050"/>
          <p:cNvSpPr>
            <a:spLocks noChangeAspect="1"/>
          </p:cNvSpPr>
          <p:nvPr/>
        </p:nvSpPr>
        <p:spPr bwMode="auto">
          <a:xfrm>
            <a:off x="410845" y="1057593"/>
            <a:ext cx="258185" cy="39600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base"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9" name=" 2050"/>
          <p:cNvSpPr>
            <a:spLocks noChangeAspect="1"/>
          </p:cNvSpPr>
          <p:nvPr/>
        </p:nvSpPr>
        <p:spPr bwMode="auto">
          <a:xfrm>
            <a:off x="410845" y="2420635"/>
            <a:ext cx="258185" cy="39600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base"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2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Text Box 8"/>
          <p:cNvSpPr txBox="1"/>
          <p:nvPr/>
        </p:nvSpPr>
        <p:spPr>
          <a:xfrm>
            <a:off x="1237615" y="1428750"/>
            <a:ext cx="666877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第六章 </a:t>
            </a:r>
            <a:r>
              <a:rPr lang="en-US" altLang="zh-CN" sz="4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JSP</a:t>
            </a:r>
            <a:r>
              <a:rPr lang="zh-CN" altLang="en-US" sz="4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4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Javabean</a:t>
            </a:r>
            <a:endParaRPr lang="zh-CN" altLang="en-US" sz="4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44" name="矩形 1"/>
          <p:cNvSpPr/>
          <p:nvPr/>
        </p:nvSpPr>
        <p:spPr>
          <a:xfrm>
            <a:off x="3868738" y="3282950"/>
            <a:ext cx="1406525" cy="8302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第一讲</a:t>
            </a:r>
          </a:p>
        </p:txBody>
      </p:sp>
    </p:spTree>
  </p:cSld>
  <p:clrMapOvr>
    <a:masterClrMapping/>
  </p:clrMapOvr>
  <p:transition>
    <p:blinds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 Box 9"/>
          <p:cNvSpPr txBox="1"/>
          <p:nvPr/>
        </p:nvSpPr>
        <p:spPr>
          <a:xfrm>
            <a:off x="928688" y="123825"/>
            <a:ext cx="609158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 JSP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bean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结合的简单例子</a:t>
            </a:r>
            <a:endParaRPr lang="zh-CN" altLang="en-US" sz="28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右大括号 1"/>
          <p:cNvSpPr/>
          <p:nvPr/>
        </p:nvSpPr>
        <p:spPr>
          <a:xfrm>
            <a:off x="4400498" y="2299787"/>
            <a:ext cx="576064" cy="1728192"/>
          </a:xfrm>
          <a:prstGeom prst="rightBrace">
            <a:avLst/>
          </a:prstGeom>
          <a:ln w="19050">
            <a:solidFill>
              <a:schemeClr val="tx2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143642" y="2809627"/>
            <a:ext cx="275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setXxx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getXxx</a:t>
            </a:r>
            <a:r>
              <a:rPr lang="en-US" altLang="zh-CN" dirty="0"/>
              <a:t>()</a:t>
            </a:r>
            <a:r>
              <a:rPr lang="zh-CN" altLang="en-US" dirty="0"/>
              <a:t>方法获取或修改属性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25263" y="1097175"/>
            <a:ext cx="8849041" cy="5479344"/>
            <a:chOff x="1630" y="4566"/>
            <a:chExt cx="9716" cy="8235"/>
          </a:xfrm>
        </p:grpSpPr>
        <p:sp>
          <p:nvSpPr>
            <p:cNvPr id="10" name="圆角矩形 8"/>
            <p:cNvSpPr/>
            <p:nvPr/>
          </p:nvSpPr>
          <p:spPr>
            <a:xfrm>
              <a:off x="1630" y="4566"/>
              <a:ext cx="9335" cy="605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35" y="4599"/>
              <a:ext cx="4433" cy="5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>
                <a:lnSpc>
                  <a:spcPts val="2000"/>
                </a:lnSpc>
                <a:spcBef>
                  <a:spcPts val="0"/>
                </a:spcBef>
                <a:defRPr/>
              </a:pPr>
              <a:r>
                <a:rPr lang="en-US" altLang="zh-CN" sz="20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Triangle.java</a:t>
              </a:r>
            </a:p>
          </p:txBody>
        </p:sp>
        <p:sp>
          <p:nvSpPr>
            <p:cNvPr id="12" name="圆角矩形 16"/>
            <p:cNvSpPr/>
            <p:nvPr/>
          </p:nvSpPr>
          <p:spPr>
            <a:xfrm>
              <a:off x="1630" y="5171"/>
              <a:ext cx="9335" cy="763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914" y="5501"/>
              <a:ext cx="9432" cy="716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>
                <a:spcBef>
                  <a:spcPts val="0"/>
                </a:spcBef>
                <a:defRPr/>
              </a:pP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class Triangle {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double </a:t>
              </a:r>
              <a:r>
                <a:rPr lang="en-US" altLang="zh-CN" sz="16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sideA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=-1,sideB=-1,sideC=-1, area=-1;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sz="16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boolean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triangle;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public void </a:t>
              </a:r>
              <a:r>
                <a:rPr lang="en-US" altLang="zh-CN" sz="160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setSideA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(double a) {</a:t>
              </a:r>
              <a:r>
                <a:rPr lang="en-US" altLang="zh-CN" sz="16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sideA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=a;}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public double </a:t>
              </a:r>
              <a:r>
                <a:rPr lang="en-US" altLang="zh-CN" sz="160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getSideA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 { return </a:t>
              </a:r>
              <a:r>
                <a:rPr lang="en-US" altLang="zh-CN" sz="16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sideA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;}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public void</a:t>
              </a:r>
              <a:r>
                <a:rPr lang="en-US" altLang="zh-CN" sz="1600" dirty="0">
                  <a:solidFill>
                    <a:srgbClr val="DF362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dirty="0" err="1">
                  <a:solidFill>
                    <a:srgbClr val="DF362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setSideB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(double b) {</a:t>
              </a:r>
              <a:r>
                <a:rPr lang="en-US" altLang="zh-CN" sz="16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sideB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=b;}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public double </a:t>
              </a:r>
              <a:r>
                <a:rPr lang="en-US" altLang="zh-CN" sz="160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getSideB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 {return </a:t>
              </a:r>
              <a:r>
                <a:rPr lang="en-US" altLang="zh-CN" sz="16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sideB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;}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public void </a:t>
              </a:r>
              <a:r>
                <a:rPr lang="en-US" altLang="zh-CN" sz="160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setSideC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(double c) {</a:t>
              </a:r>
              <a:r>
                <a:rPr lang="en-US" altLang="zh-CN" sz="16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sideC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=c;}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public double</a:t>
              </a:r>
              <a:r>
                <a:rPr lang="en-US" altLang="zh-CN" sz="160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getSideC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 {return </a:t>
              </a:r>
              <a:r>
                <a:rPr lang="en-US" altLang="zh-CN" sz="16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sideC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;}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public double </a:t>
              </a:r>
              <a:r>
                <a:rPr lang="en-US" altLang="zh-CN" sz="160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getArea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 {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double p=(</a:t>
              </a:r>
              <a:r>
                <a:rPr lang="en-US" altLang="zh-CN" sz="16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sideA+sideB+sideC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)/2.0;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if(triangle)  area=</a:t>
              </a:r>
              <a:r>
                <a:rPr lang="en-US" altLang="zh-CN" sz="16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Math.sqrt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(p*(p-</a:t>
              </a:r>
              <a:r>
                <a:rPr lang="en-US" altLang="zh-CN" sz="16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sideA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)*(p-</a:t>
              </a:r>
              <a:r>
                <a:rPr lang="en-US" altLang="zh-CN" sz="16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sideB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)*(p-</a:t>
              </a:r>
              <a:r>
                <a:rPr lang="en-US" altLang="zh-CN" sz="16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sideC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));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return area;}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public </a:t>
              </a:r>
              <a:r>
                <a:rPr lang="en-US" altLang="zh-CN" sz="16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boolean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isTriangle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        //</a:t>
              </a:r>
              <a:r>
                <a:rPr lang="zh-CN" altLang="en-US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布尔类型的变量，可使用“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is”</a:t>
              </a:r>
              <a:r>
                <a:rPr lang="zh-CN" altLang="en-US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代替“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</a:t>
              </a:r>
              <a:r>
                <a:rPr lang="zh-CN" altLang="en-US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”和“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</a:t>
              </a:r>
              <a:r>
                <a:rPr lang="zh-CN" altLang="en-US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”</a:t>
              </a:r>
              <a:endParaRPr lang="en-US" altLang="zh-CN" sz="16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ts val="0"/>
                </a:spcBef>
                <a:defRPr/>
              </a:pP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{  if(</a:t>
              </a:r>
              <a:r>
                <a:rPr lang="en-US" altLang="zh-CN" sz="16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sideA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zh-CN" sz="16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sideB+sideC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&amp;&amp;</a:t>
              </a:r>
              <a:r>
                <a:rPr lang="en-US" altLang="zh-CN" sz="16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sideB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zh-CN" sz="16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sideA+sideC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&amp;&amp;</a:t>
              </a:r>
              <a:r>
                <a:rPr lang="en-US" altLang="zh-CN" sz="16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sideC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zh-CN" sz="16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sideA+sideB</a:t>
              </a: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triangle=true;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else   triangle=false;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return triangle;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}}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/>
          <p:nvPr/>
        </p:nvSpPr>
        <p:spPr>
          <a:xfrm>
            <a:off x="928688" y="123825"/>
            <a:ext cx="609158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 JSP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bean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结合的简单例子</a:t>
            </a:r>
            <a:endParaRPr lang="zh-CN" altLang="en-US" sz="28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62255" y="924560"/>
            <a:ext cx="8669020" cy="5854700"/>
            <a:chOff x="-152" y="1366"/>
            <a:chExt cx="13652" cy="9220"/>
          </a:xfrm>
        </p:grpSpPr>
        <p:grpSp>
          <p:nvGrpSpPr>
            <p:cNvPr id="12" name="组合 11"/>
            <p:cNvGrpSpPr/>
            <p:nvPr/>
          </p:nvGrpSpPr>
          <p:grpSpPr>
            <a:xfrm>
              <a:off x="-152" y="1366"/>
              <a:ext cx="13653" cy="9220"/>
              <a:chOff x="1363" y="4539"/>
              <a:chExt cx="8271" cy="8939"/>
            </a:xfrm>
          </p:grpSpPr>
          <p:sp>
            <p:nvSpPr>
              <p:cNvPr id="14" name="圆角矩形 8"/>
              <p:cNvSpPr/>
              <p:nvPr/>
            </p:nvSpPr>
            <p:spPr>
              <a:xfrm>
                <a:off x="1388" y="4539"/>
                <a:ext cx="8238" cy="643"/>
              </a:xfrm>
              <a:prstGeom prst="roundRect">
                <a:avLst/>
              </a:prstGeom>
              <a:ln>
                <a:solidFill>
                  <a:srgbClr val="A8C9EF"/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scene3d>
                <a:camera prst="obliqueTopLeft"/>
                <a:lightRig rig="threePt" dir="t"/>
              </a:scene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540" y="4658"/>
                <a:ext cx="4433" cy="53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>
                  <a:lnSpc>
                    <a:spcPts val="2000"/>
                  </a:lnSpc>
                  <a:spcBef>
                    <a:spcPts val="0"/>
                  </a:spcBef>
                  <a:defRPr/>
                </a:pPr>
                <a:r>
                  <a:rPr lang="en-US" altLang="zh-CN" sz="2000" kern="0" dirty="0">
                    <a:solidFill>
                      <a:srgbClr val="DF362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example4_7.jsp</a:t>
                </a: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1363" y="5263"/>
                <a:ext cx="8271" cy="8215"/>
              </a:xfrm>
              <a:prstGeom prst="roundRect">
                <a:avLst/>
              </a:prstGeom>
              <a:ln>
                <a:solidFill>
                  <a:srgbClr val="A8C9EF"/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scene3d>
                <a:camera prst="obliqueTopLeft"/>
                <a:lightRig rig="threePt" dir="t"/>
              </a:scene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740" y="5283"/>
                <a:ext cx="6031" cy="8176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&lt;%@ page </a:t>
                </a:r>
                <a:r>
                  <a:rPr lang="en-US" altLang="zh-CN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contentType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="text/</a:t>
                </a:r>
                <a:r>
                  <a:rPr lang="en-US" altLang="zh-CN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html;charset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=gb2312" %&gt;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dirty="0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dirty="0" err="1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jsp:useBean</a:t>
                </a:r>
                <a:r>
                  <a:rPr lang="en-US" altLang="zh-CN" dirty="0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id="tri" class="</a:t>
                </a:r>
                <a:r>
                  <a:rPr lang="en-US" altLang="zh-CN" dirty="0" err="1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red.star.Triangle</a:t>
                </a:r>
                <a:r>
                  <a:rPr lang="en-US" altLang="zh-CN" dirty="0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 scope="request"/&gt;</a:t>
                </a:r>
                <a:endPara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&lt;HTML&gt;&lt;body </a:t>
                </a:r>
                <a:r>
                  <a:rPr lang="en-US" altLang="zh-CN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bgcolor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=#AAFF99&gt;&lt;font size=3&gt;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&lt;form action="" method="post" 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输入三角形三边：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zh-CN" alt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边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A:&lt;input type=text name="</a:t>
                </a:r>
                <a:r>
                  <a:rPr lang="en-US" altLang="zh-CN" dirty="0" err="1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sideA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 value=0 size=5&gt;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边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B:&lt;input type=text name="</a:t>
                </a:r>
                <a:r>
                  <a:rPr lang="en-US" altLang="zh-CN" dirty="0" err="1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sideB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 value=0 size=5&gt;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边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C:&lt;input type=text name="</a:t>
                </a:r>
                <a:r>
                  <a:rPr lang="en-US" altLang="zh-CN" dirty="0" err="1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sideC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 value=0 size=5&gt;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&lt;input type=submit value="</a:t>
                </a:r>
                <a:r>
                  <a:rPr lang="zh-CN" alt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提交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&lt;/form&gt;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kern="0" dirty="0">
                    <a:solidFill>
                      <a:srgbClr val="DF362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dirty="0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dirty="0" err="1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jsp:setProperty</a:t>
                </a:r>
                <a:r>
                  <a:rPr lang="en-US" altLang="zh-CN" dirty="0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name="tri" property="*"/&gt;</a:t>
                </a:r>
                <a:endPara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kern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三角形的三边是：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zh-CN" altLang="en-US" kern="0" dirty="0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dirty="0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dirty="0" err="1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jsp:getProperty</a:t>
                </a:r>
                <a:r>
                  <a:rPr lang="en-US" altLang="zh-CN" dirty="0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name="tri" property="</a:t>
                </a:r>
                <a:r>
                  <a:rPr lang="en-US" altLang="zh-CN" dirty="0" err="1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sideA</a:t>
                </a:r>
                <a:r>
                  <a:rPr lang="en-US" altLang="zh-CN" dirty="0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"/&gt;,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dirty="0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&lt;</a:t>
                </a:r>
                <a:r>
                  <a:rPr lang="en-US" altLang="zh-CN" dirty="0" err="1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jsp:getProperty</a:t>
                </a:r>
                <a:r>
                  <a:rPr lang="en-US" altLang="zh-CN" dirty="0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name="tri" property="</a:t>
                </a:r>
                <a:r>
                  <a:rPr lang="en-US" altLang="zh-CN" dirty="0" err="1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sideB</a:t>
                </a:r>
                <a:r>
                  <a:rPr lang="en-US" altLang="zh-CN" dirty="0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"/&gt;,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dirty="0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&lt;</a:t>
                </a:r>
                <a:r>
                  <a:rPr lang="en-US" altLang="zh-CN" dirty="0" err="1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jsp:getProperty</a:t>
                </a:r>
                <a:r>
                  <a:rPr lang="en-US" altLang="zh-CN" dirty="0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name="tri" property="</a:t>
                </a:r>
                <a:r>
                  <a:rPr lang="en-US" altLang="zh-CN" dirty="0" err="1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sideC</a:t>
                </a:r>
                <a:r>
                  <a:rPr lang="en-US" altLang="zh-CN" dirty="0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"/&gt;.</a:t>
                </a:r>
                <a:endPara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&gt;&lt;b&gt;</a:t>
                </a:r>
                <a:r>
                  <a:rPr lang="zh-CN" alt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这三个边能构成一个三角形吗？</a:t>
                </a: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jsp:getProperty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name="tri" property="triangle"/&gt;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zh-CN" alt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面积是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:&lt;</a:t>
                </a:r>
                <a:r>
                  <a:rPr lang="en-US" altLang="zh-CN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jsp:getProperty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name="tri" property="area"/&gt;&lt;/b&gt;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&lt;/font&gt;&lt;/body&gt;&lt;/HTML&gt;</a:t>
                </a: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46" y="2593"/>
              <a:ext cx="12879" cy="6081"/>
              <a:chOff x="546" y="2593"/>
              <a:chExt cx="12879" cy="6081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546" y="2593"/>
                <a:ext cx="9653" cy="512"/>
              </a:xfrm>
              <a:prstGeom prst="rect">
                <a:avLst/>
              </a:prstGeom>
              <a:noFill/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DF3621"/>
                  </a:solidFill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10621" y="2593"/>
                <a:ext cx="2453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rgbClr val="DF3621"/>
                    </a:solidFill>
                    <a:sym typeface="+mn-ea"/>
                  </a:rPr>
                  <a:t>加载</a:t>
                </a:r>
                <a:r>
                  <a:rPr lang="en-US" altLang="zh-CN" sz="1600" b="1" dirty="0" err="1">
                    <a:solidFill>
                      <a:srgbClr val="DF3621"/>
                    </a:solidFill>
                    <a:sym typeface="+mn-ea"/>
                  </a:rPr>
                  <a:t>Javabean</a:t>
                </a:r>
                <a:endParaRPr lang="en-US" altLang="zh-CN" sz="1600" b="1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  <p:cxnSp>
            <p:nvCxnSpPr>
              <p:cNvPr id="7" name="直接箭头连接符 6"/>
              <p:cNvCxnSpPr>
                <a:stCxn id="2" idx="3"/>
                <a:endCxn id="3" idx="1"/>
              </p:cNvCxnSpPr>
              <p:nvPr/>
            </p:nvCxnSpPr>
            <p:spPr>
              <a:xfrm>
                <a:off x="10199" y="2849"/>
                <a:ext cx="422" cy="10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矩形 7"/>
              <p:cNvSpPr/>
              <p:nvPr/>
            </p:nvSpPr>
            <p:spPr>
              <a:xfrm>
                <a:off x="546" y="6461"/>
                <a:ext cx="8596" cy="450"/>
              </a:xfrm>
              <a:prstGeom prst="rect">
                <a:avLst/>
              </a:prstGeom>
              <a:noFill/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DF3621"/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0329" y="5999"/>
                <a:ext cx="2852" cy="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rgbClr val="DF3621"/>
                    </a:solidFill>
                    <a:sym typeface="+mn-ea"/>
                  </a:rPr>
                  <a:t>使用</a:t>
                </a:r>
                <a:r>
                  <a:rPr lang="en-US" altLang="zh-CN" sz="1600" b="1" dirty="0" err="1">
                    <a:solidFill>
                      <a:srgbClr val="DF3621"/>
                    </a:solidFill>
                    <a:sym typeface="+mn-ea"/>
                  </a:rPr>
                  <a:t>setProperty</a:t>
                </a:r>
                <a:r>
                  <a:rPr lang="en-US" altLang="zh-CN" sz="1600" b="1" dirty="0">
                    <a:solidFill>
                      <a:srgbClr val="DF3621"/>
                    </a:solidFill>
                    <a:sym typeface="+mn-ea"/>
                  </a:rPr>
                  <a:t>()</a:t>
                </a:r>
                <a:r>
                  <a:rPr lang="zh-CN" altLang="en-US" sz="1600" b="1" dirty="0">
                    <a:solidFill>
                      <a:srgbClr val="DF3621"/>
                    </a:solidFill>
                    <a:sym typeface="+mn-ea"/>
                  </a:rPr>
                  <a:t>的第二种方式设置属性的值</a:t>
                </a:r>
                <a:endParaRPr lang="zh-CN" altLang="en-US" sz="1600" b="1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  <p:cxnSp>
            <p:nvCxnSpPr>
              <p:cNvPr id="10" name="直接箭头连接符 9"/>
              <p:cNvCxnSpPr>
                <a:stCxn id="8" idx="3"/>
                <a:endCxn id="9" idx="1"/>
              </p:cNvCxnSpPr>
              <p:nvPr/>
            </p:nvCxnSpPr>
            <p:spPr>
              <a:xfrm flipV="1">
                <a:off x="9142" y="6653"/>
                <a:ext cx="1187" cy="33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矩形 12"/>
              <p:cNvSpPr/>
              <p:nvPr/>
            </p:nvSpPr>
            <p:spPr>
              <a:xfrm>
                <a:off x="546" y="7392"/>
                <a:ext cx="8597" cy="1282"/>
              </a:xfrm>
              <a:prstGeom prst="rect">
                <a:avLst/>
              </a:prstGeom>
              <a:noFill/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DF3621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0246" y="7607"/>
                <a:ext cx="3179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rgbClr val="DF3621"/>
                    </a:solidFill>
                    <a:sym typeface="+mn-ea"/>
                  </a:rPr>
                  <a:t>使用</a:t>
                </a:r>
                <a:r>
                  <a:rPr lang="en-US" altLang="zh-CN" sz="1600" b="1" dirty="0" err="1">
                    <a:solidFill>
                      <a:srgbClr val="DF3621"/>
                    </a:solidFill>
                    <a:sym typeface="+mn-ea"/>
                  </a:rPr>
                  <a:t>getProperty</a:t>
                </a:r>
                <a:r>
                  <a:rPr lang="en-US" altLang="zh-CN" sz="1600" b="1" dirty="0">
                    <a:solidFill>
                      <a:srgbClr val="DF3621"/>
                    </a:solidFill>
                    <a:sym typeface="+mn-ea"/>
                  </a:rPr>
                  <a:t>()</a:t>
                </a:r>
                <a:r>
                  <a:rPr lang="zh-CN" altLang="en-US" sz="1600" b="1" dirty="0">
                    <a:solidFill>
                      <a:srgbClr val="DF3621"/>
                    </a:solidFill>
                    <a:sym typeface="+mn-ea"/>
                  </a:rPr>
                  <a:t>获取相应属性的值</a:t>
                </a:r>
                <a:endParaRPr lang="zh-CN" altLang="en-US" sz="1600" b="1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  <p:cxnSp>
            <p:nvCxnSpPr>
              <p:cNvPr id="22" name="直接箭头连接符 21"/>
              <p:cNvCxnSpPr>
                <a:stCxn id="13" idx="3"/>
                <a:endCxn id="15" idx="1"/>
              </p:cNvCxnSpPr>
              <p:nvPr/>
            </p:nvCxnSpPr>
            <p:spPr>
              <a:xfrm>
                <a:off x="9143" y="8033"/>
                <a:ext cx="1103" cy="34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381635" y="1457582"/>
            <a:ext cx="8414989" cy="2367658"/>
            <a:chOff x="262" y="2101"/>
            <a:chExt cx="13940" cy="3923"/>
          </a:xfrm>
        </p:grpSpPr>
        <p:grpSp>
          <p:nvGrpSpPr>
            <p:cNvPr id="45" name="组合 44"/>
            <p:cNvGrpSpPr/>
            <p:nvPr/>
          </p:nvGrpSpPr>
          <p:grpSpPr>
            <a:xfrm>
              <a:off x="262" y="2150"/>
              <a:ext cx="4742" cy="3874"/>
              <a:chOff x="262" y="2150"/>
              <a:chExt cx="4742" cy="3874"/>
            </a:xfrm>
          </p:grpSpPr>
          <p:sp>
            <p:nvSpPr>
              <p:cNvPr id="5" name="圆角矩形 34"/>
              <p:cNvSpPr/>
              <p:nvPr/>
            </p:nvSpPr>
            <p:spPr>
              <a:xfrm>
                <a:off x="262" y="2936"/>
                <a:ext cx="4742" cy="3089"/>
              </a:xfrm>
              <a:prstGeom prst="roundRect">
                <a:avLst/>
              </a:prstGeom>
              <a:solidFill>
                <a:srgbClr val="7FD7F7"/>
              </a:solidFill>
              <a:ln>
                <a:solidFill>
                  <a:srgbClr val="A8C9EF"/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scene3d>
                <a:camera prst="obliqueTopLeft"/>
                <a:lightRig rig="threePt" dir="t"/>
              </a:scene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输入三角形三边：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边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A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边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B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边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C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>
                <a:off x="283" y="2150"/>
                <a:ext cx="4706" cy="3455"/>
                <a:chOff x="283" y="2150"/>
                <a:chExt cx="4706" cy="3455"/>
              </a:xfrm>
            </p:grpSpPr>
            <p:sp>
              <p:nvSpPr>
                <p:cNvPr id="33" name="矩形 32"/>
                <p:cNvSpPr/>
                <p:nvPr/>
              </p:nvSpPr>
              <p:spPr>
                <a:xfrm>
                  <a:off x="1417" y="3650"/>
                  <a:ext cx="1149" cy="36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dirty="0">
                      <a:solidFill>
                        <a:schemeClr val="tx1"/>
                      </a:solidFill>
                    </a:rPr>
                    <a:t>0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1417" y="4079"/>
                  <a:ext cx="1149" cy="36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dirty="0">
                      <a:solidFill>
                        <a:schemeClr val="tx1"/>
                      </a:solidFill>
                    </a:rPr>
                    <a:t>0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1417" y="4532"/>
                  <a:ext cx="1149" cy="36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dirty="0">
                      <a:solidFill>
                        <a:schemeClr val="tx1"/>
                      </a:solidFill>
                    </a:rPr>
                    <a:t>0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746" y="5115"/>
                  <a:ext cx="1149" cy="491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提交</a:t>
                  </a:r>
                </a:p>
              </p:txBody>
            </p:sp>
            <p:sp>
              <p:nvSpPr>
                <p:cNvPr id="39" name="圆角矩形 32"/>
                <p:cNvSpPr/>
                <p:nvPr/>
              </p:nvSpPr>
              <p:spPr>
                <a:xfrm>
                  <a:off x="283" y="2150"/>
                  <a:ext cx="4707" cy="737"/>
                </a:xfrm>
                <a:prstGeom prst="roundRect">
                  <a:avLst/>
                </a:prstGeom>
                <a:solidFill>
                  <a:srgbClr val="7FD7F7"/>
                </a:solidFill>
                <a:ln>
                  <a:solidFill>
                    <a:srgbClr val="A8C9EF"/>
                  </a:solidFill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scene3d>
                  <a:camera prst="obliqueTopLeft"/>
                  <a:lightRig rig="threePt" dir="t"/>
                </a:scene3d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example4_7.jsp</a:t>
                  </a:r>
                </a:p>
              </p:txBody>
            </p:sp>
          </p:grpSp>
        </p:grpSp>
        <p:grpSp>
          <p:nvGrpSpPr>
            <p:cNvPr id="48" name="组合 47"/>
            <p:cNvGrpSpPr/>
            <p:nvPr/>
          </p:nvGrpSpPr>
          <p:grpSpPr>
            <a:xfrm>
              <a:off x="4667" y="2101"/>
              <a:ext cx="9535" cy="3875"/>
              <a:chOff x="4667" y="2101"/>
              <a:chExt cx="9535" cy="3875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9460" y="2888"/>
                <a:ext cx="4742" cy="3088"/>
                <a:chOff x="9460" y="2888"/>
                <a:chExt cx="4742" cy="3088"/>
              </a:xfrm>
            </p:grpSpPr>
            <p:sp>
              <p:nvSpPr>
                <p:cNvPr id="60" name="圆角矩形 34"/>
                <p:cNvSpPr/>
                <p:nvPr/>
              </p:nvSpPr>
              <p:spPr>
                <a:xfrm>
                  <a:off x="9460" y="2888"/>
                  <a:ext cx="4742" cy="3089"/>
                </a:xfrm>
                <a:prstGeom prst="roundRect">
                  <a:avLst/>
                </a:prstGeom>
                <a:solidFill>
                  <a:srgbClr val="7FD7F7"/>
                </a:solidFill>
                <a:ln>
                  <a:solidFill>
                    <a:srgbClr val="A8C9EF"/>
                  </a:solidFill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scene3d>
                  <a:camera prst="obliqueTopLeft"/>
                  <a:lightRig rig="threePt" dir="t"/>
                </a:scene3d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zh-CN" altLang="en-US" dirty="0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输入三角形三边：</a:t>
                  </a:r>
                  <a:endPara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r>
                    <a:rPr lang="zh-CN" altLang="en-US" dirty="0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边</a:t>
                  </a:r>
                  <a:r>
                    <a:rPr lang="en-US" altLang="zh-CN" dirty="0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A</a:t>
                  </a:r>
                  <a:r>
                    <a:rPr lang="zh-CN" altLang="en-US" dirty="0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：</a:t>
                  </a:r>
                  <a:endPara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r>
                    <a:rPr lang="zh-CN" altLang="en-US" dirty="0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边</a:t>
                  </a:r>
                  <a:r>
                    <a:rPr lang="en-US" altLang="zh-CN" dirty="0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B</a:t>
                  </a:r>
                  <a:r>
                    <a:rPr lang="zh-CN" altLang="en-US" dirty="0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：</a:t>
                  </a:r>
                  <a:endPara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r>
                    <a:rPr lang="zh-CN" altLang="en-US" dirty="0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边</a:t>
                  </a:r>
                  <a:r>
                    <a:rPr lang="en-US" altLang="zh-CN" dirty="0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C</a:t>
                  </a:r>
                  <a:r>
                    <a:rPr lang="zh-CN" altLang="en-US" dirty="0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：</a:t>
                  </a:r>
                  <a:endPara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endPara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endPara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10616" y="3601"/>
                  <a:ext cx="1149" cy="36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dirty="0">
                      <a:solidFill>
                        <a:schemeClr val="tx1"/>
                      </a:solidFill>
                    </a:rPr>
                    <a:t>3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矩形 61"/>
                <p:cNvSpPr/>
                <p:nvPr/>
              </p:nvSpPr>
              <p:spPr>
                <a:xfrm>
                  <a:off x="10616" y="4030"/>
                  <a:ext cx="1149" cy="36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dirty="0">
                      <a:solidFill>
                        <a:schemeClr val="tx1"/>
                      </a:solidFill>
                    </a:rPr>
                    <a:t>4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10616" y="4483"/>
                  <a:ext cx="1149" cy="36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dirty="0">
                      <a:solidFill>
                        <a:schemeClr val="tx1"/>
                      </a:solidFill>
                    </a:rPr>
                    <a:t>5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9944" y="5066"/>
                  <a:ext cx="1149" cy="491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提交</a:t>
                  </a:r>
                </a:p>
              </p:txBody>
            </p:sp>
          </p:grpSp>
          <p:grpSp>
            <p:nvGrpSpPr>
              <p:cNvPr id="46" name="组合 45"/>
              <p:cNvGrpSpPr/>
              <p:nvPr/>
            </p:nvGrpSpPr>
            <p:grpSpPr>
              <a:xfrm>
                <a:off x="4667" y="2101"/>
                <a:ext cx="9520" cy="1967"/>
                <a:chOff x="4667" y="2101"/>
                <a:chExt cx="9520" cy="1967"/>
              </a:xfrm>
            </p:grpSpPr>
            <p:sp>
              <p:nvSpPr>
                <p:cNvPr id="53" name="文本框 52"/>
                <p:cNvSpPr txBox="1"/>
                <p:nvPr/>
              </p:nvSpPr>
              <p:spPr>
                <a:xfrm>
                  <a:off x="4667" y="3305"/>
                  <a:ext cx="5038" cy="7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dirty="0">
                      <a:solidFill>
                        <a:srgbClr val="DF3621"/>
                      </a:solidFill>
                      <a:latin typeface="宋体" panose="02010600030101010101" pitchFamily="2" charset="-122"/>
                    </a:rPr>
                    <a:t>用户输入数据</a:t>
                  </a:r>
                </a:p>
              </p:txBody>
            </p:sp>
            <p:sp>
              <p:nvSpPr>
                <p:cNvPr id="65" name="圆角矩形 32"/>
                <p:cNvSpPr/>
                <p:nvPr/>
              </p:nvSpPr>
              <p:spPr>
                <a:xfrm>
                  <a:off x="9481" y="2101"/>
                  <a:ext cx="4707" cy="737"/>
                </a:xfrm>
                <a:prstGeom prst="roundRect">
                  <a:avLst/>
                </a:prstGeom>
                <a:solidFill>
                  <a:srgbClr val="7FD7F7"/>
                </a:solidFill>
                <a:ln>
                  <a:solidFill>
                    <a:srgbClr val="A8C9EF"/>
                  </a:solidFill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scene3d>
                  <a:camera prst="obliqueTopLeft"/>
                  <a:lightRig rig="threePt" dir="t"/>
                </a:scene3d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example4_7.jsp</a:t>
                  </a:r>
                </a:p>
              </p:txBody>
            </p:sp>
          </p:grpSp>
        </p:grpSp>
      </p:grpSp>
      <p:cxnSp>
        <p:nvCxnSpPr>
          <p:cNvPr id="70" name="直接箭头连接符 69"/>
          <p:cNvCxnSpPr/>
          <p:nvPr/>
        </p:nvCxnSpPr>
        <p:spPr>
          <a:xfrm flipV="1">
            <a:off x="3348177" y="2781196"/>
            <a:ext cx="2399144" cy="68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519762" y="4557395"/>
            <a:ext cx="8101211" cy="1154430"/>
            <a:chOff x="1157" y="7308"/>
            <a:chExt cx="11046" cy="1574"/>
          </a:xfrm>
        </p:grpSpPr>
        <p:cxnSp>
          <p:nvCxnSpPr>
            <p:cNvPr id="30" name="直接箭头连接符 29"/>
            <p:cNvCxnSpPr/>
            <p:nvPr/>
          </p:nvCxnSpPr>
          <p:spPr>
            <a:xfrm flipV="1">
              <a:off x="2604" y="8052"/>
              <a:ext cx="1327" cy="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H="1" flipV="1">
              <a:off x="2583" y="8388"/>
              <a:ext cx="1327" cy="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V="1">
              <a:off x="7461" y="7979"/>
              <a:ext cx="1327" cy="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H="1" flipV="1">
              <a:off x="7439" y="8363"/>
              <a:ext cx="1327" cy="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" name="组合 2"/>
            <p:cNvGrpSpPr/>
            <p:nvPr/>
          </p:nvGrpSpPr>
          <p:grpSpPr>
            <a:xfrm>
              <a:off x="1157" y="7308"/>
              <a:ext cx="11046" cy="1574"/>
              <a:chOff x="1371" y="6585"/>
              <a:chExt cx="11505" cy="1640"/>
            </a:xfrm>
          </p:grpSpPr>
          <p:sp>
            <p:nvSpPr>
              <p:cNvPr id="4" name="矩形: 圆角 1"/>
              <p:cNvSpPr/>
              <p:nvPr/>
            </p:nvSpPr>
            <p:spPr>
              <a:xfrm>
                <a:off x="1371" y="7147"/>
                <a:ext cx="1337" cy="8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用户</a:t>
                </a:r>
              </a:p>
            </p:txBody>
          </p:sp>
          <p:grpSp>
            <p:nvGrpSpPr>
              <p:cNvPr id="13" name="组合 12"/>
              <p:cNvGrpSpPr/>
              <p:nvPr/>
            </p:nvGrpSpPr>
            <p:grpSpPr>
              <a:xfrm>
                <a:off x="4272" y="6682"/>
                <a:ext cx="3742" cy="1533"/>
                <a:chOff x="5028" y="1376"/>
                <a:chExt cx="3841" cy="1640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5255" y="1376"/>
                  <a:ext cx="3345" cy="1640"/>
                  <a:chOff x="5255" y="1376"/>
                  <a:chExt cx="3345" cy="1640"/>
                </a:xfrm>
              </p:grpSpPr>
              <p:sp>
                <p:nvSpPr>
                  <p:cNvPr id="15" name=" 167"/>
                  <p:cNvSpPr/>
                  <p:nvPr/>
                </p:nvSpPr>
                <p:spPr>
                  <a:xfrm>
                    <a:off x="5255" y="2196"/>
                    <a:ext cx="3345" cy="820"/>
                  </a:xfrm>
                  <a:prstGeom prst="roundRect">
                    <a:avLst/>
                  </a:prstGeom>
                  <a:solidFill>
                    <a:srgbClr val="00B0F0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contourClr>
                        <a:srgbClr val="FFFFFF"/>
                      </a:contourClr>
                    </a:sp3d>
                  </a:bodyPr>
                  <a:lstStyle>
                    <a:defPPr>
                      <a:defRPr lang="zh-CN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600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" name=" 167"/>
                  <p:cNvSpPr/>
                  <p:nvPr/>
                </p:nvSpPr>
                <p:spPr>
                  <a:xfrm>
                    <a:off x="5255" y="1376"/>
                    <a:ext cx="3345" cy="82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contourClr>
                        <a:srgbClr val="FFFFFF"/>
                      </a:contourClr>
                    </a:sp3d>
                  </a:bodyPr>
                  <a:lstStyle>
                    <a:defPPr>
                      <a:defRPr lang="zh-CN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6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7" name="文本框 16"/>
                <p:cNvSpPr txBox="1"/>
                <p:nvPr/>
              </p:nvSpPr>
              <p:spPr>
                <a:xfrm>
                  <a:off x="6225" y="1448"/>
                  <a:ext cx="1446" cy="5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6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JSP</a:t>
                  </a:r>
                  <a:r>
                    <a:rPr lang="zh-CN" altLang="en-US" sz="16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页面</a:t>
                  </a:r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5028" y="2268"/>
                  <a:ext cx="3841" cy="5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example4_7.jsp</a:t>
                  </a:r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9531" y="6585"/>
                <a:ext cx="3345" cy="1640"/>
                <a:chOff x="12712" y="7789"/>
                <a:chExt cx="3345" cy="1640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12712" y="7789"/>
                  <a:ext cx="3345" cy="1640"/>
                  <a:chOff x="5116" y="4990"/>
                  <a:chExt cx="3345" cy="1640"/>
                </a:xfrm>
              </p:grpSpPr>
              <p:sp>
                <p:nvSpPr>
                  <p:cNvPr id="27" name=" 167"/>
                  <p:cNvSpPr/>
                  <p:nvPr/>
                </p:nvSpPr>
                <p:spPr>
                  <a:xfrm>
                    <a:off x="5116" y="5810"/>
                    <a:ext cx="3345" cy="820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contourClr>
                        <a:srgbClr val="FFFFFF"/>
                      </a:contourClr>
                    </a:sp3d>
                  </a:bodyPr>
                  <a:lstStyle>
                    <a:defPPr>
                      <a:defRPr lang="zh-CN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6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" name=" 167"/>
                  <p:cNvSpPr/>
                  <p:nvPr/>
                </p:nvSpPr>
                <p:spPr>
                  <a:xfrm>
                    <a:off x="5116" y="4990"/>
                    <a:ext cx="3345" cy="82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contourClr>
                        <a:srgbClr val="FFFFFF"/>
                      </a:contourClr>
                    </a:sp3d>
                  </a:bodyPr>
                  <a:lstStyle>
                    <a:defPPr>
                      <a:defRPr lang="zh-CN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6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1" name="文本框 11"/>
                <p:cNvSpPr txBox="1"/>
                <p:nvPr/>
              </p:nvSpPr>
              <p:spPr>
                <a:xfrm>
                  <a:off x="13398" y="7978"/>
                  <a:ext cx="1781" cy="4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Javabean</a:t>
                  </a:r>
                  <a:r>
                    <a:rPr lang="zh-CN" altLang="en-US" sz="16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类</a:t>
                  </a:r>
                </a:p>
              </p:txBody>
            </p:sp>
            <p:sp>
              <p:nvSpPr>
                <p:cNvPr id="37" name="文本框 14"/>
                <p:cNvSpPr txBox="1"/>
                <p:nvPr/>
              </p:nvSpPr>
              <p:spPr>
                <a:xfrm>
                  <a:off x="13478" y="8798"/>
                  <a:ext cx="1885" cy="4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Triangle.java</a:t>
                  </a:r>
                  <a:endPara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/>
          <p:nvPr/>
        </p:nvSpPr>
        <p:spPr>
          <a:xfrm>
            <a:off x="928688" y="123825"/>
            <a:ext cx="609158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 JSP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bean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结合的简单例子</a:t>
            </a:r>
            <a:endParaRPr lang="zh-CN" altLang="en-US" sz="28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15816" y="5092826"/>
            <a:ext cx="1348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②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389890" y="897255"/>
            <a:ext cx="8830310" cy="4989830"/>
            <a:chOff x="953" y="1300"/>
            <a:chExt cx="13906" cy="7858"/>
          </a:xfrm>
        </p:grpSpPr>
        <p:grpSp>
          <p:nvGrpSpPr>
            <p:cNvPr id="34" name="组合 33"/>
            <p:cNvGrpSpPr/>
            <p:nvPr/>
          </p:nvGrpSpPr>
          <p:grpSpPr>
            <a:xfrm>
              <a:off x="953" y="1300"/>
              <a:ext cx="13717" cy="7859"/>
              <a:chOff x="1535" y="4496"/>
              <a:chExt cx="9564" cy="7500"/>
            </a:xfrm>
          </p:grpSpPr>
          <p:sp>
            <p:nvSpPr>
              <p:cNvPr id="35" name="圆角矩形 8"/>
              <p:cNvSpPr/>
              <p:nvPr/>
            </p:nvSpPr>
            <p:spPr>
              <a:xfrm>
                <a:off x="1535" y="4595"/>
                <a:ext cx="9003" cy="548"/>
              </a:xfrm>
              <a:prstGeom prst="roundRect">
                <a:avLst/>
              </a:prstGeom>
              <a:ln>
                <a:solidFill>
                  <a:srgbClr val="A8C9EF"/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scene3d>
                <a:camera prst="obliqueTopLeft"/>
                <a:lightRig rig="threePt" dir="t"/>
              </a:scene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F3621"/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873" y="4496"/>
                <a:ext cx="4433" cy="61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>
                  <a:lnSpc>
                    <a:spcPts val="2500"/>
                  </a:lnSpc>
                </a:pPr>
                <a:r>
                  <a:rPr lang="en-US" altLang="zh-CN" sz="2000" dirty="0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example4_7.jsp</a:t>
                </a:r>
              </a:p>
            </p:txBody>
          </p:sp>
          <p:sp>
            <p:nvSpPr>
              <p:cNvPr id="37" name="圆角矩形 16"/>
              <p:cNvSpPr/>
              <p:nvPr/>
            </p:nvSpPr>
            <p:spPr>
              <a:xfrm>
                <a:off x="1558" y="5189"/>
                <a:ext cx="9115" cy="6807"/>
              </a:xfrm>
              <a:prstGeom prst="roundRect">
                <a:avLst/>
              </a:prstGeom>
              <a:ln>
                <a:solidFill>
                  <a:srgbClr val="A8C9EF"/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scene3d>
                <a:camera prst="obliqueTopLeft"/>
                <a:lightRig rig="threePt" dir="t"/>
              </a:scene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F3621"/>
                  </a:solidFill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882" y="5372"/>
                <a:ext cx="9217" cy="6428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&lt;%@ page 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contentType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="text/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html;charset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=gb2312" %&gt;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jsp:useBean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id="tri" class="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red.star.Triangle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 scope="request"/&gt;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&lt;HTML&gt;&lt;body 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bgcolor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=#AAFF99&gt;&lt;font size=3&gt;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&lt;form action="" method="post" 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输入三角形三边：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zh-CN" alt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边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A:&lt;input type=text name="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sideA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 value=0 size=5&gt;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边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B:&lt;input type=text name="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sideB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 value=0 size=5&gt;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边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C:&lt;input type=text name="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sideC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 value=0 size=5&gt;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&lt;input type=submit value="</a:t>
                </a:r>
                <a:r>
                  <a:rPr lang="zh-CN" alt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提交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"&gt;&lt;/form&gt;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&lt;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jsp:setProperty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name="tri" property="*"/&gt;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三角形的三边是：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zh-CN" alt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jsp:getProperty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name="tri" property="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sideA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"/&gt;,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&lt;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jsp:getProperty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name="tri" property="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sideB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"/&gt;,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&lt;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jsp:getProperty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name="tri" property="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sideC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"/&gt;.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&gt;&lt;b&gt;</a:t>
                </a:r>
                <a:r>
                  <a:rPr lang="zh-CN" alt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这三个边能构成一个三角形吗？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jsp:getProperty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name="tri“ property="triangle"/&gt;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zh-CN" alt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面积是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:&lt;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jsp:getProperty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name="tri" property="area"/&gt;&lt;/b&gt;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&lt;/font&gt;&lt;/body&gt;&lt;/HTML&gt;</a:t>
                </a: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1438" y="2630"/>
              <a:ext cx="8680" cy="417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F3621"/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1085" y="3924"/>
              <a:ext cx="377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实例化</a:t>
              </a:r>
              <a:r>
                <a:rPr lang="en-US" altLang="zh-CN" b="1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bean</a:t>
              </a:r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10117" y="2917"/>
              <a:ext cx="1318" cy="1007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922655" y="5969000"/>
            <a:ext cx="7212965" cy="781577"/>
            <a:chOff x="1114" y="7308"/>
            <a:chExt cx="11089" cy="1593"/>
          </a:xfrm>
        </p:grpSpPr>
        <p:cxnSp>
          <p:nvCxnSpPr>
            <p:cNvPr id="3" name="直接箭头连接符 2"/>
            <p:cNvCxnSpPr/>
            <p:nvPr/>
          </p:nvCxnSpPr>
          <p:spPr>
            <a:xfrm flipV="1">
              <a:off x="2604" y="8052"/>
              <a:ext cx="1327" cy="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H="1" flipV="1">
              <a:off x="2583" y="8388"/>
              <a:ext cx="1327" cy="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V="1">
              <a:off x="7461" y="7979"/>
              <a:ext cx="1327" cy="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H="1" flipV="1">
              <a:off x="7439" y="8363"/>
              <a:ext cx="1327" cy="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1114" y="7308"/>
              <a:ext cx="11089" cy="1593"/>
              <a:chOff x="1326" y="6585"/>
              <a:chExt cx="11550" cy="1660"/>
            </a:xfrm>
          </p:grpSpPr>
          <p:sp>
            <p:nvSpPr>
              <p:cNvPr id="8" name="矩形: 圆角 1"/>
              <p:cNvSpPr/>
              <p:nvPr/>
            </p:nvSpPr>
            <p:spPr>
              <a:xfrm>
                <a:off x="1326" y="7147"/>
                <a:ext cx="1337" cy="8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用户</a:t>
                </a:r>
              </a:p>
            </p:txBody>
          </p:sp>
          <p:grpSp>
            <p:nvGrpSpPr>
              <p:cNvPr id="13" name="组合 12"/>
              <p:cNvGrpSpPr/>
              <p:nvPr/>
            </p:nvGrpSpPr>
            <p:grpSpPr>
              <a:xfrm>
                <a:off x="4227" y="6682"/>
                <a:ext cx="3742" cy="1533"/>
                <a:chOff x="4982" y="1376"/>
                <a:chExt cx="3841" cy="1640"/>
              </a:xfrm>
            </p:grpSpPr>
            <p:grpSp>
              <p:nvGrpSpPr>
                <p:cNvPr id="9" name="组合 8"/>
                <p:cNvGrpSpPr/>
                <p:nvPr/>
              </p:nvGrpSpPr>
              <p:grpSpPr>
                <a:xfrm>
                  <a:off x="5255" y="1376"/>
                  <a:ext cx="3345" cy="1640"/>
                  <a:chOff x="5255" y="1376"/>
                  <a:chExt cx="3345" cy="1640"/>
                </a:xfrm>
              </p:grpSpPr>
              <p:sp>
                <p:nvSpPr>
                  <p:cNvPr id="15" name=" 167"/>
                  <p:cNvSpPr/>
                  <p:nvPr/>
                </p:nvSpPr>
                <p:spPr>
                  <a:xfrm>
                    <a:off x="5255" y="2196"/>
                    <a:ext cx="3345" cy="820"/>
                  </a:xfrm>
                  <a:prstGeom prst="roundRect">
                    <a:avLst/>
                  </a:prstGeom>
                  <a:solidFill>
                    <a:srgbClr val="00B0F0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contourClr>
                        <a:srgbClr val="FFFFFF"/>
                      </a:contourClr>
                    </a:sp3d>
                  </a:bodyPr>
                  <a:lstStyle>
                    <a:defPPr>
                      <a:defRPr lang="zh-CN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600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" name=" 167"/>
                  <p:cNvSpPr/>
                  <p:nvPr/>
                </p:nvSpPr>
                <p:spPr>
                  <a:xfrm>
                    <a:off x="5255" y="1376"/>
                    <a:ext cx="3345" cy="82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contourClr>
                        <a:srgbClr val="FFFFFF"/>
                      </a:contourClr>
                    </a:sp3d>
                  </a:bodyPr>
                  <a:lstStyle>
                    <a:defPPr>
                      <a:defRPr lang="zh-CN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6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7" name="文本框 26"/>
                <p:cNvSpPr txBox="1"/>
                <p:nvPr/>
              </p:nvSpPr>
              <p:spPr>
                <a:xfrm>
                  <a:off x="6179" y="1448"/>
                  <a:ext cx="1446" cy="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JSP</a:t>
                  </a:r>
                  <a:r>
                    <a:rPr lang="zh-CN" altLang="en-US" sz="14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页面</a:t>
                  </a:r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4982" y="2268"/>
                  <a:ext cx="3841" cy="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example4_7.jsp</a:t>
                  </a: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9531" y="6585"/>
                <a:ext cx="3345" cy="1660"/>
                <a:chOff x="12712" y="7789"/>
                <a:chExt cx="3345" cy="1660"/>
              </a:xfrm>
            </p:grpSpPr>
            <p:grpSp>
              <p:nvGrpSpPr>
                <p:cNvPr id="45" name="组合 44"/>
                <p:cNvGrpSpPr/>
                <p:nvPr/>
              </p:nvGrpSpPr>
              <p:grpSpPr>
                <a:xfrm>
                  <a:off x="12712" y="7789"/>
                  <a:ext cx="3345" cy="1640"/>
                  <a:chOff x="5116" y="4990"/>
                  <a:chExt cx="3345" cy="1640"/>
                </a:xfrm>
              </p:grpSpPr>
              <p:sp>
                <p:nvSpPr>
                  <p:cNvPr id="46" name=" 167"/>
                  <p:cNvSpPr/>
                  <p:nvPr/>
                </p:nvSpPr>
                <p:spPr>
                  <a:xfrm>
                    <a:off x="5116" y="5810"/>
                    <a:ext cx="3345" cy="820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contourClr>
                        <a:srgbClr val="FFFFFF"/>
                      </a:contourClr>
                    </a:sp3d>
                  </a:bodyPr>
                  <a:lstStyle>
                    <a:defPPr>
                      <a:defRPr lang="zh-CN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6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" name=" 167"/>
                  <p:cNvSpPr/>
                  <p:nvPr/>
                </p:nvSpPr>
                <p:spPr>
                  <a:xfrm>
                    <a:off x="5116" y="4990"/>
                    <a:ext cx="3345" cy="82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contourClr>
                        <a:srgbClr val="FFFFFF"/>
                      </a:contourClr>
                    </a:sp3d>
                  </a:bodyPr>
                  <a:lstStyle>
                    <a:defPPr>
                      <a:defRPr lang="zh-CN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6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8" name="文本框 11"/>
                <p:cNvSpPr txBox="1"/>
                <p:nvPr/>
              </p:nvSpPr>
              <p:spPr>
                <a:xfrm>
                  <a:off x="13398" y="7978"/>
                  <a:ext cx="1781" cy="6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4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Javabean</a:t>
                  </a:r>
                  <a:r>
                    <a:rPr lang="zh-CN" altLang="en-US" sz="14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类</a:t>
                  </a:r>
                </a:p>
              </p:txBody>
            </p:sp>
            <p:sp>
              <p:nvSpPr>
                <p:cNvPr id="49" name="文本框 14"/>
                <p:cNvSpPr txBox="1"/>
                <p:nvPr/>
              </p:nvSpPr>
              <p:spPr>
                <a:xfrm>
                  <a:off x="13478" y="8798"/>
                  <a:ext cx="1885" cy="6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Triangle.java</a:t>
                  </a:r>
                  <a:endParaRPr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/>
          <p:nvPr/>
        </p:nvSpPr>
        <p:spPr>
          <a:xfrm>
            <a:off x="928688" y="123825"/>
            <a:ext cx="609158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 JSP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bean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结合的简单例子</a:t>
            </a:r>
            <a:endParaRPr lang="zh-CN" altLang="en-US" sz="28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15816" y="5092826"/>
            <a:ext cx="1348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②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461645" y="897255"/>
            <a:ext cx="8709660" cy="4989830"/>
            <a:chOff x="727" y="1300"/>
            <a:chExt cx="13716" cy="7858"/>
          </a:xfrm>
        </p:grpSpPr>
        <p:grpSp>
          <p:nvGrpSpPr>
            <p:cNvPr id="34" name="组合 33"/>
            <p:cNvGrpSpPr/>
            <p:nvPr/>
          </p:nvGrpSpPr>
          <p:grpSpPr>
            <a:xfrm>
              <a:off x="727" y="1300"/>
              <a:ext cx="13717" cy="7859"/>
              <a:chOff x="1535" y="4496"/>
              <a:chExt cx="9564" cy="7500"/>
            </a:xfrm>
          </p:grpSpPr>
          <p:sp>
            <p:nvSpPr>
              <p:cNvPr id="35" name="圆角矩形 8"/>
              <p:cNvSpPr/>
              <p:nvPr/>
            </p:nvSpPr>
            <p:spPr>
              <a:xfrm>
                <a:off x="1535" y="4595"/>
                <a:ext cx="9003" cy="548"/>
              </a:xfrm>
              <a:prstGeom prst="roundRect">
                <a:avLst/>
              </a:prstGeom>
              <a:ln>
                <a:solidFill>
                  <a:srgbClr val="A8C9EF"/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scene3d>
                <a:camera prst="obliqueTopLeft"/>
                <a:lightRig rig="threePt" dir="t"/>
              </a:scene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F3621"/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873" y="4496"/>
                <a:ext cx="4433" cy="61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>
                  <a:lnSpc>
                    <a:spcPts val="2500"/>
                  </a:lnSpc>
                </a:pPr>
                <a:r>
                  <a:rPr lang="en-US" altLang="zh-CN" sz="2000" dirty="0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example4_7.jsp</a:t>
                </a:r>
              </a:p>
            </p:txBody>
          </p:sp>
          <p:sp>
            <p:nvSpPr>
              <p:cNvPr id="37" name="圆角矩形 16"/>
              <p:cNvSpPr/>
              <p:nvPr/>
            </p:nvSpPr>
            <p:spPr>
              <a:xfrm>
                <a:off x="1558" y="5189"/>
                <a:ext cx="9115" cy="6807"/>
              </a:xfrm>
              <a:prstGeom prst="roundRect">
                <a:avLst/>
              </a:prstGeom>
              <a:ln>
                <a:solidFill>
                  <a:srgbClr val="A8C9EF"/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scene3d>
                <a:camera prst="obliqueTopLeft"/>
                <a:lightRig rig="threePt" dir="t"/>
              </a:scene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F3621"/>
                  </a:solidFill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882" y="5372"/>
                <a:ext cx="9217" cy="6428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&lt;%@ page 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contentType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="text/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html;charset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=gb2312" %&gt;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jsp:useBean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id="tri" class="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red.star.Triangle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 scope="request"/&gt;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&lt;HTML&gt;&lt;body 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bgcolor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=#AAFF99&gt;&lt;font size=3&gt;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&lt;form action="" method="post" 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输入三角形三边：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zh-CN" alt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边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A:&lt;input type=text name="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sideA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 value=0 size=5&gt;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边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B:&lt;input type=text name="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sideB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 value=0 size=5&gt;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边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C:&lt;input type=text name="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sideC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 value=0 size=5&gt;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&lt;input type=submit value="</a:t>
                </a:r>
                <a:r>
                  <a:rPr lang="zh-CN" alt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提交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"&gt;&lt;/form&gt;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&lt;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jsp:setProperty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name="tri" property="*"/&gt;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三角形的三边是：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zh-CN" alt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jsp:getProperty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name="tri" property="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sideA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"/&gt;,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&lt;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jsp:getProperty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name="tri" property="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sideB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"/&gt;,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&lt;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jsp:getProperty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name="tri" property="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sideC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"/&gt;.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&gt;&lt;b&gt;</a:t>
                </a:r>
                <a:r>
                  <a:rPr lang="zh-CN" alt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这三个边能构成一个三角形吗？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jsp:getProperty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name="tri“ property="triangle"/&gt;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zh-CN" alt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面积是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:&lt;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jsp:getProperty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name="tri" property="area"/&gt;&lt;/b&gt;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&lt;/font&gt;&lt;/body&gt;&lt;/HTML&gt;</a:t>
                </a:r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1212" y="3495"/>
              <a:ext cx="7803" cy="2315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DF3621"/>
                </a:solidFill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8977" y="4260"/>
              <a:ext cx="1149" cy="708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0027" y="4613"/>
              <a:ext cx="3774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JSP</a:t>
              </a:r>
              <a:r>
                <a:rPr lang="zh-CN" altLang="en-US" sz="1600" b="1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页面通过表单提交用户输入的运算数据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22655" y="5969000"/>
            <a:ext cx="7212965" cy="781577"/>
            <a:chOff x="1114" y="7308"/>
            <a:chExt cx="11089" cy="1593"/>
          </a:xfrm>
        </p:grpSpPr>
        <p:cxnSp>
          <p:nvCxnSpPr>
            <p:cNvPr id="11" name="直接箭头连接符 10"/>
            <p:cNvCxnSpPr/>
            <p:nvPr/>
          </p:nvCxnSpPr>
          <p:spPr>
            <a:xfrm flipV="1">
              <a:off x="2604" y="8052"/>
              <a:ext cx="1327" cy="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H="1" flipV="1">
              <a:off x="2583" y="8388"/>
              <a:ext cx="1327" cy="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V="1">
              <a:off x="7461" y="7979"/>
              <a:ext cx="1327" cy="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H="1" flipV="1">
              <a:off x="7439" y="8363"/>
              <a:ext cx="1327" cy="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" name="组合 12"/>
            <p:cNvGrpSpPr/>
            <p:nvPr/>
          </p:nvGrpSpPr>
          <p:grpSpPr>
            <a:xfrm>
              <a:off x="1114" y="7308"/>
              <a:ext cx="11089" cy="1593"/>
              <a:chOff x="1326" y="6585"/>
              <a:chExt cx="11550" cy="1660"/>
            </a:xfrm>
          </p:grpSpPr>
          <p:sp>
            <p:nvSpPr>
              <p:cNvPr id="15" name="矩形: 圆角 1"/>
              <p:cNvSpPr/>
              <p:nvPr/>
            </p:nvSpPr>
            <p:spPr>
              <a:xfrm>
                <a:off x="1326" y="7147"/>
                <a:ext cx="1337" cy="8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用户</a:t>
                </a:r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4227" y="6682"/>
                <a:ext cx="3742" cy="1533"/>
                <a:chOff x="4982" y="1376"/>
                <a:chExt cx="3841" cy="1640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5255" y="1376"/>
                  <a:ext cx="3345" cy="1640"/>
                  <a:chOff x="5255" y="1376"/>
                  <a:chExt cx="3345" cy="1640"/>
                </a:xfrm>
              </p:grpSpPr>
              <p:sp>
                <p:nvSpPr>
                  <p:cNvPr id="42" name=" 167"/>
                  <p:cNvSpPr/>
                  <p:nvPr/>
                </p:nvSpPr>
                <p:spPr>
                  <a:xfrm>
                    <a:off x="5255" y="2196"/>
                    <a:ext cx="3345" cy="820"/>
                  </a:xfrm>
                  <a:prstGeom prst="roundRect">
                    <a:avLst/>
                  </a:prstGeom>
                  <a:solidFill>
                    <a:srgbClr val="00B0F0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contourClr>
                        <a:srgbClr val="FFFFFF"/>
                      </a:contourClr>
                    </a:sp3d>
                  </a:bodyPr>
                  <a:lstStyle>
                    <a:defPPr>
                      <a:defRPr lang="zh-CN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600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" name=" 167"/>
                  <p:cNvSpPr/>
                  <p:nvPr/>
                </p:nvSpPr>
                <p:spPr>
                  <a:xfrm>
                    <a:off x="5255" y="1376"/>
                    <a:ext cx="3345" cy="82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contourClr>
                        <a:srgbClr val="FFFFFF"/>
                      </a:contourClr>
                    </a:sp3d>
                  </a:bodyPr>
                  <a:lstStyle>
                    <a:defPPr>
                      <a:defRPr lang="zh-CN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6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6" name="文本框 45"/>
                <p:cNvSpPr txBox="1"/>
                <p:nvPr/>
              </p:nvSpPr>
              <p:spPr>
                <a:xfrm>
                  <a:off x="6179" y="1448"/>
                  <a:ext cx="1446" cy="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JSP</a:t>
                  </a:r>
                  <a:r>
                    <a:rPr lang="zh-CN" altLang="en-US" sz="14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页面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4982" y="2268"/>
                  <a:ext cx="3841" cy="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example4_7.jsp</a:t>
                  </a:r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9531" y="6585"/>
                <a:ext cx="3345" cy="1660"/>
                <a:chOff x="12712" y="7789"/>
                <a:chExt cx="3345" cy="1660"/>
              </a:xfrm>
            </p:grpSpPr>
            <p:grpSp>
              <p:nvGrpSpPr>
                <p:cNvPr id="49" name="组合 48"/>
                <p:cNvGrpSpPr/>
                <p:nvPr/>
              </p:nvGrpSpPr>
              <p:grpSpPr>
                <a:xfrm>
                  <a:off x="12712" y="7789"/>
                  <a:ext cx="3345" cy="1640"/>
                  <a:chOff x="5116" y="4990"/>
                  <a:chExt cx="3345" cy="1640"/>
                </a:xfrm>
              </p:grpSpPr>
              <p:sp>
                <p:nvSpPr>
                  <p:cNvPr id="50" name=" 167"/>
                  <p:cNvSpPr/>
                  <p:nvPr/>
                </p:nvSpPr>
                <p:spPr>
                  <a:xfrm>
                    <a:off x="5116" y="5810"/>
                    <a:ext cx="3345" cy="820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contourClr>
                        <a:srgbClr val="FFFFFF"/>
                      </a:contourClr>
                    </a:sp3d>
                  </a:bodyPr>
                  <a:lstStyle>
                    <a:defPPr>
                      <a:defRPr lang="zh-CN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6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" name=" 167"/>
                  <p:cNvSpPr/>
                  <p:nvPr/>
                </p:nvSpPr>
                <p:spPr>
                  <a:xfrm>
                    <a:off x="5116" y="4990"/>
                    <a:ext cx="3345" cy="82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contourClr>
                        <a:srgbClr val="FFFFFF"/>
                      </a:contourClr>
                    </a:sp3d>
                  </a:bodyPr>
                  <a:lstStyle>
                    <a:defPPr>
                      <a:defRPr lang="zh-CN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6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52" name="文本框 11"/>
                <p:cNvSpPr txBox="1"/>
                <p:nvPr/>
              </p:nvSpPr>
              <p:spPr>
                <a:xfrm>
                  <a:off x="13398" y="7978"/>
                  <a:ext cx="1781" cy="6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4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Javabean</a:t>
                  </a:r>
                  <a:r>
                    <a:rPr lang="zh-CN" altLang="en-US" sz="14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类</a:t>
                  </a:r>
                </a:p>
              </p:txBody>
            </p:sp>
            <p:sp>
              <p:nvSpPr>
                <p:cNvPr id="53" name="文本框 14"/>
                <p:cNvSpPr txBox="1"/>
                <p:nvPr/>
              </p:nvSpPr>
              <p:spPr>
                <a:xfrm>
                  <a:off x="13478" y="8798"/>
                  <a:ext cx="1885" cy="6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Triangle.java</a:t>
                  </a:r>
                  <a:endParaRPr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/>
          <p:nvPr/>
        </p:nvSpPr>
        <p:spPr>
          <a:xfrm>
            <a:off x="928688" y="123825"/>
            <a:ext cx="609158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 JSP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bean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结合的简单例子</a:t>
            </a:r>
            <a:endParaRPr lang="zh-CN" altLang="en-US" sz="28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15816" y="5092826"/>
            <a:ext cx="1348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②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61645" y="897255"/>
            <a:ext cx="8709660" cy="4989830"/>
            <a:chOff x="953" y="1300"/>
            <a:chExt cx="13716" cy="7858"/>
          </a:xfrm>
        </p:grpSpPr>
        <p:grpSp>
          <p:nvGrpSpPr>
            <p:cNvPr id="34" name="组合 33"/>
            <p:cNvGrpSpPr/>
            <p:nvPr/>
          </p:nvGrpSpPr>
          <p:grpSpPr>
            <a:xfrm>
              <a:off x="953" y="1300"/>
              <a:ext cx="13717" cy="7859"/>
              <a:chOff x="1535" y="4496"/>
              <a:chExt cx="9564" cy="7500"/>
            </a:xfrm>
          </p:grpSpPr>
          <p:sp>
            <p:nvSpPr>
              <p:cNvPr id="35" name="圆角矩形 8"/>
              <p:cNvSpPr/>
              <p:nvPr/>
            </p:nvSpPr>
            <p:spPr>
              <a:xfrm>
                <a:off x="1535" y="4595"/>
                <a:ext cx="9003" cy="548"/>
              </a:xfrm>
              <a:prstGeom prst="roundRect">
                <a:avLst/>
              </a:prstGeom>
              <a:ln>
                <a:solidFill>
                  <a:srgbClr val="A8C9EF"/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scene3d>
                <a:camera prst="obliqueTopLeft"/>
                <a:lightRig rig="threePt" dir="t"/>
              </a:scene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873" y="4496"/>
                <a:ext cx="4433" cy="61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>
                  <a:lnSpc>
                    <a:spcPts val="2500"/>
                  </a:lnSpc>
                </a:pPr>
                <a:r>
                  <a:rPr lang="en-US" altLang="zh-CN" sz="2000" dirty="0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example4_7.jsp</a:t>
                </a:r>
              </a:p>
            </p:txBody>
          </p:sp>
          <p:sp>
            <p:nvSpPr>
              <p:cNvPr id="37" name="圆角矩形 16"/>
              <p:cNvSpPr/>
              <p:nvPr/>
            </p:nvSpPr>
            <p:spPr>
              <a:xfrm>
                <a:off x="1558" y="5189"/>
                <a:ext cx="9115" cy="6807"/>
              </a:xfrm>
              <a:prstGeom prst="roundRect">
                <a:avLst/>
              </a:prstGeom>
              <a:ln>
                <a:solidFill>
                  <a:srgbClr val="A8C9EF"/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scene3d>
                <a:camera prst="obliqueTopLeft"/>
                <a:lightRig rig="threePt" dir="t"/>
              </a:scene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882" y="5372"/>
                <a:ext cx="9217" cy="6428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&lt;%@ page 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contentType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="text/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html;charset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=gb2312" %&gt;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jsp:useBean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id="tri" class="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red.star.Triangle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 scope="request"/&gt;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&lt;HTML&gt;&lt;body 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bgcolor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=#AAFF99&gt;&lt;font size=3&gt;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&lt;form action="" method="post" 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输入三角形三边：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zh-CN" alt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边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A:&lt;input type=text name="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sideA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 value=0 size=5&gt;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边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B:&lt;input type=text name="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sideB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 value=0 size=5&gt;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边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C:&lt;input type=text name="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sideC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 value=0 size=5&gt;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&lt;input type=submit value="</a:t>
                </a:r>
                <a:r>
                  <a:rPr lang="zh-CN" alt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提交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"&gt;&lt;/form&gt;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&lt;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jsp:setProperty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name="tri" property="*"/&gt;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三角形的三边是：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zh-CN" alt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jsp:getProperty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name="tri" property="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sideA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"/&gt;,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&lt;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jsp:getProperty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name="tri" property="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sideB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"/&gt;,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&lt;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jsp:getProperty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name="tri" property="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sideC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"/&gt;.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&gt;&lt;b&gt;</a:t>
                </a:r>
                <a:r>
                  <a:rPr lang="zh-CN" alt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这三个边能构成一个三角形吗？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jsp:getProperty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name="tri“ property="triangle"/&gt;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zh-CN" alt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面积是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:&lt;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jsp:getProperty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name="tri" property="area"/&gt;&lt;/b&gt;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&lt;/font&gt;&lt;/body&gt;&lt;/HTML&gt;</a:t>
                </a: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1450" y="4709"/>
              <a:ext cx="11897" cy="1395"/>
              <a:chOff x="1450" y="4709"/>
              <a:chExt cx="11897" cy="1395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450" y="5724"/>
                <a:ext cx="6679" cy="381"/>
              </a:xfrm>
              <a:prstGeom prst="rect">
                <a:avLst/>
              </a:prstGeom>
              <a:noFill/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DF3621"/>
                  </a:solidFill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10779" y="4709"/>
                <a:ext cx="2568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DF3621"/>
                    </a:solidFill>
                    <a:latin typeface="宋体" panose="02010600030101010101" pitchFamily="2" charset="-122"/>
                  </a:rPr>
                  <a:t>设置三角形的三条边的边长</a:t>
                </a:r>
              </a:p>
            </p:txBody>
          </p:sp>
          <p:cxnSp>
            <p:nvCxnSpPr>
              <p:cNvPr id="43" name="直接箭头连接符 42"/>
              <p:cNvCxnSpPr>
                <a:endCxn id="42" idx="1"/>
              </p:cNvCxnSpPr>
              <p:nvPr/>
            </p:nvCxnSpPr>
            <p:spPr>
              <a:xfrm flipV="1">
                <a:off x="8129" y="5169"/>
                <a:ext cx="2650" cy="685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合 10"/>
          <p:cNvGrpSpPr/>
          <p:nvPr/>
        </p:nvGrpSpPr>
        <p:grpSpPr>
          <a:xfrm>
            <a:off x="922655" y="5969000"/>
            <a:ext cx="7212965" cy="781577"/>
            <a:chOff x="1114" y="7308"/>
            <a:chExt cx="11089" cy="1593"/>
          </a:xfrm>
        </p:grpSpPr>
        <p:cxnSp>
          <p:nvCxnSpPr>
            <p:cNvPr id="13" name="直接箭头连接符 12"/>
            <p:cNvCxnSpPr/>
            <p:nvPr/>
          </p:nvCxnSpPr>
          <p:spPr>
            <a:xfrm flipV="1">
              <a:off x="2604" y="8052"/>
              <a:ext cx="1327" cy="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H="1" flipV="1">
              <a:off x="2583" y="8388"/>
              <a:ext cx="1327" cy="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7461" y="7979"/>
              <a:ext cx="1327" cy="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H="1" flipV="1">
              <a:off x="7439" y="8363"/>
              <a:ext cx="1327" cy="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7" name="组合 26"/>
            <p:cNvGrpSpPr/>
            <p:nvPr/>
          </p:nvGrpSpPr>
          <p:grpSpPr>
            <a:xfrm>
              <a:off x="1114" y="7308"/>
              <a:ext cx="11089" cy="1593"/>
              <a:chOff x="1326" y="6585"/>
              <a:chExt cx="11550" cy="1660"/>
            </a:xfrm>
          </p:grpSpPr>
          <p:sp>
            <p:nvSpPr>
              <p:cNvPr id="33" name="矩形: 圆角 1"/>
              <p:cNvSpPr/>
              <p:nvPr/>
            </p:nvSpPr>
            <p:spPr>
              <a:xfrm>
                <a:off x="1326" y="7147"/>
                <a:ext cx="1337" cy="8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用户</a:t>
                </a:r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4227" y="6682"/>
                <a:ext cx="3742" cy="1533"/>
                <a:chOff x="4982" y="1376"/>
                <a:chExt cx="3841" cy="1640"/>
              </a:xfrm>
            </p:grpSpPr>
            <p:grpSp>
              <p:nvGrpSpPr>
                <p:cNvPr id="41" name="组合 40"/>
                <p:cNvGrpSpPr/>
                <p:nvPr/>
              </p:nvGrpSpPr>
              <p:grpSpPr>
                <a:xfrm>
                  <a:off x="5255" y="1376"/>
                  <a:ext cx="3345" cy="1640"/>
                  <a:chOff x="5255" y="1376"/>
                  <a:chExt cx="3345" cy="1640"/>
                </a:xfrm>
              </p:grpSpPr>
              <p:sp>
                <p:nvSpPr>
                  <p:cNvPr id="45" name=" 167"/>
                  <p:cNvSpPr/>
                  <p:nvPr/>
                </p:nvSpPr>
                <p:spPr>
                  <a:xfrm>
                    <a:off x="5255" y="2196"/>
                    <a:ext cx="3345" cy="820"/>
                  </a:xfrm>
                  <a:prstGeom prst="roundRect">
                    <a:avLst/>
                  </a:prstGeom>
                  <a:solidFill>
                    <a:srgbClr val="00B0F0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contourClr>
                        <a:srgbClr val="FFFFFF"/>
                      </a:contourClr>
                    </a:sp3d>
                  </a:bodyPr>
                  <a:lstStyle>
                    <a:defPPr>
                      <a:defRPr lang="zh-CN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600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6" name=" 167"/>
                  <p:cNvSpPr/>
                  <p:nvPr/>
                </p:nvSpPr>
                <p:spPr>
                  <a:xfrm>
                    <a:off x="5255" y="1376"/>
                    <a:ext cx="3345" cy="82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contourClr>
                        <a:srgbClr val="FFFFFF"/>
                      </a:contourClr>
                    </a:sp3d>
                  </a:bodyPr>
                  <a:lstStyle>
                    <a:defPPr>
                      <a:defRPr lang="zh-CN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6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7" name="文本框 46"/>
                <p:cNvSpPr txBox="1"/>
                <p:nvPr/>
              </p:nvSpPr>
              <p:spPr>
                <a:xfrm>
                  <a:off x="6179" y="1448"/>
                  <a:ext cx="1446" cy="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JSP</a:t>
                  </a:r>
                  <a:r>
                    <a:rPr lang="zh-CN" altLang="en-US" sz="14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页面</a:t>
                  </a:r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4982" y="2268"/>
                  <a:ext cx="3841" cy="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example4_7.jsp</a:t>
                  </a: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9531" y="6585"/>
                <a:ext cx="3345" cy="1660"/>
                <a:chOff x="12712" y="7789"/>
                <a:chExt cx="3345" cy="1660"/>
              </a:xfrm>
            </p:grpSpPr>
            <p:grpSp>
              <p:nvGrpSpPr>
                <p:cNvPr id="50" name="组合 49"/>
                <p:cNvGrpSpPr/>
                <p:nvPr/>
              </p:nvGrpSpPr>
              <p:grpSpPr>
                <a:xfrm>
                  <a:off x="12712" y="7789"/>
                  <a:ext cx="3345" cy="1640"/>
                  <a:chOff x="5116" y="4990"/>
                  <a:chExt cx="3345" cy="1640"/>
                </a:xfrm>
              </p:grpSpPr>
              <p:sp>
                <p:nvSpPr>
                  <p:cNvPr id="51" name=" 167"/>
                  <p:cNvSpPr/>
                  <p:nvPr/>
                </p:nvSpPr>
                <p:spPr>
                  <a:xfrm>
                    <a:off x="5116" y="5810"/>
                    <a:ext cx="3345" cy="820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contourClr>
                        <a:srgbClr val="FFFFFF"/>
                      </a:contourClr>
                    </a:sp3d>
                  </a:bodyPr>
                  <a:lstStyle>
                    <a:defPPr>
                      <a:defRPr lang="zh-CN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6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2" name=" 167"/>
                  <p:cNvSpPr/>
                  <p:nvPr/>
                </p:nvSpPr>
                <p:spPr>
                  <a:xfrm>
                    <a:off x="5116" y="4990"/>
                    <a:ext cx="3345" cy="82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contourClr>
                        <a:srgbClr val="FFFFFF"/>
                      </a:contourClr>
                    </a:sp3d>
                  </a:bodyPr>
                  <a:lstStyle>
                    <a:defPPr>
                      <a:defRPr lang="zh-CN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6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53" name="文本框 11"/>
                <p:cNvSpPr txBox="1"/>
                <p:nvPr/>
              </p:nvSpPr>
              <p:spPr>
                <a:xfrm>
                  <a:off x="13398" y="7978"/>
                  <a:ext cx="1781" cy="6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4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Javabean</a:t>
                  </a:r>
                  <a:r>
                    <a:rPr lang="zh-CN" altLang="en-US" sz="14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类</a:t>
                  </a:r>
                </a:p>
              </p:txBody>
            </p:sp>
            <p:sp>
              <p:nvSpPr>
                <p:cNvPr id="54" name="文本框 14"/>
                <p:cNvSpPr txBox="1"/>
                <p:nvPr/>
              </p:nvSpPr>
              <p:spPr>
                <a:xfrm>
                  <a:off x="13478" y="8798"/>
                  <a:ext cx="1885" cy="6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Triangle.java</a:t>
                  </a:r>
                  <a:endParaRPr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/>
          <p:nvPr/>
        </p:nvSpPr>
        <p:spPr>
          <a:xfrm>
            <a:off x="928688" y="123825"/>
            <a:ext cx="609158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 JSP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bean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结合的简单例子</a:t>
            </a:r>
            <a:endParaRPr lang="zh-CN" altLang="en-US" sz="28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15816" y="5092826"/>
            <a:ext cx="1348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②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89890" y="897255"/>
            <a:ext cx="8709660" cy="4989830"/>
            <a:chOff x="953" y="1300"/>
            <a:chExt cx="13716" cy="7858"/>
          </a:xfrm>
        </p:grpSpPr>
        <p:grpSp>
          <p:nvGrpSpPr>
            <p:cNvPr id="34" name="组合 33"/>
            <p:cNvGrpSpPr/>
            <p:nvPr/>
          </p:nvGrpSpPr>
          <p:grpSpPr>
            <a:xfrm>
              <a:off x="953" y="1300"/>
              <a:ext cx="13717" cy="7859"/>
              <a:chOff x="1535" y="4496"/>
              <a:chExt cx="9564" cy="7500"/>
            </a:xfrm>
          </p:grpSpPr>
          <p:sp>
            <p:nvSpPr>
              <p:cNvPr id="35" name="圆角矩形 8"/>
              <p:cNvSpPr/>
              <p:nvPr/>
            </p:nvSpPr>
            <p:spPr>
              <a:xfrm>
                <a:off x="1535" y="4595"/>
                <a:ext cx="9003" cy="548"/>
              </a:xfrm>
              <a:prstGeom prst="roundRect">
                <a:avLst/>
              </a:prstGeom>
              <a:ln>
                <a:solidFill>
                  <a:srgbClr val="A8C9EF"/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scene3d>
                <a:camera prst="obliqueTopLeft"/>
                <a:lightRig rig="threePt" dir="t"/>
              </a:scene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873" y="4496"/>
                <a:ext cx="4433" cy="61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>
                  <a:lnSpc>
                    <a:spcPts val="2500"/>
                  </a:lnSpc>
                </a:pPr>
                <a:r>
                  <a:rPr lang="en-US" altLang="zh-CN" sz="2000" dirty="0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example4_7.jsp</a:t>
                </a:r>
              </a:p>
            </p:txBody>
          </p:sp>
          <p:sp>
            <p:nvSpPr>
              <p:cNvPr id="37" name="圆角矩形 16"/>
              <p:cNvSpPr/>
              <p:nvPr/>
            </p:nvSpPr>
            <p:spPr>
              <a:xfrm>
                <a:off x="1558" y="5189"/>
                <a:ext cx="9115" cy="6807"/>
              </a:xfrm>
              <a:prstGeom prst="roundRect">
                <a:avLst/>
              </a:prstGeom>
              <a:ln>
                <a:solidFill>
                  <a:srgbClr val="A8C9EF"/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scene3d>
                <a:camera prst="obliqueTopLeft"/>
                <a:lightRig rig="threePt" dir="t"/>
              </a:scene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882" y="5372"/>
                <a:ext cx="9217" cy="6428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&lt;%@ page 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contentType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="text/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html;charset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=gb2312" %&gt;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jsp:useBean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id="tri" class="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red.star.Triangle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 scope="request"/&gt;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&lt;HTML&gt;&lt;body 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bgcolor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=#AAFF99&gt;&lt;font size=3&gt;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&lt;form action="" method="post" 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输入三角形三边：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zh-CN" alt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边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A:&lt;input type=text name="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sideA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 value=0 size=5&gt;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边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B:&lt;input type=text name="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sideB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 value=0 size=5&gt;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边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C:&lt;input type=text name="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sideC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 value=0 size=5&gt;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&lt;input type=submit value="</a:t>
                </a:r>
                <a:r>
                  <a:rPr lang="zh-CN" alt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提交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"&gt;&lt;/form&gt;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&lt;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jsp:setProperty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name="tri" property="*"/&gt;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三角形的三边是：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zh-CN" alt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jsp:getProperty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name="tri" property="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sideA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"/&gt;,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&lt;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jsp:getProperty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name="tri" property="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sideB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"/&gt;,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&lt;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jsp:getProperty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name="tri" property="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sideC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"/&gt;.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&gt;&lt;b&gt;</a:t>
                </a:r>
                <a:r>
                  <a:rPr lang="zh-CN" alt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这三个边能构成一个三角形吗？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jsp:getProperty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name="tri“ property="triangle"/&gt;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zh-CN" alt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面积是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:&lt;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jsp:getProperty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name="tri" property="area"/&gt;&lt;/b&gt;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&lt;/font&gt;&lt;/body&gt;&lt;/HTML&gt;</a:t>
                </a: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1438" y="7695"/>
              <a:ext cx="12428" cy="728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DF362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651" y="4683"/>
              <a:ext cx="3515" cy="1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DF3621"/>
                  </a:solidFill>
                </a:rPr>
                <a:t>调用</a:t>
              </a:r>
              <a:r>
                <a:rPr lang="en-US" altLang="zh-CN" b="1" dirty="0" err="1">
                  <a:solidFill>
                    <a:srgbClr val="DF3621"/>
                  </a:solidFill>
                </a:rPr>
                <a:t>Javabean</a:t>
              </a:r>
              <a:r>
                <a:rPr lang="zh-CN" altLang="en-US" b="1" dirty="0">
                  <a:solidFill>
                    <a:srgbClr val="DF3621"/>
                  </a:solidFill>
                </a:rPr>
                <a:t>，判断是否为三角形并计算三角形面积</a:t>
              </a: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9392" y="6267"/>
              <a:ext cx="1467" cy="1428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922655" y="5969000"/>
            <a:ext cx="7212965" cy="781577"/>
            <a:chOff x="1114" y="7308"/>
            <a:chExt cx="11089" cy="1593"/>
          </a:xfrm>
        </p:grpSpPr>
        <p:cxnSp>
          <p:nvCxnSpPr>
            <p:cNvPr id="27" name="直接箭头连接符 26"/>
            <p:cNvCxnSpPr/>
            <p:nvPr/>
          </p:nvCxnSpPr>
          <p:spPr>
            <a:xfrm flipV="1">
              <a:off x="2604" y="8052"/>
              <a:ext cx="1327" cy="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H="1" flipV="1">
              <a:off x="2583" y="8388"/>
              <a:ext cx="1327" cy="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flipV="1">
              <a:off x="7461" y="7979"/>
              <a:ext cx="1327" cy="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H="1" flipV="1">
              <a:off x="7439" y="8363"/>
              <a:ext cx="1327" cy="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40" name="组合 39"/>
            <p:cNvGrpSpPr/>
            <p:nvPr/>
          </p:nvGrpSpPr>
          <p:grpSpPr>
            <a:xfrm>
              <a:off x="1114" y="7308"/>
              <a:ext cx="11089" cy="1593"/>
              <a:chOff x="1326" y="6585"/>
              <a:chExt cx="11550" cy="1660"/>
            </a:xfrm>
          </p:grpSpPr>
          <p:sp>
            <p:nvSpPr>
              <p:cNvPr id="41" name="矩形: 圆角 1"/>
              <p:cNvSpPr/>
              <p:nvPr/>
            </p:nvSpPr>
            <p:spPr>
              <a:xfrm>
                <a:off x="1326" y="7147"/>
                <a:ext cx="1337" cy="8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用户</a:t>
                </a:r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4227" y="6682"/>
                <a:ext cx="3742" cy="1533"/>
                <a:chOff x="4982" y="1376"/>
                <a:chExt cx="3841" cy="1640"/>
              </a:xfrm>
            </p:grpSpPr>
            <p:grpSp>
              <p:nvGrpSpPr>
                <p:cNvPr id="46" name="组合 45"/>
                <p:cNvGrpSpPr/>
                <p:nvPr/>
              </p:nvGrpSpPr>
              <p:grpSpPr>
                <a:xfrm>
                  <a:off x="5255" y="1376"/>
                  <a:ext cx="3345" cy="1640"/>
                  <a:chOff x="5255" y="1376"/>
                  <a:chExt cx="3345" cy="1640"/>
                </a:xfrm>
              </p:grpSpPr>
              <p:sp>
                <p:nvSpPr>
                  <p:cNvPr id="47" name=" 167"/>
                  <p:cNvSpPr/>
                  <p:nvPr/>
                </p:nvSpPr>
                <p:spPr>
                  <a:xfrm>
                    <a:off x="5255" y="2196"/>
                    <a:ext cx="3345" cy="820"/>
                  </a:xfrm>
                  <a:prstGeom prst="roundRect">
                    <a:avLst/>
                  </a:prstGeom>
                  <a:solidFill>
                    <a:srgbClr val="00B0F0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contourClr>
                        <a:srgbClr val="FFFFFF"/>
                      </a:contourClr>
                    </a:sp3d>
                  </a:bodyPr>
                  <a:lstStyle>
                    <a:defPPr>
                      <a:defRPr lang="zh-CN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600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8" name=" 167"/>
                  <p:cNvSpPr/>
                  <p:nvPr/>
                </p:nvSpPr>
                <p:spPr>
                  <a:xfrm>
                    <a:off x="5255" y="1376"/>
                    <a:ext cx="3345" cy="82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contourClr>
                        <a:srgbClr val="FFFFFF"/>
                      </a:contourClr>
                    </a:sp3d>
                  </a:bodyPr>
                  <a:lstStyle>
                    <a:defPPr>
                      <a:defRPr lang="zh-CN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6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9" name="文本框 48"/>
                <p:cNvSpPr txBox="1"/>
                <p:nvPr/>
              </p:nvSpPr>
              <p:spPr>
                <a:xfrm>
                  <a:off x="6179" y="1448"/>
                  <a:ext cx="1446" cy="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JSP</a:t>
                  </a:r>
                  <a:r>
                    <a:rPr lang="zh-CN" altLang="en-US" sz="14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页面</a:t>
                  </a: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4982" y="2268"/>
                  <a:ext cx="3841" cy="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example4_7.jsp</a:t>
                  </a:r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>
                <a:off x="9531" y="6585"/>
                <a:ext cx="3345" cy="1660"/>
                <a:chOff x="12712" y="7789"/>
                <a:chExt cx="3345" cy="1660"/>
              </a:xfrm>
            </p:grpSpPr>
            <p:grpSp>
              <p:nvGrpSpPr>
                <p:cNvPr id="52" name="组合 51"/>
                <p:cNvGrpSpPr/>
                <p:nvPr/>
              </p:nvGrpSpPr>
              <p:grpSpPr>
                <a:xfrm>
                  <a:off x="12712" y="7789"/>
                  <a:ext cx="3345" cy="1640"/>
                  <a:chOff x="5116" y="4990"/>
                  <a:chExt cx="3345" cy="1640"/>
                </a:xfrm>
              </p:grpSpPr>
              <p:sp>
                <p:nvSpPr>
                  <p:cNvPr id="53" name=" 167"/>
                  <p:cNvSpPr/>
                  <p:nvPr/>
                </p:nvSpPr>
                <p:spPr>
                  <a:xfrm>
                    <a:off x="5116" y="5810"/>
                    <a:ext cx="3345" cy="820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contourClr>
                        <a:srgbClr val="FFFFFF"/>
                      </a:contourClr>
                    </a:sp3d>
                  </a:bodyPr>
                  <a:lstStyle>
                    <a:defPPr>
                      <a:defRPr lang="zh-CN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6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" name=" 167"/>
                  <p:cNvSpPr/>
                  <p:nvPr/>
                </p:nvSpPr>
                <p:spPr>
                  <a:xfrm>
                    <a:off x="5116" y="4990"/>
                    <a:ext cx="3345" cy="82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contourClr>
                        <a:srgbClr val="FFFFFF"/>
                      </a:contourClr>
                    </a:sp3d>
                  </a:bodyPr>
                  <a:lstStyle>
                    <a:defPPr>
                      <a:defRPr lang="zh-CN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6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55" name="文本框 11"/>
                <p:cNvSpPr txBox="1"/>
                <p:nvPr/>
              </p:nvSpPr>
              <p:spPr>
                <a:xfrm>
                  <a:off x="13398" y="7978"/>
                  <a:ext cx="1781" cy="6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4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Javabean</a:t>
                  </a:r>
                  <a:r>
                    <a:rPr lang="zh-CN" altLang="en-US" sz="14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类</a:t>
                  </a:r>
                </a:p>
              </p:txBody>
            </p:sp>
            <p:sp>
              <p:nvSpPr>
                <p:cNvPr id="56" name="文本框 14"/>
                <p:cNvSpPr txBox="1"/>
                <p:nvPr/>
              </p:nvSpPr>
              <p:spPr>
                <a:xfrm>
                  <a:off x="13478" y="8798"/>
                  <a:ext cx="1885" cy="6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Triangle.java</a:t>
                  </a:r>
                  <a:endParaRPr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71104" y="1074526"/>
            <a:ext cx="3507246" cy="2592573"/>
            <a:chOff x="1122" y="1282"/>
            <a:chExt cx="6078" cy="4493"/>
          </a:xfrm>
        </p:grpSpPr>
        <p:sp>
          <p:nvSpPr>
            <p:cNvPr id="5" name="圆角矩形 34"/>
            <p:cNvSpPr/>
            <p:nvPr/>
          </p:nvSpPr>
          <p:spPr>
            <a:xfrm>
              <a:off x="1122" y="2118"/>
              <a:ext cx="6078" cy="3657"/>
            </a:xfrm>
            <a:prstGeom prst="roundRect">
              <a:avLst/>
            </a:prstGeom>
            <a:solidFill>
              <a:srgbClr val="7FD7F7"/>
            </a:solidFill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三角形的三边是： 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3.0, 4.0, 5.0. </a:t>
              </a:r>
              <a:b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</a:b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这三个边能构成一个三角形吗？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true </a:t>
              </a:r>
              <a:b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</a:b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面积是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:6.0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167" y="1282"/>
              <a:ext cx="6033" cy="3811"/>
              <a:chOff x="1167" y="1282"/>
              <a:chExt cx="6033" cy="3811"/>
            </a:xfrm>
          </p:grpSpPr>
          <p:sp>
            <p:nvSpPr>
              <p:cNvPr id="39" name="圆角矩形 32"/>
              <p:cNvSpPr/>
              <p:nvPr/>
            </p:nvSpPr>
            <p:spPr>
              <a:xfrm>
                <a:off x="1167" y="1282"/>
                <a:ext cx="6033" cy="729"/>
              </a:xfrm>
              <a:prstGeom prst="roundRect">
                <a:avLst/>
              </a:prstGeom>
              <a:solidFill>
                <a:srgbClr val="7FD7F7"/>
              </a:solidFill>
              <a:ln>
                <a:solidFill>
                  <a:srgbClr val="A8C9EF"/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scene3d>
                <a:camera prst="obliqueTopLeft"/>
                <a:lightRig rig="threePt" dir="t"/>
              </a:scene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example4_7.jsp</a:t>
                </a:r>
              </a:p>
            </p:txBody>
          </p:sp>
          <p:sp>
            <p:nvSpPr>
              <p:cNvPr id="2" name="矩形 1"/>
              <p:cNvSpPr/>
              <p:nvPr/>
            </p:nvSpPr>
            <p:spPr>
              <a:xfrm>
                <a:off x="1285" y="2692"/>
                <a:ext cx="5527" cy="2401"/>
              </a:xfrm>
              <a:prstGeom prst="rect">
                <a:avLst/>
              </a:prstGeom>
              <a:noFill/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4834255" y="2049780"/>
            <a:ext cx="3267075" cy="819785"/>
            <a:chOff x="8291" y="3228"/>
            <a:chExt cx="5145" cy="1291"/>
          </a:xfrm>
        </p:grpSpPr>
        <p:sp>
          <p:nvSpPr>
            <p:cNvPr id="53" name="文本框 52"/>
            <p:cNvSpPr txBox="1"/>
            <p:nvPr/>
          </p:nvSpPr>
          <p:spPr>
            <a:xfrm>
              <a:off x="8291" y="3793"/>
              <a:ext cx="5038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用户获得响应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9188" y="3228"/>
              <a:ext cx="4249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JSP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页面显示结果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19762" y="4557395"/>
            <a:ext cx="8101211" cy="1154430"/>
            <a:chOff x="1157" y="7308"/>
            <a:chExt cx="11046" cy="1574"/>
          </a:xfrm>
        </p:grpSpPr>
        <p:cxnSp>
          <p:nvCxnSpPr>
            <p:cNvPr id="30" name="直接箭头连接符 29"/>
            <p:cNvCxnSpPr/>
            <p:nvPr/>
          </p:nvCxnSpPr>
          <p:spPr>
            <a:xfrm flipV="1">
              <a:off x="2604" y="8052"/>
              <a:ext cx="1327" cy="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H="1" flipV="1">
              <a:off x="2583" y="8388"/>
              <a:ext cx="1327" cy="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V="1">
              <a:off x="7461" y="7979"/>
              <a:ext cx="1327" cy="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H="1" flipV="1">
              <a:off x="7439" y="8363"/>
              <a:ext cx="1327" cy="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1157" y="7308"/>
              <a:ext cx="11046" cy="1574"/>
              <a:chOff x="1371" y="6585"/>
              <a:chExt cx="11505" cy="1640"/>
            </a:xfrm>
          </p:grpSpPr>
          <p:sp>
            <p:nvSpPr>
              <p:cNvPr id="8" name="矩形: 圆角 1"/>
              <p:cNvSpPr/>
              <p:nvPr/>
            </p:nvSpPr>
            <p:spPr>
              <a:xfrm>
                <a:off x="1371" y="7147"/>
                <a:ext cx="1337" cy="8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用户</a:t>
                </a:r>
              </a:p>
            </p:txBody>
          </p:sp>
          <p:grpSp>
            <p:nvGrpSpPr>
              <p:cNvPr id="13" name="组合 12"/>
              <p:cNvGrpSpPr/>
              <p:nvPr/>
            </p:nvGrpSpPr>
            <p:grpSpPr>
              <a:xfrm>
                <a:off x="4272" y="6682"/>
                <a:ext cx="3742" cy="1533"/>
                <a:chOff x="5028" y="1376"/>
                <a:chExt cx="3841" cy="1640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5255" y="1376"/>
                  <a:ext cx="3345" cy="1640"/>
                  <a:chOff x="5255" y="1376"/>
                  <a:chExt cx="3345" cy="1640"/>
                </a:xfrm>
              </p:grpSpPr>
              <p:sp>
                <p:nvSpPr>
                  <p:cNvPr id="15" name=" 167"/>
                  <p:cNvSpPr/>
                  <p:nvPr/>
                </p:nvSpPr>
                <p:spPr>
                  <a:xfrm>
                    <a:off x="5255" y="2196"/>
                    <a:ext cx="3345" cy="820"/>
                  </a:xfrm>
                  <a:prstGeom prst="roundRect">
                    <a:avLst/>
                  </a:prstGeom>
                  <a:solidFill>
                    <a:srgbClr val="00B0F0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contourClr>
                        <a:srgbClr val="FFFFFF"/>
                      </a:contourClr>
                    </a:sp3d>
                  </a:bodyPr>
                  <a:lstStyle>
                    <a:defPPr>
                      <a:defRPr lang="zh-CN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600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" name=" 167"/>
                  <p:cNvSpPr/>
                  <p:nvPr/>
                </p:nvSpPr>
                <p:spPr>
                  <a:xfrm>
                    <a:off x="5255" y="1376"/>
                    <a:ext cx="3345" cy="82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contourClr>
                        <a:srgbClr val="FFFFFF"/>
                      </a:contourClr>
                    </a:sp3d>
                  </a:bodyPr>
                  <a:lstStyle>
                    <a:defPPr>
                      <a:defRPr lang="zh-CN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6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7" name="文本框 16"/>
                <p:cNvSpPr txBox="1"/>
                <p:nvPr/>
              </p:nvSpPr>
              <p:spPr>
                <a:xfrm>
                  <a:off x="6225" y="1448"/>
                  <a:ext cx="1446" cy="5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6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JSP</a:t>
                  </a:r>
                  <a:r>
                    <a:rPr lang="zh-CN" altLang="en-US" sz="16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页面</a:t>
                  </a:r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5028" y="2268"/>
                  <a:ext cx="3841" cy="5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example4_7.jsp</a:t>
                  </a:r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9531" y="6585"/>
                <a:ext cx="3345" cy="1640"/>
                <a:chOff x="12712" y="7789"/>
                <a:chExt cx="3345" cy="1640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12712" y="7789"/>
                  <a:ext cx="3345" cy="1640"/>
                  <a:chOff x="5116" y="4990"/>
                  <a:chExt cx="3345" cy="1640"/>
                </a:xfrm>
              </p:grpSpPr>
              <p:sp>
                <p:nvSpPr>
                  <p:cNvPr id="9" name=" 167"/>
                  <p:cNvSpPr/>
                  <p:nvPr/>
                </p:nvSpPr>
                <p:spPr>
                  <a:xfrm>
                    <a:off x="5116" y="5810"/>
                    <a:ext cx="3345" cy="820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contourClr>
                        <a:srgbClr val="FFFFFF"/>
                      </a:contourClr>
                    </a:sp3d>
                  </a:bodyPr>
                  <a:lstStyle>
                    <a:defPPr>
                      <a:defRPr lang="zh-CN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6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" name=" 167"/>
                  <p:cNvSpPr/>
                  <p:nvPr/>
                </p:nvSpPr>
                <p:spPr>
                  <a:xfrm>
                    <a:off x="5116" y="4990"/>
                    <a:ext cx="3345" cy="82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contourClr>
                        <a:srgbClr val="FFFFFF"/>
                      </a:contourClr>
                    </a:sp3d>
                  </a:bodyPr>
                  <a:lstStyle>
                    <a:defPPr>
                      <a:defRPr lang="zh-CN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6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1" name="文本框 11"/>
                <p:cNvSpPr txBox="1"/>
                <p:nvPr/>
              </p:nvSpPr>
              <p:spPr>
                <a:xfrm>
                  <a:off x="13398" y="7978"/>
                  <a:ext cx="1781" cy="4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Javabean</a:t>
                  </a:r>
                  <a:r>
                    <a:rPr lang="zh-CN" altLang="en-US" sz="16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类</a:t>
                  </a:r>
                </a:p>
              </p:txBody>
            </p:sp>
            <p:sp>
              <p:nvSpPr>
                <p:cNvPr id="37" name="文本框 14"/>
                <p:cNvSpPr txBox="1"/>
                <p:nvPr/>
              </p:nvSpPr>
              <p:spPr>
                <a:xfrm>
                  <a:off x="13478" y="8798"/>
                  <a:ext cx="1885" cy="4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Triangle.java</a:t>
                  </a:r>
                  <a:endPara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/>
          <p:nvPr/>
        </p:nvSpPr>
        <p:spPr>
          <a:xfrm>
            <a:off x="928688" y="123825"/>
            <a:ext cx="609158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小结</a:t>
            </a:r>
            <a:endParaRPr lang="zh-CN" altLang="en-US" sz="28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5"/>
          <p:cNvSpPr>
            <a:spLocks noChangeArrowheads="1"/>
          </p:cNvSpPr>
          <p:nvPr/>
        </p:nvSpPr>
        <p:spPr bwMode="auto">
          <a:xfrm>
            <a:off x="539552" y="928688"/>
            <a:ext cx="8390136" cy="452310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1800"/>
              </a:spcBef>
              <a:buNone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Javabean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是一个可重复使用的软件组件，是遵循一定标准、用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语言编写的一个类，该类的一个实例称作一个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Javabean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页面可以将数据的处理过程指派给一个或几个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来完成，我们只需在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页面中调用这个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即可。在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页面中调用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可以将数据的处理代码从页面中分离出来，实现代码复用，更有效维护一个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应用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的生命周期分为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 2050"/>
          <p:cNvSpPr>
            <a:spLocks noChangeAspect="1"/>
          </p:cNvSpPr>
          <p:nvPr/>
        </p:nvSpPr>
        <p:spPr bwMode="auto">
          <a:xfrm>
            <a:off x="288148" y="1032956"/>
            <a:ext cx="258185" cy="39600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base"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9" name=" 2050"/>
          <p:cNvSpPr>
            <a:spLocks noChangeAspect="1"/>
          </p:cNvSpPr>
          <p:nvPr/>
        </p:nvSpPr>
        <p:spPr bwMode="auto">
          <a:xfrm>
            <a:off x="288148" y="2676119"/>
            <a:ext cx="258185" cy="39600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base"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10" name=" 2050"/>
          <p:cNvSpPr>
            <a:spLocks noChangeAspect="1"/>
          </p:cNvSpPr>
          <p:nvPr/>
        </p:nvSpPr>
        <p:spPr bwMode="auto">
          <a:xfrm>
            <a:off x="288147" y="4868907"/>
            <a:ext cx="258185" cy="39600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base"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河海校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/>
          <p:nvPr/>
        </p:nvSpPr>
        <p:spPr>
          <a:xfrm>
            <a:off x="928688" y="123825"/>
            <a:ext cx="609158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小结</a:t>
            </a:r>
            <a:endParaRPr lang="zh-CN" altLang="en-US" sz="28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7520" y="1063625"/>
            <a:ext cx="8266237" cy="5273675"/>
            <a:chOff x="384" y="1476"/>
            <a:chExt cx="13506" cy="8617"/>
          </a:xfrm>
        </p:grpSpPr>
        <p:sp>
          <p:nvSpPr>
            <p:cNvPr id="11" name="圆角矩形 10"/>
            <p:cNvSpPr/>
            <p:nvPr/>
          </p:nvSpPr>
          <p:spPr>
            <a:xfrm>
              <a:off x="3231" y="1476"/>
              <a:ext cx="10659" cy="180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 cap="sq">
              <a:solidFill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marL="342900" indent="-342900" algn="just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JSP</a:t>
              </a:r>
              <a:r>
                <a:rPr lang="zh-CN" alt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引擎分配给每个</a:t>
              </a:r>
              <a:r>
                <a:rPr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JSP</a:t>
              </a:r>
              <a:r>
                <a:rPr lang="zh-CN" alt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页面的</a:t>
              </a:r>
              <a:r>
                <a:rPr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bean</a:t>
              </a:r>
              <a:r>
                <a:rPr lang="zh-CN" alt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是互不相同的</a:t>
              </a:r>
              <a:endPara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342900" indent="-342900" algn="just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zh-CN" alt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不同用户的</a:t>
              </a:r>
              <a:r>
                <a:rPr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scope</a:t>
              </a:r>
              <a:r>
                <a:rPr lang="zh-CN" alt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取值是</a:t>
              </a:r>
              <a:r>
                <a:rPr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page</a:t>
              </a:r>
              <a:r>
                <a:rPr lang="zh-CN" alt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bean</a:t>
              </a:r>
              <a:r>
                <a:rPr lang="zh-CN" alt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是互不相同的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210" y="3737"/>
              <a:ext cx="10659" cy="1761"/>
            </a:xfrm>
            <a:prstGeom prst="roundRect">
              <a:avLst/>
            </a:prstGeom>
            <a:solidFill>
              <a:srgbClr val="FFE9B6">
                <a:alpha val="90000"/>
              </a:srgbClr>
            </a:solidFill>
            <a:ln cap="sq">
              <a:solidFill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marL="342900" indent="-342900" algn="just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JSP</a:t>
              </a:r>
              <a:r>
                <a:rPr lang="zh-CN" alt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引擎分配给每个</a:t>
              </a:r>
              <a:r>
                <a:rPr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JSP</a:t>
              </a:r>
              <a:r>
                <a:rPr lang="zh-CN" alt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页面的</a:t>
              </a:r>
              <a:r>
                <a:rPr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bean</a:t>
              </a:r>
              <a:r>
                <a:rPr lang="zh-CN" alt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是互不相同的</a:t>
              </a:r>
              <a:endPara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342900" indent="-342900" algn="just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zh-CN" alt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不同用户的</a:t>
              </a:r>
              <a:r>
                <a:rPr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scope</a:t>
              </a:r>
              <a:r>
                <a:rPr lang="zh-CN" alt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取值是</a:t>
              </a:r>
              <a:r>
                <a:rPr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request</a:t>
              </a:r>
              <a:r>
                <a:rPr lang="zh-CN" alt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bean</a:t>
              </a:r>
              <a:r>
                <a:rPr lang="zh-CN" alt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是互不相同的</a:t>
              </a: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3210" y="5998"/>
              <a:ext cx="10659" cy="1703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  <a:ln cap="sq">
              <a:solidFill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marL="342900" indent="-342900" algn="just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JSP</a:t>
              </a:r>
              <a:r>
                <a:rPr lang="zh-CN" alt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引擎分配给不同页面的</a:t>
              </a:r>
              <a:r>
                <a:rPr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bean</a:t>
              </a:r>
              <a:r>
                <a:rPr lang="zh-CN" alt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是同一个</a:t>
              </a:r>
              <a:r>
                <a:rPr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bean</a:t>
              </a:r>
            </a:p>
            <a:p>
              <a:pPr marL="342900" indent="-342900" algn="just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zh-CN" alt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不同用户的</a:t>
              </a:r>
              <a:r>
                <a:rPr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scope</a:t>
              </a:r>
              <a:r>
                <a:rPr lang="zh-CN" alt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取值是</a:t>
              </a:r>
              <a:r>
                <a:rPr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session</a:t>
              </a:r>
              <a:r>
                <a:rPr lang="zh-CN" alt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bean</a:t>
              </a:r>
              <a:r>
                <a:rPr lang="zh-CN" alt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是互不相同的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210" y="8379"/>
              <a:ext cx="10659" cy="1714"/>
            </a:xfrm>
            <a:prstGeom prst="roundRect">
              <a:avLst/>
            </a:prstGeom>
            <a:solidFill>
              <a:srgbClr val="7FD7F7">
                <a:alpha val="50000"/>
              </a:srgbClr>
            </a:solidFill>
            <a:ln cap="sq">
              <a:solidFill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marL="342900" indent="-342900" algn="just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Web</a:t>
              </a:r>
              <a:r>
                <a:rPr lang="zh-CN" alt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服务目录下所有的</a:t>
              </a:r>
              <a:r>
                <a:rPr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JSP</a:t>
              </a:r>
              <a:r>
                <a:rPr lang="zh-CN" alt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页面分配一个共享的</a:t>
              </a:r>
              <a:r>
                <a:rPr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bean</a:t>
              </a:r>
            </a:p>
            <a:p>
              <a:pPr marL="342900" indent="-342900" algn="just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zh-CN" alt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不同用户的</a:t>
              </a:r>
              <a:r>
                <a:rPr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bean</a:t>
              </a:r>
              <a:r>
                <a:rPr lang="zh-CN" alt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是同一个，直到服务器关闭</a:t>
              </a:r>
            </a:p>
          </p:txBody>
        </p:sp>
        <p:sp>
          <p:nvSpPr>
            <p:cNvPr id="3" name="椭圆 2"/>
            <p:cNvSpPr/>
            <p:nvPr/>
          </p:nvSpPr>
          <p:spPr>
            <a:xfrm>
              <a:off x="396" y="1805"/>
              <a:ext cx="2733" cy="1134"/>
            </a:xfrm>
            <a:prstGeom prst="ellipse">
              <a:avLst/>
            </a:prstGeom>
            <a:solidFill>
              <a:srgbClr val="A6A6E2">
                <a:alpha val="50000"/>
              </a:srgbClr>
            </a:solidFill>
            <a:ln cap="sq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page</a:t>
              </a:r>
            </a:p>
          </p:txBody>
        </p:sp>
        <p:sp>
          <p:nvSpPr>
            <p:cNvPr id="18" name="椭圆 17"/>
            <p:cNvSpPr/>
            <p:nvPr/>
          </p:nvSpPr>
          <p:spPr>
            <a:xfrm>
              <a:off x="384" y="4130"/>
              <a:ext cx="2733" cy="1134"/>
            </a:xfrm>
            <a:prstGeom prst="ellipse">
              <a:avLst/>
            </a:prstGeom>
            <a:solidFill>
              <a:srgbClr val="FFEBBD"/>
            </a:solidFill>
            <a:ln cap="sq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request</a:t>
              </a:r>
            </a:p>
          </p:txBody>
        </p:sp>
        <p:sp>
          <p:nvSpPr>
            <p:cNvPr id="19" name="椭圆 18"/>
            <p:cNvSpPr/>
            <p:nvPr/>
          </p:nvSpPr>
          <p:spPr>
            <a:xfrm>
              <a:off x="384" y="6398"/>
              <a:ext cx="2733" cy="1134"/>
            </a:xfrm>
            <a:prstGeom prst="ellipse">
              <a:avLst/>
            </a:prstGeom>
            <a:solidFill>
              <a:srgbClr val="FFFF7F"/>
            </a:solidFill>
            <a:ln cap="sq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session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397" y="8641"/>
              <a:ext cx="2733" cy="1190"/>
            </a:xfrm>
            <a:prstGeom prst="ellipse">
              <a:avLst/>
            </a:prstGeom>
            <a:solidFill>
              <a:srgbClr val="99DFF9">
                <a:alpha val="50000"/>
              </a:srgbClr>
            </a:solidFill>
            <a:ln cap="sq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application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概述</a:t>
            </a:r>
            <a:endParaRPr lang="zh-CN" altLang="en-US" sz="28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剪去对角的矩形 1"/>
          <p:cNvSpPr/>
          <p:nvPr/>
        </p:nvSpPr>
        <p:spPr>
          <a:xfrm>
            <a:off x="493102" y="1516064"/>
            <a:ext cx="844854" cy="679986"/>
          </a:xfrm>
          <a:prstGeom prst="snip2Diag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剪去对角的矩形 3"/>
          <p:cNvSpPr/>
          <p:nvPr/>
        </p:nvSpPr>
        <p:spPr>
          <a:xfrm>
            <a:off x="493102" y="2690639"/>
            <a:ext cx="844854" cy="738362"/>
          </a:xfrm>
          <a:prstGeom prst="snip2Diag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剪去对角的矩形 4"/>
          <p:cNvSpPr/>
          <p:nvPr/>
        </p:nvSpPr>
        <p:spPr>
          <a:xfrm>
            <a:off x="493100" y="3887118"/>
            <a:ext cx="879365" cy="774833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剪去对角的矩形 5"/>
          <p:cNvSpPr/>
          <p:nvPr/>
        </p:nvSpPr>
        <p:spPr>
          <a:xfrm>
            <a:off x="1547664" y="1516064"/>
            <a:ext cx="7195145" cy="679986"/>
          </a:xfrm>
          <a:prstGeom prst="snip2Diag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JavaBean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是一个可重复使用的软件组件</a:t>
            </a:r>
            <a:endParaRPr lang="en-US" altLang="zh-CN" sz="26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剪去对角的矩形 6"/>
          <p:cNvSpPr/>
          <p:nvPr/>
        </p:nvSpPr>
        <p:spPr>
          <a:xfrm>
            <a:off x="1533694" y="2690004"/>
            <a:ext cx="7195145" cy="738361"/>
          </a:xfrm>
          <a:prstGeom prst="snip2Diag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是遵循一定标准、用</a:t>
            </a:r>
            <a:r>
              <a:rPr lang="en-US" altLang="zh-CN" sz="26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语言编写的一个类</a:t>
            </a:r>
          </a:p>
        </p:txBody>
      </p:sp>
      <p:sp>
        <p:nvSpPr>
          <p:cNvPr id="16" name="剪去对角的矩形 7"/>
          <p:cNvSpPr/>
          <p:nvPr/>
        </p:nvSpPr>
        <p:spPr>
          <a:xfrm>
            <a:off x="1533693" y="3887119"/>
            <a:ext cx="7195145" cy="738361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一般实现网页中的业务逻辑或数据库操作</a:t>
            </a:r>
          </a:p>
        </p:txBody>
      </p:sp>
      <p:sp>
        <p:nvSpPr>
          <p:cNvPr id="17" name="文本框 8"/>
          <p:cNvSpPr txBox="1"/>
          <p:nvPr/>
        </p:nvSpPr>
        <p:spPr>
          <a:xfrm>
            <a:off x="621170" y="1581486"/>
            <a:ext cx="774571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18" name="文本框 10"/>
          <p:cNvSpPr txBox="1"/>
          <p:nvPr/>
        </p:nvSpPr>
        <p:spPr>
          <a:xfrm>
            <a:off x="662662" y="2797554"/>
            <a:ext cx="774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19" name="文本框 11"/>
          <p:cNvSpPr txBox="1"/>
          <p:nvPr/>
        </p:nvSpPr>
        <p:spPr>
          <a:xfrm>
            <a:off x="662661" y="3993186"/>
            <a:ext cx="806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367030" y="1066800"/>
            <a:ext cx="8382000" cy="588961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  <a:defRPr/>
            </a:pPr>
            <a:r>
              <a:rPr lang="en-US" altLang="zh-CN" sz="2800" b="1" dirty="0" err="1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Javabean</a:t>
            </a:r>
            <a:r>
              <a:rPr lang="zh-CN" altLang="en-US" sz="28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特点：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endParaRPr lang="zh-CN" altLang="en-US" sz="2800" b="1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概述</a:t>
            </a:r>
            <a:endParaRPr lang="zh-CN" altLang="en-US" sz="28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剪去对角的矩形 1"/>
          <p:cNvSpPr/>
          <p:nvPr/>
        </p:nvSpPr>
        <p:spPr>
          <a:xfrm>
            <a:off x="1013198" y="2208891"/>
            <a:ext cx="789305" cy="789305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剪去对角的矩形 3"/>
          <p:cNvSpPr/>
          <p:nvPr/>
        </p:nvSpPr>
        <p:spPr>
          <a:xfrm>
            <a:off x="1013198" y="3271881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剪去对角的矩形 4"/>
          <p:cNvSpPr/>
          <p:nvPr/>
        </p:nvSpPr>
        <p:spPr>
          <a:xfrm>
            <a:off x="1013198" y="4334871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剪去对角的矩形 5"/>
          <p:cNvSpPr/>
          <p:nvPr/>
        </p:nvSpPr>
        <p:spPr>
          <a:xfrm>
            <a:off x="1966968" y="2208891"/>
            <a:ext cx="5438775" cy="789305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可以实现代码的重复利用</a:t>
            </a:r>
          </a:p>
        </p:txBody>
      </p:sp>
      <p:sp>
        <p:nvSpPr>
          <p:cNvPr id="15" name="剪去对角的矩形 6"/>
          <p:cNvSpPr/>
          <p:nvPr/>
        </p:nvSpPr>
        <p:spPr>
          <a:xfrm>
            <a:off x="1980938" y="3271881"/>
            <a:ext cx="5438775" cy="789305"/>
          </a:xfrm>
          <a:prstGeom prst="snip2Diag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剪去对角的矩形 7"/>
          <p:cNvSpPr/>
          <p:nvPr/>
        </p:nvSpPr>
        <p:spPr>
          <a:xfrm>
            <a:off x="1980938" y="4334871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8"/>
          <p:cNvSpPr txBox="1"/>
          <p:nvPr/>
        </p:nvSpPr>
        <p:spPr>
          <a:xfrm>
            <a:off x="1123688" y="2311761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20" name="文本框 10"/>
          <p:cNvSpPr txBox="1"/>
          <p:nvPr/>
        </p:nvSpPr>
        <p:spPr>
          <a:xfrm>
            <a:off x="1154803" y="3405866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21" name="文本框 11"/>
          <p:cNvSpPr txBox="1"/>
          <p:nvPr/>
        </p:nvSpPr>
        <p:spPr>
          <a:xfrm>
            <a:off x="1154803" y="4468221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22" name="文本框 12"/>
          <p:cNvSpPr txBox="1"/>
          <p:nvPr/>
        </p:nvSpPr>
        <p:spPr>
          <a:xfrm>
            <a:off x="2610305" y="3368699"/>
            <a:ext cx="41520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易编写、易维护、易使用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algn="l"/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文本框 13"/>
          <p:cNvSpPr txBox="1"/>
          <p:nvPr/>
        </p:nvSpPr>
        <p:spPr>
          <a:xfrm>
            <a:off x="2654681" y="4304245"/>
            <a:ext cx="1261884" cy="662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跨平台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9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JavaBean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工作原理</a:t>
            </a:r>
            <a:endParaRPr lang="zh-CN" altLang="en-US" sz="28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2" name="Picture 1" descr="C:\Documents and Settings\Administrator\Application Data\Tencent\Users\759329120\QQ\WinTemp\RichOle\YETQMZ3BFN}FNXAH9CJE{7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4" y="1430777"/>
            <a:ext cx="6698059" cy="4173733"/>
          </a:xfrm>
          <a:prstGeom prst="rect">
            <a:avLst/>
          </a:prstGeom>
          <a:solidFill>
            <a:srgbClr val="FFEC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8" name="Rectangle 8"/>
          <p:cNvSpPr/>
          <p:nvPr/>
        </p:nvSpPr>
        <p:spPr>
          <a:xfrm>
            <a:off x="965200" y="60432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9" name="Text Box 9"/>
          <p:cNvSpPr txBox="1"/>
          <p:nvPr/>
        </p:nvSpPr>
        <p:spPr>
          <a:xfrm>
            <a:off x="928688" y="72917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JavaBean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工作原理</a:t>
            </a:r>
            <a:endParaRPr lang="zh-CN" altLang="en-US" sz="28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立方体 3"/>
          <p:cNvSpPr/>
          <p:nvPr/>
        </p:nvSpPr>
        <p:spPr>
          <a:xfrm>
            <a:off x="5418455" y="1708150"/>
            <a:ext cx="2399030" cy="1318895"/>
          </a:xfrm>
          <a:prstGeom prst="cub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Javabean</a:t>
            </a:r>
            <a:endParaRPr lang="zh-CN" altLang="en-US" sz="28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立方体 23"/>
          <p:cNvSpPr/>
          <p:nvPr/>
        </p:nvSpPr>
        <p:spPr>
          <a:xfrm>
            <a:off x="5418455" y="4093845"/>
            <a:ext cx="2399030" cy="1318895"/>
          </a:xfrm>
          <a:prstGeom prst="cub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Javabean</a:t>
            </a:r>
            <a:endParaRPr lang="zh-CN" altLang="en-US" sz="28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54707" y="1567815"/>
            <a:ext cx="2786864" cy="416687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177745" y="2924944"/>
            <a:ext cx="2010358" cy="0"/>
          </a:xfrm>
          <a:prstGeom prst="straightConnector1">
            <a:avLst/>
          </a:prstGeom>
          <a:ln w="133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3177745" y="4512503"/>
            <a:ext cx="1946198" cy="0"/>
          </a:xfrm>
          <a:prstGeom prst="straightConnector1">
            <a:avLst/>
          </a:prstGeom>
          <a:ln w="133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536659" y="2387194"/>
            <a:ext cx="1228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083000" y="4814704"/>
            <a:ext cx="2335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中的数据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379210" y="3251835"/>
            <a:ext cx="143510" cy="697865"/>
            <a:chOff x="10829" y="4493"/>
            <a:chExt cx="226" cy="1099"/>
          </a:xfrm>
        </p:grpSpPr>
        <p:sp>
          <p:nvSpPr>
            <p:cNvPr id="26" name="流程图: 接点 25"/>
            <p:cNvSpPr/>
            <p:nvPr/>
          </p:nvSpPr>
          <p:spPr>
            <a:xfrm flipH="1" flipV="1">
              <a:off x="10829" y="5400"/>
              <a:ext cx="227" cy="19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流程图: 接点 26"/>
            <p:cNvSpPr/>
            <p:nvPr/>
          </p:nvSpPr>
          <p:spPr>
            <a:xfrm flipH="1" flipV="1">
              <a:off x="10829" y="4946"/>
              <a:ext cx="221" cy="17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流程图: 接点 27"/>
            <p:cNvSpPr/>
            <p:nvPr/>
          </p:nvSpPr>
          <p:spPr>
            <a:xfrm flipH="1" flipV="1">
              <a:off x="10829" y="4493"/>
              <a:ext cx="227" cy="19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" name="Picture 20" descr="mozilla">
            <a:extLst>
              <a:ext uri="{FF2B5EF4-FFF2-40B4-BE49-F238E27FC236}">
                <a16:creationId xmlns:a16="http://schemas.microsoft.com/office/drawing/2014/main" id="{D27AAFEC-268C-4D28-99AB-917411768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" y="2631887"/>
            <a:ext cx="2771631" cy="2121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70DEEBC-56E7-4AC9-8FFA-2C16A22CBD51}"/>
              </a:ext>
            </a:extLst>
          </p:cNvPr>
          <p:cNvSpPr txBox="1"/>
          <p:nvPr/>
        </p:nvSpPr>
        <p:spPr>
          <a:xfrm>
            <a:off x="965200" y="4811302"/>
            <a:ext cx="184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JSP</a:t>
            </a:r>
            <a:r>
              <a:rPr lang="zh-CN" altLang="en-US" sz="2800" b="1" dirty="0"/>
              <a:t>页面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2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Text Box 9"/>
          <p:cNvSpPr txBox="1"/>
          <p:nvPr/>
        </p:nvSpPr>
        <p:spPr>
          <a:xfrm>
            <a:off x="928688" y="123825"/>
            <a:ext cx="6667648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编写</a:t>
            </a:r>
            <a:r>
              <a:rPr lang="en-US" altLang="zh-CN" sz="2800" b="1" dirty="0" err="1">
                <a:solidFill>
                  <a:srgbClr val="0067B4"/>
                </a:solidFill>
                <a:latin typeface="Times New Roman" panose="02020603050405020304" pitchFamily="18" charset="0"/>
              </a:rPr>
              <a:t>Javabean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和使用</a:t>
            </a:r>
            <a:r>
              <a:rPr lang="en-US" altLang="zh-CN" sz="2800" b="1" dirty="0" err="1">
                <a:solidFill>
                  <a:srgbClr val="0067B4"/>
                </a:solidFill>
                <a:latin typeface="Times New Roman" panose="02020603050405020304" pitchFamily="18" charset="0"/>
              </a:rPr>
              <a:t>Javabean</a:t>
            </a:r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任意多边形: 形状 14"/>
          <p:cNvSpPr/>
          <p:nvPr/>
        </p:nvSpPr>
        <p:spPr>
          <a:xfrm>
            <a:off x="1087403" y="1340768"/>
            <a:ext cx="1151890" cy="934720"/>
          </a:xfrm>
          <a:custGeom>
            <a:avLst/>
            <a:gdLst>
              <a:gd name="rtt" fmla="*/ 106933 h 319038"/>
              <a:gd name="rtb" fmla="*/ 207577 h 319038"/>
            </a:gdLst>
            <a:ahLst/>
            <a:cxnLst/>
            <a:rect l="l" t="rtt" r="r" b="rtb"/>
            <a:pathLst>
              <a:path w="291732" h="319038">
                <a:moveTo>
                  <a:pt x="0" y="0"/>
                </a:moveTo>
                <a:lnTo>
                  <a:pt x="145866" y="102092"/>
                </a:lnTo>
                <a:lnTo>
                  <a:pt x="291732" y="0"/>
                </a:lnTo>
                <a:lnTo>
                  <a:pt x="291732" y="216946"/>
                </a:lnTo>
                <a:lnTo>
                  <a:pt x="145866" y="319038"/>
                </a:lnTo>
                <a:lnTo>
                  <a:pt x="0" y="2169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7600" cap="flat">
            <a:noFill/>
            <a:bevel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sz="28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</p:txBody>
      </p:sp>
      <p:sp>
        <p:nvSpPr>
          <p:cNvPr id="14" name="任意多边形: 形状 12"/>
          <p:cNvSpPr/>
          <p:nvPr/>
        </p:nvSpPr>
        <p:spPr>
          <a:xfrm>
            <a:off x="1087403" y="2492896"/>
            <a:ext cx="1151890" cy="934720"/>
          </a:xfrm>
          <a:custGeom>
            <a:avLst/>
            <a:gdLst>
              <a:gd name="rtt" fmla="*/ 106933 h 319038"/>
              <a:gd name="rtb" fmla="*/ 207577 h 319038"/>
            </a:gdLst>
            <a:ahLst/>
            <a:cxnLst/>
            <a:rect l="l" t="rtt" r="r" b="rtb"/>
            <a:pathLst>
              <a:path w="291732" h="319038">
                <a:moveTo>
                  <a:pt x="0" y="0"/>
                </a:moveTo>
                <a:lnTo>
                  <a:pt x="145866" y="102092"/>
                </a:lnTo>
                <a:lnTo>
                  <a:pt x="291732" y="0"/>
                </a:lnTo>
                <a:lnTo>
                  <a:pt x="291732" y="216946"/>
                </a:lnTo>
                <a:lnTo>
                  <a:pt x="145866" y="319038"/>
                </a:lnTo>
                <a:lnTo>
                  <a:pt x="0" y="2169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7600" cap="flat">
            <a:noFill/>
            <a:bevel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sz="28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</p:txBody>
      </p:sp>
      <p:sp>
        <p:nvSpPr>
          <p:cNvPr id="15" name="任意多边形: 形状 10"/>
          <p:cNvSpPr/>
          <p:nvPr/>
        </p:nvSpPr>
        <p:spPr>
          <a:xfrm>
            <a:off x="1087403" y="3645024"/>
            <a:ext cx="1151890" cy="934720"/>
          </a:xfrm>
          <a:custGeom>
            <a:avLst/>
            <a:gdLst>
              <a:gd name="rtt" fmla="*/ 106933 h 319038"/>
              <a:gd name="rtb" fmla="*/ 207577 h 319038"/>
            </a:gdLst>
            <a:ahLst/>
            <a:cxnLst/>
            <a:rect l="l" t="rtt" r="r" b="rtb"/>
            <a:pathLst>
              <a:path w="291732" h="319038">
                <a:moveTo>
                  <a:pt x="0" y="0"/>
                </a:moveTo>
                <a:lnTo>
                  <a:pt x="145866" y="102092"/>
                </a:lnTo>
                <a:lnTo>
                  <a:pt x="291732" y="0"/>
                </a:lnTo>
                <a:lnTo>
                  <a:pt x="291732" y="216946"/>
                </a:lnTo>
                <a:lnTo>
                  <a:pt x="145866" y="319038"/>
                </a:lnTo>
                <a:lnTo>
                  <a:pt x="0" y="2169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7600" cap="flat">
            <a:noFill/>
            <a:bevel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sz="28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16" name="任意多边形: 形状 13"/>
          <p:cNvSpPr/>
          <p:nvPr/>
        </p:nvSpPr>
        <p:spPr>
          <a:xfrm>
            <a:off x="2239293" y="1340768"/>
            <a:ext cx="5545455" cy="635635"/>
          </a:xfrm>
          <a:custGeom>
            <a:avLst/>
            <a:gdLst>
              <a:gd name="rtl" fmla="*/ 22800 w 1404383"/>
              <a:gd name="rtr" fmla="*/ 1381583 w 1404383"/>
            </a:gdLst>
            <a:ahLst/>
            <a:cxnLst/>
            <a:rect l="rtl" t="t" r="rtr" b="b"/>
            <a:pathLst>
              <a:path w="1404383" h="216946">
                <a:moveTo>
                  <a:pt x="0" y="0"/>
                </a:moveTo>
                <a:lnTo>
                  <a:pt x="1363078" y="0"/>
                </a:lnTo>
                <a:cubicBezTo>
                  <a:pt x="1385890" y="0"/>
                  <a:pt x="1404383" y="15541"/>
                  <a:pt x="1404383" y="34711"/>
                </a:cubicBezTo>
                <a:lnTo>
                  <a:pt x="1404383" y="182235"/>
                </a:lnTo>
                <a:cubicBezTo>
                  <a:pt x="1404383" y="201405"/>
                  <a:pt x="1385890" y="216946"/>
                  <a:pt x="1363078" y="216946"/>
                </a:cubicBezTo>
                <a:lnTo>
                  <a:pt x="0" y="2169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7600" cap="flat">
            <a:noFill/>
            <a:bevel/>
          </a:ln>
        </p:spPr>
        <p:txBody>
          <a:bodyPr wrap="square" lIns="0" tIns="0" rIns="0" bIns="0" rtlCol="0" anchor="ctr"/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编写</a:t>
            </a:r>
            <a:r>
              <a:rPr lang="en-US" altLang="zh-CN" sz="2800" b="1" dirty="0" err="1">
                <a:solidFill>
                  <a:schemeClr val="accent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Javabean</a:t>
            </a:r>
            <a:endParaRPr lang="zh-CN" altLang="en-US" sz="2800" b="1" dirty="0">
              <a:solidFill>
                <a:schemeClr val="accent3"/>
              </a:solidFill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7" name="任意多边形: 形状 11"/>
          <p:cNvSpPr/>
          <p:nvPr/>
        </p:nvSpPr>
        <p:spPr>
          <a:xfrm>
            <a:off x="2239293" y="2492896"/>
            <a:ext cx="5545455" cy="635635"/>
          </a:xfrm>
          <a:custGeom>
            <a:avLst/>
            <a:gdLst>
              <a:gd name="rtl" fmla="*/ 22800 w 1404383"/>
              <a:gd name="rtr" fmla="*/ 1381583 w 1404383"/>
            </a:gdLst>
            <a:ahLst/>
            <a:cxnLst/>
            <a:rect l="rtl" t="t" r="rtr" b="b"/>
            <a:pathLst>
              <a:path w="1404383" h="216946">
                <a:moveTo>
                  <a:pt x="0" y="0"/>
                </a:moveTo>
                <a:lnTo>
                  <a:pt x="1363078" y="0"/>
                </a:lnTo>
                <a:cubicBezTo>
                  <a:pt x="1385890" y="0"/>
                  <a:pt x="1404383" y="15541"/>
                  <a:pt x="1404383" y="34711"/>
                </a:cubicBezTo>
                <a:lnTo>
                  <a:pt x="1404383" y="182235"/>
                </a:lnTo>
                <a:cubicBezTo>
                  <a:pt x="1404383" y="201405"/>
                  <a:pt x="1385890" y="216946"/>
                  <a:pt x="1363078" y="216946"/>
                </a:cubicBezTo>
                <a:lnTo>
                  <a:pt x="0" y="2169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7600" cap="flat">
            <a:noFill/>
            <a:bevel/>
          </a:ln>
        </p:spPr>
        <p:txBody>
          <a:bodyPr wrap="square" lIns="0" tIns="0" rIns="0" bIns="0" rtlCol="0" anchor="ctr"/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保存</a:t>
            </a:r>
            <a:r>
              <a:rPr lang="en-US" altLang="zh-CN" sz="2800" b="1" dirty="0" err="1">
                <a:solidFill>
                  <a:schemeClr val="accent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Javabean</a:t>
            </a:r>
            <a:r>
              <a:rPr lang="zh-CN" altLang="en-US" sz="2800" b="1" dirty="0">
                <a:solidFill>
                  <a:schemeClr val="accent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的字节码</a:t>
            </a:r>
            <a:endParaRPr lang="zh-CN" altLang="en-US" sz="2800" b="1" dirty="0">
              <a:solidFill>
                <a:schemeClr val="accent3"/>
              </a:solidFill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8" name="任意多边形: 形状 9"/>
          <p:cNvSpPr/>
          <p:nvPr/>
        </p:nvSpPr>
        <p:spPr>
          <a:xfrm>
            <a:off x="2196748" y="3645024"/>
            <a:ext cx="5545455" cy="635635"/>
          </a:xfrm>
          <a:custGeom>
            <a:avLst/>
            <a:gdLst>
              <a:gd name="rtl" fmla="*/ 22800 w 1404383"/>
              <a:gd name="rtr" fmla="*/ 1381583 w 1404383"/>
            </a:gdLst>
            <a:ahLst/>
            <a:cxnLst/>
            <a:rect l="rtl" t="t" r="rtr" b="b"/>
            <a:pathLst>
              <a:path w="1404383" h="216946">
                <a:moveTo>
                  <a:pt x="0" y="0"/>
                </a:moveTo>
                <a:lnTo>
                  <a:pt x="1363078" y="0"/>
                </a:lnTo>
                <a:cubicBezTo>
                  <a:pt x="1385890" y="0"/>
                  <a:pt x="1404383" y="15541"/>
                  <a:pt x="1404383" y="34711"/>
                </a:cubicBezTo>
                <a:lnTo>
                  <a:pt x="1404383" y="182235"/>
                </a:lnTo>
                <a:cubicBezTo>
                  <a:pt x="1404383" y="201405"/>
                  <a:pt x="1385890" y="216946"/>
                  <a:pt x="1363078" y="216946"/>
                </a:cubicBezTo>
                <a:lnTo>
                  <a:pt x="0" y="2169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7600" cap="flat">
            <a:noFill/>
            <a:bevel/>
          </a:ln>
        </p:spPr>
        <p:txBody>
          <a:bodyPr wrap="square" lIns="0" tIns="0" rIns="0" bIns="0" rtlCol="0" anchor="ctr"/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创建和使用</a:t>
            </a:r>
            <a:r>
              <a:rPr lang="en-US" altLang="zh-CN" sz="2800" b="1" dirty="0" err="1">
                <a:solidFill>
                  <a:schemeClr val="accent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Javabean</a:t>
            </a:r>
            <a:endParaRPr lang="zh-CN" altLang="en-US" sz="2800" b="1" dirty="0">
              <a:solidFill>
                <a:schemeClr val="accent3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LIDE" val="429"/>
  <p:tag name="BAKCCOLORTYPE" val="Color_Theme"/>
  <p:tag name="BAKCCOLOR" val="1"/>
  <p:tag name="COLORS" val="1,15921906|2,16777215|996527724,15773696|996537724,3439820|996857743,2400237|996857811,4568955|996867743,9869595|996867789,3023294|996867790,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3772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3772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1"/>
  <p:tag name="SCENECOLOR-TEXT" val="Color_Theme"/>
  <p:tag name="SCENECOLOR-TEXT-VALUE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Text"/>
  <p:tag name="SCENESHAPESUBTYPE" val="SceneTitleText"/>
  <p:tag name="SCENESHAPENAME" val="文本描述"/>
  <p:tag name="SCENECOLOR-TEXT" val="Color_Theme"/>
  <p:tag name="SCENECOLOR-TEXT-VALUE" val="99652772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99686779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1"/>
  <p:tag name="SCENECOLOR-TEXT" val="Color_Theme"/>
  <p:tag name="SCENECOLOR-TEXT-VALUE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1"/>
  <p:tag name="SCENECOLOR-TEXT" val="Color_Theme"/>
  <p:tag name="SCENECOLOR-TEXT-VALUE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277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377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2772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3772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1"/>
  <p:tag name="SCENECOLOR-TEXT" val="Color_Theme"/>
  <p:tag name="SCENECOLOR-TEXT-VALUE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1"/>
  <p:tag name="SCENECOLOR-TEXT" val="Color_Theme"/>
  <p:tag name="SCENECOLOR-TEXT-VALUE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85774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85781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86774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85774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86778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3772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277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85781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86774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277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2772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5238</Words>
  <Application>Microsoft Office PowerPoint</Application>
  <PresentationFormat>全屏显示(4:3)</PresentationFormat>
  <Paragraphs>683</Paragraphs>
  <Slides>49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62" baseType="lpstr">
      <vt:lpstr>等线</vt:lpstr>
      <vt:lpstr>隶书</vt:lpstr>
      <vt:lpstr>宋体</vt:lpstr>
      <vt:lpstr>微软雅黑</vt:lpstr>
      <vt:lpstr>Arial</vt:lpstr>
      <vt:lpstr>Arial Narrow</vt:lpstr>
      <vt:lpstr>Calibri</vt:lpstr>
      <vt:lpstr>Comic Sans MS</vt:lpstr>
      <vt:lpstr>Tahoma</vt:lpstr>
      <vt:lpstr>Times New Roman</vt:lpstr>
      <vt:lpstr>Wingdings</vt:lpstr>
      <vt:lpstr>默认设计模板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小傲慢</dc:creator>
  <cp:lastModifiedBy>fanliu.hhu@outlook.com</cp:lastModifiedBy>
  <cp:revision>226</cp:revision>
  <dcterms:created xsi:type="dcterms:W3CDTF">2018-07-21T13:23:00Z</dcterms:created>
  <dcterms:modified xsi:type="dcterms:W3CDTF">2020-04-24T01:37:49Z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