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6"/>
  </p:notesMasterIdLst>
  <p:handoutMasterIdLst>
    <p:handoutMasterId r:id="rId37"/>
  </p:handoutMasterIdLst>
  <p:sldIdLst>
    <p:sldId id="256" r:id="rId3"/>
    <p:sldId id="262" r:id="rId4"/>
    <p:sldId id="272" r:id="rId5"/>
    <p:sldId id="273" r:id="rId6"/>
    <p:sldId id="301" r:id="rId7"/>
    <p:sldId id="294" r:id="rId8"/>
    <p:sldId id="295" r:id="rId9"/>
    <p:sldId id="298" r:id="rId10"/>
    <p:sldId id="297" r:id="rId11"/>
    <p:sldId id="299" r:id="rId12"/>
    <p:sldId id="296" r:id="rId13"/>
    <p:sldId id="300" r:id="rId14"/>
    <p:sldId id="274" r:id="rId15"/>
    <p:sldId id="275" r:id="rId16"/>
    <p:sldId id="276" r:id="rId17"/>
    <p:sldId id="280" r:id="rId18"/>
    <p:sldId id="281" r:id="rId19"/>
    <p:sldId id="277" r:id="rId20"/>
    <p:sldId id="278" r:id="rId21"/>
    <p:sldId id="279" r:id="rId22"/>
    <p:sldId id="27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116" d="100"/>
          <a:sy n="116" d="100"/>
        </p:scale>
        <p:origin x="390" y="10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68" d="100"/>
          <a:sy n="68" d="100"/>
        </p:scale>
        <p:origin x="-196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128FCA9C-FF92-4024-BDEC-A6D3B663DC09}" type="datetimeFigureOut">
              <a:rPr lang="en-US" altLang="zh-CN"/>
              <a:t>10/18/2018</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446DCAE-1661-43FF-8A44-43DAFDC1FD90}" type="slidenum">
              <a:rPr lang="zh-CN"/>
              <a:t>‹#›</a:t>
            </a:fld>
            <a:endParaRPr lang="zh-CN"/>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772AB877-E7B1-4681-847E-D0918612832B}" type="datetimeFigureOut">
              <a:t>2018/10/18</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69C971FF-EF28-4195-A575-329446EFAA55}" type="slidenum">
              <a:t>‹#›</a:t>
            </a:fld>
            <a:endParaRPr lang="zh-CN"/>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lumMod val="50000"/>
          </a:schemeClr>
        </a:solidFill>
        <a:latin typeface="+mn-lt"/>
        <a:ea typeface="+mn-ea"/>
        <a:cs typeface="+mn-cs"/>
      </a:defRPr>
    </a:lvl1pPr>
    <a:lvl2pPr marL="457200" algn="l" defTabSz="914400" rtl="0" eaLnBrk="1" latinLnBrk="0" hangingPunct="1">
      <a:defRPr lang="zh-CN" sz="1200" kern="1200">
        <a:solidFill>
          <a:schemeClr val="tx1">
            <a:lumMod val="50000"/>
          </a:schemeClr>
        </a:solidFill>
        <a:latin typeface="+mn-lt"/>
        <a:ea typeface="+mn-ea"/>
        <a:cs typeface="+mn-cs"/>
      </a:defRPr>
    </a:lvl2pPr>
    <a:lvl3pPr marL="914400" algn="l" defTabSz="914400" rtl="0" eaLnBrk="1" latinLnBrk="0" hangingPunct="1">
      <a:defRPr lang="zh-CN" sz="1200" kern="1200">
        <a:solidFill>
          <a:schemeClr val="tx1">
            <a:lumMod val="50000"/>
          </a:schemeClr>
        </a:solidFill>
        <a:latin typeface="+mn-lt"/>
        <a:ea typeface="+mn-ea"/>
        <a:cs typeface="+mn-cs"/>
      </a:defRPr>
    </a:lvl3pPr>
    <a:lvl4pPr marL="1371600" algn="l" defTabSz="914400" rtl="0" eaLnBrk="1" latinLnBrk="0" hangingPunct="1">
      <a:defRPr lang="zh-CN" sz="1200" kern="1200">
        <a:solidFill>
          <a:schemeClr val="tx1">
            <a:lumMod val="50000"/>
          </a:schemeClr>
        </a:solidFill>
        <a:latin typeface="+mn-lt"/>
        <a:ea typeface="+mn-ea"/>
        <a:cs typeface="+mn-cs"/>
      </a:defRPr>
    </a:lvl4pPr>
    <a:lvl5pPr marL="1828800" algn="l" defTabSz="914400" rtl="0" eaLnBrk="1" latinLnBrk="0" hangingPunct="1">
      <a:defRPr lang="zh-CN" sz="1200" kern="1200">
        <a:solidFill>
          <a:schemeClr val="tx1">
            <a:lumMod val="50000"/>
          </a:schemeClr>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extLst>
      <p:ext uri="{BB962C8B-B14F-4D97-AF65-F5344CB8AC3E}">
        <p14:creationId xmlns:p14="http://schemas.microsoft.com/office/powerpoint/2010/main" val="1098487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10</a:t>
            </a:fld>
            <a:endParaRPr lang="zh-CN"/>
          </a:p>
        </p:txBody>
      </p:sp>
    </p:spTree>
    <p:extLst>
      <p:ext uri="{BB962C8B-B14F-4D97-AF65-F5344CB8AC3E}">
        <p14:creationId xmlns:p14="http://schemas.microsoft.com/office/powerpoint/2010/main" val="3426679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11</a:t>
            </a:fld>
            <a:endParaRPr lang="zh-CN"/>
          </a:p>
        </p:txBody>
      </p:sp>
    </p:spTree>
    <p:extLst>
      <p:ext uri="{BB962C8B-B14F-4D97-AF65-F5344CB8AC3E}">
        <p14:creationId xmlns:p14="http://schemas.microsoft.com/office/powerpoint/2010/main" val="464827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12</a:t>
            </a:fld>
            <a:endParaRPr lang="zh-CN"/>
          </a:p>
        </p:txBody>
      </p:sp>
    </p:spTree>
    <p:extLst>
      <p:ext uri="{BB962C8B-B14F-4D97-AF65-F5344CB8AC3E}">
        <p14:creationId xmlns:p14="http://schemas.microsoft.com/office/powerpoint/2010/main" val="1487938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13</a:t>
            </a:fld>
            <a:endParaRPr lang="zh-CN"/>
          </a:p>
        </p:txBody>
      </p:sp>
    </p:spTree>
    <p:extLst>
      <p:ext uri="{BB962C8B-B14F-4D97-AF65-F5344CB8AC3E}">
        <p14:creationId xmlns:p14="http://schemas.microsoft.com/office/powerpoint/2010/main" val="4050277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14</a:t>
            </a:fld>
            <a:endParaRPr lang="zh-CN"/>
          </a:p>
        </p:txBody>
      </p:sp>
    </p:spTree>
    <p:extLst>
      <p:ext uri="{BB962C8B-B14F-4D97-AF65-F5344CB8AC3E}">
        <p14:creationId xmlns:p14="http://schemas.microsoft.com/office/powerpoint/2010/main" val="4176331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15</a:t>
            </a:fld>
            <a:endParaRPr lang="zh-CN"/>
          </a:p>
        </p:txBody>
      </p:sp>
    </p:spTree>
    <p:extLst>
      <p:ext uri="{BB962C8B-B14F-4D97-AF65-F5344CB8AC3E}">
        <p14:creationId xmlns:p14="http://schemas.microsoft.com/office/powerpoint/2010/main" val="1021461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16</a:t>
            </a:fld>
            <a:endParaRPr lang="zh-CN"/>
          </a:p>
        </p:txBody>
      </p:sp>
    </p:spTree>
    <p:extLst>
      <p:ext uri="{BB962C8B-B14F-4D97-AF65-F5344CB8AC3E}">
        <p14:creationId xmlns:p14="http://schemas.microsoft.com/office/powerpoint/2010/main" val="1649594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17</a:t>
            </a:fld>
            <a:endParaRPr lang="zh-CN"/>
          </a:p>
        </p:txBody>
      </p:sp>
    </p:spTree>
    <p:extLst>
      <p:ext uri="{BB962C8B-B14F-4D97-AF65-F5344CB8AC3E}">
        <p14:creationId xmlns:p14="http://schemas.microsoft.com/office/powerpoint/2010/main" val="3641874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18</a:t>
            </a:fld>
            <a:endParaRPr lang="zh-CN"/>
          </a:p>
        </p:txBody>
      </p:sp>
    </p:spTree>
    <p:extLst>
      <p:ext uri="{BB962C8B-B14F-4D97-AF65-F5344CB8AC3E}">
        <p14:creationId xmlns:p14="http://schemas.microsoft.com/office/powerpoint/2010/main" val="1437184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19</a:t>
            </a:fld>
            <a:endParaRPr lang="zh-CN"/>
          </a:p>
        </p:txBody>
      </p:sp>
    </p:spTree>
    <p:extLst>
      <p:ext uri="{BB962C8B-B14F-4D97-AF65-F5344CB8AC3E}">
        <p14:creationId xmlns:p14="http://schemas.microsoft.com/office/powerpoint/2010/main" val="215233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zh-CN" smtClean="0"/>
              <a:t>2</a:t>
            </a:fld>
            <a:endParaRPr lang="zh-CN"/>
          </a:p>
        </p:txBody>
      </p:sp>
    </p:spTree>
    <p:extLst>
      <p:ext uri="{BB962C8B-B14F-4D97-AF65-F5344CB8AC3E}">
        <p14:creationId xmlns:p14="http://schemas.microsoft.com/office/powerpoint/2010/main" val="4136793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20</a:t>
            </a:fld>
            <a:endParaRPr lang="zh-CN"/>
          </a:p>
        </p:txBody>
      </p:sp>
    </p:spTree>
    <p:extLst>
      <p:ext uri="{BB962C8B-B14F-4D97-AF65-F5344CB8AC3E}">
        <p14:creationId xmlns:p14="http://schemas.microsoft.com/office/powerpoint/2010/main" val="3170963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21</a:t>
            </a:fld>
            <a:endParaRPr lang="zh-CN"/>
          </a:p>
        </p:txBody>
      </p:sp>
    </p:spTree>
    <p:extLst>
      <p:ext uri="{BB962C8B-B14F-4D97-AF65-F5344CB8AC3E}">
        <p14:creationId xmlns:p14="http://schemas.microsoft.com/office/powerpoint/2010/main" val="4262742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22</a:t>
            </a:fld>
            <a:endParaRPr lang="zh-CN"/>
          </a:p>
        </p:txBody>
      </p:sp>
    </p:spTree>
    <p:extLst>
      <p:ext uri="{BB962C8B-B14F-4D97-AF65-F5344CB8AC3E}">
        <p14:creationId xmlns:p14="http://schemas.microsoft.com/office/powerpoint/2010/main" val="3349102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23</a:t>
            </a:fld>
            <a:endParaRPr lang="zh-CN"/>
          </a:p>
        </p:txBody>
      </p:sp>
    </p:spTree>
    <p:extLst>
      <p:ext uri="{BB962C8B-B14F-4D97-AF65-F5344CB8AC3E}">
        <p14:creationId xmlns:p14="http://schemas.microsoft.com/office/powerpoint/2010/main" val="3248568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24</a:t>
            </a:fld>
            <a:endParaRPr lang="zh-CN"/>
          </a:p>
        </p:txBody>
      </p:sp>
    </p:spTree>
    <p:extLst>
      <p:ext uri="{BB962C8B-B14F-4D97-AF65-F5344CB8AC3E}">
        <p14:creationId xmlns:p14="http://schemas.microsoft.com/office/powerpoint/2010/main" val="1799486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25</a:t>
            </a:fld>
            <a:endParaRPr lang="zh-CN"/>
          </a:p>
        </p:txBody>
      </p:sp>
    </p:spTree>
    <p:extLst>
      <p:ext uri="{BB962C8B-B14F-4D97-AF65-F5344CB8AC3E}">
        <p14:creationId xmlns:p14="http://schemas.microsoft.com/office/powerpoint/2010/main" val="12517187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26</a:t>
            </a:fld>
            <a:endParaRPr lang="zh-CN"/>
          </a:p>
        </p:txBody>
      </p:sp>
    </p:spTree>
    <p:extLst>
      <p:ext uri="{BB962C8B-B14F-4D97-AF65-F5344CB8AC3E}">
        <p14:creationId xmlns:p14="http://schemas.microsoft.com/office/powerpoint/2010/main" val="112166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27</a:t>
            </a:fld>
            <a:endParaRPr lang="zh-CN"/>
          </a:p>
        </p:txBody>
      </p:sp>
    </p:spTree>
    <p:extLst>
      <p:ext uri="{BB962C8B-B14F-4D97-AF65-F5344CB8AC3E}">
        <p14:creationId xmlns:p14="http://schemas.microsoft.com/office/powerpoint/2010/main" val="1944980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28</a:t>
            </a:fld>
            <a:endParaRPr lang="zh-CN"/>
          </a:p>
        </p:txBody>
      </p:sp>
    </p:spTree>
    <p:extLst>
      <p:ext uri="{BB962C8B-B14F-4D97-AF65-F5344CB8AC3E}">
        <p14:creationId xmlns:p14="http://schemas.microsoft.com/office/powerpoint/2010/main" val="1047139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29</a:t>
            </a:fld>
            <a:endParaRPr lang="zh-CN"/>
          </a:p>
        </p:txBody>
      </p:sp>
    </p:spTree>
    <p:extLst>
      <p:ext uri="{BB962C8B-B14F-4D97-AF65-F5344CB8AC3E}">
        <p14:creationId xmlns:p14="http://schemas.microsoft.com/office/powerpoint/2010/main" val="813203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a:t>
            </a:fld>
            <a:endParaRPr lang="zh-CN"/>
          </a:p>
        </p:txBody>
      </p:sp>
    </p:spTree>
    <p:extLst>
      <p:ext uri="{BB962C8B-B14F-4D97-AF65-F5344CB8AC3E}">
        <p14:creationId xmlns:p14="http://schemas.microsoft.com/office/powerpoint/2010/main" val="36481722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30</a:t>
            </a:fld>
            <a:endParaRPr lang="zh-CN"/>
          </a:p>
        </p:txBody>
      </p:sp>
    </p:spTree>
    <p:extLst>
      <p:ext uri="{BB962C8B-B14F-4D97-AF65-F5344CB8AC3E}">
        <p14:creationId xmlns:p14="http://schemas.microsoft.com/office/powerpoint/2010/main" val="428311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31</a:t>
            </a:fld>
            <a:endParaRPr lang="zh-CN"/>
          </a:p>
        </p:txBody>
      </p:sp>
    </p:spTree>
    <p:extLst>
      <p:ext uri="{BB962C8B-B14F-4D97-AF65-F5344CB8AC3E}">
        <p14:creationId xmlns:p14="http://schemas.microsoft.com/office/powerpoint/2010/main" val="42671430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32</a:t>
            </a:fld>
            <a:endParaRPr lang="zh-CN"/>
          </a:p>
        </p:txBody>
      </p:sp>
    </p:spTree>
    <p:extLst>
      <p:ext uri="{BB962C8B-B14F-4D97-AF65-F5344CB8AC3E}">
        <p14:creationId xmlns:p14="http://schemas.microsoft.com/office/powerpoint/2010/main" val="22468745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33</a:t>
            </a:fld>
            <a:endParaRPr lang="zh-CN"/>
          </a:p>
        </p:txBody>
      </p:sp>
    </p:spTree>
    <p:extLst>
      <p:ext uri="{BB962C8B-B14F-4D97-AF65-F5344CB8AC3E}">
        <p14:creationId xmlns:p14="http://schemas.microsoft.com/office/powerpoint/2010/main" val="3657063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a:t>
            </a:fld>
            <a:endParaRPr lang="zh-CN"/>
          </a:p>
        </p:txBody>
      </p:sp>
    </p:spTree>
    <p:extLst>
      <p:ext uri="{BB962C8B-B14F-4D97-AF65-F5344CB8AC3E}">
        <p14:creationId xmlns:p14="http://schemas.microsoft.com/office/powerpoint/2010/main" val="2442785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5</a:t>
            </a:fld>
            <a:endParaRPr lang="zh-CN"/>
          </a:p>
        </p:txBody>
      </p:sp>
    </p:spTree>
    <p:extLst>
      <p:ext uri="{BB962C8B-B14F-4D97-AF65-F5344CB8AC3E}">
        <p14:creationId xmlns:p14="http://schemas.microsoft.com/office/powerpoint/2010/main" val="2170019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6</a:t>
            </a:fld>
            <a:endParaRPr lang="zh-CN"/>
          </a:p>
        </p:txBody>
      </p:sp>
    </p:spTree>
    <p:extLst>
      <p:ext uri="{BB962C8B-B14F-4D97-AF65-F5344CB8AC3E}">
        <p14:creationId xmlns:p14="http://schemas.microsoft.com/office/powerpoint/2010/main" val="2711539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7</a:t>
            </a:fld>
            <a:endParaRPr lang="zh-CN"/>
          </a:p>
        </p:txBody>
      </p:sp>
    </p:spTree>
    <p:extLst>
      <p:ext uri="{BB962C8B-B14F-4D97-AF65-F5344CB8AC3E}">
        <p14:creationId xmlns:p14="http://schemas.microsoft.com/office/powerpoint/2010/main" val="1368236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8</a:t>
            </a:fld>
            <a:endParaRPr lang="zh-CN"/>
          </a:p>
        </p:txBody>
      </p:sp>
    </p:spTree>
    <p:extLst>
      <p:ext uri="{BB962C8B-B14F-4D97-AF65-F5344CB8AC3E}">
        <p14:creationId xmlns:p14="http://schemas.microsoft.com/office/powerpoint/2010/main" val="1219989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9</a:t>
            </a:fld>
            <a:endParaRPr lang="zh-CN"/>
          </a:p>
        </p:txBody>
      </p:sp>
    </p:spTree>
    <p:extLst>
      <p:ext uri="{BB962C8B-B14F-4D97-AF65-F5344CB8AC3E}">
        <p14:creationId xmlns:p14="http://schemas.microsoft.com/office/powerpoint/2010/main" val="223948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 name="任意多边形 4"/>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lang="zh-CN">
              <a:solidFill>
                <a:schemeClr val="lt1"/>
              </a:solidFill>
            </a:endParaRPr>
          </a:p>
        </p:txBody>
      </p:sp>
      <p:sp>
        <p:nvSpPr>
          <p:cNvPr id="2" name="标题 1"/>
          <p:cNvSpPr>
            <a:spLocks noGrp="1"/>
          </p:cNvSpPr>
          <p:nvPr>
            <p:ph type="ctrTitle"/>
          </p:nvPr>
        </p:nvSpPr>
        <p:spPr>
          <a:xfrm>
            <a:off x="1217613" y="1828799"/>
            <a:ext cx="9753600" cy="3048001"/>
          </a:xfrm>
        </p:spPr>
        <p:txBody>
          <a:bodyPr>
            <a:normAutofit/>
          </a:bodyPr>
          <a:lstStyle>
            <a:lvl1pPr latinLnBrk="0">
              <a:defRPr lang="zh-CN" sz="4400"/>
            </a:lvl1pPr>
          </a:lstStyle>
          <a:p>
            <a:r>
              <a:rPr lang="zh-CN" altLang="en-US" smtClean="0"/>
              <a:t>单击此处编辑母版标题样式</a:t>
            </a:r>
            <a:endParaRPr lang="zh-CN"/>
          </a:p>
        </p:txBody>
      </p:sp>
      <p:sp>
        <p:nvSpPr>
          <p:cNvPr id="3" name="副标题 2"/>
          <p:cNvSpPr>
            <a:spLocks noGrp="1"/>
          </p:cNvSpPr>
          <p:nvPr>
            <p:ph type="subTitle" idx="1"/>
          </p:nvPr>
        </p:nvSpPr>
        <p:spPr>
          <a:xfrm>
            <a:off x="1217614" y="5029200"/>
            <a:ext cx="7848600" cy="1143000"/>
          </a:xfrm>
        </p:spPr>
        <p:txBody>
          <a:bodyPr>
            <a:normAutofit/>
          </a:bodyPr>
          <a:lstStyle>
            <a:lvl1pPr marL="0" indent="0" algn="l" latinLnBrk="0">
              <a:spcBef>
                <a:spcPts val="0"/>
              </a:spcBef>
              <a:buNone/>
              <a:defRPr lang="zh-CN" sz="2000">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smtClean="0"/>
              <a:t>单击此处编辑母版副标题样式</a:t>
            </a:r>
            <a:endParaRPr lang="zh-CN"/>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lvl5pPr latinLnBrk="0">
              <a:defRPr lang="zh-CN"/>
            </a:lvl5pPr>
            <a:lvl6pPr latinLnBrk="0">
              <a:defRPr lang="zh-CN"/>
            </a:lvl6pPr>
            <a:lvl7pPr latinLnBrk="0">
              <a:defRPr lang="zh-CN" baseline="0"/>
            </a:lvl7pPr>
            <a:lvl8pPr latinLnBrk="0">
              <a:defRPr lang="zh-CN" baseline="0"/>
            </a:lvl8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2018/10/18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6898" y="685800"/>
            <a:ext cx="2134315" cy="5486400"/>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1217613" y="685800"/>
            <a:ext cx="7416138" cy="5486400"/>
          </a:xfrm>
        </p:spPr>
        <p:txBody>
          <a:bodyPr vert="eaVert"/>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2018/10/18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p:nvPr>
        </p:nvSpPr>
        <p:spPr/>
        <p:txBody>
          <a:bodyPr/>
          <a:lstStyle>
            <a:lvl5pPr latinLnBrk="0">
              <a:defRPr lang="zh-CN"/>
            </a:lvl5pPr>
            <a:lvl6pPr latinLnBrk="0">
              <a:defRPr lang="zh-CN"/>
            </a:lvl6pPr>
            <a:lvl7pPr latinLnBrk="0">
              <a:defRPr lang="zh-CN" baseline="0"/>
            </a:lvl7pPr>
            <a:lvl8pPr latinLnBrk="0">
              <a:defRPr lang="zh-CN" baseline="0"/>
            </a:lvl8pPr>
            <a:lvl9pPr latinLnBrk="0">
              <a:defRPr lang="zh-CN"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2018/10/18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anchor="b">
            <a:normAutofit/>
          </a:bodyPr>
          <a:lstStyle>
            <a:lvl1pPr algn="l" latinLnBrk="0">
              <a:defRPr lang="zh-CN" sz="4400" b="0" cap="all"/>
            </a:lvl1pPr>
          </a:lstStyle>
          <a:p>
            <a:r>
              <a:rPr lang="zh-CN" altLang="en-US" smtClean="0"/>
              <a:t>单击此处编辑母版标题样式</a:t>
            </a:r>
            <a:endParaRPr lang="zh-CN"/>
          </a:p>
        </p:txBody>
      </p:sp>
      <p:sp>
        <p:nvSpPr>
          <p:cNvPr id="3" name="文本占位符 2"/>
          <p:cNvSpPr>
            <a:spLocks noGrp="1"/>
          </p:cNvSpPr>
          <p:nvPr>
            <p:ph type="body" idx="1"/>
          </p:nvPr>
        </p:nvSpPr>
        <p:spPr>
          <a:xfrm>
            <a:off x="1213150" y="685801"/>
            <a:ext cx="7853063" cy="1142999"/>
          </a:xfrm>
        </p:spPr>
        <p:txBody>
          <a:bodyPr anchor="t"/>
          <a:lstStyle>
            <a:lvl1pPr marL="0" indent="0" latinLnBrk="0">
              <a:spcBef>
                <a:spcPts val="0"/>
              </a:spcBef>
              <a:buNone/>
              <a:defRPr lang="zh-CN" sz="20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DF33987-6305-4E2A-BF18-EF013ECE927B}" type="datetimeFigureOut">
              <a:t>2018/10/18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2332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baseline="0"/>
            </a:lvl7pPr>
            <a:lvl8pPr latinLnBrk="0">
              <a:defRPr lang="zh-CN" sz="1600" baseline="0"/>
            </a:lvl8pPr>
            <a:lvl9pPr latinLnBrk="0">
              <a:defRPr lang="zh-CN" sz="16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p:nvPr>
        </p:nvSpPr>
        <p:spPr>
          <a:xfrm>
            <a:off x="62624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EDF33987-6305-4E2A-BF18-EF013ECE927B}" type="datetimeFigureOut">
              <a:t>2018/10/18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1325562"/>
          </a:xfrm>
        </p:spPr>
        <p:txBody>
          <a:bodyPr/>
          <a:lstStyle>
            <a:lvl1pPr latinLnBrk="0">
              <a:defRPr lang="zh-CN"/>
            </a:lvl1pPr>
          </a:lstStyle>
          <a:p>
            <a:r>
              <a:rPr lang="zh-CN" altLang="en-US" smtClean="0"/>
              <a:t>单击此处编辑母版标题样式</a:t>
            </a:r>
            <a:endParaRPr lang="zh-CN"/>
          </a:p>
        </p:txBody>
      </p:sp>
      <p:sp>
        <p:nvSpPr>
          <p:cNvPr id="3" name="文本占位符 2"/>
          <p:cNvSpPr>
            <a:spLocks noGrp="1"/>
          </p:cNvSpPr>
          <p:nvPr>
            <p:ph type="body" idx="1"/>
          </p:nvPr>
        </p:nvSpPr>
        <p:spPr>
          <a:xfrm>
            <a:off x="121761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121761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p:nvPr>
        </p:nvSpPr>
        <p:spPr>
          <a:xfrm>
            <a:off x="626205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26205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baseline="0"/>
            </a:lvl8pPr>
            <a:lvl9pPr latinLnBrk="0">
              <a:defRPr lang="zh-CN" sz="14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EDF33987-6305-4E2A-BF18-EF013ECE927B}" type="datetimeFigureOut">
              <a:t>2018/10/18</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EDF33987-6305-4E2A-BF18-EF013ECE927B}" type="datetimeFigureOut">
              <a:t>2018/10/18</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F33987-6305-4E2A-BF18-EF013ECE927B}" type="datetimeFigureOut">
              <a:t>2018/10/18</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smtClean="0"/>
              <a:t>单击此处编辑母版标题样式</a:t>
            </a:r>
            <a:endParaRPr lang="zh-CN"/>
          </a:p>
        </p:txBody>
      </p:sp>
      <p:sp>
        <p:nvSpPr>
          <p:cNvPr id="3" name="内容占位符 2"/>
          <p:cNvSpPr>
            <a:spLocks noGrp="1"/>
          </p:cNvSpPr>
          <p:nvPr>
            <p:ph idx="1"/>
          </p:nvPr>
        </p:nvSpPr>
        <p:spPr>
          <a:xfrm>
            <a:off x="5865814" y="685800"/>
            <a:ext cx="5638800" cy="5486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F33987-6305-4E2A-BF18-EF013ECE927B}" type="datetimeFigureOut">
              <a:t>2018/10/18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smtClean="0"/>
              <a:t>单击此处编辑母版标题样式</a:t>
            </a:r>
            <a:endParaRPr lang="zh-CN"/>
          </a:p>
        </p:txBody>
      </p:sp>
      <p:sp>
        <p:nvSpPr>
          <p:cNvPr id="3" name="图片占位符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F33987-6305-4E2A-BF18-EF013ECE927B}" type="datetimeFigureOut">
              <a:t>2018/10/18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latinLnBrk="0">
              <a:defRPr lang="zh-CN" sz="1000">
                <a:solidFill>
                  <a:schemeClr val="tx1"/>
                </a:solidFill>
              </a:defRPr>
            </a:lvl1pPr>
          </a:lstStyle>
          <a:p>
            <a:fld id="{EDF33987-6305-4E2A-BF18-EF013ECE927B}" type="datetimeFigureOut">
              <a:pPr/>
              <a:t>2018/10/18</a:t>
            </a:fld>
            <a:endParaRPr lang="zh-CN"/>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latinLnBrk="0">
              <a:defRPr lang="zh-CN" sz="1000" cap="all" baseline="0">
                <a:solidFill>
                  <a:schemeClr val="tx1"/>
                </a:solidFill>
              </a:defRPr>
            </a:lvl1pPr>
          </a:lstStyle>
          <a:p>
            <a:endParaRPr lang="zh-CN"/>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latinLnBrk="0">
              <a:defRPr lang="zh-CN" sz="1000">
                <a:solidFill>
                  <a:schemeClr val="tx1"/>
                </a:solidFill>
              </a:defRPr>
            </a:lvl1pPr>
          </a:lstStyle>
          <a:p>
            <a:fld id="{F36C87F6-986D-49E6-AF40-1B3A1EE8064D}" type="slidenum">
              <a:pPr/>
              <a:t>‹#›</a:t>
            </a:fld>
            <a:endParaRPr lang="zh-C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zh-CN"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lang="zh-CN"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lang="zh-CN"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lang="zh-CN"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CN" sz="16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h.wikipedia.org/wiki/File:Android_logo_(2014).sv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zh.wikipedia.org/wiki/File:Android_robot_2014.svg"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zh.wikipedia.org/wiki/File:Android_logo_(2014).svg" TargetMode="External"/><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zh.wikipedia.org/wiki/File:Android_robot_2014.svg" TargetMode="Externa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zh.wikipedia.org/wiki/File:Android_logo_(2014).sv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zh.wikipedia.org/wiki/File:Android_robot_2014.svg"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微软雅黑" pitchFamily="34" charset="-122"/>
                <a:ea typeface="微软雅黑" pitchFamily="34" charset="-122"/>
              </a:rPr>
              <a:t>Android</a:t>
            </a:r>
            <a:r>
              <a:rPr lang="zh-CN" altLang="en-US" dirty="0" smtClean="0">
                <a:latin typeface="微软雅黑" pitchFamily="34" charset="-122"/>
                <a:ea typeface="微软雅黑" pitchFamily="34" charset="-122"/>
              </a:rPr>
              <a:t>移动</a:t>
            </a:r>
            <a:r>
              <a:rPr lang="zh-CN" altLang="en-US" dirty="0">
                <a:latin typeface="微软雅黑" pitchFamily="34" charset="-122"/>
                <a:ea typeface="微软雅黑" pitchFamily="34" charset="-122"/>
              </a:rPr>
              <a:t>互联网应用开发 </a:t>
            </a:r>
            <a:endParaRPr lang="zh-CN" dirty="0">
              <a:latin typeface="微软雅黑" pitchFamily="34" charset="-122"/>
              <a:ea typeface="微软雅黑" pitchFamily="34" charset="-122"/>
            </a:endParaRPr>
          </a:p>
        </p:txBody>
      </p:sp>
      <p:sp>
        <p:nvSpPr>
          <p:cNvPr id="3" name="副标题 2"/>
          <p:cNvSpPr>
            <a:spLocks noGrp="1"/>
          </p:cNvSpPr>
          <p:nvPr>
            <p:ph type="subTitle" idx="1"/>
          </p:nvPr>
        </p:nvSpPr>
        <p:spPr/>
        <p:txBody>
          <a:bodyPr/>
          <a:lstStyle/>
          <a:p>
            <a:r>
              <a:rPr lang="zh-CN" altLang="en-US" dirty="0" smtClean="0">
                <a:latin typeface="微软雅黑" pitchFamily="34" charset="-122"/>
                <a:ea typeface="微软雅黑" pitchFamily="34" charset="-122"/>
              </a:rPr>
              <a:t>傅晓，河海大学计算机与信息学院</a:t>
            </a:r>
            <a:endParaRPr lang="en-US" altLang="zh-CN" dirty="0" smtClean="0">
              <a:latin typeface="微软雅黑" pitchFamily="34" charset="-122"/>
              <a:ea typeface="微软雅黑" pitchFamily="34" charset="-122"/>
            </a:endParaRPr>
          </a:p>
          <a:p>
            <a:fld id="{AB4EA777-809F-4BE2-A3EE-95E111364EB2}" type="datetime6">
              <a:rPr lang="zh-CN" altLang="en-US" smtClean="0">
                <a:latin typeface="微软雅黑" pitchFamily="34" charset="-122"/>
                <a:ea typeface="微软雅黑" pitchFamily="34" charset="-122"/>
              </a:rPr>
              <a:t>2018年10月</a:t>
            </a:fld>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Android</a:t>
            </a:r>
            <a:r>
              <a:rPr lang="zh-CN" altLang="en-US" dirty="0" smtClean="0">
                <a:latin typeface="微软雅黑" pitchFamily="34" charset="-122"/>
                <a:ea typeface="微软雅黑" pitchFamily="34" charset="-122"/>
              </a:rPr>
              <a:t>系统功能</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85000" lnSpcReduction="20000"/>
          </a:bodyPr>
          <a:lstStyle/>
          <a:p>
            <a:r>
              <a:rPr lang="zh-CN" altLang="en-US" dirty="0">
                <a:latin typeface="微软雅黑" pitchFamily="34" charset="-122"/>
                <a:ea typeface="微软雅黑" pitchFamily="34" charset="-122"/>
              </a:rPr>
              <a:t>显示</a:t>
            </a:r>
            <a:r>
              <a:rPr lang="zh-CN" altLang="en-US" dirty="0" smtClean="0">
                <a:latin typeface="微软雅黑" pitchFamily="34" charset="-122"/>
                <a:ea typeface="微软雅黑" pitchFamily="34" charset="-122"/>
              </a:rPr>
              <a:t>布局：</a:t>
            </a:r>
            <a:r>
              <a:rPr lang="en-US" altLang="zh-CN" dirty="0" smtClean="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操作系统支持更大的分辨率，</a:t>
            </a:r>
            <a:r>
              <a:rPr lang="en-US" altLang="zh-CN" dirty="0">
                <a:latin typeface="微软雅黑" pitchFamily="34" charset="-122"/>
                <a:ea typeface="微软雅黑" pitchFamily="34" charset="-122"/>
              </a:rPr>
              <a:t>VGA</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2D</a:t>
            </a:r>
            <a:r>
              <a:rPr lang="zh-CN" altLang="en-US" dirty="0">
                <a:latin typeface="微软雅黑" pitchFamily="34" charset="-122"/>
                <a:ea typeface="微软雅黑" pitchFamily="34" charset="-122"/>
              </a:rPr>
              <a:t>显示，</a:t>
            </a:r>
            <a:r>
              <a:rPr lang="en-US" altLang="zh-CN" dirty="0">
                <a:latin typeface="微软雅黑" pitchFamily="34" charset="-122"/>
                <a:ea typeface="微软雅黑" pitchFamily="34" charset="-122"/>
              </a:rPr>
              <a:t>3D</a:t>
            </a:r>
            <a:r>
              <a:rPr lang="zh-CN" altLang="en-US" dirty="0">
                <a:latin typeface="微软雅黑" pitchFamily="34" charset="-122"/>
                <a:ea typeface="微软雅黑" pitchFamily="34" charset="-122"/>
              </a:rPr>
              <a:t>显示都给予</a:t>
            </a:r>
            <a:r>
              <a:rPr lang="en-US" altLang="zh-CN" dirty="0">
                <a:latin typeface="微软雅黑" pitchFamily="34" charset="-122"/>
                <a:ea typeface="微软雅黑" pitchFamily="34" charset="-122"/>
              </a:rPr>
              <a:t>OpenGL ES 3.0</a:t>
            </a:r>
            <a:r>
              <a:rPr lang="zh-CN" altLang="en-US" dirty="0">
                <a:latin typeface="微软雅黑" pitchFamily="34" charset="-122"/>
                <a:ea typeface="微软雅黑" pitchFamily="34" charset="-122"/>
              </a:rPr>
              <a:t>标准规格（</a:t>
            </a:r>
            <a:r>
              <a:rPr lang="en-US" altLang="zh-CN" dirty="0">
                <a:latin typeface="微软雅黑" pitchFamily="34" charset="-122"/>
                <a:ea typeface="微软雅黑" pitchFamily="34" charset="-122"/>
              </a:rPr>
              <a:t>4.3</a:t>
            </a:r>
            <a:r>
              <a:rPr lang="zh-CN" altLang="en-US" dirty="0">
                <a:latin typeface="微软雅黑" pitchFamily="34" charset="-122"/>
                <a:ea typeface="微软雅黑" pitchFamily="34" charset="-122"/>
              </a:rPr>
              <a:t>版本开始支持</a:t>
            </a:r>
            <a:r>
              <a:rPr lang="en-US" altLang="zh-CN" dirty="0">
                <a:latin typeface="微软雅黑" pitchFamily="34" charset="-122"/>
                <a:ea typeface="微软雅黑" pitchFamily="34" charset="-122"/>
              </a:rPr>
              <a:t>OpenGL ES 3.0</a:t>
            </a:r>
            <a:r>
              <a:rPr lang="zh-CN" altLang="en-US" dirty="0">
                <a:latin typeface="微软雅黑" pitchFamily="34" charset="-122"/>
                <a:ea typeface="微软雅黑" pitchFamily="34" charset="-122"/>
              </a:rPr>
              <a:t>），并且支持传统的智能手机。</a:t>
            </a:r>
          </a:p>
          <a:p>
            <a:r>
              <a:rPr lang="zh-CN" altLang="en-US" dirty="0">
                <a:latin typeface="微软雅黑" pitchFamily="34" charset="-122"/>
                <a:ea typeface="微软雅黑" pitchFamily="34" charset="-122"/>
              </a:rPr>
              <a:t>数据</a:t>
            </a:r>
            <a:r>
              <a:rPr lang="zh-CN" altLang="en-US" dirty="0" smtClean="0">
                <a:latin typeface="微软雅黑" pitchFamily="34" charset="-122"/>
                <a:ea typeface="微软雅黑" pitchFamily="34" charset="-122"/>
              </a:rPr>
              <a:t>存储：</a:t>
            </a:r>
            <a:r>
              <a:rPr lang="en-US" altLang="zh-CN" dirty="0" smtClean="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操作系统内置</a:t>
            </a:r>
            <a:r>
              <a:rPr lang="en-US" altLang="zh-CN" dirty="0">
                <a:latin typeface="微软雅黑" pitchFamily="34" charset="-122"/>
                <a:ea typeface="微软雅黑" pitchFamily="34" charset="-122"/>
              </a:rPr>
              <a:t>SQLite</a:t>
            </a:r>
            <a:r>
              <a:rPr lang="zh-CN" altLang="en-US" dirty="0">
                <a:latin typeface="微软雅黑" pitchFamily="34" charset="-122"/>
                <a:ea typeface="微软雅黑" pitchFamily="34" charset="-122"/>
              </a:rPr>
              <a:t>小型关联式资料库管理系统来负责存储数据。</a:t>
            </a:r>
          </a:p>
          <a:p>
            <a:r>
              <a:rPr lang="zh-CN" altLang="en-US" dirty="0" smtClean="0">
                <a:latin typeface="微软雅黑" pitchFamily="34" charset="-122"/>
                <a:ea typeface="微软雅黑" pitchFamily="34" charset="-122"/>
              </a:rPr>
              <a:t>网络：</a:t>
            </a:r>
            <a:r>
              <a:rPr lang="en-US" altLang="zh-CN" dirty="0" smtClean="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操作系统支持所有的网络制式，包括</a:t>
            </a:r>
            <a:r>
              <a:rPr lang="en-US" altLang="zh-CN" dirty="0">
                <a:latin typeface="微软雅黑" pitchFamily="34" charset="-122"/>
                <a:ea typeface="微软雅黑" pitchFamily="34" charset="-122"/>
              </a:rPr>
              <a:t>GSM/EDGE</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IDEN</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CDMA</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TD-SCDMA </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EV-DO</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UMTS</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Bluetooth</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Wi-Fi</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LTE</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NFC</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WiMAX</a:t>
            </a:r>
            <a:r>
              <a:rPr lang="zh-CN" altLang="en-US" dirty="0">
                <a:latin typeface="微软雅黑" pitchFamily="34" charset="-122"/>
                <a:ea typeface="微软雅黑" pitchFamily="34" charset="-122"/>
              </a:rPr>
              <a:t>。</a:t>
            </a:r>
          </a:p>
          <a:p>
            <a:r>
              <a:rPr lang="zh-CN" altLang="en-US" dirty="0" smtClean="0">
                <a:latin typeface="微软雅黑" pitchFamily="34" charset="-122"/>
                <a:ea typeface="微软雅黑" pitchFamily="34" charset="-122"/>
              </a:rPr>
              <a:t>信息：作为</a:t>
            </a:r>
            <a:r>
              <a:rPr lang="zh-CN" altLang="en-US" dirty="0">
                <a:latin typeface="微软雅黑" pitchFamily="34" charset="-122"/>
                <a:ea typeface="微软雅黑" pitchFamily="34" charset="-122"/>
              </a:rPr>
              <a:t>原设计给智能手机使用的操作系统，</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操作系统原生支持短信和邮件，并且支持所有的云信息和服务器信息。</a:t>
            </a:r>
          </a:p>
          <a:p>
            <a:r>
              <a:rPr lang="zh-CN" altLang="en-US" dirty="0" smtClean="0">
                <a:latin typeface="微软雅黑" pitchFamily="34" charset="-122"/>
                <a:ea typeface="微软雅黑" pitchFamily="34" charset="-122"/>
              </a:rPr>
              <a:t>语言：</a:t>
            </a:r>
            <a:r>
              <a:rPr lang="en-US" altLang="zh-CN" dirty="0" smtClean="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操作系统支持多语言。</a:t>
            </a:r>
          </a:p>
          <a:p>
            <a:r>
              <a:rPr lang="zh-CN" altLang="en-US" dirty="0" smtClean="0">
                <a:latin typeface="微软雅黑" pitchFamily="34" charset="-122"/>
                <a:ea typeface="微软雅黑" pitchFamily="34" charset="-122"/>
              </a:rPr>
              <a:t>浏览器：</a:t>
            </a:r>
            <a:r>
              <a:rPr lang="en-US" altLang="zh-CN" dirty="0" smtClean="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操作系统中内置的网页浏览器基于</a:t>
            </a:r>
            <a:r>
              <a:rPr lang="en-US" altLang="zh-CN" dirty="0" err="1">
                <a:latin typeface="微软雅黑" pitchFamily="34" charset="-122"/>
                <a:ea typeface="微软雅黑" pitchFamily="34" charset="-122"/>
              </a:rPr>
              <a:t>WebKit</a:t>
            </a:r>
            <a:r>
              <a:rPr lang="zh-CN" altLang="en-US" dirty="0">
                <a:latin typeface="微软雅黑" pitchFamily="34" charset="-122"/>
                <a:ea typeface="微软雅黑" pitchFamily="34" charset="-122"/>
              </a:rPr>
              <a:t>核心，并且采用了</a:t>
            </a:r>
            <a:r>
              <a:rPr lang="en-US" altLang="zh-CN" dirty="0">
                <a:latin typeface="微软雅黑" pitchFamily="34" charset="-122"/>
                <a:ea typeface="微软雅黑" pitchFamily="34" charset="-122"/>
              </a:rPr>
              <a:t>Chrome V8</a:t>
            </a:r>
            <a:r>
              <a:rPr lang="zh-CN" altLang="en-US" dirty="0">
                <a:latin typeface="微软雅黑" pitchFamily="34" charset="-122"/>
                <a:ea typeface="微软雅黑" pitchFamily="34" charset="-122"/>
              </a:rPr>
              <a:t>引擎。在</a:t>
            </a:r>
            <a:r>
              <a:rPr lang="en-US" altLang="zh-CN" dirty="0">
                <a:latin typeface="微软雅黑" pitchFamily="34" charset="-122"/>
                <a:ea typeface="微软雅黑" pitchFamily="34" charset="-122"/>
              </a:rPr>
              <a:t>Android 4.0</a:t>
            </a:r>
            <a:r>
              <a:rPr lang="zh-CN" altLang="en-US" dirty="0">
                <a:latin typeface="微软雅黑" pitchFamily="34" charset="-122"/>
                <a:ea typeface="微软雅黑" pitchFamily="34" charset="-122"/>
              </a:rPr>
              <a:t>内置的浏览器测试中，</a:t>
            </a:r>
            <a:r>
              <a:rPr lang="en-US" altLang="zh-CN" dirty="0">
                <a:latin typeface="微软雅黑" pitchFamily="34" charset="-122"/>
                <a:ea typeface="微软雅黑" pitchFamily="34" charset="-122"/>
              </a:rPr>
              <a:t>HTML5</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Acid3</a:t>
            </a:r>
            <a:r>
              <a:rPr lang="zh-CN" altLang="en-US" dirty="0">
                <a:latin typeface="微软雅黑" pitchFamily="34" charset="-122"/>
                <a:ea typeface="微软雅黑" pitchFamily="34" charset="-122"/>
              </a:rPr>
              <a:t>故障处理中均获得了满分，并且于</a:t>
            </a:r>
            <a:r>
              <a:rPr lang="en-US" altLang="zh-CN" dirty="0">
                <a:latin typeface="微软雅黑" pitchFamily="34" charset="-122"/>
                <a:ea typeface="微软雅黑" pitchFamily="34" charset="-122"/>
              </a:rPr>
              <a:t>2.2</a:t>
            </a:r>
            <a:r>
              <a:rPr lang="zh-CN" altLang="en-US" dirty="0">
                <a:latin typeface="微软雅黑" pitchFamily="34" charset="-122"/>
                <a:ea typeface="微软雅黑" pitchFamily="34" charset="-122"/>
              </a:rPr>
              <a:t>版至</a:t>
            </a:r>
            <a:r>
              <a:rPr lang="en-US" altLang="zh-CN" dirty="0">
                <a:latin typeface="微软雅黑" pitchFamily="34" charset="-122"/>
                <a:ea typeface="微软雅黑" pitchFamily="34" charset="-122"/>
              </a:rPr>
              <a:t>4.0</a:t>
            </a:r>
            <a:r>
              <a:rPr lang="zh-CN" altLang="en-US" dirty="0">
                <a:latin typeface="微软雅黑" pitchFamily="34" charset="-122"/>
                <a:ea typeface="微软雅黑" pitchFamily="34" charset="-122"/>
              </a:rPr>
              <a:t>版之前能原生支持</a:t>
            </a:r>
            <a:r>
              <a:rPr lang="en-US" altLang="zh-CN" dirty="0">
                <a:latin typeface="微软雅黑" pitchFamily="34" charset="-122"/>
                <a:ea typeface="微软雅黑" pitchFamily="34" charset="-122"/>
              </a:rPr>
              <a:t>Flash</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4.4</a:t>
            </a:r>
            <a:r>
              <a:rPr lang="zh-CN" altLang="en-US" dirty="0">
                <a:latin typeface="微软雅黑" pitchFamily="34" charset="-122"/>
                <a:ea typeface="微软雅黑" pitchFamily="34" charset="-122"/>
              </a:rPr>
              <a:t>版本后去除对</a:t>
            </a:r>
            <a:r>
              <a:rPr lang="en-US" altLang="zh-CN" dirty="0">
                <a:latin typeface="微软雅黑" pitchFamily="34" charset="-122"/>
                <a:ea typeface="微软雅黑" pitchFamily="34" charset="-122"/>
              </a:rPr>
              <a:t>Flash</a:t>
            </a:r>
            <a:r>
              <a:rPr lang="zh-CN" altLang="en-US" dirty="0">
                <a:latin typeface="微软雅黑" pitchFamily="34" charset="-122"/>
                <a:ea typeface="微软雅黑" pitchFamily="34" charset="-122"/>
              </a:rPr>
              <a:t>的支持。</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172500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Android</a:t>
            </a:r>
            <a:r>
              <a:rPr lang="zh-CN" altLang="en-US" dirty="0" smtClean="0">
                <a:latin typeface="微软雅黑" pitchFamily="34" charset="-122"/>
                <a:ea typeface="微软雅黑" pitchFamily="34" charset="-122"/>
              </a:rPr>
              <a:t>系统功能</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70000" lnSpcReduction="20000"/>
          </a:bodyPr>
          <a:lstStyle/>
          <a:p>
            <a:r>
              <a:rPr lang="zh-CN" altLang="en-US" dirty="0">
                <a:latin typeface="微软雅黑" pitchFamily="34" charset="-122"/>
                <a:ea typeface="微软雅黑" pitchFamily="34" charset="-122"/>
              </a:rPr>
              <a:t>支持</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：虽然</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操作系统中的应用程序大部分都是由</a:t>
            </a: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编写的，但是</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却是以转换为</a:t>
            </a:r>
            <a:r>
              <a:rPr lang="en-US" altLang="zh-CN" dirty="0" err="1">
                <a:latin typeface="微软雅黑" pitchFamily="34" charset="-122"/>
                <a:ea typeface="微软雅黑" pitchFamily="34" charset="-122"/>
              </a:rPr>
              <a:t>Dalvik</a:t>
            </a:r>
            <a:r>
              <a:rPr lang="en-US" altLang="zh-CN" dirty="0">
                <a:latin typeface="微软雅黑" pitchFamily="34" charset="-122"/>
                <a:ea typeface="微软雅黑" pitchFamily="34" charset="-122"/>
              </a:rPr>
              <a:t> executables</a:t>
            </a:r>
            <a:r>
              <a:rPr lang="zh-CN" altLang="en-US" dirty="0">
                <a:latin typeface="微软雅黑" pitchFamily="34" charset="-122"/>
                <a:ea typeface="微软雅黑" pitchFamily="34" charset="-122"/>
              </a:rPr>
              <a:t>的文件在</a:t>
            </a:r>
            <a:r>
              <a:rPr lang="en-US" altLang="zh-CN" dirty="0" err="1">
                <a:latin typeface="微软雅黑" pitchFamily="34" charset="-122"/>
                <a:ea typeface="微软雅黑" pitchFamily="34" charset="-122"/>
              </a:rPr>
              <a:t>Dalvik</a:t>
            </a:r>
            <a:r>
              <a:rPr lang="zh-CN" altLang="en-US" dirty="0">
                <a:latin typeface="微软雅黑" pitchFamily="34" charset="-122"/>
                <a:ea typeface="微软雅黑" pitchFamily="34" charset="-122"/>
              </a:rPr>
              <a:t>虚拟机上运行的。由于</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中并不自带</a:t>
            </a: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虚拟机，因此无法直接运行</a:t>
            </a: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程序。不过</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平台上提供了多个</a:t>
            </a: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虚拟机供用户下载使用，安装了</a:t>
            </a: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虚拟机的</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系统可以运行</a:t>
            </a:r>
            <a:r>
              <a:rPr lang="en-US" altLang="zh-CN" dirty="0" err="1">
                <a:latin typeface="微软雅黑" pitchFamily="34" charset="-122"/>
                <a:ea typeface="微软雅黑" pitchFamily="34" charset="-122"/>
              </a:rPr>
              <a:t>Java_ME</a:t>
            </a:r>
            <a:r>
              <a:rPr lang="zh-CN" altLang="en-US" dirty="0">
                <a:latin typeface="微软雅黑" pitchFamily="34" charset="-122"/>
                <a:ea typeface="微软雅黑" pitchFamily="34" charset="-122"/>
              </a:rPr>
              <a:t>的程序。</a:t>
            </a:r>
            <a:r>
              <a:rPr lang="en-US" altLang="zh-CN" dirty="0">
                <a:latin typeface="微软雅黑" pitchFamily="34" charset="-122"/>
                <a:ea typeface="微软雅黑" pitchFamily="34" charset="-122"/>
              </a:rPr>
              <a:t>5.0</a:t>
            </a:r>
            <a:r>
              <a:rPr lang="zh-CN" altLang="en-US" dirty="0">
                <a:latin typeface="微软雅黑" pitchFamily="34" charset="-122"/>
                <a:ea typeface="微软雅黑" pitchFamily="34" charset="-122"/>
              </a:rPr>
              <a:t>版（</a:t>
            </a:r>
            <a:r>
              <a:rPr lang="en-US" altLang="zh-CN" dirty="0" err="1">
                <a:latin typeface="微软雅黑" pitchFamily="34" charset="-122"/>
                <a:ea typeface="微软雅黑" pitchFamily="34" charset="-122"/>
              </a:rPr>
              <a:t>Lolipop</a:t>
            </a:r>
            <a:r>
              <a:rPr lang="zh-CN" altLang="en-US" dirty="0">
                <a:latin typeface="微软雅黑" pitchFamily="34" charset="-122"/>
                <a:ea typeface="微软雅黑" pitchFamily="34" charset="-122"/>
              </a:rPr>
              <a:t>）开始以</a:t>
            </a:r>
            <a:r>
              <a:rPr lang="en-US" altLang="zh-CN" dirty="0">
                <a:latin typeface="微软雅黑" pitchFamily="34" charset="-122"/>
                <a:ea typeface="微软雅黑" pitchFamily="34" charset="-122"/>
              </a:rPr>
              <a:t>Android Runtime</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ART</a:t>
            </a:r>
            <a:r>
              <a:rPr lang="zh-CN" altLang="en-US" dirty="0">
                <a:latin typeface="微软雅黑" pitchFamily="34" charset="-122"/>
                <a:ea typeface="微软雅黑" pitchFamily="34" charset="-122"/>
              </a:rPr>
              <a:t>）取代</a:t>
            </a:r>
            <a:r>
              <a:rPr lang="en-US" altLang="zh-CN" dirty="0" err="1">
                <a:latin typeface="微软雅黑" pitchFamily="34" charset="-122"/>
                <a:ea typeface="微软雅黑" pitchFamily="34" charset="-122"/>
              </a:rPr>
              <a:t>Dalvik</a:t>
            </a:r>
            <a:r>
              <a:rPr lang="zh-CN" altLang="en-US" dirty="0">
                <a:latin typeface="微软雅黑" pitchFamily="34" charset="-122"/>
                <a:ea typeface="微软雅黑" pitchFamily="34" charset="-122"/>
              </a:rPr>
              <a:t>虚拟机</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媒体</a:t>
            </a:r>
            <a:r>
              <a:rPr lang="zh-CN" altLang="en-US" dirty="0" smtClean="0">
                <a:latin typeface="微软雅黑" pitchFamily="34" charset="-122"/>
                <a:ea typeface="微软雅黑" pitchFamily="34" charset="-122"/>
              </a:rPr>
              <a:t>支持：</a:t>
            </a:r>
            <a:r>
              <a:rPr lang="en-US" altLang="zh-CN" dirty="0" smtClean="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操作系统本身支持以下格式的音频</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视频</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图片媒体：</a:t>
            </a:r>
            <a:r>
              <a:rPr lang="en-US" altLang="zh-CN" dirty="0" err="1">
                <a:latin typeface="微软雅黑" pitchFamily="34" charset="-122"/>
                <a:ea typeface="微软雅黑" pitchFamily="34" charset="-122"/>
              </a:rPr>
              <a:t>WebM</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H.263, H.264</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in 3GP or MP4 container</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MPEG-4 SP</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AMR, AMR-WB</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in 3GP container</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AAC, HE-AAC</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in MP4 or 3GP container</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MP3</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MIDI</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Ogg</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Vorbis</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FLAC</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WAV</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JPEG</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PNG</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GIF</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BMP</a:t>
            </a:r>
            <a:r>
              <a:rPr lang="zh-CN" altLang="en-US" dirty="0">
                <a:latin typeface="微软雅黑" pitchFamily="34" charset="-122"/>
                <a:ea typeface="微软雅黑" pitchFamily="34" charset="-122"/>
              </a:rPr>
              <a:t>。如果用户需要播放更多格式的媒体，可以安装其他第三方应用程序。</a:t>
            </a:r>
          </a:p>
          <a:p>
            <a:r>
              <a:rPr lang="zh-CN" altLang="en-US" dirty="0">
                <a:latin typeface="微软雅黑" pitchFamily="34" charset="-122"/>
                <a:ea typeface="微软雅黑" pitchFamily="34" charset="-122"/>
              </a:rPr>
              <a:t>流媒体</a:t>
            </a:r>
            <a:r>
              <a:rPr lang="zh-CN" altLang="en-US" dirty="0" smtClean="0">
                <a:latin typeface="微软雅黑" pitchFamily="34" charset="-122"/>
                <a:ea typeface="微软雅黑" pitchFamily="34" charset="-122"/>
              </a:rPr>
              <a:t>支持：</a:t>
            </a:r>
            <a:r>
              <a:rPr lang="en-US" altLang="zh-CN" dirty="0" smtClean="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操作系统支持</a:t>
            </a:r>
            <a:r>
              <a:rPr lang="en-US" altLang="zh-CN" dirty="0">
                <a:latin typeface="微软雅黑" pitchFamily="34" charset="-122"/>
                <a:ea typeface="微软雅黑" pitchFamily="34" charset="-122"/>
              </a:rPr>
              <a:t>RTP/RTSP</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3GPP PSS, ISMA</a:t>
            </a:r>
            <a:r>
              <a:rPr lang="zh-CN" altLang="en-US" dirty="0">
                <a:latin typeface="微软雅黑" pitchFamily="34" charset="-122"/>
                <a:ea typeface="微软雅黑" pitchFamily="34" charset="-122"/>
              </a:rPr>
              <a:t>）的流媒体以及（</a:t>
            </a:r>
            <a:r>
              <a:rPr lang="en-US" altLang="zh-CN" dirty="0">
                <a:latin typeface="微软雅黑" pitchFamily="34" charset="-122"/>
                <a:ea typeface="微软雅黑" pitchFamily="34" charset="-122"/>
              </a:rPr>
              <a:t>HTML5 &lt;video&gt;</a:t>
            </a:r>
            <a:r>
              <a:rPr lang="zh-CN" altLang="en-US" dirty="0">
                <a:latin typeface="微软雅黑" pitchFamily="34" charset="-122"/>
                <a:ea typeface="微软雅黑" pitchFamily="34" charset="-122"/>
              </a:rPr>
              <a:t>）的流媒体，同时还支持</a:t>
            </a:r>
            <a:r>
              <a:rPr lang="en-US" altLang="zh-CN" dirty="0">
                <a:latin typeface="微软雅黑" pitchFamily="34" charset="-122"/>
                <a:ea typeface="微软雅黑" pitchFamily="34" charset="-122"/>
              </a:rPr>
              <a:t>Adobe</a:t>
            </a:r>
            <a:r>
              <a:rPr lang="zh-CN" altLang="en-US" dirty="0">
                <a:latin typeface="微软雅黑" pitchFamily="34" charset="-122"/>
                <a:ea typeface="微软雅黑" pitchFamily="34" charset="-122"/>
              </a:rPr>
              <a:t>的</a:t>
            </a:r>
            <a:r>
              <a:rPr lang="en-US" altLang="zh-CN" dirty="0">
                <a:latin typeface="微软雅黑" pitchFamily="34" charset="-122"/>
                <a:ea typeface="微软雅黑" pitchFamily="34" charset="-122"/>
              </a:rPr>
              <a:t>Flash</a:t>
            </a:r>
            <a:r>
              <a:rPr lang="zh-CN" altLang="en-US" dirty="0">
                <a:latin typeface="微软雅黑" pitchFamily="34" charset="-122"/>
                <a:ea typeface="微软雅黑" pitchFamily="34" charset="-122"/>
              </a:rPr>
              <a:t>，在安装了</a:t>
            </a:r>
            <a:r>
              <a:rPr lang="en-US" altLang="zh-CN" dirty="0">
                <a:latin typeface="微软雅黑" pitchFamily="34" charset="-122"/>
                <a:ea typeface="微软雅黑" pitchFamily="34" charset="-122"/>
              </a:rPr>
              <a:t>RealPlayer</a:t>
            </a:r>
            <a:r>
              <a:rPr lang="zh-CN" altLang="en-US" dirty="0">
                <a:latin typeface="微软雅黑" pitchFamily="34" charset="-122"/>
                <a:ea typeface="微软雅黑" pitchFamily="34" charset="-122"/>
              </a:rPr>
              <a:t>之后，还支持苹果公司的流媒体。</a:t>
            </a:r>
          </a:p>
          <a:p>
            <a:r>
              <a:rPr lang="zh-CN" altLang="en-US" dirty="0">
                <a:latin typeface="微软雅黑" pitchFamily="34" charset="-122"/>
                <a:ea typeface="微软雅黑" pitchFamily="34" charset="-122"/>
              </a:rPr>
              <a:t>硬件</a:t>
            </a:r>
            <a:r>
              <a:rPr lang="zh-CN" altLang="en-US" dirty="0" smtClean="0">
                <a:latin typeface="微软雅黑" pitchFamily="34" charset="-122"/>
                <a:ea typeface="微软雅黑" pitchFamily="34" charset="-122"/>
              </a:rPr>
              <a:t>支持：</a:t>
            </a:r>
            <a:r>
              <a:rPr lang="en-US" altLang="zh-CN" dirty="0" smtClean="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操作系统支持识别并且使用视频</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照片摄像镜头，多点电容</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电阻触屏，</a:t>
            </a:r>
            <a:r>
              <a:rPr lang="en-US" altLang="zh-CN" dirty="0">
                <a:latin typeface="微软雅黑" pitchFamily="34" charset="-122"/>
                <a:ea typeface="微软雅黑" pitchFamily="34" charset="-122"/>
              </a:rPr>
              <a:t>GPS</a:t>
            </a:r>
            <a:r>
              <a:rPr lang="zh-CN" altLang="en-US" dirty="0">
                <a:latin typeface="微软雅黑" pitchFamily="34" charset="-122"/>
                <a:ea typeface="微软雅黑" pitchFamily="34" charset="-122"/>
              </a:rPr>
              <a:t>，加速计，陀螺仪，气压计，磁力仪</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高斯计</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，键盘，鼠标，</a:t>
            </a:r>
            <a:r>
              <a:rPr lang="en-US" altLang="zh-CN" dirty="0">
                <a:latin typeface="微软雅黑" pitchFamily="34" charset="-122"/>
                <a:ea typeface="微软雅黑" pitchFamily="34" charset="-122"/>
              </a:rPr>
              <a:t>USB Disk</a:t>
            </a:r>
            <a:r>
              <a:rPr lang="zh-CN" altLang="en-US" dirty="0">
                <a:latin typeface="微软雅黑" pitchFamily="34" charset="-122"/>
                <a:ea typeface="微软雅黑" pitchFamily="34" charset="-122"/>
              </a:rPr>
              <a:t>，专用的游戏控制器，体感控制器，游戏手把，蓝牙设备，无线设备，感应和压力感测器，温度计，加速</a:t>
            </a:r>
            <a:r>
              <a:rPr lang="en-US" altLang="zh-CN" dirty="0">
                <a:latin typeface="微软雅黑" pitchFamily="34" charset="-122"/>
                <a:ea typeface="微软雅黑" pitchFamily="34" charset="-122"/>
              </a:rPr>
              <a:t>2D</a:t>
            </a:r>
            <a:r>
              <a:rPr lang="zh-CN" altLang="en-US" dirty="0">
                <a:latin typeface="微软雅黑" pitchFamily="34" charset="-122"/>
                <a:ea typeface="微软雅黑" pitchFamily="34" charset="-122"/>
              </a:rPr>
              <a:t>位位块传输（硬件方向，缩放，像素格式转换）和</a:t>
            </a:r>
            <a:r>
              <a:rPr lang="en-US" altLang="zh-CN" dirty="0">
                <a:latin typeface="微软雅黑" pitchFamily="34" charset="-122"/>
                <a:ea typeface="微软雅黑" pitchFamily="34" charset="-122"/>
              </a:rPr>
              <a:t>3D</a:t>
            </a:r>
            <a:r>
              <a:rPr lang="zh-CN" altLang="en-US" dirty="0">
                <a:latin typeface="微软雅黑" pitchFamily="34" charset="-122"/>
                <a:ea typeface="微软雅黑" pitchFamily="34" charset="-122"/>
              </a:rPr>
              <a:t>图形加速</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24365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Android</a:t>
            </a:r>
            <a:r>
              <a:rPr lang="zh-CN" altLang="en-US" dirty="0" smtClean="0">
                <a:latin typeface="微软雅黑" pitchFamily="34" charset="-122"/>
                <a:ea typeface="微软雅黑" pitchFamily="34" charset="-122"/>
              </a:rPr>
              <a:t>系统功能</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70000" lnSpcReduction="20000"/>
          </a:bodyPr>
          <a:lstStyle/>
          <a:p>
            <a:r>
              <a:rPr lang="zh-CN" altLang="en-US" dirty="0">
                <a:latin typeface="微软雅黑" pitchFamily="34" charset="-122"/>
                <a:ea typeface="微软雅黑" pitchFamily="34" charset="-122"/>
              </a:rPr>
              <a:t>多点触控：</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支持本地的多点触控，在最初的</a:t>
            </a:r>
            <a:r>
              <a:rPr lang="en-US" altLang="zh-CN" dirty="0">
                <a:latin typeface="微软雅黑" pitchFamily="34" charset="-122"/>
                <a:ea typeface="微软雅黑" pitchFamily="34" charset="-122"/>
              </a:rPr>
              <a:t>HTC Hero</a:t>
            </a:r>
            <a:r>
              <a:rPr lang="zh-CN" altLang="en-US" dirty="0">
                <a:latin typeface="微软雅黑" pitchFamily="34" charset="-122"/>
                <a:ea typeface="微软雅黑" pitchFamily="34" charset="-122"/>
              </a:rPr>
              <a:t>智能手机上即有这个功能。该功能是内核级别（为了避免对苹果公司的触屏技术造成侵权）。</a:t>
            </a:r>
          </a:p>
          <a:p>
            <a:r>
              <a:rPr lang="zh-CN" altLang="en-US" dirty="0">
                <a:latin typeface="微软雅黑" pitchFamily="34" charset="-122"/>
                <a:ea typeface="微软雅黑" pitchFamily="34" charset="-122"/>
              </a:rPr>
              <a:t>蓝牙：</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支持</a:t>
            </a:r>
            <a:r>
              <a:rPr lang="en-US" altLang="zh-CN" dirty="0">
                <a:latin typeface="微软雅黑" pitchFamily="34" charset="-122"/>
                <a:ea typeface="微软雅黑" pitchFamily="34" charset="-122"/>
              </a:rPr>
              <a:t>A2DP</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AVRCP</a:t>
            </a:r>
            <a:r>
              <a:rPr lang="zh-CN" altLang="en-US" dirty="0">
                <a:latin typeface="微软雅黑" pitchFamily="34" charset="-122"/>
                <a:ea typeface="微软雅黑" pitchFamily="34" charset="-122"/>
              </a:rPr>
              <a:t>，发送文件（</a:t>
            </a:r>
            <a:r>
              <a:rPr lang="en-US" altLang="zh-CN" dirty="0">
                <a:latin typeface="微软雅黑" pitchFamily="34" charset="-122"/>
                <a:ea typeface="微软雅黑" pitchFamily="34" charset="-122"/>
              </a:rPr>
              <a:t>OPP</a:t>
            </a:r>
            <a:r>
              <a:rPr lang="zh-CN" altLang="en-US" dirty="0">
                <a:latin typeface="微软雅黑" pitchFamily="34" charset="-122"/>
                <a:ea typeface="微软雅黑" pitchFamily="34" charset="-122"/>
              </a:rPr>
              <a:t>），访问电话簿（</a:t>
            </a:r>
            <a:r>
              <a:rPr lang="en-US" altLang="zh-CN" dirty="0">
                <a:latin typeface="微软雅黑" pitchFamily="34" charset="-122"/>
                <a:ea typeface="微软雅黑" pitchFamily="34" charset="-122"/>
              </a:rPr>
              <a:t>PBAP</a:t>
            </a:r>
            <a:r>
              <a:rPr lang="zh-CN" altLang="en-US" dirty="0">
                <a:latin typeface="微软雅黑" pitchFamily="34" charset="-122"/>
                <a:ea typeface="微软雅黑" pitchFamily="34" charset="-122"/>
              </a:rPr>
              <a:t>），语音拨号和方送智能手机之间的联系。同时支持键盘，鼠标和摇杆（</a:t>
            </a:r>
            <a:r>
              <a:rPr lang="en-US" altLang="zh-CN" dirty="0">
                <a:latin typeface="微软雅黑" pitchFamily="34" charset="-122"/>
                <a:ea typeface="微软雅黑" pitchFamily="34" charset="-122"/>
              </a:rPr>
              <a:t>HID</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多任务处理：</a:t>
            </a:r>
            <a:r>
              <a:rPr lang="en-US" altLang="zh-CN" dirty="0" smtClean="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操作系统支持本地的多任务处理。</a:t>
            </a:r>
          </a:p>
          <a:p>
            <a:r>
              <a:rPr lang="zh-CN" altLang="en-US" dirty="0">
                <a:latin typeface="微软雅黑" pitchFamily="34" charset="-122"/>
                <a:ea typeface="微软雅黑" pitchFamily="34" charset="-122"/>
              </a:rPr>
              <a:t>语音</a:t>
            </a:r>
            <a:r>
              <a:rPr lang="zh-CN" altLang="en-US" dirty="0" smtClean="0">
                <a:latin typeface="微软雅黑" pitchFamily="34" charset="-122"/>
                <a:ea typeface="微软雅黑" pitchFamily="34" charset="-122"/>
              </a:rPr>
              <a:t>功能：除了</a:t>
            </a:r>
            <a:r>
              <a:rPr lang="zh-CN" altLang="en-US" dirty="0">
                <a:latin typeface="微软雅黑" pitchFamily="34" charset="-122"/>
                <a:ea typeface="微软雅黑" pitchFamily="34" charset="-122"/>
              </a:rPr>
              <a:t>支持普通的电话通话之外，</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操作系统从最初的版本开始就支持使用语音操作来使用</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进行网页搜索等功能。而从</a:t>
            </a:r>
            <a:r>
              <a:rPr lang="en-US" altLang="zh-CN" dirty="0">
                <a:latin typeface="微软雅黑" pitchFamily="34" charset="-122"/>
                <a:ea typeface="微软雅黑" pitchFamily="34" charset="-122"/>
              </a:rPr>
              <a:t>Android 2.2</a:t>
            </a:r>
            <a:r>
              <a:rPr lang="zh-CN" altLang="en-US" dirty="0">
                <a:latin typeface="微软雅黑" pitchFamily="34" charset="-122"/>
                <a:ea typeface="微软雅黑" pitchFamily="34" charset="-122"/>
              </a:rPr>
              <a:t>开始，语音功能还可以用来输入文字、语音导航等功能。</a:t>
            </a:r>
          </a:p>
          <a:p>
            <a:r>
              <a:rPr lang="zh-CN" altLang="en-US" dirty="0">
                <a:latin typeface="微软雅黑" pitchFamily="34" charset="-122"/>
                <a:ea typeface="微软雅黑" pitchFamily="34" charset="-122"/>
              </a:rPr>
              <a:t>无线共享</a:t>
            </a:r>
            <a:r>
              <a:rPr lang="zh-CN" altLang="en-US" dirty="0" smtClean="0">
                <a:latin typeface="微软雅黑" pitchFamily="34" charset="-122"/>
                <a:ea typeface="微软雅黑" pitchFamily="34" charset="-122"/>
              </a:rPr>
              <a:t>功能：</a:t>
            </a:r>
            <a:r>
              <a:rPr lang="en-US" altLang="zh-CN" dirty="0" smtClean="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操作系统支持用户使用本机充当“无线路由器”，并且将本机的网络共享给其他智能手机，其他机器只需要通过</a:t>
            </a:r>
            <a:r>
              <a:rPr lang="en-US" altLang="zh-CN" dirty="0" err="1">
                <a:latin typeface="微软雅黑" pitchFamily="34" charset="-122"/>
                <a:ea typeface="微软雅黑" pitchFamily="34" charset="-122"/>
              </a:rPr>
              <a:t>WiFi</a:t>
            </a:r>
            <a:r>
              <a:rPr lang="zh-CN" altLang="en-US" dirty="0">
                <a:latin typeface="微软雅黑" pitchFamily="34" charset="-122"/>
                <a:ea typeface="微软雅黑" pitchFamily="34" charset="-122"/>
              </a:rPr>
              <a:t>查找到共享的无线热点，就可以上网。而在</a:t>
            </a:r>
            <a:r>
              <a:rPr lang="en-US" altLang="zh-CN" dirty="0">
                <a:latin typeface="微软雅黑" pitchFamily="34" charset="-122"/>
                <a:ea typeface="微软雅黑" pitchFamily="34" charset="-122"/>
              </a:rPr>
              <a:t>Android 2.2</a:t>
            </a:r>
            <a:r>
              <a:rPr lang="zh-CN" altLang="en-US" dirty="0">
                <a:latin typeface="微软雅黑" pitchFamily="34" charset="-122"/>
                <a:ea typeface="微软雅黑" pitchFamily="34" charset="-122"/>
              </a:rPr>
              <a:t>之前的操作系统则需要通过第三方应用或者其他定制版系统来实现这个功能。</a:t>
            </a:r>
          </a:p>
          <a:p>
            <a:r>
              <a:rPr lang="zh-CN" altLang="en-US" dirty="0">
                <a:latin typeface="微软雅黑" pitchFamily="34" charset="-122"/>
                <a:ea typeface="微软雅黑" pitchFamily="34" charset="-122"/>
              </a:rPr>
              <a:t>截图</a:t>
            </a:r>
            <a:r>
              <a:rPr lang="zh-CN" altLang="en-US" dirty="0" smtClean="0">
                <a:latin typeface="微软雅黑" pitchFamily="34" charset="-122"/>
                <a:ea typeface="微软雅黑" pitchFamily="34" charset="-122"/>
              </a:rPr>
              <a:t>功能：从</a:t>
            </a:r>
            <a:r>
              <a:rPr lang="en-US" altLang="zh-CN" dirty="0">
                <a:latin typeface="微软雅黑" pitchFamily="34" charset="-122"/>
                <a:ea typeface="微软雅黑" pitchFamily="34" charset="-122"/>
              </a:rPr>
              <a:t>Android 4.0</a:t>
            </a:r>
            <a:r>
              <a:rPr lang="zh-CN" altLang="en-US" dirty="0">
                <a:latin typeface="微软雅黑" pitchFamily="34" charset="-122"/>
                <a:ea typeface="微软雅黑" pitchFamily="34" charset="-122"/>
              </a:rPr>
              <a:t>开始，</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操作系统便支持截图功能，该功能允许用户直接抓取智能手机显示屏上的任何画面，用户还可以通过编辑功能对截图进行处理，还可以通过蓝牙</a:t>
            </a:r>
            <a:r>
              <a:rPr lang="en-US" altLang="zh-CN" dirty="0">
                <a:latin typeface="微软雅黑" pitchFamily="34" charset="-122"/>
                <a:ea typeface="微软雅黑" pitchFamily="34" charset="-122"/>
              </a:rPr>
              <a:t>/E-mail/</a:t>
            </a:r>
            <a:r>
              <a:rPr lang="zh-CN" altLang="en-US" dirty="0">
                <a:latin typeface="微软雅黑" pitchFamily="34" charset="-122"/>
                <a:ea typeface="微软雅黑" pitchFamily="34" charset="-122"/>
              </a:rPr>
              <a:t>共享等方式发送给其他用户或者上传到网络上，也可以拷贝到电脑中。</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96052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android</a:t>
            </a:r>
            <a:r>
              <a:rPr lang="zh-CN" altLang="en-US" dirty="0" smtClean="0">
                <a:latin typeface="微软雅黑" pitchFamily="34" charset="-122"/>
                <a:ea typeface="微软雅黑" pitchFamily="34" charset="-122"/>
              </a:rPr>
              <a:t>分支</a:t>
            </a:r>
            <a:r>
              <a:rPr lang="zh-CN" altLang="en-US" dirty="0">
                <a:latin typeface="微软雅黑" pitchFamily="34" charset="-122"/>
                <a:ea typeface="微软雅黑" pitchFamily="34" charset="-122"/>
              </a:rPr>
              <a:t>平台</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a:latin typeface="微软雅黑" pitchFamily="34" charset="-122"/>
                <a:ea typeface="微软雅黑" pitchFamily="34" charset="-122"/>
              </a:rPr>
              <a:t>Android Wear</a:t>
            </a:r>
            <a:r>
              <a:rPr lang="zh-CN" altLang="en-US" dirty="0">
                <a:latin typeface="微软雅黑" pitchFamily="34" charset="-122"/>
                <a:ea typeface="微软雅黑" pitchFamily="34" charset="-122"/>
              </a:rPr>
              <a:t>是</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操作系统的一个分支版本，专为智能手表等可穿戴式电脑设备所设计，由</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主导开发。初始原型于</a:t>
            </a:r>
            <a:r>
              <a:rPr lang="en-US" altLang="zh-CN" dirty="0">
                <a:latin typeface="微软雅黑" pitchFamily="34" charset="-122"/>
                <a:ea typeface="微软雅黑" pitchFamily="34" charset="-122"/>
              </a:rPr>
              <a:t>2014</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19</a:t>
            </a:r>
            <a:r>
              <a:rPr lang="zh-CN" altLang="en-US" dirty="0">
                <a:latin typeface="微软雅黑" pitchFamily="34" charset="-122"/>
                <a:ea typeface="微软雅黑" pitchFamily="34" charset="-122"/>
              </a:rPr>
              <a:t>日公布，并同时开放开发者预览版下载</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Android TV</a:t>
            </a:r>
            <a:r>
              <a:rPr lang="zh-CN" altLang="en-US" dirty="0">
                <a:latin typeface="微软雅黑" pitchFamily="34" charset="-122"/>
                <a:ea typeface="微软雅黑" pitchFamily="34" charset="-122"/>
              </a:rPr>
              <a:t>是</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推出的专为电视机所设计之</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分支版本。其预览在</a:t>
            </a:r>
            <a:r>
              <a:rPr lang="en-US" altLang="zh-CN" dirty="0">
                <a:latin typeface="微软雅黑" pitchFamily="34" charset="-122"/>
                <a:ea typeface="微软雅黑" pitchFamily="34" charset="-122"/>
              </a:rPr>
              <a:t>2014</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6</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26</a:t>
            </a:r>
            <a:r>
              <a:rPr lang="zh-CN" altLang="en-US" dirty="0">
                <a:latin typeface="微软雅黑" pitchFamily="34" charset="-122"/>
                <a:ea typeface="微软雅黑" pitchFamily="34" charset="-122"/>
              </a:rPr>
              <a:t>日的</a:t>
            </a:r>
            <a:r>
              <a:rPr lang="en-US" altLang="zh-CN" dirty="0">
                <a:latin typeface="微软雅黑" pitchFamily="34" charset="-122"/>
                <a:ea typeface="微软雅黑" pitchFamily="34" charset="-122"/>
              </a:rPr>
              <a:t>Google I/O</a:t>
            </a:r>
            <a:r>
              <a:rPr lang="zh-CN" altLang="en-US" dirty="0">
                <a:latin typeface="微软雅黑" pitchFamily="34" charset="-122"/>
                <a:ea typeface="微软雅黑" pitchFamily="34" charset="-122"/>
              </a:rPr>
              <a:t>之开幕式主题演讲中被首度</a:t>
            </a:r>
            <a:r>
              <a:rPr lang="zh-CN" altLang="en-US" dirty="0" smtClean="0">
                <a:latin typeface="微软雅黑" pitchFamily="34" charset="-122"/>
                <a:ea typeface="微软雅黑" pitchFamily="34" charset="-122"/>
              </a:rPr>
              <a:t>公之于众，</a:t>
            </a:r>
            <a:r>
              <a:rPr lang="zh-CN" altLang="en-US" dirty="0">
                <a:latin typeface="微软雅黑" pitchFamily="34" charset="-122"/>
                <a:ea typeface="微软雅黑" pitchFamily="34" charset="-122"/>
              </a:rPr>
              <a:t>并同时取代</a:t>
            </a:r>
            <a:r>
              <a:rPr lang="en-US" altLang="zh-CN" dirty="0">
                <a:latin typeface="微软雅黑" pitchFamily="34" charset="-122"/>
                <a:ea typeface="微软雅黑" pitchFamily="34" charset="-122"/>
              </a:rPr>
              <a:t>Google </a:t>
            </a:r>
            <a:r>
              <a:rPr lang="en-US" altLang="zh-CN" dirty="0" smtClean="0">
                <a:latin typeface="微软雅黑" pitchFamily="34" charset="-122"/>
                <a:ea typeface="微软雅黑" pitchFamily="34" charset="-122"/>
              </a:rPr>
              <a:t>TV</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Android Auto</a:t>
            </a:r>
            <a:r>
              <a:rPr lang="zh-CN" altLang="en-US" dirty="0">
                <a:latin typeface="微软雅黑" pitchFamily="34" charset="-122"/>
                <a:ea typeface="微软雅黑" pitchFamily="34" charset="-122"/>
              </a:rPr>
              <a:t>是</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推出的专为汽车所设计之</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功能，其需要连接</a:t>
            </a:r>
            <a:r>
              <a:rPr lang="en-US" altLang="zh-CN" dirty="0">
                <a:latin typeface="微软雅黑" pitchFamily="34" charset="-122"/>
                <a:ea typeface="微软雅黑" pitchFamily="34" charset="-122"/>
              </a:rPr>
              <a:t>Android Lollipop</a:t>
            </a:r>
            <a:r>
              <a:rPr lang="zh-CN" altLang="en-US" dirty="0">
                <a:latin typeface="微软雅黑" pitchFamily="34" charset="-122"/>
                <a:ea typeface="微软雅黑" pitchFamily="34" charset="-122"/>
              </a:rPr>
              <a:t>以上版本操作系统的手机使用。其预览在</a:t>
            </a:r>
            <a:r>
              <a:rPr lang="en-US" altLang="zh-CN" dirty="0">
                <a:latin typeface="微软雅黑" pitchFamily="34" charset="-122"/>
                <a:ea typeface="微软雅黑" pitchFamily="34" charset="-122"/>
              </a:rPr>
              <a:t>2014</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6</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26</a:t>
            </a:r>
            <a:r>
              <a:rPr lang="zh-CN" altLang="en-US" dirty="0">
                <a:latin typeface="微软雅黑" pitchFamily="34" charset="-122"/>
                <a:ea typeface="微软雅黑" pitchFamily="34" charset="-122"/>
              </a:rPr>
              <a:t>日的</a:t>
            </a:r>
            <a:r>
              <a:rPr lang="en-US" altLang="zh-CN" dirty="0">
                <a:latin typeface="微软雅黑" pitchFamily="34" charset="-122"/>
                <a:ea typeface="微软雅黑" pitchFamily="34" charset="-122"/>
              </a:rPr>
              <a:t>Google I/O</a:t>
            </a:r>
            <a:r>
              <a:rPr lang="zh-CN" altLang="en-US" dirty="0">
                <a:latin typeface="微软雅黑" pitchFamily="34" charset="-122"/>
                <a:ea typeface="微软雅黑" pitchFamily="34" charset="-122"/>
              </a:rPr>
              <a:t>之开幕式主题演讲中被首度</a:t>
            </a:r>
            <a:r>
              <a:rPr lang="zh-CN" altLang="en-US" dirty="0" smtClean="0">
                <a:latin typeface="微软雅黑" pitchFamily="34" charset="-122"/>
                <a:ea typeface="微软雅黑" pitchFamily="34" charset="-122"/>
              </a:rPr>
              <a:t>公之于众。</a:t>
            </a:r>
            <a:r>
              <a:rPr lang="en-US" altLang="zh-CN" dirty="0">
                <a:latin typeface="微软雅黑" pitchFamily="34" charset="-122"/>
                <a:ea typeface="微软雅黑" pitchFamily="34" charset="-122"/>
              </a:rPr>
              <a:t>Android Auto</a:t>
            </a:r>
            <a:r>
              <a:rPr lang="zh-CN" altLang="en-US" dirty="0">
                <a:latin typeface="微软雅黑" pitchFamily="34" charset="-122"/>
                <a:ea typeface="微软雅黑" pitchFamily="34" charset="-122"/>
              </a:rPr>
              <a:t>目前仅在美国等少数国家及地区提供下载与服务。</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35026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发行版本</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Android Alpha, Beta</a:t>
            </a:r>
          </a:p>
          <a:p>
            <a:r>
              <a:rPr lang="zh-CN" altLang="en-US" dirty="0">
                <a:latin typeface="微软雅黑" pitchFamily="34" charset="-122"/>
                <a:ea typeface="微软雅黑" pitchFamily="34" charset="-122"/>
              </a:rPr>
              <a:t>初期还未完成的版本以里程碑（</a:t>
            </a:r>
            <a:r>
              <a:rPr lang="en-US" altLang="zh-CN" dirty="0">
                <a:latin typeface="微软雅黑" pitchFamily="34" charset="-122"/>
                <a:ea typeface="微软雅黑" pitchFamily="34" charset="-122"/>
              </a:rPr>
              <a:t>Milestone</a:t>
            </a:r>
            <a:r>
              <a:rPr lang="zh-CN" altLang="en-US" dirty="0">
                <a:latin typeface="微软雅黑" pitchFamily="34" charset="-122"/>
                <a:ea typeface="微软雅黑" pitchFamily="34" charset="-122"/>
              </a:rPr>
              <a:t>）的</a:t>
            </a:r>
            <a:r>
              <a:rPr lang="en-US" altLang="zh-CN" dirty="0">
                <a:latin typeface="微软雅黑" pitchFamily="34" charset="-122"/>
                <a:ea typeface="微软雅黑" pitchFamily="34" charset="-122"/>
              </a:rPr>
              <a:t>M</a:t>
            </a:r>
            <a:r>
              <a:rPr lang="zh-CN" altLang="en-US" dirty="0">
                <a:latin typeface="微软雅黑" pitchFamily="34" charset="-122"/>
                <a:ea typeface="微软雅黑" pitchFamily="34" charset="-122"/>
              </a:rPr>
              <a:t>来作编号（如</a:t>
            </a:r>
            <a:r>
              <a:rPr lang="en-US" altLang="zh-CN" dirty="0">
                <a:latin typeface="微软雅黑" pitchFamily="34" charset="-122"/>
                <a:ea typeface="微软雅黑" pitchFamily="34" charset="-122"/>
              </a:rPr>
              <a:t>m3, m5</a:t>
            </a:r>
            <a:r>
              <a:rPr lang="zh-CN" altLang="en-US" dirty="0">
                <a:latin typeface="微软雅黑" pitchFamily="34" charset="-122"/>
                <a:ea typeface="微软雅黑" pitchFamily="34" charset="-122"/>
              </a:rPr>
              <a:t>）后面接</a:t>
            </a:r>
            <a:r>
              <a:rPr lang="en-US" altLang="zh-CN" dirty="0" err="1">
                <a:latin typeface="微软雅黑" pitchFamily="34" charset="-122"/>
                <a:ea typeface="微软雅黑" pitchFamily="34" charset="-122"/>
              </a:rPr>
              <a:t>rc</a:t>
            </a:r>
            <a:r>
              <a:rPr lang="zh-CN" altLang="en-US" dirty="0">
                <a:latin typeface="微软雅黑" pitchFamily="34" charset="-122"/>
                <a:ea typeface="微软雅黑" pitchFamily="34" charset="-122"/>
              </a:rPr>
              <a:t>号码（如</a:t>
            </a:r>
            <a:r>
              <a:rPr lang="en-US" altLang="zh-CN" dirty="0">
                <a:latin typeface="微软雅黑" pitchFamily="34" charset="-122"/>
                <a:ea typeface="微软雅黑" pitchFamily="34" charset="-122"/>
              </a:rPr>
              <a:t>m3-rc37a</a:t>
            </a:r>
            <a:r>
              <a:rPr lang="zh-CN" altLang="en-US" dirty="0">
                <a:latin typeface="微软雅黑" pitchFamily="34" charset="-122"/>
                <a:ea typeface="微软雅黑" pitchFamily="34" charset="-122"/>
              </a:rPr>
              <a:t>），再细分为每星期的结果</a:t>
            </a:r>
            <a:r>
              <a:rPr lang="en-US" altLang="zh-CN" dirty="0">
                <a:latin typeface="微软雅黑" pitchFamily="34" charset="-122"/>
                <a:ea typeface="微软雅黑" pitchFamily="34" charset="-122"/>
              </a:rPr>
              <a:t>WB</a:t>
            </a:r>
            <a:r>
              <a:rPr lang="zh-CN" altLang="en-US" dirty="0">
                <a:latin typeface="微软雅黑" pitchFamily="34" charset="-122"/>
                <a:ea typeface="微软雅黑" pitchFamily="34" charset="-122"/>
              </a:rPr>
              <a:t>或测试序号</a:t>
            </a:r>
            <a:r>
              <a:rPr lang="en-US" altLang="zh-CN" dirty="0">
                <a:latin typeface="微软雅黑" pitchFamily="34" charset="-122"/>
                <a:ea typeface="微软雅黑" pitchFamily="34" charset="-122"/>
              </a:rPr>
              <a:t>TC</a:t>
            </a:r>
            <a:r>
              <a:rPr lang="zh-CN" altLang="en-US" dirty="0">
                <a:latin typeface="微软雅黑" pitchFamily="34" charset="-122"/>
                <a:ea typeface="微软雅黑" pitchFamily="34" charset="-122"/>
              </a:rPr>
              <a:t>。至</a:t>
            </a:r>
            <a:r>
              <a:rPr lang="en-US" altLang="zh-CN" dirty="0">
                <a:latin typeface="微软雅黑" pitchFamily="34" charset="-122"/>
                <a:ea typeface="微软雅黑" pitchFamily="34" charset="-122"/>
              </a:rPr>
              <a:t>2009</a:t>
            </a:r>
            <a:r>
              <a:rPr lang="zh-CN" altLang="en-US" dirty="0">
                <a:latin typeface="微软雅黑" pitchFamily="34" charset="-122"/>
                <a:ea typeface="微软雅黑" pitchFamily="34" charset="-122"/>
              </a:rPr>
              <a:t>年团队认为这些编号太难分辨和记忆，所以改成</a:t>
            </a:r>
            <a:r>
              <a:rPr lang="en-US" altLang="zh-CN" dirty="0">
                <a:latin typeface="微软雅黑" pitchFamily="34" charset="-122"/>
                <a:ea typeface="微软雅黑" pitchFamily="34" charset="-122"/>
              </a:rPr>
              <a:t>CRA29</a:t>
            </a:r>
            <a:r>
              <a:rPr lang="zh-CN" altLang="en-US" dirty="0">
                <a:latin typeface="微软雅黑" pitchFamily="34" charset="-122"/>
                <a:ea typeface="微软雅黑" pitchFamily="34" charset="-122"/>
              </a:rPr>
              <a:t>，而这也某程度上决定了后来使用英文本母排序的方式来命名代号。在这其中无数的里程碑中，曾经打算过使用虚构作品中的机器人（</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）作为代号，例如</a:t>
            </a:r>
            <a:r>
              <a:rPr lang="en-US" altLang="zh-CN" dirty="0" err="1">
                <a:latin typeface="微软雅黑" pitchFamily="34" charset="-122"/>
                <a:ea typeface="微软雅黑" pitchFamily="34" charset="-122"/>
              </a:rPr>
              <a:t>Astro</a:t>
            </a:r>
            <a:r>
              <a:rPr lang="en-US" altLang="zh-CN" dirty="0">
                <a:latin typeface="微软雅黑" pitchFamily="34" charset="-122"/>
                <a:ea typeface="微软雅黑" pitchFamily="34" charset="-122"/>
              </a:rPr>
              <a:t> Boy“</a:t>
            </a:r>
            <a:r>
              <a:rPr lang="zh-CN" altLang="en-US" dirty="0">
                <a:latin typeface="微软雅黑" pitchFamily="34" charset="-122"/>
                <a:ea typeface="微软雅黑" pitchFamily="34" charset="-122"/>
              </a:rPr>
              <a:t>铁臂阿童木”和</a:t>
            </a:r>
            <a:r>
              <a:rPr lang="en-US" altLang="zh-CN" dirty="0">
                <a:latin typeface="微软雅黑" pitchFamily="34" charset="-122"/>
                <a:ea typeface="微软雅黑" pitchFamily="34" charset="-122"/>
              </a:rPr>
              <a:t>Bender“</a:t>
            </a:r>
            <a:r>
              <a:rPr lang="zh-CN" altLang="en-US" dirty="0">
                <a:latin typeface="微软雅黑" pitchFamily="34" charset="-122"/>
                <a:ea typeface="微软雅黑" pitchFamily="34" charset="-122"/>
              </a:rPr>
              <a:t>傻机</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班亭</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罗德里盖茨”。</a:t>
            </a:r>
            <a:endParaRPr lang="zh-CN" altLang="zh-CN" dirty="0">
              <a:latin typeface="微软雅黑" pitchFamily="34" charset="-122"/>
              <a:ea typeface="微软雅黑" pitchFamily="34" charset="-122"/>
            </a:endParaRPr>
          </a:p>
          <a:p>
            <a:endParaRPr lang="zh-CN" dirty="0">
              <a:latin typeface="微软雅黑" pitchFamily="34" charset="-122"/>
              <a:ea typeface="微软雅黑" pitchFamily="34" charset="-122"/>
            </a:endParaRPr>
          </a:p>
        </p:txBody>
      </p:sp>
      <p:pic>
        <p:nvPicPr>
          <p:cNvPr id="2052" name="Picture 4" descr="Image result for Be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492" y="4497141"/>
            <a:ext cx="1600445" cy="23279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stro bo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8108" y="4869160"/>
            <a:ext cx="2304256" cy="1755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44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发行版本</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2008</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9</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23</a:t>
            </a:r>
            <a:r>
              <a:rPr lang="zh-CN" altLang="en-US" dirty="0">
                <a:latin typeface="微软雅黑" pitchFamily="34" charset="-122"/>
                <a:ea typeface="微软雅黑" pitchFamily="34" charset="-122"/>
              </a:rPr>
              <a:t>日，发布</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操作系统中的第一个正式版本：</a:t>
            </a:r>
            <a:r>
              <a:rPr lang="en-US" altLang="zh-CN" dirty="0">
                <a:latin typeface="微软雅黑" pitchFamily="34" charset="-122"/>
                <a:ea typeface="微软雅黑" pitchFamily="34" charset="-122"/>
              </a:rPr>
              <a:t>Android 1.0</a:t>
            </a:r>
            <a:r>
              <a:rPr lang="zh-CN" altLang="en-US" dirty="0">
                <a:latin typeface="微软雅黑" pitchFamily="34" charset="-122"/>
                <a:ea typeface="微软雅黑" pitchFamily="34" charset="-122"/>
              </a:rPr>
              <a:t>，当时并未有特别</a:t>
            </a:r>
            <a:r>
              <a:rPr lang="zh-CN" altLang="en-US" dirty="0" smtClean="0">
                <a:latin typeface="微软雅黑" pitchFamily="34" charset="-122"/>
                <a:ea typeface="微软雅黑" pitchFamily="34" charset="-122"/>
              </a:rPr>
              <a:t>名称。</a:t>
            </a:r>
            <a:r>
              <a:rPr lang="zh-CN" altLang="en-US" dirty="0">
                <a:latin typeface="微软雅黑" pitchFamily="34" charset="-122"/>
                <a:ea typeface="微软雅黑" pitchFamily="34" charset="-122"/>
              </a:rPr>
              <a:t>全球第一台</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设备</a:t>
            </a:r>
            <a:r>
              <a:rPr lang="en-US" altLang="zh-CN" dirty="0">
                <a:latin typeface="微软雅黑" pitchFamily="34" charset="-122"/>
                <a:ea typeface="微软雅黑" pitchFamily="34" charset="-122"/>
              </a:rPr>
              <a:t>HTC Dream</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G1</a:t>
            </a:r>
            <a:r>
              <a:rPr lang="zh-CN" altLang="en-US" dirty="0">
                <a:latin typeface="微软雅黑" pitchFamily="34" charset="-122"/>
                <a:ea typeface="微软雅黑" pitchFamily="34" charset="-122"/>
              </a:rPr>
              <a:t>）就是搭载</a:t>
            </a:r>
            <a:r>
              <a:rPr lang="en-US" altLang="zh-CN" dirty="0">
                <a:latin typeface="微软雅黑" pitchFamily="34" charset="-122"/>
                <a:ea typeface="微软雅黑" pitchFamily="34" charset="-122"/>
              </a:rPr>
              <a:t>Android 1.0</a:t>
            </a:r>
            <a:r>
              <a:rPr lang="zh-CN" altLang="en-US" dirty="0" smtClean="0">
                <a:latin typeface="微软雅黑" pitchFamily="34" charset="-122"/>
                <a:ea typeface="微软雅黑" pitchFamily="34" charset="-122"/>
              </a:rPr>
              <a:t>操作系统。</a:t>
            </a:r>
            <a:endParaRPr lang="zh-CN" dirty="0">
              <a:latin typeface="微软雅黑" pitchFamily="34" charset="-122"/>
              <a:ea typeface="微软雅黑" pitchFamily="34" charset="-122"/>
            </a:endParaRPr>
          </a:p>
        </p:txBody>
      </p:sp>
      <p:pic>
        <p:nvPicPr>
          <p:cNvPr id="5122" name="Picture 2" descr="T-Mobile G1 launch event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4172" y="3207497"/>
            <a:ext cx="3960440" cy="3183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23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发行版本</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70000" lnSpcReduction="20000"/>
          </a:bodyPr>
          <a:lstStyle/>
          <a:p>
            <a:r>
              <a:rPr lang="en-US" altLang="zh-CN" dirty="0">
                <a:latin typeface="微软雅黑" pitchFamily="34" charset="-122"/>
                <a:ea typeface="微软雅黑" pitchFamily="34" charset="-122"/>
              </a:rPr>
              <a:t>Android 1.0</a:t>
            </a:r>
            <a:r>
              <a:rPr lang="zh-CN" altLang="en-US" dirty="0">
                <a:latin typeface="微软雅黑" pitchFamily="34" charset="-122"/>
                <a:ea typeface="微软雅黑" pitchFamily="34" charset="-122"/>
              </a:rPr>
              <a:t>所拥有的特性功能：</a:t>
            </a:r>
          </a:p>
          <a:p>
            <a:r>
              <a:rPr lang="en-US" altLang="zh-CN" dirty="0">
                <a:latin typeface="微软雅黑" pitchFamily="34" charset="-122"/>
                <a:ea typeface="微软雅黑" pitchFamily="34" charset="-122"/>
              </a:rPr>
              <a:t>Android Market</a:t>
            </a:r>
            <a:r>
              <a:rPr lang="zh-CN" altLang="en-US" dirty="0">
                <a:latin typeface="微软雅黑" pitchFamily="34" charset="-122"/>
                <a:ea typeface="微软雅黑" pitchFamily="34" charset="-122"/>
              </a:rPr>
              <a:t>：下载应用程序和获得更新；</a:t>
            </a:r>
          </a:p>
          <a:p>
            <a:r>
              <a:rPr lang="zh-CN" altLang="en-US" dirty="0">
                <a:latin typeface="微软雅黑" pitchFamily="34" charset="-122"/>
                <a:ea typeface="微软雅黑" pitchFamily="34" charset="-122"/>
              </a:rPr>
              <a:t>网页浏览器：可以完全还原并且显示</a:t>
            </a:r>
            <a:r>
              <a:rPr lang="en-US" altLang="zh-CN" dirty="0">
                <a:latin typeface="微软雅黑" pitchFamily="34" charset="-122"/>
                <a:ea typeface="微软雅黑" pitchFamily="34" charset="-122"/>
              </a:rPr>
              <a:t>HTML</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XHTML</a:t>
            </a:r>
            <a:r>
              <a:rPr lang="zh-CN" altLang="en-US" dirty="0">
                <a:latin typeface="微软雅黑" pitchFamily="34" charset="-122"/>
                <a:ea typeface="微软雅黑" pitchFamily="34" charset="-122"/>
              </a:rPr>
              <a:t>的网页</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并且可以通过多点触控对网页进行放大</a:t>
            </a:r>
            <a:r>
              <a:rPr lang="zh-CN" altLang="en-US" dirty="0" smtClean="0">
                <a:latin typeface="微软雅黑" pitchFamily="34" charset="-122"/>
                <a:ea typeface="微软雅黑" pitchFamily="34" charset="-122"/>
              </a:rPr>
              <a:t>缩小。</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照相机：支持照相机和摄像头，但是这个版本没有选项来改变相机的分辨率、白平衡、质量</a:t>
            </a:r>
            <a:r>
              <a:rPr lang="zh-CN" altLang="en-US" dirty="0" smtClean="0">
                <a:latin typeface="微软雅黑" pitchFamily="34" charset="-122"/>
                <a:ea typeface="微软雅黑" pitchFamily="34" charset="-122"/>
              </a:rPr>
              <a:t>等等。</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允许将应用程序图标放置到文件夹中，并且可以在主界面显示插件等</a:t>
            </a:r>
            <a:r>
              <a:rPr lang="zh-CN" altLang="en-US" dirty="0" smtClean="0">
                <a:latin typeface="微软雅黑" pitchFamily="34" charset="-122"/>
                <a:ea typeface="微软雅黑" pitchFamily="34" charset="-122"/>
              </a:rPr>
              <a:t>东西。</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支持</a:t>
            </a:r>
            <a:r>
              <a:rPr lang="en-US" altLang="zh-CN" dirty="0">
                <a:latin typeface="微软雅黑" pitchFamily="34" charset="-122"/>
                <a:ea typeface="微软雅黑" pitchFamily="34" charset="-122"/>
              </a:rPr>
              <a:t>E-mail</a:t>
            </a:r>
            <a:r>
              <a:rPr lang="zh-CN" altLang="en-US" dirty="0">
                <a:latin typeface="微软雅黑" pitchFamily="34" charset="-122"/>
                <a:ea typeface="微软雅黑" pitchFamily="34" charset="-122"/>
              </a:rPr>
              <a:t>传输：支持</a:t>
            </a:r>
            <a:r>
              <a:rPr lang="en-US" altLang="zh-CN" dirty="0">
                <a:latin typeface="微软雅黑" pitchFamily="34" charset="-122"/>
                <a:ea typeface="微软雅黑" pitchFamily="34" charset="-122"/>
              </a:rPr>
              <a:t>POP3</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IMAP4</a:t>
            </a:r>
            <a:r>
              <a:rPr lang="zh-CN" altLang="en-US" dirty="0">
                <a:latin typeface="微软雅黑" pitchFamily="34" charset="-122"/>
                <a:ea typeface="微软雅黑" pitchFamily="34" charset="-122"/>
              </a:rPr>
              <a:t>以及</a:t>
            </a:r>
            <a:r>
              <a:rPr lang="en-US" altLang="zh-CN" dirty="0" smtClean="0">
                <a:latin typeface="微软雅黑" pitchFamily="34" charset="-122"/>
                <a:ea typeface="微软雅黑" pitchFamily="34" charset="-122"/>
              </a:rPr>
              <a:t>SMTP</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r>
              <a:rPr lang="en-US" altLang="zh-CN" dirty="0">
                <a:latin typeface="微软雅黑" pitchFamily="34" charset="-122"/>
                <a:ea typeface="微软雅黑" pitchFamily="34" charset="-122"/>
              </a:rPr>
              <a:t>Gmail</a:t>
            </a:r>
            <a:r>
              <a:rPr lang="zh-CN" altLang="en-US" dirty="0">
                <a:latin typeface="微软雅黑" pitchFamily="34" charset="-122"/>
                <a:ea typeface="微软雅黑" pitchFamily="34" charset="-122"/>
              </a:rPr>
              <a:t>：进行</a:t>
            </a:r>
            <a:r>
              <a:rPr lang="en-US" altLang="zh-CN" dirty="0">
                <a:latin typeface="微软雅黑" pitchFamily="34" charset="-122"/>
                <a:ea typeface="微软雅黑" pitchFamily="34" charset="-122"/>
              </a:rPr>
              <a:t>Gmail</a:t>
            </a:r>
            <a:r>
              <a:rPr lang="zh-CN" altLang="en-US" dirty="0">
                <a:latin typeface="微软雅黑" pitchFamily="34" charset="-122"/>
                <a:ea typeface="微软雅黑" pitchFamily="34" charset="-122"/>
              </a:rPr>
              <a:t>同步。</a:t>
            </a:r>
          </a:p>
          <a:p>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联系人：通过</a:t>
            </a:r>
            <a:r>
              <a:rPr lang="en-US" altLang="zh-CN" dirty="0">
                <a:latin typeface="微软雅黑" pitchFamily="34" charset="-122"/>
                <a:ea typeface="微软雅黑" pitchFamily="34" charset="-122"/>
              </a:rPr>
              <a:t>People</a:t>
            </a:r>
            <a:r>
              <a:rPr lang="zh-CN" altLang="en-US" dirty="0">
                <a:latin typeface="微软雅黑" pitchFamily="34" charset="-122"/>
                <a:ea typeface="微软雅黑" pitchFamily="34" charset="-122"/>
              </a:rPr>
              <a:t>应用程序同步联系人。</a:t>
            </a:r>
          </a:p>
          <a:p>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日历：通过日历程序同步日历和日程。</a:t>
            </a:r>
          </a:p>
          <a:p>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地图、</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纵横以及</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街景可以帮助用户查看地图和地理信息，并且可以通过</a:t>
            </a:r>
            <a:r>
              <a:rPr lang="en-US" altLang="zh-CN" dirty="0">
                <a:latin typeface="微软雅黑" pitchFamily="34" charset="-122"/>
                <a:ea typeface="微软雅黑" pitchFamily="34" charset="-122"/>
              </a:rPr>
              <a:t>GPS</a:t>
            </a:r>
            <a:r>
              <a:rPr lang="zh-CN" altLang="en-US" dirty="0">
                <a:latin typeface="微软雅黑" pitchFamily="34" charset="-122"/>
                <a:ea typeface="微软雅黑" pitchFamily="34" charset="-122"/>
              </a:rPr>
              <a:t>服务确定</a:t>
            </a:r>
            <a:r>
              <a:rPr lang="zh-CN" altLang="en-US" dirty="0" smtClean="0">
                <a:latin typeface="微软雅黑" pitchFamily="34" charset="-122"/>
                <a:ea typeface="微软雅黑" pitchFamily="34" charset="-122"/>
              </a:rPr>
              <a:t>地理位置。</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58395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发行版本</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62500" lnSpcReduction="20000"/>
          </a:bodyPr>
          <a:lstStyle/>
          <a:p>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同步：一个管理</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设备中谷歌服务的应用</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Google</a:t>
            </a:r>
            <a:r>
              <a:rPr lang="zh-CN" altLang="en-US" dirty="0">
                <a:latin typeface="微软雅黑" pitchFamily="34" charset="-122"/>
                <a:ea typeface="微软雅黑" pitchFamily="34" charset="-122"/>
              </a:rPr>
              <a:t>搜索：允许用户在手机和网络上进行统一的搜索，包括联系人、电话、日历和信息等。</a:t>
            </a:r>
          </a:p>
          <a:p>
            <a:r>
              <a:rPr lang="en-US" altLang="zh-CN" dirty="0">
                <a:latin typeface="微软雅黑" pitchFamily="34" charset="-122"/>
                <a:ea typeface="微软雅黑" pitchFamily="34" charset="-122"/>
              </a:rPr>
              <a:t>Google Talk</a:t>
            </a:r>
            <a:r>
              <a:rPr lang="zh-CN" altLang="en-US" dirty="0">
                <a:latin typeface="微软雅黑" pitchFamily="34" charset="-122"/>
                <a:ea typeface="微软雅黑" pitchFamily="34" charset="-122"/>
              </a:rPr>
              <a:t>：一个聊天工具。</a:t>
            </a:r>
          </a:p>
          <a:p>
            <a:r>
              <a:rPr lang="zh-CN" altLang="en-US" dirty="0">
                <a:latin typeface="微软雅黑" pitchFamily="34" charset="-122"/>
                <a:ea typeface="微软雅黑" pitchFamily="34" charset="-122"/>
              </a:rPr>
              <a:t>即时消息、语音频息和短</a:t>
            </a:r>
            <a:r>
              <a:rPr lang="zh-CN" altLang="en-US" dirty="0" smtClean="0">
                <a:latin typeface="微软雅黑" pitchFamily="34" charset="-122"/>
                <a:ea typeface="微软雅黑" pitchFamily="34" charset="-122"/>
              </a:rPr>
              <a:t>信。</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多媒体播放器：负责管理、导入、拷贝和播放多媒体文件，但是不支持蓝牙</a:t>
            </a:r>
            <a:r>
              <a:rPr lang="zh-CN" altLang="en-US" dirty="0" smtClean="0">
                <a:latin typeface="微软雅黑" pitchFamily="34" charset="-122"/>
                <a:ea typeface="微软雅黑" pitchFamily="34" charset="-122"/>
              </a:rPr>
              <a:t>耳机。</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通知的信息可以在状态栏显示，并且可以对提示的方式进行设置，包括振动、声音、</a:t>
            </a:r>
            <a:r>
              <a:rPr lang="en-US" altLang="zh-CN" dirty="0">
                <a:latin typeface="微软雅黑" pitchFamily="34" charset="-122"/>
                <a:ea typeface="微软雅黑" pitchFamily="34" charset="-122"/>
              </a:rPr>
              <a:t>LED</a:t>
            </a:r>
            <a:r>
              <a:rPr lang="zh-CN" altLang="en-US" dirty="0">
                <a:latin typeface="微软雅黑" pitchFamily="34" charset="-122"/>
                <a:ea typeface="微软雅黑" pitchFamily="34" charset="-122"/>
              </a:rPr>
              <a:t>或警告等提示</a:t>
            </a:r>
            <a:r>
              <a:rPr lang="zh-CN" altLang="en-US" dirty="0" smtClean="0">
                <a:latin typeface="微软雅黑" pitchFamily="34" charset="-122"/>
                <a:ea typeface="微软雅黑" pitchFamily="34" charset="-122"/>
              </a:rPr>
              <a:t>方式。</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声音识别器：允许用户通过说话来输入文本、拨打电话，能更好的帮助残疾人</a:t>
            </a:r>
            <a:r>
              <a:rPr lang="zh-CN" altLang="en-US" dirty="0" smtClean="0">
                <a:latin typeface="微软雅黑" pitchFamily="34" charset="-122"/>
                <a:ea typeface="微软雅黑" pitchFamily="34" charset="-122"/>
              </a:rPr>
              <a:t>士。</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壁纸</a:t>
            </a:r>
            <a:r>
              <a:rPr lang="zh-CN" altLang="en-US" dirty="0" smtClean="0">
                <a:latin typeface="微软雅黑" pitchFamily="34" charset="-122"/>
                <a:ea typeface="微软雅黑" pitchFamily="34" charset="-122"/>
              </a:rPr>
              <a:t>功能：允许</a:t>
            </a:r>
            <a:r>
              <a:rPr lang="zh-CN" altLang="en-US" dirty="0">
                <a:latin typeface="微软雅黑" pitchFamily="34" charset="-122"/>
                <a:ea typeface="微软雅黑" pitchFamily="34" charset="-122"/>
              </a:rPr>
              <a:t>用户设置自己的照片和其他网络图片作为自己的手机主界面的背景。</a:t>
            </a:r>
          </a:p>
          <a:p>
            <a:r>
              <a:rPr lang="en-US" altLang="zh-CN" dirty="0">
                <a:latin typeface="微软雅黑" pitchFamily="34" charset="-122"/>
                <a:ea typeface="微软雅黑" pitchFamily="34" charset="-122"/>
              </a:rPr>
              <a:t>YouTube</a:t>
            </a:r>
            <a:r>
              <a:rPr lang="zh-CN" altLang="en-US" dirty="0">
                <a:latin typeface="微软雅黑" pitchFamily="34" charset="-122"/>
                <a:ea typeface="微软雅黑" pitchFamily="34" charset="-122"/>
              </a:rPr>
              <a:t>：内置</a:t>
            </a:r>
            <a:r>
              <a:rPr lang="en-US" altLang="zh-CN" dirty="0">
                <a:latin typeface="微软雅黑" pitchFamily="34" charset="-122"/>
                <a:ea typeface="微软雅黑" pitchFamily="34" charset="-122"/>
              </a:rPr>
              <a:t>YouTube</a:t>
            </a:r>
            <a:r>
              <a:rPr lang="zh-CN" altLang="en-US" dirty="0" smtClean="0">
                <a:latin typeface="微软雅黑" pitchFamily="34" charset="-122"/>
                <a:ea typeface="微软雅黑" pitchFamily="34" charset="-122"/>
              </a:rPr>
              <a:t>应用程序。</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其他应用程序：闹钟，计算器，电话，主界面，图库以及设置。</a:t>
            </a:r>
          </a:p>
          <a:p>
            <a:r>
              <a:rPr lang="zh-CN" altLang="en-US" dirty="0">
                <a:latin typeface="微软雅黑" pitchFamily="34" charset="-122"/>
                <a:ea typeface="微软雅黑" pitchFamily="34" charset="-122"/>
              </a:rPr>
              <a:t>支持</a:t>
            </a:r>
            <a:r>
              <a:rPr lang="en-US" altLang="zh-CN" dirty="0">
                <a:latin typeface="微软雅黑" pitchFamily="34" charset="-122"/>
                <a:ea typeface="微软雅黑" pitchFamily="34" charset="-122"/>
              </a:rPr>
              <a:t>Wi-Fi</a:t>
            </a:r>
            <a:r>
              <a:rPr lang="zh-CN" altLang="en-US" dirty="0">
                <a:latin typeface="微软雅黑" pitchFamily="34" charset="-122"/>
                <a:ea typeface="微软雅黑" pitchFamily="34" charset="-122"/>
              </a:rPr>
              <a:t>和蓝</a:t>
            </a:r>
            <a:r>
              <a:rPr lang="zh-CN" altLang="en-US" dirty="0" smtClean="0">
                <a:latin typeface="微软雅黑" pitchFamily="34" charset="-122"/>
                <a:ea typeface="微软雅黑" pitchFamily="34" charset="-122"/>
              </a:rPr>
              <a:t>牙。</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43090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发行版本</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en-US" altLang="zh-CN" dirty="0" smtClean="0">
                <a:latin typeface="微软雅黑" pitchFamily="34" charset="-122"/>
                <a:ea typeface="微软雅黑" pitchFamily="34" charset="-122"/>
              </a:rPr>
              <a:t>2009</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日，</a:t>
            </a:r>
            <a:r>
              <a:rPr lang="en-US" altLang="zh-CN" dirty="0">
                <a:latin typeface="微软雅黑" pitchFamily="34" charset="-122"/>
                <a:ea typeface="微软雅黑" pitchFamily="34" charset="-122"/>
              </a:rPr>
              <a:t>Android 1.1</a:t>
            </a:r>
            <a:r>
              <a:rPr lang="zh-CN" altLang="en-US" dirty="0">
                <a:latin typeface="微软雅黑" pitchFamily="34" charset="-122"/>
                <a:ea typeface="微软雅黑" pitchFamily="34" charset="-122"/>
              </a:rPr>
              <a:t>（花色小蛋糕</a:t>
            </a:r>
            <a:r>
              <a:rPr lang="en-US" altLang="zh-CN" dirty="0">
                <a:latin typeface="微软雅黑" pitchFamily="34" charset="-122"/>
                <a:ea typeface="微软雅黑" pitchFamily="34" charset="-122"/>
              </a:rPr>
              <a:t>, Petit Four</a:t>
            </a:r>
            <a:r>
              <a:rPr lang="zh-CN" altLang="en-US" dirty="0">
                <a:latin typeface="微软雅黑" pitchFamily="34" charset="-122"/>
                <a:ea typeface="微软雅黑" pitchFamily="34" charset="-122"/>
              </a:rPr>
              <a:t>，正式以甜点为</a:t>
            </a:r>
            <a:r>
              <a:rPr lang="zh-CN" altLang="en-US" dirty="0" smtClean="0">
                <a:latin typeface="微软雅黑" pitchFamily="34" charset="-122"/>
                <a:ea typeface="微软雅黑" pitchFamily="34" charset="-122"/>
              </a:rPr>
              <a:t>代号）</a:t>
            </a:r>
            <a:r>
              <a:rPr lang="zh-CN" altLang="en-US" dirty="0">
                <a:latin typeface="微软雅黑" pitchFamily="34" charset="-122"/>
                <a:ea typeface="微软雅黑" pitchFamily="34" charset="-122"/>
              </a:rPr>
              <a:t>发布，该版本只被预装在</a:t>
            </a:r>
            <a:r>
              <a:rPr lang="en-US" altLang="zh-CN" dirty="0">
                <a:latin typeface="微软雅黑" pitchFamily="34" charset="-122"/>
                <a:ea typeface="微软雅黑" pitchFamily="34" charset="-122"/>
              </a:rPr>
              <a:t>T-Mobile G1</a:t>
            </a:r>
            <a:r>
              <a:rPr lang="zh-CN" altLang="en-US" dirty="0">
                <a:latin typeface="微软雅黑" pitchFamily="34" charset="-122"/>
                <a:ea typeface="微软雅黑" pitchFamily="34" charset="-122"/>
              </a:rPr>
              <a:t>上。该版本处理了前一版本遗留的许多应用程序和系统的</a:t>
            </a:r>
            <a:r>
              <a:rPr lang="en-US" altLang="zh-CN" dirty="0">
                <a:latin typeface="微软雅黑" pitchFamily="34" charset="-122"/>
                <a:ea typeface="微软雅黑" pitchFamily="34" charset="-122"/>
              </a:rPr>
              <a:t>Bug</a:t>
            </a:r>
            <a:r>
              <a:rPr lang="zh-CN" altLang="en-US" dirty="0">
                <a:latin typeface="微软雅黑" pitchFamily="34" charset="-122"/>
                <a:ea typeface="微软雅黑" pitchFamily="34" charset="-122"/>
              </a:rPr>
              <a:t>，改进了</a:t>
            </a:r>
            <a:r>
              <a:rPr lang="en-US" altLang="zh-CN" dirty="0">
                <a:latin typeface="微软雅黑" pitchFamily="34" charset="-122"/>
                <a:ea typeface="微软雅黑" pitchFamily="34" charset="-122"/>
              </a:rPr>
              <a:t>API</a:t>
            </a:r>
            <a:r>
              <a:rPr lang="zh-CN" altLang="en-US" dirty="0">
                <a:latin typeface="微软雅黑" pitchFamily="34" charset="-122"/>
                <a:ea typeface="微软雅黑" pitchFamily="34" charset="-122"/>
              </a:rPr>
              <a:t>接口和添加了新的</a:t>
            </a:r>
            <a:r>
              <a:rPr lang="zh-CN" altLang="en-US" dirty="0" smtClean="0">
                <a:latin typeface="微软雅黑" pitchFamily="34" charset="-122"/>
                <a:ea typeface="微软雅黑" pitchFamily="34" charset="-122"/>
              </a:rPr>
              <a:t>特性：</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用户</a:t>
            </a:r>
            <a:r>
              <a:rPr lang="zh-CN" altLang="en-US" dirty="0">
                <a:latin typeface="微软雅黑" pitchFamily="34" charset="-122"/>
                <a:ea typeface="微软雅黑" pitchFamily="34" charset="-122"/>
              </a:rPr>
              <a:t>搜索企业和其他服务时，下方会显示出其他用户搜索时对该搜索信息的评价和留言。</a:t>
            </a:r>
          </a:p>
          <a:p>
            <a:r>
              <a:rPr lang="zh-CN" altLang="en-US" dirty="0">
                <a:latin typeface="微软雅黑" pitchFamily="34" charset="-122"/>
                <a:ea typeface="微软雅黑" pitchFamily="34" charset="-122"/>
              </a:rPr>
              <a:t>加强了电话功能，改进了免提功能。</a:t>
            </a:r>
          </a:p>
          <a:p>
            <a:r>
              <a:rPr lang="zh-CN" altLang="en-US" dirty="0">
                <a:latin typeface="微软雅黑" pitchFamily="34" charset="-122"/>
                <a:ea typeface="微软雅黑" pitchFamily="34" charset="-122"/>
              </a:rPr>
              <a:t>支持对邮件附件的保存和预览功能。</a:t>
            </a:r>
          </a:p>
          <a:p>
            <a:r>
              <a:rPr lang="zh-CN" altLang="en-US" dirty="0">
                <a:latin typeface="微软雅黑" pitchFamily="34" charset="-122"/>
                <a:ea typeface="微软雅黑" pitchFamily="34" charset="-122"/>
              </a:rPr>
              <a:t>增加了长按任意界面弹出多选框的功能。</a:t>
            </a:r>
            <a:endParaRPr lang="zh-CN" dirty="0">
              <a:latin typeface="微软雅黑" pitchFamily="34" charset="-122"/>
              <a:ea typeface="微软雅黑" pitchFamily="34" charset="-122"/>
            </a:endParaRPr>
          </a:p>
        </p:txBody>
      </p:sp>
      <p:pic>
        <p:nvPicPr>
          <p:cNvPr id="6148" name="Picture 4" descr="https://upload.wikimedia.org/wikipedia/commons/9/9b/Petits.fours.wm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4572" y="4077072"/>
            <a:ext cx="3312592" cy="2482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7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发行版本</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62500" lnSpcReduction="20000"/>
          </a:bodyPr>
          <a:lstStyle/>
          <a:p>
            <a:r>
              <a:rPr lang="en-US" altLang="zh-CN" dirty="0" smtClean="0">
                <a:latin typeface="微软雅黑" pitchFamily="34" charset="-122"/>
                <a:ea typeface="微软雅黑" pitchFamily="34" charset="-122"/>
              </a:rPr>
              <a:t>2009</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30</a:t>
            </a:r>
            <a:r>
              <a:rPr lang="zh-CN" altLang="en-US" dirty="0">
                <a:latin typeface="微软雅黑" pitchFamily="34" charset="-122"/>
                <a:ea typeface="微软雅黑" pitchFamily="34" charset="-122"/>
              </a:rPr>
              <a:t>日，</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发布</a:t>
            </a:r>
            <a:r>
              <a:rPr lang="en-US" altLang="zh-CN" dirty="0">
                <a:latin typeface="微软雅黑" pitchFamily="34" charset="-122"/>
                <a:ea typeface="微软雅黑" pitchFamily="34" charset="-122"/>
              </a:rPr>
              <a:t>Android 1.5</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Cupcake </a:t>
            </a:r>
            <a:r>
              <a:rPr lang="zh-CN" altLang="en-US" dirty="0">
                <a:latin typeface="微软雅黑" pitchFamily="34" charset="-122"/>
                <a:ea typeface="微软雅黑" pitchFamily="34" charset="-122"/>
              </a:rPr>
              <a:t>纸杯蛋糕）。主要更新如下</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增加</a:t>
            </a:r>
            <a:r>
              <a:rPr lang="zh-CN" altLang="en-US" dirty="0">
                <a:latin typeface="微软雅黑" pitchFamily="34" charset="-122"/>
                <a:ea typeface="微软雅黑" pitchFamily="34" charset="-122"/>
              </a:rPr>
              <a:t>了对虚拟键盘的支持度。此版系统可以像</a:t>
            </a:r>
            <a:r>
              <a:rPr lang="en-US" altLang="zh-CN" dirty="0">
                <a:latin typeface="微软雅黑" pitchFamily="34" charset="-122"/>
                <a:ea typeface="微软雅黑" pitchFamily="34" charset="-122"/>
              </a:rPr>
              <a:t>iPhone</a:t>
            </a:r>
            <a:r>
              <a:rPr lang="zh-CN" altLang="en-US" dirty="0">
                <a:latin typeface="微软雅黑" pitchFamily="34" charset="-122"/>
                <a:ea typeface="微软雅黑" pitchFamily="34" charset="-122"/>
              </a:rPr>
              <a:t>那样直接在屏幕上的虚拟键盘中输入</a:t>
            </a:r>
            <a:r>
              <a:rPr lang="zh-CN" altLang="en-US" dirty="0" smtClean="0">
                <a:latin typeface="微软雅黑" pitchFamily="34" charset="-122"/>
                <a:ea typeface="微软雅黑" pitchFamily="34" charset="-122"/>
              </a:rPr>
              <a:t>。之前</a:t>
            </a:r>
            <a:r>
              <a:rPr lang="zh-CN" altLang="en-US" dirty="0">
                <a:latin typeface="微软雅黑" pitchFamily="34" charset="-122"/>
                <a:ea typeface="微软雅黑" pitchFamily="34" charset="-122"/>
              </a:rPr>
              <a:t>的版本仅支持拍照，此版增加了视频录制功能，同时也将拍照时的引导速度做了</a:t>
            </a:r>
            <a:r>
              <a:rPr lang="zh-CN" altLang="en-US" dirty="0" smtClean="0">
                <a:latin typeface="微软雅黑" pitchFamily="34" charset="-122"/>
                <a:ea typeface="微软雅黑" pitchFamily="34" charset="-122"/>
              </a:rPr>
              <a:t>优化。支持</a:t>
            </a:r>
            <a:r>
              <a:rPr lang="en-US" altLang="zh-CN" dirty="0">
                <a:latin typeface="微软雅黑" pitchFamily="34" charset="-122"/>
                <a:ea typeface="微软雅黑" pitchFamily="34" charset="-122"/>
              </a:rPr>
              <a:t>Widget</a:t>
            </a:r>
            <a:r>
              <a:rPr lang="zh-CN" altLang="en-US" dirty="0">
                <a:latin typeface="微软雅黑" pitchFamily="34" charset="-122"/>
                <a:ea typeface="微软雅黑" pitchFamily="34" charset="-122"/>
              </a:rPr>
              <a:t>功能，用户可以自行加入音乐播放器和文件夹快捷方式等。</a:t>
            </a:r>
          </a:p>
          <a:p>
            <a:r>
              <a:rPr lang="zh-CN" altLang="en-US" dirty="0">
                <a:latin typeface="微软雅黑" pitchFamily="34" charset="-122"/>
                <a:ea typeface="微软雅黑" pitchFamily="34" charset="-122"/>
              </a:rPr>
              <a:t>改进了</a:t>
            </a:r>
            <a:r>
              <a:rPr lang="en-US" altLang="zh-CN" dirty="0">
                <a:latin typeface="微软雅黑" pitchFamily="34" charset="-122"/>
                <a:ea typeface="微软雅黑" pitchFamily="34" charset="-122"/>
              </a:rPr>
              <a:t>GPS</a:t>
            </a:r>
            <a:r>
              <a:rPr lang="zh-CN" altLang="en-US" dirty="0">
                <a:latin typeface="微软雅黑" pitchFamily="34" charset="-122"/>
                <a:ea typeface="微软雅黑" pitchFamily="34" charset="-122"/>
              </a:rPr>
              <a:t>功能，定位库使用了</a:t>
            </a:r>
            <a:r>
              <a:rPr lang="en-US" altLang="zh-CN" dirty="0">
                <a:latin typeface="微软雅黑" pitchFamily="34" charset="-122"/>
                <a:ea typeface="微软雅黑" pitchFamily="34" charset="-122"/>
              </a:rPr>
              <a:t>A-GPS</a:t>
            </a:r>
            <a:r>
              <a:rPr lang="zh-CN" altLang="en-US" dirty="0">
                <a:latin typeface="微软雅黑" pitchFamily="34" charset="-122"/>
                <a:ea typeface="微软雅黑" pitchFamily="34" charset="-122"/>
              </a:rPr>
              <a:t>技术，搜索速度大幅提高。</a:t>
            </a:r>
          </a:p>
          <a:p>
            <a:r>
              <a:rPr lang="zh-CN" altLang="en-US" dirty="0">
                <a:latin typeface="微软雅黑" pitchFamily="34" charset="-122"/>
                <a:ea typeface="微软雅黑" pitchFamily="34" charset="-122"/>
              </a:rPr>
              <a:t>增加了</a:t>
            </a:r>
            <a:r>
              <a:rPr lang="en-US" altLang="zh-CN" dirty="0">
                <a:latin typeface="微软雅黑" pitchFamily="34" charset="-122"/>
                <a:ea typeface="微软雅黑" pitchFamily="34" charset="-122"/>
              </a:rPr>
              <a:t>Voice Search</a:t>
            </a:r>
            <a:r>
              <a:rPr lang="zh-CN" altLang="en-US" dirty="0">
                <a:latin typeface="微软雅黑" pitchFamily="34" charset="-122"/>
                <a:ea typeface="微软雅黑" pitchFamily="34" charset="-122"/>
              </a:rPr>
              <a:t>的语音识别功能，但是仅限于英文。</a:t>
            </a:r>
          </a:p>
          <a:p>
            <a:r>
              <a:rPr lang="zh-CN" altLang="en-US" dirty="0">
                <a:latin typeface="微软雅黑" pitchFamily="34" charset="-122"/>
                <a:ea typeface="微软雅黑" pitchFamily="34" charset="-122"/>
              </a:rPr>
              <a:t>支持</a:t>
            </a:r>
            <a:r>
              <a:rPr lang="en-US" altLang="zh-CN" dirty="0">
                <a:latin typeface="微软雅黑" pitchFamily="34" charset="-122"/>
                <a:ea typeface="微软雅黑" pitchFamily="34" charset="-122"/>
              </a:rPr>
              <a:t>A2DP</a:t>
            </a:r>
            <a:r>
              <a:rPr lang="zh-CN" altLang="en-US" dirty="0">
                <a:latin typeface="微软雅黑" pitchFamily="34" charset="-122"/>
                <a:ea typeface="微软雅黑" pitchFamily="34" charset="-122"/>
              </a:rPr>
              <a:t>蓝牙立体声，同时改善自动配对性能，但仍然不能传输文件。</a:t>
            </a:r>
          </a:p>
          <a:p>
            <a:r>
              <a:rPr lang="zh-CN" altLang="en-US" dirty="0">
                <a:latin typeface="微软雅黑" pitchFamily="34" charset="-122"/>
                <a:ea typeface="微软雅黑" pitchFamily="34" charset="-122"/>
              </a:rPr>
              <a:t>内置的重力加速感应器增加了自动探测方向的功能。</a:t>
            </a:r>
          </a:p>
          <a:p>
            <a:r>
              <a:rPr lang="zh-CN" altLang="en-US" dirty="0">
                <a:latin typeface="微软雅黑" pitchFamily="34" charset="-122"/>
                <a:ea typeface="微软雅黑" pitchFamily="34" charset="-122"/>
              </a:rPr>
              <a:t>内置的</a:t>
            </a:r>
            <a:r>
              <a:rPr lang="en-US" altLang="zh-CN" dirty="0">
                <a:latin typeface="微软雅黑" pitchFamily="34" charset="-122"/>
                <a:ea typeface="微软雅黑" pitchFamily="34" charset="-122"/>
              </a:rPr>
              <a:t>Google Chrome Lite</a:t>
            </a:r>
            <a:r>
              <a:rPr lang="zh-CN" altLang="en-US" dirty="0">
                <a:latin typeface="微软雅黑" pitchFamily="34" charset="-122"/>
                <a:ea typeface="微软雅黑" pitchFamily="34" charset="-122"/>
              </a:rPr>
              <a:t>浏览器更新了</a:t>
            </a:r>
            <a:r>
              <a:rPr lang="en-US" altLang="zh-CN" dirty="0" err="1">
                <a:latin typeface="微软雅黑" pitchFamily="34" charset="-122"/>
                <a:ea typeface="微软雅黑" pitchFamily="34" charset="-122"/>
              </a:rPr>
              <a:t>Webkit</a:t>
            </a:r>
            <a:r>
              <a:rPr lang="zh-CN" altLang="en-US" dirty="0">
                <a:latin typeface="微软雅黑" pitchFamily="34" charset="-122"/>
                <a:ea typeface="微软雅黑" pitchFamily="34" charset="-122"/>
              </a:rPr>
              <a:t>核心，升级了</a:t>
            </a:r>
            <a:r>
              <a:rPr lang="en-US" altLang="zh-CN" dirty="0" err="1">
                <a:latin typeface="微软雅黑" pitchFamily="34" charset="-122"/>
                <a:ea typeface="微软雅黑" pitchFamily="34" charset="-122"/>
              </a:rPr>
              <a:t>Squirellfish</a:t>
            </a:r>
            <a:r>
              <a:rPr lang="zh-CN" altLang="en-US" dirty="0">
                <a:latin typeface="微软雅黑" pitchFamily="34" charset="-122"/>
                <a:ea typeface="微软雅黑" pitchFamily="34" charset="-122"/>
              </a:rPr>
              <a:t>及更快的</a:t>
            </a:r>
            <a:r>
              <a:rPr lang="en-US" altLang="zh-CN" dirty="0">
                <a:latin typeface="微软雅黑" pitchFamily="34" charset="-122"/>
                <a:ea typeface="微软雅黑" pitchFamily="34" charset="-122"/>
              </a:rPr>
              <a:t>JavaScript</a:t>
            </a:r>
            <a:r>
              <a:rPr lang="zh-CN" altLang="en-US" dirty="0">
                <a:latin typeface="微软雅黑" pitchFamily="34" charset="-122"/>
                <a:ea typeface="微软雅黑" pitchFamily="34" charset="-122"/>
              </a:rPr>
              <a:t>处理，浏览网页更为迅捷。</a:t>
            </a:r>
          </a:p>
          <a:p>
            <a:r>
              <a:rPr lang="zh-CN" altLang="en-US" dirty="0">
                <a:latin typeface="微软雅黑" pitchFamily="34" charset="-122"/>
                <a:ea typeface="微软雅黑" pitchFamily="34" charset="-122"/>
              </a:rPr>
              <a:t>用户界面细节大幅改进</a:t>
            </a:r>
            <a:r>
              <a:rPr lang="zh-CN" altLang="en-US" dirty="0" smtClean="0">
                <a:latin typeface="微软雅黑" pitchFamily="34" charset="-122"/>
                <a:ea typeface="微软雅黑" pitchFamily="34" charset="-122"/>
              </a:rPr>
              <a:t>改善。</a:t>
            </a:r>
            <a:endParaRPr lang="en-US" altLang="zh-CN"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中文</a:t>
            </a:r>
            <a:r>
              <a:rPr lang="zh-CN" altLang="en-US" dirty="0">
                <a:latin typeface="微软雅黑" pitchFamily="34" charset="-122"/>
                <a:ea typeface="微软雅黑" pitchFamily="34" charset="-122"/>
              </a:rPr>
              <a:t>显示和中文输入的</a:t>
            </a:r>
            <a:r>
              <a:rPr lang="zh-CN" altLang="en-US" dirty="0" smtClean="0">
                <a:latin typeface="微软雅黑" pitchFamily="34" charset="-122"/>
                <a:ea typeface="微软雅黑" pitchFamily="34" charset="-122"/>
              </a:rPr>
              <a:t>支持。</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支持</a:t>
            </a:r>
            <a:r>
              <a:rPr lang="zh-CN" altLang="en-US" dirty="0">
                <a:latin typeface="微软雅黑" pitchFamily="34" charset="-122"/>
                <a:ea typeface="微软雅黑" pitchFamily="34" charset="-122"/>
              </a:rPr>
              <a:t>来电照片</a:t>
            </a:r>
            <a:r>
              <a:rPr lang="zh-CN" altLang="en-US" dirty="0" smtClean="0">
                <a:latin typeface="微软雅黑" pitchFamily="34" charset="-122"/>
                <a:ea typeface="微软雅黑" pitchFamily="34" charset="-122"/>
              </a:rPr>
              <a:t>显示。</a:t>
            </a:r>
            <a:endParaRPr lang="zh-CN" dirty="0">
              <a:latin typeface="微软雅黑" pitchFamily="34" charset="-122"/>
              <a:ea typeface="微软雅黑" pitchFamily="34" charset="-122"/>
            </a:endParaRPr>
          </a:p>
        </p:txBody>
      </p:sp>
      <p:pic>
        <p:nvPicPr>
          <p:cNvPr id="7172" name="Picture 4" descr="Image result for cupcak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8548" y="4697760"/>
            <a:ext cx="2160240"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89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什么是</a:t>
            </a:r>
            <a:r>
              <a:rPr lang="en-US" altLang="zh-CN" dirty="0" smtClean="0">
                <a:latin typeface="微软雅黑" pitchFamily="34" charset="-122"/>
                <a:ea typeface="微软雅黑" pitchFamily="34" charset="-122"/>
              </a:rPr>
              <a:t>Android</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92500" lnSpcReduction="10000"/>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（读音：英：</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ændrɔɪd</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，美：</a:t>
            </a:r>
            <a:r>
              <a:rPr lang="en-US" altLang="zh-CN" dirty="0">
                <a:latin typeface="微软雅黑" pitchFamily="34" charset="-122"/>
                <a:ea typeface="微软雅黑" pitchFamily="34" charset="-122"/>
              </a:rPr>
              <a:t>[ˈ</a:t>
            </a:r>
            <a:r>
              <a:rPr lang="en-US" altLang="zh-CN" dirty="0" err="1">
                <a:latin typeface="微软雅黑" pitchFamily="34" charset="-122"/>
                <a:ea typeface="微软雅黑" pitchFamily="34" charset="-122"/>
              </a:rPr>
              <a:t>ænˌdrɔɪd</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），常见的非官方中文名称为安卓，是一个基于</a:t>
            </a:r>
            <a:r>
              <a:rPr lang="en-US" altLang="zh-CN" dirty="0">
                <a:latin typeface="微软雅黑" pitchFamily="34" charset="-122"/>
                <a:ea typeface="微软雅黑" pitchFamily="34" charset="-122"/>
              </a:rPr>
              <a:t>Linux</a:t>
            </a:r>
            <a:r>
              <a:rPr lang="zh-CN" altLang="en-US" dirty="0">
                <a:latin typeface="微软雅黑" pitchFamily="34" charset="-122"/>
                <a:ea typeface="微软雅黑" pitchFamily="34" charset="-122"/>
              </a:rPr>
              <a:t>内核的开放源代码移动操作系统，由</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成立的</a:t>
            </a:r>
            <a:r>
              <a:rPr lang="en-US" altLang="zh-CN" dirty="0">
                <a:latin typeface="微软雅黑" pitchFamily="34" charset="-122"/>
                <a:ea typeface="微软雅黑" pitchFamily="34" charset="-122"/>
              </a:rPr>
              <a:t>Open Handset Alliance</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OHA</a:t>
            </a:r>
            <a:r>
              <a:rPr lang="zh-CN" altLang="en-US" dirty="0">
                <a:latin typeface="微软雅黑" pitchFamily="34" charset="-122"/>
                <a:ea typeface="微软雅黑" pitchFamily="34" charset="-122"/>
              </a:rPr>
              <a:t>，开放手持设备联盟）持续领导与开发，主要设计用于触屏移动设备如智能手机和平板电脑与其他便携式设备</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最初由安迪</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鲁宾等人开发</a:t>
            </a:r>
            <a:r>
              <a:rPr lang="zh-CN" altLang="en-US" dirty="0" smtClean="0">
                <a:latin typeface="微软雅黑" pitchFamily="34" charset="-122"/>
                <a:ea typeface="微软雅黑" pitchFamily="34" charset="-122"/>
              </a:rPr>
              <a:t>制作，</a:t>
            </a:r>
            <a:r>
              <a:rPr lang="zh-CN" altLang="en-US" dirty="0">
                <a:latin typeface="微软雅黑" pitchFamily="34" charset="-122"/>
                <a:ea typeface="微软雅黑" pitchFamily="34" charset="-122"/>
              </a:rPr>
              <a:t>最初开发这个系统的目的是创建一个数码相机的先进操作系统；但是后来发现市场需求不够大，加上智能手机市场快速成长，于是</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成为一款面向智能手机的操作系统。于</a:t>
            </a:r>
            <a:r>
              <a:rPr lang="en-US" altLang="zh-CN" dirty="0">
                <a:latin typeface="微软雅黑" pitchFamily="34" charset="-122"/>
                <a:ea typeface="微软雅黑" pitchFamily="34" charset="-122"/>
              </a:rPr>
              <a:t>2005</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7</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11</a:t>
            </a:r>
            <a:r>
              <a:rPr lang="zh-CN" altLang="en-US" dirty="0">
                <a:latin typeface="微软雅黑" pitchFamily="34" charset="-122"/>
                <a:ea typeface="微软雅黑" pitchFamily="34" charset="-122"/>
              </a:rPr>
              <a:t>日被美国科技企业</a:t>
            </a:r>
            <a:r>
              <a:rPr lang="en-US" altLang="zh-CN" dirty="0">
                <a:latin typeface="微软雅黑" pitchFamily="34" charset="-122"/>
                <a:ea typeface="微软雅黑" pitchFamily="34" charset="-122"/>
              </a:rPr>
              <a:t>Google</a:t>
            </a:r>
            <a:r>
              <a:rPr lang="zh-CN" altLang="en-US" dirty="0" smtClean="0">
                <a:latin typeface="微软雅黑" pitchFamily="34" charset="-122"/>
                <a:ea typeface="微软雅黑" pitchFamily="34" charset="-122"/>
              </a:rPr>
              <a:t>收购。</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2007</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11</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与</a:t>
            </a:r>
            <a:r>
              <a:rPr lang="en-US" altLang="zh-CN" dirty="0">
                <a:latin typeface="微软雅黑" pitchFamily="34" charset="-122"/>
                <a:ea typeface="微软雅黑" pitchFamily="34" charset="-122"/>
              </a:rPr>
              <a:t>84</a:t>
            </a:r>
            <a:r>
              <a:rPr lang="zh-CN" altLang="en-US" dirty="0">
                <a:latin typeface="微软雅黑" pitchFamily="34" charset="-122"/>
                <a:ea typeface="微软雅黑" pitchFamily="34" charset="-122"/>
              </a:rPr>
              <a:t>家硬件制造商、软件开发商及电信营运商成立开放手持设备联盟来共同研发改良</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，随后，</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以</a:t>
            </a:r>
            <a:r>
              <a:rPr lang="en-US" altLang="zh-CN" dirty="0">
                <a:latin typeface="微软雅黑" pitchFamily="34" charset="-122"/>
                <a:ea typeface="微软雅黑" pitchFamily="34" charset="-122"/>
              </a:rPr>
              <a:t>Apache</a:t>
            </a:r>
            <a:r>
              <a:rPr lang="zh-CN" altLang="en-US" dirty="0">
                <a:latin typeface="微软雅黑" pitchFamily="34" charset="-122"/>
                <a:ea typeface="微软雅黑" pitchFamily="34" charset="-122"/>
              </a:rPr>
              <a:t>免费开放源代码许可证的授权方式，发布了</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的</a:t>
            </a:r>
            <a:r>
              <a:rPr lang="zh-CN" altLang="en-US" dirty="0" smtClean="0">
                <a:latin typeface="微软雅黑" pitchFamily="34" charset="-122"/>
                <a:ea typeface="微软雅黑" pitchFamily="34" charset="-122"/>
              </a:rPr>
              <a:t>源代码，</a:t>
            </a:r>
            <a:r>
              <a:rPr lang="zh-CN" altLang="en-US" dirty="0">
                <a:latin typeface="微软雅黑" pitchFamily="34" charset="-122"/>
                <a:ea typeface="微软雅黑" pitchFamily="34" charset="-122"/>
              </a:rPr>
              <a:t>开放源代码加速了</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普及，让生产商推出搭载</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的智能</a:t>
            </a:r>
            <a:r>
              <a:rPr lang="zh-CN" altLang="en-US" dirty="0" smtClean="0">
                <a:latin typeface="微软雅黑" pitchFamily="34" charset="-122"/>
                <a:ea typeface="微软雅黑" pitchFamily="34" charset="-122"/>
              </a:rPr>
              <a:t>手机，</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后来更逐渐拓展到平板电脑及其他领域</a:t>
            </a:r>
            <a:r>
              <a:rPr lang="zh-CN" altLang="en-US" dirty="0" smtClean="0">
                <a:latin typeface="微软雅黑" pitchFamily="34" charset="-122"/>
                <a:ea typeface="微软雅黑" pitchFamily="34" charset="-122"/>
              </a:rPr>
              <a:t>上。</a:t>
            </a:r>
            <a:endParaRPr lang="zh-CN" altLang="en-US" dirty="0">
              <a:latin typeface="微软雅黑" pitchFamily="34" charset="-122"/>
              <a:ea typeface="微软雅黑" pitchFamily="34" charset="-122"/>
            </a:endParaRPr>
          </a:p>
        </p:txBody>
      </p:sp>
      <p:pic>
        <p:nvPicPr>
          <p:cNvPr id="5" name="Picture 5" descr="Android logo (2014).sv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2524" y="891025"/>
            <a:ext cx="2476496" cy="5572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Android robot 2014.sv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2404" y="600074"/>
            <a:ext cx="952500" cy="1114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发行版本</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55000" lnSpcReduction="20000"/>
          </a:bodyPr>
          <a:lstStyle/>
          <a:p>
            <a:r>
              <a:rPr lang="en-US" altLang="zh-CN" dirty="0">
                <a:latin typeface="微软雅黑" pitchFamily="34" charset="-122"/>
                <a:ea typeface="微软雅黑" pitchFamily="34" charset="-122"/>
              </a:rPr>
              <a:t>2009</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9</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15</a:t>
            </a:r>
            <a:r>
              <a:rPr lang="zh-CN" altLang="en-US" dirty="0">
                <a:latin typeface="微软雅黑" pitchFamily="34" charset="-122"/>
                <a:ea typeface="微软雅黑" pitchFamily="34" charset="-122"/>
              </a:rPr>
              <a:t>日，</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发布</a:t>
            </a:r>
            <a:r>
              <a:rPr lang="en-US" altLang="zh-CN" dirty="0">
                <a:latin typeface="微软雅黑" pitchFamily="34" charset="-122"/>
                <a:ea typeface="微软雅黑" pitchFamily="34" charset="-122"/>
              </a:rPr>
              <a:t>Android 1.6</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Donut</a:t>
            </a:r>
            <a:r>
              <a:rPr lang="zh-CN" altLang="en-US" dirty="0" smtClean="0">
                <a:latin typeface="微软雅黑" pitchFamily="34" charset="-122"/>
                <a:ea typeface="微软雅黑" pitchFamily="34" charset="-122"/>
              </a:rPr>
              <a:t>甜甜圈）</a:t>
            </a:r>
            <a:r>
              <a:rPr lang="zh-CN" altLang="en-US" dirty="0">
                <a:latin typeface="微软雅黑" pitchFamily="34" charset="-122"/>
                <a:ea typeface="微软雅黑" pitchFamily="34" charset="-122"/>
              </a:rPr>
              <a:t>。主要更新如下</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重新设计的</a:t>
            </a:r>
            <a:r>
              <a:rPr lang="en-US" altLang="zh-CN" dirty="0">
                <a:latin typeface="微软雅黑" pitchFamily="34" charset="-122"/>
                <a:ea typeface="微软雅黑" pitchFamily="34" charset="-122"/>
              </a:rPr>
              <a:t>Android Market</a:t>
            </a:r>
            <a:r>
              <a:rPr lang="zh-CN" altLang="en-US" dirty="0">
                <a:latin typeface="微软雅黑" pitchFamily="34" charset="-122"/>
                <a:ea typeface="微软雅黑" pitchFamily="34" charset="-122"/>
              </a:rPr>
              <a:t>。</a:t>
            </a:r>
          </a:p>
          <a:p>
            <a:r>
              <a:rPr lang="zh-CN" altLang="en-US" dirty="0">
                <a:latin typeface="微软雅黑" pitchFamily="34" charset="-122"/>
                <a:ea typeface="微软雅黑" pitchFamily="34" charset="-122"/>
              </a:rPr>
              <a:t>手势操控支持。</a:t>
            </a:r>
          </a:p>
          <a:p>
            <a:r>
              <a:rPr lang="zh-CN" altLang="en-US" dirty="0">
                <a:latin typeface="微软雅黑" pitchFamily="34" charset="-122"/>
                <a:ea typeface="微软雅黑" pitchFamily="34" charset="-122"/>
              </a:rPr>
              <a:t>支持</a:t>
            </a:r>
            <a:r>
              <a:rPr lang="en-US" altLang="zh-CN" dirty="0">
                <a:latin typeface="微软雅黑" pitchFamily="34" charset="-122"/>
                <a:ea typeface="微软雅黑" pitchFamily="34" charset="-122"/>
              </a:rPr>
              <a:t>CDMA</a:t>
            </a:r>
            <a:r>
              <a:rPr lang="zh-CN" altLang="en-US" dirty="0">
                <a:latin typeface="微软雅黑" pitchFamily="34" charset="-122"/>
                <a:ea typeface="微软雅黑" pitchFamily="34" charset="-122"/>
              </a:rPr>
              <a:t>网络。</a:t>
            </a:r>
          </a:p>
          <a:p>
            <a:r>
              <a:rPr lang="zh-CN" altLang="en-US" dirty="0">
                <a:latin typeface="微软雅黑" pitchFamily="34" charset="-122"/>
                <a:ea typeface="微软雅黑" pitchFamily="34" charset="-122"/>
              </a:rPr>
              <a:t>文本转语音系统（</a:t>
            </a:r>
            <a:r>
              <a:rPr lang="en-US" altLang="zh-CN" dirty="0">
                <a:latin typeface="微软雅黑" pitchFamily="34" charset="-122"/>
                <a:ea typeface="微软雅黑" pitchFamily="34" charset="-122"/>
              </a:rPr>
              <a:t>Text-to-Speech</a:t>
            </a:r>
            <a:r>
              <a:rPr lang="zh-CN" altLang="en-US" dirty="0">
                <a:latin typeface="微软雅黑" pitchFamily="34" charset="-122"/>
                <a:ea typeface="微软雅黑" pitchFamily="34" charset="-122"/>
              </a:rPr>
              <a:t>）。</a:t>
            </a:r>
          </a:p>
          <a:p>
            <a:r>
              <a:rPr lang="zh-CN" altLang="en-US" dirty="0">
                <a:latin typeface="微软雅黑" pitchFamily="34" charset="-122"/>
                <a:ea typeface="微软雅黑" pitchFamily="34" charset="-122"/>
              </a:rPr>
              <a:t>快速搜索框。</a:t>
            </a:r>
          </a:p>
          <a:p>
            <a:r>
              <a:rPr lang="zh-CN" altLang="en-US" dirty="0">
                <a:latin typeface="微软雅黑" pitchFamily="34" charset="-122"/>
                <a:ea typeface="微软雅黑" pitchFamily="34" charset="-122"/>
              </a:rPr>
              <a:t>全新的拍照界面。</a:t>
            </a:r>
          </a:p>
          <a:p>
            <a:r>
              <a:rPr lang="zh-CN" altLang="en-US" dirty="0">
                <a:latin typeface="微软雅黑" pitchFamily="34" charset="-122"/>
                <a:ea typeface="微软雅黑" pitchFamily="34" charset="-122"/>
              </a:rPr>
              <a:t>可查看应用程序耗电量。</a:t>
            </a:r>
          </a:p>
          <a:p>
            <a:r>
              <a:rPr lang="zh-CN" altLang="en-US" dirty="0">
                <a:latin typeface="微软雅黑" pitchFamily="34" charset="-122"/>
                <a:ea typeface="微软雅黑" pitchFamily="34" charset="-122"/>
              </a:rPr>
              <a:t>支持虚拟私人网络（</a:t>
            </a:r>
            <a:r>
              <a:rPr lang="en-US" altLang="zh-CN" dirty="0">
                <a:latin typeface="微软雅黑" pitchFamily="34" charset="-122"/>
                <a:ea typeface="微软雅黑" pitchFamily="34" charset="-122"/>
              </a:rPr>
              <a:t>VPN</a:t>
            </a:r>
            <a:r>
              <a:rPr lang="zh-CN" altLang="en-US" dirty="0">
                <a:latin typeface="微软雅黑" pitchFamily="34" charset="-122"/>
                <a:ea typeface="微软雅黑" pitchFamily="34" charset="-122"/>
              </a:rPr>
              <a:t>）。</a:t>
            </a:r>
          </a:p>
          <a:p>
            <a:r>
              <a:rPr lang="zh-CN" altLang="en-US" dirty="0">
                <a:latin typeface="微软雅黑" pitchFamily="34" charset="-122"/>
                <a:ea typeface="微软雅黑" pitchFamily="34" charset="-122"/>
              </a:rPr>
              <a:t>更高的屏幕分辨率。</a:t>
            </a:r>
          </a:p>
          <a:p>
            <a:r>
              <a:rPr lang="zh-CN" altLang="en-US" dirty="0">
                <a:latin typeface="微软雅黑" pitchFamily="34" charset="-122"/>
                <a:ea typeface="微软雅黑" pitchFamily="34" charset="-122"/>
              </a:rPr>
              <a:t>支持</a:t>
            </a:r>
            <a:r>
              <a:rPr lang="en-US" altLang="zh-CN" dirty="0">
                <a:latin typeface="微软雅黑" pitchFamily="34" charset="-122"/>
                <a:ea typeface="微软雅黑" pitchFamily="34" charset="-122"/>
              </a:rPr>
              <a:t>OpenCore2</a:t>
            </a:r>
            <a:r>
              <a:rPr lang="zh-CN" altLang="en-US" dirty="0">
                <a:latin typeface="微软雅黑" pitchFamily="34" charset="-122"/>
                <a:ea typeface="微软雅黑" pitchFamily="34" charset="-122"/>
              </a:rPr>
              <a:t>媒体引擎。</a:t>
            </a:r>
          </a:p>
          <a:p>
            <a:r>
              <a:rPr lang="zh-CN" altLang="en-US" dirty="0">
                <a:latin typeface="微软雅黑" pitchFamily="34" charset="-122"/>
                <a:ea typeface="微软雅黑" pitchFamily="34" charset="-122"/>
              </a:rPr>
              <a:t>新增对视觉及听觉困难人士的</a:t>
            </a:r>
            <a:r>
              <a:rPr lang="zh-CN" altLang="en-US" dirty="0" smtClean="0">
                <a:latin typeface="微软雅黑" pitchFamily="34" charset="-122"/>
                <a:ea typeface="微软雅黑" pitchFamily="34" charset="-122"/>
              </a:rPr>
              <a:t>服务</a:t>
            </a:r>
            <a:r>
              <a:rPr lang="zh-CN" altLang="en-US" dirty="0">
                <a:latin typeface="微软雅黑" pitchFamily="34" charset="-122"/>
                <a:ea typeface="微软雅黑" pitchFamily="34" charset="-122"/>
              </a:rPr>
              <a:t>。</a:t>
            </a:r>
            <a:endParaRPr lang="zh-CN" dirty="0">
              <a:latin typeface="微软雅黑" pitchFamily="34" charset="-122"/>
              <a:ea typeface="微软雅黑" pitchFamily="34" charset="-122"/>
            </a:endParaRPr>
          </a:p>
        </p:txBody>
      </p:sp>
      <p:pic>
        <p:nvPicPr>
          <p:cNvPr id="5" name="Picture 2" descr="Image result for Don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524" y="4149080"/>
            <a:ext cx="2592288" cy="1792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212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发行版本</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62500" lnSpcReduction="20000"/>
          </a:bodyPr>
          <a:lstStyle/>
          <a:p>
            <a:r>
              <a:rPr lang="en-US" altLang="zh-CN" dirty="0">
                <a:latin typeface="微软雅黑" pitchFamily="34" charset="-122"/>
                <a:ea typeface="微软雅黑" pitchFamily="34" charset="-122"/>
              </a:rPr>
              <a:t>2009</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10</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26</a:t>
            </a:r>
            <a:r>
              <a:rPr lang="zh-CN" altLang="en-US" dirty="0" smtClean="0">
                <a:latin typeface="微软雅黑" pitchFamily="34" charset="-122"/>
                <a:ea typeface="微软雅黑" pitchFamily="34" charset="-122"/>
              </a:rPr>
              <a:t>日至</a:t>
            </a:r>
            <a:r>
              <a:rPr lang="en-US" altLang="zh-CN" dirty="0">
                <a:latin typeface="微软雅黑" pitchFamily="34" charset="-122"/>
                <a:ea typeface="微软雅黑" pitchFamily="34" charset="-122"/>
              </a:rPr>
              <a:t>2010</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12</a:t>
            </a:r>
            <a:r>
              <a:rPr lang="zh-CN" altLang="en-US" dirty="0">
                <a:latin typeface="微软雅黑" pitchFamily="34" charset="-122"/>
                <a:ea typeface="微软雅黑" pitchFamily="34" charset="-122"/>
              </a:rPr>
              <a:t>日，</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发布</a:t>
            </a:r>
            <a:r>
              <a:rPr lang="en-US" altLang="zh-CN" dirty="0">
                <a:latin typeface="微软雅黑" pitchFamily="34" charset="-122"/>
                <a:ea typeface="微软雅黑" pitchFamily="34" charset="-122"/>
              </a:rPr>
              <a:t>Android </a:t>
            </a:r>
            <a:r>
              <a:rPr lang="en-US" altLang="zh-CN" dirty="0" smtClean="0">
                <a:latin typeface="微软雅黑" pitchFamily="34" charset="-122"/>
                <a:ea typeface="微软雅黑" pitchFamily="34" charset="-122"/>
              </a:rPr>
              <a:t>2.0/2.0.1/2.1</a:t>
            </a:r>
            <a:r>
              <a:rPr lang="zh-CN" altLang="en-US" dirty="0" smtClean="0">
                <a:latin typeface="微软雅黑" pitchFamily="34" charset="-122"/>
                <a:ea typeface="微软雅黑" pitchFamily="34" charset="-122"/>
              </a:rPr>
              <a:t>（</a:t>
            </a:r>
            <a:r>
              <a:rPr lang="en-US" altLang="zh-CN" dirty="0" err="1">
                <a:latin typeface="微软雅黑" pitchFamily="34" charset="-122"/>
                <a:ea typeface="微软雅黑" pitchFamily="34" charset="-122"/>
              </a:rPr>
              <a:t>Eclair</a:t>
            </a:r>
            <a:r>
              <a:rPr lang="zh-CN" altLang="en-US" dirty="0">
                <a:latin typeface="微软雅黑" pitchFamily="34" charset="-122"/>
                <a:ea typeface="微软雅黑" pitchFamily="34" charset="-122"/>
              </a:rPr>
              <a:t>松饼）。主要更新如下</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优化硬件速度。</a:t>
            </a:r>
          </a:p>
          <a:p>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Car Home”</a:t>
            </a:r>
            <a:r>
              <a:rPr lang="zh-CN" altLang="en-US" dirty="0">
                <a:latin typeface="微软雅黑" pitchFamily="34" charset="-122"/>
                <a:ea typeface="微软雅黑" pitchFamily="34" charset="-122"/>
              </a:rPr>
              <a:t>程序。</a:t>
            </a:r>
          </a:p>
          <a:p>
            <a:r>
              <a:rPr lang="zh-CN" altLang="en-US" dirty="0">
                <a:latin typeface="微软雅黑" pitchFamily="34" charset="-122"/>
                <a:ea typeface="微软雅黑" pitchFamily="34" charset="-122"/>
              </a:rPr>
              <a:t>支持更高的屏幕分辨率。</a:t>
            </a:r>
          </a:p>
          <a:p>
            <a:r>
              <a:rPr lang="zh-CN" altLang="en-US" dirty="0">
                <a:latin typeface="微软雅黑" pitchFamily="34" charset="-122"/>
                <a:ea typeface="微软雅黑" pitchFamily="34" charset="-122"/>
              </a:rPr>
              <a:t>改良的用户界面。</a:t>
            </a:r>
          </a:p>
          <a:p>
            <a:r>
              <a:rPr lang="zh-CN" altLang="en-US" dirty="0">
                <a:latin typeface="微软雅黑" pitchFamily="34" charset="-122"/>
                <a:ea typeface="微软雅黑" pitchFamily="34" charset="-122"/>
              </a:rPr>
              <a:t>新的浏览器的用户界面，并支持</a:t>
            </a:r>
            <a:r>
              <a:rPr lang="en-US" altLang="zh-CN" dirty="0">
                <a:latin typeface="微软雅黑" pitchFamily="34" charset="-122"/>
                <a:ea typeface="微软雅黑" pitchFamily="34" charset="-122"/>
              </a:rPr>
              <a:t>HTML5</a:t>
            </a:r>
            <a:r>
              <a:rPr lang="zh-CN" altLang="en-US" dirty="0">
                <a:latin typeface="微软雅黑" pitchFamily="34" charset="-122"/>
                <a:ea typeface="微软雅黑" pitchFamily="34" charset="-122"/>
              </a:rPr>
              <a:t>。</a:t>
            </a:r>
          </a:p>
          <a:p>
            <a:r>
              <a:rPr lang="zh-CN" altLang="en-US" dirty="0">
                <a:latin typeface="微软雅黑" pitchFamily="34" charset="-122"/>
                <a:ea typeface="微软雅黑" pitchFamily="34" charset="-122"/>
              </a:rPr>
              <a:t>新的联络人名单。</a:t>
            </a:r>
          </a:p>
          <a:p>
            <a:r>
              <a:rPr lang="zh-CN" altLang="en-US" dirty="0">
                <a:latin typeface="微软雅黑" pitchFamily="34" charset="-122"/>
                <a:ea typeface="微软雅黑" pitchFamily="34" charset="-122"/>
              </a:rPr>
              <a:t>更好的白色</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黑色背景比率。</a:t>
            </a:r>
          </a:p>
          <a:p>
            <a:r>
              <a:rPr lang="zh-CN" altLang="en-US" dirty="0">
                <a:latin typeface="微软雅黑" pitchFamily="34" charset="-122"/>
                <a:ea typeface="微软雅黑" pitchFamily="34" charset="-122"/>
              </a:rPr>
              <a:t>改进</a:t>
            </a:r>
            <a:r>
              <a:rPr lang="en-US" altLang="zh-CN" dirty="0">
                <a:latin typeface="微软雅黑" pitchFamily="34" charset="-122"/>
                <a:ea typeface="微软雅黑" pitchFamily="34" charset="-122"/>
              </a:rPr>
              <a:t>Google Maps 3.1.2</a:t>
            </a:r>
            <a:r>
              <a:rPr lang="zh-CN" altLang="en-US" dirty="0" smtClean="0">
                <a:latin typeface="微软雅黑" pitchFamily="34" charset="-122"/>
                <a:ea typeface="微软雅黑" pitchFamily="34" charset="-122"/>
              </a:rPr>
              <a:t>。支持</a:t>
            </a:r>
            <a:r>
              <a:rPr lang="en-US" altLang="zh-CN" dirty="0">
                <a:latin typeface="微软雅黑" pitchFamily="34" charset="-122"/>
                <a:ea typeface="微软雅黑" pitchFamily="34" charset="-122"/>
              </a:rPr>
              <a:t>Microsoft Exchange</a:t>
            </a:r>
            <a:r>
              <a:rPr lang="zh-CN" altLang="en-US" dirty="0">
                <a:latin typeface="微软雅黑" pitchFamily="34" charset="-122"/>
                <a:ea typeface="微软雅黑" pitchFamily="34" charset="-122"/>
              </a:rPr>
              <a:t>。</a:t>
            </a:r>
          </a:p>
          <a:p>
            <a:r>
              <a:rPr lang="zh-CN" altLang="en-US" dirty="0">
                <a:latin typeface="微软雅黑" pitchFamily="34" charset="-122"/>
                <a:ea typeface="微软雅黑" pitchFamily="34" charset="-122"/>
              </a:rPr>
              <a:t>支持内置相机闪光灯</a:t>
            </a:r>
            <a:r>
              <a:rPr lang="zh-CN" altLang="en-US" dirty="0" smtClean="0">
                <a:latin typeface="微软雅黑" pitchFamily="34" charset="-122"/>
                <a:ea typeface="微软雅黑" pitchFamily="34" charset="-122"/>
              </a:rPr>
              <a:t>。支持</a:t>
            </a:r>
            <a:r>
              <a:rPr lang="zh-CN" altLang="en-US" dirty="0">
                <a:latin typeface="微软雅黑" pitchFamily="34" charset="-122"/>
                <a:ea typeface="微软雅黑" pitchFamily="34" charset="-122"/>
              </a:rPr>
              <a:t>数位变焦。</a:t>
            </a:r>
          </a:p>
          <a:p>
            <a:r>
              <a:rPr lang="zh-CN" altLang="en-US" dirty="0">
                <a:latin typeface="微软雅黑" pitchFamily="34" charset="-122"/>
                <a:ea typeface="微软雅黑" pitchFamily="34" charset="-122"/>
              </a:rPr>
              <a:t>改良的虚拟键盘</a:t>
            </a:r>
            <a:r>
              <a:rPr lang="zh-CN" altLang="en-US" dirty="0" smtClean="0">
                <a:latin typeface="微软雅黑" pitchFamily="34" charset="-122"/>
                <a:ea typeface="微软雅黑" pitchFamily="34" charset="-122"/>
              </a:rPr>
              <a:t>。支持</a:t>
            </a:r>
            <a:r>
              <a:rPr lang="zh-CN" altLang="en-US" dirty="0">
                <a:latin typeface="微软雅黑" pitchFamily="34" charset="-122"/>
                <a:ea typeface="微软雅黑" pitchFamily="34" charset="-122"/>
              </a:rPr>
              <a:t>蓝牙</a:t>
            </a:r>
            <a:r>
              <a:rPr lang="en-US" altLang="zh-CN" dirty="0">
                <a:latin typeface="微软雅黑" pitchFamily="34" charset="-122"/>
                <a:ea typeface="微软雅黑" pitchFamily="34" charset="-122"/>
              </a:rPr>
              <a:t>2.1</a:t>
            </a:r>
            <a:r>
              <a:rPr lang="zh-CN" altLang="en-US" dirty="0" smtClean="0">
                <a:latin typeface="微软雅黑" pitchFamily="34" charset="-122"/>
                <a:ea typeface="微软雅黑" pitchFamily="34" charset="-122"/>
              </a:rPr>
              <a:t>。支持</a:t>
            </a:r>
            <a:r>
              <a:rPr lang="zh-CN" altLang="en-US" dirty="0">
                <a:latin typeface="微软雅黑" pitchFamily="34" charset="-122"/>
                <a:ea typeface="微软雅黑" pitchFamily="34" charset="-122"/>
              </a:rPr>
              <a:t>动态桌面。</a:t>
            </a:r>
            <a:endParaRPr lang="zh-CN" dirty="0">
              <a:latin typeface="微软雅黑" pitchFamily="34" charset="-122"/>
              <a:ea typeface="微软雅黑" pitchFamily="34" charset="-122"/>
            </a:endParaRPr>
          </a:p>
        </p:txBody>
      </p:sp>
      <p:pic>
        <p:nvPicPr>
          <p:cNvPr id="9222" name="Picture 6" descr="Image result for Eclai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0516" y="3861048"/>
            <a:ext cx="3312368" cy="2198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16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发行版本</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55000" lnSpcReduction="20000"/>
          </a:bodyPr>
          <a:lstStyle/>
          <a:p>
            <a:r>
              <a:rPr lang="en-US" altLang="zh-CN" dirty="0">
                <a:latin typeface="微软雅黑" pitchFamily="34" charset="-122"/>
                <a:ea typeface="微软雅黑" pitchFamily="34" charset="-122"/>
              </a:rPr>
              <a:t>2010</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20</a:t>
            </a:r>
            <a:r>
              <a:rPr lang="zh-CN" altLang="en-US" dirty="0" smtClean="0">
                <a:latin typeface="微软雅黑" pitchFamily="34" charset="-122"/>
                <a:ea typeface="微软雅黑" pitchFamily="34" charset="-122"/>
              </a:rPr>
              <a:t>日至</a:t>
            </a:r>
            <a:r>
              <a:rPr lang="en-US" altLang="zh-CN" dirty="0">
                <a:latin typeface="微软雅黑" pitchFamily="34" charset="-122"/>
                <a:ea typeface="微软雅黑" pitchFamily="34" charset="-122"/>
              </a:rPr>
              <a:t>2011</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11</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21</a:t>
            </a:r>
            <a:r>
              <a:rPr lang="zh-CN" altLang="en-US" dirty="0">
                <a:latin typeface="微软雅黑" pitchFamily="34" charset="-122"/>
                <a:ea typeface="微软雅黑" pitchFamily="34" charset="-122"/>
              </a:rPr>
              <a:t>日，</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发布</a:t>
            </a:r>
            <a:r>
              <a:rPr lang="en-US" altLang="zh-CN" dirty="0">
                <a:latin typeface="微软雅黑" pitchFamily="34" charset="-122"/>
                <a:ea typeface="微软雅黑" pitchFamily="34" charset="-122"/>
              </a:rPr>
              <a:t>Android </a:t>
            </a:r>
            <a:r>
              <a:rPr lang="en-US" altLang="zh-CN" dirty="0" smtClean="0">
                <a:latin typeface="微软雅黑" pitchFamily="34" charset="-122"/>
                <a:ea typeface="微软雅黑" pitchFamily="34" charset="-122"/>
              </a:rPr>
              <a:t>2.2/2.2.1/2.2.2/2.2.3</a:t>
            </a:r>
            <a:r>
              <a:rPr lang="zh-CN" altLang="en-US" dirty="0" smtClean="0">
                <a:latin typeface="微软雅黑" pitchFamily="34" charset="-122"/>
                <a:ea typeface="微软雅黑" pitchFamily="34" charset="-122"/>
              </a:rPr>
              <a:t>（</a:t>
            </a:r>
            <a:r>
              <a:rPr lang="en-US" altLang="zh-CN" dirty="0" err="1">
                <a:latin typeface="微软雅黑" pitchFamily="34" charset="-122"/>
                <a:ea typeface="微软雅黑" pitchFamily="34" charset="-122"/>
              </a:rPr>
              <a:t>Froyo</a:t>
            </a:r>
            <a:r>
              <a:rPr lang="zh-CN" altLang="en-US" dirty="0">
                <a:latin typeface="微软雅黑" pitchFamily="34" charset="-122"/>
                <a:ea typeface="微软雅黑" pitchFamily="34" charset="-122"/>
              </a:rPr>
              <a:t>冻酸奶）。主要更新如下</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支持将软件安装至存储</a:t>
            </a:r>
            <a:r>
              <a:rPr lang="zh-CN" altLang="en-US" dirty="0" smtClean="0">
                <a:latin typeface="微软雅黑" pitchFamily="34" charset="-122"/>
                <a:ea typeface="微软雅黑" pitchFamily="34" charset="-122"/>
              </a:rPr>
              <a:t>卡。</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支持</a:t>
            </a:r>
            <a:r>
              <a:rPr lang="en-US" altLang="zh-CN" dirty="0">
                <a:latin typeface="微软雅黑" pitchFamily="34" charset="-122"/>
                <a:ea typeface="微软雅黑" pitchFamily="34" charset="-122"/>
              </a:rPr>
              <a:t>Adobe Flash </a:t>
            </a:r>
            <a:r>
              <a:rPr lang="en-US" altLang="zh-CN" dirty="0" smtClean="0">
                <a:latin typeface="微软雅黑" pitchFamily="34" charset="-122"/>
                <a:ea typeface="微软雅黑" pitchFamily="34" charset="-122"/>
              </a:rPr>
              <a:t>10.1</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加强软件即时编译的</a:t>
            </a:r>
            <a:r>
              <a:rPr lang="zh-CN" altLang="en-US" dirty="0" smtClean="0">
                <a:latin typeface="微软雅黑" pitchFamily="34" charset="-122"/>
                <a:ea typeface="微软雅黑" pitchFamily="34" charset="-122"/>
              </a:rPr>
              <a:t>速度。</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支持快速启动功能至电话和</a:t>
            </a:r>
            <a:r>
              <a:rPr lang="zh-CN" altLang="en-US" dirty="0" smtClean="0">
                <a:latin typeface="微软雅黑" pitchFamily="34" charset="-122"/>
                <a:ea typeface="微软雅黑" pitchFamily="34" charset="-122"/>
              </a:rPr>
              <a:t>浏览器。</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USB</a:t>
            </a:r>
            <a:r>
              <a:rPr lang="zh-CN" altLang="en-US" dirty="0">
                <a:latin typeface="微软雅黑" pitchFamily="34" charset="-122"/>
                <a:ea typeface="微软雅黑" pitchFamily="34" charset="-122"/>
              </a:rPr>
              <a:t>分享器和</a:t>
            </a:r>
            <a:r>
              <a:rPr lang="en-US" altLang="zh-CN" dirty="0" err="1">
                <a:latin typeface="微软雅黑" pitchFamily="34" charset="-122"/>
                <a:ea typeface="微软雅黑" pitchFamily="34" charset="-122"/>
              </a:rPr>
              <a:t>WiFi</a:t>
            </a:r>
            <a:r>
              <a:rPr lang="zh-CN" altLang="en-US" dirty="0">
                <a:latin typeface="微软雅黑" pitchFamily="34" charset="-122"/>
                <a:ea typeface="微软雅黑" pitchFamily="34" charset="-122"/>
              </a:rPr>
              <a:t>热点</a:t>
            </a:r>
            <a:r>
              <a:rPr lang="zh-CN" altLang="en-US" dirty="0" smtClean="0">
                <a:latin typeface="微软雅黑" pitchFamily="34" charset="-122"/>
                <a:ea typeface="微软雅黑" pitchFamily="34" charset="-122"/>
              </a:rPr>
              <a:t>功能，支持浏览器</a:t>
            </a:r>
            <a:r>
              <a:rPr lang="zh-CN" altLang="en-US" dirty="0">
                <a:latin typeface="微软雅黑" pitchFamily="34" charset="-122"/>
                <a:ea typeface="微软雅黑" pitchFamily="34" charset="-122"/>
              </a:rPr>
              <a:t>上传</a:t>
            </a:r>
            <a:r>
              <a:rPr lang="zh-CN" altLang="en-US" dirty="0" smtClean="0">
                <a:latin typeface="微软雅黑" pitchFamily="34" charset="-122"/>
                <a:ea typeface="微软雅黑" pitchFamily="34" charset="-122"/>
              </a:rPr>
              <a:t>档案。</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更新</a:t>
            </a:r>
            <a:r>
              <a:rPr lang="en-US" altLang="zh-CN" dirty="0">
                <a:latin typeface="微软雅黑" pitchFamily="34" charset="-122"/>
                <a:ea typeface="微软雅黑" pitchFamily="34" charset="-122"/>
              </a:rPr>
              <a:t>Market</a:t>
            </a:r>
            <a:r>
              <a:rPr lang="zh-CN" altLang="en-US" dirty="0">
                <a:latin typeface="微软雅黑" pitchFamily="34" charset="-122"/>
                <a:ea typeface="微软雅黑" pitchFamily="34" charset="-122"/>
              </a:rPr>
              <a:t>中的批量及</a:t>
            </a:r>
            <a:r>
              <a:rPr lang="zh-CN" altLang="en-US" dirty="0" smtClean="0">
                <a:latin typeface="微软雅黑" pitchFamily="34" charset="-122"/>
                <a:ea typeface="微软雅黑" pitchFamily="34" charset="-122"/>
              </a:rPr>
              <a:t>自动更新。</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增加对</a:t>
            </a:r>
            <a:r>
              <a:rPr lang="en-US" altLang="zh-CN" dirty="0">
                <a:latin typeface="微软雅黑" pitchFamily="34" charset="-122"/>
                <a:ea typeface="微软雅黑" pitchFamily="34" charset="-122"/>
              </a:rPr>
              <a:t>Microsoft Exchange</a:t>
            </a:r>
            <a:r>
              <a:rPr lang="zh-CN" altLang="en-US" dirty="0">
                <a:latin typeface="微软雅黑" pitchFamily="34" charset="-122"/>
                <a:ea typeface="微软雅黑" pitchFamily="34" charset="-122"/>
              </a:rPr>
              <a:t>的支持（安全政策</a:t>
            </a:r>
            <a:r>
              <a:rPr lang="en-US" altLang="zh-CN" dirty="0">
                <a:latin typeface="微软雅黑" pitchFamily="34" charset="-122"/>
                <a:ea typeface="微软雅黑" pitchFamily="34" charset="-122"/>
              </a:rPr>
              <a:t>, auto-discovery, GAL look-up</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集成</a:t>
            </a:r>
            <a:r>
              <a:rPr lang="en-US" altLang="zh-CN" dirty="0">
                <a:latin typeface="微软雅黑" pitchFamily="34" charset="-122"/>
                <a:ea typeface="微软雅黑" pitchFamily="34" charset="-122"/>
              </a:rPr>
              <a:t>Chrome</a:t>
            </a:r>
            <a:r>
              <a:rPr lang="zh-CN" altLang="en-US" dirty="0">
                <a:latin typeface="微软雅黑" pitchFamily="34" charset="-122"/>
                <a:ea typeface="微软雅黑" pitchFamily="34" charset="-122"/>
              </a:rPr>
              <a:t>的</a:t>
            </a:r>
            <a:r>
              <a:rPr lang="en-US" altLang="zh-CN" dirty="0">
                <a:latin typeface="微软雅黑" pitchFamily="34" charset="-122"/>
                <a:ea typeface="微软雅黑" pitchFamily="34" charset="-122"/>
              </a:rPr>
              <a:t>V8 JavaScript</a:t>
            </a:r>
            <a:r>
              <a:rPr lang="zh-CN" altLang="en-US" dirty="0" smtClean="0">
                <a:latin typeface="微软雅黑" pitchFamily="34" charset="-122"/>
                <a:ea typeface="微软雅黑" pitchFamily="34" charset="-122"/>
              </a:rPr>
              <a:t>引擎。</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加强了快速搜索小工具。</a:t>
            </a:r>
          </a:p>
          <a:p>
            <a:r>
              <a:rPr lang="zh-CN" altLang="en-US" dirty="0">
                <a:latin typeface="微软雅黑" pitchFamily="34" charset="-122"/>
                <a:ea typeface="微软雅黑" pitchFamily="34" charset="-122"/>
              </a:rPr>
              <a:t>更多软件能透过</a:t>
            </a:r>
            <a:r>
              <a:rPr lang="en-US" altLang="zh-CN" dirty="0">
                <a:latin typeface="微软雅黑" pitchFamily="34" charset="-122"/>
                <a:ea typeface="微软雅黑" pitchFamily="34" charset="-122"/>
              </a:rPr>
              <a:t>Market</a:t>
            </a:r>
            <a:r>
              <a:rPr lang="zh-CN" altLang="en-US" dirty="0">
                <a:latin typeface="微软雅黑" pitchFamily="34" charset="-122"/>
                <a:ea typeface="微软雅黑" pitchFamily="34" charset="-122"/>
              </a:rPr>
              <a:t>更新，类似</a:t>
            </a:r>
            <a:r>
              <a:rPr lang="en-US" altLang="zh-CN" dirty="0">
                <a:latin typeface="微软雅黑" pitchFamily="34" charset="-122"/>
                <a:ea typeface="微软雅黑" pitchFamily="34" charset="-122"/>
              </a:rPr>
              <a:t>2.0/2.1</a:t>
            </a:r>
            <a:r>
              <a:rPr lang="zh-CN" altLang="en-US" dirty="0">
                <a:latin typeface="微软雅黑" pitchFamily="34" charset="-122"/>
                <a:ea typeface="微软雅黑" pitchFamily="34" charset="-122"/>
              </a:rPr>
              <a:t>中的</a:t>
            </a:r>
            <a:r>
              <a:rPr lang="en-US" altLang="zh-CN" dirty="0">
                <a:latin typeface="微软雅黑" pitchFamily="34" charset="-122"/>
                <a:ea typeface="微软雅黑" pitchFamily="34" charset="-122"/>
              </a:rPr>
              <a:t>Map</a:t>
            </a:r>
            <a:r>
              <a:rPr lang="zh-CN" altLang="en-US" dirty="0">
                <a:latin typeface="微软雅黑" pitchFamily="34" charset="-122"/>
                <a:ea typeface="微软雅黑" pitchFamily="34" charset="-122"/>
              </a:rPr>
              <a:t>更新。</a:t>
            </a:r>
          </a:p>
          <a:p>
            <a:r>
              <a:rPr lang="zh-CN" altLang="en-US" dirty="0">
                <a:latin typeface="微软雅黑" pitchFamily="34" charset="-122"/>
                <a:ea typeface="微软雅黑" pitchFamily="34" charset="-122"/>
              </a:rPr>
              <a:t>速度和性能</a:t>
            </a:r>
            <a:r>
              <a:rPr lang="zh-CN" altLang="en-US" dirty="0" smtClean="0">
                <a:latin typeface="微软雅黑" pitchFamily="34" charset="-122"/>
                <a:ea typeface="微软雅黑" pitchFamily="34" charset="-122"/>
              </a:rPr>
              <a:t>最优化。</a:t>
            </a:r>
            <a:endParaRPr lang="zh-CN" dirty="0">
              <a:latin typeface="微软雅黑" pitchFamily="34" charset="-122"/>
              <a:ea typeface="微软雅黑" pitchFamily="34" charset="-122"/>
            </a:endParaRPr>
          </a:p>
        </p:txBody>
      </p:sp>
      <p:pic>
        <p:nvPicPr>
          <p:cNvPr id="10242"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580" y="4005064"/>
            <a:ext cx="4392488" cy="2635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48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发行版本</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62500" lnSpcReduction="20000"/>
          </a:bodyPr>
          <a:lstStyle/>
          <a:p>
            <a:r>
              <a:rPr lang="en-US" altLang="zh-CN" dirty="0">
                <a:latin typeface="微软雅黑" pitchFamily="34" charset="-122"/>
                <a:ea typeface="微软雅黑" pitchFamily="34" charset="-122"/>
              </a:rPr>
              <a:t>2010</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12</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7</a:t>
            </a:r>
            <a:r>
              <a:rPr lang="zh-CN" altLang="en-US" dirty="0">
                <a:latin typeface="微软雅黑" pitchFamily="34" charset="-122"/>
                <a:ea typeface="微软雅黑" pitchFamily="34" charset="-122"/>
              </a:rPr>
              <a:t>日，</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发布</a:t>
            </a:r>
            <a:r>
              <a:rPr lang="en-US" altLang="zh-CN" dirty="0">
                <a:latin typeface="微软雅黑" pitchFamily="34" charset="-122"/>
                <a:ea typeface="微软雅黑" pitchFamily="34" charset="-122"/>
              </a:rPr>
              <a:t>Android 2.3</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Gingerbread</a:t>
            </a:r>
            <a:r>
              <a:rPr lang="zh-CN" altLang="en-US" dirty="0">
                <a:latin typeface="微软雅黑" pitchFamily="34" charset="-122"/>
                <a:ea typeface="微软雅黑" pitchFamily="34" charset="-122"/>
              </a:rPr>
              <a:t>姜饼）。主要更新如下</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修补</a:t>
            </a:r>
            <a:r>
              <a:rPr lang="en-US" altLang="zh-CN" dirty="0" smtClean="0">
                <a:latin typeface="微软雅黑" pitchFamily="34" charset="-122"/>
                <a:ea typeface="微软雅黑" pitchFamily="34" charset="-122"/>
              </a:rPr>
              <a:t>UI</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支持</a:t>
            </a:r>
            <a:r>
              <a:rPr lang="zh-CN" altLang="en-US" dirty="0">
                <a:latin typeface="微软雅黑" pitchFamily="34" charset="-122"/>
                <a:ea typeface="微软雅黑" pitchFamily="34" charset="-122"/>
              </a:rPr>
              <a:t>更大的屏幕尺寸和分辨率（</a:t>
            </a:r>
            <a:r>
              <a:rPr lang="en-US" altLang="zh-CN" dirty="0">
                <a:latin typeface="微软雅黑" pitchFamily="34" charset="-122"/>
                <a:ea typeface="微软雅黑" pitchFamily="34" charset="-122"/>
              </a:rPr>
              <a:t>WXGA</a:t>
            </a:r>
            <a:r>
              <a:rPr lang="zh-CN" altLang="en-US" dirty="0">
                <a:latin typeface="微软雅黑" pitchFamily="34" charset="-122"/>
                <a:ea typeface="微软雅黑" pitchFamily="34" charset="-122"/>
              </a:rPr>
              <a:t>及更高）。</a:t>
            </a:r>
          </a:p>
          <a:p>
            <a:r>
              <a:rPr lang="zh-CN" altLang="en-US" dirty="0">
                <a:latin typeface="微软雅黑" pitchFamily="34" charset="-122"/>
                <a:ea typeface="微软雅黑" pitchFamily="34" charset="-122"/>
              </a:rPr>
              <a:t>重新设计的多点触控屏幕键盘。</a:t>
            </a:r>
          </a:p>
          <a:p>
            <a:r>
              <a:rPr lang="zh-CN" altLang="en-US" dirty="0">
                <a:latin typeface="微软雅黑" pitchFamily="34" charset="-122"/>
                <a:ea typeface="微软雅黑" pitchFamily="34" charset="-122"/>
              </a:rPr>
              <a:t>支持多镜头（用于视频通话等）和更多感应器（陀螺仪、气压计等）。</a:t>
            </a:r>
          </a:p>
          <a:p>
            <a:r>
              <a:rPr lang="zh-CN" altLang="en-US" dirty="0">
                <a:latin typeface="微软雅黑" pitchFamily="34" charset="-122"/>
                <a:ea typeface="微软雅黑" pitchFamily="34" charset="-122"/>
              </a:rPr>
              <a:t>电话集成</a:t>
            </a:r>
            <a:r>
              <a:rPr lang="en-US" altLang="zh-CN" dirty="0">
                <a:latin typeface="微软雅黑" pitchFamily="34" charset="-122"/>
                <a:ea typeface="微软雅黑" pitchFamily="34" charset="-122"/>
              </a:rPr>
              <a:t>Internet Call</a:t>
            </a:r>
            <a:r>
              <a:rPr lang="zh-CN" altLang="en-US" dirty="0">
                <a:latin typeface="微软雅黑" pitchFamily="34" charset="-122"/>
                <a:ea typeface="微软雅黑" pitchFamily="34" charset="-122"/>
              </a:rPr>
              <a:t>功能。</a:t>
            </a:r>
          </a:p>
          <a:p>
            <a:r>
              <a:rPr lang="zh-CN" altLang="en-US" dirty="0">
                <a:latin typeface="微软雅黑" pitchFamily="34" charset="-122"/>
                <a:ea typeface="微软雅黑" pitchFamily="34" charset="-122"/>
              </a:rPr>
              <a:t>支持近场通信（</a:t>
            </a:r>
            <a:r>
              <a:rPr lang="en-US" altLang="zh-CN" dirty="0">
                <a:latin typeface="微软雅黑" pitchFamily="34" charset="-122"/>
                <a:ea typeface="微软雅黑" pitchFamily="34" charset="-122"/>
              </a:rPr>
              <a:t>NFC</a:t>
            </a:r>
            <a:r>
              <a:rPr lang="zh-CN" altLang="en-US" dirty="0">
                <a:latin typeface="微软雅黑" pitchFamily="34" charset="-122"/>
                <a:ea typeface="微软雅黑" pitchFamily="34" charset="-122"/>
              </a:rPr>
              <a:t>）。</a:t>
            </a:r>
          </a:p>
          <a:p>
            <a:r>
              <a:rPr lang="zh-CN" altLang="en-US" dirty="0">
                <a:latin typeface="微软雅黑" pitchFamily="34" charset="-122"/>
                <a:ea typeface="微软雅黑" pitchFamily="34" charset="-122"/>
              </a:rPr>
              <a:t>强化电源、应用程序管理功能</a:t>
            </a:r>
            <a:r>
              <a:rPr lang="zh-CN" altLang="en-US" dirty="0" smtClean="0">
                <a:latin typeface="微软雅黑" pitchFamily="34" charset="-122"/>
                <a:ea typeface="微软雅黑" pitchFamily="34" charset="-122"/>
              </a:rPr>
              <a:t>。新增</a:t>
            </a:r>
            <a:r>
              <a:rPr lang="zh-CN" altLang="en-US" dirty="0">
                <a:latin typeface="微软雅黑" pitchFamily="34" charset="-122"/>
                <a:ea typeface="微软雅黑" pitchFamily="34" charset="-122"/>
              </a:rPr>
              <a:t>下载管理员。</a:t>
            </a:r>
          </a:p>
          <a:p>
            <a:r>
              <a:rPr lang="zh-CN" altLang="en-US" dirty="0">
                <a:latin typeface="微软雅黑" pitchFamily="34" charset="-122"/>
                <a:ea typeface="微软雅黑" pitchFamily="34" charset="-122"/>
              </a:rPr>
              <a:t>最优化游戏开发支持</a:t>
            </a:r>
            <a:r>
              <a:rPr lang="zh-CN" altLang="en-US" dirty="0" smtClean="0">
                <a:latin typeface="微软雅黑" pitchFamily="34" charset="-122"/>
                <a:ea typeface="微软雅黑" pitchFamily="34" charset="-122"/>
              </a:rPr>
              <a:t>。多媒体</a:t>
            </a:r>
            <a:r>
              <a:rPr lang="zh-CN" altLang="en-US" dirty="0">
                <a:latin typeface="微软雅黑" pitchFamily="34" charset="-122"/>
                <a:ea typeface="微软雅黑" pitchFamily="34" charset="-122"/>
              </a:rPr>
              <a:t>音效强化。</a:t>
            </a:r>
          </a:p>
          <a:p>
            <a:r>
              <a:rPr lang="zh-CN" altLang="en-US" dirty="0">
                <a:latin typeface="微软雅黑" pitchFamily="34" charset="-122"/>
                <a:ea typeface="微软雅黑" pitchFamily="34" charset="-122"/>
              </a:rPr>
              <a:t>从</a:t>
            </a:r>
            <a:r>
              <a:rPr lang="en-US" altLang="zh-CN" dirty="0">
                <a:latin typeface="微软雅黑" pitchFamily="34" charset="-122"/>
                <a:ea typeface="微软雅黑" pitchFamily="34" charset="-122"/>
              </a:rPr>
              <a:t>YAFFS</a:t>
            </a:r>
            <a:r>
              <a:rPr lang="zh-CN" altLang="en-US" dirty="0">
                <a:latin typeface="微软雅黑" pitchFamily="34" charset="-122"/>
                <a:ea typeface="微软雅黑" pitchFamily="34" charset="-122"/>
              </a:rPr>
              <a:t>转换到</a:t>
            </a:r>
            <a:r>
              <a:rPr lang="en-US" altLang="zh-CN" dirty="0">
                <a:latin typeface="微软雅黑" pitchFamily="34" charset="-122"/>
                <a:ea typeface="微软雅黑" pitchFamily="34" charset="-122"/>
              </a:rPr>
              <a:t>ext4</a:t>
            </a:r>
            <a:r>
              <a:rPr lang="zh-CN" altLang="en-US" dirty="0">
                <a:latin typeface="微软雅黑" pitchFamily="34" charset="-122"/>
                <a:ea typeface="微软雅黑" pitchFamily="34" charset="-122"/>
              </a:rPr>
              <a:t>文件系统。</a:t>
            </a:r>
          </a:p>
          <a:p>
            <a:r>
              <a:rPr lang="zh-CN" altLang="en-US" dirty="0">
                <a:latin typeface="微软雅黑" pitchFamily="34" charset="-122"/>
                <a:ea typeface="微软雅黑" pitchFamily="34" charset="-122"/>
              </a:rPr>
              <a:t>支持屏幕截图功能</a:t>
            </a:r>
            <a:r>
              <a:rPr lang="zh-CN" altLang="en-US" dirty="0" smtClean="0">
                <a:latin typeface="微软雅黑" pitchFamily="34" charset="-122"/>
                <a:ea typeface="微软雅黑" pitchFamily="34" charset="-122"/>
              </a:rPr>
              <a:t>。对</a:t>
            </a:r>
            <a:r>
              <a:rPr lang="zh-CN" altLang="en-US" dirty="0">
                <a:latin typeface="微软雅黑" pitchFamily="34" charset="-122"/>
                <a:ea typeface="微软雅黑" pitchFamily="34" charset="-122"/>
              </a:rPr>
              <a:t>黑色及白色的还原更加真实。</a:t>
            </a:r>
          </a:p>
          <a:p>
            <a:r>
              <a:rPr lang="zh-CN" altLang="en-US" dirty="0">
                <a:latin typeface="微软雅黑" pitchFamily="34" charset="-122"/>
                <a:ea typeface="微软雅黑" pitchFamily="34" charset="-122"/>
              </a:rPr>
              <a:t>支持</a:t>
            </a:r>
            <a:r>
              <a:rPr lang="en-US" altLang="zh-CN" dirty="0">
                <a:latin typeface="微软雅黑" pitchFamily="34" charset="-122"/>
                <a:ea typeface="微软雅黑" pitchFamily="34" charset="-122"/>
              </a:rPr>
              <a:t>Google Talk</a:t>
            </a:r>
            <a:r>
              <a:rPr lang="zh-CN" altLang="en-US" dirty="0">
                <a:latin typeface="微软雅黑" pitchFamily="34" charset="-122"/>
                <a:ea typeface="微软雅黑" pitchFamily="34" charset="-122"/>
              </a:rPr>
              <a:t>视讯功能。</a:t>
            </a:r>
            <a:endParaRPr lang="zh-CN" dirty="0">
              <a:latin typeface="微软雅黑" pitchFamily="34" charset="-122"/>
              <a:ea typeface="微软雅黑" pitchFamily="34" charset="-122"/>
            </a:endParaRP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444" y="3789040"/>
            <a:ext cx="4968552" cy="248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61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发行版本</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77500" lnSpcReduction="20000"/>
          </a:bodyPr>
          <a:lstStyle/>
          <a:p>
            <a:r>
              <a:rPr lang="en-US" altLang="zh-CN" dirty="0" smtClean="0">
                <a:latin typeface="微软雅黑" pitchFamily="34" charset="-122"/>
                <a:ea typeface="微软雅黑" pitchFamily="34" charset="-122"/>
              </a:rPr>
              <a:t>2011</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日，</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发布</a:t>
            </a:r>
            <a:r>
              <a:rPr lang="en-US" altLang="zh-CN" dirty="0">
                <a:latin typeface="微软雅黑" pitchFamily="34" charset="-122"/>
                <a:ea typeface="微软雅黑" pitchFamily="34" charset="-122"/>
              </a:rPr>
              <a:t>Android 3.0</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Honeycomb</a:t>
            </a:r>
            <a:r>
              <a:rPr lang="zh-CN" altLang="en-US" dirty="0">
                <a:latin typeface="微软雅黑" pitchFamily="34" charset="-122"/>
                <a:ea typeface="微软雅黑" pitchFamily="34" charset="-122"/>
              </a:rPr>
              <a:t>蜂巢）发布。是第一个</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平板</a:t>
            </a:r>
            <a:r>
              <a:rPr lang="zh-CN" altLang="en-US" dirty="0" smtClean="0">
                <a:latin typeface="微软雅黑" pitchFamily="34" charset="-122"/>
                <a:ea typeface="微软雅黑" pitchFamily="34" charset="-122"/>
              </a:rPr>
              <a:t>操作系统。</a:t>
            </a:r>
            <a:r>
              <a:rPr lang="zh-CN" altLang="en-US" dirty="0">
                <a:latin typeface="微软雅黑" pitchFamily="34" charset="-122"/>
                <a:ea typeface="微软雅黑" pitchFamily="34" charset="-122"/>
              </a:rPr>
              <a:t>全球第一个使用该版本操作系统的设备是摩托罗拉公司于</a:t>
            </a:r>
            <a:r>
              <a:rPr lang="en-US" altLang="zh-CN" dirty="0">
                <a:latin typeface="微软雅黑" pitchFamily="34" charset="-122"/>
                <a:ea typeface="微软雅黑" pitchFamily="34" charset="-122"/>
              </a:rPr>
              <a:t>2011</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24</a:t>
            </a:r>
            <a:r>
              <a:rPr lang="zh-CN" altLang="en-US" dirty="0">
                <a:latin typeface="微软雅黑" pitchFamily="34" charset="-122"/>
                <a:ea typeface="微软雅黑" pitchFamily="34" charset="-122"/>
              </a:rPr>
              <a:t>日发布的</a:t>
            </a:r>
            <a:r>
              <a:rPr lang="en-US" altLang="zh-CN" dirty="0">
                <a:latin typeface="微软雅黑" pitchFamily="34" charset="-122"/>
                <a:ea typeface="微软雅黑" pitchFamily="34" charset="-122"/>
              </a:rPr>
              <a:t>Motorola </a:t>
            </a:r>
            <a:r>
              <a:rPr lang="en-US" altLang="zh-CN" dirty="0" err="1">
                <a:latin typeface="微软雅黑" pitchFamily="34" charset="-122"/>
                <a:ea typeface="微软雅黑" pitchFamily="34" charset="-122"/>
              </a:rPr>
              <a:t>Xoom</a:t>
            </a:r>
            <a:r>
              <a:rPr lang="zh-CN" altLang="en-US" dirty="0">
                <a:latin typeface="微软雅黑" pitchFamily="34" charset="-122"/>
                <a:ea typeface="微软雅黑" pitchFamily="34" charset="-122"/>
              </a:rPr>
              <a:t>平板</a:t>
            </a:r>
            <a:r>
              <a:rPr lang="zh-CN" altLang="en-US" dirty="0" smtClean="0">
                <a:latin typeface="微软雅黑" pitchFamily="34" charset="-122"/>
                <a:ea typeface="微软雅黑" pitchFamily="34" charset="-122"/>
              </a:rPr>
              <a:t>电脑。</a:t>
            </a:r>
            <a:r>
              <a:rPr lang="zh-CN" altLang="en-US" dirty="0">
                <a:latin typeface="微软雅黑" pitchFamily="34" charset="-122"/>
                <a:ea typeface="微软雅黑" pitchFamily="34" charset="-122"/>
              </a:rPr>
              <a:t>主要更新</a:t>
            </a:r>
            <a:r>
              <a:rPr lang="zh-CN" altLang="en-US" dirty="0" smtClean="0">
                <a:latin typeface="微软雅黑" pitchFamily="34" charset="-122"/>
                <a:ea typeface="微软雅黑" pitchFamily="34" charset="-122"/>
              </a:rPr>
              <a:t>如下：</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专为平板电脑设计</a:t>
            </a:r>
            <a:r>
              <a:rPr lang="zh-CN" altLang="en-US" dirty="0" smtClean="0">
                <a:latin typeface="微软雅黑" pitchFamily="34" charset="-122"/>
                <a:ea typeface="微软雅黑" pitchFamily="34" charset="-122"/>
              </a:rPr>
              <a:t>。支持</a:t>
            </a:r>
            <a:r>
              <a:rPr lang="en-US" altLang="zh-CN" dirty="0">
                <a:latin typeface="微软雅黑" pitchFamily="34" charset="-122"/>
                <a:ea typeface="微软雅黑" pitchFamily="34" charset="-122"/>
              </a:rPr>
              <a:t>Google eBooks</a:t>
            </a:r>
            <a:r>
              <a:rPr lang="zh-CN" altLang="en-US" dirty="0" smtClean="0">
                <a:latin typeface="微软雅黑" pitchFamily="34" charset="-122"/>
                <a:ea typeface="微软雅黑" pitchFamily="34" charset="-122"/>
              </a:rPr>
              <a:t>。支持</a:t>
            </a:r>
            <a:r>
              <a:rPr lang="zh-CN" altLang="en-US" dirty="0">
                <a:latin typeface="微软雅黑" pitchFamily="34" charset="-122"/>
                <a:ea typeface="微软雅黑" pitchFamily="34" charset="-122"/>
              </a:rPr>
              <a:t>平板电脑大萤幕、高分辨率。</a:t>
            </a:r>
          </a:p>
          <a:p>
            <a:r>
              <a:rPr lang="zh-CN" altLang="en-US" dirty="0">
                <a:latin typeface="微软雅黑" pitchFamily="34" charset="-122"/>
                <a:ea typeface="微软雅黑" pitchFamily="34" charset="-122"/>
              </a:rPr>
              <a:t>改良的</a:t>
            </a:r>
            <a:r>
              <a:rPr lang="en-US" altLang="zh-CN" dirty="0">
                <a:latin typeface="微软雅黑" pitchFamily="34" charset="-122"/>
                <a:ea typeface="微软雅黑" pitchFamily="34" charset="-122"/>
              </a:rPr>
              <a:t>Gmail</a:t>
            </a:r>
            <a:r>
              <a:rPr lang="zh-CN" altLang="en-US" dirty="0">
                <a:latin typeface="微软雅黑" pitchFamily="34" charset="-122"/>
                <a:ea typeface="微软雅黑" pitchFamily="34" charset="-122"/>
              </a:rPr>
              <a:t>外观。</a:t>
            </a:r>
          </a:p>
          <a:p>
            <a:r>
              <a:rPr lang="zh-CN" altLang="en-US" dirty="0">
                <a:latin typeface="微软雅黑" pitchFamily="34" charset="-122"/>
                <a:ea typeface="微软雅黑" pitchFamily="34" charset="-122"/>
              </a:rPr>
              <a:t>支持</a:t>
            </a:r>
            <a:r>
              <a:rPr lang="en-US" altLang="zh-CN" dirty="0">
                <a:latin typeface="微软雅黑" pitchFamily="34" charset="-122"/>
                <a:ea typeface="微软雅黑" pitchFamily="34" charset="-122"/>
              </a:rPr>
              <a:t>3D</a:t>
            </a:r>
            <a:r>
              <a:rPr lang="zh-CN" altLang="en-US" dirty="0">
                <a:latin typeface="微软雅黑" pitchFamily="34" charset="-122"/>
                <a:ea typeface="微软雅黑" pitchFamily="34" charset="-122"/>
              </a:rPr>
              <a:t>加速处理</a:t>
            </a:r>
            <a:r>
              <a:rPr lang="zh-CN" altLang="en-US" dirty="0" smtClean="0">
                <a:latin typeface="微软雅黑" pitchFamily="34" charset="-122"/>
                <a:ea typeface="微软雅黑" pitchFamily="34" charset="-122"/>
              </a:rPr>
              <a:t>。新</a:t>
            </a:r>
            <a:r>
              <a:rPr lang="zh-CN" altLang="en-US" dirty="0">
                <a:latin typeface="微软雅黑" pitchFamily="34" charset="-122"/>
                <a:ea typeface="微软雅黑" pitchFamily="34" charset="-122"/>
              </a:rPr>
              <a:t>的通知功能。</a:t>
            </a:r>
          </a:p>
          <a:p>
            <a:r>
              <a:rPr lang="zh-CN" altLang="en-US" dirty="0">
                <a:latin typeface="微软雅黑" pitchFamily="34" charset="-122"/>
                <a:ea typeface="微软雅黑" pitchFamily="34" charset="-122"/>
              </a:rPr>
              <a:t>专为平板电脑设计的用户界面（重新设计的通知列与系统列）</a:t>
            </a:r>
            <a:r>
              <a:rPr lang="zh-CN" altLang="en-US" dirty="0" smtClean="0">
                <a:latin typeface="微软雅黑" pitchFamily="34" charset="-122"/>
                <a:ea typeface="微软雅黑" pitchFamily="34" charset="-122"/>
              </a:rPr>
              <a:t>。加强</a:t>
            </a:r>
            <a:r>
              <a:rPr lang="zh-CN" altLang="en-US" dirty="0">
                <a:latin typeface="微软雅黑" pitchFamily="34" charset="-122"/>
                <a:ea typeface="微软雅黑" pitchFamily="34" charset="-122"/>
              </a:rPr>
              <a:t>多任务处理的界面。</a:t>
            </a:r>
          </a:p>
          <a:p>
            <a:r>
              <a:rPr lang="zh-CN" altLang="en-US" dirty="0">
                <a:latin typeface="微软雅黑" pitchFamily="34" charset="-122"/>
                <a:ea typeface="微软雅黑" pitchFamily="34" charset="-122"/>
              </a:rPr>
              <a:t>重新设计适用大屏幕的键盘及复制粘贴功能。</a:t>
            </a:r>
          </a:p>
          <a:p>
            <a:r>
              <a:rPr lang="zh-CN" altLang="en-US" dirty="0">
                <a:latin typeface="微软雅黑" pitchFamily="34" charset="-122"/>
                <a:ea typeface="微软雅黑" pitchFamily="34" charset="-122"/>
              </a:rPr>
              <a:t>多个标签的浏览器以及私密浏览模式</a:t>
            </a:r>
            <a:r>
              <a:rPr lang="zh-CN" altLang="en-US" dirty="0" smtClean="0">
                <a:latin typeface="微软雅黑" pitchFamily="34" charset="-122"/>
                <a:ea typeface="微软雅黑" pitchFamily="34" charset="-122"/>
              </a:rPr>
              <a:t>。快速</a:t>
            </a:r>
            <a:r>
              <a:rPr lang="zh-CN" altLang="en-US" dirty="0">
                <a:latin typeface="微软雅黑" pitchFamily="34" charset="-122"/>
                <a:ea typeface="微软雅黑" pitchFamily="34" charset="-122"/>
              </a:rPr>
              <a:t>切换各种功能的相机。</a:t>
            </a:r>
          </a:p>
          <a:p>
            <a:r>
              <a:rPr lang="zh-CN" altLang="en-US" dirty="0">
                <a:latin typeface="微软雅黑" pitchFamily="34" charset="-122"/>
                <a:ea typeface="微软雅黑" pitchFamily="34" charset="-122"/>
              </a:rPr>
              <a:t>增强的图库与快速滚动的联系人界面</a:t>
            </a:r>
            <a:r>
              <a:rPr lang="zh-CN" altLang="en-US" dirty="0" smtClean="0">
                <a:latin typeface="微软雅黑" pitchFamily="34" charset="-122"/>
                <a:ea typeface="微软雅黑" pitchFamily="34" charset="-122"/>
              </a:rPr>
              <a:t>。更</a:t>
            </a:r>
            <a:r>
              <a:rPr lang="zh-CN" altLang="en-US" dirty="0">
                <a:latin typeface="微软雅黑" pitchFamily="34" charset="-122"/>
                <a:ea typeface="微软雅黑" pitchFamily="34" charset="-122"/>
              </a:rPr>
              <a:t>有效率的</a:t>
            </a:r>
            <a:r>
              <a:rPr lang="en-US" altLang="zh-CN" dirty="0">
                <a:latin typeface="微软雅黑" pitchFamily="34" charset="-122"/>
                <a:ea typeface="微软雅黑" pitchFamily="34" charset="-122"/>
              </a:rPr>
              <a:t>Email</a:t>
            </a:r>
            <a:r>
              <a:rPr lang="zh-CN" altLang="en-US" dirty="0">
                <a:latin typeface="微软雅黑" pitchFamily="34" charset="-122"/>
                <a:ea typeface="微软雅黑" pitchFamily="34" charset="-122"/>
              </a:rPr>
              <a:t>界面。</a:t>
            </a:r>
          </a:p>
          <a:p>
            <a:r>
              <a:rPr lang="zh-CN" altLang="en-US" dirty="0">
                <a:latin typeface="微软雅黑" pitchFamily="34" charset="-122"/>
                <a:ea typeface="微软雅黑" pitchFamily="34" charset="-122"/>
              </a:rPr>
              <a:t>支持多核心处理器</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3.2</a:t>
            </a:r>
            <a:r>
              <a:rPr lang="zh-CN" altLang="en-US" dirty="0">
                <a:latin typeface="微软雅黑" pitchFamily="34" charset="-122"/>
                <a:ea typeface="微软雅黑" pitchFamily="34" charset="-122"/>
              </a:rPr>
              <a:t>最优化</a:t>
            </a:r>
            <a:r>
              <a:rPr lang="en-US" altLang="zh-CN" dirty="0">
                <a:latin typeface="微软雅黑" pitchFamily="34" charset="-122"/>
                <a:ea typeface="微软雅黑" pitchFamily="34" charset="-122"/>
              </a:rPr>
              <a:t>7</a:t>
            </a:r>
            <a:r>
              <a:rPr lang="zh-CN" altLang="en-US" dirty="0">
                <a:latin typeface="微软雅黑" pitchFamily="34" charset="-122"/>
                <a:ea typeface="微软雅黑" pitchFamily="34" charset="-122"/>
              </a:rPr>
              <a:t>吋平板显示。</a:t>
            </a:r>
            <a:endParaRPr lang="zh-CN" dirty="0">
              <a:latin typeface="微软雅黑" pitchFamily="34" charset="-122"/>
              <a:ea typeface="微软雅黑" pitchFamily="34" charset="-122"/>
            </a:endParaRPr>
          </a:p>
        </p:txBody>
      </p:sp>
      <p:pic>
        <p:nvPicPr>
          <p:cNvPr id="205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0155" y="4221088"/>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04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发行版本</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en-US" altLang="zh-CN" dirty="0">
                <a:latin typeface="微软雅黑" pitchFamily="34" charset="-122"/>
                <a:ea typeface="微软雅黑" pitchFamily="34" charset="-122"/>
              </a:rPr>
              <a:t>Android 4.0</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Ice Cream Sandwich</a:t>
            </a:r>
            <a:r>
              <a:rPr lang="zh-CN" altLang="en-US" dirty="0">
                <a:latin typeface="微软雅黑" pitchFamily="34" charset="-122"/>
                <a:ea typeface="微软雅黑" pitchFamily="34" charset="-122"/>
              </a:rPr>
              <a:t>冰淇淋三明治）于</a:t>
            </a:r>
            <a:r>
              <a:rPr lang="en-US" altLang="zh-CN" dirty="0">
                <a:latin typeface="微软雅黑" pitchFamily="34" charset="-122"/>
                <a:ea typeface="微软雅黑" pitchFamily="34" charset="-122"/>
              </a:rPr>
              <a:t>2011</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月在</a:t>
            </a:r>
            <a:r>
              <a:rPr lang="en-US" altLang="zh-CN" dirty="0">
                <a:latin typeface="微软雅黑" pitchFamily="34" charset="-122"/>
                <a:ea typeface="微软雅黑" pitchFamily="34" charset="-122"/>
              </a:rPr>
              <a:t>Google I/O</a:t>
            </a:r>
            <a:r>
              <a:rPr lang="zh-CN" altLang="en-US" dirty="0">
                <a:latin typeface="微软雅黑" pitchFamily="34" charset="-122"/>
                <a:ea typeface="微软雅黑" pitchFamily="34" charset="-122"/>
              </a:rPr>
              <a:t>大会上首次被</a:t>
            </a:r>
            <a:r>
              <a:rPr lang="zh-CN" altLang="en-US" dirty="0" smtClean="0">
                <a:latin typeface="微软雅黑" pitchFamily="34" charset="-122"/>
                <a:ea typeface="微软雅黑" pitchFamily="34" charset="-122"/>
              </a:rPr>
              <a:t>宣布，</a:t>
            </a:r>
            <a:r>
              <a:rPr lang="zh-CN" altLang="en-US" dirty="0">
                <a:latin typeface="微软雅黑" pitchFamily="34" charset="-122"/>
                <a:ea typeface="微软雅黑" pitchFamily="34" charset="-122"/>
              </a:rPr>
              <a:t>并且于</a:t>
            </a:r>
            <a:r>
              <a:rPr lang="en-US" altLang="zh-CN" dirty="0">
                <a:latin typeface="微软雅黑" pitchFamily="34" charset="-122"/>
                <a:ea typeface="微软雅黑" pitchFamily="34" charset="-122"/>
              </a:rPr>
              <a:t>2011</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10</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19</a:t>
            </a:r>
            <a:r>
              <a:rPr lang="zh-CN" altLang="en-US" dirty="0">
                <a:latin typeface="微软雅黑" pitchFamily="34" charset="-122"/>
                <a:ea typeface="微软雅黑" pitchFamily="34" charset="-122"/>
              </a:rPr>
              <a:t>日正式发布</a:t>
            </a:r>
            <a:r>
              <a:rPr lang="en-US" altLang="zh-CN" dirty="0">
                <a:latin typeface="微软雅黑" pitchFamily="34" charset="-122"/>
                <a:ea typeface="微软雅黑" pitchFamily="34" charset="-122"/>
              </a:rPr>
              <a:t>Android 4.0“</a:t>
            </a:r>
            <a:r>
              <a:rPr lang="zh-CN" altLang="en-US" dirty="0">
                <a:latin typeface="微软雅黑" pitchFamily="34" charset="-122"/>
                <a:ea typeface="微软雅黑" pitchFamily="34" charset="-122"/>
              </a:rPr>
              <a:t>冰淇淋三明治”操作系统和搭载</a:t>
            </a:r>
            <a:r>
              <a:rPr lang="en-US" altLang="zh-CN" dirty="0">
                <a:latin typeface="微软雅黑" pitchFamily="34" charset="-122"/>
                <a:ea typeface="微软雅黑" pitchFamily="34" charset="-122"/>
              </a:rPr>
              <a:t>Android 4.0</a:t>
            </a:r>
            <a:r>
              <a:rPr lang="zh-CN" altLang="en-US" dirty="0">
                <a:latin typeface="微软雅黑" pitchFamily="34" charset="-122"/>
                <a:ea typeface="微软雅黑" pitchFamily="34" charset="-122"/>
              </a:rPr>
              <a:t>的</a:t>
            </a:r>
            <a:r>
              <a:rPr lang="en-US" altLang="zh-CN" dirty="0">
                <a:latin typeface="微软雅黑" pitchFamily="34" charset="-122"/>
                <a:ea typeface="微软雅黑" pitchFamily="34" charset="-122"/>
              </a:rPr>
              <a:t>Galaxy Nexus</a:t>
            </a:r>
            <a:r>
              <a:rPr lang="zh-CN" altLang="en-US" dirty="0">
                <a:latin typeface="微软雅黑" pitchFamily="34" charset="-122"/>
                <a:ea typeface="微软雅黑" pitchFamily="34" charset="-122"/>
              </a:rPr>
              <a:t>智能</a:t>
            </a:r>
            <a:r>
              <a:rPr lang="zh-CN" altLang="en-US" dirty="0" smtClean="0">
                <a:latin typeface="微软雅黑" pitchFamily="34" charset="-122"/>
                <a:ea typeface="微软雅黑" pitchFamily="34" charset="-122"/>
              </a:rPr>
              <a:t>手机。</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Android </a:t>
            </a:r>
            <a:r>
              <a:rPr lang="en-US" altLang="zh-CN" dirty="0">
                <a:latin typeface="微软雅黑" pitchFamily="34" charset="-122"/>
                <a:ea typeface="微软雅黑" pitchFamily="34" charset="-122"/>
              </a:rPr>
              <a:t>4.0.1</a:t>
            </a:r>
            <a:r>
              <a:rPr lang="zh-CN" altLang="en-US" dirty="0">
                <a:latin typeface="微软雅黑" pitchFamily="34" charset="-122"/>
                <a:ea typeface="微软雅黑" pitchFamily="34" charset="-122"/>
              </a:rPr>
              <a:t>的软件开发包于</a:t>
            </a:r>
            <a:r>
              <a:rPr lang="en-US" altLang="zh-CN" dirty="0">
                <a:latin typeface="微软雅黑" pitchFamily="34" charset="-122"/>
                <a:ea typeface="微软雅黑" pitchFamily="34" charset="-122"/>
              </a:rPr>
              <a:t>2011</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10</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19</a:t>
            </a:r>
            <a:r>
              <a:rPr lang="zh-CN" altLang="en-US" dirty="0">
                <a:latin typeface="微软雅黑" pitchFamily="34" charset="-122"/>
                <a:ea typeface="微软雅黑" pitchFamily="34" charset="-122"/>
              </a:rPr>
              <a:t>日正式</a:t>
            </a:r>
            <a:r>
              <a:rPr lang="zh-CN" altLang="en-US" dirty="0" smtClean="0">
                <a:latin typeface="微软雅黑" pitchFamily="34" charset="-122"/>
                <a:ea typeface="微软雅黑" pitchFamily="34" charset="-122"/>
              </a:rPr>
              <a:t>发布。</a:t>
            </a:r>
            <a:r>
              <a:rPr lang="zh-CN" altLang="en-US" dirty="0">
                <a:latin typeface="微软雅黑" pitchFamily="34" charset="-122"/>
                <a:ea typeface="微软雅黑" pitchFamily="34" charset="-122"/>
              </a:rPr>
              <a:t>谷歌公司的发言人加布</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科恩（</a:t>
            </a:r>
            <a:r>
              <a:rPr lang="en-US" altLang="zh-CN" dirty="0">
                <a:latin typeface="微软雅黑" pitchFamily="34" charset="-122"/>
                <a:ea typeface="微软雅黑" pitchFamily="34" charset="-122"/>
              </a:rPr>
              <a:t>Gabe Cohen</a:t>
            </a:r>
            <a:r>
              <a:rPr lang="zh-CN" altLang="en-US" dirty="0">
                <a:latin typeface="微软雅黑" pitchFamily="34" charset="-122"/>
                <a:ea typeface="微软雅黑" pitchFamily="34" charset="-122"/>
              </a:rPr>
              <a:t>）指出，</a:t>
            </a:r>
            <a:r>
              <a:rPr lang="en-US" altLang="zh-CN" dirty="0">
                <a:latin typeface="微软雅黑" pitchFamily="34" charset="-122"/>
                <a:ea typeface="微软雅黑" pitchFamily="34" charset="-122"/>
              </a:rPr>
              <a:t>Android 4.0“</a:t>
            </a:r>
            <a:r>
              <a:rPr lang="zh-CN" altLang="en-US" dirty="0">
                <a:latin typeface="微软雅黑" pitchFamily="34" charset="-122"/>
                <a:ea typeface="微软雅黑" pitchFamily="34" charset="-122"/>
              </a:rPr>
              <a:t>理论上”与任何一个当前市面上搭载了</a:t>
            </a:r>
            <a:r>
              <a:rPr lang="en-US" altLang="zh-CN" dirty="0">
                <a:latin typeface="微软雅黑" pitchFamily="34" charset="-122"/>
                <a:ea typeface="微软雅黑" pitchFamily="34" charset="-122"/>
              </a:rPr>
              <a:t>Android 2.3.x</a:t>
            </a:r>
            <a:r>
              <a:rPr lang="zh-CN" altLang="en-US" dirty="0">
                <a:latin typeface="微软雅黑" pitchFamily="34" charset="-122"/>
                <a:ea typeface="微软雅黑" pitchFamily="34" charset="-122"/>
              </a:rPr>
              <a:t>版本的设备</a:t>
            </a:r>
            <a:r>
              <a:rPr lang="zh-CN" altLang="en-US" dirty="0" smtClean="0">
                <a:latin typeface="微软雅黑" pitchFamily="34" charset="-122"/>
                <a:ea typeface="微软雅黑" pitchFamily="34" charset="-122"/>
              </a:rPr>
              <a:t>兼容。</a:t>
            </a:r>
            <a:r>
              <a:rPr lang="zh-CN" altLang="en-US" dirty="0">
                <a:latin typeface="微软雅黑" pitchFamily="34" charset="-122"/>
                <a:ea typeface="微软雅黑" pitchFamily="34" charset="-122"/>
              </a:rPr>
              <a:t>关于</a:t>
            </a:r>
            <a:r>
              <a:rPr lang="en-US" altLang="zh-CN" dirty="0">
                <a:latin typeface="微软雅黑" pitchFamily="34" charset="-122"/>
                <a:ea typeface="微软雅黑" pitchFamily="34" charset="-122"/>
              </a:rPr>
              <a:t>Android 4.0</a:t>
            </a:r>
            <a:r>
              <a:rPr lang="zh-CN" altLang="en-US" dirty="0">
                <a:latin typeface="微软雅黑" pitchFamily="34" charset="-122"/>
                <a:ea typeface="微软雅黑" pitchFamily="34" charset="-122"/>
              </a:rPr>
              <a:t>的源代码已于</a:t>
            </a:r>
            <a:r>
              <a:rPr lang="en-US" altLang="zh-CN" dirty="0">
                <a:latin typeface="微软雅黑" pitchFamily="34" charset="-122"/>
                <a:ea typeface="微软雅黑" pitchFamily="34" charset="-122"/>
              </a:rPr>
              <a:t>2011</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11</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14</a:t>
            </a:r>
            <a:r>
              <a:rPr lang="zh-CN" altLang="en-US" dirty="0">
                <a:latin typeface="微软雅黑" pitchFamily="34" charset="-122"/>
                <a:ea typeface="微软雅黑" pitchFamily="34" charset="-122"/>
              </a:rPr>
              <a:t>日正式</a:t>
            </a:r>
            <a:r>
              <a:rPr lang="zh-CN" altLang="en-US" dirty="0" smtClean="0">
                <a:latin typeface="微软雅黑" pitchFamily="34" charset="-122"/>
                <a:ea typeface="微软雅黑" pitchFamily="34" charset="-122"/>
              </a:rPr>
              <a:t>公布</a:t>
            </a:r>
            <a:r>
              <a:rPr lang="en-US" altLang="zh-CN" dirty="0" smtClean="0">
                <a:latin typeface="微软雅黑" pitchFamily="34" charset="-122"/>
                <a:ea typeface="微软雅黑" pitchFamily="34" charset="-122"/>
              </a:rPr>
              <a:t>.</a:t>
            </a:r>
            <a:endParaRPr lang="zh-CN" dirty="0">
              <a:latin typeface="微软雅黑" pitchFamily="34" charset="-122"/>
              <a:ea typeface="微软雅黑" pitchFamily="34" charset="-122"/>
            </a:endParaRPr>
          </a:p>
        </p:txBody>
      </p:sp>
      <p:pic>
        <p:nvPicPr>
          <p:cNvPr id="3074" name="Picture 2" descr="Image result for Ice Cream Sandwic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8228" y="4869160"/>
            <a:ext cx="3312368" cy="1863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596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发行版本</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85000" lnSpcReduction="20000"/>
          </a:bodyPr>
          <a:lstStyle/>
          <a:p>
            <a:r>
              <a:rPr lang="en-US" altLang="zh-CN" dirty="0">
                <a:latin typeface="微软雅黑" pitchFamily="34" charset="-122"/>
                <a:ea typeface="微软雅黑" pitchFamily="34" charset="-122"/>
              </a:rPr>
              <a:t>2012</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6</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28</a:t>
            </a:r>
            <a:r>
              <a:rPr lang="zh-CN" altLang="en-US" dirty="0">
                <a:latin typeface="微软雅黑" pitchFamily="34" charset="-122"/>
                <a:ea typeface="微软雅黑" pitchFamily="34" charset="-122"/>
              </a:rPr>
              <a:t>日，</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发布</a:t>
            </a:r>
            <a:r>
              <a:rPr lang="en-US" altLang="zh-CN" dirty="0">
                <a:latin typeface="微软雅黑" pitchFamily="34" charset="-122"/>
                <a:ea typeface="微软雅黑" pitchFamily="34" charset="-122"/>
              </a:rPr>
              <a:t>Android 4.1</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JellyBean</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果冻豆）在</a:t>
            </a:r>
            <a:r>
              <a:rPr lang="en-US" altLang="zh-CN" dirty="0">
                <a:latin typeface="微软雅黑" pitchFamily="34" charset="-122"/>
                <a:ea typeface="微软雅黑" pitchFamily="34" charset="-122"/>
              </a:rPr>
              <a:t>Google I/O</a:t>
            </a:r>
            <a:r>
              <a:rPr lang="zh-CN" altLang="en-US" dirty="0">
                <a:latin typeface="微软雅黑" pitchFamily="34" charset="-122"/>
                <a:ea typeface="微软雅黑" pitchFamily="34" charset="-122"/>
              </a:rPr>
              <a:t>大会上随搭载</a:t>
            </a:r>
            <a:r>
              <a:rPr lang="en-US" altLang="zh-CN" dirty="0">
                <a:latin typeface="微软雅黑" pitchFamily="34" charset="-122"/>
                <a:ea typeface="微软雅黑" pitchFamily="34" charset="-122"/>
              </a:rPr>
              <a:t>Android 4.1</a:t>
            </a:r>
            <a:r>
              <a:rPr lang="zh-CN" altLang="en-US" dirty="0">
                <a:latin typeface="微软雅黑" pitchFamily="34" charset="-122"/>
                <a:ea typeface="微软雅黑" pitchFamily="34" charset="-122"/>
              </a:rPr>
              <a:t>的</a:t>
            </a:r>
            <a:r>
              <a:rPr lang="en-US" altLang="zh-CN" dirty="0">
                <a:latin typeface="微软雅黑" pitchFamily="34" charset="-122"/>
                <a:ea typeface="微软雅黑" pitchFamily="34" charset="-122"/>
              </a:rPr>
              <a:t>Nexus 7</a:t>
            </a:r>
            <a:r>
              <a:rPr lang="zh-CN" altLang="en-US" dirty="0">
                <a:latin typeface="微软雅黑" pitchFamily="34" charset="-122"/>
                <a:ea typeface="微软雅黑" pitchFamily="34" charset="-122"/>
              </a:rPr>
              <a:t>平板电脑一起发布，。主要更新如下：</a:t>
            </a:r>
          </a:p>
          <a:p>
            <a:r>
              <a:rPr lang="zh-CN" altLang="en-US" dirty="0">
                <a:latin typeface="微软雅黑" pitchFamily="34" charset="-122"/>
                <a:ea typeface="微软雅黑" pitchFamily="34" charset="-122"/>
              </a:rPr>
              <a:t>基于</a:t>
            </a:r>
            <a:r>
              <a:rPr lang="en-US" altLang="zh-CN" dirty="0">
                <a:latin typeface="微软雅黑" pitchFamily="34" charset="-122"/>
                <a:ea typeface="微软雅黑" pitchFamily="34" charset="-122"/>
              </a:rPr>
              <a:t>Android 4.0</a:t>
            </a:r>
            <a:r>
              <a:rPr lang="zh-CN" altLang="en-US" dirty="0">
                <a:latin typeface="微软雅黑" pitchFamily="34" charset="-122"/>
                <a:ea typeface="微软雅黑" pitchFamily="34" charset="-122"/>
              </a:rPr>
              <a:t>改善</a:t>
            </a:r>
            <a:r>
              <a:rPr lang="zh-CN" altLang="en-US" dirty="0" smtClean="0">
                <a:latin typeface="微软雅黑" pitchFamily="34" charset="-122"/>
                <a:ea typeface="微软雅黑" pitchFamily="34" charset="-122"/>
              </a:rPr>
              <a:t>。“黄油”</a:t>
            </a:r>
            <a:r>
              <a:rPr lang="zh-CN" altLang="en-US" dirty="0">
                <a:latin typeface="微软雅黑" pitchFamily="34" charset="-122"/>
                <a:ea typeface="微软雅黑" pitchFamily="34" charset="-122"/>
              </a:rPr>
              <a:t>计划（</a:t>
            </a:r>
            <a:r>
              <a:rPr lang="en-US" altLang="zh-CN" dirty="0">
                <a:latin typeface="微软雅黑" pitchFamily="34" charset="-122"/>
                <a:ea typeface="微软雅黑" pitchFamily="34" charset="-122"/>
              </a:rPr>
              <a:t>Project Butter</a:t>
            </a:r>
            <a:r>
              <a:rPr lang="zh-CN" altLang="en-US" dirty="0">
                <a:latin typeface="微软雅黑" pitchFamily="34" charset="-122"/>
                <a:ea typeface="微软雅黑" pitchFamily="34" charset="-122"/>
              </a:rPr>
              <a:t>），号称可以让 </a:t>
            </a:r>
            <a:r>
              <a:rPr lang="en-US" altLang="zh-CN" dirty="0">
                <a:latin typeface="微软雅黑" pitchFamily="34" charset="-122"/>
                <a:ea typeface="微软雅黑" pitchFamily="34" charset="-122"/>
              </a:rPr>
              <a:t>Jelly Bean </a:t>
            </a:r>
            <a:r>
              <a:rPr lang="zh-CN" altLang="en-US" dirty="0">
                <a:latin typeface="微软雅黑" pitchFamily="34" charset="-122"/>
                <a:ea typeface="微软雅黑" pitchFamily="34" charset="-122"/>
              </a:rPr>
              <a:t>的体验像“黄油般顺滑”（提升用户页面的速度与流畅性，但对低硬件条件的设备效果不大</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Google Now”</a:t>
            </a:r>
            <a:r>
              <a:rPr lang="zh-CN" altLang="en-US" dirty="0">
                <a:latin typeface="微软雅黑" pitchFamily="34" charset="-122"/>
                <a:ea typeface="微软雅黑" pitchFamily="34" charset="-122"/>
              </a:rPr>
              <a:t>可在 </a:t>
            </a:r>
            <a:r>
              <a:rPr lang="en-US" altLang="zh-CN" dirty="0">
                <a:latin typeface="微软雅黑" pitchFamily="34" charset="-122"/>
                <a:ea typeface="微软雅黑" pitchFamily="34" charset="-122"/>
              </a:rPr>
              <a:t>Google </a:t>
            </a:r>
            <a:r>
              <a:rPr lang="zh-CN" altLang="en-US" dirty="0">
                <a:latin typeface="微软雅黑" pitchFamily="34" charset="-122"/>
                <a:ea typeface="微软雅黑" pitchFamily="34" charset="-122"/>
              </a:rPr>
              <a:t>日历内加入活动举办时间、地点，系统就会在判断当地路况后，提前在适当的出门时间给予通知。</a:t>
            </a:r>
          </a:p>
          <a:p>
            <a:r>
              <a:rPr lang="zh-CN" altLang="en-US" dirty="0">
                <a:latin typeface="微软雅黑" pitchFamily="34" charset="-122"/>
                <a:ea typeface="微软雅黑" pitchFamily="34" charset="-122"/>
              </a:rPr>
              <a:t>离线语音输入</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Expandable </a:t>
            </a:r>
            <a:r>
              <a:rPr lang="en-US" altLang="zh-CN" dirty="0">
                <a:latin typeface="微软雅黑" pitchFamily="34" charset="-122"/>
                <a:ea typeface="微软雅黑" pitchFamily="34" charset="-122"/>
              </a:rPr>
              <a:t>notifications</a:t>
            </a:r>
            <a:r>
              <a:rPr lang="zh-CN" altLang="en-US" dirty="0">
                <a:latin typeface="微软雅黑" pitchFamily="34" charset="-122"/>
                <a:ea typeface="微软雅黑" pitchFamily="34" charset="-122"/>
              </a:rPr>
              <a:t>：通知中心显示更多消息，如支持拉开以查看详细图片（如截屏）</a:t>
            </a:r>
            <a:r>
              <a:rPr lang="zh-CN" altLang="en-US" dirty="0" smtClean="0">
                <a:latin typeface="微软雅黑" pitchFamily="34" charset="-122"/>
                <a:ea typeface="微软雅黑" pitchFamily="34" charset="-122"/>
              </a:rPr>
              <a:t>。更多</a:t>
            </a:r>
            <a:r>
              <a:rPr lang="zh-CN" altLang="en-US" dirty="0">
                <a:latin typeface="微软雅黑" pitchFamily="34" charset="-122"/>
                <a:ea typeface="微软雅黑" pitchFamily="34" charset="-122"/>
              </a:rPr>
              <a:t>平板种类的最优化（主要针对小尺寸平板）。</a:t>
            </a:r>
          </a:p>
          <a:p>
            <a:r>
              <a:rPr lang="en-US" altLang="zh-CN" dirty="0">
                <a:latin typeface="微软雅黑" pitchFamily="34" charset="-122"/>
                <a:ea typeface="微软雅黑" pitchFamily="34" charset="-122"/>
              </a:rPr>
              <a:t>Google Now</a:t>
            </a:r>
            <a:r>
              <a:rPr lang="zh-CN" altLang="en-US" dirty="0">
                <a:latin typeface="微软雅黑" pitchFamily="34" charset="-122"/>
                <a:ea typeface="微软雅黑" pitchFamily="34" charset="-122"/>
              </a:rPr>
              <a:t>：集成性助理。类似</a:t>
            </a:r>
            <a:r>
              <a:rPr lang="en-US" altLang="zh-CN" dirty="0">
                <a:latin typeface="微软雅黑" pitchFamily="34" charset="-122"/>
                <a:ea typeface="微软雅黑" pitchFamily="34" charset="-122"/>
              </a:rPr>
              <a:t>Apple</a:t>
            </a:r>
            <a:r>
              <a:rPr lang="zh-CN" altLang="en-US" dirty="0">
                <a:latin typeface="微软雅黑" pitchFamily="34" charset="-122"/>
                <a:ea typeface="微软雅黑" pitchFamily="34" charset="-122"/>
              </a:rPr>
              <a:t>的</a:t>
            </a:r>
            <a:r>
              <a:rPr lang="en-US" altLang="zh-CN" dirty="0">
                <a:latin typeface="微软雅黑" pitchFamily="34" charset="-122"/>
                <a:ea typeface="微软雅黑" pitchFamily="34" charset="-122"/>
              </a:rPr>
              <a:t>Siri</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Microsoft</a:t>
            </a:r>
            <a:r>
              <a:rPr lang="zh-CN" altLang="en-US" dirty="0">
                <a:latin typeface="微软雅黑" pitchFamily="34" charset="-122"/>
                <a:ea typeface="微软雅黑" pitchFamily="34" charset="-122"/>
              </a:rPr>
              <a:t>的</a:t>
            </a:r>
            <a:r>
              <a:rPr lang="en-US" altLang="zh-CN" dirty="0" err="1">
                <a:latin typeface="微软雅黑" pitchFamily="34" charset="-122"/>
                <a:ea typeface="微软雅黑" pitchFamily="34" charset="-122"/>
              </a:rPr>
              <a:t>Cortana</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Google </a:t>
            </a:r>
            <a:r>
              <a:rPr lang="en-US" altLang="zh-CN" dirty="0">
                <a:latin typeface="微软雅黑" pitchFamily="34" charset="-122"/>
                <a:ea typeface="微软雅黑" pitchFamily="34" charset="-122"/>
              </a:rPr>
              <a:t>Play </a:t>
            </a:r>
            <a:r>
              <a:rPr lang="zh-CN" altLang="en-US" dirty="0">
                <a:latin typeface="微软雅黑" pitchFamily="34" charset="-122"/>
                <a:ea typeface="微软雅黑" pitchFamily="34" charset="-122"/>
              </a:rPr>
              <a:t>增加电视视频与电影</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Google </a:t>
            </a:r>
            <a:r>
              <a:rPr lang="en-US" altLang="zh-CN" dirty="0">
                <a:latin typeface="微软雅黑" pitchFamily="34" charset="-122"/>
                <a:ea typeface="微软雅黑" pitchFamily="34" charset="-122"/>
              </a:rPr>
              <a:t>Play</a:t>
            </a:r>
            <a:r>
              <a:rPr lang="zh-CN" altLang="en-US" dirty="0">
                <a:latin typeface="微软雅黑" pitchFamily="34" charset="-122"/>
                <a:ea typeface="微软雅黑" pitchFamily="34" charset="-122"/>
              </a:rPr>
              <a:t>采用智能升级，更新应用只会下载有改变的部分以节约时间、流量、电量，平均只需下载原</a:t>
            </a:r>
            <a:r>
              <a:rPr lang="en-US" altLang="zh-CN" dirty="0">
                <a:latin typeface="微软雅黑" pitchFamily="34" charset="-122"/>
                <a:ea typeface="微软雅黑" pitchFamily="34" charset="-122"/>
              </a:rPr>
              <a:t>APK</a:t>
            </a:r>
            <a:r>
              <a:rPr lang="zh-CN" altLang="en-US" dirty="0">
                <a:latin typeface="微软雅黑" pitchFamily="34" charset="-122"/>
                <a:ea typeface="微软雅黑" pitchFamily="34" charset="-122"/>
              </a:rPr>
              <a:t>文件的三分之一。</a:t>
            </a:r>
          </a:p>
          <a:p>
            <a:r>
              <a:rPr lang="zh-CN" altLang="en-US" dirty="0">
                <a:latin typeface="微软雅黑" pitchFamily="34" charset="-122"/>
                <a:ea typeface="微软雅黑" pitchFamily="34" charset="-122"/>
              </a:rPr>
              <a:t>提升反应速度</a:t>
            </a:r>
            <a:r>
              <a:rPr lang="zh-CN" altLang="en-US" dirty="0" smtClean="0">
                <a:latin typeface="微软雅黑" pitchFamily="34" charset="-122"/>
                <a:ea typeface="微软雅黑" pitchFamily="34" charset="-122"/>
              </a:rPr>
              <a:t>。强化</a:t>
            </a:r>
            <a:r>
              <a:rPr lang="zh-CN" altLang="en-US" dirty="0">
                <a:latin typeface="微软雅黑" pitchFamily="34" charset="-122"/>
                <a:ea typeface="微软雅黑" pitchFamily="34" charset="-122"/>
              </a:rPr>
              <a:t>默认键盘</a:t>
            </a:r>
            <a:r>
              <a:rPr lang="zh-CN" altLang="en-US" dirty="0" smtClean="0">
                <a:latin typeface="微软雅黑" pitchFamily="34" charset="-122"/>
                <a:ea typeface="微软雅黑" pitchFamily="34" charset="-122"/>
              </a:rPr>
              <a:t>。大幅</a:t>
            </a:r>
            <a:r>
              <a:rPr lang="zh-CN" altLang="en-US" dirty="0">
                <a:latin typeface="微软雅黑" pitchFamily="34" charset="-122"/>
                <a:ea typeface="微软雅黑" pitchFamily="34" charset="-122"/>
              </a:rPr>
              <a:t>改变用户界面设计</a:t>
            </a:r>
            <a:r>
              <a:rPr lang="zh-CN" altLang="en-US" dirty="0" smtClean="0">
                <a:latin typeface="微软雅黑" pitchFamily="34" charset="-122"/>
                <a:ea typeface="微软雅黑" pitchFamily="34" charset="-122"/>
              </a:rPr>
              <a:t>。更多</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的云集成。</a:t>
            </a:r>
          </a:p>
          <a:p>
            <a:r>
              <a:rPr lang="zh-CN" altLang="en-US" dirty="0">
                <a:latin typeface="微软雅黑" pitchFamily="34" charset="-122"/>
                <a:ea typeface="微软雅黑" pitchFamily="34" charset="-122"/>
              </a:rPr>
              <a:t>恶意软件的保护措施，强化</a:t>
            </a:r>
            <a:r>
              <a:rPr lang="en-US" altLang="zh-CN" dirty="0">
                <a:latin typeface="微软雅黑" pitchFamily="34" charset="-122"/>
                <a:ea typeface="微软雅黑" pitchFamily="34" charset="-122"/>
              </a:rPr>
              <a:t>ASLR</a:t>
            </a:r>
            <a:r>
              <a:rPr lang="zh-CN" altLang="en-US" dirty="0" smtClean="0">
                <a:latin typeface="微软雅黑" pitchFamily="34" charset="-122"/>
                <a:ea typeface="微软雅黑" pitchFamily="34" charset="-122"/>
              </a:rPr>
              <a:t>。取消</a:t>
            </a:r>
            <a:r>
              <a:rPr lang="zh-CN" altLang="en-US" dirty="0">
                <a:latin typeface="微软雅黑" pitchFamily="34" charset="-122"/>
                <a:ea typeface="微软雅黑" pitchFamily="34" charset="-122"/>
              </a:rPr>
              <a:t>内置 </a:t>
            </a:r>
            <a:r>
              <a:rPr lang="en-US" altLang="zh-CN" dirty="0">
                <a:latin typeface="微软雅黑" pitchFamily="34" charset="-122"/>
                <a:ea typeface="微软雅黑" pitchFamily="34" charset="-122"/>
              </a:rPr>
              <a:t>Flash Player</a:t>
            </a:r>
            <a:r>
              <a:rPr lang="zh-CN" altLang="en-US" dirty="0">
                <a:latin typeface="微软雅黑" pitchFamily="34" charset="-122"/>
                <a:ea typeface="微软雅黑" pitchFamily="34" charset="-122"/>
              </a:rPr>
              <a:t>，并且</a:t>
            </a:r>
            <a:r>
              <a:rPr lang="en-US" altLang="zh-CN" dirty="0">
                <a:latin typeface="微软雅黑" pitchFamily="34" charset="-122"/>
                <a:ea typeface="微软雅黑" pitchFamily="34" charset="-122"/>
              </a:rPr>
              <a:t>Adobe</a:t>
            </a:r>
            <a:r>
              <a:rPr lang="zh-CN" altLang="en-US" dirty="0">
                <a:latin typeface="微软雅黑" pitchFamily="34" charset="-122"/>
                <a:ea typeface="微软雅黑" pitchFamily="34" charset="-122"/>
              </a:rPr>
              <a:t>声明停止开发，但可自行安装</a:t>
            </a:r>
            <a:r>
              <a:rPr lang="en-US" altLang="zh-CN" dirty="0">
                <a:latin typeface="微软雅黑" pitchFamily="34" charset="-122"/>
                <a:ea typeface="微软雅黑" pitchFamily="34" charset="-122"/>
              </a:rPr>
              <a:t>APK</a:t>
            </a:r>
            <a:r>
              <a:rPr lang="zh-CN" altLang="en-US" dirty="0">
                <a:latin typeface="微软雅黑" pitchFamily="34" charset="-122"/>
                <a:ea typeface="微软雅黑" pitchFamily="34" charset="-122"/>
              </a:rPr>
              <a:t>。</a:t>
            </a:r>
            <a:endParaRPr lang="zh-CN" dirty="0">
              <a:latin typeface="微软雅黑" pitchFamily="34" charset="-122"/>
              <a:ea typeface="微软雅黑" pitchFamily="34" charset="-122"/>
            </a:endParaRPr>
          </a:p>
        </p:txBody>
      </p:sp>
      <p:pic>
        <p:nvPicPr>
          <p:cNvPr id="4098" name="Picture 2" descr="Image result for Jelly Be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2564" y="124089"/>
            <a:ext cx="2592288" cy="1704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10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发行版本</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62500" lnSpcReduction="20000"/>
          </a:bodyPr>
          <a:lstStyle/>
          <a:p>
            <a:r>
              <a:rPr lang="en-US" altLang="zh-CN" dirty="0">
                <a:latin typeface="微软雅黑" pitchFamily="34" charset="-122"/>
                <a:ea typeface="微软雅黑" pitchFamily="34" charset="-122"/>
              </a:rPr>
              <a:t>2013</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10</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31</a:t>
            </a:r>
            <a:r>
              <a:rPr lang="zh-CN" altLang="en-US" dirty="0">
                <a:latin typeface="微软雅黑" pitchFamily="34" charset="-122"/>
                <a:ea typeface="微软雅黑" pitchFamily="34" charset="-122"/>
              </a:rPr>
              <a:t>日，</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发布</a:t>
            </a:r>
            <a:r>
              <a:rPr lang="en-US" altLang="zh-CN" dirty="0">
                <a:latin typeface="微软雅黑" pitchFamily="34" charset="-122"/>
                <a:ea typeface="微软雅黑" pitchFamily="34" charset="-122"/>
              </a:rPr>
              <a:t>Android 4.4</a:t>
            </a:r>
            <a:r>
              <a:rPr lang="zh-CN" altLang="en-US" dirty="0">
                <a:latin typeface="微软雅黑" pitchFamily="34" charset="-122"/>
                <a:ea typeface="微软雅黑" pitchFamily="34" charset="-122"/>
              </a:rPr>
              <a:t>（奇巧</a:t>
            </a:r>
            <a:r>
              <a:rPr lang="en-US" altLang="zh-CN" dirty="0" err="1">
                <a:latin typeface="微软雅黑" pitchFamily="34" charset="-122"/>
                <a:ea typeface="微软雅黑" pitchFamily="34" charset="-122"/>
              </a:rPr>
              <a:t>Kitkat</a:t>
            </a:r>
            <a:r>
              <a:rPr lang="zh-CN" altLang="en-US" dirty="0">
                <a:latin typeface="微软雅黑" pitchFamily="34" charset="-122"/>
                <a:ea typeface="微软雅黑" pitchFamily="34" charset="-122"/>
              </a:rPr>
              <a:t>）。主要更新如下：</a:t>
            </a:r>
          </a:p>
          <a:p>
            <a:r>
              <a:rPr lang="zh-CN" altLang="en-US" dirty="0">
                <a:latin typeface="微软雅黑" pitchFamily="34" charset="-122"/>
                <a:ea typeface="微软雅黑" pitchFamily="34" charset="-122"/>
              </a:rPr>
              <a:t>支持语音打开</a:t>
            </a:r>
            <a:r>
              <a:rPr lang="en-US" altLang="zh-CN" dirty="0">
                <a:latin typeface="微软雅黑" pitchFamily="34" charset="-122"/>
                <a:ea typeface="微软雅黑" pitchFamily="34" charset="-122"/>
              </a:rPr>
              <a:t>Google Now (</a:t>
            </a:r>
            <a:r>
              <a:rPr lang="zh-CN" altLang="en-US" dirty="0">
                <a:latin typeface="微软雅黑" pitchFamily="34" charset="-122"/>
                <a:ea typeface="微软雅黑" pitchFamily="34" charset="-122"/>
              </a:rPr>
              <a:t>在主画面说出“</a:t>
            </a:r>
            <a:r>
              <a:rPr lang="en-US" altLang="zh-CN" dirty="0" err="1">
                <a:latin typeface="微软雅黑" pitchFamily="34" charset="-122"/>
                <a:ea typeface="微软雅黑" pitchFamily="34" charset="-122"/>
              </a:rPr>
              <a:t>OK,Google</a:t>
            </a:r>
            <a:r>
              <a:rPr lang="en-US" altLang="zh-CN"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。在</a:t>
            </a:r>
            <a:r>
              <a:rPr lang="zh-CN" altLang="en-US" dirty="0">
                <a:latin typeface="微软雅黑" pitchFamily="34" charset="-122"/>
                <a:ea typeface="微软雅黑" pitchFamily="34" charset="-122"/>
              </a:rPr>
              <a:t>阅读电子书、玩游戏、看电影时支持全屏模式（</a:t>
            </a:r>
            <a:r>
              <a:rPr lang="en-US" altLang="zh-CN" dirty="0">
                <a:latin typeface="微软雅黑" pitchFamily="34" charset="-122"/>
                <a:ea typeface="微软雅黑" pitchFamily="34" charset="-122"/>
              </a:rPr>
              <a:t>Immersive Mode)</a:t>
            </a:r>
            <a:r>
              <a:rPr lang="zh-CN" altLang="en-US" dirty="0">
                <a:latin typeface="微软雅黑" pitchFamily="34" charset="-122"/>
                <a:ea typeface="微软雅黑" pitchFamily="34" charset="-122"/>
              </a:rPr>
              <a:t>。</a:t>
            </a:r>
          </a:p>
          <a:p>
            <a:r>
              <a:rPr lang="zh-CN" altLang="en-US" dirty="0">
                <a:latin typeface="微软雅黑" pitchFamily="34" charset="-122"/>
                <a:ea typeface="微软雅黑" pitchFamily="34" charset="-122"/>
              </a:rPr>
              <a:t>优化内存使用，在多任务处理时有更佳的工作表现。</a:t>
            </a:r>
          </a:p>
          <a:p>
            <a:r>
              <a:rPr lang="zh-CN" altLang="en-US" dirty="0">
                <a:latin typeface="微软雅黑" pitchFamily="34" charset="-122"/>
                <a:ea typeface="微软雅黑" pitchFamily="34" charset="-122"/>
              </a:rPr>
              <a:t>新的电话通信功能</a:t>
            </a:r>
            <a:r>
              <a:rPr lang="zh-CN" altLang="en-US" dirty="0" smtClean="0">
                <a:latin typeface="微软雅黑" pitchFamily="34" charset="-122"/>
                <a:ea typeface="微软雅黑" pitchFamily="34" charset="-122"/>
              </a:rPr>
              <a:t>。旧</a:t>
            </a:r>
            <a:r>
              <a:rPr lang="zh-CN" altLang="en-US" dirty="0">
                <a:latin typeface="微软雅黑" pitchFamily="34" charset="-122"/>
                <a:ea typeface="微软雅黑" pitchFamily="34" charset="-122"/>
              </a:rPr>
              <a:t>有的</a:t>
            </a:r>
            <a:r>
              <a:rPr lang="en-US" altLang="zh-CN" dirty="0">
                <a:latin typeface="微软雅黑" pitchFamily="34" charset="-122"/>
                <a:ea typeface="微软雅黑" pitchFamily="34" charset="-122"/>
              </a:rPr>
              <a:t>SMS</a:t>
            </a:r>
            <a:r>
              <a:rPr lang="zh-CN" altLang="en-US" dirty="0">
                <a:latin typeface="微软雅黑" pitchFamily="34" charset="-122"/>
                <a:ea typeface="微软雅黑" pitchFamily="34" charset="-122"/>
              </a:rPr>
              <a:t>应用程序集成至</a:t>
            </a:r>
            <a:r>
              <a:rPr lang="en-US" altLang="zh-CN" dirty="0">
                <a:latin typeface="微软雅黑" pitchFamily="34" charset="-122"/>
                <a:ea typeface="微软雅黑" pitchFamily="34" charset="-122"/>
              </a:rPr>
              <a:t>Hangouts</a:t>
            </a:r>
            <a:r>
              <a:rPr lang="zh-CN" altLang="en-US" dirty="0">
                <a:latin typeface="微软雅黑" pitchFamily="34" charset="-122"/>
                <a:ea typeface="微软雅黑" pitchFamily="34" charset="-122"/>
              </a:rPr>
              <a:t>。</a:t>
            </a:r>
          </a:p>
          <a:p>
            <a:r>
              <a:rPr lang="en-US" altLang="zh-CN" dirty="0">
                <a:latin typeface="微软雅黑" pitchFamily="34" charset="-122"/>
                <a:ea typeface="微软雅黑" pitchFamily="34" charset="-122"/>
              </a:rPr>
              <a:t>Emoji Keyboard </a:t>
            </a:r>
            <a:r>
              <a:rPr lang="zh-CN" altLang="en-US" dirty="0">
                <a:latin typeface="微软雅黑" pitchFamily="34" charset="-122"/>
                <a:ea typeface="微软雅黑" pitchFamily="34" charset="-122"/>
              </a:rPr>
              <a:t>集成至 </a:t>
            </a:r>
            <a:r>
              <a:rPr lang="en-US" altLang="zh-CN" dirty="0">
                <a:latin typeface="微软雅黑" pitchFamily="34" charset="-122"/>
                <a:ea typeface="微软雅黑" pitchFamily="34" charset="-122"/>
              </a:rPr>
              <a:t>Google </a:t>
            </a:r>
            <a:r>
              <a:rPr lang="zh-CN" altLang="en-US" dirty="0">
                <a:latin typeface="微软雅黑" pitchFamily="34" charset="-122"/>
                <a:ea typeface="微软雅黑" pitchFamily="34" charset="-122"/>
              </a:rPr>
              <a:t>键盘。</a:t>
            </a:r>
          </a:p>
          <a:p>
            <a:r>
              <a:rPr lang="zh-CN" altLang="en-US" dirty="0">
                <a:latin typeface="微软雅黑" pitchFamily="34" charset="-122"/>
                <a:ea typeface="微软雅黑" pitchFamily="34" charset="-122"/>
              </a:rPr>
              <a:t>支持 </a:t>
            </a:r>
            <a:r>
              <a:rPr lang="en-US" altLang="zh-CN" dirty="0">
                <a:latin typeface="微软雅黑" pitchFamily="34" charset="-122"/>
                <a:ea typeface="微软雅黑" pitchFamily="34" charset="-122"/>
              </a:rPr>
              <a:t>Google Cloud Print </a:t>
            </a:r>
            <a:r>
              <a:rPr lang="zh-CN" altLang="en-US" dirty="0">
                <a:latin typeface="微软雅黑" pitchFamily="34" charset="-122"/>
                <a:ea typeface="微软雅黑" pitchFamily="34" charset="-122"/>
              </a:rPr>
              <a:t>服务，让用户可以利用户中或办公室中连接至</a:t>
            </a:r>
            <a:r>
              <a:rPr lang="en-US" altLang="zh-CN" dirty="0">
                <a:latin typeface="微软雅黑" pitchFamily="34" charset="-122"/>
                <a:ea typeface="微软雅黑" pitchFamily="34" charset="-122"/>
              </a:rPr>
              <a:t>Cloud Print</a:t>
            </a:r>
            <a:r>
              <a:rPr lang="zh-CN" altLang="en-US" dirty="0">
                <a:latin typeface="微软雅黑" pitchFamily="34" charset="-122"/>
                <a:ea typeface="微软雅黑" pitchFamily="34" charset="-122"/>
              </a:rPr>
              <a:t>的打印机，印出文件</a:t>
            </a:r>
            <a:r>
              <a:rPr lang="zh-CN" altLang="en-US" dirty="0" smtClean="0">
                <a:latin typeface="微软雅黑" pitchFamily="34" charset="-122"/>
                <a:ea typeface="微软雅黑" pitchFamily="34" charset="-122"/>
              </a:rPr>
              <a:t>。支持 </a:t>
            </a:r>
            <a:r>
              <a:rPr lang="en-US" altLang="zh-CN" dirty="0">
                <a:latin typeface="微软雅黑" pitchFamily="34" charset="-122"/>
                <a:ea typeface="微软雅黑" pitchFamily="34" charset="-122"/>
              </a:rPr>
              <a:t>Office </a:t>
            </a:r>
            <a:r>
              <a:rPr lang="zh-CN" altLang="en-US" dirty="0">
                <a:latin typeface="微软雅黑" pitchFamily="34" charset="-122"/>
                <a:ea typeface="微软雅黑" pitchFamily="34" charset="-122"/>
              </a:rPr>
              <a:t>应用程序直接打开及存储用户在 </a:t>
            </a:r>
            <a:r>
              <a:rPr lang="en-US" altLang="zh-CN" dirty="0">
                <a:latin typeface="微软雅黑" pitchFamily="34" charset="-122"/>
                <a:ea typeface="微软雅黑" pitchFamily="34" charset="-122"/>
              </a:rPr>
              <a:t>Google Drive </a:t>
            </a:r>
            <a:r>
              <a:rPr lang="zh-CN" altLang="en-US" dirty="0">
                <a:latin typeface="微软雅黑" pitchFamily="34" charset="-122"/>
                <a:ea typeface="微软雅黑" pitchFamily="34" charset="-122"/>
              </a:rPr>
              <a:t>内的文件，即时同步更新文件。</a:t>
            </a:r>
          </a:p>
          <a:p>
            <a:r>
              <a:rPr lang="zh-CN" altLang="en-US" dirty="0">
                <a:latin typeface="微软雅黑" pitchFamily="34" charset="-122"/>
                <a:ea typeface="微软雅黑" pitchFamily="34" charset="-122"/>
              </a:rPr>
              <a:t>支持低电耗音乐播放</a:t>
            </a:r>
            <a:r>
              <a:rPr lang="zh-CN" altLang="en-US" dirty="0" smtClean="0">
                <a:latin typeface="微软雅黑" pitchFamily="34" charset="-122"/>
                <a:ea typeface="微软雅黑" pitchFamily="34" charset="-122"/>
              </a:rPr>
              <a:t>。全新</a:t>
            </a:r>
            <a:r>
              <a:rPr lang="zh-CN" altLang="en-US" dirty="0">
                <a:latin typeface="微软雅黑" pitchFamily="34" charset="-122"/>
                <a:ea typeface="微软雅黑" pitchFamily="34" charset="-122"/>
              </a:rPr>
              <a:t>的计步器</a:t>
            </a:r>
            <a:r>
              <a:rPr lang="zh-CN" altLang="en-US" dirty="0" smtClean="0">
                <a:latin typeface="微软雅黑" pitchFamily="34" charset="-122"/>
                <a:ea typeface="微软雅黑" pitchFamily="34" charset="-122"/>
              </a:rPr>
              <a:t>。全新</a:t>
            </a:r>
            <a:r>
              <a:rPr lang="zh-CN" altLang="en-US" dirty="0">
                <a:latin typeface="微软雅黑" pitchFamily="34" charset="-122"/>
                <a:ea typeface="微软雅黑" pitchFamily="34" charset="-122"/>
              </a:rPr>
              <a:t>的 </a:t>
            </a:r>
            <a:r>
              <a:rPr lang="en-US" altLang="zh-CN" dirty="0">
                <a:latin typeface="微软雅黑" pitchFamily="34" charset="-122"/>
                <a:ea typeface="微软雅黑" pitchFamily="34" charset="-122"/>
              </a:rPr>
              <a:t>NFC </a:t>
            </a:r>
            <a:r>
              <a:rPr lang="zh-CN" altLang="en-US" dirty="0">
                <a:latin typeface="微软雅黑" pitchFamily="34" charset="-122"/>
                <a:ea typeface="微软雅黑" pitchFamily="34" charset="-122"/>
              </a:rPr>
              <a:t>集成。</a:t>
            </a:r>
          </a:p>
          <a:p>
            <a:r>
              <a:rPr lang="zh-CN" altLang="en-US" dirty="0">
                <a:latin typeface="微软雅黑" pitchFamily="34" charset="-122"/>
                <a:ea typeface="微软雅黑" pitchFamily="34" charset="-122"/>
              </a:rPr>
              <a:t>全新的 </a:t>
            </a:r>
            <a:r>
              <a:rPr lang="en-US" altLang="zh-CN" dirty="0">
                <a:latin typeface="微软雅黑" pitchFamily="34" charset="-122"/>
                <a:ea typeface="微软雅黑" pitchFamily="34" charset="-122"/>
              </a:rPr>
              <a:t>Java </a:t>
            </a:r>
            <a:r>
              <a:rPr lang="zh-CN" altLang="en-US" dirty="0">
                <a:latin typeface="微软雅黑" pitchFamily="34" charset="-122"/>
                <a:ea typeface="微软雅黑" pitchFamily="34" charset="-122"/>
              </a:rPr>
              <a:t>虚拟机运行环境 </a:t>
            </a:r>
            <a:r>
              <a:rPr lang="en-US" altLang="zh-CN" dirty="0">
                <a:latin typeface="微软雅黑" pitchFamily="34" charset="-122"/>
                <a:ea typeface="微软雅黑" pitchFamily="34" charset="-122"/>
              </a:rPr>
              <a:t>ART</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Android Runtime</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。支持 </a:t>
            </a:r>
            <a:r>
              <a:rPr lang="en-US" altLang="zh-CN" dirty="0">
                <a:latin typeface="微软雅黑" pitchFamily="34" charset="-122"/>
                <a:ea typeface="微软雅黑" pitchFamily="34" charset="-122"/>
              </a:rPr>
              <a:t>Message Access Profile</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MAP</a:t>
            </a:r>
            <a:r>
              <a:rPr lang="zh-CN" altLang="en-US" dirty="0">
                <a:latin typeface="微软雅黑" pitchFamily="34" charset="-122"/>
                <a:ea typeface="微软雅黑" pitchFamily="34" charset="-122"/>
              </a:rPr>
              <a:t>）。</a:t>
            </a:r>
          </a:p>
          <a:p>
            <a:r>
              <a:rPr lang="zh-CN" altLang="en-US" dirty="0">
                <a:latin typeface="微软雅黑" pitchFamily="34" charset="-122"/>
                <a:ea typeface="微软雅黑" pitchFamily="34" charset="-122"/>
              </a:rPr>
              <a:t>支持 </a:t>
            </a:r>
            <a:r>
              <a:rPr lang="en-US" altLang="zh-CN" dirty="0" err="1">
                <a:latin typeface="微软雅黑" pitchFamily="34" charset="-122"/>
                <a:ea typeface="微软雅黑" pitchFamily="34" charset="-122"/>
              </a:rPr>
              <a:t>Chromecast</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及新的 </a:t>
            </a:r>
            <a:r>
              <a:rPr lang="en-US" altLang="zh-CN" dirty="0">
                <a:latin typeface="微软雅黑" pitchFamily="34" charset="-122"/>
                <a:ea typeface="微软雅黑" pitchFamily="34" charset="-122"/>
              </a:rPr>
              <a:t>Chrome </a:t>
            </a:r>
            <a:r>
              <a:rPr lang="zh-CN" altLang="en-US" dirty="0">
                <a:latin typeface="微软雅黑" pitchFamily="34" charset="-122"/>
                <a:ea typeface="微软雅黑" pitchFamily="34" charset="-122"/>
              </a:rPr>
              <a:t>功能。</a:t>
            </a:r>
          </a:p>
          <a:p>
            <a:r>
              <a:rPr lang="zh-CN" altLang="en-US" dirty="0">
                <a:latin typeface="微软雅黑" pitchFamily="34" charset="-122"/>
                <a:ea typeface="微软雅黑" pitchFamily="34" charset="-122"/>
              </a:rPr>
              <a:t>支持隐藏式字幕</a:t>
            </a:r>
            <a:r>
              <a:rPr lang="zh-CN" altLang="en-US" dirty="0" smtClean="0">
                <a:latin typeface="微软雅黑" pitchFamily="34" charset="-122"/>
                <a:ea typeface="微软雅黑" pitchFamily="34" charset="-122"/>
              </a:rPr>
              <a:t>。完全</a:t>
            </a:r>
            <a:r>
              <a:rPr lang="zh-CN" altLang="en-US" dirty="0">
                <a:latin typeface="微软雅黑" pitchFamily="34" charset="-122"/>
                <a:ea typeface="微软雅黑" pitchFamily="34" charset="-122"/>
              </a:rPr>
              <a:t>封锁 </a:t>
            </a:r>
            <a:r>
              <a:rPr lang="en-US" altLang="zh-CN" dirty="0">
                <a:latin typeface="微软雅黑" pitchFamily="34" charset="-122"/>
                <a:ea typeface="微软雅黑" pitchFamily="34" charset="-122"/>
              </a:rPr>
              <a:t>Adobe Flash player </a:t>
            </a:r>
            <a:r>
              <a:rPr lang="zh-CN" altLang="en-US" dirty="0">
                <a:latin typeface="微软雅黑" pitchFamily="34" charset="-122"/>
                <a:ea typeface="微软雅黑" pitchFamily="34" charset="-122"/>
              </a:rPr>
              <a:t>功能。</a:t>
            </a:r>
            <a:endParaRPr lang="zh-CN" dirty="0">
              <a:latin typeface="微软雅黑" pitchFamily="34" charset="-122"/>
              <a:ea typeface="微软雅黑" pitchFamily="34" charset="-122"/>
            </a:endParaRPr>
          </a:p>
        </p:txBody>
      </p:sp>
      <p:pic>
        <p:nvPicPr>
          <p:cNvPr id="5122" name="Picture 2" descr="Image result for Kitk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6580" y="5157192"/>
            <a:ext cx="2592288" cy="1608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08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发行版本</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62500" lnSpcReduction="20000"/>
          </a:bodyPr>
          <a:lstStyle/>
          <a:p>
            <a:r>
              <a:rPr lang="en-US" altLang="zh-CN" dirty="0">
                <a:latin typeface="微软雅黑" pitchFamily="34" charset="-122"/>
                <a:ea typeface="微软雅黑" pitchFamily="34" charset="-122"/>
              </a:rPr>
              <a:t>2014</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10</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16</a:t>
            </a:r>
            <a:r>
              <a:rPr lang="zh-CN" altLang="en-US" dirty="0">
                <a:latin typeface="微软雅黑" pitchFamily="34" charset="-122"/>
                <a:ea typeface="微软雅黑" pitchFamily="34" charset="-122"/>
              </a:rPr>
              <a:t>日，</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发布</a:t>
            </a:r>
            <a:r>
              <a:rPr lang="en-US" altLang="zh-CN" dirty="0">
                <a:latin typeface="微软雅黑" pitchFamily="34" charset="-122"/>
                <a:ea typeface="微软雅黑" pitchFamily="34" charset="-122"/>
              </a:rPr>
              <a:t>Android 5.0</a:t>
            </a:r>
            <a:r>
              <a:rPr lang="zh-CN" altLang="en-US" dirty="0">
                <a:latin typeface="微软雅黑" pitchFamily="34" charset="-122"/>
                <a:ea typeface="微软雅黑" pitchFamily="34" charset="-122"/>
              </a:rPr>
              <a:t>（棒棒糖</a:t>
            </a:r>
            <a:r>
              <a:rPr lang="en-US" altLang="zh-CN" dirty="0">
                <a:latin typeface="微软雅黑" pitchFamily="34" charset="-122"/>
                <a:ea typeface="微软雅黑" pitchFamily="34" charset="-122"/>
              </a:rPr>
              <a:t>Lollipop</a:t>
            </a:r>
            <a:r>
              <a:rPr lang="zh-CN" altLang="en-US" dirty="0">
                <a:latin typeface="微软雅黑" pitchFamily="34" charset="-122"/>
                <a:ea typeface="微软雅黑" pitchFamily="34" charset="-122"/>
              </a:rPr>
              <a:t>）。主要更新如下：</a:t>
            </a:r>
          </a:p>
          <a:p>
            <a:r>
              <a:rPr lang="zh-CN" altLang="en-US" dirty="0">
                <a:latin typeface="微软雅黑" pitchFamily="34" charset="-122"/>
                <a:ea typeface="微软雅黑" pitchFamily="34" charset="-122"/>
              </a:rPr>
              <a:t>支持</a:t>
            </a:r>
            <a:r>
              <a:rPr lang="en-US" altLang="zh-CN" dirty="0">
                <a:latin typeface="微软雅黑" pitchFamily="34" charset="-122"/>
                <a:ea typeface="微软雅黑" pitchFamily="34" charset="-122"/>
              </a:rPr>
              <a:t>64</a:t>
            </a:r>
            <a:r>
              <a:rPr lang="zh-CN" altLang="en-US" dirty="0">
                <a:latin typeface="微软雅黑" pitchFamily="34" charset="-122"/>
                <a:ea typeface="微软雅黑" pitchFamily="34" charset="-122"/>
              </a:rPr>
              <a:t>位处理器</a:t>
            </a:r>
            <a:r>
              <a:rPr lang="zh-CN" altLang="en-US" dirty="0" smtClean="0">
                <a:latin typeface="微软雅黑" pitchFamily="34" charset="-122"/>
                <a:ea typeface="微软雅黑" pitchFamily="34" charset="-122"/>
              </a:rPr>
              <a:t>。支持</a:t>
            </a:r>
            <a:r>
              <a:rPr lang="zh-CN" altLang="en-US" dirty="0">
                <a:latin typeface="微软雅黑" pitchFamily="34" charset="-122"/>
                <a:ea typeface="微软雅黑" pitchFamily="34" charset="-122"/>
              </a:rPr>
              <a:t>蓝牙</a:t>
            </a:r>
            <a:r>
              <a:rPr lang="en-US" altLang="zh-CN" dirty="0">
                <a:latin typeface="微软雅黑" pitchFamily="34" charset="-122"/>
                <a:ea typeface="微软雅黑" pitchFamily="34" charset="-122"/>
              </a:rPr>
              <a:t>4.1</a:t>
            </a:r>
            <a:r>
              <a:rPr lang="zh-CN" altLang="en-US" dirty="0">
                <a:latin typeface="微软雅黑" pitchFamily="34" charset="-122"/>
                <a:ea typeface="微软雅黑" pitchFamily="34" charset="-122"/>
              </a:rPr>
              <a:t>。</a:t>
            </a:r>
          </a:p>
          <a:p>
            <a:r>
              <a:rPr lang="zh-CN" altLang="en-US" dirty="0">
                <a:latin typeface="微软雅黑" pitchFamily="34" charset="-122"/>
                <a:ea typeface="微软雅黑" pitchFamily="34" charset="-122"/>
              </a:rPr>
              <a:t>相机可存扩展名为*</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dng</a:t>
            </a:r>
            <a:r>
              <a:rPr lang="zh-CN" altLang="en-US" dirty="0">
                <a:latin typeface="微软雅黑" pitchFamily="34" charset="-122"/>
                <a:ea typeface="微软雅黑" pitchFamily="34" charset="-122"/>
              </a:rPr>
              <a:t>的</a:t>
            </a:r>
            <a:r>
              <a:rPr lang="en-US" altLang="zh-CN" dirty="0">
                <a:latin typeface="微软雅黑" pitchFamily="34" charset="-122"/>
                <a:ea typeface="微软雅黑" pitchFamily="34" charset="-122"/>
              </a:rPr>
              <a:t>raw</a:t>
            </a:r>
            <a:r>
              <a:rPr lang="zh-CN" altLang="en-US" dirty="0">
                <a:latin typeface="微软雅黑" pitchFamily="34" charset="-122"/>
                <a:ea typeface="微软雅黑" pitchFamily="34" charset="-122"/>
              </a:rPr>
              <a:t>档。</a:t>
            </a:r>
          </a:p>
          <a:p>
            <a:r>
              <a:rPr lang="zh-CN" altLang="en-US" dirty="0">
                <a:latin typeface="微软雅黑" pitchFamily="34" charset="-122"/>
                <a:ea typeface="微软雅黑" pitchFamily="34" charset="-122"/>
              </a:rPr>
              <a:t>采用全新</a:t>
            </a:r>
            <a:r>
              <a:rPr lang="en-US" altLang="zh-CN" dirty="0">
                <a:latin typeface="微软雅黑" pitchFamily="34" charset="-122"/>
                <a:ea typeface="微软雅黑" pitchFamily="34" charset="-122"/>
              </a:rPr>
              <a:t>Material Design</a:t>
            </a:r>
            <a:r>
              <a:rPr lang="zh-CN" altLang="en-US" dirty="0">
                <a:latin typeface="微软雅黑" pitchFamily="34" charset="-122"/>
                <a:ea typeface="微软雅黑" pitchFamily="34" charset="-122"/>
              </a:rPr>
              <a:t>界面</a:t>
            </a:r>
            <a:r>
              <a:rPr lang="zh-CN" altLang="en-US" dirty="0" smtClean="0">
                <a:latin typeface="微软雅黑" pitchFamily="34" charset="-122"/>
                <a:ea typeface="微软雅黑" pitchFamily="34" charset="-122"/>
              </a:rPr>
              <a:t>。全面</a:t>
            </a:r>
            <a:r>
              <a:rPr lang="zh-CN" altLang="en-US" dirty="0">
                <a:latin typeface="微软雅黑" pitchFamily="34" charset="-122"/>
                <a:ea typeface="微软雅黑" pitchFamily="34" charset="-122"/>
              </a:rPr>
              <a:t>由 </a:t>
            </a:r>
            <a:r>
              <a:rPr lang="en-US" altLang="zh-CN" dirty="0" err="1">
                <a:latin typeface="微软雅黑" pitchFamily="34" charset="-122"/>
                <a:ea typeface="微软雅黑" pitchFamily="34" charset="-122"/>
              </a:rPr>
              <a:t>Dalvik</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虚拟机转用 </a:t>
            </a:r>
            <a:r>
              <a:rPr lang="en-US" altLang="zh-CN" dirty="0">
                <a:latin typeface="微软雅黑" pitchFamily="34" charset="-122"/>
                <a:ea typeface="微软雅黑" pitchFamily="34" charset="-122"/>
              </a:rPr>
              <a:t>Android </a:t>
            </a:r>
            <a:r>
              <a:rPr lang="en-US" altLang="zh-CN" dirty="0" err="1">
                <a:latin typeface="微软雅黑" pitchFamily="34" charset="-122"/>
                <a:ea typeface="微软雅黑" pitchFamily="34" charset="-122"/>
              </a:rPr>
              <a:t>RunTime</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ART</a:t>
            </a:r>
            <a:r>
              <a:rPr lang="zh-CN" altLang="en-US" dirty="0">
                <a:latin typeface="微软雅黑" pitchFamily="34" charset="-122"/>
                <a:ea typeface="微软雅黑" pitchFamily="34" charset="-122"/>
              </a:rPr>
              <a:t>）编译虚拟机。官方宣称新的虚拟机相较于旧虚拟机，性能可提升四倍。</a:t>
            </a:r>
          </a:p>
          <a:p>
            <a:r>
              <a:rPr lang="zh-CN" altLang="en-US" dirty="0">
                <a:latin typeface="微软雅黑" pitchFamily="34" charset="-122"/>
                <a:ea typeface="微软雅黑" pitchFamily="34" charset="-122"/>
              </a:rPr>
              <a:t>改良的通知界面及新增</a:t>
            </a:r>
            <a:r>
              <a:rPr lang="en-US" altLang="zh-CN" dirty="0">
                <a:latin typeface="微软雅黑" pitchFamily="34" charset="-122"/>
                <a:ea typeface="微软雅黑" pitchFamily="34" charset="-122"/>
              </a:rPr>
              <a:t>Priority Mode</a:t>
            </a:r>
            <a:r>
              <a:rPr lang="zh-CN" altLang="en-US" dirty="0">
                <a:latin typeface="微软雅黑" pitchFamily="34" charset="-122"/>
                <a:ea typeface="微软雅黑" pitchFamily="34" charset="-122"/>
              </a:rPr>
              <a:t>。</a:t>
            </a:r>
          </a:p>
          <a:p>
            <a:r>
              <a:rPr lang="zh-CN" altLang="en-US" dirty="0">
                <a:latin typeface="微软雅黑" pitchFamily="34" charset="-122"/>
                <a:ea typeface="微软雅黑" pitchFamily="34" charset="-122"/>
              </a:rPr>
              <a:t>预载省电及充电预测功能</a:t>
            </a:r>
            <a:r>
              <a:rPr lang="zh-CN" altLang="en-US" dirty="0" smtClean="0">
                <a:latin typeface="微软雅黑" pitchFamily="34" charset="-122"/>
                <a:ea typeface="微软雅黑" pitchFamily="34" charset="-122"/>
              </a:rPr>
              <a:t>。新增</a:t>
            </a:r>
            <a:r>
              <a:rPr lang="zh-CN" altLang="en-US" dirty="0">
                <a:latin typeface="微软雅黑" pitchFamily="34" charset="-122"/>
                <a:ea typeface="微软雅黑" pitchFamily="34" charset="-122"/>
              </a:rPr>
              <a:t>自动内容加密功能。</a:t>
            </a:r>
          </a:p>
          <a:p>
            <a:r>
              <a:rPr lang="zh-CN" altLang="en-US" dirty="0">
                <a:latin typeface="微软雅黑" pitchFamily="34" charset="-122"/>
                <a:ea typeface="微软雅黑" pitchFamily="34" charset="-122"/>
              </a:rPr>
              <a:t>新增多人设备分享功能，可在其他设备登录自己账号，并获取用户的联系人、日历等</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云数据。</a:t>
            </a:r>
          </a:p>
          <a:p>
            <a:r>
              <a:rPr lang="zh-CN" altLang="en-US" dirty="0">
                <a:latin typeface="微软雅黑" pitchFamily="34" charset="-122"/>
                <a:ea typeface="微软雅黑" pitchFamily="34" charset="-122"/>
              </a:rPr>
              <a:t>强化网络及传输连接性，包括</a:t>
            </a:r>
            <a:r>
              <a:rPr lang="en-US" altLang="zh-CN" dirty="0">
                <a:latin typeface="微软雅黑" pitchFamily="34" charset="-122"/>
                <a:ea typeface="微软雅黑" pitchFamily="34" charset="-122"/>
              </a:rPr>
              <a:t>Wi-Fi</a:t>
            </a:r>
            <a:r>
              <a:rPr lang="zh-CN" altLang="en-US" dirty="0">
                <a:latin typeface="微软雅黑" pitchFamily="34" charset="-122"/>
                <a:ea typeface="微软雅黑" pitchFamily="34" charset="-122"/>
              </a:rPr>
              <a:t>、蓝牙及</a:t>
            </a:r>
            <a:r>
              <a:rPr lang="en-US" altLang="zh-CN" dirty="0">
                <a:latin typeface="微软雅黑" pitchFamily="34" charset="-122"/>
                <a:ea typeface="微软雅黑" pitchFamily="34" charset="-122"/>
              </a:rPr>
              <a:t>NFC</a:t>
            </a:r>
            <a:r>
              <a:rPr lang="zh-CN" altLang="en-US" dirty="0">
                <a:latin typeface="微软雅黑" pitchFamily="34" charset="-122"/>
                <a:ea typeface="微软雅黑" pitchFamily="34" charset="-122"/>
              </a:rPr>
              <a:t>。</a:t>
            </a:r>
          </a:p>
          <a:p>
            <a:r>
              <a:rPr lang="zh-CN" altLang="en-US" dirty="0">
                <a:latin typeface="微软雅黑" pitchFamily="34" charset="-122"/>
                <a:ea typeface="微软雅黑" pitchFamily="34" charset="-122"/>
              </a:rPr>
              <a:t>强化多媒体功能，例如支持</a:t>
            </a:r>
            <a:r>
              <a:rPr lang="en-US" altLang="zh-CN" dirty="0">
                <a:latin typeface="微软雅黑" pitchFamily="34" charset="-122"/>
                <a:ea typeface="微软雅黑" pitchFamily="34" charset="-122"/>
              </a:rPr>
              <a:t>RAW</a:t>
            </a:r>
            <a:r>
              <a:rPr lang="zh-CN" altLang="en-US" dirty="0">
                <a:latin typeface="微软雅黑" pitchFamily="34" charset="-122"/>
                <a:ea typeface="微软雅黑" pitchFamily="34" charset="-122"/>
              </a:rPr>
              <a:t>格式拍摄</a:t>
            </a:r>
            <a:r>
              <a:rPr lang="zh-CN" altLang="en-US" dirty="0" smtClean="0">
                <a:latin typeface="微软雅黑" pitchFamily="34" charset="-122"/>
                <a:ea typeface="微软雅黑" pitchFamily="34" charset="-122"/>
              </a:rPr>
              <a:t>。强化</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OK, Google”</a:t>
            </a:r>
            <a:r>
              <a:rPr lang="zh-CN" altLang="en-US" dirty="0">
                <a:latin typeface="微软雅黑" pitchFamily="34" charset="-122"/>
                <a:ea typeface="微软雅黑" pitchFamily="34" charset="-122"/>
              </a:rPr>
              <a:t>功能。</a:t>
            </a:r>
          </a:p>
          <a:p>
            <a:r>
              <a:rPr lang="zh-CN" altLang="en-US" dirty="0">
                <a:latin typeface="微软雅黑" pitchFamily="34" charset="-122"/>
                <a:ea typeface="微软雅黑" pitchFamily="34" charset="-122"/>
              </a:rPr>
              <a:t>改善</a:t>
            </a:r>
            <a:r>
              <a:rPr lang="en-US" altLang="zh-CN" dirty="0">
                <a:latin typeface="微软雅黑" pitchFamily="34" charset="-122"/>
                <a:ea typeface="微软雅黑" pitchFamily="34" charset="-122"/>
              </a:rPr>
              <a:t>Android TV</a:t>
            </a:r>
            <a:r>
              <a:rPr lang="zh-CN" altLang="en-US" dirty="0">
                <a:latin typeface="微软雅黑" pitchFamily="34" charset="-122"/>
                <a:ea typeface="微软雅黑" pitchFamily="34" charset="-122"/>
              </a:rPr>
              <a:t>的支持</a:t>
            </a:r>
            <a:r>
              <a:rPr lang="zh-CN" altLang="en-US" dirty="0" smtClean="0">
                <a:latin typeface="微软雅黑" pitchFamily="34" charset="-122"/>
                <a:ea typeface="微软雅黑" pitchFamily="34" charset="-122"/>
              </a:rPr>
              <a:t>。提供</a:t>
            </a:r>
            <a:r>
              <a:rPr lang="zh-CN" altLang="en-US" dirty="0">
                <a:latin typeface="微软雅黑" pitchFamily="34" charset="-122"/>
                <a:ea typeface="微软雅黑" pitchFamily="34" charset="-122"/>
              </a:rPr>
              <a:t>低视力的设置，以协助色弱人士。</a:t>
            </a:r>
          </a:p>
          <a:p>
            <a:r>
              <a:rPr lang="zh-CN" altLang="en-US" dirty="0">
                <a:latin typeface="微软雅黑" pitchFamily="34" charset="-122"/>
                <a:ea typeface="微软雅黑" pitchFamily="34" charset="-122"/>
              </a:rPr>
              <a:t>改善</a:t>
            </a:r>
            <a:r>
              <a:rPr lang="en-US" altLang="zh-CN" dirty="0">
                <a:latin typeface="微软雅黑" pitchFamily="34" charset="-122"/>
                <a:ea typeface="微软雅黑" pitchFamily="34" charset="-122"/>
              </a:rPr>
              <a:t>Google Now</a:t>
            </a:r>
            <a:r>
              <a:rPr lang="zh-CN" altLang="en-US" dirty="0">
                <a:latin typeface="微软雅黑" pitchFamily="34" charset="-122"/>
                <a:ea typeface="微软雅黑" pitchFamily="34" charset="-122"/>
              </a:rPr>
              <a:t>功能。</a:t>
            </a:r>
            <a:endParaRPr lang="zh-CN" dirty="0">
              <a:latin typeface="微软雅黑" pitchFamily="34" charset="-122"/>
              <a:ea typeface="微软雅黑" pitchFamily="34" charset="-122"/>
            </a:endParaRPr>
          </a:p>
        </p:txBody>
      </p:sp>
      <p:pic>
        <p:nvPicPr>
          <p:cNvPr id="6148" name="Picture 4" descr="Image result for Lollip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6620" y="4725144"/>
            <a:ext cx="3765914" cy="1928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45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发行版本</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85000" lnSpcReduction="20000"/>
          </a:bodyPr>
          <a:lstStyle/>
          <a:p>
            <a:r>
              <a:rPr lang="en-US" altLang="zh-CN" dirty="0" smtClean="0">
                <a:latin typeface="微软雅黑" pitchFamily="34" charset="-122"/>
                <a:ea typeface="微软雅黑" pitchFamily="34" charset="-122"/>
              </a:rPr>
              <a:t>2015</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10</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日，</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发布</a:t>
            </a:r>
            <a:r>
              <a:rPr lang="en-US" altLang="zh-CN" dirty="0">
                <a:latin typeface="微软雅黑" pitchFamily="34" charset="-122"/>
                <a:ea typeface="微软雅黑" pitchFamily="34" charset="-122"/>
              </a:rPr>
              <a:t>Android 6.0</a:t>
            </a:r>
            <a:r>
              <a:rPr lang="zh-CN" altLang="en-US" dirty="0">
                <a:latin typeface="微软雅黑" pitchFamily="34" charset="-122"/>
                <a:ea typeface="微软雅黑" pitchFamily="34" charset="-122"/>
              </a:rPr>
              <a:t>（棉花糖</a:t>
            </a:r>
            <a:r>
              <a:rPr lang="en-US" altLang="zh-CN" dirty="0">
                <a:latin typeface="微软雅黑" pitchFamily="34" charset="-122"/>
                <a:ea typeface="微软雅黑" pitchFamily="34" charset="-122"/>
              </a:rPr>
              <a:t>Marshmallow</a:t>
            </a:r>
            <a:r>
              <a:rPr lang="zh-CN" altLang="en-US" dirty="0">
                <a:latin typeface="微软雅黑" pitchFamily="34" charset="-122"/>
                <a:ea typeface="微软雅黑" pitchFamily="34" charset="-122"/>
              </a:rPr>
              <a:t>）。 主要更新如下：</a:t>
            </a:r>
          </a:p>
          <a:p>
            <a:r>
              <a:rPr lang="zh-CN" altLang="en-US" dirty="0">
                <a:latin typeface="微软雅黑" pitchFamily="34" charset="-122"/>
                <a:ea typeface="微软雅黑" pitchFamily="34" charset="-122"/>
              </a:rPr>
              <a:t>增加全新的权限机制，针对 </a:t>
            </a:r>
            <a:r>
              <a:rPr lang="en-US" altLang="zh-CN" dirty="0">
                <a:latin typeface="微软雅黑" pitchFamily="34" charset="-122"/>
                <a:ea typeface="微软雅黑" pitchFamily="34" charset="-122"/>
              </a:rPr>
              <a:t>Android 6.0 </a:t>
            </a:r>
            <a:r>
              <a:rPr lang="zh-CN" altLang="en-US" dirty="0">
                <a:latin typeface="微软雅黑" pitchFamily="34" charset="-122"/>
                <a:ea typeface="微软雅黑" pitchFamily="34" charset="-122"/>
              </a:rPr>
              <a:t>及以上系统版本开发的应用程序在使用敏感权限（如拍照、查阅联系人或短信）时需要先征求用户同意。</a:t>
            </a:r>
          </a:p>
          <a:p>
            <a:r>
              <a:rPr lang="zh-CN" altLang="en-US" dirty="0">
                <a:latin typeface="微软雅黑" pitchFamily="34" charset="-122"/>
                <a:ea typeface="微软雅黑" pitchFamily="34" charset="-122"/>
              </a:rPr>
              <a:t>增加</a:t>
            </a:r>
            <a:r>
              <a:rPr lang="en-US" altLang="zh-CN" dirty="0">
                <a:latin typeface="微软雅黑" pitchFamily="34" charset="-122"/>
                <a:ea typeface="微软雅黑" pitchFamily="34" charset="-122"/>
              </a:rPr>
              <a:t>Chrome Custom Tab</a:t>
            </a:r>
            <a:r>
              <a:rPr lang="zh-CN" altLang="en-US" dirty="0">
                <a:latin typeface="微软雅黑" pitchFamily="34" charset="-122"/>
                <a:ea typeface="微软雅黑" pitchFamily="34" charset="-122"/>
              </a:rPr>
              <a:t>功能</a:t>
            </a:r>
            <a:r>
              <a:rPr lang="zh-CN" altLang="en-US" dirty="0" smtClean="0">
                <a:latin typeface="微软雅黑" pitchFamily="34" charset="-122"/>
                <a:ea typeface="微软雅黑" pitchFamily="34" charset="-122"/>
              </a:rPr>
              <a:t>。将</a:t>
            </a:r>
            <a:r>
              <a:rPr lang="en-US" altLang="zh-CN" dirty="0">
                <a:latin typeface="微软雅黑" pitchFamily="34" charset="-122"/>
                <a:ea typeface="微软雅黑" pitchFamily="34" charset="-122"/>
              </a:rPr>
              <a:t>Chrome</a:t>
            </a:r>
            <a:r>
              <a:rPr lang="zh-CN" altLang="en-US" dirty="0">
                <a:latin typeface="微软雅黑" pitchFamily="34" charset="-122"/>
                <a:ea typeface="微软雅黑" pitchFamily="34" charset="-122"/>
              </a:rPr>
              <a:t>部分功能新增到</a:t>
            </a:r>
            <a:r>
              <a:rPr lang="en-US" altLang="zh-CN" dirty="0" err="1">
                <a:latin typeface="微软雅黑" pitchFamily="34" charset="-122"/>
                <a:ea typeface="微软雅黑" pitchFamily="34" charset="-122"/>
              </a:rPr>
              <a:t>Webview</a:t>
            </a:r>
            <a:r>
              <a:rPr lang="zh-CN" altLang="en-US" dirty="0">
                <a:latin typeface="微软雅黑" pitchFamily="34" charset="-122"/>
                <a:ea typeface="微软雅黑" pitchFamily="34" charset="-122"/>
              </a:rPr>
              <a:t>界面上。</a:t>
            </a:r>
          </a:p>
          <a:p>
            <a:r>
              <a:rPr lang="zh-CN" altLang="en-US" dirty="0">
                <a:latin typeface="微软雅黑" pitchFamily="34" charset="-122"/>
                <a:ea typeface="微软雅黑" pitchFamily="34" charset="-122"/>
              </a:rPr>
              <a:t>增加</a:t>
            </a:r>
            <a:r>
              <a:rPr lang="en-US" altLang="zh-CN" dirty="0">
                <a:latin typeface="微软雅黑" pitchFamily="34" charset="-122"/>
                <a:ea typeface="微软雅黑" pitchFamily="34" charset="-122"/>
              </a:rPr>
              <a:t>Android Pay</a:t>
            </a:r>
            <a:r>
              <a:rPr lang="zh-CN" altLang="en-US" dirty="0">
                <a:latin typeface="微软雅黑" pitchFamily="34" charset="-122"/>
                <a:ea typeface="微软雅黑" pitchFamily="34" charset="-122"/>
              </a:rPr>
              <a:t>付费功能</a:t>
            </a:r>
            <a:r>
              <a:rPr lang="zh-CN" altLang="en-US" dirty="0" smtClean="0">
                <a:latin typeface="微软雅黑" pitchFamily="34" charset="-122"/>
                <a:ea typeface="微软雅黑" pitchFamily="34" charset="-122"/>
              </a:rPr>
              <a:t>。原</a:t>
            </a:r>
            <a:r>
              <a:rPr lang="zh-CN" altLang="en-US" dirty="0">
                <a:latin typeface="微软雅黑" pitchFamily="34" charset="-122"/>
                <a:ea typeface="微软雅黑" pitchFamily="34" charset="-122"/>
              </a:rPr>
              <a:t>生系统支持指纹识别功能，用于设备解锁及在</a:t>
            </a:r>
            <a:r>
              <a:rPr lang="en-US" altLang="zh-CN" dirty="0">
                <a:latin typeface="微软雅黑" pitchFamily="34" charset="-122"/>
                <a:ea typeface="微软雅黑" pitchFamily="34" charset="-122"/>
              </a:rPr>
              <a:t>Play</a:t>
            </a:r>
            <a:r>
              <a:rPr lang="zh-CN" altLang="en-US" dirty="0">
                <a:latin typeface="微软雅黑" pitchFamily="34" charset="-122"/>
                <a:ea typeface="微软雅黑" pitchFamily="34" charset="-122"/>
              </a:rPr>
              <a:t>商店代替输入密码。</a:t>
            </a:r>
          </a:p>
          <a:p>
            <a:r>
              <a:rPr lang="zh-CN" altLang="en-US" dirty="0">
                <a:latin typeface="微软雅黑" pitchFamily="34" charset="-122"/>
                <a:ea typeface="微软雅黑" pitchFamily="34" charset="-122"/>
              </a:rPr>
              <a:t>新增</a:t>
            </a:r>
            <a:r>
              <a:rPr lang="en-US" altLang="zh-CN" dirty="0">
                <a:latin typeface="微软雅黑" pitchFamily="34" charset="-122"/>
                <a:ea typeface="微软雅黑" pitchFamily="34" charset="-122"/>
              </a:rPr>
              <a:t>Doze</a:t>
            </a:r>
            <a:r>
              <a:rPr lang="zh-CN" altLang="en-US" dirty="0">
                <a:latin typeface="微软雅黑" pitchFamily="34" charset="-122"/>
                <a:ea typeface="微软雅黑" pitchFamily="34" charset="-122"/>
              </a:rPr>
              <a:t>功能，可视环境调整设备性能，而减少电源的消耗</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宣称能比之前的版本的</a:t>
            </a:r>
            <a:r>
              <a:rPr lang="en-US" altLang="zh-CN" dirty="0">
                <a:latin typeface="微软雅黑" pitchFamily="34" charset="-122"/>
                <a:ea typeface="微软雅黑" pitchFamily="34" charset="-122"/>
              </a:rPr>
              <a:t>Nexus 5</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Nexus 6</a:t>
            </a:r>
            <a:r>
              <a:rPr lang="zh-CN" altLang="en-US" dirty="0">
                <a:latin typeface="微软雅黑" pitchFamily="34" charset="-122"/>
                <a:ea typeface="微软雅黑" pitchFamily="34" charset="-122"/>
              </a:rPr>
              <a:t>省电</a:t>
            </a:r>
            <a:r>
              <a:rPr lang="en-US" altLang="zh-CN" dirty="0">
                <a:latin typeface="微软雅黑" pitchFamily="34" charset="-122"/>
                <a:ea typeface="微软雅黑" pitchFamily="34" charset="-122"/>
              </a:rPr>
              <a:t>30</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a:t>
            </a:r>
          </a:p>
          <a:p>
            <a:r>
              <a:rPr lang="zh-CN" altLang="en-US" dirty="0">
                <a:latin typeface="微软雅黑" pitchFamily="34" charset="-122"/>
                <a:ea typeface="微软雅黑" pitchFamily="34" charset="-122"/>
              </a:rPr>
              <a:t>支持</a:t>
            </a:r>
            <a:r>
              <a:rPr lang="en-US" altLang="zh-CN" dirty="0">
                <a:latin typeface="微软雅黑" pitchFamily="34" charset="-122"/>
                <a:ea typeface="微软雅黑" pitchFamily="34" charset="-122"/>
              </a:rPr>
              <a:t>USB Type C</a:t>
            </a:r>
            <a:r>
              <a:rPr lang="zh-CN" altLang="en-US" dirty="0">
                <a:latin typeface="微软雅黑" pitchFamily="34" charset="-122"/>
                <a:ea typeface="微软雅黑" pitchFamily="34" charset="-122"/>
              </a:rPr>
              <a:t>，可进行更快速的充电。</a:t>
            </a:r>
          </a:p>
          <a:p>
            <a:r>
              <a:rPr lang="zh-CN" altLang="en-US" dirty="0">
                <a:latin typeface="微软雅黑" pitchFamily="34" charset="-122"/>
                <a:ea typeface="微软雅黑" pitchFamily="34" charset="-122"/>
              </a:rPr>
              <a:t>可将内置存储空间与</a:t>
            </a:r>
            <a:r>
              <a:rPr lang="en-US" altLang="zh-CN" dirty="0">
                <a:latin typeface="微软雅黑" pitchFamily="34" charset="-122"/>
                <a:ea typeface="微软雅黑" pitchFamily="34" charset="-122"/>
              </a:rPr>
              <a:t>SD</a:t>
            </a:r>
            <a:r>
              <a:rPr lang="zh-CN" altLang="en-US" dirty="0">
                <a:latin typeface="微软雅黑" pitchFamily="34" charset="-122"/>
                <a:ea typeface="微软雅黑" pitchFamily="34" charset="-122"/>
              </a:rPr>
              <a:t>存储卡空间格式化，合并成一个存储空间。</a:t>
            </a:r>
          </a:p>
          <a:p>
            <a:r>
              <a:rPr lang="zh-CN" altLang="en-US" dirty="0">
                <a:latin typeface="微软雅黑" pitchFamily="34" charset="-122"/>
                <a:ea typeface="微软雅黑" pitchFamily="34" charset="-122"/>
              </a:rPr>
              <a:t>简化音量控制的操作</a:t>
            </a:r>
            <a:r>
              <a:rPr lang="zh-CN" altLang="en-US" dirty="0" smtClean="0">
                <a:latin typeface="微软雅黑" pitchFamily="34" charset="-122"/>
                <a:ea typeface="微软雅黑" pitchFamily="34" charset="-122"/>
              </a:rPr>
              <a:t>。其它</a:t>
            </a:r>
            <a:r>
              <a:rPr lang="zh-CN" altLang="en-US" dirty="0">
                <a:latin typeface="微软雅黑" pitchFamily="34" charset="-122"/>
                <a:ea typeface="微软雅黑" pitchFamily="34" charset="-122"/>
              </a:rPr>
              <a:t>细节改善。</a:t>
            </a:r>
            <a:endParaRPr lang="zh-CN" dirty="0">
              <a:latin typeface="微软雅黑" pitchFamily="34" charset="-122"/>
              <a:ea typeface="微软雅黑" pitchFamily="34" charset="-122"/>
            </a:endParaRPr>
          </a:p>
        </p:txBody>
      </p:sp>
      <p:pic>
        <p:nvPicPr>
          <p:cNvPr id="717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4732" y="4725144"/>
            <a:ext cx="3096344" cy="2062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20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微软雅黑" pitchFamily="34" charset="-122"/>
                <a:ea typeface="微软雅黑" pitchFamily="34" charset="-122"/>
              </a:rPr>
              <a:t>什么是</a:t>
            </a:r>
            <a:r>
              <a:rPr lang="en-US" altLang="zh-CN" dirty="0">
                <a:latin typeface="微软雅黑" pitchFamily="34" charset="-122"/>
                <a:ea typeface="微软雅黑" pitchFamily="34" charset="-122"/>
              </a:rPr>
              <a:t>Android</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a:latin typeface="微软雅黑" pitchFamily="34" charset="-122"/>
                <a:ea typeface="微软雅黑" pitchFamily="34" charset="-122"/>
              </a:rPr>
              <a:t>2010</a:t>
            </a:r>
            <a:r>
              <a:rPr lang="zh-CN" altLang="en-US" dirty="0">
                <a:latin typeface="微软雅黑" pitchFamily="34" charset="-122"/>
                <a:ea typeface="微软雅黑" pitchFamily="34" charset="-122"/>
              </a:rPr>
              <a:t>年末数据显示，仅正式推出两年的</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操作系统在市场占有率上已经超越称霸逾十年的诺基亚</a:t>
            </a:r>
            <a:r>
              <a:rPr lang="en-US" altLang="zh-CN" dirty="0">
                <a:latin typeface="微软雅黑" pitchFamily="34" charset="-122"/>
                <a:ea typeface="微软雅黑" pitchFamily="34" charset="-122"/>
              </a:rPr>
              <a:t>Symbian</a:t>
            </a:r>
            <a:r>
              <a:rPr lang="zh-CN" altLang="en-US" dirty="0" smtClean="0">
                <a:latin typeface="微软雅黑" pitchFamily="34" charset="-122"/>
                <a:ea typeface="微软雅黑" pitchFamily="34" charset="-122"/>
              </a:rPr>
              <a:t>系统，</a:t>
            </a:r>
            <a:r>
              <a:rPr lang="zh-CN" altLang="en-US" dirty="0">
                <a:latin typeface="微软雅黑" pitchFamily="34" charset="-122"/>
                <a:ea typeface="微软雅黑" pitchFamily="34" charset="-122"/>
              </a:rPr>
              <a:t>成为全球第一大智能手机</a:t>
            </a:r>
            <a:r>
              <a:rPr lang="zh-CN" altLang="en-US" dirty="0" smtClean="0">
                <a:latin typeface="微软雅黑" pitchFamily="34" charset="-122"/>
                <a:ea typeface="微软雅黑" pitchFamily="34" charset="-122"/>
              </a:rPr>
              <a:t>操作系统。在</a:t>
            </a:r>
            <a:r>
              <a:rPr lang="en-US" altLang="zh-CN" dirty="0">
                <a:latin typeface="微软雅黑" pitchFamily="34" charset="-122"/>
                <a:ea typeface="微软雅黑" pitchFamily="34" charset="-122"/>
              </a:rPr>
              <a:t>2014</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Google I/O</a:t>
            </a:r>
            <a:r>
              <a:rPr lang="zh-CN" altLang="en-US" dirty="0">
                <a:latin typeface="微软雅黑" pitchFamily="34" charset="-122"/>
                <a:ea typeface="微软雅黑" pitchFamily="34" charset="-122"/>
              </a:rPr>
              <a:t>开发者大会上</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宣布过去</a:t>
            </a:r>
            <a:r>
              <a:rPr lang="en-US" altLang="zh-CN" dirty="0">
                <a:latin typeface="微软雅黑" pitchFamily="34" charset="-122"/>
                <a:ea typeface="微软雅黑" pitchFamily="34" charset="-122"/>
              </a:rPr>
              <a:t>30</a:t>
            </a:r>
            <a:r>
              <a:rPr lang="zh-CN" altLang="en-US" dirty="0">
                <a:latin typeface="微软雅黑" pitchFamily="34" charset="-122"/>
                <a:ea typeface="微软雅黑" pitchFamily="34" charset="-122"/>
              </a:rPr>
              <a:t>天里有</a:t>
            </a:r>
            <a:r>
              <a:rPr lang="en-US" altLang="zh-CN" dirty="0">
                <a:latin typeface="微软雅黑" pitchFamily="34" charset="-122"/>
                <a:ea typeface="微软雅黑" pitchFamily="34" charset="-122"/>
              </a:rPr>
              <a:t>10</a:t>
            </a:r>
            <a:r>
              <a:rPr lang="zh-CN" altLang="en-US" dirty="0">
                <a:latin typeface="微软雅黑" pitchFamily="34" charset="-122"/>
                <a:ea typeface="微软雅黑" pitchFamily="34" charset="-122"/>
              </a:rPr>
              <a:t>亿台活跃的安卓设备，相较于</a:t>
            </a:r>
            <a:r>
              <a:rPr lang="en-US" altLang="zh-CN" dirty="0">
                <a:latin typeface="微软雅黑" pitchFamily="34" charset="-122"/>
                <a:ea typeface="微软雅黑" pitchFamily="34" charset="-122"/>
              </a:rPr>
              <a:t>2013</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6</a:t>
            </a:r>
            <a:r>
              <a:rPr lang="zh-CN" altLang="en-US" dirty="0">
                <a:latin typeface="微软雅黑" pitchFamily="34" charset="-122"/>
                <a:ea typeface="微软雅黑" pitchFamily="34" charset="-122"/>
              </a:rPr>
              <a:t>月则是</a:t>
            </a:r>
            <a:r>
              <a:rPr lang="en-US" altLang="zh-CN" dirty="0">
                <a:latin typeface="微软雅黑" pitchFamily="34" charset="-122"/>
                <a:ea typeface="微软雅黑" pitchFamily="34" charset="-122"/>
              </a:rPr>
              <a:t>5.38</a:t>
            </a:r>
            <a:r>
              <a:rPr lang="zh-CN" altLang="en-US" dirty="0" smtClean="0">
                <a:latin typeface="微软雅黑" pitchFamily="34" charset="-122"/>
                <a:ea typeface="微软雅黑" pitchFamily="34" charset="-122"/>
              </a:rPr>
              <a:t>亿。</a:t>
            </a:r>
            <a:r>
              <a:rPr lang="en-US" altLang="zh-CN" dirty="0" smtClean="0">
                <a:latin typeface="微软雅黑" pitchFamily="34" charset="-122"/>
                <a:ea typeface="微软雅黑" pitchFamily="34" charset="-122"/>
              </a:rPr>
              <a:t>2017</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全球网络流量和设备超越</a:t>
            </a:r>
            <a:r>
              <a:rPr lang="en-US" altLang="zh-CN" dirty="0">
                <a:latin typeface="微软雅黑" pitchFamily="34" charset="-122"/>
                <a:ea typeface="微软雅黑" pitchFamily="34" charset="-122"/>
              </a:rPr>
              <a:t>Microsoft Windows</a:t>
            </a:r>
            <a:r>
              <a:rPr lang="zh-CN" altLang="en-US" dirty="0">
                <a:latin typeface="微软雅黑" pitchFamily="34" charset="-122"/>
                <a:ea typeface="微软雅黑" pitchFamily="34" charset="-122"/>
              </a:rPr>
              <a:t>，正式成为全球第一大</a:t>
            </a:r>
            <a:r>
              <a:rPr lang="zh-CN" altLang="en-US" dirty="0" smtClean="0">
                <a:latin typeface="微软雅黑" pitchFamily="34" charset="-122"/>
                <a:ea typeface="微软雅黑" pitchFamily="34" charset="-122"/>
              </a:rPr>
              <a:t>操作系统。</a:t>
            </a:r>
            <a:endParaRPr lang="zh-CN" dirty="0">
              <a:latin typeface="微软雅黑" pitchFamily="34" charset="-122"/>
              <a:ea typeface="微软雅黑" pitchFamily="34" charset="-122"/>
            </a:endParaRPr>
          </a:p>
        </p:txBody>
      </p:sp>
      <p:pic>
        <p:nvPicPr>
          <p:cNvPr id="1029" name="Picture 5" descr="Android logo (2014).sv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2524" y="891025"/>
            <a:ext cx="2476496" cy="5572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droid robot 2014.sv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2404" y="600074"/>
            <a:ext cx="952500" cy="1114426"/>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gs.statcounter.com/download/os_mar_2012_2017_ww.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42084" y="3833289"/>
            <a:ext cx="5544616" cy="3024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94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发行版本</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92500" lnSpcReduction="20000"/>
          </a:bodyPr>
          <a:lstStyle/>
          <a:p>
            <a:r>
              <a:rPr lang="en-US" altLang="zh-CN" dirty="0">
                <a:latin typeface="微软雅黑" pitchFamily="34" charset="-122"/>
                <a:ea typeface="微软雅黑" pitchFamily="34" charset="-122"/>
              </a:rPr>
              <a:t>2016</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8</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22</a:t>
            </a:r>
            <a:r>
              <a:rPr lang="zh-CN" altLang="en-US" dirty="0">
                <a:latin typeface="微软雅黑" pitchFamily="34" charset="-122"/>
                <a:ea typeface="微软雅黑" pitchFamily="34" charset="-122"/>
              </a:rPr>
              <a:t>日，</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发布</a:t>
            </a:r>
            <a:r>
              <a:rPr lang="en-US" altLang="zh-CN" dirty="0">
                <a:latin typeface="微软雅黑" pitchFamily="34" charset="-122"/>
                <a:ea typeface="微软雅黑" pitchFamily="34" charset="-122"/>
              </a:rPr>
              <a:t>Android 7.0</a:t>
            </a:r>
            <a:r>
              <a:rPr lang="zh-CN" altLang="en-US" dirty="0">
                <a:latin typeface="微软雅黑" pitchFamily="34" charset="-122"/>
                <a:ea typeface="微软雅黑" pitchFamily="34" charset="-122"/>
              </a:rPr>
              <a:t>（牛轧糖</a:t>
            </a:r>
            <a:r>
              <a:rPr lang="en-US" altLang="zh-CN" dirty="0">
                <a:latin typeface="微软雅黑" pitchFamily="34" charset="-122"/>
                <a:ea typeface="微软雅黑" pitchFamily="34" charset="-122"/>
              </a:rPr>
              <a:t>Nougat</a:t>
            </a:r>
            <a:r>
              <a:rPr lang="zh-CN" altLang="en-US" dirty="0">
                <a:latin typeface="微软雅黑" pitchFamily="34" charset="-122"/>
                <a:ea typeface="微软雅黑" pitchFamily="34" charset="-122"/>
              </a:rPr>
              <a:t>）。 主要更新如下：</a:t>
            </a:r>
          </a:p>
          <a:p>
            <a:r>
              <a:rPr lang="zh-CN" altLang="en-US" dirty="0">
                <a:latin typeface="微软雅黑" pitchFamily="34" charset="-122"/>
                <a:ea typeface="微软雅黑" pitchFamily="34" charset="-122"/>
              </a:rPr>
              <a:t>支持多视窗</a:t>
            </a:r>
            <a:r>
              <a:rPr lang="zh-CN" altLang="en-US" dirty="0" smtClean="0">
                <a:latin typeface="微软雅黑" pitchFamily="34" charset="-122"/>
                <a:ea typeface="微软雅黑" pitchFamily="34" charset="-122"/>
              </a:rPr>
              <a:t>模式。加入</a:t>
            </a:r>
            <a:r>
              <a:rPr lang="zh-CN" altLang="en-US" dirty="0">
                <a:latin typeface="微软雅黑" pitchFamily="34" charset="-122"/>
                <a:ea typeface="微软雅黑" pitchFamily="34" charset="-122"/>
              </a:rPr>
              <a:t>应用在 </a:t>
            </a:r>
            <a:r>
              <a:rPr lang="en-US" altLang="zh-CN" dirty="0">
                <a:latin typeface="微软雅黑" pitchFamily="34" charset="-122"/>
                <a:ea typeface="微软雅黑" pitchFamily="34" charset="-122"/>
              </a:rPr>
              <a:t>Android Wear </a:t>
            </a:r>
            <a:r>
              <a:rPr lang="zh-CN" altLang="en-US" dirty="0">
                <a:latin typeface="微软雅黑" pitchFamily="34" charset="-122"/>
                <a:ea typeface="微软雅黑" pitchFamily="34" charset="-122"/>
              </a:rPr>
              <a:t>上的 </a:t>
            </a:r>
            <a:r>
              <a:rPr lang="en-US" altLang="zh-CN" dirty="0" err="1">
                <a:latin typeface="微软雅黑" pitchFamily="34" charset="-122"/>
                <a:ea typeface="微软雅黑" pitchFamily="34" charset="-122"/>
              </a:rPr>
              <a:t>RemoteInput</a:t>
            </a:r>
            <a:r>
              <a:rPr lang="en-US" altLang="zh-CN" dirty="0">
                <a:latin typeface="微软雅黑" pitchFamily="34" charset="-122"/>
                <a:ea typeface="微软雅黑" pitchFamily="34" charset="-122"/>
              </a:rPr>
              <a:t> notification API</a:t>
            </a:r>
          </a:p>
          <a:p>
            <a:r>
              <a:rPr lang="zh-CN" altLang="en-US" dirty="0">
                <a:latin typeface="微软雅黑" pitchFamily="34" charset="-122"/>
                <a:ea typeface="微软雅黑" pitchFamily="34" charset="-122"/>
              </a:rPr>
              <a:t>强化</a:t>
            </a:r>
            <a:r>
              <a:rPr lang="en-US" altLang="zh-CN" dirty="0">
                <a:latin typeface="微软雅黑" pitchFamily="34" charset="-122"/>
                <a:ea typeface="微软雅黑" pitchFamily="34" charset="-122"/>
              </a:rPr>
              <a:t>Doze </a:t>
            </a:r>
            <a:r>
              <a:rPr lang="zh-CN" altLang="en-US" dirty="0">
                <a:latin typeface="微软雅黑" pitchFamily="34" charset="-122"/>
                <a:ea typeface="微软雅黑" pitchFamily="34" charset="-122"/>
              </a:rPr>
              <a:t>的省电功</a:t>
            </a:r>
            <a:r>
              <a:rPr lang="zh-CN" altLang="en-US" dirty="0" smtClean="0">
                <a:latin typeface="微软雅黑" pitchFamily="34" charset="-122"/>
                <a:ea typeface="微软雅黑" pitchFamily="34" charset="-122"/>
              </a:rPr>
              <a:t>能。</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加入暗色</a:t>
            </a:r>
            <a:r>
              <a:rPr lang="zh-CN" altLang="en-US" dirty="0" smtClean="0">
                <a:latin typeface="微软雅黑" pitchFamily="34" charset="-122"/>
                <a:ea typeface="微软雅黑" pitchFamily="34" charset="-122"/>
              </a:rPr>
              <a:t>主题。</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强化</a:t>
            </a:r>
            <a:r>
              <a:rPr lang="en-US" altLang="zh-CN" dirty="0">
                <a:latin typeface="微软雅黑" pitchFamily="34" charset="-122"/>
                <a:ea typeface="微软雅黑" pitchFamily="34" charset="-122"/>
              </a:rPr>
              <a:t>Smart Lock </a:t>
            </a:r>
            <a:r>
              <a:rPr lang="zh-CN" altLang="en-US" dirty="0" smtClean="0">
                <a:latin typeface="微软雅黑" pitchFamily="34" charset="-122"/>
                <a:ea typeface="微软雅黑" pitchFamily="34" charset="-122"/>
              </a:rPr>
              <a:t>功能。</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加入 </a:t>
            </a:r>
            <a:r>
              <a:rPr lang="en-US" altLang="zh-CN" dirty="0">
                <a:latin typeface="微软雅黑" pitchFamily="34" charset="-122"/>
                <a:ea typeface="微软雅黑" pitchFamily="34" charset="-122"/>
              </a:rPr>
              <a:t>Tile API </a:t>
            </a:r>
            <a:r>
              <a:rPr lang="zh-CN" altLang="en-US" dirty="0">
                <a:latin typeface="微软雅黑" pitchFamily="34" charset="-122"/>
                <a:ea typeface="微软雅黑" pitchFamily="34" charset="-122"/>
              </a:rPr>
              <a:t>，允许应用程序开发者在“快速设置”中添加瓷块。</a:t>
            </a:r>
          </a:p>
          <a:p>
            <a:r>
              <a:rPr lang="en-US" altLang="zh-CN" dirty="0">
                <a:latin typeface="微软雅黑" pitchFamily="34" charset="-122"/>
                <a:ea typeface="微软雅黑" pitchFamily="34" charset="-122"/>
              </a:rPr>
              <a:t>Recent App </a:t>
            </a:r>
            <a:r>
              <a:rPr lang="zh-CN" altLang="en-US" dirty="0">
                <a:latin typeface="微软雅黑" pitchFamily="34" charset="-122"/>
                <a:ea typeface="微软雅黑" pitchFamily="34" charset="-122"/>
              </a:rPr>
              <a:t>加入全部</a:t>
            </a:r>
            <a:r>
              <a:rPr lang="zh-CN" altLang="en-US" dirty="0" smtClean="0">
                <a:latin typeface="微软雅黑" pitchFamily="34" charset="-122"/>
                <a:ea typeface="微软雅黑" pitchFamily="34" charset="-122"/>
              </a:rPr>
              <a:t>清除。</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加入新版 </a:t>
            </a:r>
            <a:r>
              <a:rPr lang="en-US" altLang="zh-CN" dirty="0" smtClean="0">
                <a:latin typeface="微软雅黑" pitchFamily="34" charset="-122"/>
                <a:ea typeface="微软雅黑" pitchFamily="34" charset="-122"/>
              </a:rPr>
              <a:t>Emoji</a:t>
            </a:r>
            <a:r>
              <a:rPr lang="zh-CN" altLang="en-US" dirty="0" smtClean="0">
                <a:latin typeface="微软雅黑" pitchFamily="34" charset="-122"/>
                <a:ea typeface="微软雅黑" pitchFamily="34" charset="-122"/>
              </a:rPr>
              <a:t>。支持 </a:t>
            </a:r>
            <a:r>
              <a:rPr lang="en-US" altLang="zh-CN" dirty="0" err="1" smtClean="0">
                <a:latin typeface="微软雅黑" pitchFamily="34" charset="-122"/>
                <a:ea typeface="微软雅黑" pitchFamily="34" charset="-122"/>
              </a:rPr>
              <a:t>Vulkan</a:t>
            </a:r>
            <a:r>
              <a:rPr lang="zh-CN" altLang="en-US" dirty="0" smtClean="0">
                <a:latin typeface="微软雅黑" pitchFamily="34" charset="-122"/>
                <a:ea typeface="微软雅黑" pitchFamily="34" charset="-122"/>
              </a:rPr>
              <a:t>。更新</a:t>
            </a:r>
            <a:r>
              <a:rPr lang="en-US" altLang="zh-CN" dirty="0">
                <a:latin typeface="微软雅黑" pitchFamily="34" charset="-122"/>
                <a:ea typeface="微软雅黑" pitchFamily="34" charset="-122"/>
              </a:rPr>
              <a:t>App </a:t>
            </a:r>
            <a:r>
              <a:rPr lang="en-US" altLang="zh-CN" dirty="0" smtClean="0">
                <a:latin typeface="微软雅黑" pitchFamily="34" charset="-122"/>
                <a:ea typeface="微软雅黑" pitchFamily="34" charset="-122"/>
              </a:rPr>
              <a:t>Folder</a:t>
            </a:r>
            <a:r>
              <a:rPr lang="zh-CN" altLang="en-US" dirty="0" smtClean="0">
                <a:latin typeface="微软雅黑" pitchFamily="34" charset="-122"/>
                <a:ea typeface="微软雅黑" pitchFamily="34" charset="-122"/>
              </a:rPr>
              <a:t>。</a:t>
            </a:r>
            <a:endParaRPr lang="zh-CN" dirty="0">
              <a:latin typeface="微软雅黑" pitchFamily="34" charset="-122"/>
              <a:ea typeface="微软雅黑" pitchFamily="34" charset="-122"/>
            </a:endParaRPr>
          </a:p>
        </p:txBody>
      </p:sp>
      <p:pic>
        <p:nvPicPr>
          <p:cNvPr id="8194" name="Picture 2" descr="Image result for Noug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4652" y="4941168"/>
            <a:ext cx="3230287" cy="1818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52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发行版本</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92500" lnSpcReduction="10000"/>
          </a:bodyPr>
          <a:lstStyle/>
          <a:p>
            <a:r>
              <a:rPr lang="en-US" altLang="zh-CN" dirty="0">
                <a:latin typeface="微软雅黑" pitchFamily="34" charset="-122"/>
                <a:ea typeface="微软雅黑" pitchFamily="34" charset="-122"/>
              </a:rPr>
              <a:t>2017</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8</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21</a:t>
            </a:r>
            <a:r>
              <a:rPr lang="zh-CN" altLang="en-US" dirty="0">
                <a:latin typeface="微软雅黑" pitchFamily="34" charset="-122"/>
                <a:ea typeface="微软雅黑" pitchFamily="34" charset="-122"/>
              </a:rPr>
              <a:t>日，</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发布</a:t>
            </a:r>
            <a:r>
              <a:rPr lang="en-US" altLang="zh-CN" dirty="0">
                <a:latin typeface="微软雅黑" pitchFamily="34" charset="-122"/>
                <a:ea typeface="微软雅黑" pitchFamily="34" charset="-122"/>
              </a:rPr>
              <a:t>Android 8.0(</a:t>
            </a:r>
            <a:r>
              <a:rPr lang="zh-CN" altLang="en-US" dirty="0">
                <a:latin typeface="微软雅黑" pitchFamily="34" charset="-122"/>
                <a:ea typeface="微软雅黑" pitchFamily="34" charset="-122"/>
              </a:rPr>
              <a:t>奥利奥 </a:t>
            </a:r>
            <a:r>
              <a:rPr lang="en-US" altLang="zh-CN" dirty="0">
                <a:latin typeface="微软雅黑" pitchFamily="34" charset="-122"/>
                <a:ea typeface="微软雅黑" pitchFamily="34" charset="-122"/>
              </a:rPr>
              <a:t>Oreo</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强化</a:t>
            </a:r>
            <a:r>
              <a:rPr lang="zh-CN" altLang="en-US" dirty="0">
                <a:latin typeface="微软雅黑" pitchFamily="34" charset="-122"/>
                <a:ea typeface="微软雅黑" pitchFamily="34" charset="-122"/>
              </a:rPr>
              <a:t>与用户交互之</a:t>
            </a:r>
            <a:r>
              <a:rPr lang="zh-CN" altLang="en-US" dirty="0" smtClean="0">
                <a:latin typeface="微软雅黑" pitchFamily="34" charset="-122"/>
                <a:ea typeface="微软雅黑" pitchFamily="34" charset="-122"/>
              </a:rPr>
              <a:t>性能。</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提高电池</a:t>
            </a:r>
            <a:r>
              <a:rPr lang="zh-CN" altLang="en-US" dirty="0" smtClean="0">
                <a:latin typeface="微软雅黑" pitchFamily="34" charset="-122"/>
                <a:ea typeface="微软雅黑" pitchFamily="34" charset="-122"/>
              </a:rPr>
              <a:t>使用寿命。</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通知</a:t>
            </a:r>
            <a:r>
              <a:rPr lang="zh-CN" altLang="en-US" dirty="0" smtClean="0">
                <a:latin typeface="微软雅黑" pitchFamily="34" charset="-122"/>
                <a:ea typeface="微软雅黑" pitchFamily="34" charset="-122"/>
              </a:rPr>
              <a:t>列表。应用</a:t>
            </a:r>
            <a:r>
              <a:rPr lang="zh-CN" altLang="en-US" dirty="0">
                <a:latin typeface="微软雅黑" pitchFamily="34" charset="-122"/>
                <a:ea typeface="微软雅黑" pitchFamily="34" charset="-122"/>
              </a:rPr>
              <a:t>图标的</a:t>
            </a:r>
            <a:r>
              <a:rPr lang="zh-CN" altLang="en-US" dirty="0" smtClean="0">
                <a:latin typeface="微软雅黑" pitchFamily="34" charset="-122"/>
                <a:ea typeface="微软雅黑" pitchFamily="34" charset="-122"/>
              </a:rPr>
              <a:t>通知。</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子母</a:t>
            </a:r>
            <a:r>
              <a:rPr lang="zh-CN" altLang="en-US" dirty="0" smtClean="0">
                <a:latin typeface="微软雅黑" pitchFamily="34" charset="-122"/>
                <a:ea typeface="微软雅黑" pitchFamily="34" charset="-122"/>
              </a:rPr>
              <a:t>画面。</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支持 </a:t>
            </a:r>
            <a:r>
              <a:rPr lang="en-US" altLang="zh-CN" dirty="0">
                <a:latin typeface="微软雅黑" pitchFamily="34" charset="-122"/>
                <a:ea typeface="微软雅黑" pitchFamily="34" charset="-122"/>
              </a:rPr>
              <a:t>Google Assistant </a:t>
            </a:r>
            <a:r>
              <a:rPr lang="zh-CN" altLang="en-US" dirty="0">
                <a:latin typeface="微软雅黑" pitchFamily="34" charset="-122"/>
                <a:ea typeface="微软雅黑" pitchFamily="34" charset="-122"/>
              </a:rPr>
              <a:t>的智能选字</a:t>
            </a:r>
            <a:r>
              <a:rPr lang="zh-CN" altLang="en-US" dirty="0" smtClean="0">
                <a:latin typeface="微软雅黑" pitchFamily="34" charset="-122"/>
                <a:ea typeface="微软雅黑" pitchFamily="34" charset="-122"/>
              </a:rPr>
              <a:t>工具。背景 </a:t>
            </a:r>
            <a:r>
              <a:rPr lang="en-US" altLang="zh-CN" dirty="0">
                <a:latin typeface="微软雅黑" pitchFamily="34" charset="-122"/>
                <a:ea typeface="微软雅黑" pitchFamily="34" charset="-122"/>
              </a:rPr>
              <a:t>App </a:t>
            </a:r>
            <a:r>
              <a:rPr lang="zh-CN" altLang="en-US" dirty="0">
                <a:latin typeface="微软雅黑" pitchFamily="34" charset="-122"/>
                <a:ea typeface="微软雅黑" pitchFamily="34" charset="-122"/>
              </a:rPr>
              <a:t>的运行限制</a:t>
            </a:r>
          </a:p>
          <a:p>
            <a:r>
              <a:rPr lang="zh-CN" altLang="en-US" dirty="0">
                <a:latin typeface="微软雅黑" pitchFamily="34" charset="-122"/>
                <a:ea typeface="微软雅黑" pitchFamily="34" charset="-122"/>
              </a:rPr>
              <a:t>自适应</a:t>
            </a:r>
            <a:r>
              <a:rPr lang="zh-CN" altLang="en-US" dirty="0" smtClean="0">
                <a:latin typeface="微软雅黑" pitchFamily="34" charset="-122"/>
                <a:ea typeface="微软雅黑" pitchFamily="34" charset="-122"/>
              </a:rPr>
              <a:t>图标。改进</a:t>
            </a:r>
            <a:r>
              <a:rPr lang="zh-CN" altLang="en-US" dirty="0">
                <a:latin typeface="微软雅黑" pitchFamily="34" charset="-122"/>
                <a:ea typeface="微软雅黑" pitchFamily="34" charset="-122"/>
              </a:rPr>
              <a:t>的 </a:t>
            </a:r>
            <a:r>
              <a:rPr lang="en-US" altLang="zh-CN" dirty="0" err="1">
                <a:latin typeface="微软雅黑" pitchFamily="34" charset="-122"/>
                <a:ea typeface="微软雅黑" pitchFamily="34" charset="-122"/>
              </a:rPr>
              <a:t>MediaRecorder</a:t>
            </a: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API</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模块化的系统 </a:t>
            </a:r>
            <a:r>
              <a:rPr lang="en-US" altLang="zh-CN" dirty="0">
                <a:latin typeface="微软雅黑" pitchFamily="34" charset="-122"/>
                <a:ea typeface="微软雅黑" pitchFamily="34" charset="-122"/>
              </a:rPr>
              <a:t>Project </a:t>
            </a:r>
            <a:r>
              <a:rPr lang="en-US" altLang="zh-CN" dirty="0" smtClean="0">
                <a:latin typeface="微软雅黑" pitchFamily="34" charset="-122"/>
                <a:ea typeface="微软雅黑" pitchFamily="34" charset="-122"/>
              </a:rPr>
              <a:t>Treble</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多种商务</a:t>
            </a:r>
            <a:r>
              <a:rPr lang="zh-CN" altLang="en-US" dirty="0" smtClean="0">
                <a:latin typeface="微软雅黑" pitchFamily="34" charset="-122"/>
                <a:ea typeface="微软雅黑" pitchFamily="34" charset="-122"/>
              </a:rPr>
              <a:t>功能。</a:t>
            </a:r>
            <a:endParaRPr lang="zh-CN" dirty="0">
              <a:latin typeface="微软雅黑" pitchFamily="34" charset="-122"/>
              <a:ea typeface="微软雅黑" pitchFamily="34" charset="-122"/>
            </a:endParaRPr>
          </a:p>
        </p:txBody>
      </p:sp>
      <p:pic>
        <p:nvPicPr>
          <p:cNvPr id="9220" name="Picture 4" descr="Image result for Ore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2822" y="4725144"/>
            <a:ext cx="3528392" cy="1985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32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发行版本</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endParaRPr lang="zh-CN" dirty="0">
              <a:latin typeface="微软雅黑" pitchFamily="34" charset="-122"/>
              <a:ea typeface="微软雅黑" pitchFamily="34" charset="-122"/>
            </a:endParaRPr>
          </a:p>
        </p:txBody>
      </p:sp>
      <p:pic>
        <p:nvPicPr>
          <p:cNvPr id="10242"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938" y="1700808"/>
            <a:ext cx="8568952" cy="4820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485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The end.</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397098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微软雅黑" pitchFamily="34" charset="-122"/>
                <a:ea typeface="微软雅黑" pitchFamily="34" charset="-122"/>
              </a:rPr>
              <a:t>什么是</a:t>
            </a:r>
            <a:r>
              <a:rPr lang="en-US" altLang="zh-CN" dirty="0">
                <a:latin typeface="微软雅黑" pitchFamily="34" charset="-122"/>
                <a:ea typeface="微软雅黑" pitchFamily="34" charset="-122"/>
              </a:rPr>
              <a:t>Android</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一词最早出现于法国作家利尔亚当（</a:t>
            </a:r>
            <a:r>
              <a:rPr lang="en-US" altLang="zh-CN" dirty="0" err="1">
                <a:latin typeface="微软雅黑" pitchFamily="34" charset="-122"/>
                <a:ea typeface="微软雅黑" pitchFamily="34" charset="-122"/>
              </a:rPr>
              <a:t>Auguste</a:t>
            </a:r>
            <a:r>
              <a:rPr lang="en-US" altLang="zh-CN" dirty="0">
                <a:latin typeface="微软雅黑" pitchFamily="34" charset="-122"/>
                <a:ea typeface="微软雅黑" pitchFamily="34" charset="-122"/>
              </a:rPr>
              <a:t> Villiers de </a:t>
            </a:r>
            <a:r>
              <a:rPr lang="en-US" altLang="zh-CN" dirty="0" err="1">
                <a:latin typeface="微软雅黑" pitchFamily="34" charset="-122"/>
                <a:ea typeface="微软雅黑" pitchFamily="34" charset="-122"/>
              </a:rPr>
              <a:t>l'Isle</a:t>
            </a:r>
            <a:r>
              <a:rPr lang="en-US" altLang="zh-CN" dirty="0">
                <a:latin typeface="微软雅黑" pitchFamily="34" charset="-122"/>
                <a:ea typeface="微软雅黑" pitchFamily="34" charset="-122"/>
              </a:rPr>
              <a:t>-Adam</a:t>
            </a:r>
            <a:r>
              <a:rPr lang="zh-CN" altLang="en-US" dirty="0">
                <a:latin typeface="微软雅黑" pitchFamily="34" charset="-122"/>
                <a:ea typeface="微软雅黑" pitchFamily="34" charset="-122"/>
              </a:rPr>
              <a:t>）在</a:t>
            </a:r>
            <a:r>
              <a:rPr lang="en-US" altLang="zh-CN" dirty="0">
                <a:latin typeface="微软雅黑" pitchFamily="34" charset="-122"/>
                <a:ea typeface="微软雅黑" pitchFamily="34" charset="-122"/>
              </a:rPr>
              <a:t>1886</a:t>
            </a:r>
            <a:r>
              <a:rPr lang="zh-CN" altLang="en-US" dirty="0">
                <a:latin typeface="微软雅黑" pitchFamily="34" charset="-122"/>
                <a:ea typeface="微软雅黑" pitchFamily="34" charset="-122"/>
              </a:rPr>
              <a:t>年发表的科幻小说</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未来夏娃</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L'Ève</a:t>
            </a:r>
            <a:r>
              <a:rPr lang="en-US" altLang="zh-CN" dirty="0">
                <a:latin typeface="微软雅黑" pitchFamily="34" charset="-122"/>
                <a:ea typeface="微软雅黑" pitchFamily="34" charset="-122"/>
              </a:rPr>
              <a:t> future</a:t>
            </a:r>
            <a:r>
              <a:rPr lang="zh-CN" altLang="en-US" dirty="0">
                <a:latin typeface="微软雅黑" pitchFamily="34" charset="-122"/>
                <a:ea typeface="微软雅黑" pitchFamily="34" charset="-122"/>
              </a:rPr>
              <a:t>）中。他将外表像人的机器人取名为</a:t>
            </a:r>
            <a:r>
              <a:rPr lang="en-US" altLang="zh-CN" dirty="0">
                <a:latin typeface="微软雅黑" pitchFamily="34" charset="-122"/>
                <a:ea typeface="微软雅黑" pitchFamily="34" charset="-122"/>
              </a:rPr>
              <a:t>Android</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是一个全身绿色的机器人，颜色采用了</a:t>
            </a:r>
            <a:r>
              <a:rPr lang="en-US" altLang="zh-CN" dirty="0">
                <a:latin typeface="微软雅黑" pitchFamily="34" charset="-122"/>
                <a:ea typeface="微软雅黑" pitchFamily="34" charset="-122"/>
              </a:rPr>
              <a:t>PMS 376C</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RGB</a:t>
            </a:r>
            <a:r>
              <a:rPr lang="zh-CN" altLang="en-US" dirty="0">
                <a:latin typeface="微软雅黑" pitchFamily="34" charset="-122"/>
                <a:ea typeface="微软雅黑" pitchFamily="34" charset="-122"/>
              </a:rPr>
              <a:t>中十六进制的</a:t>
            </a:r>
            <a:r>
              <a:rPr lang="en-US" altLang="zh-CN" dirty="0">
                <a:latin typeface="微软雅黑" pitchFamily="34" charset="-122"/>
                <a:ea typeface="微软雅黑" pitchFamily="34" charset="-122"/>
              </a:rPr>
              <a:t>#A4C639</a:t>
            </a:r>
            <a:r>
              <a:rPr lang="zh-CN" altLang="en-US" dirty="0">
                <a:latin typeface="微软雅黑" pitchFamily="34" charset="-122"/>
                <a:ea typeface="微软雅黑" pitchFamily="34" charset="-122"/>
              </a:rPr>
              <a:t>来绘制，这是</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操作系统的品牌</a:t>
            </a:r>
            <a:r>
              <a:rPr lang="zh-CN" altLang="en-US" dirty="0" smtClean="0">
                <a:latin typeface="微软雅黑" pitchFamily="34" charset="-122"/>
                <a:ea typeface="微软雅黑" pitchFamily="34" charset="-122"/>
              </a:rPr>
              <a:t>象征。</a:t>
            </a:r>
            <a:r>
              <a:rPr lang="zh-CN" altLang="en-US" dirty="0">
                <a:latin typeface="微软雅黑" pitchFamily="34" charset="-122"/>
                <a:ea typeface="微软雅黑" pitchFamily="34" charset="-122"/>
              </a:rPr>
              <a:t>有时候，它会以纯文字的标志展示</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Android</a:t>
            </a:r>
            <a:r>
              <a:rPr lang="zh-CN" altLang="en-US" dirty="0">
                <a:latin typeface="微软雅黑" pitchFamily="34" charset="-122"/>
                <a:ea typeface="微软雅黑" pitchFamily="34" charset="-122"/>
              </a:rPr>
              <a:t>的标志是由</a:t>
            </a:r>
            <a:r>
              <a:rPr lang="en-US" altLang="zh-CN" dirty="0">
                <a:latin typeface="微软雅黑" pitchFamily="34" charset="-122"/>
                <a:ea typeface="微软雅黑" pitchFamily="34" charset="-122"/>
              </a:rPr>
              <a:t>Ascender</a:t>
            </a:r>
            <a:r>
              <a:rPr lang="zh-CN" altLang="en-US" dirty="0">
                <a:latin typeface="微软雅黑" pitchFamily="34" charset="-122"/>
                <a:ea typeface="微软雅黑" pitchFamily="34" charset="-122"/>
              </a:rPr>
              <a:t>公司设计的，其中的文字使用了</a:t>
            </a:r>
            <a:r>
              <a:rPr lang="en-US" altLang="zh-CN" dirty="0">
                <a:latin typeface="微软雅黑" pitchFamily="34" charset="-122"/>
                <a:ea typeface="微软雅黑" pitchFamily="34" charset="-122"/>
              </a:rPr>
              <a:t>Ascender</a:t>
            </a:r>
            <a:r>
              <a:rPr lang="zh-CN" altLang="en-US" dirty="0">
                <a:latin typeface="微软雅黑" pitchFamily="34" charset="-122"/>
                <a:ea typeface="微软雅黑" pitchFamily="34" charset="-122"/>
              </a:rPr>
              <a:t>公司专门制作的称之为“</a:t>
            </a:r>
            <a:r>
              <a:rPr lang="en-US" altLang="zh-CN" dirty="0">
                <a:latin typeface="微软雅黑" pitchFamily="34" charset="-122"/>
                <a:ea typeface="微软雅黑" pitchFamily="34" charset="-122"/>
              </a:rPr>
              <a:t>Google Droid”</a:t>
            </a:r>
            <a:r>
              <a:rPr lang="zh-CN" altLang="en-US" dirty="0">
                <a:latin typeface="微软雅黑" pitchFamily="34" charset="-122"/>
                <a:ea typeface="微软雅黑" pitchFamily="34" charset="-122"/>
              </a:rPr>
              <a:t>的</a:t>
            </a:r>
            <a:r>
              <a:rPr lang="zh-CN" altLang="en-US" dirty="0" smtClean="0">
                <a:latin typeface="微软雅黑" pitchFamily="34" charset="-122"/>
                <a:ea typeface="微软雅黑" pitchFamily="34" charset="-122"/>
              </a:rPr>
              <a:t>字体。</a:t>
            </a:r>
            <a:endParaRPr lang="zh-CN" dirty="0">
              <a:latin typeface="微软雅黑" pitchFamily="34" charset="-122"/>
              <a:ea typeface="微软雅黑" pitchFamily="34" charset="-122"/>
            </a:endParaRPr>
          </a:p>
        </p:txBody>
      </p:sp>
      <p:pic>
        <p:nvPicPr>
          <p:cNvPr id="5" name="Picture 5" descr="Android logo (2014).sv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2524" y="891025"/>
            <a:ext cx="2476496" cy="5572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Android robot 2014.sv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2404" y="600074"/>
            <a:ext cx="952500" cy="1114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10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Android</a:t>
            </a:r>
            <a:r>
              <a:rPr lang="zh-CN" altLang="en-US" dirty="0" smtClean="0">
                <a:latin typeface="微软雅黑" pitchFamily="34" charset="-122"/>
                <a:ea typeface="微软雅黑" pitchFamily="34" charset="-122"/>
              </a:rPr>
              <a:t>系统的硬件</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操作系统大多搭载在使用了</a:t>
            </a:r>
            <a:r>
              <a:rPr lang="en-US" altLang="zh-CN" dirty="0">
                <a:latin typeface="微软雅黑" pitchFamily="34" charset="-122"/>
                <a:ea typeface="微软雅黑" pitchFamily="34" charset="-122"/>
              </a:rPr>
              <a:t>ARM</a:t>
            </a:r>
            <a:r>
              <a:rPr lang="zh-CN" altLang="en-US" dirty="0">
                <a:latin typeface="微软雅黑" pitchFamily="34" charset="-122"/>
                <a:ea typeface="微软雅黑" pitchFamily="34" charset="-122"/>
              </a:rPr>
              <a:t>架构的硬件设备上。但是同样也有支持</a:t>
            </a:r>
            <a:r>
              <a:rPr lang="en-US" altLang="zh-CN" dirty="0">
                <a:latin typeface="微软雅黑" pitchFamily="34" charset="-122"/>
                <a:ea typeface="微软雅黑" pitchFamily="34" charset="-122"/>
              </a:rPr>
              <a:t>X86</a:t>
            </a:r>
            <a:r>
              <a:rPr lang="zh-CN" altLang="en-US" dirty="0">
                <a:latin typeface="微软雅黑" pitchFamily="34" charset="-122"/>
                <a:ea typeface="微软雅黑" pitchFamily="34" charset="-122"/>
              </a:rPr>
              <a:t>架构的</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操作系统，比如</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的</a:t>
            </a:r>
            <a:r>
              <a:rPr lang="en-US" altLang="zh-CN" dirty="0">
                <a:latin typeface="微软雅黑" pitchFamily="34" charset="-122"/>
                <a:ea typeface="微软雅黑" pitchFamily="34" charset="-122"/>
              </a:rPr>
              <a:t>Google TV</a:t>
            </a:r>
            <a:r>
              <a:rPr lang="zh-CN" altLang="en-US" dirty="0">
                <a:latin typeface="微软雅黑" pitchFamily="34" charset="-122"/>
                <a:ea typeface="微软雅黑" pitchFamily="34" charset="-122"/>
              </a:rPr>
              <a:t>就是使用一个特别定制的</a:t>
            </a:r>
            <a:r>
              <a:rPr lang="en-US" altLang="zh-CN" dirty="0">
                <a:latin typeface="微软雅黑" pitchFamily="34" charset="-122"/>
                <a:ea typeface="微软雅黑" pitchFamily="34" charset="-122"/>
              </a:rPr>
              <a:t>X86</a:t>
            </a:r>
            <a:r>
              <a:rPr lang="zh-CN" altLang="en-US" dirty="0">
                <a:latin typeface="微软雅黑" pitchFamily="34" charset="-122"/>
                <a:ea typeface="微软雅黑" pitchFamily="34" charset="-122"/>
              </a:rPr>
              <a:t>架构版本的</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a:t>
            </a:r>
          </a:p>
          <a:p>
            <a:r>
              <a:rPr lang="zh-CN" altLang="en-US" dirty="0">
                <a:latin typeface="微软雅黑" pitchFamily="34" charset="-122"/>
                <a:ea typeface="微软雅黑" pitchFamily="34" charset="-122"/>
              </a:rPr>
              <a:t>华硕曾推出一系列使用</a:t>
            </a:r>
            <a:r>
              <a:rPr lang="en-US" altLang="zh-CN" dirty="0">
                <a:latin typeface="微软雅黑" pitchFamily="34" charset="-122"/>
                <a:ea typeface="微软雅黑" pitchFamily="34" charset="-122"/>
              </a:rPr>
              <a:t>x86 </a:t>
            </a:r>
            <a:r>
              <a:rPr lang="en-US" altLang="zh-CN" dirty="0" err="1">
                <a:latin typeface="微软雅黑" pitchFamily="34" charset="-122"/>
                <a:ea typeface="微软雅黑" pitchFamily="34" charset="-122"/>
              </a:rPr>
              <a:t>cpu</a:t>
            </a:r>
            <a:r>
              <a:rPr lang="zh-CN" altLang="en-US" dirty="0">
                <a:latin typeface="微软雅黑" pitchFamily="34" charset="-122"/>
                <a:ea typeface="微软雅黑" pitchFamily="34" charset="-122"/>
              </a:rPr>
              <a:t>的</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手机，但兼容性较差、小问题较多；而华硕的</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手机中，采用</a:t>
            </a:r>
            <a:r>
              <a:rPr lang="en-US" altLang="zh-CN" dirty="0">
                <a:latin typeface="微软雅黑" pitchFamily="34" charset="-122"/>
                <a:ea typeface="微软雅黑" pitchFamily="34" charset="-122"/>
              </a:rPr>
              <a:t>arm</a:t>
            </a:r>
            <a:r>
              <a:rPr lang="zh-CN" altLang="en-US" dirty="0">
                <a:latin typeface="微软雅黑" pitchFamily="34" charset="-122"/>
                <a:ea typeface="微软雅黑" pitchFamily="34" charset="-122"/>
              </a:rPr>
              <a:t>指令集者就比较稳定</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同样</a:t>
            </a:r>
            <a:r>
              <a:rPr lang="zh-CN" altLang="en-US" dirty="0">
                <a:latin typeface="微软雅黑" pitchFamily="34" charset="-122"/>
                <a:ea typeface="微软雅黑" pitchFamily="34" charset="-122"/>
              </a:rPr>
              <a:t>，苹果公司的</a:t>
            </a:r>
            <a:r>
              <a:rPr lang="en-US" altLang="zh-CN" dirty="0">
                <a:latin typeface="微软雅黑" pitchFamily="34" charset="-122"/>
                <a:ea typeface="微软雅黑" pitchFamily="34" charset="-122"/>
              </a:rPr>
              <a:t>iOS</a:t>
            </a:r>
            <a:r>
              <a:rPr lang="zh-CN" altLang="en-US" dirty="0">
                <a:latin typeface="微软雅黑" pitchFamily="34" charset="-122"/>
                <a:ea typeface="微软雅黑" pitchFamily="34" charset="-122"/>
              </a:rPr>
              <a:t>设备，比如</a:t>
            </a:r>
            <a:r>
              <a:rPr lang="en-US" altLang="zh-CN" dirty="0">
                <a:latin typeface="微软雅黑" pitchFamily="34" charset="-122"/>
                <a:ea typeface="微软雅黑" pitchFamily="34" charset="-122"/>
              </a:rPr>
              <a:t>iPhone</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iPod Touch</a:t>
            </a:r>
            <a:r>
              <a:rPr lang="zh-CN" altLang="en-US" dirty="0">
                <a:latin typeface="微软雅黑" pitchFamily="34" charset="-122"/>
                <a:ea typeface="微软雅黑" pitchFamily="34" charset="-122"/>
              </a:rPr>
              <a:t>以及</a:t>
            </a:r>
            <a:r>
              <a:rPr lang="en-US" altLang="zh-CN" dirty="0">
                <a:latin typeface="微软雅黑" pitchFamily="34" charset="-122"/>
                <a:ea typeface="微软雅黑" pitchFamily="34" charset="-122"/>
              </a:rPr>
              <a:t>iPad</a:t>
            </a:r>
            <a:r>
              <a:rPr lang="zh-CN" altLang="en-US" dirty="0">
                <a:latin typeface="微软雅黑" pitchFamily="34" charset="-122"/>
                <a:ea typeface="微软雅黑" pitchFamily="34" charset="-122"/>
              </a:rPr>
              <a:t>产品</a:t>
            </a:r>
            <a:r>
              <a:rPr lang="en-US" altLang="zh-CN" dirty="0">
                <a:latin typeface="微软雅黑" pitchFamily="34" charset="-122"/>
                <a:ea typeface="微软雅黑" pitchFamily="34" charset="-122"/>
              </a:rPr>
              <a:t>(iOS 4</a:t>
            </a:r>
            <a:r>
              <a:rPr lang="zh-CN" altLang="en-US" dirty="0">
                <a:latin typeface="微软雅黑" pitchFamily="34" charset="-122"/>
                <a:ea typeface="微软雅黑" pitchFamily="34" charset="-122"/>
              </a:rPr>
              <a:t>以前，需越狱</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都可以安装</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操作系统，并且可以通过双系统引导工具</a:t>
            </a:r>
            <a:r>
              <a:rPr lang="en-US" altLang="zh-CN" dirty="0" err="1">
                <a:latin typeface="微软雅黑" pitchFamily="34" charset="-122"/>
                <a:ea typeface="微软雅黑" pitchFamily="34" charset="-122"/>
              </a:rPr>
              <a:t>OpeniBoot</a:t>
            </a:r>
            <a:r>
              <a:rPr lang="zh-CN" altLang="en-US" dirty="0">
                <a:latin typeface="微软雅黑" pitchFamily="34" charset="-122"/>
                <a:ea typeface="微软雅黑" pitchFamily="34" charset="-122"/>
              </a:rPr>
              <a:t>或者</a:t>
            </a:r>
            <a:r>
              <a:rPr lang="en-US" altLang="zh-CN" dirty="0" err="1">
                <a:latin typeface="微软雅黑" pitchFamily="34" charset="-122"/>
                <a:ea typeface="微软雅黑" pitchFamily="34" charset="-122"/>
              </a:rPr>
              <a:t>iDroid</a:t>
            </a:r>
            <a:r>
              <a:rPr lang="zh-CN" altLang="en-US" dirty="0">
                <a:latin typeface="微软雅黑" pitchFamily="34" charset="-122"/>
                <a:ea typeface="微软雅黑" pitchFamily="34" charset="-122"/>
              </a:rPr>
              <a:t>来运行</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操作系统。微软的</a:t>
            </a:r>
            <a:r>
              <a:rPr lang="en-US" altLang="zh-CN" dirty="0">
                <a:latin typeface="微软雅黑" pitchFamily="34" charset="-122"/>
                <a:ea typeface="微软雅黑" pitchFamily="34" charset="-122"/>
              </a:rPr>
              <a:t>Windows Mobile</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Windows Phone</a:t>
            </a:r>
            <a:r>
              <a:rPr lang="zh-CN" altLang="en-US" dirty="0">
                <a:latin typeface="微软雅黑" pitchFamily="34" charset="-122"/>
                <a:ea typeface="微软雅黑" pitchFamily="34" charset="-122"/>
              </a:rPr>
              <a:t>产品也一样可以。另外</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亦已成功移植到搭载</a:t>
            </a:r>
            <a:r>
              <a:rPr lang="en-US" altLang="zh-CN" dirty="0" err="1">
                <a:latin typeface="微软雅黑" pitchFamily="34" charset="-122"/>
                <a:ea typeface="微软雅黑" pitchFamily="34" charset="-122"/>
              </a:rPr>
              <a:t>WebOS</a:t>
            </a:r>
            <a:r>
              <a:rPr lang="zh-CN" altLang="en-US" dirty="0">
                <a:latin typeface="微软雅黑" pitchFamily="34" charset="-122"/>
                <a:ea typeface="微软雅黑" pitchFamily="34" charset="-122"/>
              </a:rPr>
              <a:t>系统</a:t>
            </a:r>
            <a:r>
              <a:rPr lang="en-US" altLang="zh-CN" dirty="0">
                <a:latin typeface="微软雅黑" pitchFamily="34" charset="-122"/>
                <a:ea typeface="微软雅黑" pitchFamily="34" charset="-122"/>
              </a:rPr>
              <a:t>HP </a:t>
            </a:r>
            <a:r>
              <a:rPr lang="en-US" altLang="zh-CN" dirty="0" err="1">
                <a:latin typeface="微软雅黑" pitchFamily="34" charset="-122"/>
                <a:ea typeface="微软雅黑" pitchFamily="34" charset="-122"/>
              </a:rPr>
              <a:t>TouchPad</a:t>
            </a:r>
            <a:r>
              <a:rPr lang="zh-CN" altLang="en-US" dirty="0">
                <a:latin typeface="微软雅黑" pitchFamily="34" charset="-122"/>
                <a:ea typeface="微软雅黑" pitchFamily="34" charset="-122"/>
              </a:rPr>
              <a:t>以及搭载</a:t>
            </a:r>
            <a:r>
              <a:rPr lang="en-US" altLang="zh-CN" dirty="0" err="1">
                <a:latin typeface="微软雅黑" pitchFamily="34" charset="-122"/>
                <a:ea typeface="微软雅黑" pitchFamily="34" charset="-122"/>
              </a:rPr>
              <a:t>Meego</a:t>
            </a:r>
            <a:r>
              <a:rPr lang="zh-CN" altLang="en-US" dirty="0">
                <a:latin typeface="微软雅黑" pitchFamily="34" charset="-122"/>
                <a:ea typeface="微软雅黑" pitchFamily="34" charset="-122"/>
              </a:rPr>
              <a:t>系统的</a:t>
            </a:r>
            <a:r>
              <a:rPr lang="en-US" altLang="zh-CN" dirty="0">
                <a:latin typeface="微软雅黑" pitchFamily="34" charset="-122"/>
                <a:ea typeface="微软雅黑" pitchFamily="34" charset="-122"/>
              </a:rPr>
              <a:t>Nokia N9</a:t>
            </a:r>
            <a:r>
              <a:rPr lang="zh-CN" altLang="en-US" dirty="0">
                <a:latin typeface="微软雅黑" pitchFamily="34" charset="-122"/>
                <a:ea typeface="微软雅黑" pitchFamily="34" charset="-122"/>
              </a:rPr>
              <a:t>等设备。</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183033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Android</a:t>
            </a:r>
            <a:r>
              <a:rPr lang="zh-CN" altLang="en-US" dirty="0" smtClean="0">
                <a:latin typeface="微软雅黑" pitchFamily="34" charset="-122"/>
                <a:ea typeface="微软雅黑" pitchFamily="34" charset="-122"/>
              </a:rPr>
              <a:t>系统架构</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endParaRPr lang="zh-CN" dirty="0">
              <a:latin typeface="微软雅黑" pitchFamily="34" charset="-122"/>
              <a:ea typeface="微软雅黑" pitchFamily="34" charset="-122"/>
            </a:endParaRPr>
          </a:p>
        </p:txBody>
      </p:sp>
      <p:pic>
        <p:nvPicPr>
          <p:cNvPr id="11266" name="Picture 2" descr="https://upload.wikimedia.org/wikipedia/commons/thumb/a/af/Android-System-Architecture.svg/906px-Android-System-Architectur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020" y="1600200"/>
            <a:ext cx="6336704" cy="5140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40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Android</a:t>
            </a:r>
            <a:r>
              <a:rPr lang="zh-CN" altLang="en-US" dirty="0" smtClean="0">
                <a:latin typeface="微软雅黑" pitchFamily="34" charset="-122"/>
                <a:ea typeface="微软雅黑" pitchFamily="34" charset="-122"/>
              </a:rPr>
              <a:t>系统架构</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85000" lnSpcReduction="20000"/>
          </a:bodyPr>
          <a:lstStyle/>
          <a:p>
            <a:r>
              <a:rPr lang="zh-CN" altLang="en-US" dirty="0" smtClean="0">
                <a:latin typeface="微软雅黑" pitchFamily="34" charset="-122"/>
                <a:ea typeface="微软雅黑" pitchFamily="34" charset="-122"/>
              </a:rPr>
              <a:t>应用程序和应用程序框架：</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系统是基于</a:t>
            </a:r>
            <a:r>
              <a:rPr lang="en-US" altLang="zh-CN" dirty="0">
                <a:latin typeface="微软雅黑" pitchFamily="34" charset="-122"/>
                <a:ea typeface="微软雅黑" pitchFamily="34" charset="-122"/>
              </a:rPr>
              <a:t>Linux</a:t>
            </a:r>
            <a:r>
              <a:rPr lang="zh-CN" altLang="en-US" dirty="0">
                <a:latin typeface="微软雅黑" pitchFamily="34" charset="-122"/>
                <a:ea typeface="微软雅黑" pitchFamily="34" charset="-122"/>
              </a:rPr>
              <a:t>内核开发，使用</a:t>
            </a: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作编程语言，使界面到功能，都有层出不穷的变化，其中</a:t>
            </a:r>
            <a:r>
              <a:rPr lang="en-US" altLang="zh-CN" dirty="0">
                <a:latin typeface="微软雅黑" pitchFamily="34" charset="-122"/>
                <a:ea typeface="微软雅黑" pitchFamily="34" charset="-122"/>
              </a:rPr>
              <a:t>Activity</a:t>
            </a:r>
            <a:r>
              <a:rPr lang="zh-CN" altLang="en-US" dirty="0">
                <a:latin typeface="微软雅黑" pitchFamily="34" charset="-122"/>
                <a:ea typeface="微软雅黑" pitchFamily="34" charset="-122"/>
              </a:rPr>
              <a:t>等同于</a:t>
            </a:r>
            <a:r>
              <a:rPr lang="en-US" altLang="zh-CN" dirty="0">
                <a:latin typeface="微软雅黑" pitchFamily="34" charset="-122"/>
                <a:ea typeface="微软雅黑" pitchFamily="34" charset="-122"/>
              </a:rPr>
              <a:t>J2ME</a:t>
            </a:r>
            <a:r>
              <a:rPr lang="zh-CN" altLang="en-US" dirty="0">
                <a:latin typeface="微软雅黑" pitchFamily="34" charset="-122"/>
                <a:ea typeface="微软雅黑" pitchFamily="34" charset="-122"/>
              </a:rPr>
              <a:t>的</a:t>
            </a:r>
            <a:r>
              <a:rPr lang="en-US" altLang="zh-CN" dirty="0" err="1">
                <a:latin typeface="微软雅黑" pitchFamily="34" charset="-122"/>
                <a:ea typeface="微软雅黑" pitchFamily="34" charset="-122"/>
              </a:rPr>
              <a:t>MIDlet</a:t>
            </a:r>
            <a:r>
              <a:rPr lang="zh-CN" altLang="en-US" dirty="0">
                <a:latin typeface="微软雅黑" pitchFamily="34" charset="-122"/>
                <a:ea typeface="微软雅黑" pitchFamily="34" charset="-122"/>
              </a:rPr>
              <a:t>，一个</a:t>
            </a:r>
            <a:r>
              <a:rPr lang="en-US" altLang="zh-CN" dirty="0">
                <a:latin typeface="微软雅黑" pitchFamily="34" charset="-122"/>
                <a:ea typeface="微软雅黑" pitchFamily="34" charset="-122"/>
              </a:rPr>
              <a:t>Activity</a:t>
            </a:r>
            <a:r>
              <a:rPr lang="zh-CN" altLang="en-US" dirty="0">
                <a:latin typeface="微软雅黑" pitchFamily="34" charset="-122"/>
                <a:ea typeface="微软雅黑" pitchFamily="34" charset="-122"/>
              </a:rPr>
              <a:t>类别负责创建视窗，一个活动中的</a:t>
            </a:r>
            <a:r>
              <a:rPr lang="en-US" altLang="zh-CN" dirty="0">
                <a:latin typeface="微软雅黑" pitchFamily="34" charset="-122"/>
                <a:ea typeface="微软雅黑" pitchFamily="34" charset="-122"/>
              </a:rPr>
              <a:t>Activity</a:t>
            </a:r>
            <a:r>
              <a:rPr lang="zh-CN" altLang="en-US" dirty="0">
                <a:latin typeface="微软雅黑" pitchFamily="34" charset="-122"/>
                <a:ea typeface="微软雅黑" pitchFamily="34" charset="-122"/>
              </a:rPr>
              <a:t>就是在</a:t>
            </a:r>
            <a:r>
              <a:rPr lang="en-US" altLang="zh-CN" dirty="0">
                <a:latin typeface="微软雅黑" pitchFamily="34" charset="-122"/>
                <a:ea typeface="微软雅黑" pitchFamily="34" charset="-122"/>
              </a:rPr>
              <a:t>foreground</a:t>
            </a:r>
            <a:r>
              <a:rPr lang="zh-CN" altLang="en-US" dirty="0">
                <a:latin typeface="微软雅黑" pitchFamily="34" charset="-122"/>
                <a:ea typeface="微软雅黑" pitchFamily="34" charset="-122"/>
              </a:rPr>
              <a:t>（前景）模式，背景执行的程序叫做</a:t>
            </a:r>
            <a:r>
              <a:rPr lang="en-US" altLang="zh-CN" dirty="0">
                <a:latin typeface="微软雅黑" pitchFamily="34" charset="-122"/>
                <a:ea typeface="微软雅黑" pitchFamily="34" charset="-122"/>
              </a:rPr>
              <a:t>Service</a:t>
            </a:r>
            <a:r>
              <a:rPr lang="zh-CN" altLang="en-US" dirty="0">
                <a:latin typeface="微软雅黑" pitchFamily="34" charset="-122"/>
                <a:ea typeface="微软雅黑" pitchFamily="34" charset="-122"/>
              </a:rPr>
              <a:t>。两者之间透过由</a:t>
            </a:r>
            <a:r>
              <a:rPr lang="en-US" altLang="zh-CN" dirty="0" err="1">
                <a:latin typeface="微软雅黑" pitchFamily="34" charset="-122"/>
                <a:ea typeface="微软雅黑" pitchFamily="34" charset="-122"/>
              </a:rPr>
              <a:t>ServiceConnection</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AIDL</a:t>
            </a:r>
            <a:r>
              <a:rPr lang="zh-CN" altLang="en-US" dirty="0">
                <a:latin typeface="微软雅黑" pitchFamily="34" charset="-122"/>
                <a:ea typeface="微软雅黑" pitchFamily="34" charset="-122"/>
              </a:rPr>
              <a:t>连结，达到复数程序同时执行的效果。如果执行中的</a:t>
            </a:r>
            <a:r>
              <a:rPr lang="en-US" altLang="zh-CN" dirty="0">
                <a:latin typeface="微软雅黑" pitchFamily="34" charset="-122"/>
                <a:ea typeface="微软雅黑" pitchFamily="34" charset="-122"/>
              </a:rPr>
              <a:t>Activity</a:t>
            </a:r>
            <a:r>
              <a:rPr lang="zh-CN" altLang="en-US" dirty="0">
                <a:latin typeface="微软雅黑" pitchFamily="34" charset="-122"/>
                <a:ea typeface="微软雅黑" pitchFamily="34" charset="-122"/>
              </a:rPr>
              <a:t>全部画面被其他</a:t>
            </a:r>
            <a:r>
              <a:rPr lang="en-US" altLang="zh-CN" dirty="0">
                <a:latin typeface="微软雅黑" pitchFamily="34" charset="-122"/>
                <a:ea typeface="微软雅黑" pitchFamily="34" charset="-122"/>
              </a:rPr>
              <a:t>Activity</a:t>
            </a:r>
            <a:r>
              <a:rPr lang="zh-CN" altLang="en-US" dirty="0">
                <a:latin typeface="微软雅黑" pitchFamily="34" charset="-122"/>
                <a:ea typeface="微软雅黑" pitchFamily="34" charset="-122"/>
              </a:rPr>
              <a:t>取代时，该</a:t>
            </a:r>
            <a:r>
              <a:rPr lang="en-US" altLang="zh-CN" dirty="0">
                <a:latin typeface="微软雅黑" pitchFamily="34" charset="-122"/>
                <a:ea typeface="微软雅黑" pitchFamily="34" charset="-122"/>
              </a:rPr>
              <a:t>Activity</a:t>
            </a:r>
            <a:r>
              <a:rPr lang="zh-CN" altLang="en-US" dirty="0">
                <a:latin typeface="微软雅黑" pitchFamily="34" charset="-122"/>
                <a:ea typeface="微软雅黑" pitchFamily="34" charset="-122"/>
              </a:rPr>
              <a:t>便被停止，甚至被系统清除。</a:t>
            </a:r>
          </a:p>
          <a:p>
            <a:r>
              <a:rPr lang="en-US" altLang="zh-CN" dirty="0">
                <a:latin typeface="微软雅黑" pitchFamily="34" charset="-122"/>
                <a:ea typeface="微软雅黑" pitchFamily="34" charset="-122"/>
              </a:rPr>
              <a:t>View</a:t>
            </a:r>
            <a:r>
              <a:rPr lang="zh-CN" altLang="en-US" dirty="0">
                <a:latin typeface="微软雅黑" pitchFamily="34" charset="-122"/>
                <a:ea typeface="微软雅黑" pitchFamily="34" charset="-122"/>
              </a:rPr>
              <a:t>等同于</a:t>
            </a:r>
            <a:r>
              <a:rPr lang="en-US" altLang="zh-CN" dirty="0">
                <a:latin typeface="微软雅黑" pitchFamily="34" charset="-122"/>
                <a:ea typeface="微软雅黑" pitchFamily="34" charset="-122"/>
              </a:rPr>
              <a:t>J2ME</a:t>
            </a:r>
            <a:r>
              <a:rPr lang="zh-CN" altLang="en-US" dirty="0">
                <a:latin typeface="微软雅黑" pitchFamily="34" charset="-122"/>
                <a:ea typeface="微软雅黑" pitchFamily="34" charset="-122"/>
              </a:rPr>
              <a:t>的</a:t>
            </a:r>
            <a:r>
              <a:rPr lang="en-US" altLang="zh-CN" dirty="0">
                <a:latin typeface="微软雅黑" pitchFamily="34" charset="-122"/>
                <a:ea typeface="微软雅黑" pitchFamily="34" charset="-122"/>
              </a:rPr>
              <a:t>Displayable</a:t>
            </a:r>
            <a:r>
              <a:rPr lang="zh-CN" altLang="en-US" dirty="0">
                <a:latin typeface="微软雅黑" pitchFamily="34" charset="-122"/>
                <a:ea typeface="微软雅黑" pitchFamily="34" charset="-122"/>
              </a:rPr>
              <a:t>，程序人员可以透过</a:t>
            </a:r>
            <a:r>
              <a:rPr lang="en-US" altLang="zh-CN" dirty="0">
                <a:latin typeface="微软雅黑" pitchFamily="34" charset="-122"/>
                <a:ea typeface="微软雅黑" pitchFamily="34" charset="-122"/>
              </a:rPr>
              <a:t>View</a:t>
            </a:r>
            <a:r>
              <a:rPr lang="zh-CN" altLang="en-US" dirty="0">
                <a:latin typeface="微软雅黑" pitchFamily="34" charset="-122"/>
                <a:ea typeface="微软雅黑" pitchFamily="34" charset="-122"/>
              </a:rPr>
              <a:t>类别与“</a:t>
            </a:r>
            <a:r>
              <a:rPr lang="en-US" altLang="zh-CN" dirty="0">
                <a:latin typeface="微软雅黑" pitchFamily="34" charset="-122"/>
                <a:ea typeface="微软雅黑" pitchFamily="34" charset="-122"/>
              </a:rPr>
              <a:t>XML layout”</a:t>
            </a:r>
            <a:r>
              <a:rPr lang="zh-CN" altLang="en-US" dirty="0">
                <a:latin typeface="微软雅黑" pitchFamily="34" charset="-122"/>
                <a:ea typeface="微软雅黑" pitchFamily="34" charset="-122"/>
              </a:rPr>
              <a:t>档将</a:t>
            </a:r>
            <a:r>
              <a:rPr lang="en-US" altLang="zh-CN" dirty="0">
                <a:latin typeface="微软雅黑" pitchFamily="34" charset="-122"/>
                <a:ea typeface="微软雅黑" pitchFamily="34" charset="-122"/>
              </a:rPr>
              <a:t>UI</a:t>
            </a:r>
            <a:r>
              <a:rPr lang="zh-CN" altLang="en-US" dirty="0">
                <a:latin typeface="微软雅黑" pitchFamily="34" charset="-122"/>
                <a:ea typeface="微软雅黑" pitchFamily="34" charset="-122"/>
              </a:rPr>
              <a:t>放置在视窗上，并可以利用</a:t>
            </a:r>
            <a:r>
              <a:rPr lang="en-US" altLang="zh-CN" dirty="0">
                <a:latin typeface="微软雅黑" pitchFamily="34" charset="-122"/>
                <a:ea typeface="微软雅黑" pitchFamily="34" charset="-122"/>
              </a:rPr>
              <a:t>View</a:t>
            </a:r>
            <a:r>
              <a:rPr lang="zh-CN" altLang="en-US" dirty="0">
                <a:latin typeface="微软雅黑" pitchFamily="34" charset="-122"/>
                <a:ea typeface="微软雅黑" pitchFamily="34" charset="-122"/>
              </a:rPr>
              <a:t>打造出所谓的</a:t>
            </a:r>
            <a:r>
              <a:rPr lang="en-US" altLang="zh-CN" dirty="0">
                <a:latin typeface="微软雅黑" pitchFamily="34" charset="-122"/>
                <a:ea typeface="微软雅黑" pitchFamily="34" charset="-122"/>
              </a:rPr>
              <a:t>Widgets</a:t>
            </a:r>
            <a:r>
              <a:rPr lang="zh-CN" altLang="en-US" dirty="0">
                <a:latin typeface="微软雅黑" pitchFamily="34" charset="-122"/>
                <a:ea typeface="微软雅黑" pitchFamily="34" charset="-122"/>
              </a:rPr>
              <a:t>，其实</a:t>
            </a:r>
            <a:r>
              <a:rPr lang="en-US" altLang="zh-CN" dirty="0">
                <a:latin typeface="微软雅黑" pitchFamily="34" charset="-122"/>
                <a:ea typeface="微软雅黑" pitchFamily="34" charset="-122"/>
              </a:rPr>
              <a:t>Widget</a:t>
            </a:r>
            <a:r>
              <a:rPr lang="zh-CN" altLang="en-US" dirty="0">
                <a:latin typeface="微软雅黑" pitchFamily="34" charset="-122"/>
                <a:ea typeface="微软雅黑" pitchFamily="34" charset="-122"/>
              </a:rPr>
              <a:t>只是</a:t>
            </a:r>
            <a:r>
              <a:rPr lang="en-US" altLang="zh-CN" dirty="0">
                <a:latin typeface="微软雅黑" pitchFamily="34" charset="-122"/>
                <a:ea typeface="微软雅黑" pitchFamily="34" charset="-122"/>
              </a:rPr>
              <a:t>View</a:t>
            </a:r>
            <a:r>
              <a:rPr lang="zh-CN" altLang="en-US" dirty="0">
                <a:latin typeface="微软雅黑" pitchFamily="34" charset="-122"/>
                <a:ea typeface="微软雅黑" pitchFamily="34" charset="-122"/>
              </a:rPr>
              <a:t>的一种，所以可以使用</a:t>
            </a:r>
            <a:r>
              <a:rPr lang="en-US" altLang="zh-CN" dirty="0">
                <a:latin typeface="微软雅黑" pitchFamily="34" charset="-122"/>
                <a:ea typeface="微软雅黑" pitchFamily="34" charset="-122"/>
              </a:rPr>
              <a:t>xml</a:t>
            </a:r>
            <a:r>
              <a:rPr lang="zh-CN" altLang="en-US" dirty="0">
                <a:latin typeface="微软雅黑" pitchFamily="34" charset="-122"/>
                <a:ea typeface="微软雅黑" pitchFamily="34" charset="-122"/>
              </a:rPr>
              <a:t>来设计</a:t>
            </a:r>
            <a:r>
              <a:rPr lang="en-US" altLang="zh-CN" dirty="0">
                <a:latin typeface="微软雅黑" pitchFamily="34" charset="-122"/>
                <a:ea typeface="微软雅黑" pitchFamily="34" charset="-122"/>
              </a:rPr>
              <a:t>layout</a:t>
            </a:r>
            <a:r>
              <a:rPr lang="zh-CN" altLang="en-US" dirty="0">
                <a:latin typeface="微软雅黑" pitchFamily="34" charset="-122"/>
                <a:ea typeface="微软雅黑" pitchFamily="34" charset="-122"/>
              </a:rPr>
              <a:t>。至于</a:t>
            </a:r>
            <a:r>
              <a:rPr lang="en-US" altLang="zh-CN" dirty="0" err="1">
                <a:latin typeface="微软雅黑" pitchFamily="34" charset="-122"/>
                <a:ea typeface="微软雅黑" pitchFamily="34" charset="-122"/>
              </a:rPr>
              <a:t>ViewGroup</a:t>
            </a:r>
            <a:r>
              <a:rPr lang="zh-CN" altLang="en-US" dirty="0">
                <a:latin typeface="微软雅黑" pitchFamily="34" charset="-122"/>
                <a:ea typeface="微软雅黑" pitchFamily="34" charset="-122"/>
              </a:rPr>
              <a:t>是各种</a:t>
            </a:r>
            <a:r>
              <a:rPr lang="en-US" altLang="zh-CN" dirty="0">
                <a:latin typeface="微软雅黑" pitchFamily="34" charset="-122"/>
                <a:ea typeface="微软雅黑" pitchFamily="34" charset="-122"/>
              </a:rPr>
              <a:t>layout</a:t>
            </a:r>
            <a:r>
              <a:rPr lang="zh-CN" altLang="en-US" dirty="0">
                <a:latin typeface="微软雅黑" pitchFamily="34" charset="-122"/>
                <a:ea typeface="微软雅黑" pitchFamily="34" charset="-122"/>
              </a:rPr>
              <a:t>的基础抽象类别，</a:t>
            </a:r>
            <a:r>
              <a:rPr lang="en-US" altLang="zh-CN" dirty="0" err="1">
                <a:latin typeface="微软雅黑" pitchFamily="34" charset="-122"/>
                <a:ea typeface="微软雅黑" pitchFamily="34" charset="-122"/>
              </a:rPr>
              <a:t>ViewGroup</a:t>
            </a:r>
            <a:r>
              <a:rPr lang="zh-CN" altLang="en-US" dirty="0">
                <a:latin typeface="微软雅黑" pitchFamily="34" charset="-122"/>
                <a:ea typeface="微软雅黑" pitchFamily="34" charset="-122"/>
              </a:rPr>
              <a:t>之内还可以有</a:t>
            </a:r>
            <a:r>
              <a:rPr lang="en-US" altLang="zh-CN" dirty="0" err="1">
                <a:latin typeface="微软雅黑" pitchFamily="34" charset="-122"/>
                <a:ea typeface="微软雅黑" pitchFamily="34" charset="-122"/>
              </a:rPr>
              <a:t>ViewGroup</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View</a:t>
            </a:r>
            <a:r>
              <a:rPr lang="zh-CN" altLang="en-US" dirty="0">
                <a:latin typeface="微软雅黑" pitchFamily="34" charset="-122"/>
                <a:ea typeface="微软雅黑" pitchFamily="34" charset="-122"/>
              </a:rPr>
              <a:t>的构造函数不需要在</a:t>
            </a:r>
            <a:r>
              <a:rPr lang="en-US" altLang="zh-CN" dirty="0">
                <a:latin typeface="微软雅黑" pitchFamily="34" charset="-122"/>
                <a:ea typeface="微软雅黑" pitchFamily="34" charset="-122"/>
              </a:rPr>
              <a:t>Activity</a:t>
            </a:r>
            <a:r>
              <a:rPr lang="zh-CN" altLang="en-US" dirty="0">
                <a:latin typeface="微软雅黑" pitchFamily="34" charset="-122"/>
                <a:ea typeface="微软雅黑" pitchFamily="34" charset="-122"/>
              </a:rPr>
              <a:t>中调用，但是</a:t>
            </a:r>
            <a:r>
              <a:rPr lang="en-US" altLang="zh-CN" dirty="0">
                <a:latin typeface="微软雅黑" pitchFamily="34" charset="-122"/>
                <a:ea typeface="微软雅黑" pitchFamily="34" charset="-122"/>
              </a:rPr>
              <a:t>Displayable</a:t>
            </a:r>
            <a:r>
              <a:rPr lang="zh-CN" altLang="en-US" dirty="0">
                <a:latin typeface="微软雅黑" pitchFamily="34" charset="-122"/>
                <a:ea typeface="微软雅黑" pitchFamily="34" charset="-122"/>
              </a:rPr>
              <a:t>的是必须的，在</a:t>
            </a:r>
            <a:r>
              <a:rPr lang="en-US" altLang="zh-CN" dirty="0">
                <a:latin typeface="微软雅黑" pitchFamily="34" charset="-122"/>
                <a:ea typeface="微软雅黑" pitchFamily="34" charset="-122"/>
              </a:rPr>
              <a:t>Activity</a:t>
            </a:r>
            <a:r>
              <a:rPr lang="zh-CN" altLang="en-US" dirty="0">
                <a:latin typeface="微软雅黑" pitchFamily="34" charset="-122"/>
                <a:ea typeface="微软雅黑" pitchFamily="34" charset="-122"/>
              </a:rPr>
              <a:t>中，要通过</a:t>
            </a:r>
            <a:r>
              <a:rPr lang="en-US" altLang="zh-CN" dirty="0" err="1">
                <a:latin typeface="微软雅黑" pitchFamily="34" charset="-122"/>
                <a:ea typeface="微软雅黑" pitchFamily="34" charset="-122"/>
              </a:rPr>
              <a:t>findViewById</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来从</a:t>
            </a:r>
            <a:r>
              <a:rPr lang="en-US" altLang="zh-CN" dirty="0">
                <a:latin typeface="微软雅黑" pitchFamily="34" charset="-122"/>
                <a:ea typeface="微软雅黑" pitchFamily="34" charset="-122"/>
              </a:rPr>
              <a:t>XML</a:t>
            </a:r>
            <a:r>
              <a:rPr lang="zh-CN" altLang="en-US" dirty="0">
                <a:latin typeface="微软雅黑" pitchFamily="34" charset="-122"/>
                <a:ea typeface="微软雅黑" pitchFamily="34" charset="-122"/>
              </a:rPr>
              <a:t>中获取</a:t>
            </a:r>
            <a:r>
              <a:rPr lang="en-US" altLang="zh-CN" dirty="0">
                <a:latin typeface="微软雅黑" pitchFamily="34" charset="-122"/>
                <a:ea typeface="微软雅黑" pitchFamily="34" charset="-122"/>
              </a:rPr>
              <a:t>View</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的</a:t>
            </a:r>
            <a:r>
              <a:rPr lang="en-US" altLang="zh-CN" dirty="0">
                <a:latin typeface="微软雅黑" pitchFamily="34" charset="-122"/>
                <a:ea typeface="微软雅黑" pitchFamily="34" charset="-122"/>
              </a:rPr>
              <a:t>View</a:t>
            </a:r>
            <a:r>
              <a:rPr lang="zh-CN" altLang="en-US" dirty="0">
                <a:latin typeface="微软雅黑" pitchFamily="34" charset="-122"/>
                <a:ea typeface="微软雅黑" pitchFamily="34" charset="-122"/>
              </a:rPr>
              <a:t>类的显示很大程度上是从</a:t>
            </a:r>
            <a:r>
              <a:rPr lang="en-US" altLang="zh-CN" dirty="0">
                <a:latin typeface="微软雅黑" pitchFamily="34" charset="-122"/>
                <a:ea typeface="微软雅黑" pitchFamily="34" charset="-122"/>
              </a:rPr>
              <a:t>XML</a:t>
            </a:r>
            <a:r>
              <a:rPr lang="zh-CN" altLang="en-US" dirty="0">
                <a:latin typeface="微软雅黑" pitchFamily="34" charset="-122"/>
                <a:ea typeface="微软雅黑" pitchFamily="34" charset="-122"/>
              </a:rPr>
              <a:t>中读取的。</a:t>
            </a:r>
            <a:r>
              <a:rPr lang="en-US" altLang="zh-CN" dirty="0">
                <a:latin typeface="微软雅黑" pitchFamily="34" charset="-122"/>
                <a:ea typeface="微软雅黑" pitchFamily="34" charset="-122"/>
              </a:rPr>
              <a:t>View</a:t>
            </a:r>
            <a:r>
              <a:rPr lang="zh-CN" altLang="en-US" dirty="0">
                <a:latin typeface="微软雅黑" pitchFamily="34" charset="-122"/>
                <a:ea typeface="微软雅黑" pitchFamily="34" charset="-122"/>
              </a:rPr>
              <a:t>与事件息息相关，两者之间透过</a:t>
            </a:r>
            <a:r>
              <a:rPr lang="en-US" altLang="zh-CN" dirty="0">
                <a:latin typeface="微软雅黑" pitchFamily="34" charset="-122"/>
                <a:ea typeface="微软雅黑" pitchFamily="34" charset="-122"/>
              </a:rPr>
              <a:t>Listener</a:t>
            </a:r>
            <a:r>
              <a:rPr lang="zh-CN" altLang="en-US" dirty="0">
                <a:latin typeface="微软雅黑" pitchFamily="34" charset="-122"/>
                <a:ea typeface="微软雅黑" pitchFamily="34" charset="-122"/>
              </a:rPr>
              <a:t>结合在一起，每一个</a:t>
            </a:r>
            <a:r>
              <a:rPr lang="en-US" altLang="zh-CN" dirty="0">
                <a:latin typeface="微软雅黑" pitchFamily="34" charset="-122"/>
                <a:ea typeface="微软雅黑" pitchFamily="34" charset="-122"/>
              </a:rPr>
              <a:t>View</a:t>
            </a:r>
            <a:r>
              <a:rPr lang="zh-CN" altLang="en-US" dirty="0">
                <a:latin typeface="微软雅黑" pitchFamily="34" charset="-122"/>
                <a:ea typeface="微软雅黑" pitchFamily="34" charset="-122"/>
              </a:rPr>
              <a:t>都可以注册</a:t>
            </a:r>
            <a:r>
              <a:rPr lang="en-US" altLang="zh-CN" dirty="0">
                <a:latin typeface="微软雅黑" pitchFamily="34" charset="-122"/>
                <a:ea typeface="微软雅黑" pitchFamily="34" charset="-122"/>
              </a:rPr>
              <a:t>event listener</a:t>
            </a:r>
            <a:r>
              <a:rPr lang="zh-CN" altLang="en-US" dirty="0">
                <a:latin typeface="微软雅黑" pitchFamily="34" charset="-122"/>
                <a:ea typeface="微软雅黑" pitchFamily="34" charset="-122"/>
              </a:rPr>
              <a:t>，例如：当</a:t>
            </a:r>
            <a:r>
              <a:rPr lang="en-US" altLang="zh-CN" dirty="0">
                <a:latin typeface="微软雅黑" pitchFamily="34" charset="-122"/>
                <a:ea typeface="微软雅黑" pitchFamily="34" charset="-122"/>
              </a:rPr>
              <a:t>View</a:t>
            </a:r>
            <a:r>
              <a:rPr lang="zh-CN" altLang="en-US" dirty="0">
                <a:latin typeface="微软雅黑" pitchFamily="34" charset="-122"/>
                <a:ea typeface="微软雅黑" pitchFamily="34" charset="-122"/>
              </a:rPr>
              <a:t>要处理用户触碰的事件时，就要向</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框架注册</a:t>
            </a:r>
            <a:r>
              <a:rPr lang="en-US" altLang="zh-CN" dirty="0" err="1">
                <a:latin typeface="微软雅黑" pitchFamily="34" charset="-122"/>
                <a:ea typeface="微软雅黑" pitchFamily="34" charset="-122"/>
              </a:rPr>
              <a:t>View.OnClickListener</a:t>
            </a:r>
            <a:r>
              <a:rPr lang="zh-CN" altLang="en-US" dirty="0">
                <a:latin typeface="微软雅黑" pitchFamily="34" charset="-122"/>
                <a:ea typeface="微软雅黑" pitchFamily="34" charset="-122"/>
              </a:rPr>
              <a:t>。另外还有</a:t>
            </a:r>
            <a:r>
              <a:rPr lang="en-US" altLang="zh-CN" dirty="0">
                <a:latin typeface="微软雅黑" pitchFamily="34" charset="-122"/>
                <a:ea typeface="微软雅黑" pitchFamily="34" charset="-122"/>
              </a:rPr>
              <a:t>Image</a:t>
            </a:r>
            <a:r>
              <a:rPr lang="zh-CN" altLang="en-US" dirty="0">
                <a:latin typeface="微软雅黑" pitchFamily="34" charset="-122"/>
                <a:ea typeface="微软雅黑" pitchFamily="34" charset="-122"/>
              </a:rPr>
              <a:t>等同于</a:t>
            </a:r>
            <a:r>
              <a:rPr lang="en-US" altLang="zh-CN" dirty="0">
                <a:latin typeface="微软雅黑" pitchFamily="34" charset="-122"/>
                <a:ea typeface="微软雅黑" pitchFamily="34" charset="-122"/>
              </a:rPr>
              <a:t>J2ME</a:t>
            </a:r>
            <a:r>
              <a:rPr lang="zh-CN" altLang="en-US" dirty="0">
                <a:latin typeface="微软雅黑" pitchFamily="34" charset="-122"/>
                <a:ea typeface="微软雅黑" pitchFamily="34" charset="-122"/>
              </a:rPr>
              <a:t>的</a:t>
            </a:r>
            <a:r>
              <a:rPr lang="en-US" altLang="zh-CN" dirty="0" err="1">
                <a:latin typeface="微软雅黑" pitchFamily="34" charset="-122"/>
                <a:ea typeface="微软雅黑" pitchFamily="34" charset="-122"/>
              </a:rPr>
              <a:t>BitMap</a:t>
            </a:r>
            <a:r>
              <a:rPr lang="zh-CN" altLang="en-US" dirty="0">
                <a:latin typeface="微软雅黑" pitchFamily="34" charset="-122"/>
                <a:ea typeface="微软雅黑" pitchFamily="34" charset="-122"/>
              </a:rPr>
              <a:t>。</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263293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Android</a:t>
            </a:r>
            <a:r>
              <a:rPr lang="zh-CN" altLang="en-US" dirty="0" smtClean="0">
                <a:latin typeface="微软雅黑" pitchFamily="34" charset="-122"/>
                <a:ea typeface="微软雅黑" pitchFamily="34" charset="-122"/>
              </a:rPr>
              <a:t>系统架构</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62500" lnSpcReduction="20000"/>
          </a:bodyPr>
          <a:lstStyle/>
          <a:p>
            <a:r>
              <a:rPr lang="zh-CN" altLang="en-US" dirty="0" smtClean="0">
                <a:latin typeface="微软雅黑" pitchFamily="34" charset="-122"/>
                <a:ea typeface="微软雅黑" pitchFamily="34" charset="-122"/>
              </a:rPr>
              <a:t>运行库：</a:t>
            </a:r>
            <a:endParaRPr lang="en-US" altLang="zh-CN" dirty="0" smtClean="0">
              <a:latin typeface="微软雅黑" pitchFamily="34" charset="-122"/>
              <a:ea typeface="微软雅黑" pitchFamily="34" charset="-122"/>
            </a:endParaRPr>
          </a:p>
          <a:p>
            <a:r>
              <a:rPr lang="zh-CN" altLang="en-US" dirty="0">
                <a:latin typeface="微软雅黑" pitchFamily="34" charset="-122"/>
                <a:ea typeface="微软雅黑" pitchFamily="34" charset="-122"/>
              </a:rPr>
              <a:t>操作系统与应用程序的沟通桥梁</a:t>
            </a:r>
            <a:r>
              <a:rPr lang="zh-CN" altLang="en-US" dirty="0" smtClean="0">
                <a:latin typeface="微软雅黑" pitchFamily="34" charset="-122"/>
                <a:ea typeface="微软雅黑" pitchFamily="34" charset="-122"/>
              </a:rPr>
              <a:t>，分为</a:t>
            </a:r>
            <a:r>
              <a:rPr lang="zh-CN" altLang="en-US" dirty="0">
                <a:latin typeface="微软雅黑" pitchFamily="34" charset="-122"/>
                <a:ea typeface="微软雅黑" pitchFamily="34" charset="-122"/>
              </a:rPr>
              <a:t>两层：函数层和虚拟机器。 </a:t>
            </a:r>
            <a:r>
              <a:rPr lang="en-US" altLang="zh-CN" dirty="0">
                <a:latin typeface="微软雅黑" pitchFamily="34" charset="-122"/>
                <a:ea typeface="微软雅黑" pitchFamily="34" charset="-122"/>
              </a:rPr>
              <a:t>Bionic</a:t>
            </a:r>
            <a:r>
              <a:rPr lang="zh-CN" altLang="en-US" dirty="0">
                <a:latin typeface="微软雅黑" pitchFamily="34" charset="-122"/>
                <a:ea typeface="微软雅黑" pitchFamily="34" charset="-122"/>
              </a:rPr>
              <a:t>是</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改良</a:t>
            </a:r>
            <a:r>
              <a:rPr lang="en-US" altLang="zh-CN" dirty="0" err="1">
                <a:latin typeface="微软雅黑" pitchFamily="34" charset="-122"/>
                <a:ea typeface="微软雅黑" pitchFamily="34" charset="-122"/>
              </a:rPr>
              <a:t>libc</a:t>
            </a:r>
            <a:r>
              <a:rPr lang="zh-CN" altLang="en-US" dirty="0">
                <a:latin typeface="微软雅黑" pitchFamily="34" charset="-122"/>
                <a:ea typeface="微软雅黑" pitchFamily="34" charset="-122"/>
              </a:rPr>
              <a:t>的版本。</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包含了</a:t>
            </a:r>
            <a:r>
              <a:rPr lang="en-US" altLang="zh-CN" dirty="0">
                <a:latin typeface="微软雅黑" pitchFamily="34" charset="-122"/>
                <a:ea typeface="微软雅黑" pitchFamily="34" charset="-122"/>
              </a:rPr>
              <a:t>Chrome</a:t>
            </a:r>
            <a:r>
              <a:rPr lang="zh-CN" altLang="en-US" dirty="0">
                <a:latin typeface="微软雅黑" pitchFamily="34" charset="-122"/>
                <a:ea typeface="微软雅黑" pitchFamily="34" charset="-122"/>
              </a:rPr>
              <a:t>浏览器引擎。</a:t>
            </a:r>
            <a:r>
              <a:rPr lang="en-US" altLang="zh-CN" dirty="0">
                <a:latin typeface="微软雅黑" pitchFamily="34" charset="-122"/>
                <a:ea typeface="微软雅黑" pitchFamily="34" charset="-122"/>
              </a:rPr>
              <a:t>Surface flinger</a:t>
            </a:r>
            <a:r>
              <a:rPr lang="zh-CN" altLang="en-US" dirty="0">
                <a:latin typeface="微软雅黑" pitchFamily="34" charset="-122"/>
                <a:ea typeface="微软雅黑" pitchFamily="34" charset="-122"/>
              </a:rPr>
              <a:t>是就</a:t>
            </a:r>
            <a:r>
              <a:rPr lang="en-US" altLang="zh-CN" dirty="0">
                <a:latin typeface="微软雅黑" pitchFamily="34" charset="-122"/>
                <a:ea typeface="微软雅黑" pitchFamily="34" charset="-122"/>
              </a:rPr>
              <a:t>2D</a:t>
            </a:r>
            <a:r>
              <a:rPr lang="zh-CN" altLang="en-US" dirty="0">
                <a:latin typeface="微软雅黑" pitchFamily="34" charset="-122"/>
                <a:ea typeface="微软雅黑" pitchFamily="34" charset="-122"/>
              </a:rPr>
              <a:t>或</a:t>
            </a:r>
            <a:r>
              <a:rPr lang="en-US" altLang="zh-CN" dirty="0">
                <a:latin typeface="微软雅黑" pitchFamily="34" charset="-122"/>
                <a:ea typeface="微软雅黑" pitchFamily="34" charset="-122"/>
              </a:rPr>
              <a:t>3D</a:t>
            </a:r>
            <a:r>
              <a:rPr lang="zh-CN" altLang="en-US" dirty="0">
                <a:latin typeface="微软雅黑" pitchFamily="34" charset="-122"/>
                <a:ea typeface="微软雅黑" pitchFamily="34" charset="-122"/>
              </a:rPr>
              <a:t>的内容显示到萤幕上。</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使用工具链为</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自制的</a:t>
            </a:r>
            <a:r>
              <a:rPr lang="en-US" altLang="zh-CN" dirty="0">
                <a:latin typeface="微软雅黑" pitchFamily="34" charset="-122"/>
                <a:ea typeface="微软雅黑" pitchFamily="34" charset="-122"/>
              </a:rPr>
              <a:t>Bionic </a:t>
            </a:r>
            <a:r>
              <a:rPr lang="en-US" altLang="zh-CN" dirty="0" err="1">
                <a:latin typeface="微软雅黑" pitchFamily="34" charset="-122"/>
                <a:ea typeface="微软雅黑" pitchFamily="34" charset="-122"/>
              </a:rPr>
              <a:t>Libc</a:t>
            </a:r>
            <a:r>
              <a:rPr lang="zh-CN" altLang="en-US" dirty="0">
                <a:latin typeface="微软雅黑" pitchFamily="34" charset="-122"/>
                <a:ea typeface="微软雅黑" pitchFamily="34" charset="-122"/>
              </a:rPr>
              <a:t>。</a:t>
            </a:r>
          </a:p>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采用</a:t>
            </a:r>
            <a:r>
              <a:rPr lang="en-US" altLang="zh-CN" dirty="0" err="1">
                <a:latin typeface="微软雅黑" pitchFamily="34" charset="-122"/>
                <a:ea typeface="微软雅黑" pitchFamily="34" charset="-122"/>
              </a:rPr>
              <a:t>OpenCORE</a:t>
            </a:r>
            <a:r>
              <a:rPr lang="zh-CN" altLang="en-US" dirty="0">
                <a:latin typeface="微软雅黑" pitchFamily="34" charset="-122"/>
                <a:ea typeface="微软雅黑" pitchFamily="34" charset="-122"/>
              </a:rPr>
              <a:t>作为基础多媒体框架。</a:t>
            </a:r>
            <a:r>
              <a:rPr lang="en-US" altLang="zh-CN" dirty="0" err="1">
                <a:latin typeface="微软雅黑" pitchFamily="34" charset="-122"/>
                <a:ea typeface="微软雅黑" pitchFamily="34" charset="-122"/>
              </a:rPr>
              <a:t>OpenCORE</a:t>
            </a:r>
            <a:r>
              <a:rPr lang="zh-CN" altLang="en-US" dirty="0">
                <a:latin typeface="微软雅黑" pitchFamily="34" charset="-122"/>
                <a:ea typeface="微软雅黑" pitchFamily="34" charset="-122"/>
              </a:rPr>
              <a:t>可分</a:t>
            </a:r>
            <a:r>
              <a:rPr lang="en-US" altLang="zh-CN" dirty="0">
                <a:latin typeface="微软雅黑" pitchFamily="34" charset="-122"/>
                <a:ea typeface="微软雅黑" pitchFamily="34" charset="-122"/>
              </a:rPr>
              <a:t>7</a:t>
            </a:r>
            <a:r>
              <a:rPr lang="zh-CN" altLang="en-US" dirty="0">
                <a:latin typeface="微软雅黑" pitchFamily="34" charset="-122"/>
                <a:ea typeface="微软雅黑" pitchFamily="34" charset="-122"/>
              </a:rPr>
              <a:t>大块：</a:t>
            </a:r>
            <a:r>
              <a:rPr lang="en-US" altLang="zh-CN" dirty="0" err="1">
                <a:latin typeface="微软雅黑" pitchFamily="34" charset="-122"/>
                <a:ea typeface="微软雅黑" pitchFamily="34" charset="-122"/>
              </a:rPr>
              <a:t>PVPlayer</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PVAuthor</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Codec</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PacketVideo</a:t>
            </a:r>
            <a:r>
              <a:rPr lang="en-US" altLang="zh-CN" dirty="0">
                <a:latin typeface="微软雅黑" pitchFamily="34" charset="-122"/>
                <a:ea typeface="微软雅黑" pitchFamily="34" charset="-122"/>
              </a:rPr>
              <a:t> Multimedia Framework</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PVMF</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Operating System Compatibility Library</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OSCL</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Common</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OpenMAX</a:t>
            </a:r>
            <a:r>
              <a:rPr lang="zh-CN" altLang="en-US" dirty="0">
                <a:latin typeface="微软雅黑" pitchFamily="34" charset="-122"/>
                <a:ea typeface="微软雅黑" pitchFamily="34" charset="-122"/>
              </a:rPr>
              <a:t>。</a:t>
            </a:r>
          </a:p>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使用</a:t>
            </a:r>
            <a:r>
              <a:rPr lang="en-US" altLang="zh-CN" dirty="0" err="1">
                <a:latin typeface="微软雅黑" pitchFamily="34" charset="-122"/>
                <a:ea typeface="微软雅黑" pitchFamily="34" charset="-122"/>
              </a:rPr>
              <a:t>Skia</a:t>
            </a:r>
            <a:r>
              <a:rPr lang="zh-CN" altLang="en-US" dirty="0">
                <a:latin typeface="微软雅黑" pitchFamily="34" charset="-122"/>
                <a:ea typeface="微软雅黑" pitchFamily="34" charset="-122"/>
              </a:rPr>
              <a:t>为核心图形引擎，搭配</a:t>
            </a:r>
            <a:r>
              <a:rPr lang="en-US" altLang="zh-CN" dirty="0">
                <a:latin typeface="微软雅黑" pitchFamily="34" charset="-122"/>
                <a:ea typeface="微软雅黑" pitchFamily="34" charset="-122"/>
              </a:rPr>
              <a:t>OpenGL/ES</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Skia</a:t>
            </a:r>
            <a:r>
              <a:rPr lang="zh-CN" altLang="en-US" dirty="0">
                <a:latin typeface="微软雅黑" pitchFamily="34" charset="-122"/>
                <a:ea typeface="微软雅黑" pitchFamily="34" charset="-122"/>
              </a:rPr>
              <a:t>与</a:t>
            </a:r>
            <a:r>
              <a:rPr lang="en-US" altLang="zh-CN" dirty="0">
                <a:latin typeface="微软雅黑" pitchFamily="34" charset="-122"/>
                <a:ea typeface="微软雅黑" pitchFamily="34" charset="-122"/>
              </a:rPr>
              <a:t>Linux Cairo</a:t>
            </a:r>
            <a:r>
              <a:rPr lang="zh-CN" altLang="en-US" dirty="0">
                <a:latin typeface="微软雅黑" pitchFamily="34" charset="-122"/>
                <a:ea typeface="微软雅黑" pitchFamily="34" charset="-122"/>
              </a:rPr>
              <a:t>功能相当，但相较于</a:t>
            </a:r>
            <a:r>
              <a:rPr lang="en-US" altLang="zh-CN" dirty="0">
                <a:latin typeface="微软雅黑" pitchFamily="34" charset="-122"/>
                <a:ea typeface="微软雅黑" pitchFamily="34" charset="-122"/>
              </a:rPr>
              <a:t>Linux Cairo</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Skia</a:t>
            </a:r>
            <a:r>
              <a:rPr lang="zh-CN" altLang="en-US" dirty="0">
                <a:latin typeface="微软雅黑" pitchFamily="34" charset="-122"/>
                <a:ea typeface="微软雅黑" pitchFamily="34" charset="-122"/>
              </a:rPr>
              <a:t>功能还只是阳春型的。</a:t>
            </a:r>
            <a:r>
              <a:rPr lang="en-US" altLang="zh-CN" dirty="0">
                <a:latin typeface="微软雅黑" pitchFamily="34" charset="-122"/>
                <a:ea typeface="微软雅黑" pitchFamily="34" charset="-122"/>
              </a:rPr>
              <a:t>2005</a:t>
            </a:r>
            <a:r>
              <a:rPr lang="zh-CN" altLang="en-US" dirty="0">
                <a:latin typeface="微软雅黑" pitchFamily="34" charset="-122"/>
                <a:ea typeface="微软雅黑" pitchFamily="34" charset="-122"/>
              </a:rPr>
              <a:t>年</a:t>
            </a:r>
            <a:r>
              <a:rPr lang="en-US" altLang="zh-CN" dirty="0" err="1">
                <a:latin typeface="微软雅黑" pitchFamily="34" charset="-122"/>
                <a:ea typeface="微软雅黑" pitchFamily="34" charset="-122"/>
              </a:rPr>
              <a:t>Skia</a:t>
            </a:r>
            <a:r>
              <a:rPr lang="zh-CN" altLang="en-US" dirty="0">
                <a:latin typeface="微软雅黑" pitchFamily="34" charset="-122"/>
                <a:ea typeface="微软雅黑" pitchFamily="34" charset="-122"/>
              </a:rPr>
              <a:t>公司被</a:t>
            </a:r>
            <a:r>
              <a:rPr lang="en-US" altLang="zh-CN" dirty="0">
                <a:latin typeface="微软雅黑" pitchFamily="34" charset="-122"/>
                <a:ea typeface="微软雅黑" pitchFamily="34" charset="-122"/>
              </a:rPr>
              <a:t>Google</a:t>
            </a:r>
            <a:r>
              <a:rPr lang="zh-CN" altLang="en-US" dirty="0">
                <a:latin typeface="微软雅黑" pitchFamily="34" charset="-122"/>
                <a:ea typeface="微软雅黑" pitchFamily="34" charset="-122"/>
              </a:rPr>
              <a:t>收购，</a:t>
            </a:r>
            <a:r>
              <a:rPr lang="en-US" altLang="zh-CN" dirty="0">
                <a:latin typeface="微软雅黑" pitchFamily="34" charset="-122"/>
                <a:ea typeface="微软雅黑" pitchFamily="34" charset="-122"/>
              </a:rPr>
              <a:t>2007</a:t>
            </a:r>
            <a:r>
              <a:rPr lang="zh-CN" altLang="en-US" dirty="0">
                <a:latin typeface="微软雅黑" pitchFamily="34" charset="-122"/>
                <a:ea typeface="微软雅黑" pitchFamily="34" charset="-122"/>
              </a:rPr>
              <a:t>年初，</a:t>
            </a:r>
            <a:r>
              <a:rPr lang="en-US" altLang="zh-CN" dirty="0" err="1">
                <a:latin typeface="微软雅黑" pitchFamily="34" charset="-122"/>
                <a:ea typeface="微软雅黑" pitchFamily="34" charset="-122"/>
              </a:rPr>
              <a:t>Skia</a:t>
            </a:r>
            <a:r>
              <a:rPr lang="en-US" altLang="zh-CN" dirty="0">
                <a:latin typeface="微软雅黑" pitchFamily="34" charset="-122"/>
                <a:ea typeface="微软雅黑" pitchFamily="34" charset="-122"/>
              </a:rPr>
              <a:t> GL</a:t>
            </a:r>
            <a:r>
              <a:rPr lang="zh-CN" altLang="en-US" dirty="0">
                <a:latin typeface="微软雅黑" pitchFamily="34" charset="-122"/>
                <a:ea typeface="微软雅黑" pitchFamily="34" charset="-122"/>
              </a:rPr>
              <a:t>源码被公开，目前</a:t>
            </a:r>
            <a:r>
              <a:rPr lang="en-US" altLang="zh-CN" dirty="0" err="1">
                <a:latin typeface="微软雅黑" pitchFamily="34" charset="-122"/>
                <a:ea typeface="微软雅黑" pitchFamily="34" charset="-122"/>
              </a:rPr>
              <a:t>Skia</a:t>
            </a:r>
            <a:r>
              <a:rPr lang="zh-CN" altLang="en-US" dirty="0">
                <a:latin typeface="微软雅黑" pitchFamily="34" charset="-122"/>
                <a:ea typeface="微软雅黑" pitchFamily="34" charset="-122"/>
              </a:rPr>
              <a:t>也是</a:t>
            </a:r>
            <a:r>
              <a:rPr lang="en-US" altLang="zh-CN" dirty="0">
                <a:latin typeface="微软雅黑" pitchFamily="34" charset="-122"/>
                <a:ea typeface="微软雅黑" pitchFamily="34" charset="-122"/>
              </a:rPr>
              <a:t>Google Chrome</a:t>
            </a:r>
            <a:r>
              <a:rPr lang="zh-CN" altLang="en-US" dirty="0">
                <a:latin typeface="微软雅黑" pitchFamily="34" charset="-122"/>
                <a:ea typeface="微软雅黑" pitchFamily="34" charset="-122"/>
              </a:rPr>
              <a:t>的图形引擎。</a:t>
            </a:r>
          </a:p>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的多媒体资料库采用</a:t>
            </a:r>
            <a:r>
              <a:rPr lang="en-US" altLang="zh-CN" dirty="0">
                <a:latin typeface="微软雅黑" pitchFamily="34" charset="-122"/>
                <a:ea typeface="微软雅黑" pitchFamily="34" charset="-122"/>
              </a:rPr>
              <a:t>SQLite</a:t>
            </a:r>
            <a:r>
              <a:rPr lang="zh-CN" altLang="en-US" dirty="0">
                <a:latin typeface="微软雅黑" pitchFamily="34" charset="-122"/>
                <a:ea typeface="微软雅黑" pitchFamily="34" charset="-122"/>
              </a:rPr>
              <a:t>资料库系统。资料库又分为共用资料库及私用资料库。用户可透过</a:t>
            </a:r>
            <a:r>
              <a:rPr lang="en-US" altLang="zh-CN" dirty="0" err="1">
                <a:latin typeface="微软雅黑" pitchFamily="34" charset="-122"/>
                <a:ea typeface="微软雅黑" pitchFamily="34" charset="-122"/>
              </a:rPr>
              <a:t>ContentProvider</a:t>
            </a:r>
            <a:r>
              <a:rPr lang="zh-CN" altLang="en-US" dirty="0">
                <a:latin typeface="微软雅黑" pitchFamily="34" charset="-122"/>
                <a:ea typeface="微软雅黑" pitchFamily="34" charset="-122"/>
              </a:rPr>
              <a:t>类别获取共用资料库。</a:t>
            </a:r>
          </a:p>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的中间层多以</a:t>
            </a: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实现，</a:t>
            </a:r>
            <a:r>
              <a:rPr lang="en-US" altLang="zh-CN" dirty="0">
                <a:latin typeface="微软雅黑" pitchFamily="34" charset="-122"/>
                <a:ea typeface="微软雅黑" pitchFamily="34" charset="-122"/>
              </a:rPr>
              <a:t>4.4</a:t>
            </a:r>
            <a:r>
              <a:rPr lang="zh-CN" altLang="en-US" dirty="0">
                <a:latin typeface="微软雅黑" pitchFamily="34" charset="-122"/>
                <a:ea typeface="微软雅黑" pitchFamily="34" charset="-122"/>
              </a:rPr>
              <a:t>版之前使用特殊的</a:t>
            </a:r>
            <a:r>
              <a:rPr lang="en-US" altLang="zh-CN" dirty="0" err="1">
                <a:latin typeface="微软雅黑" pitchFamily="34" charset="-122"/>
                <a:ea typeface="微软雅黑" pitchFamily="34" charset="-122"/>
              </a:rPr>
              <a:t>Dalvik</a:t>
            </a:r>
            <a:r>
              <a:rPr lang="zh-CN" altLang="en-US" dirty="0">
                <a:latin typeface="微软雅黑" pitchFamily="34" charset="-122"/>
                <a:ea typeface="微软雅黑" pitchFamily="34" charset="-122"/>
              </a:rPr>
              <a:t>虚拟机器。</a:t>
            </a:r>
            <a:r>
              <a:rPr lang="en-US" altLang="zh-CN" dirty="0" err="1">
                <a:latin typeface="微软雅黑" pitchFamily="34" charset="-122"/>
                <a:ea typeface="微软雅黑" pitchFamily="34" charset="-122"/>
              </a:rPr>
              <a:t>Dalvik</a:t>
            </a:r>
            <a:r>
              <a:rPr lang="zh-CN" altLang="en-US" dirty="0">
                <a:latin typeface="微软雅黑" pitchFamily="34" charset="-122"/>
                <a:ea typeface="微软雅黑" pitchFamily="34" charset="-122"/>
              </a:rPr>
              <a:t>虚拟机器是一种“暂存器型态”的</a:t>
            </a: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虚拟机器，变数皆存放于暂存器中，虚拟机器的指令相对减少。</a:t>
            </a:r>
            <a:r>
              <a:rPr lang="en-US" altLang="zh-CN" dirty="0">
                <a:latin typeface="微软雅黑" pitchFamily="34" charset="-122"/>
                <a:ea typeface="微软雅黑" pitchFamily="34" charset="-122"/>
              </a:rPr>
              <a:t>5.0</a:t>
            </a:r>
            <a:r>
              <a:rPr lang="zh-CN" altLang="en-US" dirty="0">
                <a:latin typeface="微软雅黑" pitchFamily="34" charset="-122"/>
                <a:ea typeface="微软雅黑" pitchFamily="34" charset="-122"/>
              </a:rPr>
              <a:t>版起改用</a:t>
            </a:r>
            <a:r>
              <a:rPr lang="en-US" altLang="zh-CN" dirty="0">
                <a:latin typeface="微软雅黑" pitchFamily="34" charset="-122"/>
                <a:ea typeface="微软雅黑" pitchFamily="34" charset="-122"/>
              </a:rPr>
              <a:t>Android Runtime</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ART</a:t>
            </a:r>
            <a:r>
              <a:rPr lang="zh-CN" altLang="en-US" dirty="0">
                <a:latin typeface="微软雅黑" pitchFamily="34" charset="-122"/>
                <a:ea typeface="微软雅黑" pitchFamily="34" charset="-122"/>
              </a:rPr>
              <a:t>）。</a:t>
            </a:r>
          </a:p>
          <a:p>
            <a:r>
              <a:rPr lang="en-US" altLang="zh-CN" dirty="0" err="1">
                <a:latin typeface="微软雅黑" pitchFamily="34" charset="-122"/>
                <a:ea typeface="微软雅黑" pitchFamily="34" charset="-122"/>
              </a:rPr>
              <a:t>Dalvik</a:t>
            </a:r>
            <a:r>
              <a:rPr lang="zh-CN" altLang="en-US" dirty="0">
                <a:latin typeface="微软雅黑" pitchFamily="34" charset="-122"/>
                <a:ea typeface="微软雅黑" pitchFamily="34" charset="-122"/>
              </a:rPr>
              <a:t>虚拟机器可以有多个实例，每个</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应用程序都用一个自属的</a:t>
            </a:r>
            <a:r>
              <a:rPr lang="en-US" altLang="zh-CN" dirty="0" err="1">
                <a:latin typeface="微软雅黑" pitchFamily="34" charset="-122"/>
                <a:ea typeface="微软雅黑" pitchFamily="34" charset="-122"/>
              </a:rPr>
              <a:t>Dalvik</a:t>
            </a:r>
            <a:r>
              <a:rPr lang="zh-CN" altLang="en-US" dirty="0">
                <a:latin typeface="微软雅黑" pitchFamily="34" charset="-122"/>
                <a:ea typeface="微软雅黑" pitchFamily="34" charset="-122"/>
              </a:rPr>
              <a:t>虚拟机器来执行，让系统在执行程序时可达到最优化。</a:t>
            </a:r>
            <a:r>
              <a:rPr lang="en-US" altLang="zh-CN" dirty="0" err="1">
                <a:latin typeface="微软雅黑" pitchFamily="34" charset="-122"/>
                <a:ea typeface="微软雅黑" pitchFamily="34" charset="-122"/>
              </a:rPr>
              <a:t>Dalvik</a:t>
            </a:r>
            <a:r>
              <a:rPr lang="zh-CN" altLang="en-US" dirty="0">
                <a:latin typeface="微软雅黑" pitchFamily="34" charset="-122"/>
                <a:ea typeface="微软雅黑" pitchFamily="34" charset="-122"/>
              </a:rPr>
              <a:t>虚拟机器并非执行</a:t>
            </a: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字节码，而是执行一种称为</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dex</a:t>
            </a:r>
            <a:r>
              <a:rPr lang="zh-CN" altLang="en-US" dirty="0">
                <a:latin typeface="微软雅黑" pitchFamily="34" charset="-122"/>
                <a:ea typeface="微软雅黑" pitchFamily="34" charset="-122"/>
              </a:rPr>
              <a:t>格式的档案。</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13062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Android</a:t>
            </a:r>
            <a:r>
              <a:rPr lang="zh-CN" altLang="en-US" dirty="0" smtClean="0">
                <a:latin typeface="微软雅黑" pitchFamily="34" charset="-122"/>
                <a:ea typeface="微软雅黑" pitchFamily="34" charset="-122"/>
              </a:rPr>
              <a:t>系统架构</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77500" lnSpcReduction="20000"/>
          </a:bodyPr>
          <a:lstStyle/>
          <a:p>
            <a:r>
              <a:rPr lang="en-US" altLang="zh-CN" dirty="0" smtClean="0">
                <a:latin typeface="微软雅黑" pitchFamily="34" charset="-122"/>
                <a:ea typeface="微软雅黑" pitchFamily="34" charset="-122"/>
              </a:rPr>
              <a:t>Linux</a:t>
            </a:r>
            <a:r>
              <a:rPr lang="zh-CN" altLang="en-US" dirty="0" smtClean="0">
                <a:latin typeface="微软雅黑" pitchFamily="34" charset="-122"/>
                <a:ea typeface="微软雅黑" pitchFamily="34" charset="-122"/>
              </a:rPr>
              <a:t>内核：</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是执行于</a:t>
            </a:r>
            <a:r>
              <a:rPr lang="en-US" altLang="zh-CN" dirty="0">
                <a:latin typeface="微软雅黑" pitchFamily="34" charset="-122"/>
                <a:ea typeface="微软雅黑" pitchFamily="34" charset="-122"/>
              </a:rPr>
              <a:t>Linux kernel</a:t>
            </a:r>
            <a:r>
              <a:rPr lang="zh-CN" altLang="en-US" dirty="0">
                <a:latin typeface="微软雅黑" pitchFamily="34" charset="-122"/>
                <a:ea typeface="微软雅黑" pitchFamily="34" charset="-122"/>
              </a:rPr>
              <a:t>之上，但并不是</a:t>
            </a:r>
            <a:r>
              <a:rPr lang="en-US" altLang="zh-CN" dirty="0">
                <a:latin typeface="微软雅黑" pitchFamily="34" charset="-122"/>
                <a:ea typeface="微软雅黑" pitchFamily="34" charset="-122"/>
              </a:rPr>
              <a:t>GNU/Linux</a:t>
            </a:r>
            <a:r>
              <a:rPr lang="zh-CN" altLang="en-US" dirty="0">
                <a:latin typeface="微软雅黑" pitchFamily="34" charset="-122"/>
                <a:ea typeface="微软雅黑" pitchFamily="34" charset="-122"/>
              </a:rPr>
              <a:t>。因为在一般</a:t>
            </a:r>
            <a:r>
              <a:rPr lang="en-US" altLang="zh-CN" dirty="0">
                <a:latin typeface="微软雅黑" pitchFamily="34" charset="-122"/>
                <a:ea typeface="微软雅黑" pitchFamily="34" charset="-122"/>
              </a:rPr>
              <a:t>GNU/Linux</a:t>
            </a:r>
            <a:r>
              <a:rPr lang="zh-CN" altLang="en-US" dirty="0">
                <a:latin typeface="微软雅黑" pitchFamily="34" charset="-122"/>
                <a:ea typeface="微软雅黑" pitchFamily="34" charset="-122"/>
              </a:rPr>
              <a:t>里支持的功能，</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大都没有支持，包括</a:t>
            </a:r>
            <a:r>
              <a:rPr lang="en-US" altLang="zh-CN" dirty="0">
                <a:latin typeface="微软雅黑" pitchFamily="34" charset="-122"/>
                <a:ea typeface="微软雅黑" pitchFamily="34" charset="-122"/>
              </a:rPr>
              <a:t>Cairo</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X11</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Alsa</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FFmpeg</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GTK</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Pango</a:t>
            </a:r>
            <a:r>
              <a:rPr lang="zh-CN" altLang="en-US" dirty="0">
                <a:latin typeface="微软雅黑" pitchFamily="34" charset="-122"/>
                <a:ea typeface="微软雅黑" pitchFamily="34" charset="-122"/>
              </a:rPr>
              <a:t>及</a:t>
            </a:r>
            <a:r>
              <a:rPr lang="en-US" altLang="zh-CN" dirty="0" err="1">
                <a:latin typeface="微软雅黑" pitchFamily="34" charset="-122"/>
                <a:ea typeface="微软雅黑" pitchFamily="34" charset="-122"/>
              </a:rPr>
              <a:t>Glibc</a:t>
            </a:r>
            <a:r>
              <a:rPr lang="zh-CN" altLang="en-US" dirty="0">
                <a:latin typeface="微软雅黑" pitchFamily="34" charset="-122"/>
                <a:ea typeface="微软雅黑" pitchFamily="34" charset="-122"/>
              </a:rPr>
              <a:t>等都被移除掉了。</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又以</a:t>
            </a:r>
            <a:r>
              <a:rPr lang="en-US" altLang="zh-CN" dirty="0">
                <a:latin typeface="微软雅黑" pitchFamily="34" charset="-122"/>
                <a:ea typeface="微软雅黑" pitchFamily="34" charset="-122"/>
              </a:rPr>
              <a:t>bionic</a:t>
            </a:r>
            <a:r>
              <a:rPr lang="zh-CN" altLang="en-US" dirty="0">
                <a:latin typeface="微软雅黑" pitchFamily="34" charset="-122"/>
                <a:ea typeface="微软雅黑" pitchFamily="34" charset="-122"/>
              </a:rPr>
              <a:t>取代</a:t>
            </a:r>
            <a:r>
              <a:rPr lang="en-US" altLang="zh-CN" dirty="0" err="1">
                <a:latin typeface="微软雅黑" pitchFamily="34" charset="-122"/>
                <a:ea typeface="微软雅黑" pitchFamily="34" charset="-122"/>
              </a:rPr>
              <a:t>Glibc</a:t>
            </a:r>
            <a:r>
              <a:rPr lang="zh-CN" altLang="en-US" dirty="0">
                <a:latin typeface="微软雅黑" pitchFamily="34" charset="-122"/>
                <a:ea typeface="微软雅黑" pitchFamily="34" charset="-122"/>
              </a:rPr>
              <a:t>、以</a:t>
            </a:r>
            <a:r>
              <a:rPr lang="en-US" altLang="zh-CN" dirty="0" err="1">
                <a:latin typeface="微软雅黑" pitchFamily="34" charset="-122"/>
                <a:ea typeface="微软雅黑" pitchFamily="34" charset="-122"/>
              </a:rPr>
              <a:t>Skia</a:t>
            </a:r>
            <a:r>
              <a:rPr lang="zh-CN" altLang="en-US" dirty="0">
                <a:latin typeface="微软雅黑" pitchFamily="34" charset="-122"/>
                <a:ea typeface="微软雅黑" pitchFamily="34" charset="-122"/>
              </a:rPr>
              <a:t>取代</a:t>
            </a:r>
            <a:r>
              <a:rPr lang="en-US" altLang="zh-CN" dirty="0">
                <a:latin typeface="微软雅黑" pitchFamily="34" charset="-122"/>
                <a:ea typeface="微软雅黑" pitchFamily="34" charset="-122"/>
              </a:rPr>
              <a:t>Cairo</a:t>
            </a:r>
            <a:r>
              <a:rPr lang="zh-CN" altLang="en-US" dirty="0">
                <a:latin typeface="微软雅黑" pitchFamily="34" charset="-122"/>
                <a:ea typeface="微软雅黑" pitchFamily="34" charset="-122"/>
              </a:rPr>
              <a:t>、再以</a:t>
            </a:r>
            <a:r>
              <a:rPr lang="en-US" altLang="zh-CN" dirty="0" err="1">
                <a:latin typeface="微软雅黑" pitchFamily="34" charset="-122"/>
                <a:ea typeface="微软雅黑" pitchFamily="34" charset="-122"/>
              </a:rPr>
              <a:t>opencore</a:t>
            </a:r>
            <a:r>
              <a:rPr lang="zh-CN" altLang="en-US" dirty="0">
                <a:latin typeface="微软雅黑" pitchFamily="34" charset="-122"/>
                <a:ea typeface="微软雅黑" pitchFamily="34" charset="-122"/>
              </a:rPr>
              <a:t>取代</a:t>
            </a:r>
            <a:r>
              <a:rPr lang="en-US" altLang="zh-CN" dirty="0" err="1">
                <a:latin typeface="微软雅黑" pitchFamily="34" charset="-122"/>
                <a:ea typeface="微软雅黑" pitchFamily="34" charset="-122"/>
              </a:rPr>
              <a:t>FFmpeg</a:t>
            </a:r>
            <a:r>
              <a:rPr lang="zh-CN" altLang="en-US" dirty="0">
                <a:latin typeface="微软雅黑" pitchFamily="34" charset="-122"/>
                <a:ea typeface="微软雅黑" pitchFamily="34" charset="-122"/>
              </a:rPr>
              <a:t>等等。</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为了达到商业应用，必须移除被</a:t>
            </a:r>
            <a:r>
              <a:rPr lang="en-US" altLang="zh-CN" dirty="0">
                <a:latin typeface="微软雅黑" pitchFamily="34" charset="-122"/>
                <a:ea typeface="微软雅黑" pitchFamily="34" charset="-122"/>
              </a:rPr>
              <a:t>GNU GPL</a:t>
            </a:r>
            <a:r>
              <a:rPr lang="zh-CN" altLang="en-US" dirty="0">
                <a:latin typeface="微软雅黑" pitchFamily="34" charset="-122"/>
                <a:ea typeface="微软雅黑" pitchFamily="34" charset="-122"/>
              </a:rPr>
              <a:t>授权证所约束的部分，</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并没有用户层驱动（</a:t>
            </a:r>
            <a:r>
              <a:rPr lang="en-US" altLang="zh-CN" dirty="0">
                <a:latin typeface="微软雅黑" pitchFamily="34" charset="-122"/>
                <a:ea typeface="微软雅黑" pitchFamily="34" charset="-122"/>
              </a:rPr>
              <a:t>user space driver</a:t>
            </a:r>
            <a:r>
              <a:rPr lang="zh-CN" altLang="en-US" dirty="0">
                <a:latin typeface="微软雅黑" pitchFamily="34" charset="-122"/>
                <a:ea typeface="微软雅黑" pitchFamily="34" charset="-122"/>
              </a:rPr>
              <a:t>）这种东西。所有的驱动还是在内核空间中，并以</a:t>
            </a:r>
            <a:r>
              <a:rPr lang="en-US" altLang="zh-CN" dirty="0">
                <a:latin typeface="微软雅黑" pitchFamily="34" charset="-122"/>
                <a:ea typeface="微软雅黑" pitchFamily="34" charset="-122"/>
              </a:rPr>
              <a:t>HAL</a:t>
            </a:r>
            <a:r>
              <a:rPr lang="zh-CN" altLang="en-US" dirty="0">
                <a:latin typeface="微软雅黑" pitchFamily="34" charset="-122"/>
                <a:ea typeface="微软雅黑" pitchFamily="34" charset="-122"/>
              </a:rPr>
              <a:t>隔开版权问题。</a:t>
            </a:r>
            <a:r>
              <a:rPr lang="en-US" altLang="zh-CN" dirty="0">
                <a:latin typeface="微软雅黑" pitchFamily="34" charset="-122"/>
                <a:ea typeface="微软雅黑" pitchFamily="34" charset="-122"/>
              </a:rPr>
              <a:t>bionic/</a:t>
            </a:r>
            <a:r>
              <a:rPr lang="en-US" altLang="zh-CN" dirty="0" err="1">
                <a:latin typeface="微软雅黑" pitchFamily="34" charset="-122"/>
                <a:ea typeface="微软雅黑" pitchFamily="34" charset="-122"/>
              </a:rPr>
              <a:t>libc</a:t>
            </a:r>
            <a:r>
              <a:rPr lang="en-US" altLang="zh-CN" dirty="0">
                <a:latin typeface="微软雅黑" pitchFamily="34" charset="-122"/>
                <a:ea typeface="微软雅黑" pitchFamily="34" charset="-122"/>
              </a:rPr>
              <a:t>/kernel/ </a:t>
            </a:r>
            <a:r>
              <a:rPr lang="zh-CN" altLang="en-US" dirty="0">
                <a:latin typeface="微软雅黑" pitchFamily="34" charset="-122"/>
                <a:ea typeface="微软雅黑" pitchFamily="34" charset="-122"/>
              </a:rPr>
              <a:t>并非标准的内核头文件（</a:t>
            </a:r>
            <a:r>
              <a:rPr lang="en-US" altLang="zh-CN" dirty="0">
                <a:latin typeface="微软雅黑" pitchFamily="34" charset="-122"/>
                <a:ea typeface="微软雅黑" pitchFamily="34" charset="-122"/>
              </a:rPr>
              <a:t>kernel header files</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的内核头文件是利用工具由</a:t>
            </a:r>
            <a:r>
              <a:rPr lang="en-US" altLang="zh-CN" dirty="0">
                <a:latin typeface="微软雅黑" pitchFamily="34" charset="-122"/>
                <a:ea typeface="微软雅黑" pitchFamily="34" charset="-122"/>
              </a:rPr>
              <a:t>Linux</a:t>
            </a:r>
            <a:r>
              <a:rPr lang="zh-CN" altLang="en-US" dirty="0">
                <a:latin typeface="微软雅黑" pitchFamily="34" charset="-122"/>
                <a:ea typeface="微软雅黑" pitchFamily="34" charset="-122"/>
              </a:rPr>
              <a:t>内核的头文件所产生的，这样做是为了保留常数、资料结构与宏。</a:t>
            </a:r>
          </a:p>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的核心基于</a:t>
            </a:r>
            <a:r>
              <a:rPr lang="en-US" altLang="zh-CN" dirty="0">
                <a:latin typeface="微软雅黑" pitchFamily="34" charset="-122"/>
                <a:ea typeface="微软雅黑" pitchFamily="34" charset="-122"/>
              </a:rPr>
              <a:t>Linux</a:t>
            </a:r>
            <a:r>
              <a:rPr lang="zh-CN" altLang="en-US" dirty="0">
                <a:latin typeface="微软雅黑" pitchFamily="34" charset="-122"/>
                <a:ea typeface="微软雅黑" pitchFamily="34" charset="-122"/>
              </a:rPr>
              <a:t>，除了核心之外，则是中介层、数据库元和用</a:t>
            </a:r>
            <a:r>
              <a:rPr lang="en-US" altLang="zh-CN" dirty="0">
                <a:latin typeface="微软雅黑" pitchFamily="34" charset="-122"/>
                <a:ea typeface="微软雅黑" pitchFamily="34" charset="-122"/>
              </a:rPr>
              <a:t>C/C++</a:t>
            </a:r>
            <a:r>
              <a:rPr lang="zh-CN" altLang="en-US" dirty="0">
                <a:latin typeface="微软雅黑" pitchFamily="34" charset="-122"/>
                <a:ea typeface="微软雅黑" pitchFamily="34" charset="-122"/>
              </a:rPr>
              <a:t>编写的</a:t>
            </a:r>
            <a:r>
              <a:rPr lang="en-US" altLang="zh-CN" dirty="0">
                <a:latin typeface="微软雅黑" pitchFamily="34" charset="-122"/>
                <a:ea typeface="微软雅黑" pitchFamily="34" charset="-122"/>
              </a:rPr>
              <a:t>API</a:t>
            </a:r>
            <a:r>
              <a:rPr lang="zh-CN" altLang="en-US" dirty="0">
                <a:latin typeface="微软雅黑" pitchFamily="34" charset="-122"/>
                <a:ea typeface="微软雅黑" pitchFamily="34" charset="-122"/>
              </a:rPr>
              <a:t>以及应用程序框架。</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的应用程序通常以</a:t>
            </a: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数据库元为基础编写，运行程序时，应用程序的代码会被即时转变为</a:t>
            </a:r>
            <a:r>
              <a:rPr lang="en-US" altLang="zh-CN" dirty="0" err="1">
                <a:latin typeface="微软雅黑" pitchFamily="34" charset="-122"/>
                <a:ea typeface="微软雅黑" pitchFamily="34" charset="-122"/>
              </a:rPr>
              <a:t>Dalvik</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dex</a:t>
            </a:r>
            <a:r>
              <a:rPr lang="en-US" altLang="zh-CN" dirty="0">
                <a:latin typeface="微软雅黑" pitchFamily="34" charset="-122"/>
                <a:ea typeface="微软雅黑" pitchFamily="34" charset="-122"/>
              </a:rPr>
              <a:t>-code</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Dalvik</a:t>
            </a:r>
            <a:r>
              <a:rPr lang="en-US" altLang="zh-CN" dirty="0">
                <a:latin typeface="微软雅黑" pitchFamily="34" charset="-122"/>
                <a:ea typeface="微软雅黑" pitchFamily="34" charset="-122"/>
              </a:rPr>
              <a:t> Executable</a:t>
            </a:r>
            <a:r>
              <a:rPr lang="zh-CN" altLang="en-US" dirty="0">
                <a:latin typeface="微软雅黑" pitchFamily="34" charset="-122"/>
                <a:ea typeface="微软雅黑" pitchFamily="34" charset="-122"/>
              </a:rPr>
              <a:t>），然后</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操作系统通过使用即时编译的</a:t>
            </a:r>
            <a:r>
              <a:rPr lang="en-US" altLang="zh-CN" dirty="0" err="1">
                <a:latin typeface="微软雅黑" pitchFamily="34" charset="-122"/>
                <a:ea typeface="微软雅黑" pitchFamily="34" charset="-122"/>
              </a:rPr>
              <a:t>Dalvik</a:t>
            </a:r>
            <a:r>
              <a:rPr lang="zh-CN" altLang="en-US" dirty="0">
                <a:latin typeface="微软雅黑" pitchFamily="34" charset="-122"/>
                <a:ea typeface="微软雅黑" pitchFamily="34" charset="-122"/>
              </a:rPr>
              <a:t>虚拟机来将其运行</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目前</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的</a:t>
            </a:r>
            <a:r>
              <a:rPr lang="en-US" altLang="zh-CN" dirty="0">
                <a:latin typeface="微软雅黑" pitchFamily="34" charset="-122"/>
                <a:ea typeface="微软雅黑" pitchFamily="34" charset="-122"/>
              </a:rPr>
              <a:t>Linux kernel</a:t>
            </a:r>
            <a:r>
              <a:rPr lang="zh-CN" altLang="en-US" dirty="0">
                <a:latin typeface="微软雅黑" pitchFamily="34" charset="-122"/>
                <a:ea typeface="微软雅黑" pitchFamily="34" charset="-122"/>
              </a:rPr>
              <a:t>控制包括安全、内存管理、进程管理、网络堆叠、驱动程序模型等。下载</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源码之前，先要安装其构建工具</a:t>
            </a:r>
            <a:r>
              <a:rPr lang="en-US" altLang="zh-CN" dirty="0">
                <a:latin typeface="微软雅黑" pitchFamily="34" charset="-122"/>
                <a:ea typeface="微软雅黑" pitchFamily="34" charset="-122"/>
              </a:rPr>
              <a:t>Repo</a:t>
            </a:r>
            <a:r>
              <a:rPr lang="zh-CN" altLang="en-US" dirty="0">
                <a:latin typeface="微软雅黑" pitchFamily="34" charset="-122"/>
                <a:ea typeface="微软雅黑" pitchFamily="34" charset="-122"/>
              </a:rPr>
              <a:t>来初始化源码。</a:t>
            </a:r>
            <a:r>
              <a:rPr lang="en-US" altLang="zh-CN" dirty="0">
                <a:latin typeface="微软雅黑" pitchFamily="34" charset="-122"/>
                <a:ea typeface="微软雅黑" pitchFamily="34" charset="-122"/>
              </a:rPr>
              <a:t>Repo</a:t>
            </a:r>
            <a:r>
              <a:rPr lang="zh-CN" altLang="en-US" dirty="0">
                <a:latin typeface="微软雅黑" pitchFamily="34" charset="-122"/>
                <a:ea typeface="微软雅黑" pitchFamily="34" charset="-122"/>
              </a:rPr>
              <a:t>是</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用来辅助</a:t>
            </a:r>
            <a:r>
              <a:rPr lang="en-US" altLang="zh-CN" dirty="0" err="1">
                <a:latin typeface="微软雅黑" pitchFamily="34" charset="-122"/>
                <a:ea typeface="微软雅黑" pitchFamily="34" charset="-122"/>
              </a:rPr>
              <a:t>Git</a:t>
            </a:r>
            <a:r>
              <a:rPr lang="zh-CN" altLang="en-US" dirty="0">
                <a:latin typeface="微软雅黑" pitchFamily="34" charset="-122"/>
                <a:ea typeface="微软雅黑" pitchFamily="34" charset="-122"/>
              </a:rPr>
              <a:t>工作的一个工具。</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418238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世界地图系列、亚洲大陆演示（宽屏）</Template>
  <TotalTime>0</TotalTime>
  <Words>5046</Words>
  <Application>Microsoft Office PowerPoint</Application>
  <PresentationFormat>自定义</PresentationFormat>
  <Paragraphs>258</Paragraphs>
  <Slides>33</Slides>
  <Notes>33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33</vt:i4>
      </vt:variant>
    </vt:vector>
  </HeadingPairs>
  <TitlesOfParts>
    <vt:vector size="37" baseType="lpstr">
      <vt:lpstr>微软雅黑</vt:lpstr>
      <vt:lpstr>Arial</vt:lpstr>
      <vt:lpstr>Century Gothic</vt:lpstr>
      <vt:lpstr>Continental_Asia_16x9</vt:lpstr>
      <vt:lpstr>Android移动互联网应用开发 </vt:lpstr>
      <vt:lpstr>什么是Android</vt:lpstr>
      <vt:lpstr>什么是Android</vt:lpstr>
      <vt:lpstr>什么是Android</vt:lpstr>
      <vt:lpstr>Android系统的硬件</vt:lpstr>
      <vt:lpstr>Android系统架构</vt:lpstr>
      <vt:lpstr>Android系统架构</vt:lpstr>
      <vt:lpstr>Android系统架构</vt:lpstr>
      <vt:lpstr>Android系统架构</vt:lpstr>
      <vt:lpstr>Android系统功能</vt:lpstr>
      <vt:lpstr>Android系统功能</vt:lpstr>
      <vt:lpstr>Android系统功能</vt:lpstr>
      <vt:lpstr>android分支平台</vt:lpstr>
      <vt:lpstr>Android发行版本</vt:lpstr>
      <vt:lpstr>Android发行版本</vt:lpstr>
      <vt:lpstr>Android发行版本</vt:lpstr>
      <vt:lpstr>Android发行版本</vt:lpstr>
      <vt:lpstr>Android发行版本</vt:lpstr>
      <vt:lpstr>Android发行版本</vt:lpstr>
      <vt:lpstr>Android发行版本</vt:lpstr>
      <vt:lpstr>Android发行版本</vt:lpstr>
      <vt:lpstr>Android发行版本</vt:lpstr>
      <vt:lpstr>Android发行版本</vt:lpstr>
      <vt:lpstr>Android发行版本</vt:lpstr>
      <vt:lpstr>Android发行版本</vt:lpstr>
      <vt:lpstr>Android发行版本</vt:lpstr>
      <vt:lpstr>Android发行版本</vt:lpstr>
      <vt:lpstr>Android发行版本</vt:lpstr>
      <vt:lpstr>Android发行版本</vt:lpstr>
      <vt:lpstr>Android发行版本</vt:lpstr>
      <vt:lpstr>Android发行版本</vt:lpstr>
      <vt:lpstr>Android发行版本</vt:lpstr>
      <vt:lpstr>The end.</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2018-02-08T01:27:09Z</dcterms:created>
  <dcterms:modified xsi:type="dcterms:W3CDTF">2018-10-18T12:05:53Z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