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5"/>
  </p:notesMasterIdLst>
  <p:handoutMasterIdLst>
    <p:handoutMasterId r:id="rId56"/>
  </p:handoutMasterIdLst>
  <p:sldIdLst>
    <p:sldId id="256" r:id="rId3"/>
    <p:sldId id="293" r:id="rId4"/>
    <p:sldId id="294" r:id="rId5"/>
    <p:sldId id="298" r:id="rId6"/>
    <p:sldId id="297" r:id="rId7"/>
    <p:sldId id="299" r:id="rId8"/>
    <p:sldId id="304" r:id="rId9"/>
    <p:sldId id="300" r:id="rId10"/>
    <p:sldId id="301" r:id="rId11"/>
    <p:sldId id="303" r:id="rId12"/>
    <p:sldId id="302" r:id="rId13"/>
    <p:sldId id="295" r:id="rId14"/>
    <p:sldId id="296" r:id="rId15"/>
    <p:sldId id="305" r:id="rId16"/>
    <p:sldId id="281" r:id="rId17"/>
    <p:sldId id="282" r:id="rId18"/>
    <p:sldId id="283" r:id="rId19"/>
    <p:sldId id="284" r:id="rId20"/>
    <p:sldId id="285" r:id="rId21"/>
    <p:sldId id="286" r:id="rId22"/>
    <p:sldId id="287" r:id="rId23"/>
    <p:sldId id="288" r:id="rId24"/>
    <p:sldId id="289" r:id="rId25"/>
    <p:sldId id="292" r:id="rId26"/>
    <p:sldId id="291" r:id="rId27"/>
    <p:sldId id="307" r:id="rId28"/>
    <p:sldId id="308" r:id="rId29"/>
    <p:sldId id="309" r:id="rId30"/>
    <p:sldId id="310" r:id="rId31"/>
    <p:sldId id="311" r:id="rId32"/>
    <p:sldId id="312" r:id="rId33"/>
    <p:sldId id="313" r:id="rId34"/>
    <p:sldId id="315" r:id="rId35"/>
    <p:sldId id="316" r:id="rId36"/>
    <p:sldId id="317" r:id="rId37"/>
    <p:sldId id="318" r:id="rId38"/>
    <p:sldId id="319" r:id="rId39"/>
    <p:sldId id="320" r:id="rId40"/>
    <p:sldId id="321" r:id="rId41"/>
    <p:sldId id="322" r:id="rId42"/>
    <p:sldId id="323" r:id="rId43"/>
    <p:sldId id="324" r:id="rId44"/>
    <p:sldId id="325" r:id="rId45"/>
    <p:sldId id="314" r:id="rId46"/>
    <p:sldId id="326" r:id="rId47"/>
    <p:sldId id="327" r:id="rId48"/>
    <p:sldId id="328" r:id="rId49"/>
    <p:sldId id="329" r:id="rId50"/>
    <p:sldId id="330" r:id="rId51"/>
    <p:sldId id="331" r:id="rId52"/>
    <p:sldId id="332" r:id="rId53"/>
    <p:sldId id="279" r:id="rId5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p:cViewPr varScale="1">
        <p:scale>
          <a:sx n="116" d="100"/>
          <a:sy n="116" d="100"/>
        </p:scale>
        <p:origin x="390"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10/18/2018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2018/10/18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10</a:t>
            </a:fld>
            <a:endParaRPr lang="zh-CN"/>
          </a:p>
        </p:txBody>
      </p:sp>
    </p:spTree>
    <p:extLst>
      <p:ext uri="{BB962C8B-B14F-4D97-AF65-F5344CB8AC3E}">
        <p14:creationId xmlns:p14="http://schemas.microsoft.com/office/powerpoint/2010/main" val="2766465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11</a:t>
            </a:fld>
            <a:endParaRPr lang="zh-CN"/>
          </a:p>
        </p:txBody>
      </p:sp>
    </p:spTree>
    <p:extLst>
      <p:ext uri="{BB962C8B-B14F-4D97-AF65-F5344CB8AC3E}">
        <p14:creationId xmlns:p14="http://schemas.microsoft.com/office/powerpoint/2010/main" val="143352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12</a:t>
            </a:fld>
            <a:endParaRPr lang="zh-CN"/>
          </a:p>
        </p:txBody>
      </p:sp>
    </p:spTree>
    <p:extLst>
      <p:ext uri="{BB962C8B-B14F-4D97-AF65-F5344CB8AC3E}">
        <p14:creationId xmlns:p14="http://schemas.microsoft.com/office/powerpoint/2010/main" val="296887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13</a:t>
            </a:fld>
            <a:endParaRPr lang="zh-CN"/>
          </a:p>
        </p:txBody>
      </p:sp>
    </p:spTree>
    <p:extLst>
      <p:ext uri="{BB962C8B-B14F-4D97-AF65-F5344CB8AC3E}">
        <p14:creationId xmlns:p14="http://schemas.microsoft.com/office/powerpoint/2010/main" val="297797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2356499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15</a:t>
            </a:fld>
            <a:endParaRPr lang="zh-CN"/>
          </a:p>
        </p:txBody>
      </p:sp>
    </p:spTree>
    <p:extLst>
      <p:ext uri="{BB962C8B-B14F-4D97-AF65-F5344CB8AC3E}">
        <p14:creationId xmlns:p14="http://schemas.microsoft.com/office/powerpoint/2010/main" val="1159114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16</a:t>
            </a:fld>
            <a:endParaRPr lang="zh-CN"/>
          </a:p>
        </p:txBody>
      </p:sp>
    </p:spTree>
    <p:extLst>
      <p:ext uri="{BB962C8B-B14F-4D97-AF65-F5344CB8AC3E}">
        <p14:creationId xmlns:p14="http://schemas.microsoft.com/office/powerpoint/2010/main" val="2129949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17</a:t>
            </a:fld>
            <a:endParaRPr lang="zh-CN"/>
          </a:p>
        </p:txBody>
      </p:sp>
    </p:spTree>
    <p:extLst>
      <p:ext uri="{BB962C8B-B14F-4D97-AF65-F5344CB8AC3E}">
        <p14:creationId xmlns:p14="http://schemas.microsoft.com/office/powerpoint/2010/main" val="30306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18</a:t>
            </a:fld>
            <a:endParaRPr lang="zh-CN"/>
          </a:p>
        </p:txBody>
      </p:sp>
    </p:spTree>
    <p:extLst>
      <p:ext uri="{BB962C8B-B14F-4D97-AF65-F5344CB8AC3E}">
        <p14:creationId xmlns:p14="http://schemas.microsoft.com/office/powerpoint/2010/main" val="2832935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19</a:t>
            </a:fld>
            <a:endParaRPr lang="zh-CN"/>
          </a:p>
        </p:txBody>
      </p:sp>
    </p:spTree>
    <p:extLst>
      <p:ext uri="{BB962C8B-B14F-4D97-AF65-F5344CB8AC3E}">
        <p14:creationId xmlns:p14="http://schemas.microsoft.com/office/powerpoint/2010/main" val="82204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extLst>
      <p:ext uri="{BB962C8B-B14F-4D97-AF65-F5344CB8AC3E}">
        <p14:creationId xmlns:p14="http://schemas.microsoft.com/office/powerpoint/2010/main" val="2942483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20</a:t>
            </a:fld>
            <a:endParaRPr lang="zh-CN"/>
          </a:p>
        </p:txBody>
      </p:sp>
    </p:spTree>
    <p:extLst>
      <p:ext uri="{BB962C8B-B14F-4D97-AF65-F5344CB8AC3E}">
        <p14:creationId xmlns:p14="http://schemas.microsoft.com/office/powerpoint/2010/main" val="3076155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21</a:t>
            </a:fld>
            <a:endParaRPr lang="zh-CN"/>
          </a:p>
        </p:txBody>
      </p:sp>
    </p:spTree>
    <p:extLst>
      <p:ext uri="{BB962C8B-B14F-4D97-AF65-F5344CB8AC3E}">
        <p14:creationId xmlns:p14="http://schemas.microsoft.com/office/powerpoint/2010/main" val="3574977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22</a:t>
            </a:fld>
            <a:endParaRPr lang="zh-CN"/>
          </a:p>
        </p:txBody>
      </p:sp>
    </p:spTree>
    <p:extLst>
      <p:ext uri="{BB962C8B-B14F-4D97-AF65-F5344CB8AC3E}">
        <p14:creationId xmlns:p14="http://schemas.microsoft.com/office/powerpoint/2010/main" val="2914894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23</a:t>
            </a:fld>
            <a:endParaRPr lang="zh-CN"/>
          </a:p>
        </p:txBody>
      </p:sp>
    </p:spTree>
    <p:extLst>
      <p:ext uri="{BB962C8B-B14F-4D97-AF65-F5344CB8AC3E}">
        <p14:creationId xmlns:p14="http://schemas.microsoft.com/office/powerpoint/2010/main" val="843118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24</a:t>
            </a:fld>
            <a:endParaRPr lang="zh-CN"/>
          </a:p>
        </p:txBody>
      </p:sp>
    </p:spTree>
    <p:extLst>
      <p:ext uri="{BB962C8B-B14F-4D97-AF65-F5344CB8AC3E}">
        <p14:creationId xmlns:p14="http://schemas.microsoft.com/office/powerpoint/2010/main" val="3291166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25</a:t>
            </a:fld>
            <a:endParaRPr lang="zh-CN"/>
          </a:p>
        </p:txBody>
      </p:sp>
    </p:spTree>
    <p:extLst>
      <p:ext uri="{BB962C8B-B14F-4D97-AF65-F5344CB8AC3E}">
        <p14:creationId xmlns:p14="http://schemas.microsoft.com/office/powerpoint/2010/main" val="12398654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26</a:t>
            </a:fld>
            <a:endParaRPr lang="zh-CN"/>
          </a:p>
        </p:txBody>
      </p:sp>
    </p:spTree>
    <p:extLst>
      <p:ext uri="{BB962C8B-B14F-4D97-AF65-F5344CB8AC3E}">
        <p14:creationId xmlns:p14="http://schemas.microsoft.com/office/powerpoint/2010/main" val="3616113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27</a:t>
            </a:fld>
            <a:endParaRPr lang="zh-CN"/>
          </a:p>
        </p:txBody>
      </p:sp>
    </p:spTree>
    <p:extLst>
      <p:ext uri="{BB962C8B-B14F-4D97-AF65-F5344CB8AC3E}">
        <p14:creationId xmlns:p14="http://schemas.microsoft.com/office/powerpoint/2010/main" val="1119384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28</a:t>
            </a:fld>
            <a:endParaRPr lang="zh-CN"/>
          </a:p>
        </p:txBody>
      </p:sp>
    </p:spTree>
    <p:extLst>
      <p:ext uri="{BB962C8B-B14F-4D97-AF65-F5344CB8AC3E}">
        <p14:creationId xmlns:p14="http://schemas.microsoft.com/office/powerpoint/2010/main" val="268058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29</a:t>
            </a:fld>
            <a:endParaRPr lang="zh-CN"/>
          </a:p>
        </p:txBody>
      </p:sp>
    </p:spTree>
    <p:extLst>
      <p:ext uri="{BB962C8B-B14F-4D97-AF65-F5344CB8AC3E}">
        <p14:creationId xmlns:p14="http://schemas.microsoft.com/office/powerpoint/2010/main" val="319424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609298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30</a:t>
            </a:fld>
            <a:endParaRPr lang="zh-CN"/>
          </a:p>
        </p:txBody>
      </p:sp>
    </p:spTree>
    <p:extLst>
      <p:ext uri="{BB962C8B-B14F-4D97-AF65-F5344CB8AC3E}">
        <p14:creationId xmlns:p14="http://schemas.microsoft.com/office/powerpoint/2010/main" val="428695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31</a:t>
            </a:fld>
            <a:endParaRPr lang="zh-CN"/>
          </a:p>
        </p:txBody>
      </p:sp>
    </p:spTree>
    <p:extLst>
      <p:ext uri="{BB962C8B-B14F-4D97-AF65-F5344CB8AC3E}">
        <p14:creationId xmlns:p14="http://schemas.microsoft.com/office/powerpoint/2010/main" val="1566976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32</a:t>
            </a:fld>
            <a:endParaRPr lang="zh-CN"/>
          </a:p>
        </p:txBody>
      </p:sp>
    </p:spTree>
    <p:extLst>
      <p:ext uri="{BB962C8B-B14F-4D97-AF65-F5344CB8AC3E}">
        <p14:creationId xmlns:p14="http://schemas.microsoft.com/office/powerpoint/2010/main" val="1119294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33</a:t>
            </a:fld>
            <a:endParaRPr lang="zh-CN"/>
          </a:p>
        </p:txBody>
      </p:sp>
    </p:spTree>
    <p:extLst>
      <p:ext uri="{BB962C8B-B14F-4D97-AF65-F5344CB8AC3E}">
        <p14:creationId xmlns:p14="http://schemas.microsoft.com/office/powerpoint/2010/main" val="3951307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34</a:t>
            </a:fld>
            <a:endParaRPr lang="zh-CN"/>
          </a:p>
        </p:txBody>
      </p:sp>
    </p:spTree>
    <p:extLst>
      <p:ext uri="{BB962C8B-B14F-4D97-AF65-F5344CB8AC3E}">
        <p14:creationId xmlns:p14="http://schemas.microsoft.com/office/powerpoint/2010/main" val="2467444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35</a:t>
            </a:fld>
            <a:endParaRPr lang="zh-CN"/>
          </a:p>
        </p:txBody>
      </p:sp>
    </p:spTree>
    <p:extLst>
      <p:ext uri="{BB962C8B-B14F-4D97-AF65-F5344CB8AC3E}">
        <p14:creationId xmlns:p14="http://schemas.microsoft.com/office/powerpoint/2010/main" val="1412675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36</a:t>
            </a:fld>
            <a:endParaRPr lang="zh-CN"/>
          </a:p>
        </p:txBody>
      </p:sp>
    </p:spTree>
    <p:extLst>
      <p:ext uri="{BB962C8B-B14F-4D97-AF65-F5344CB8AC3E}">
        <p14:creationId xmlns:p14="http://schemas.microsoft.com/office/powerpoint/2010/main" val="2531792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37</a:t>
            </a:fld>
            <a:endParaRPr lang="zh-CN"/>
          </a:p>
        </p:txBody>
      </p:sp>
    </p:spTree>
    <p:extLst>
      <p:ext uri="{BB962C8B-B14F-4D97-AF65-F5344CB8AC3E}">
        <p14:creationId xmlns:p14="http://schemas.microsoft.com/office/powerpoint/2010/main" val="3679942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38</a:t>
            </a:fld>
            <a:endParaRPr lang="zh-CN"/>
          </a:p>
        </p:txBody>
      </p:sp>
    </p:spTree>
    <p:extLst>
      <p:ext uri="{BB962C8B-B14F-4D97-AF65-F5344CB8AC3E}">
        <p14:creationId xmlns:p14="http://schemas.microsoft.com/office/powerpoint/2010/main" val="37358535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39</a:t>
            </a:fld>
            <a:endParaRPr lang="zh-CN"/>
          </a:p>
        </p:txBody>
      </p:sp>
    </p:spTree>
    <p:extLst>
      <p:ext uri="{BB962C8B-B14F-4D97-AF65-F5344CB8AC3E}">
        <p14:creationId xmlns:p14="http://schemas.microsoft.com/office/powerpoint/2010/main" val="407360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1836959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40</a:t>
            </a:fld>
            <a:endParaRPr lang="zh-CN"/>
          </a:p>
        </p:txBody>
      </p:sp>
    </p:spTree>
    <p:extLst>
      <p:ext uri="{BB962C8B-B14F-4D97-AF65-F5344CB8AC3E}">
        <p14:creationId xmlns:p14="http://schemas.microsoft.com/office/powerpoint/2010/main" val="2681722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41</a:t>
            </a:fld>
            <a:endParaRPr lang="zh-CN"/>
          </a:p>
        </p:txBody>
      </p:sp>
    </p:spTree>
    <p:extLst>
      <p:ext uri="{BB962C8B-B14F-4D97-AF65-F5344CB8AC3E}">
        <p14:creationId xmlns:p14="http://schemas.microsoft.com/office/powerpoint/2010/main" val="3927948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42</a:t>
            </a:fld>
            <a:endParaRPr lang="zh-CN"/>
          </a:p>
        </p:txBody>
      </p:sp>
    </p:spTree>
    <p:extLst>
      <p:ext uri="{BB962C8B-B14F-4D97-AF65-F5344CB8AC3E}">
        <p14:creationId xmlns:p14="http://schemas.microsoft.com/office/powerpoint/2010/main" val="2295508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43</a:t>
            </a:fld>
            <a:endParaRPr lang="zh-CN"/>
          </a:p>
        </p:txBody>
      </p:sp>
    </p:spTree>
    <p:extLst>
      <p:ext uri="{BB962C8B-B14F-4D97-AF65-F5344CB8AC3E}">
        <p14:creationId xmlns:p14="http://schemas.microsoft.com/office/powerpoint/2010/main" val="12674211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44</a:t>
            </a:fld>
            <a:endParaRPr lang="zh-CN"/>
          </a:p>
        </p:txBody>
      </p:sp>
    </p:spTree>
    <p:extLst>
      <p:ext uri="{BB962C8B-B14F-4D97-AF65-F5344CB8AC3E}">
        <p14:creationId xmlns:p14="http://schemas.microsoft.com/office/powerpoint/2010/main" val="35428735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45</a:t>
            </a:fld>
            <a:endParaRPr lang="zh-CN"/>
          </a:p>
        </p:txBody>
      </p:sp>
    </p:spTree>
    <p:extLst>
      <p:ext uri="{BB962C8B-B14F-4D97-AF65-F5344CB8AC3E}">
        <p14:creationId xmlns:p14="http://schemas.microsoft.com/office/powerpoint/2010/main" val="1216298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46</a:t>
            </a:fld>
            <a:endParaRPr lang="zh-CN"/>
          </a:p>
        </p:txBody>
      </p:sp>
    </p:spTree>
    <p:extLst>
      <p:ext uri="{BB962C8B-B14F-4D97-AF65-F5344CB8AC3E}">
        <p14:creationId xmlns:p14="http://schemas.microsoft.com/office/powerpoint/2010/main" val="26244654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47</a:t>
            </a:fld>
            <a:endParaRPr lang="zh-CN"/>
          </a:p>
        </p:txBody>
      </p:sp>
    </p:spTree>
    <p:extLst>
      <p:ext uri="{BB962C8B-B14F-4D97-AF65-F5344CB8AC3E}">
        <p14:creationId xmlns:p14="http://schemas.microsoft.com/office/powerpoint/2010/main" val="3965064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48</a:t>
            </a:fld>
            <a:endParaRPr lang="zh-CN"/>
          </a:p>
        </p:txBody>
      </p:sp>
    </p:spTree>
    <p:extLst>
      <p:ext uri="{BB962C8B-B14F-4D97-AF65-F5344CB8AC3E}">
        <p14:creationId xmlns:p14="http://schemas.microsoft.com/office/powerpoint/2010/main" val="1743347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49</a:t>
            </a:fld>
            <a:endParaRPr lang="zh-CN"/>
          </a:p>
        </p:txBody>
      </p:sp>
    </p:spTree>
    <p:extLst>
      <p:ext uri="{BB962C8B-B14F-4D97-AF65-F5344CB8AC3E}">
        <p14:creationId xmlns:p14="http://schemas.microsoft.com/office/powerpoint/2010/main" val="193305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3713829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50</a:t>
            </a:fld>
            <a:endParaRPr lang="zh-CN"/>
          </a:p>
        </p:txBody>
      </p:sp>
    </p:spTree>
    <p:extLst>
      <p:ext uri="{BB962C8B-B14F-4D97-AF65-F5344CB8AC3E}">
        <p14:creationId xmlns:p14="http://schemas.microsoft.com/office/powerpoint/2010/main" val="3799427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51</a:t>
            </a:fld>
            <a:endParaRPr lang="zh-CN"/>
          </a:p>
        </p:txBody>
      </p:sp>
    </p:spTree>
    <p:extLst>
      <p:ext uri="{BB962C8B-B14F-4D97-AF65-F5344CB8AC3E}">
        <p14:creationId xmlns:p14="http://schemas.microsoft.com/office/powerpoint/2010/main" val="3327914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52</a:t>
            </a:fld>
            <a:endParaRPr lang="zh-CN"/>
          </a:p>
        </p:txBody>
      </p:sp>
    </p:spTree>
    <p:extLst>
      <p:ext uri="{BB962C8B-B14F-4D97-AF65-F5344CB8AC3E}">
        <p14:creationId xmlns:p14="http://schemas.microsoft.com/office/powerpoint/2010/main" val="77854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244906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325307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8</a:t>
            </a:fld>
            <a:endParaRPr lang="zh-CN"/>
          </a:p>
        </p:txBody>
      </p:sp>
    </p:spTree>
    <p:extLst>
      <p:ext uri="{BB962C8B-B14F-4D97-AF65-F5344CB8AC3E}">
        <p14:creationId xmlns:p14="http://schemas.microsoft.com/office/powerpoint/2010/main" val="414876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9</a:t>
            </a:fld>
            <a:endParaRPr lang="zh-CN"/>
          </a:p>
        </p:txBody>
      </p:sp>
    </p:spTree>
    <p:extLst>
      <p:ext uri="{BB962C8B-B14F-4D97-AF65-F5344CB8AC3E}">
        <p14:creationId xmlns:p14="http://schemas.microsoft.com/office/powerpoint/2010/main" val="344508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2018/10/18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2018/10/18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2018/10/18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2018/10/18</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移动互联网应用开发 </a:t>
            </a:r>
            <a:endParaRPr lang="zh-CN"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zh-CN" altLang="en-US" dirty="0">
                <a:latin typeface="微软雅黑" pitchFamily="34" charset="-122"/>
                <a:ea typeface="微软雅黑" pitchFamily="34" charset="-122"/>
              </a:rPr>
              <a:t>傅晓，河海大学计算机与信息</a:t>
            </a:r>
            <a:r>
              <a:rPr lang="zh-CN" altLang="en-US" dirty="0" smtClean="0">
                <a:latin typeface="微软雅黑" pitchFamily="34" charset="-122"/>
                <a:ea typeface="微软雅黑" pitchFamily="34" charset="-122"/>
              </a:rPr>
              <a:t>学院</a:t>
            </a:r>
            <a:endParaRPr lang="en-US" altLang="zh-CN" dirty="0" smtClean="0">
              <a:latin typeface="微软雅黑" pitchFamily="34" charset="-122"/>
              <a:ea typeface="微软雅黑" pitchFamily="34" charset="-122"/>
            </a:endParaRPr>
          </a:p>
          <a:p>
            <a:fld id="{A3DF7F4D-2124-4E8E-96F7-02014C6D1EBA}" type="datetime6">
              <a:rPr lang="zh-CN" altLang="en-US" smtClean="0">
                <a:latin typeface="微软雅黑" pitchFamily="34" charset="-122"/>
                <a:ea typeface="微软雅黑" pitchFamily="34" charset="-122"/>
              </a:rPr>
              <a:t>2018年10月</a:t>
            </a:fld>
            <a:endParaRPr lang="zh-CN"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Activity</a:t>
            </a:r>
            <a:r>
              <a:rPr lang="zh-CN" altLang="en-US" dirty="0" smtClean="0">
                <a:latin typeface="微软雅黑" pitchFamily="34" charset="-122"/>
                <a:ea typeface="微软雅黑" pitchFamily="34" charset="-122"/>
              </a:rPr>
              <a:t>类</a:t>
            </a:r>
            <a:r>
              <a:rPr lang="zh-CN" altLang="en-US" dirty="0">
                <a:latin typeface="微软雅黑" pitchFamily="34" charset="-122"/>
                <a:ea typeface="微软雅黑" pitchFamily="34" charset="-122"/>
              </a:rPr>
              <a:t>实现事件侦听：</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549796" y="2524581"/>
            <a:ext cx="6904762" cy="3647619"/>
          </a:xfrm>
          <a:prstGeom prst="rect">
            <a:avLst/>
          </a:prstGeom>
        </p:spPr>
      </p:pic>
      <p:pic>
        <p:nvPicPr>
          <p:cNvPr id="6" name="图片 5"/>
          <p:cNvPicPr>
            <a:picLocks noChangeAspect="1"/>
          </p:cNvPicPr>
          <p:nvPr/>
        </p:nvPicPr>
        <p:blipFill>
          <a:blip r:embed="rId4"/>
          <a:stretch>
            <a:fillRect/>
          </a:stretch>
        </p:blipFill>
        <p:spPr>
          <a:xfrm>
            <a:off x="6438914" y="1988840"/>
            <a:ext cx="5547945" cy="4568100"/>
          </a:xfrm>
          <a:prstGeom prst="rect">
            <a:avLst/>
          </a:prstGeom>
        </p:spPr>
      </p:pic>
    </p:spTree>
    <p:extLst>
      <p:ext uri="{BB962C8B-B14F-4D97-AF65-F5344CB8AC3E}">
        <p14:creationId xmlns:p14="http://schemas.microsoft.com/office/powerpoint/2010/main" val="65176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使用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类实现事件侦听：</a:t>
            </a:r>
            <a:endParaRPr lang="zh-CN" alt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653838" y="2429006"/>
            <a:ext cx="6323809" cy="3971429"/>
          </a:xfrm>
          <a:prstGeom prst="rect">
            <a:avLst/>
          </a:prstGeom>
        </p:spPr>
      </p:pic>
      <p:pic>
        <p:nvPicPr>
          <p:cNvPr id="5" name="图片 4"/>
          <p:cNvPicPr>
            <a:picLocks noChangeAspect="1"/>
          </p:cNvPicPr>
          <p:nvPr/>
        </p:nvPicPr>
        <p:blipFill>
          <a:blip r:embed="rId4"/>
          <a:stretch>
            <a:fillRect/>
          </a:stretch>
        </p:blipFill>
        <p:spPr>
          <a:xfrm>
            <a:off x="7449671" y="525054"/>
            <a:ext cx="3037229" cy="6120247"/>
          </a:xfrm>
          <a:prstGeom prst="rect">
            <a:avLst/>
          </a:prstGeom>
        </p:spPr>
      </p:pic>
    </p:spTree>
    <p:extLst>
      <p:ext uri="{BB962C8B-B14F-4D97-AF65-F5344CB8AC3E}">
        <p14:creationId xmlns:p14="http://schemas.microsoft.com/office/powerpoint/2010/main" val="331018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使用布局文件实现</a:t>
            </a:r>
            <a:r>
              <a:rPr lang="zh-CN" altLang="en-US" dirty="0">
                <a:latin typeface="微软雅黑" pitchFamily="34" charset="-122"/>
                <a:ea typeface="微软雅黑" pitchFamily="34" charset="-122"/>
              </a:rPr>
              <a:t>事件侦听：</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549796" y="2353152"/>
            <a:ext cx="6942857" cy="3819048"/>
          </a:xfrm>
          <a:prstGeom prst="rect">
            <a:avLst/>
          </a:prstGeom>
        </p:spPr>
      </p:pic>
      <p:pic>
        <p:nvPicPr>
          <p:cNvPr id="5" name="图片 4"/>
          <p:cNvPicPr>
            <a:picLocks noChangeAspect="1"/>
          </p:cNvPicPr>
          <p:nvPr/>
        </p:nvPicPr>
        <p:blipFill>
          <a:blip r:embed="rId4"/>
          <a:stretch>
            <a:fillRect/>
          </a:stretch>
        </p:blipFill>
        <p:spPr>
          <a:xfrm>
            <a:off x="6438914" y="1988840"/>
            <a:ext cx="5547945" cy="4568100"/>
          </a:xfrm>
          <a:prstGeom prst="rect">
            <a:avLst/>
          </a:prstGeom>
        </p:spPr>
      </p:pic>
    </p:spTree>
    <p:extLst>
      <p:ext uri="{BB962C8B-B14F-4D97-AF65-F5344CB8AC3E}">
        <p14:creationId xmlns:p14="http://schemas.microsoft.com/office/powerpoint/2010/main" val="39909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使用布局文件实现事件侦听：</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769809" y="2362676"/>
            <a:ext cx="6361905" cy="3809524"/>
          </a:xfrm>
          <a:prstGeom prst="rect">
            <a:avLst/>
          </a:prstGeom>
        </p:spPr>
      </p:pic>
      <p:pic>
        <p:nvPicPr>
          <p:cNvPr id="6" name="图片 5"/>
          <p:cNvPicPr>
            <a:picLocks noChangeAspect="1"/>
          </p:cNvPicPr>
          <p:nvPr/>
        </p:nvPicPr>
        <p:blipFill>
          <a:blip r:embed="rId4"/>
          <a:stretch>
            <a:fillRect/>
          </a:stretch>
        </p:blipFill>
        <p:spPr>
          <a:xfrm>
            <a:off x="7575300" y="692696"/>
            <a:ext cx="2952328" cy="5956713"/>
          </a:xfrm>
          <a:prstGeom prst="rect">
            <a:avLst/>
          </a:prstGeom>
        </p:spPr>
      </p:pic>
    </p:spTree>
    <p:extLst>
      <p:ext uri="{BB962C8B-B14F-4D97-AF65-F5344CB8AC3E}">
        <p14:creationId xmlns:p14="http://schemas.microsoft.com/office/powerpoint/2010/main" val="293995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种实现方法各有利弊：</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使用匿名类需要编写额外代码，安全性最高。</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Activity </a:t>
            </a:r>
            <a:r>
              <a:rPr lang="zh-CN" altLang="en-US" dirty="0" smtClean="0">
                <a:latin typeface="微软雅黑" pitchFamily="34" charset="-122"/>
                <a:ea typeface="微软雅黑" pitchFamily="34" charset="-122"/>
              </a:rPr>
              <a:t>类更为方便，可以</a:t>
            </a:r>
            <a:r>
              <a:rPr lang="zh-CN" altLang="en-US" dirty="0">
                <a:latin typeface="微软雅黑" pitchFamily="34" charset="-122"/>
                <a:ea typeface="微软雅黑" pitchFamily="34" charset="-122"/>
              </a:rPr>
              <a:t>避免加载额外的类和分配</a:t>
            </a:r>
            <a:r>
              <a:rPr lang="zh-CN" altLang="en-US" dirty="0" smtClean="0">
                <a:latin typeface="微软雅黑" pitchFamily="34" charset="-122"/>
                <a:ea typeface="微软雅黑" pitchFamily="34" charset="-122"/>
              </a:rPr>
              <a:t>对象，但需要对</a:t>
            </a:r>
            <a:r>
              <a:rPr lang="en-US" altLang="zh-CN" dirty="0" smtClean="0">
                <a:latin typeface="微软雅黑" pitchFamily="34" charset="-122"/>
                <a:ea typeface="微软雅黑" pitchFamily="34" charset="-122"/>
              </a:rPr>
              <a:t>View</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进行识别，可能引入安全风险。</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使用布局文件最为简单，但无法实现比较复杂的功能。</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需要根据项目实际情况进行选择。</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72185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Service </a:t>
            </a:r>
            <a:r>
              <a:rPr lang="zh-CN" altLang="en-US" dirty="0">
                <a:latin typeface="微软雅黑" pitchFamily="34" charset="-122"/>
                <a:ea typeface="微软雅黑" pitchFamily="34" charset="-122"/>
              </a:rPr>
              <a:t>是一个可以在后台执行长时间运行操作而不提供用户界面的应用组件</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服务</a:t>
            </a:r>
            <a:r>
              <a:rPr lang="zh-CN" altLang="en-US" dirty="0">
                <a:latin typeface="微软雅黑" pitchFamily="34" charset="-122"/>
                <a:ea typeface="微软雅黑" pitchFamily="34" charset="-122"/>
              </a:rPr>
              <a:t>可由其他应用组件启动，而且即使用户切换到其他应用，服务仍将在后台继续运行。 </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此外</a:t>
            </a:r>
            <a:r>
              <a:rPr lang="zh-CN" altLang="en-US" dirty="0">
                <a:latin typeface="微软雅黑" pitchFamily="34" charset="-122"/>
                <a:ea typeface="微软雅黑" pitchFamily="34" charset="-122"/>
              </a:rPr>
              <a:t>，组件可以绑定到服务，以与之进行交互，甚至是执行进程间通信 </a:t>
            </a:r>
            <a:r>
              <a:rPr lang="en-US" altLang="zh-CN" dirty="0">
                <a:latin typeface="微软雅黑" pitchFamily="34" charset="-122"/>
                <a:ea typeface="微软雅黑" pitchFamily="34" charset="-122"/>
              </a:rPr>
              <a:t>(IPC)</a:t>
            </a:r>
            <a:r>
              <a:rPr lang="zh-CN" altLang="en-US" dirty="0">
                <a:latin typeface="微软雅黑" pitchFamily="34" charset="-122"/>
                <a:ea typeface="微软雅黑" pitchFamily="34" charset="-122"/>
              </a:rPr>
              <a:t>。 例如，服务可以处理网络事务、播放音乐，执行文件 </a:t>
            </a:r>
            <a:r>
              <a:rPr lang="en-US" altLang="zh-CN" dirty="0">
                <a:latin typeface="微软雅黑" pitchFamily="34" charset="-122"/>
                <a:ea typeface="微软雅黑" pitchFamily="34" charset="-122"/>
              </a:rPr>
              <a:t>I/O </a:t>
            </a:r>
            <a:r>
              <a:rPr lang="zh-CN" altLang="en-US" dirty="0">
                <a:latin typeface="微软雅黑" pitchFamily="34" charset="-122"/>
                <a:ea typeface="微软雅黑" pitchFamily="34" charset="-122"/>
              </a:rPr>
              <a:t>或与内容提供程序交互，而所有这一切均可在后台进行。</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22842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a:bodyPr>
          <a:lstStyle/>
          <a:p>
            <a:r>
              <a:rPr lang="zh-CN" altLang="en-US" dirty="0" smtClean="0">
                <a:latin typeface="微软雅黑" pitchFamily="34" charset="-122"/>
                <a:ea typeface="微软雅黑" pitchFamily="34" charset="-122"/>
              </a:rPr>
              <a:t>服务分为两种状态：</a:t>
            </a:r>
            <a:endParaRPr lang="en-US" altLang="zh-CN"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Started</a:t>
            </a:r>
            <a:r>
              <a:rPr lang="zh-CN" altLang="en-US" b="1" dirty="0">
                <a:latin typeface="微软雅黑" pitchFamily="34" charset="-122"/>
                <a:ea typeface="微软雅黑" pitchFamily="34" charset="-122"/>
              </a:rPr>
              <a:t>（启动）</a:t>
            </a:r>
            <a:r>
              <a:rPr lang="zh-CN" altLang="en-US" dirty="0">
                <a:latin typeface="微软雅黑" pitchFamily="34" charset="-122"/>
                <a:ea typeface="微软雅黑" pitchFamily="34" charset="-122"/>
              </a:rPr>
              <a:t>：当应用组件（如 </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）通过调用 </a:t>
            </a:r>
            <a:r>
              <a:rPr lang="en-US" altLang="zh-CN" dirty="0" err="1">
                <a:latin typeface="微软雅黑" pitchFamily="34" charset="-122"/>
                <a:ea typeface="微软雅黑" pitchFamily="34" charset="-122"/>
              </a:rPr>
              <a:t>startService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启动服务时，服务即处于“启动”状态。一旦启动，服务即可在后台无限期运行，即使启动服务的组件已被销毁也不受影响。 已启动的服务通常是执行单一操作，而且不会将结果返回给调用方。例如，它可能通过网络下载或上传文件。 操作完成后，服务会自行停止运行</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Bound</a:t>
            </a:r>
            <a:r>
              <a:rPr lang="zh-CN" altLang="en-US"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绑定）</a:t>
            </a:r>
            <a:r>
              <a:rPr lang="zh-CN" altLang="en-US" dirty="0">
                <a:latin typeface="微软雅黑" pitchFamily="34" charset="-122"/>
                <a:ea typeface="微软雅黑" pitchFamily="34" charset="-122"/>
              </a:rPr>
              <a:t>：当应用组件通过调用 </a:t>
            </a:r>
            <a:r>
              <a:rPr lang="en-US" altLang="zh-CN" dirty="0" err="1">
                <a:latin typeface="微软雅黑" pitchFamily="34" charset="-122"/>
                <a:ea typeface="微软雅黑" pitchFamily="34" charset="-122"/>
              </a:rPr>
              <a:t>bindService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绑定到服务时，服务即处于“绑定”状态。绑定服务提供了一个客户端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服务器接口，允许组件与服务进行交互、发送请求、获取结果，甚至是利用进程间通信 </a:t>
            </a:r>
            <a:r>
              <a:rPr lang="en-US" altLang="zh-CN" dirty="0">
                <a:latin typeface="微软雅黑" pitchFamily="34" charset="-122"/>
                <a:ea typeface="微软雅黑" pitchFamily="34" charset="-122"/>
              </a:rPr>
              <a:t>(IPC) </a:t>
            </a:r>
            <a:r>
              <a:rPr lang="zh-CN" altLang="en-US" dirty="0">
                <a:latin typeface="微软雅黑" pitchFamily="34" charset="-122"/>
                <a:ea typeface="微软雅黑" pitchFamily="34" charset="-122"/>
              </a:rPr>
              <a:t>跨进程执行这些操作。 仅当与另一个应用组件绑定时，绑定服务才会运行。 多个组件可以同时绑定到该服务，但全部取消绑定后，该服务即会被销毁。</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16995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Android Service</a:t>
            </a:r>
            <a:r>
              <a:rPr lang="zh-CN" altLang="en-US" dirty="0" smtClean="0">
                <a:latin typeface="微软雅黑" pitchFamily="34" charset="-122"/>
                <a:ea typeface="微软雅黑" pitchFamily="34" charset="-122"/>
              </a:rPr>
              <a:t>的回调方法：</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onStartCommand</a:t>
            </a:r>
            <a:r>
              <a:rPr lang="en-US" altLang="zh-CN" b="1"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：当另一个组件（如 </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）通过调用 </a:t>
            </a:r>
            <a:r>
              <a:rPr lang="en-US" altLang="zh-CN" dirty="0" err="1">
                <a:latin typeface="微软雅黑" pitchFamily="34" charset="-122"/>
                <a:ea typeface="微软雅黑" pitchFamily="34" charset="-122"/>
              </a:rPr>
              <a:t>startService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请求启动服务时，系统将调用此方法。一旦执行此方法，服务即会启动并可在后台无限期运行。 如果您实现此方法，则在服务工作完成后，需要由您通过调用 </a:t>
            </a:r>
            <a:r>
              <a:rPr lang="en-US" altLang="zh-CN" dirty="0" err="1">
                <a:latin typeface="微软雅黑" pitchFamily="34" charset="-122"/>
                <a:ea typeface="微软雅黑" pitchFamily="34" charset="-122"/>
              </a:rPr>
              <a:t>stopSelf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stopService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来停止服务。（如果您只想提供绑定，则无需实现此方法。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onBind</a:t>
            </a:r>
            <a:r>
              <a:rPr lang="en-US" altLang="zh-CN" b="1"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：当另一个组件想通过调用 </a:t>
            </a:r>
            <a:r>
              <a:rPr lang="en-US" altLang="zh-CN" dirty="0" err="1">
                <a:latin typeface="微软雅黑" pitchFamily="34" charset="-122"/>
                <a:ea typeface="微软雅黑" pitchFamily="34" charset="-122"/>
              </a:rPr>
              <a:t>bindService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与服务绑定（例如执行 </a:t>
            </a:r>
            <a:r>
              <a:rPr lang="en-US" altLang="zh-CN" dirty="0">
                <a:latin typeface="微软雅黑" pitchFamily="34" charset="-122"/>
                <a:ea typeface="微软雅黑" pitchFamily="34" charset="-122"/>
              </a:rPr>
              <a:t>RPC</a:t>
            </a:r>
            <a:r>
              <a:rPr lang="zh-CN" altLang="en-US" dirty="0">
                <a:latin typeface="微软雅黑" pitchFamily="34" charset="-122"/>
                <a:ea typeface="微软雅黑" pitchFamily="34" charset="-122"/>
              </a:rPr>
              <a:t>）时，系统将调用此方法。在此方法的实现中，您必须通过返回 </a:t>
            </a:r>
            <a:r>
              <a:rPr lang="en-US" altLang="zh-CN" dirty="0" err="1">
                <a:latin typeface="微软雅黑" pitchFamily="34" charset="-122"/>
                <a:ea typeface="微软雅黑" pitchFamily="34" charset="-122"/>
              </a:rPr>
              <a:t>IBinder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提供一个接口，供客户端用来与服务进行通信。请务必实现此方法，但如果您并不希望允许绑定，则应返回 </a:t>
            </a:r>
            <a:r>
              <a:rPr lang="en-US" altLang="zh-CN" dirty="0">
                <a:latin typeface="微软雅黑" pitchFamily="34" charset="-122"/>
                <a:ea typeface="微软雅黑" pitchFamily="34" charset="-122"/>
              </a:rPr>
              <a:t>null</a:t>
            </a:r>
            <a:r>
              <a:rPr lang="zh-CN" altLang="en-US" dirty="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34512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b="1" dirty="0" err="1">
                <a:latin typeface="微软雅黑" pitchFamily="34" charset="-122"/>
                <a:ea typeface="微软雅黑" pitchFamily="34" charset="-122"/>
              </a:rPr>
              <a:t>onUnbind</a:t>
            </a:r>
            <a:r>
              <a:rPr lang="en-US" altLang="zh-CN" b="1"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当组件中断所有与服务绑定的连接时</a:t>
            </a:r>
            <a:r>
              <a:rPr lang="zh-CN" altLang="en-US" dirty="0">
                <a:latin typeface="微软雅黑" pitchFamily="34" charset="-122"/>
                <a:ea typeface="微软雅黑" pitchFamily="34" charset="-122"/>
              </a:rPr>
              <a:t>，系统调用该方法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onRebind</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：当</a:t>
            </a:r>
            <a:r>
              <a:rPr lang="zh-CN" altLang="en-US" dirty="0">
                <a:latin typeface="微软雅黑" pitchFamily="34" charset="-122"/>
                <a:ea typeface="微软雅黑" pitchFamily="34" charset="-122"/>
              </a:rPr>
              <a:t>新</a:t>
            </a:r>
            <a:r>
              <a:rPr lang="zh-CN" altLang="en-US" dirty="0" smtClean="0">
                <a:latin typeface="微软雅黑" pitchFamily="34" charset="-122"/>
                <a:ea typeface="微软雅黑" pitchFamily="34" charset="-122"/>
              </a:rPr>
              <a:t>的组件与服务绑定，</a:t>
            </a:r>
            <a:r>
              <a:rPr lang="zh-CN" altLang="en-US" dirty="0">
                <a:latin typeface="微软雅黑" pitchFamily="34" charset="-122"/>
                <a:ea typeface="微软雅黑" pitchFamily="34" charset="-122"/>
              </a:rPr>
              <a:t>且此前它已经通过</a:t>
            </a:r>
            <a:r>
              <a:rPr lang="en-US" altLang="zh-CN" dirty="0" err="1">
                <a:latin typeface="微软雅黑" pitchFamily="34" charset="-122"/>
                <a:ea typeface="微软雅黑" pitchFamily="34" charset="-122"/>
              </a:rPr>
              <a:t>onUnbind</a:t>
            </a:r>
            <a:r>
              <a:rPr lang="en-US" altLang="zh-CN" dirty="0">
                <a:latin typeface="微软雅黑" pitchFamily="34" charset="-122"/>
                <a:ea typeface="微软雅黑" pitchFamily="34" charset="-122"/>
              </a:rPr>
              <a:t>(Intent)</a:t>
            </a:r>
            <a:r>
              <a:rPr lang="zh-CN" altLang="en-US" dirty="0">
                <a:latin typeface="微软雅黑" pitchFamily="34" charset="-122"/>
                <a:ea typeface="微软雅黑" pitchFamily="34" charset="-122"/>
              </a:rPr>
              <a:t>通知断开连接时，系统调用该方法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onCreate</a:t>
            </a:r>
            <a:r>
              <a:rPr lang="en-US" altLang="zh-CN" b="1"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：首次创建服务时，系统将调用此方法来执行一次性设置程序（在调用 </a:t>
            </a:r>
            <a:r>
              <a:rPr lang="en-US" altLang="zh-CN" dirty="0" err="1">
                <a:latin typeface="微软雅黑" pitchFamily="34" charset="-122"/>
                <a:ea typeface="微软雅黑" pitchFamily="34" charset="-122"/>
              </a:rPr>
              <a:t>onStartCommand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onBind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之前）。如果服务已在运行，则不会调用此方法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onDestroy</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：当</a:t>
            </a:r>
            <a:r>
              <a:rPr lang="zh-CN" altLang="en-US" dirty="0">
                <a:latin typeface="微软雅黑" pitchFamily="34" charset="-122"/>
                <a:ea typeface="微软雅黑" pitchFamily="34" charset="-122"/>
              </a:rPr>
              <a:t>服务不再使用且将被销毁时，系统将调用此方法。服务应该实现此方法来清理所有资源，如线程、注册的侦听器、接收器等</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是服务接收的最后一个调用。</a:t>
            </a:r>
            <a:endParaRPr lang="en-US" altLang="zh-CN" dirty="0" smtClean="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85626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 Service</a:t>
            </a:r>
            <a:r>
              <a:rPr lang="zh-CN" altLang="en-US" dirty="0" smtClean="0">
                <a:latin typeface="微软雅黑" pitchFamily="34" charset="-122"/>
                <a:ea typeface="微软雅黑" pitchFamily="34" charset="-122"/>
              </a:rPr>
              <a:t>的生命周期：</a:t>
            </a:r>
            <a:endParaRPr lang="en-US" altLang="zh-CN" dirty="0">
              <a:latin typeface="微软雅黑" pitchFamily="34" charset="-122"/>
              <a:ea typeface="微软雅黑" pitchFamily="34" charset="-122"/>
            </a:endParaRPr>
          </a:p>
        </p:txBody>
      </p:sp>
      <p:pic>
        <p:nvPicPr>
          <p:cNvPr id="1026" name="Picture 2" descr="https://developer.android.com/images/service_lifecycle.png?hl=zh-c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484" y="1828800"/>
            <a:ext cx="3705225" cy="482917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1629916" y="2348880"/>
            <a:ext cx="4008075" cy="4368040"/>
          </a:xfrm>
          <a:prstGeom prst="rect">
            <a:avLst/>
          </a:prstGeom>
        </p:spPr>
      </p:pic>
    </p:spTree>
    <p:extLst>
      <p:ext uri="{BB962C8B-B14F-4D97-AF65-F5344CB8AC3E}">
        <p14:creationId xmlns:p14="http://schemas.microsoft.com/office/powerpoint/2010/main" val="1982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在 </a:t>
            </a:r>
            <a:r>
              <a:rPr lang="en-US" altLang="zh-CN" dirty="0">
                <a:latin typeface="微软雅黑" pitchFamily="34" charset="-122"/>
                <a:ea typeface="微软雅黑" pitchFamily="34" charset="-122"/>
              </a:rPr>
              <a:t>Android </a:t>
            </a:r>
            <a:r>
              <a:rPr lang="zh-CN" altLang="en-US" dirty="0">
                <a:latin typeface="微软雅黑" pitchFamily="34" charset="-122"/>
                <a:ea typeface="微软雅黑" pitchFamily="34" charset="-122"/>
              </a:rPr>
              <a:t>系统中，从用户与应用的交互中截获事件的方法不止一种。如考虑截获用户界面内的事件，则可从用户与之交互的特定视图对象中捕获事件</a:t>
            </a:r>
            <a:r>
              <a:rPr lang="zh-CN" altLang="en-US" dirty="0" smtClean="0">
                <a:latin typeface="微软雅黑" pitchFamily="34" charset="-122"/>
                <a:ea typeface="微软雅黑" pitchFamily="34" charset="-122"/>
              </a:rPr>
              <a:t>。为此</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类提供了多种方法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在您将用于构建布局的各种 </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类中，您可能会注意到几种看起来适用于 </a:t>
            </a:r>
            <a:r>
              <a:rPr lang="en-US" altLang="zh-CN" dirty="0">
                <a:latin typeface="微软雅黑" pitchFamily="34" charset="-122"/>
                <a:ea typeface="微软雅黑" pitchFamily="34" charset="-122"/>
              </a:rPr>
              <a:t>UI </a:t>
            </a:r>
            <a:r>
              <a:rPr lang="zh-CN" altLang="en-US" dirty="0">
                <a:latin typeface="微软雅黑" pitchFamily="34" charset="-122"/>
                <a:ea typeface="微软雅黑" pitchFamily="34" charset="-122"/>
              </a:rPr>
              <a:t>事件的公共回调方法</a:t>
            </a:r>
            <a:r>
              <a:rPr lang="zh-CN" altLang="en-US" dirty="0" smtClean="0">
                <a:latin typeface="微软雅黑" pitchFamily="34" charset="-122"/>
                <a:ea typeface="微软雅黑" pitchFamily="34" charset="-122"/>
              </a:rPr>
              <a:t>。当</a:t>
            </a:r>
            <a:r>
              <a:rPr lang="zh-CN" altLang="en-US" dirty="0">
                <a:latin typeface="微软雅黑" pitchFamily="34" charset="-122"/>
                <a:ea typeface="微软雅黑" pitchFamily="34" charset="-122"/>
              </a:rPr>
              <a:t>该对象上发生相应的操作时，</a:t>
            </a:r>
            <a:r>
              <a:rPr lang="en-US" altLang="zh-CN" dirty="0">
                <a:latin typeface="微软雅黑" pitchFamily="34" charset="-122"/>
                <a:ea typeface="微软雅黑" pitchFamily="34" charset="-122"/>
              </a:rPr>
              <a:t>Android </a:t>
            </a:r>
            <a:r>
              <a:rPr lang="zh-CN" altLang="en-US" dirty="0">
                <a:latin typeface="微软雅黑" pitchFamily="34" charset="-122"/>
                <a:ea typeface="微软雅黑" pitchFamily="34" charset="-122"/>
              </a:rPr>
              <a:t>框架会调用这些</a:t>
            </a:r>
            <a:r>
              <a:rPr lang="zh-CN" altLang="en-US" dirty="0" smtClean="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例如</a:t>
            </a:r>
            <a:r>
              <a:rPr lang="zh-CN" altLang="en-US" dirty="0">
                <a:latin typeface="微软雅黑" pitchFamily="34" charset="-122"/>
                <a:ea typeface="微软雅黑" pitchFamily="34" charset="-122"/>
              </a:rPr>
              <a:t>，在触摸一个视图对象（例如“按钮”）时，对该对象调用 </a:t>
            </a:r>
            <a:r>
              <a:rPr lang="en-US" altLang="zh-CN" dirty="0" err="1">
                <a:latin typeface="微软雅黑" pitchFamily="34" charset="-122"/>
                <a:ea typeface="微软雅黑" pitchFamily="34" charset="-122"/>
              </a:rPr>
              <a:t>onTouchEvent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方法。不过，为了截获此事件，您必须扩展 </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类并重写该方法。 然而，为了处理此类事件而扩展每个视图对象并不现实</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4077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服务的整个生命周期从调用 </a:t>
            </a:r>
            <a:r>
              <a:rPr lang="en-US" altLang="zh-CN" dirty="0" err="1">
                <a:latin typeface="微软雅黑" pitchFamily="34" charset="-122"/>
                <a:ea typeface="微软雅黑" pitchFamily="34" charset="-122"/>
              </a:rPr>
              <a:t>onCreate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开始起，到 </a:t>
            </a:r>
            <a:r>
              <a:rPr lang="en-US" altLang="zh-CN" dirty="0" err="1">
                <a:latin typeface="微软雅黑" pitchFamily="34" charset="-122"/>
                <a:ea typeface="微软雅黑" pitchFamily="34" charset="-122"/>
              </a:rPr>
              <a:t>onDestroy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返回时结束。与 </a:t>
            </a:r>
            <a:r>
              <a:rPr lang="en-US" altLang="zh-CN" dirty="0">
                <a:latin typeface="微软雅黑" pitchFamily="34" charset="-122"/>
                <a:ea typeface="微软雅黑" pitchFamily="34" charset="-122"/>
              </a:rPr>
              <a:t>Activity </a:t>
            </a:r>
            <a:r>
              <a:rPr lang="zh-CN" altLang="en-US" dirty="0">
                <a:latin typeface="微软雅黑" pitchFamily="34" charset="-122"/>
                <a:ea typeface="微软雅黑" pitchFamily="34" charset="-122"/>
              </a:rPr>
              <a:t>类似，服务也在 </a:t>
            </a:r>
            <a:r>
              <a:rPr lang="en-US" altLang="zh-CN" dirty="0" err="1">
                <a:latin typeface="微软雅黑" pitchFamily="34" charset="-122"/>
                <a:ea typeface="微软雅黑" pitchFamily="34" charset="-122"/>
              </a:rPr>
              <a:t>onCreate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中完成初始设置，并在 </a:t>
            </a:r>
            <a:r>
              <a:rPr lang="en-US" altLang="zh-CN" dirty="0" err="1">
                <a:latin typeface="微软雅黑" pitchFamily="34" charset="-122"/>
                <a:ea typeface="微软雅黑" pitchFamily="34" charset="-122"/>
              </a:rPr>
              <a:t>onDestroy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中释放所有剩余资源。例如，音乐播放服务可以在 </a:t>
            </a:r>
            <a:r>
              <a:rPr lang="en-US" altLang="zh-CN" dirty="0" err="1">
                <a:latin typeface="微软雅黑" pitchFamily="34" charset="-122"/>
                <a:ea typeface="微软雅黑" pitchFamily="34" charset="-122"/>
              </a:rPr>
              <a:t>onCreate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中创建用于播放音乐的线程，然后在 </a:t>
            </a:r>
            <a:r>
              <a:rPr lang="en-US" altLang="zh-CN" dirty="0" err="1">
                <a:latin typeface="微软雅黑" pitchFamily="34" charset="-122"/>
                <a:ea typeface="微软雅黑" pitchFamily="34" charset="-122"/>
              </a:rPr>
              <a:t>onDestroy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中停止该线程。</a:t>
            </a:r>
          </a:p>
          <a:p>
            <a:r>
              <a:rPr lang="zh-CN" altLang="en-US" dirty="0">
                <a:latin typeface="微软雅黑" pitchFamily="34" charset="-122"/>
                <a:ea typeface="微软雅黑" pitchFamily="34" charset="-122"/>
              </a:rPr>
              <a:t>无论服务是通过 </a:t>
            </a:r>
            <a:r>
              <a:rPr lang="en-US" altLang="zh-CN" dirty="0" err="1">
                <a:latin typeface="微软雅黑" pitchFamily="34" charset="-122"/>
                <a:ea typeface="微软雅黑" pitchFamily="34" charset="-122"/>
              </a:rPr>
              <a:t>startService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还是 </a:t>
            </a:r>
            <a:r>
              <a:rPr lang="en-US" altLang="zh-CN" dirty="0" err="1">
                <a:latin typeface="微软雅黑" pitchFamily="34" charset="-122"/>
                <a:ea typeface="微软雅黑" pitchFamily="34" charset="-122"/>
              </a:rPr>
              <a:t>bindService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创建，都会为所有服务调用 </a:t>
            </a:r>
            <a:r>
              <a:rPr lang="en-US" altLang="zh-CN" dirty="0" err="1">
                <a:latin typeface="微软雅黑" pitchFamily="34" charset="-122"/>
                <a:ea typeface="微软雅黑" pitchFamily="34" charset="-122"/>
              </a:rPr>
              <a:t>onCreate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onDestroy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方法。</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90678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服务的有效生命周期从调用 </a:t>
            </a:r>
            <a:r>
              <a:rPr lang="en-US" altLang="zh-CN" dirty="0" err="1">
                <a:latin typeface="微软雅黑" pitchFamily="34" charset="-122"/>
                <a:ea typeface="微软雅黑" pitchFamily="34" charset="-122"/>
              </a:rPr>
              <a:t>onStartCommand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onBind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方法开始。每种方法均有 </a:t>
            </a:r>
            <a:r>
              <a:rPr lang="en-US" altLang="zh-CN" dirty="0">
                <a:latin typeface="微软雅黑" pitchFamily="34" charset="-122"/>
                <a:ea typeface="微软雅黑" pitchFamily="34" charset="-122"/>
              </a:rPr>
              <a:t>{Intent </a:t>
            </a:r>
            <a:r>
              <a:rPr lang="zh-CN" altLang="en-US" dirty="0">
                <a:latin typeface="微软雅黑" pitchFamily="34" charset="-122"/>
                <a:ea typeface="微软雅黑" pitchFamily="34" charset="-122"/>
              </a:rPr>
              <a:t>对象，该对象分别传递到 </a:t>
            </a:r>
            <a:r>
              <a:rPr lang="en-US" altLang="zh-CN" dirty="0" err="1">
                <a:latin typeface="微软雅黑" pitchFamily="34" charset="-122"/>
                <a:ea typeface="微软雅黑" pitchFamily="34" charset="-122"/>
              </a:rPr>
              <a:t>startService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bindService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对于启动服务，有效生命周期与整个生命周期同时结束（即便是在 </a:t>
            </a:r>
            <a:r>
              <a:rPr lang="en-US" altLang="zh-CN" dirty="0" err="1">
                <a:latin typeface="微软雅黑" pitchFamily="34" charset="-122"/>
                <a:ea typeface="微软雅黑" pitchFamily="34" charset="-122"/>
              </a:rPr>
              <a:t>onStartCommand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返回之后，服务仍然处于活动状态）。对于绑定服务，有效生命周期在 </a:t>
            </a:r>
            <a:r>
              <a:rPr lang="en-US" altLang="zh-CN" dirty="0" err="1">
                <a:latin typeface="微软雅黑" pitchFamily="34" charset="-122"/>
                <a:ea typeface="微软雅黑" pitchFamily="34" charset="-122"/>
              </a:rPr>
              <a:t>onUnbind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返回时结束。</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61142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77787" y="1692588"/>
            <a:ext cx="6043613" cy="5048780"/>
          </a:xfrm>
          <a:prstGeom prst="rect">
            <a:avLst/>
          </a:prstGeom>
        </p:spPr>
      </p:pic>
      <p:pic>
        <p:nvPicPr>
          <p:cNvPr id="5" name="图片 4"/>
          <p:cNvPicPr>
            <a:picLocks noChangeAspect="1"/>
          </p:cNvPicPr>
          <p:nvPr/>
        </p:nvPicPr>
        <p:blipFill>
          <a:blip r:embed="rId4"/>
          <a:stretch>
            <a:fillRect/>
          </a:stretch>
        </p:blipFill>
        <p:spPr>
          <a:xfrm>
            <a:off x="6598468" y="1692588"/>
            <a:ext cx="5431033" cy="4479612"/>
          </a:xfrm>
          <a:prstGeom prst="rect">
            <a:avLst/>
          </a:prstGeom>
        </p:spPr>
      </p:pic>
    </p:spTree>
    <p:extLst>
      <p:ext uri="{BB962C8B-B14F-4D97-AF65-F5344CB8AC3E}">
        <p14:creationId xmlns:p14="http://schemas.microsoft.com/office/powerpoint/2010/main" val="317149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621804" y="1828800"/>
            <a:ext cx="5360750" cy="4753340"/>
          </a:xfrm>
          <a:prstGeom prst="rect">
            <a:avLst/>
          </a:prstGeom>
        </p:spPr>
      </p:pic>
      <p:pic>
        <p:nvPicPr>
          <p:cNvPr id="5" name="图片 4"/>
          <p:cNvPicPr>
            <a:picLocks noChangeAspect="1"/>
          </p:cNvPicPr>
          <p:nvPr/>
        </p:nvPicPr>
        <p:blipFill>
          <a:blip r:embed="rId4"/>
          <a:stretch>
            <a:fillRect/>
          </a:stretch>
        </p:blipFill>
        <p:spPr>
          <a:xfrm>
            <a:off x="6119552" y="1412776"/>
            <a:ext cx="5871711" cy="4939853"/>
          </a:xfrm>
          <a:prstGeom prst="rect">
            <a:avLst/>
          </a:prstGeom>
        </p:spPr>
      </p:pic>
    </p:spTree>
    <p:extLst>
      <p:ext uri="{BB962C8B-B14F-4D97-AF65-F5344CB8AC3E}">
        <p14:creationId xmlns:p14="http://schemas.microsoft.com/office/powerpoint/2010/main" val="189546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580128" y="1900500"/>
            <a:ext cx="5028571" cy="4200000"/>
          </a:xfrm>
          <a:prstGeom prst="rect">
            <a:avLst/>
          </a:prstGeom>
        </p:spPr>
      </p:pic>
    </p:spTree>
    <p:extLst>
      <p:ext uri="{BB962C8B-B14F-4D97-AF65-F5344CB8AC3E}">
        <p14:creationId xmlns:p14="http://schemas.microsoft.com/office/powerpoint/2010/main" val="269847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 service</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77788" y="1916832"/>
            <a:ext cx="4000000" cy="3647619"/>
          </a:xfrm>
          <a:prstGeom prst="rect">
            <a:avLst/>
          </a:prstGeom>
        </p:spPr>
      </p:pic>
      <p:pic>
        <p:nvPicPr>
          <p:cNvPr id="5" name="图片 4"/>
          <p:cNvPicPr>
            <a:picLocks noChangeAspect="1"/>
          </p:cNvPicPr>
          <p:nvPr/>
        </p:nvPicPr>
        <p:blipFill>
          <a:blip r:embed="rId4"/>
          <a:stretch>
            <a:fillRect/>
          </a:stretch>
        </p:blipFill>
        <p:spPr>
          <a:xfrm>
            <a:off x="4438228" y="1700808"/>
            <a:ext cx="2520280" cy="5078555"/>
          </a:xfrm>
          <a:prstGeom prst="rect">
            <a:avLst/>
          </a:prstGeom>
        </p:spPr>
      </p:pic>
      <p:pic>
        <p:nvPicPr>
          <p:cNvPr id="6" name="图片 5"/>
          <p:cNvPicPr>
            <a:picLocks noChangeAspect="1"/>
          </p:cNvPicPr>
          <p:nvPr/>
        </p:nvPicPr>
        <p:blipFill>
          <a:blip r:embed="rId5"/>
          <a:stretch>
            <a:fillRect/>
          </a:stretch>
        </p:blipFill>
        <p:spPr>
          <a:xfrm>
            <a:off x="6958508" y="1700808"/>
            <a:ext cx="2510746" cy="5078555"/>
          </a:xfrm>
          <a:prstGeom prst="rect">
            <a:avLst/>
          </a:prstGeom>
        </p:spPr>
      </p:pic>
      <p:pic>
        <p:nvPicPr>
          <p:cNvPr id="7" name="图片 6"/>
          <p:cNvPicPr>
            <a:picLocks noChangeAspect="1"/>
          </p:cNvPicPr>
          <p:nvPr/>
        </p:nvPicPr>
        <p:blipFill>
          <a:blip r:embed="rId6"/>
          <a:stretch>
            <a:fillRect/>
          </a:stretch>
        </p:blipFill>
        <p:spPr>
          <a:xfrm>
            <a:off x="9478788" y="1700808"/>
            <a:ext cx="2520232" cy="5078555"/>
          </a:xfrm>
          <a:prstGeom prst="rect">
            <a:avLst/>
          </a:prstGeom>
        </p:spPr>
      </p:pic>
    </p:spTree>
    <p:extLst>
      <p:ext uri="{BB962C8B-B14F-4D97-AF65-F5344CB8AC3E}">
        <p14:creationId xmlns:p14="http://schemas.microsoft.com/office/powerpoint/2010/main" val="419073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Broadcast Receiver</a:t>
            </a:r>
            <a:r>
              <a:rPr lang="zh-CN" altLang="en-US" dirty="0" smtClean="0">
                <a:latin typeface="微软雅黑" pitchFamily="34" charset="-122"/>
                <a:ea typeface="微软雅黑" pitchFamily="34" charset="-122"/>
              </a:rPr>
              <a:t>本质</a:t>
            </a:r>
            <a:r>
              <a:rPr lang="zh-CN" altLang="en-US" dirty="0">
                <a:latin typeface="微软雅黑" pitchFamily="34" charset="-122"/>
                <a:ea typeface="微软雅黑" pitchFamily="34" charset="-122"/>
              </a:rPr>
              <a:t>上是一个全局的监听器，属于</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四大组件之一</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广播分为两个方面：广播发送者、广播接收者（</a:t>
            </a:r>
            <a:r>
              <a:rPr lang="en-US" altLang="zh-CN" dirty="0" err="1">
                <a:latin typeface="微软雅黑" pitchFamily="34" charset="-122"/>
                <a:ea typeface="微软雅黑" pitchFamily="34" charset="-122"/>
              </a:rPr>
              <a:t>BroadcastReceiver</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1026" name="Picture 2" descr="Image result for android broadcast rece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00" y="3501008"/>
            <a:ext cx="5881186" cy="316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6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Broadcast Receiver</a:t>
            </a:r>
            <a:r>
              <a:rPr lang="zh-CN" altLang="en-US" dirty="0" smtClean="0">
                <a:latin typeface="微软雅黑" pitchFamily="34" charset="-122"/>
                <a:ea typeface="微软雅黑" pitchFamily="34" charset="-122"/>
              </a:rPr>
              <a:t>用于</a:t>
            </a:r>
            <a:r>
              <a:rPr lang="zh-CN" altLang="en-US" dirty="0">
                <a:latin typeface="微软雅黑" pitchFamily="34" charset="-122"/>
                <a:ea typeface="微软雅黑" pitchFamily="34" charset="-122"/>
              </a:rPr>
              <a:t>监听（接收）应用发出的广播消息，并做出</a:t>
            </a:r>
            <a:r>
              <a:rPr lang="zh-CN" altLang="en-US" dirty="0" smtClean="0">
                <a:latin typeface="微软雅黑" pitchFamily="34" charset="-122"/>
                <a:ea typeface="微软雅黑" pitchFamily="34" charset="-122"/>
              </a:rPr>
              <a:t>响应。</a:t>
            </a:r>
            <a:endParaRPr lang="zh-CN" alt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不同</a:t>
            </a:r>
            <a:r>
              <a:rPr lang="zh-CN" altLang="en-US" dirty="0">
                <a:latin typeface="微软雅黑" pitchFamily="34" charset="-122"/>
                <a:ea typeface="微软雅黑" pitchFamily="34" charset="-122"/>
              </a:rPr>
              <a:t>组件之间通信（包括应用内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不同应用之间</a:t>
            </a:r>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Android</a:t>
            </a:r>
            <a:r>
              <a:rPr lang="zh-CN" altLang="en-US" dirty="0">
                <a:latin typeface="微软雅黑" pitchFamily="34" charset="-122"/>
                <a:ea typeface="微软雅黑" pitchFamily="34" charset="-122"/>
              </a:rPr>
              <a:t>系统在特定情况下与</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之间的消息</a:t>
            </a:r>
            <a:r>
              <a:rPr lang="zh-CN" altLang="en-US" dirty="0" smtClean="0">
                <a:latin typeface="微软雅黑" pitchFamily="34" charset="-122"/>
                <a:ea typeface="微软雅黑" pitchFamily="34" charset="-122"/>
              </a:rPr>
              <a:t>通信；</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多</a:t>
            </a:r>
            <a:r>
              <a:rPr lang="zh-CN" altLang="en-US" dirty="0">
                <a:latin typeface="微软雅黑" pitchFamily="34" charset="-122"/>
                <a:ea typeface="微软雅黑" pitchFamily="34" charset="-122"/>
              </a:rPr>
              <a:t>线程</a:t>
            </a:r>
            <a:r>
              <a:rPr lang="zh-CN" altLang="en-US" dirty="0" smtClean="0">
                <a:latin typeface="微软雅黑" pitchFamily="34" charset="-122"/>
                <a:ea typeface="微软雅黑" pitchFamily="34" charset="-122"/>
              </a:rPr>
              <a:t>通信。</a:t>
            </a:r>
            <a:endParaRPr lang="zh-CN" dirty="0">
              <a:latin typeface="微软雅黑" pitchFamily="34" charset="-122"/>
              <a:ea typeface="微软雅黑" pitchFamily="34" charset="-122"/>
            </a:endParaRPr>
          </a:p>
        </p:txBody>
      </p:sp>
      <p:pic>
        <p:nvPicPr>
          <p:cNvPr id="2050" name="Picture 2" descr="Image result for android broadcast rece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3752656"/>
            <a:ext cx="4140458" cy="310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5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自定义</a:t>
            </a:r>
            <a:r>
              <a:rPr lang="zh-CN" altLang="en-US" dirty="0">
                <a:latin typeface="微软雅黑" pitchFamily="34" charset="-122"/>
                <a:ea typeface="微软雅黑" pitchFamily="34" charset="-122"/>
              </a:rPr>
              <a:t>广播接收者</a:t>
            </a:r>
            <a:r>
              <a:rPr lang="en-US" altLang="zh-CN" dirty="0" err="1">
                <a:latin typeface="微软雅黑" pitchFamily="34" charset="-122"/>
                <a:ea typeface="微软雅黑" pitchFamily="34" charset="-122"/>
              </a:rPr>
              <a:t>BroadcastReceiver</a:t>
            </a:r>
            <a:r>
              <a:rPr lang="zh-CN" altLang="en-US" dirty="0">
                <a:latin typeface="微软雅黑" pitchFamily="34" charset="-122"/>
                <a:ea typeface="微软雅黑" pitchFamily="34" charset="-122"/>
              </a:rPr>
              <a:t>子类，并复写</a:t>
            </a:r>
            <a:r>
              <a:rPr lang="en-US" altLang="zh-CN" dirty="0" err="1">
                <a:latin typeface="微软雅黑" pitchFamily="34" charset="-122"/>
                <a:ea typeface="微软雅黑" pitchFamily="34" charset="-122"/>
              </a:rPr>
              <a:t>onRecvice</a:t>
            </a:r>
            <a:r>
              <a:rPr lang="zh-CN" altLang="en-US" dirty="0">
                <a:latin typeface="微软雅黑" pitchFamily="34" charset="-122"/>
                <a:ea typeface="微软雅黑" pitchFamily="34" charset="-122"/>
              </a:rPr>
              <a:t>（）方法；</a:t>
            </a:r>
          </a:p>
          <a:p>
            <a:r>
              <a:rPr lang="zh-CN" altLang="en-US" dirty="0">
                <a:latin typeface="微软雅黑" pitchFamily="34" charset="-122"/>
                <a:ea typeface="微软雅黑" pitchFamily="34" charset="-122"/>
              </a:rPr>
              <a:t>通过</a:t>
            </a:r>
            <a:r>
              <a:rPr lang="en-US" altLang="zh-CN" dirty="0">
                <a:latin typeface="微软雅黑" pitchFamily="34" charset="-122"/>
                <a:ea typeface="微软雅黑" pitchFamily="34" charset="-122"/>
              </a:rPr>
              <a:t>Binder</a:t>
            </a:r>
            <a:r>
              <a:rPr lang="zh-CN" altLang="en-US" dirty="0">
                <a:latin typeface="微软雅黑" pitchFamily="34" charset="-122"/>
                <a:ea typeface="微软雅黑" pitchFamily="34" charset="-122"/>
              </a:rPr>
              <a:t>机制向</a:t>
            </a:r>
            <a:r>
              <a:rPr lang="en-US" altLang="zh-CN" dirty="0">
                <a:latin typeface="微软雅黑" pitchFamily="34" charset="-122"/>
                <a:ea typeface="微软雅黑" pitchFamily="34" charset="-122"/>
              </a:rPr>
              <a:t>AMS</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Activity Manager Service</a:t>
            </a:r>
            <a:r>
              <a:rPr lang="zh-CN" altLang="en-US" dirty="0">
                <a:latin typeface="微软雅黑" pitchFamily="34" charset="-122"/>
                <a:ea typeface="微软雅黑" pitchFamily="34" charset="-122"/>
              </a:rPr>
              <a:t>）进行注册；</a:t>
            </a:r>
          </a:p>
          <a:p>
            <a:r>
              <a:rPr lang="zh-CN" altLang="en-US" dirty="0">
                <a:latin typeface="微软雅黑" pitchFamily="34" charset="-122"/>
                <a:ea typeface="微软雅黑" pitchFamily="34" charset="-122"/>
              </a:rPr>
              <a:t>广播发送者通过</a:t>
            </a:r>
            <a:r>
              <a:rPr lang="en-US" altLang="zh-CN" dirty="0">
                <a:latin typeface="微软雅黑" pitchFamily="34" charset="-122"/>
                <a:ea typeface="微软雅黑" pitchFamily="34" charset="-122"/>
              </a:rPr>
              <a:t>Binder</a:t>
            </a:r>
            <a:r>
              <a:rPr lang="zh-CN" altLang="en-US" dirty="0">
                <a:latin typeface="微软雅黑" pitchFamily="34" charset="-122"/>
                <a:ea typeface="微软雅黑" pitchFamily="34" charset="-122"/>
              </a:rPr>
              <a:t>机制向</a:t>
            </a:r>
            <a:r>
              <a:rPr lang="en-US" altLang="zh-CN" dirty="0">
                <a:latin typeface="微软雅黑" pitchFamily="34" charset="-122"/>
                <a:ea typeface="微软雅黑" pitchFamily="34" charset="-122"/>
              </a:rPr>
              <a:t>AMS</a:t>
            </a:r>
            <a:r>
              <a:rPr lang="zh-CN" altLang="en-US" dirty="0">
                <a:latin typeface="微软雅黑" pitchFamily="34" charset="-122"/>
                <a:ea typeface="微软雅黑" pitchFamily="34" charset="-122"/>
              </a:rPr>
              <a:t>发送广播；</a:t>
            </a:r>
          </a:p>
          <a:p>
            <a:r>
              <a:rPr lang="en-US" altLang="zh-CN" dirty="0">
                <a:latin typeface="微软雅黑" pitchFamily="34" charset="-122"/>
                <a:ea typeface="微软雅黑" pitchFamily="34" charset="-122"/>
              </a:rPr>
              <a:t>AMS</a:t>
            </a:r>
            <a:r>
              <a:rPr lang="zh-CN" altLang="en-US" dirty="0">
                <a:latin typeface="微软雅黑" pitchFamily="34" charset="-122"/>
                <a:ea typeface="微软雅黑" pitchFamily="34" charset="-122"/>
              </a:rPr>
              <a:t>查找符合相应条件（</a:t>
            </a:r>
            <a:r>
              <a:rPr lang="en-US" altLang="zh-CN" dirty="0" err="1">
                <a:latin typeface="微软雅黑" pitchFamily="34" charset="-122"/>
                <a:ea typeface="微软雅黑" pitchFamily="34" charset="-122"/>
              </a:rPr>
              <a:t>IntentFilter</a:t>
            </a:r>
            <a:r>
              <a:rPr lang="en-US" altLang="zh-CN" dirty="0">
                <a:latin typeface="微软雅黑" pitchFamily="34" charset="-122"/>
                <a:ea typeface="微软雅黑" pitchFamily="34" charset="-122"/>
              </a:rPr>
              <a:t>/Permission</a:t>
            </a:r>
            <a:r>
              <a:rPr lang="zh-CN" altLang="en-US" dirty="0">
                <a:latin typeface="微软雅黑" pitchFamily="34" charset="-122"/>
                <a:ea typeface="微软雅黑" pitchFamily="34" charset="-122"/>
              </a:rPr>
              <a:t>等）的</a:t>
            </a:r>
            <a:r>
              <a:rPr lang="en-US" altLang="zh-CN" dirty="0" err="1">
                <a:latin typeface="微软雅黑" pitchFamily="34" charset="-122"/>
                <a:ea typeface="微软雅黑" pitchFamily="34" charset="-122"/>
              </a:rPr>
              <a:t>BroadcastReceiver</a:t>
            </a:r>
            <a:r>
              <a:rPr lang="zh-CN" altLang="en-US" dirty="0">
                <a:latin typeface="微软雅黑" pitchFamily="34" charset="-122"/>
                <a:ea typeface="微软雅黑" pitchFamily="34" charset="-122"/>
              </a:rPr>
              <a:t>，将广播发送到</a:t>
            </a:r>
            <a:r>
              <a:rPr lang="en-US" altLang="zh-CN" dirty="0" err="1">
                <a:latin typeface="微软雅黑" pitchFamily="34" charset="-122"/>
                <a:ea typeface="微软雅黑" pitchFamily="34" charset="-122"/>
              </a:rPr>
              <a:t>BroadcastReceiver</a:t>
            </a:r>
            <a:r>
              <a:rPr lang="zh-CN" altLang="en-US" dirty="0">
                <a:latin typeface="微软雅黑" pitchFamily="34" charset="-122"/>
                <a:ea typeface="微软雅黑" pitchFamily="34" charset="-122"/>
              </a:rPr>
              <a:t>（一般情况下是</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）相应的消息循环队列中；</a:t>
            </a:r>
          </a:p>
          <a:p>
            <a:r>
              <a:rPr lang="zh-CN" altLang="en-US" dirty="0">
                <a:latin typeface="微软雅黑" pitchFamily="34" charset="-122"/>
                <a:ea typeface="微软雅黑" pitchFamily="34" charset="-122"/>
              </a:rPr>
              <a:t>消息循环执行拿到此广播，回调</a:t>
            </a:r>
            <a:r>
              <a:rPr lang="en-US" altLang="zh-CN" dirty="0" err="1">
                <a:latin typeface="微软雅黑" pitchFamily="34" charset="-122"/>
                <a:ea typeface="微软雅黑" pitchFamily="34" charset="-122"/>
              </a:rPr>
              <a:t>BroadcastReceiver</a:t>
            </a:r>
            <a:r>
              <a:rPr lang="zh-CN" altLang="en-US" dirty="0">
                <a:latin typeface="微软雅黑" pitchFamily="34" charset="-122"/>
                <a:ea typeface="微软雅黑" pitchFamily="34" charset="-122"/>
              </a:rPr>
              <a:t>中的</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90901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广播接收器接收到相应广播后，会自动回调</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方法。</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一般情况下，</a:t>
            </a:r>
            <a:r>
              <a:rPr lang="en-US" altLang="zh-CN" dirty="0" err="1">
                <a:latin typeface="微软雅黑" pitchFamily="34" charset="-122"/>
                <a:ea typeface="微软雅黑" pitchFamily="34" charset="-122"/>
              </a:rPr>
              <a:t>onReceive</a:t>
            </a:r>
            <a:r>
              <a:rPr lang="zh-CN" altLang="en-US" dirty="0">
                <a:latin typeface="微软雅黑" pitchFamily="34" charset="-122"/>
                <a:ea typeface="微软雅黑" pitchFamily="34" charset="-122"/>
              </a:rPr>
              <a:t>方法会涉及与其他组件之间的交互，如发送</a:t>
            </a:r>
            <a:r>
              <a:rPr lang="en-US" altLang="zh-CN" dirty="0">
                <a:latin typeface="微软雅黑" pitchFamily="34" charset="-122"/>
                <a:ea typeface="微软雅黑" pitchFamily="34" charset="-122"/>
              </a:rPr>
              <a:t>Notification</a:t>
            </a:r>
            <a:r>
              <a:rPr lang="zh-CN" altLang="en-US" dirty="0">
                <a:latin typeface="微软雅黑" pitchFamily="34" charset="-122"/>
                <a:ea typeface="微软雅黑" pitchFamily="34" charset="-122"/>
              </a:rPr>
              <a:t>、启动</a:t>
            </a:r>
            <a:r>
              <a:rPr lang="en-US" altLang="zh-CN" dirty="0">
                <a:latin typeface="微软雅黑" pitchFamily="34" charset="-122"/>
                <a:ea typeface="微软雅黑" pitchFamily="34" charset="-122"/>
              </a:rPr>
              <a:t>service</a:t>
            </a:r>
            <a:r>
              <a:rPr lang="zh-CN" altLang="en-US" dirty="0" smtClean="0">
                <a:latin typeface="微软雅黑" pitchFamily="34" charset="-122"/>
                <a:ea typeface="微软雅黑" pitchFamily="34" charset="-122"/>
              </a:rPr>
              <a:t>等。</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默认情况下，广播接收器运行在</a:t>
            </a:r>
            <a:r>
              <a:rPr lang="en-US" altLang="zh-CN" dirty="0">
                <a:latin typeface="微软雅黑" pitchFamily="34" charset="-122"/>
                <a:ea typeface="微软雅黑" pitchFamily="34" charset="-122"/>
              </a:rPr>
              <a:t>UI</a:t>
            </a:r>
            <a:r>
              <a:rPr lang="zh-CN" altLang="en-US" dirty="0">
                <a:latin typeface="微软雅黑" pitchFamily="34" charset="-122"/>
                <a:ea typeface="微软雅黑" pitchFamily="34" charset="-122"/>
              </a:rPr>
              <a:t>线程，因此，</a:t>
            </a:r>
            <a:r>
              <a:rPr lang="en-US" altLang="zh-CN" dirty="0" err="1">
                <a:latin typeface="微软雅黑" pitchFamily="34" charset="-122"/>
                <a:ea typeface="微软雅黑" pitchFamily="34" charset="-122"/>
              </a:rPr>
              <a:t>onReceive</a:t>
            </a:r>
            <a:r>
              <a:rPr lang="zh-CN" altLang="en-US" dirty="0">
                <a:latin typeface="微软雅黑" pitchFamily="34" charset="-122"/>
                <a:ea typeface="微软雅黑" pitchFamily="34" charset="-122"/>
              </a:rPr>
              <a:t>方法不能执行耗时操作，否则将导致</a:t>
            </a:r>
            <a:r>
              <a:rPr lang="en-US" altLang="zh-CN" dirty="0" smtClean="0">
                <a:latin typeface="微软雅黑" pitchFamily="34" charset="-122"/>
                <a:ea typeface="微软雅黑" pitchFamily="34" charset="-122"/>
              </a:rPr>
              <a:t>ANR</a:t>
            </a: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Application Not Responding</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3074" name="Picture 2" descr="Image result for android broadcast rece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156" y="4149080"/>
            <a:ext cx="4286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51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正因如此，</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类还包含一系列嵌套接口以及您可以更加轻松定义的回调</a:t>
            </a:r>
            <a:r>
              <a:rPr lang="zh-CN" altLang="en-US" dirty="0" smtClean="0">
                <a:latin typeface="微软雅黑" pitchFamily="34" charset="-122"/>
                <a:ea typeface="微软雅黑" pitchFamily="34" charset="-122"/>
              </a:rPr>
              <a:t>。这些</a:t>
            </a:r>
            <a:r>
              <a:rPr lang="zh-CN" altLang="en-US" dirty="0">
                <a:latin typeface="微软雅黑" pitchFamily="34" charset="-122"/>
                <a:ea typeface="微软雅黑" pitchFamily="34" charset="-122"/>
              </a:rPr>
              <a:t>接口称为事件侦听器，是您捕获用户与 </a:t>
            </a:r>
            <a:r>
              <a:rPr lang="en-US" altLang="zh-CN" dirty="0">
                <a:latin typeface="微软雅黑" pitchFamily="34" charset="-122"/>
                <a:ea typeface="微软雅黑" pitchFamily="34" charset="-122"/>
              </a:rPr>
              <a:t>UI </a:t>
            </a:r>
            <a:r>
              <a:rPr lang="zh-CN" altLang="en-US" dirty="0">
                <a:latin typeface="微软雅黑" pitchFamily="34" charset="-122"/>
                <a:ea typeface="微软雅黑" pitchFamily="34" charset="-122"/>
              </a:rPr>
              <a:t>之间交互的票证</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尽管您通常会使用事件侦听器来侦听用户交互，但有时您确实需要扩展 </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类以构建自定义组件。也许，您想扩展 </a:t>
            </a:r>
            <a:r>
              <a:rPr lang="en-US" altLang="zh-CN" dirty="0">
                <a:latin typeface="微软雅黑" pitchFamily="34" charset="-122"/>
                <a:ea typeface="微软雅黑" pitchFamily="34" charset="-122"/>
              </a:rPr>
              <a:t>Button </a:t>
            </a:r>
            <a:r>
              <a:rPr lang="zh-CN" altLang="en-US" dirty="0">
                <a:latin typeface="微软雅黑" pitchFamily="34" charset="-122"/>
                <a:ea typeface="微软雅黑" pitchFamily="34" charset="-122"/>
              </a:rPr>
              <a:t>类来丰富某些内容的样式。 在这种情况下，您将能够使用该类的事件处理程序为类定义默认事件行为</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事件侦听器是 </a:t>
            </a:r>
            <a:r>
              <a:rPr lang="en-US" altLang="zh-CN" dirty="0">
                <a:latin typeface="微软雅黑" pitchFamily="34" charset="-122"/>
                <a:ea typeface="微软雅黑" pitchFamily="34" charset="-122"/>
              </a:rPr>
              <a:t>View </a:t>
            </a:r>
            <a:r>
              <a:rPr lang="zh-CN" altLang="en-US" dirty="0">
                <a:latin typeface="微软雅黑" pitchFamily="34" charset="-122"/>
                <a:ea typeface="微软雅黑" pitchFamily="34" charset="-122"/>
              </a:rPr>
              <a:t>类中包含一个回调方法的接口。 当用户与 </a:t>
            </a:r>
            <a:r>
              <a:rPr lang="en-US" altLang="zh-CN" dirty="0">
                <a:latin typeface="微软雅黑" pitchFamily="34" charset="-122"/>
                <a:ea typeface="微软雅黑" pitchFamily="34" charset="-122"/>
              </a:rPr>
              <a:t>UI </a:t>
            </a:r>
            <a:r>
              <a:rPr lang="zh-CN" altLang="en-US" dirty="0">
                <a:latin typeface="微软雅黑" pitchFamily="34" charset="-122"/>
                <a:ea typeface="微软雅黑" pitchFamily="34" charset="-122"/>
              </a:rPr>
              <a:t>项目之间的交互触发已注册此视图的侦听器时，</a:t>
            </a:r>
            <a:r>
              <a:rPr lang="en-US" altLang="zh-CN" dirty="0">
                <a:latin typeface="微软雅黑" pitchFamily="34" charset="-122"/>
                <a:ea typeface="微软雅黑" pitchFamily="34" charset="-122"/>
              </a:rPr>
              <a:t>Android </a:t>
            </a:r>
            <a:r>
              <a:rPr lang="zh-CN" altLang="en-US" dirty="0">
                <a:latin typeface="微软雅黑" pitchFamily="34" charset="-122"/>
                <a:ea typeface="微软雅黑" pitchFamily="34" charset="-122"/>
              </a:rPr>
              <a:t>框架将调用这些方法。</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9107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693812" y="1650085"/>
            <a:ext cx="5616624" cy="4824536"/>
          </a:xfrm>
          <a:prstGeom prst="rect">
            <a:avLst/>
          </a:prstGeom>
        </p:spPr>
      </p:pic>
      <p:pic>
        <p:nvPicPr>
          <p:cNvPr id="6" name="图片 5"/>
          <p:cNvPicPr>
            <a:picLocks noChangeAspect="1"/>
          </p:cNvPicPr>
          <p:nvPr/>
        </p:nvPicPr>
        <p:blipFill>
          <a:blip r:embed="rId4"/>
          <a:stretch>
            <a:fillRect/>
          </a:stretch>
        </p:blipFill>
        <p:spPr>
          <a:xfrm>
            <a:off x="6304540" y="2132856"/>
            <a:ext cx="5190476" cy="2895238"/>
          </a:xfrm>
          <a:prstGeom prst="rect">
            <a:avLst/>
          </a:prstGeom>
        </p:spPr>
      </p:pic>
    </p:spTree>
    <p:extLst>
      <p:ext uri="{BB962C8B-B14F-4D97-AF65-F5344CB8AC3E}">
        <p14:creationId xmlns:p14="http://schemas.microsoft.com/office/powerpoint/2010/main" val="93024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注册的方式分为两种</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，静态</a:t>
            </a:r>
            <a:r>
              <a:rPr lang="zh-CN" altLang="en-US" dirty="0">
                <a:latin typeface="微软雅黑" pitchFamily="34" charset="-122"/>
                <a:ea typeface="微软雅黑" pitchFamily="34" charset="-122"/>
              </a:rPr>
              <a:t>注册，在</a:t>
            </a:r>
            <a:r>
              <a:rPr lang="en-US" altLang="zh-CN" dirty="0">
                <a:latin typeface="微软雅黑" pitchFamily="34" charset="-122"/>
                <a:ea typeface="微软雅黑" pitchFamily="34" charset="-122"/>
              </a:rPr>
              <a:t>AndroidManifest.xml</a:t>
            </a:r>
            <a:r>
              <a:rPr lang="zh-CN" altLang="en-US" dirty="0">
                <a:latin typeface="微软雅黑" pitchFamily="34" charset="-122"/>
                <a:ea typeface="微软雅黑" pitchFamily="34" charset="-122"/>
              </a:rPr>
              <a:t>里通过标签</a:t>
            </a:r>
            <a:r>
              <a:rPr lang="zh-CN" altLang="en-US" dirty="0" smtClean="0">
                <a:latin typeface="微软雅黑" pitchFamily="34" charset="-122"/>
                <a:ea typeface="微软雅黑" pitchFamily="34" charset="-122"/>
              </a:rPr>
              <a:t>声明。</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430116" y="2780928"/>
            <a:ext cx="4536504" cy="3940278"/>
          </a:xfrm>
          <a:prstGeom prst="rect">
            <a:avLst/>
          </a:prstGeom>
        </p:spPr>
      </p:pic>
    </p:spTree>
    <p:extLst>
      <p:ext uri="{BB962C8B-B14F-4D97-AF65-F5344CB8AC3E}">
        <p14:creationId xmlns:p14="http://schemas.microsoft.com/office/powerpoint/2010/main" val="29879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549796" y="2195738"/>
            <a:ext cx="6942857" cy="3609524"/>
          </a:xfrm>
          <a:prstGeom prst="rect">
            <a:avLst/>
          </a:prstGeom>
        </p:spPr>
      </p:pic>
      <p:pic>
        <p:nvPicPr>
          <p:cNvPr id="5" name="图片 4"/>
          <p:cNvPicPr>
            <a:picLocks noChangeAspect="1"/>
          </p:cNvPicPr>
          <p:nvPr/>
        </p:nvPicPr>
        <p:blipFill>
          <a:blip r:embed="rId4"/>
          <a:stretch>
            <a:fillRect/>
          </a:stretch>
        </p:blipFill>
        <p:spPr>
          <a:xfrm>
            <a:off x="6238428" y="1828435"/>
            <a:ext cx="5619418" cy="4633795"/>
          </a:xfrm>
          <a:prstGeom prst="rect">
            <a:avLst/>
          </a:prstGeom>
        </p:spPr>
      </p:pic>
    </p:spTree>
    <p:extLst>
      <p:ext uri="{BB962C8B-B14F-4D97-AF65-F5344CB8AC3E}">
        <p14:creationId xmlns:p14="http://schemas.microsoft.com/office/powerpoint/2010/main" val="352230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549056" y="1600200"/>
            <a:ext cx="3681260" cy="5182709"/>
          </a:xfrm>
          <a:prstGeom prst="rect">
            <a:avLst/>
          </a:prstGeom>
        </p:spPr>
      </p:pic>
      <p:pic>
        <p:nvPicPr>
          <p:cNvPr id="6" name="图片 5"/>
          <p:cNvPicPr>
            <a:picLocks noChangeAspect="1"/>
          </p:cNvPicPr>
          <p:nvPr/>
        </p:nvPicPr>
        <p:blipFill>
          <a:blip r:embed="rId4"/>
          <a:stretch>
            <a:fillRect/>
          </a:stretch>
        </p:blipFill>
        <p:spPr>
          <a:xfrm>
            <a:off x="5782051" y="1600712"/>
            <a:ext cx="2543982" cy="5152204"/>
          </a:xfrm>
          <a:prstGeom prst="rect">
            <a:avLst/>
          </a:prstGeom>
        </p:spPr>
      </p:pic>
      <p:pic>
        <p:nvPicPr>
          <p:cNvPr id="7" name="图片 6"/>
          <p:cNvPicPr>
            <a:picLocks noChangeAspect="1"/>
          </p:cNvPicPr>
          <p:nvPr/>
        </p:nvPicPr>
        <p:blipFill>
          <a:blip r:embed="rId5"/>
          <a:stretch>
            <a:fillRect/>
          </a:stretch>
        </p:blipFill>
        <p:spPr>
          <a:xfrm>
            <a:off x="8377852" y="1625807"/>
            <a:ext cx="2541096" cy="5127109"/>
          </a:xfrm>
          <a:prstGeom prst="rect">
            <a:avLst/>
          </a:prstGeom>
        </p:spPr>
      </p:pic>
    </p:spTree>
    <p:extLst>
      <p:ext uri="{BB962C8B-B14F-4D97-AF65-F5344CB8AC3E}">
        <p14:creationId xmlns:p14="http://schemas.microsoft.com/office/powerpoint/2010/main" val="39781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，动态</a:t>
            </a:r>
            <a:r>
              <a:rPr lang="zh-CN" altLang="en-US" dirty="0">
                <a:latin typeface="微软雅黑" pitchFamily="34" charset="-122"/>
                <a:ea typeface="微软雅黑" pitchFamily="34" charset="-122"/>
              </a:rPr>
              <a:t>注册，在代码中通过调用</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registerReceiver</a:t>
            </a:r>
            <a:r>
              <a:rPr lang="zh-CN" altLang="en-US" dirty="0">
                <a:latin typeface="微软雅黑" pitchFamily="34" charset="-122"/>
                <a:ea typeface="微软雅黑" pitchFamily="34" charset="-122"/>
              </a:rPr>
              <a:t>（）方法进行动态注册</a:t>
            </a:r>
            <a:r>
              <a:rPr lang="en-US" altLang="zh-CN" dirty="0" err="1" smtClean="0">
                <a:latin typeface="微软雅黑" pitchFamily="34" charset="-122"/>
                <a:ea typeface="微软雅黑" pitchFamily="34" charset="-122"/>
              </a:rPr>
              <a:t>BroadcastReceiver</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557908" y="2852936"/>
            <a:ext cx="4980952" cy="3419048"/>
          </a:xfrm>
          <a:prstGeom prst="rect">
            <a:avLst/>
          </a:prstGeom>
        </p:spPr>
      </p:pic>
      <p:pic>
        <p:nvPicPr>
          <p:cNvPr id="5" name="图片 4"/>
          <p:cNvPicPr>
            <a:picLocks noChangeAspect="1"/>
          </p:cNvPicPr>
          <p:nvPr/>
        </p:nvPicPr>
        <p:blipFill>
          <a:blip r:embed="rId4"/>
          <a:stretch>
            <a:fillRect/>
          </a:stretch>
        </p:blipFill>
        <p:spPr>
          <a:xfrm>
            <a:off x="6598468" y="2204864"/>
            <a:ext cx="3229285" cy="4555739"/>
          </a:xfrm>
          <a:prstGeom prst="rect">
            <a:avLst/>
          </a:prstGeom>
        </p:spPr>
      </p:pic>
    </p:spTree>
    <p:extLst>
      <p:ext uri="{BB962C8B-B14F-4D97-AF65-F5344CB8AC3E}">
        <p14:creationId xmlns:p14="http://schemas.microsoft.com/office/powerpoint/2010/main" val="418137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Android Oreo</a:t>
            </a:r>
            <a:r>
              <a:rPr lang="zh-CN" altLang="en-US" dirty="0" smtClean="0">
                <a:latin typeface="微软雅黑" pitchFamily="34" charset="-122"/>
                <a:ea typeface="微软雅黑" pitchFamily="34" charset="-122"/>
              </a:rPr>
              <a:t>已限制</a:t>
            </a:r>
            <a:r>
              <a:rPr lang="en-US" altLang="zh-CN" dirty="0" smtClean="0">
                <a:latin typeface="微软雅黑" pitchFamily="34" charset="-122"/>
                <a:ea typeface="微软雅黑" pitchFamily="34" charset="-122"/>
              </a:rPr>
              <a:t>App</a:t>
            </a:r>
            <a:r>
              <a:rPr lang="zh-CN" altLang="en-US" dirty="0" smtClean="0">
                <a:latin typeface="微软雅黑" pitchFamily="34" charset="-122"/>
                <a:ea typeface="微软雅黑" pitchFamily="34" charset="-122"/>
              </a:rPr>
              <a:t>在后台接收</a:t>
            </a:r>
            <a:r>
              <a:rPr lang="en-US" altLang="zh-CN" dirty="0" smtClean="0">
                <a:latin typeface="微软雅黑" pitchFamily="34" charset="-122"/>
                <a:ea typeface="微软雅黑" pitchFamily="34" charset="-122"/>
              </a:rPr>
              <a:t>Intent</a:t>
            </a:r>
            <a:r>
              <a:rPr lang="zh-CN" altLang="en-US" dirty="0" smtClean="0">
                <a:latin typeface="微软雅黑" pitchFamily="34" charset="-122"/>
                <a:ea typeface="微软雅黑" pitchFamily="34" charset="-122"/>
              </a:rPr>
              <a:t>广播信息，需要修改</a:t>
            </a:r>
            <a:r>
              <a:rPr lang="en-US" altLang="zh-CN" dirty="0" err="1" smtClean="0">
                <a:latin typeface="微软雅黑" pitchFamily="34" charset="-122"/>
                <a:ea typeface="微软雅黑" pitchFamily="34" charset="-122"/>
              </a:rPr>
              <a:t>build.gradle</a:t>
            </a:r>
            <a:r>
              <a:rPr lang="zh-CN" altLang="en-US" dirty="0" smtClean="0">
                <a:latin typeface="微软雅黑" pitchFamily="34" charset="-122"/>
                <a:ea typeface="微软雅黑" pitchFamily="34" charset="-122"/>
              </a:rPr>
              <a:t>中</a:t>
            </a:r>
            <a:r>
              <a:rPr lang="en-US" altLang="zh-CN" dirty="0" err="1" smtClean="0">
                <a:latin typeface="微软雅黑" pitchFamily="34" charset="-122"/>
                <a:ea typeface="微软雅黑" pitchFamily="34" charset="-122"/>
              </a:rPr>
              <a:t>targetSdkVersion</a:t>
            </a:r>
            <a:r>
              <a:rPr lang="zh-CN" altLang="en-US" dirty="0" smtClean="0">
                <a:latin typeface="微软雅黑" pitchFamily="34" charset="-122"/>
                <a:ea typeface="微软雅黑" pitchFamily="34" charset="-122"/>
              </a:rPr>
              <a:t>的值，使其小于等于</a:t>
            </a:r>
            <a:r>
              <a:rPr lang="en-US" altLang="zh-CN" dirty="0" smtClean="0">
                <a:latin typeface="微软雅黑" pitchFamily="34" charset="-122"/>
                <a:ea typeface="微软雅黑" pitchFamily="34" charset="-122"/>
              </a:rPr>
              <a:t>25</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358108" y="2564904"/>
            <a:ext cx="4752528" cy="4158462"/>
          </a:xfrm>
          <a:prstGeom prst="rect">
            <a:avLst/>
          </a:prstGeom>
        </p:spPr>
      </p:pic>
    </p:spTree>
    <p:extLst>
      <p:ext uri="{BB962C8B-B14F-4D97-AF65-F5344CB8AC3E}">
        <p14:creationId xmlns:p14="http://schemas.microsoft.com/office/powerpoint/2010/main" val="295976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070076" y="1600200"/>
            <a:ext cx="2541772" cy="5141168"/>
          </a:xfrm>
          <a:prstGeom prst="rect">
            <a:avLst/>
          </a:prstGeom>
        </p:spPr>
      </p:pic>
      <p:pic>
        <p:nvPicPr>
          <p:cNvPr id="5" name="图片 4"/>
          <p:cNvPicPr>
            <a:picLocks noChangeAspect="1"/>
          </p:cNvPicPr>
          <p:nvPr/>
        </p:nvPicPr>
        <p:blipFill>
          <a:blip r:embed="rId4"/>
          <a:stretch>
            <a:fillRect/>
          </a:stretch>
        </p:blipFill>
        <p:spPr>
          <a:xfrm>
            <a:off x="6094414" y="1594981"/>
            <a:ext cx="2506066" cy="5146387"/>
          </a:xfrm>
          <a:prstGeom prst="rect">
            <a:avLst/>
          </a:prstGeom>
        </p:spPr>
      </p:pic>
    </p:spTree>
    <p:extLst>
      <p:ext uri="{BB962C8B-B14F-4D97-AF65-F5344CB8AC3E}">
        <p14:creationId xmlns:p14="http://schemas.microsoft.com/office/powerpoint/2010/main" val="277815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zh-CN" altLang="en-US" dirty="0">
                <a:latin typeface="微软雅黑" pitchFamily="34" charset="-122"/>
                <a:ea typeface="微软雅黑" pitchFamily="34" charset="-122"/>
              </a:rPr>
              <a:t>动态广播最好在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onResume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注册、</a:t>
            </a:r>
            <a:r>
              <a:rPr lang="en-US" altLang="zh-CN" dirty="0" err="1">
                <a:latin typeface="微软雅黑" pitchFamily="34" charset="-122"/>
                <a:ea typeface="微软雅黑" pitchFamily="34" charset="-122"/>
              </a:rPr>
              <a:t>onPause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注销</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在</a:t>
            </a:r>
            <a:r>
              <a:rPr lang="en-US" altLang="zh-CN" dirty="0" err="1">
                <a:latin typeface="微软雅黑" pitchFamily="34" charset="-122"/>
                <a:ea typeface="微软雅黑" pitchFamily="34" charset="-122"/>
              </a:rPr>
              <a:t>onResume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注册、</a:t>
            </a:r>
            <a:r>
              <a:rPr lang="en-US" altLang="zh-CN" dirty="0" err="1">
                <a:latin typeface="微软雅黑" pitchFamily="34" charset="-122"/>
                <a:ea typeface="微软雅黑" pitchFamily="34" charset="-122"/>
              </a:rPr>
              <a:t>onPause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注销是因为</a:t>
            </a:r>
            <a:r>
              <a:rPr lang="en-US" altLang="zh-CN" dirty="0" err="1">
                <a:latin typeface="微软雅黑" pitchFamily="34" charset="-122"/>
                <a:ea typeface="微软雅黑" pitchFamily="34" charset="-122"/>
              </a:rPr>
              <a:t>onPause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死亡前一定会被执行，从而保证广播在</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死亡前一定会被注销，从而防止内存泄露</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不在</a:t>
            </a:r>
            <a:r>
              <a:rPr lang="en-US" altLang="zh-CN" dirty="0" err="1">
                <a:latin typeface="微软雅黑" pitchFamily="34" charset="-122"/>
                <a:ea typeface="微软雅黑" pitchFamily="34" charset="-122"/>
              </a:rPr>
              <a:t>onCreate</a:t>
            </a:r>
            <a:r>
              <a:rPr lang="en-US" altLang="zh-CN" dirty="0">
                <a:latin typeface="微软雅黑" pitchFamily="34" charset="-122"/>
                <a:ea typeface="微软雅黑" pitchFamily="34" charset="-122"/>
              </a:rPr>
              <a:t>() &amp; </a:t>
            </a:r>
            <a:r>
              <a:rPr lang="en-US" altLang="zh-CN" dirty="0" err="1">
                <a:latin typeface="微软雅黑" pitchFamily="34" charset="-122"/>
                <a:ea typeface="微软雅黑" pitchFamily="34" charset="-122"/>
              </a:rPr>
              <a:t>onDestory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或 </a:t>
            </a:r>
            <a:r>
              <a:rPr lang="en-US" altLang="zh-CN" dirty="0" err="1">
                <a:latin typeface="微软雅黑" pitchFamily="34" charset="-122"/>
                <a:ea typeface="微软雅黑" pitchFamily="34" charset="-122"/>
              </a:rPr>
              <a:t>onStart</a:t>
            </a:r>
            <a:r>
              <a:rPr lang="en-US" altLang="zh-CN" dirty="0">
                <a:latin typeface="微软雅黑" pitchFamily="34" charset="-122"/>
                <a:ea typeface="微软雅黑" pitchFamily="34" charset="-122"/>
              </a:rPr>
              <a:t>() &amp; </a:t>
            </a:r>
            <a:r>
              <a:rPr lang="en-US" altLang="zh-CN" dirty="0" err="1">
                <a:latin typeface="微软雅黑" pitchFamily="34" charset="-122"/>
                <a:ea typeface="微软雅黑" pitchFamily="34" charset="-122"/>
              </a:rPr>
              <a:t>onStop</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注册、注销是因为： </a:t>
            </a:r>
            <a:r>
              <a:rPr lang="zh-CN" altLang="en-US" dirty="0" smtClean="0">
                <a:latin typeface="微软雅黑" pitchFamily="34" charset="-122"/>
                <a:ea typeface="微软雅黑" pitchFamily="34" charset="-122"/>
              </a:rPr>
              <a:t>当</a:t>
            </a:r>
            <a:r>
              <a:rPr lang="zh-CN" altLang="en-US" dirty="0">
                <a:latin typeface="微软雅黑" pitchFamily="34" charset="-122"/>
                <a:ea typeface="微软雅黑" pitchFamily="34" charset="-122"/>
              </a:rPr>
              <a:t>系统因为内存</a:t>
            </a:r>
            <a:r>
              <a:rPr lang="zh-CN" altLang="en-US" dirty="0" smtClean="0">
                <a:latin typeface="微软雅黑" pitchFamily="34" charset="-122"/>
                <a:ea typeface="微软雅黑" pitchFamily="34" charset="-122"/>
              </a:rPr>
              <a:t>不足要</a:t>
            </a:r>
            <a:r>
              <a:rPr lang="zh-CN" altLang="en-US" dirty="0">
                <a:latin typeface="微软雅黑" pitchFamily="34" charset="-122"/>
                <a:ea typeface="微软雅黑" pitchFamily="34" charset="-122"/>
              </a:rPr>
              <a:t>回收</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占用的资源时，</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在执行完</a:t>
            </a:r>
            <a:r>
              <a:rPr lang="en-US" altLang="zh-CN" dirty="0" err="1">
                <a:latin typeface="微软雅黑" pitchFamily="34" charset="-122"/>
                <a:ea typeface="微软雅黑" pitchFamily="34" charset="-122"/>
              </a:rPr>
              <a:t>onPause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方法后就会被销毁，有些生命周期方法</a:t>
            </a:r>
            <a:r>
              <a:rPr lang="en-US" altLang="zh-CN" dirty="0" err="1">
                <a:latin typeface="微软雅黑" pitchFamily="34" charset="-122"/>
                <a:ea typeface="微软雅黑" pitchFamily="34" charset="-122"/>
              </a:rPr>
              <a:t>onStop</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onDestory</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就不会执行。当再回到此</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时，是从</a:t>
            </a:r>
            <a:r>
              <a:rPr lang="en-US" altLang="zh-CN" dirty="0" err="1">
                <a:latin typeface="微软雅黑" pitchFamily="34" charset="-122"/>
                <a:ea typeface="微软雅黑" pitchFamily="34" charset="-122"/>
              </a:rPr>
              <a:t>onCreate</a:t>
            </a:r>
            <a:r>
              <a:rPr lang="zh-CN" altLang="en-US" dirty="0">
                <a:latin typeface="微软雅黑" pitchFamily="34" charset="-122"/>
                <a:ea typeface="微软雅黑" pitchFamily="34" charset="-122"/>
              </a:rPr>
              <a:t>方法开始执行。</a:t>
            </a:r>
          </a:p>
          <a:p>
            <a:r>
              <a:rPr lang="zh-CN" altLang="en-US" dirty="0">
                <a:latin typeface="微软雅黑" pitchFamily="34" charset="-122"/>
                <a:ea typeface="微软雅黑" pitchFamily="34" charset="-122"/>
              </a:rPr>
              <a:t>假设我们将广播的注销放在</a:t>
            </a:r>
            <a:r>
              <a:rPr lang="en-US" altLang="zh-CN" dirty="0" err="1">
                <a:latin typeface="微软雅黑" pitchFamily="34" charset="-122"/>
                <a:ea typeface="微软雅黑" pitchFamily="34" charset="-122"/>
              </a:rPr>
              <a:t>onStop</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onDestory</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方法里的话，有可能在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被销毁后还未执行</a:t>
            </a:r>
            <a:r>
              <a:rPr lang="en-US" altLang="zh-CN" dirty="0" err="1">
                <a:latin typeface="微软雅黑" pitchFamily="34" charset="-122"/>
                <a:ea typeface="微软雅黑" pitchFamily="34" charset="-122"/>
              </a:rPr>
              <a:t>onStop</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onDestory</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方法，即广播仍还未注销，从而导致内存泄露。</a:t>
            </a:r>
          </a:p>
          <a:p>
            <a:r>
              <a:rPr lang="zh-CN" altLang="en-US" dirty="0">
                <a:latin typeface="微软雅黑" pitchFamily="34" charset="-122"/>
                <a:ea typeface="微软雅黑" pitchFamily="34" charset="-122"/>
              </a:rPr>
              <a:t>但是，</a:t>
            </a:r>
            <a:r>
              <a:rPr lang="en-US" altLang="zh-CN" dirty="0" err="1">
                <a:latin typeface="微软雅黑" pitchFamily="34" charset="-122"/>
                <a:ea typeface="微软雅黑" pitchFamily="34" charset="-122"/>
              </a:rPr>
              <a:t>onPause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一定会被执行，从而保证了广播在</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死亡前一定会被注销，从而防止内存泄露。</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61674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4098" name="Picture 2" descr="注册方式的区别"/>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916" y="2740360"/>
            <a:ext cx="8622006"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04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中内置了多个系统</a:t>
            </a:r>
            <a:r>
              <a:rPr lang="zh-CN" altLang="en-US" dirty="0" smtClean="0">
                <a:latin typeface="微软雅黑" pitchFamily="34" charset="-122"/>
                <a:ea typeface="微软雅黑" pitchFamily="34" charset="-122"/>
              </a:rPr>
              <a:t>广播（</a:t>
            </a:r>
            <a:r>
              <a:rPr lang="en-US" altLang="zh-CN" dirty="0" smtClean="0">
                <a:latin typeface="微软雅黑" pitchFamily="34" charset="-122"/>
                <a:ea typeface="微软雅黑" pitchFamily="34" charset="-122"/>
              </a:rPr>
              <a:t>System Broadcast</a:t>
            </a:r>
            <a:r>
              <a:rPr lang="zh-CN" altLang="en-US" dirty="0" smtClean="0">
                <a:latin typeface="微软雅黑" pitchFamily="34" charset="-122"/>
                <a:ea typeface="微软雅黑" pitchFamily="34" charset="-122"/>
              </a:rPr>
              <a:t>），只要</a:t>
            </a:r>
            <a:r>
              <a:rPr lang="zh-CN" altLang="en-US" dirty="0">
                <a:latin typeface="微软雅黑" pitchFamily="34" charset="-122"/>
                <a:ea typeface="微软雅黑" pitchFamily="34" charset="-122"/>
              </a:rPr>
              <a:t>涉及到手机的基本操作（如开机、网络状态变化、拍照等等），都会发出相应的广播</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当</a:t>
            </a:r>
            <a:r>
              <a:rPr lang="zh-CN" altLang="en-US" dirty="0">
                <a:latin typeface="微软雅黑" pitchFamily="34" charset="-122"/>
                <a:ea typeface="微软雅黑" pitchFamily="34" charset="-122"/>
              </a:rPr>
              <a:t>使用系统广播时，只需要在注册广播接收者时定义相关的</a:t>
            </a:r>
            <a:r>
              <a:rPr lang="en-US" altLang="zh-CN" dirty="0">
                <a:latin typeface="微软雅黑" pitchFamily="34" charset="-122"/>
                <a:ea typeface="微软雅黑" pitchFamily="34" charset="-122"/>
              </a:rPr>
              <a:t>action</a:t>
            </a:r>
            <a:r>
              <a:rPr lang="zh-CN" altLang="en-US" dirty="0">
                <a:latin typeface="微软雅黑" pitchFamily="34" charset="-122"/>
                <a:ea typeface="微软雅黑" pitchFamily="34" charset="-122"/>
              </a:rPr>
              <a:t>即可，并不需要手动发送广播，当系统有相关操作时会自动进行系统</a:t>
            </a:r>
            <a:r>
              <a:rPr lang="zh-CN" altLang="en-US" dirty="0" smtClean="0">
                <a:latin typeface="微软雅黑" pitchFamily="34" charset="-122"/>
                <a:ea typeface="微软雅黑" pitchFamily="34" charset="-122"/>
              </a:rPr>
              <a:t>广播。</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每个广播都有特定的</a:t>
            </a:r>
            <a:r>
              <a:rPr lang="en-US" altLang="zh-CN" dirty="0">
                <a:latin typeface="微软雅黑" pitchFamily="34" charset="-122"/>
                <a:ea typeface="微软雅黑" pitchFamily="34" charset="-122"/>
              </a:rPr>
              <a:t>Intent - Filter</a:t>
            </a:r>
            <a:r>
              <a:rPr lang="zh-CN" altLang="en-US" dirty="0">
                <a:latin typeface="微软雅黑" pitchFamily="34" charset="-122"/>
                <a:ea typeface="微软雅黑" pitchFamily="34" charset="-122"/>
              </a:rPr>
              <a:t>（包括具体的</a:t>
            </a:r>
            <a:r>
              <a:rPr lang="en-US" altLang="zh-CN" dirty="0">
                <a:latin typeface="微软雅黑" pitchFamily="34" charset="-122"/>
                <a:ea typeface="微软雅黑" pitchFamily="34" charset="-122"/>
              </a:rPr>
              <a:t>action</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系统广播</a:t>
            </a:r>
            <a:r>
              <a:rPr lang="en-US" altLang="zh-CN" dirty="0">
                <a:latin typeface="微软雅黑" pitchFamily="34" charset="-122"/>
                <a:ea typeface="微软雅黑" pitchFamily="34" charset="-122"/>
              </a:rPr>
              <a:t>action</a:t>
            </a:r>
            <a:r>
              <a:rPr lang="zh-CN" altLang="en-US" dirty="0" smtClean="0">
                <a:latin typeface="微软雅黑" pitchFamily="34" charset="-122"/>
                <a:ea typeface="微软雅黑" pitchFamily="34" charset="-122"/>
              </a:rPr>
              <a:t>如下：</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12182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Android</a:t>
            </a:r>
            <a:r>
              <a:rPr lang="zh-CN" altLang="en-US" dirty="0" smtClean="0">
                <a:latin typeface="微软雅黑" pitchFamily="34" charset="-122"/>
                <a:ea typeface="微软雅黑" pitchFamily="34" charset="-122"/>
              </a:rPr>
              <a:t>事件侦听器的回调方法：</a:t>
            </a:r>
            <a:endParaRPr lang="en-US" altLang="zh-CN" dirty="0" smtClean="0">
              <a:latin typeface="微软雅黑" pitchFamily="34" charset="-122"/>
              <a:ea typeface="微软雅黑" pitchFamily="34" charset="-122"/>
            </a:endParaRPr>
          </a:p>
          <a:p>
            <a:r>
              <a:rPr lang="en-US" altLang="zh-CN" b="1" dirty="0" err="1">
                <a:latin typeface="微软雅黑" pitchFamily="34" charset="-122"/>
                <a:ea typeface="微软雅黑" pitchFamily="34" charset="-122"/>
              </a:rPr>
              <a:t>onClick</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View.OnClickListener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当用户触摸项目（处于触摸模式下）时，或者使用导航键或轨迹球聚焦于项目，然后按适用的“</a:t>
            </a:r>
            <a:r>
              <a:rPr lang="en-US" altLang="zh-CN" dirty="0">
                <a:latin typeface="微软雅黑" pitchFamily="34" charset="-122"/>
                <a:ea typeface="微软雅黑" pitchFamily="34" charset="-122"/>
              </a:rPr>
              <a:t>Enter”</a:t>
            </a:r>
            <a:r>
              <a:rPr lang="zh-CN" altLang="en-US" dirty="0">
                <a:latin typeface="微软雅黑" pitchFamily="34" charset="-122"/>
                <a:ea typeface="微软雅黑" pitchFamily="34" charset="-122"/>
              </a:rPr>
              <a:t>键或按下轨迹球时，将调用此方法。</a:t>
            </a:r>
          </a:p>
          <a:p>
            <a:r>
              <a:rPr lang="en-US" altLang="zh-CN" b="1" dirty="0" err="1">
                <a:latin typeface="微软雅黑" pitchFamily="34" charset="-122"/>
                <a:ea typeface="微软雅黑" pitchFamily="34" charset="-122"/>
              </a:rPr>
              <a:t>onLongClick</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View.OnLongClickListener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当用户触摸并按住项目（处于触摸模式下）时，或者使用导航键或轨迹球聚焦于项目，然后按住适用的“</a:t>
            </a:r>
            <a:r>
              <a:rPr lang="en-US" altLang="zh-CN" dirty="0">
                <a:latin typeface="微软雅黑" pitchFamily="34" charset="-122"/>
                <a:ea typeface="微软雅黑" pitchFamily="34" charset="-122"/>
              </a:rPr>
              <a:t>Enter”</a:t>
            </a:r>
            <a:r>
              <a:rPr lang="zh-CN" altLang="en-US" dirty="0">
                <a:latin typeface="微软雅黑" pitchFamily="34" charset="-122"/>
                <a:ea typeface="微软雅黑" pitchFamily="34" charset="-122"/>
              </a:rPr>
              <a:t>键或按住轨迹球（持续一秒钟）时，将调用此方法。</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7418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746989307"/>
              </p:ext>
            </p:extLst>
          </p:nvPr>
        </p:nvGraphicFramePr>
        <p:xfrm>
          <a:off x="2349996" y="1988840"/>
          <a:ext cx="7655874" cy="4345476"/>
        </p:xfrm>
        <a:graphic>
          <a:graphicData uri="http://schemas.openxmlformats.org/drawingml/2006/table">
            <a:tbl>
              <a:tblPr/>
              <a:tblGrid>
                <a:gridCol w="3827937"/>
                <a:gridCol w="3827937"/>
              </a:tblGrid>
              <a:tr h="307109">
                <a:tc>
                  <a:txBody>
                    <a:bodyPr/>
                    <a:lstStyle/>
                    <a:p>
                      <a:pPr algn="l" fontAlgn="ctr" latinLnBrk="0"/>
                      <a:r>
                        <a:rPr lang="zh-CN" altLang="en-US" sz="1300" b="1">
                          <a:solidFill>
                            <a:srgbClr val="4F4F4F"/>
                          </a:solidFill>
                          <a:effectLst/>
                        </a:rPr>
                        <a:t>系统操作</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latinLnBrk="0"/>
                      <a:r>
                        <a:rPr lang="en-US" sz="1300" b="1">
                          <a:solidFill>
                            <a:srgbClr val="4F4F4F"/>
                          </a:solidFill>
                          <a:effectLst/>
                        </a:rPr>
                        <a:t>action</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r>
              <a:tr h="504536">
                <a:tc>
                  <a:txBody>
                    <a:bodyPr/>
                    <a:lstStyle/>
                    <a:p>
                      <a:pPr algn="l" fontAlgn="ctr" latinLnBrk="0"/>
                      <a:r>
                        <a:rPr lang="zh-CN" altLang="en-US" sz="1300">
                          <a:solidFill>
                            <a:srgbClr val="4F4F4F"/>
                          </a:solidFill>
                          <a:effectLst/>
                        </a:rPr>
                        <a:t>关闭或打开飞行模式</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300">
                          <a:solidFill>
                            <a:srgbClr val="4F4F4F"/>
                          </a:solidFill>
                          <a:effectLst/>
                        </a:rPr>
                        <a:t>Intent.ACTION_AIRPLANE_MODE_CHANGED</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04536">
                <a:tc>
                  <a:txBody>
                    <a:bodyPr/>
                    <a:lstStyle/>
                    <a:p>
                      <a:pPr algn="l" fontAlgn="ctr" latinLnBrk="0"/>
                      <a:r>
                        <a:rPr lang="zh-CN" altLang="en-US" sz="1300">
                          <a:solidFill>
                            <a:srgbClr val="4F4F4F"/>
                          </a:solidFill>
                          <a:effectLst/>
                        </a:rPr>
                        <a:t>充电时或电量发生变化</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300">
                          <a:solidFill>
                            <a:srgbClr val="4F4F4F"/>
                          </a:solidFill>
                          <a:effectLst/>
                        </a:rPr>
                        <a:t>Intent.ACTION_BATTERY_CHANGED</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504536">
                <a:tc>
                  <a:txBody>
                    <a:bodyPr/>
                    <a:lstStyle/>
                    <a:p>
                      <a:pPr algn="l" fontAlgn="ctr" latinLnBrk="0"/>
                      <a:r>
                        <a:rPr lang="zh-CN" altLang="en-US" sz="1300">
                          <a:solidFill>
                            <a:srgbClr val="4F4F4F"/>
                          </a:solidFill>
                          <a:effectLst/>
                        </a:rPr>
                        <a:t>电池电量低</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300">
                          <a:solidFill>
                            <a:srgbClr val="4F4F4F"/>
                          </a:solidFill>
                          <a:effectLst/>
                        </a:rPr>
                        <a:t>Intent.ACTION_BATTERY_LOW</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04536">
                <a:tc>
                  <a:txBody>
                    <a:bodyPr/>
                    <a:lstStyle/>
                    <a:p>
                      <a:pPr algn="l" fontAlgn="ctr" latinLnBrk="0"/>
                      <a:r>
                        <a:rPr lang="zh-CN" altLang="en-US" sz="1300">
                          <a:solidFill>
                            <a:srgbClr val="4F4F4F"/>
                          </a:solidFill>
                          <a:effectLst/>
                        </a:rPr>
                        <a:t>电池电量充足（即从电量低变化到饱满时会发出广播</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300">
                          <a:solidFill>
                            <a:srgbClr val="4F4F4F"/>
                          </a:solidFill>
                          <a:effectLst/>
                        </a:rPr>
                        <a:t>Intent.ACTION_BATTERY_OKAY</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504536">
                <a:tc>
                  <a:txBody>
                    <a:bodyPr/>
                    <a:lstStyle/>
                    <a:p>
                      <a:pPr algn="l" fontAlgn="ctr" latinLnBrk="0"/>
                      <a:r>
                        <a:rPr lang="zh-CN" altLang="en-US" sz="1300">
                          <a:solidFill>
                            <a:srgbClr val="4F4F4F"/>
                          </a:solidFill>
                          <a:effectLst/>
                        </a:rPr>
                        <a:t>系统启动完成后</a:t>
                      </a:r>
                      <a:r>
                        <a:rPr lang="en-US" altLang="zh-CN" sz="1300">
                          <a:solidFill>
                            <a:srgbClr val="4F4F4F"/>
                          </a:solidFill>
                          <a:effectLst/>
                        </a:rPr>
                        <a:t>(</a:t>
                      </a:r>
                      <a:r>
                        <a:rPr lang="zh-CN" altLang="en-US" sz="1300">
                          <a:solidFill>
                            <a:srgbClr val="4F4F4F"/>
                          </a:solidFill>
                          <a:effectLst/>
                        </a:rPr>
                        <a:t>仅广播一次</a:t>
                      </a:r>
                      <a:r>
                        <a:rPr lang="en-US" altLang="zh-CN" sz="1300">
                          <a:solidFill>
                            <a:srgbClr val="4F4F4F"/>
                          </a:solidFill>
                          <a:effectLst/>
                        </a:rPr>
                        <a:t>)</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300">
                          <a:solidFill>
                            <a:srgbClr val="4F4F4F"/>
                          </a:solidFill>
                          <a:effectLst/>
                        </a:rPr>
                        <a:t>Intent.ACTION_BOOT_COMPLETED</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04536">
                <a:tc>
                  <a:txBody>
                    <a:bodyPr/>
                    <a:lstStyle/>
                    <a:p>
                      <a:pPr algn="l" fontAlgn="ctr" latinLnBrk="0"/>
                      <a:r>
                        <a:rPr lang="zh-CN" altLang="en-US" sz="1300">
                          <a:solidFill>
                            <a:srgbClr val="4F4F4F"/>
                          </a:solidFill>
                          <a:effectLst/>
                        </a:rPr>
                        <a:t>检测网络变化</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300">
                          <a:solidFill>
                            <a:srgbClr val="4F4F4F"/>
                          </a:solidFill>
                          <a:effectLst/>
                        </a:rPr>
                        <a:t>ConnectivityManager.CONNECTIVITY_ACTION</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504536">
                <a:tc>
                  <a:txBody>
                    <a:bodyPr/>
                    <a:lstStyle/>
                    <a:p>
                      <a:pPr algn="l" fontAlgn="ctr" latinLnBrk="0"/>
                      <a:r>
                        <a:rPr lang="zh-CN" altLang="en-US" sz="1300">
                          <a:solidFill>
                            <a:srgbClr val="4F4F4F"/>
                          </a:solidFill>
                          <a:effectLst/>
                        </a:rPr>
                        <a:t>按下照相时的拍照按键</a:t>
                      </a:r>
                      <a:r>
                        <a:rPr lang="en-US" altLang="zh-CN" sz="1300">
                          <a:solidFill>
                            <a:srgbClr val="4F4F4F"/>
                          </a:solidFill>
                          <a:effectLst/>
                        </a:rPr>
                        <a:t>(</a:t>
                      </a:r>
                      <a:r>
                        <a:rPr lang="zh-CN" altLang="en-US" sz="1300">
                          <a:solidFill>
                            <a:srgbClr val="4F4F4F"/>
                          </a:solidFill>
                          <a:effectLst/>
                        </a:rPr>
                        <a:t>硬件按键</a:t>
                      </a:r>
                      <a:r>
                        <a:rPr lang="en-US" altLang="zh-CN" sz="1300">
                          <a:solidFill>
                            <a:srgbClr val="4F4F4F"/>
                          </a:solidFill>
                          <a:effectLst/>
                        </a:rPr>
                        <a:t>)</a:t>
                      </a:r>
                      <a:r>
                        <a:rPr lang="zh-CN" altLang="en-US" sz="1300">
                          <a:solidFill>
                            <a:srgbClr val="4F4F4F"/>
                          </a:solidFill>
                          <a:effectLst/>
                        </a:rPr>
                        <a:t>时</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300">
                          <a:solidFill>
                            <a:srgbClr val="4F4F4F"/>
                          </a:solidFill>
                          <a:effectLst/>
                        </a:rPr>
                        <a:t>Intent.ACTION_CAMERA_BUTTON</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04536">
                <a:tc>
                  <a:txBody>
                    <a:bodyPr/>
                    <a:lstStyle/>
                    <a:p>
                      <a:pPr algn="l" fontAlgn="ctr" latinLnBrk="0"/>
                      <a:r>
                        <a:rPr lang="zh-CN" altLang="en-US" sz="1300">
                          <a:solidFill>
                            <a:srgbClr val="4F4F4F"/>
                          </a:solidFill>
                          <a:effectLst/>
                        </a:rPr>
                        <a:t>屏幕锁屏</a:t>
                      </a: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300" dirty="0" err="1">
                          <a:solidFill>
                            <a:srgbClr val="4F4F4F"/>
                          </a:solidFill>
                          <a:effectLst/>
                        </a:rPr>
                        <a:t>Intent.ACTION_CLOSE_SYSTEM_DIALOGS</a:t>
                      </a:r>
                      <a:endParaRPr lang="en-US" sz="1300" dirty="0">
                        <a:solidFill>
                          <a:srgbClr val="4F4F4F"/>
                        </a:solidFill>
                        <a:effectLst/>
                      </a:endParaRPr>
                    </a:p>
                  </a:txBody>
                  <a:tcPr marL="54841" marR="54841" marT="54841" marB="5484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382177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202211098"/>
              </p:ext>
            </p:extLst>
          </p:nvPr>
        </p:nvGraphicFramePr>
        <p:xfrm>
          <a:off x="2205980" y="1844824"/>
          <a:ext cx="7704856" cy="4357091"/>
        </p:xfrm>
        <a:graphic>
          <a:graphicData uri="http://schemas.openxmlformats.org/drawingml/2006/table">
            <a:tbl>
              <a:tblPr/>
              <a:tblGrid>
                <a:gridCol w="3852428"/>
                <a:gridCol w="3852428"/>
              </a:tblGrid>
              <a:tr h="460360">
                <a:tc>
                  <a:txBody>
                    <a:bodyPr/>
                    <a:lstStyle/>
                    <a:p>
                      <a:pPr algn="l" fontAlgn="ctr" latinLnBrk="0"/>
                      <a:r>
                        <a:rPr lang="zh-CN" altLang="en-US" sz="1200">
                          <a:solidFill>
                            <a:srgbClr val="4F4F4F"/>
                          </a:solidFill>
                          <a:effectLst/>
                        </a:rPr>
                        <a:t>设备当前设置被改变时</a:t>
                      </a:r>
                      <a:r>
                        <a:rPr lang="en-US" altLang="zh-CN" sz="1200">
                          <a:solidFill>
                            <a:srgbClr val="4F4F4F"/>
                          </a:solidFill>
                          <a:effectLst/>
                        </a:rPr>
                        <a:t>(</a:t>
                      </a:r>
                      <a:r>
                        <a:rPr lang="zh-CN" altLang="en-US" sz="1200">
                          <a:solidFill>
                            <a:srgbClr val="4F4F4F"/>
                          </a:solidFill>
                          <a:effectLst/>
                        </a:rPr>
                        <a:t>界面语言、设备方向等</a:t>
                      </a:r>
                      <a:r>
                        <a:rPr lang="en-US" altLang="zh-CN" sz="1200">
                          <a:solidFill>
                            <a:srgbClr val="4F4F4F"/>
                          </a:solidFill>
                          <a:effectLst/>
                        </a:rPr>
                        <a:t>)</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a:solidFill>
                            <a:srgbClr val="4F4F4F"/>
                          </a:solidFill>
                          <a:effectLst/>
                        </a:rPr>
                        <a:t>Intent.ACTION_CONFIGURATION_CHANGED</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0360">
                <a:tc>
                  <a:txBody>
                    <a:bodyPr/>
                    <a:lstStyle/>
                    <a:p>
                      <a:pPr algn="l" fontAlgn="ctr" latinLnBrk="0"/>
                      <a:r>
                        <a:rPr lang="zh-CN" altLang="en-US" sz="1200">
                          <a:solidFill>
                            <a:srgbClr val="4F4F4F"/>
                          </a:solidFill>
                          <a:effectLst/>
                        </a:rPr>
                        <a:t>插入耳机时</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200">
                          <a:solidFill>
                            <a:srgbClr val="4F4F4F"/>
                          </a:solidFill>
                          <a:effectLst/>
                        </a:rPr>
                        <a:t>Intent.ACTION_HEADSET_PLUG</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40501">
                <a:tc>
                  <a:txBody>
                    <a:bodyPr/>
                    <a:lstStyle/>
                    <a:p>
                      <a:pPr algn="l" fontAlgn="ctr" latinLnBrk="0"/>
                      <a:r>
                        <a:rPr lang="zh-CN" altLang="en-US" sz="1200">
                          <a:solidFill>
                            <a:srgbClr val="4F4F4F"/>
                          </a:solidFill>
                          <a:effectLst/>
                        </a:rPr>
                        <a:t>未正确移除</a:t>
                      </a:r>
                      <a:r>
                        <a:rPr lang="en-US" altLang="zh-CN" sz="1200">
                          <a:solidFill>
                            <a:srgbClr val="4F4F4F"/>
                          </a:solidFill>
                          <a:effectLst/>
                        </a:rPr>
                        <a:t>SD</a:t>
                      </a:r>
                      <a:r>
                        <a:rPr lang="zh-CN" altLang="en-US" sz="1200">
                          <a:solidFill>
                            <a:srgbClr val="4F4F4F"/>
                          </a:solidFill>
                          <a:effectLst/>
                        </a:rPr>
                        <a:t>卡但已取出来时</a:t>
                      </a:r>
                      <a:r>
                        <a:rPr lang="en-US" altLang="zh-CN" sz="1200">
                          <a:solidFill>
                            <a:srgbClr val="4F4F4F"/>
                          </a:solidFill>
                          <a:effectLst/>
                        </a:rPr>
                        <a:t>(</a:t>
                      </a:r>
                      <a:r>
                        <a:rPr lang="zh-CN" altLang="en-US" sz="1200">
                          <a:solidFill>
                            <a:srgbClr val="4F4F4F"/>
                          </a:solidFill>
                          <a:effectLst/>
                        </a:rPr>
                        <a:t>正确移除方法</a:t>
                      </a:r>
                      <a:r>
                        <a:rPr lang="en-US" altLang="zh-CN" sz="1200">
                          <a:solidFill>
                            <a:srgbClr val="4F4F4F"/>
                          </a:solidFill>
                          <a:effectLst/>
                        </a:rPr>
                        <a:t>:</a:t>
                      </a:r>
                      <a:r>
                        <a:rPr lang="zh-CN" altLang="en-US" sz="1200">
                          <a:solidFill>
                            <a:srgbClr val="4F4F4F"/>
                          </a:solidFill>
                          <a:effectLst/>
                        </a:rPr>
                        <a:t>设置</a:t>
                      </a:r>
                      <a:r>
                        <a:rPr lang="en-US" altLang="zh-CN" sz="1200">
                          <a:solidFill>
                            <a:srgbClr val="4F4F4F"/>
                          </a:solidFill>
                          <a:effectLst/>
                        </a:rPr>
                        <a:t>–SD</a:t>
                      </a:r>
                      <a:r>
                        <a:rPr lang="zh-CN" altLang="en-US" sz="1200">
                          <a:solidFill>
                            <a:srgbClr val="4F4F4F"/>
                          </a:solidFill>
                          <a:effectLst/>
                        </a:rPr>
                        <a:t>卡和设备内存</a:t>
                      </a:r>
                      <a:r>
                        <a:rPr lang="en-US" altLang="zh-CN" sz="1200">
                          <a:solidFill>
                            <a:srgbClr val="4F4F4F"/>
                          </a:solidFill>
                          <a:effectLst/>
                        </a:rPr>
                        <a:t>–</a:t>
                      </a:r>
                      <a:r>
                        <a:rPr lang="zh-CN" altLang="en-US" sz="1200">
                          <a:solidFill>
                            <a:srgbClr val="4F4F4F"/>
                          </a:solidFill>
                          <a:effectLst/>
                        </a:rPr>
                        <a:t>卸载</a:t>
                      </a:r>
                      <a:r>
                        <a:rPr lang="en-US" altLang="zh-CN" sz="1200">
                          <a:solidFill>
                            <a:srgbClr val="4F4F4F"/>
                          </a:solidFill>
                          <a:effectLst/>
                        </a:rPr>
                        <a:t>SD</a:t>
                      </a:r>
                      <a:r>
                        <a:rPr lang="zh-CN" altLang="en-US" sz="1200">
                          <a:solidFill>
                            <a:srgbClr val="4F4F4F"/>
                          </a:solidFill>
                          <a:effectLst/>
                        </a:rPr>
                        <a:t>卡</a:t>
                      </a:r>
                      <a:r>
                        <a:rPr lang="en-US" altLang="zh-CN" sz="1200">
                          <a:solidFill>
                            <a:srgbClr val="4F4F4F"/>
                          </a:solidFill>
                          <a:effectLst/>
                        </a:rPr>
                        <a:t>)</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a:solidFill>
                            <a:srgbClr val="4F4F4F"/>
                          </a:solidFill>
                          <a:effectLst/>
                        </a:rPr>
                        <a:t>Intent.ACTION_MEDIA_BAD_REMOVAL</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0360">
                <a:tc>
                  <a:txBody>
                    <a:bodyPr/>
                    <a:lstStyle/>
                    <a:p>
                      <a:pPr algn="l" fontAlgn="ctr" latinLnBrk="0"/>
                      <a:r>
                        <a:rPr lang="zh-CN" altLang="en-US" sz="1200">
                          <a:solidFill>
                            <a:srgbClr val="4F4F4F"/>
                          </a:solidFill>
                          <a:effectLst/>
                        </a:rPr>
                        <a:t>插入外部储存装置（如</a:t>
                      </a:r>
                      <a:r>
                        <a:rPr lang="en-US" altLang="zh-CN" sz="1200">
                          <a:solidFill>
                            <a:srgbClr val="4F4F4F"/>
                          </a:solidFill>
                          <a:effectLst/>
                        </a:rPr>
                        <a:t>SD</a:t>
                      </a:r>
                      <a:r>
                        <a:rPr lang="zh-CN" altLang="en-US" sz="1200">
                          <a:solidFill>
                            <a:srgbClr val="4F4F4F"/>
                          </a:solidFill>
                          <a:effectLst/>
                        </a:rPr>
                        <a:t>卡）</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200">
                          <a:solidFill>
                            <a:srgbClr val="4F4F4F"/>
                          </a:solidFill>
                          <a:effectLst/>
                        </a:rPr>
                        <a:t>Intent.ACTION_MEDIA_CHECKING</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460360">
                <a:tc>
                  <a:txBody>
                    <a:bodyPr/>
                    <a:lstStyle/>
                    <a:p>
                      <a:pPr algn="l" fontAlgn="ctr" latinLnBrk="0"/>
                      <a:r>
                        <a:rPr lang="zh-CN" altLang="en-US" sz="1200">
                          <a:solidFill>
                            <a:srgbClr val="4F4F4F"/>
                          </a:solidFill>
                          <a:effectLst/>
                        </a:rPr>
                        <a:t>成功安装</a:t>
                      </a:r>
                      <a:r>
                        <a:rPr lang="en-US" sz="1200">
                          <a:solidFill>
                            <a:srgbClr val="4F4F4F"/>
                          </a:solidFill>
                          <a:effectLst/>
                        </a:rPr>
                        <a:t>APK</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dirty="0" err="1">
                          <a:solidFill>
                            <a:srgbClr val="4F4F4F"/>
                          </a:solidFill>
                          <a:effectLst/>
                        </a:rPr>
                        <a:t>Intent.ACTION_PACKAGE_ADDED</a:t>
                      </a:r>
                      <a:endParaRPr lang="en-US" sz="1200" dirty="0">
                        <a:solidFill>
                          <a:srgbClr val="4F4F4F"/>
                        </a:solidFill>
                        <a:effectLst/>
                      </a:endParaRP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60360">
                <a:tc>
                  <a:txBody>
                    <a:bodyPr/>
                    <a:lstStyle/>
                    <a:p>
                      <a:pPr algn="l" fontAlgn="ctr" latinLnBrk="0"/>
                      <a:r>
                        <a:rPr lang="zh-CN" altLang="en-US" sz="1200">
                          <a:solidFill>
                            <a:srgbClr val="4F4F4F"/>
                          </a:solidFill>
                          <a:effectLst/>
                        </a:rPr>
                        <a:t>成功删除</a:t>
                      </a:r>
                      <a:r>
                        <a:rPr lang="en-US" sz="1200">
                          <a:solidFill>
                            <a:srgbClr val="4F4F4F"/>
                          </a:solidFill>
                          <a:effectLst/>
                        </a:rPr>
                        <a:t>APK</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200">
                          <a:solidFill>
                            <a:srgbClr val="4F4F4F"/>
                          </a:solidFill>
                          <a:effectLst/>
                        </a:rPr>
                        <a:t>Intent.ACTION_PACKAGE_REMOVED</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80219">
                <a:tc>
                  <a:txBody>
                    <a:bodyPr/>
                    <a:lstStyle/>
                    <a:p>
                      <a:pPr algn="l" fontAlgn="ctr" latinLnBrk="0"/>
                      <a:r>
                        <a:rPr lang="zh-CN" altLang="en-US" sz="1200">
                          <a:solidFill>
                            <a:srgbClr val="4F4F4F"/>
                          </a:solidFill>
                          <a:effectLst/>
                        </a:rPr>
                        <a:t>重启设备</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a:solidFill>
                            <a:srgbClr val="4F4F4F"/>
                          </a:solidFill>
                          <a:effectLst/>
                        </a:rPr>
                        <a:t>Intent.ACTION_REBOOT</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219">
                <a:tc>
                  <a:txBody>
                    <a:bodyPr/>
                    <a:lstStyle/>
                    <a:p>
                      <a:pPr algn="l" fontAlgn="ctr" latinLnBrk="0"/>
                      <a:r>
                        <a:rPr lang="zh-CN" altLang="en-US" sz="1200">
                          <a:solidFill>
                            <a:srgbClr val="4F4F4F"/>
                          </a:solidFill>
                          <a:effectLst/>
                        </a:rPr>
                        <a:t>屏幕被关闭</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200">
                          <a:solidFill>
                            <a:srgbClr val="4F4F4F"/>
                          </a:solidFill>
                          <a:effectLst/>
                        </a:rPr>
                        <a:t>Intent.ACTION_SCREEN_OFF</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80219">
                <a:tc>
                  <a:txBody>
                    <a:bodyPr/>
                    <a:lstStyle/>
                    <a:p>
                      <a:pPr algn="l" fontAlgn="ctr" latinLnBrk="0"/>
                      <a:r>
                        <a:rPr lang="zh-CN" altLang="en-US" sz="1200">
                          <a:solidFill>
                            <a:srgbClr val="4F4F4F"/>
                          </a:solidFill>
                          <a:effectLst/>
                        </a:rPr>
                        <a:t>屏幕被打开</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a:solidFill>
                            <a:srgbClr val="4F4F4F"/>
                          </a:solidFill>
                          <a:effectLst/>
                        </a:rPr>
                        <a:t>Intent.ACTION_SCREEN_ON</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80219">
                <a:tc>
                  <a:txBody>
                    <a:bodyPr/>
                    <a:lstStyle/>
                    <a:p>
                      <a:pPr algn="l" fontAlgn="ctr" latinLnBrk="0"/>
                      <a:r>
                        <a:rPr lang="zh-CN" altLang="en-US" sz="1200">
                          <a:solidFill>
                            <a:srgbClr val="4F4F4F"/>
                          </a:solidFill>
                          <a:effectLst/>
                        </a:rPr>
                        <a:t>关闭系统时</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latinLnBrk="0"/>
                      <a:r>
                        <a:rPr lang="en-US" sz="1200">
                          <a:solidFill>
                            <a:srgbClr val="4F4F4F"/>
                          </a:solidFill>
                          <a:effectLst/>
                        </a:rPr>
                        <a:t>Intent.ACTION_SHUTDOWN</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80219">
                <a:tc>
                  <a:txBody>
                    <a:bodyPr/>
                    <a:lstStyle/>
                    <a:p>
                      <a:pPr algn="l" fontAlgn="ctr" latinLnBrk="0"/>
                      <a:r>
                        <a:rPr lang="zh-CN" altLang="en-US" sz="1200">
                          <a:solidFill>
                            <a:srgbClr val="4F4F4F"/>
                          </a:solidFill>
                          <a:effectLst/>
                        </a:rPr>
                        <a:t>重启设备</a:t>
                      </a: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latinLnBrk="0"/>
                      <a:r>
                        <a:rPr lang="en-US" sz="1200" dirty="0" err="1">
                          <a:solidFill>
                            <a:srgbClr val="4F4F4F"/>
                          </a:solidFill>
                          <a:effectLst/>
                        </a:rPr>
                        <a:t>Intent.ACTION_REBOOT</a:t>
                      </a:r>
                      <a:endParaRPr lang="en-US" sz="1200" dirty="0">
                        <a:solidFill>
                          <a:srgbClr val="4F4F4F"/>
                        </a:solidFill>
                        <a:effectLst/>
                      </a:endParaRPr>
                    </a:p>
                  </a:txBody>
                  <a:tcPr marL="50039" marR="50039" marT="50039" marB="5003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7994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静态注册系统广播接收器：</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837271" y="2708920"/>
            <a:ext cx="5257143" cy="2904762"/>
          </a:xfrm>
          <a:prstGeom prst="rect">
            <a:avLst/>
          </a:prstGeom>
        </p:spPr>
      </p:pic>
      <p:pic>
        <p:nvPicPr>
          <p:cNvPr id="6" name="图片 5"/>
          <p:cNvPicPr>
            <a:picLocks noChangeAspect="1"/>
          </p:cNvPicPr>
          <p:nvPr/>
        </p:nvPicPr>
        <p:blipFill>
          <a:blip r:embed="rId4"/>
          <a:stretch>
            <a:fillRect/>
          </a:stretch>
        </p:blipFill>
        <p:spPr>
          <a:xfrm>
            <a:off x="6166420" y="1999396"/>
            <a:ext cx="5009524" cy="4323809"/>
          </a:xfrm>
          <a:prstGeom prst="rect">
            <a:avLst/>
          </a:prstGeom>
        </p:spPr>
      </p:pic>
    </p:spTree>
    <p:extLst>
      <p:ext uri="{BB962C8B-B14F-4D97-AF65-F5344CB8AC3E}">
        <p14:creationId xmlns:p14="http://schemas.microsoft.com/office/powerpoint/2010/main" val="30214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925137" y="1700808"/>
            <a:ext cx="2498428" cy="5085184"/>
          </a:xfrm>
          <a:prstGeom prst="rect">
            <a:avLst/>
          </a:prstGeom>
        </p:spPr>
      </p:pic>
      <p:pic>
        <p:nvPicPr>
          <p:cNvPr id="5" name="图片 4"/>
          <p:cNvPicPr>
            <a:picLocks noChangeAspect="1"/>
          </p:cNvPicPr>
          <p:nvPr/>
        </p:nvPicPr>
        <p:blipFill>
          <a:blip r:embed="rId4"/>
          <a:stretch>
            <a:fillRect/>
          </a:stretch>
        </p:blipFill>
        <p:spPr>
          <a:xfrm>
            <a:off x="3544899" y="2039421"/>
            <a:ext cx="5565253" cy="4233852"/>
          </a:xfrm>
          <a:prstGeom prst="rect">
            <a:avLst/>
          </a:prstGeom>
        </p:spPr>
      </p:pic>
      <p:pic>
        <p:nvPicPr>
          <p:cNvPr id="6" name="图片 5"/>
          <p:cNvPicPr>
            <a:picLocks noChangeAspect="1"/>
          </p:cNvPicPr>
          <p:nvPr/>
        </p:nvPicPr>
        <p:blipFill>
          <a:blip r:embed="rId5"/>
          <a:stretch>
            <a:fillRect/>
          </a:stretch>
        </p:blipFill>
        <p:spPr>
          <a:xfrm>
            <a:off x="9231486" y="1512228"/>
            <a:ext cx="2602611" cy="5257800"/>
          </a:xfrm>
          <a:prstGeom prst="rect">
            <a:avLst/>
          </a:prstGeom>
        </p:spPr>
      </p:pic>
    </p:spTree>
    <p:extLst>
      <p:ext uri="{BB962C8B-B14F-4D97-AF65-F5344CB8AC3E}">
        <p14:creationId xmlns:p14="http://schemas.microsoft.com/office/powerpoint/2010/main" val="32604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动态</a:t>
            </a:r>
            <a:r>
              <a:rPr lang="zh-CN" altLang="en-US" dirty="0">
                <a:latin typeface="微软雅黑" pitchFamily="34" charset="-122"/>
                <a:ea typeface="微软雅黑" pitchFamily="34" charset="-122"/>
              </a:rPr>
              <a:t>注册系统广播接收器</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413892" y="2636912"/>
            <a:ext cx="4971429" cy="3428571"/>
          </a:xfrm>
          <a:prstGeom prst="rect">
            <a:avLst/>
          </a:prstGeom>
        </p:spPr>
      </p:pic>
      <p:pic>
        <p:nvPicPr>
          <p:cNvPr id="5" name="图片 4"/>
          <p:cNvPicPr>
            <a:picLocks noChangeAspect="1"/>
          </p:cNvPicPr>
          <p:nvPr/>
        </p:nvPicPr>
        <p:blipFill>
          <a:blip r:embed="rId4"/>
          <a:stretch>
            <a:fillRect/>
          </a:stretch>
        </p:blipFill>
        <p:spPr>
          <a:xfrm>
            <a:off x="7333034" y="1281452"/>
            <a:ext cx="3590476" cy="5438095"/>
          </a:xfrm>
          <a:prstGeom prst="rect">
            <a:avLst/>
          </a:prstGeom>
        </p:spPr>
      </p:pic>
    </p:spTree>
    <p:extLst>
      <p:ext uri="{BB962C8B-B14F-4D97-AF65-F5344CB8AC3E}">
        <p14:creationId xmlns:p14="http://schemas.microsoft.com/office/powerpoint/2010/main" val="110128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782044" y="1709777"/>
            <a:ext cx="2498428" cy="5085184"/>
          </a:xfrm>
          <a:prstGeom prst="rect">
            <a:avLst/>
          </a:prstGeom>
        </p:spPr>
      </p:pic>
      <p:pic>
        <p:nvPicPr>
          <p:cNvPr id="6" name="图片 5"/>
          <p:cNvPicPr>
            <a:picLocks noChangeAspect="1"/>
          </p:cNvPicPr>
          <p:nvPr/>
        </p:nvPicPr>
        <p:blipFill>
          <a:blip r:embed="rId4"/>
          <a:stretch>
            <a:fillRect/>
          </a:stretch>
        </p:blipFill>
        <p:spPr>
          <a:xfrm>
            <a:off x="6310436" y="1709776"/>
            <a:ext cx="2520280" cy="5091475"/>
          </a:xfrm>
          <a:prstGeom prst="rect">
            <a:avLst/>
          </a:prstGeom>
        </p:spPr>
      </p:pic>
    </p:spTree>
    <p:extLst>
      <p:ext uri="{BB962C8B-B14F-4D97-AF65-F5344CB8AC3E}">
        <p14:creationId xmlns:p14="http://schemas.microsoft.com/office/powerpoint/2010/main" val="357516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中的广播可以跨</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直接通信（</a:t>
            </a:r>
            <a:r>
              <a:rPr lang="en-US" altLang="zh-CN" dirty="0">
                <a:latin typeface="微软雅黑" pitchFamily="34" charset="-122"/>
                <a:ea typeface="微软雅黑" pitchFamily="34" charset="-122"/>
              </a:rPr>
              <a:t>exported</a:t>
            </a:r>
            <a:r>
              <a:rPr lang="zh-CN" altLang="en-US" dirty="0">
                <a:latin typeface="微软雅黑" pitchFamily="34" charset="-122"/>
                <a:ea typeface="微软雅黑" pitchFamily="34" charset="-122"/>
              </a:rPr>
              <a:t>对于有</a:t>
            </a:r>
            <a:r>
              <a:rPr lang="en-US" altLang="zh-CN" dirty="0" smtClean="0">
                <a:latin typeface="微软雅黑" pitchFamily="34" charset="-122"/>
                <a:ea typeface="微软雅黑" pitchFamily="34" charset="-122"/>
              </a:rPr>
              <a:t>intent-filter</a:t>
            </a:r>
            <a:r>
              <a:rPr lang="zh-CN" altLang="en-US" dirty="0" smtClean="0">
                <a:latin typeface="微软雅黑" pitchFamily="34" charset="-122"/>
                <a:ea typeface="微软雅黑" pitchFamily="34" charset="-122"/>
              </a:rPr>
              <a:t>情况</a:t>
            </a:r>
            <a:r>
              <a:rPr lang="zh-CN" altLang="en-US" dirty="0">
                <a:latin typeface="微软雅黑" pitchFamily="34" charset="-122"/>
                <a:ea typeface="微软雅黑" pitchFamily="34" charset="-122"/>
              </a:rPr>
              <a:t>下默认值为</a:t>
            </a:r>
            <a:r>
              <a:rPr lang="en-US" altLang="zh-CN" dirty="0">
                <a:latin typeface="微软雅黑" pitchFamily="34" charset="-122"/>
                <a:ea typeface="微软雅黑" pitchFamily="34" charset="-122"/>
              </a:rPr>
              <a:t>true</a:t>
            </a:r>
            <a:r>
              <a:rPr lang="zh-CN" altLang="en-US" dirty="0" smtClean="0">
                <a:latin typeface="微软雅黑" pitchFamily="34" charset="-122"/>
                <a:ea typeface="微软雅黑" pitchFamily="34" charset="-122"/>
              </a:rPr>
              <a:t>）。可能</a:t>
            </a:r>
            <a:r>
              <a:rPr lang="zh-CN" altLang="en-US" dirty="0">
                <a:latin typeface="微软雅黑" pitchFamily="34" charset="-122"/>
                <a:ea typeface="微软雅黑" pitchFamily="34" charset="-122"/>
              </a:rPr>
              <a:t>出现的问题</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针对性发出与当前</a:t>
            </a:r>
            <a:r>
              <a:rPr lang="en-US" altLang="zh-CN" dirty="0">
                <a:latin typeface="微软雅黑" pitchFamily="34" charset="-122"/>
                <a:ea typeface="微软雅黑" pitchFamily="34" charset="-122"/>
              </a:rPr>
              <a:t>App intent-filter</a:t>
            </a:r>
            <a:r>
              <a:rPr lang="zh-CN" altLang="en-US" dirty="0">
                <a:latin typeface="微软雅黑" pitchFamily="34" charset="-122"/>
                <a:ea typeface="微软雅黑" pitchFamily="34" charset="-122"/>
              </a:rPr>
              <a:t>相匹配的广播，由此导致当前</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不断接收广播并处理；</a:t>
            </a:r>
          </a:p>
          <a:p>
            <a:r>
              <a:rPr lang="zh-CN" altLang="en-US" dirty="0">
                <a:latin typeface="微软雅黑" pitchFamily="34" charset="-122"/>
                <a:ea typeface="微软雅黑" pitchFamily="34" charset="-122"/>
              </a:rPr>
              <a:t>其他</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注册与当前</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一致的</a:t>
            </a:r>
            <a:r>
              <a:rPr lang="en-US" altLang="zh-CN" dirty="0">
                <a:latin typeface="微软雅黑" pitchFamily="34" charset="-122"/>
                <a:ea typeface="微软雅黑" pitchFamily="34" charset="-122"/>
              </a:rPr>
              <a:t>intent-filter</a:t>
            </a:r>
            <a:r>
              <a:rPr lang="zh-CN" altLang="en-US" dirty="0">
                <a:latin typeface="微软雅黑" pitchFamily="34" charset="-122"/>
                <a:ea typeface="微软雅黑" pitchFamily="34" charset="-122"/>
              </a:rPr>
              <a:t>用于接收广播，获取广播具体</a:t>
            </a:r>
            <a:r>
              <a:rPr lang="zh-CN" altLang="en-US" dirty="0" smtClean="0">
                <a:latin typeface="微软雅黑" pitchFamily="34" charset="-122"/>
                <a:ea typeface="微软雅黑" pitchFamily="34" charset="-122"/>
              </a:rPr>
              <a:t>信息</a:t>
            </a:r>
            <a:r>
              <a:rPr lang="zh-CN" altLang="en-US" dirty="0">
                <a:latin typeface="微软雅黑" pitchFamily="34" charset="-122"/>
                <a:ea typeface="微软雅黑" pitchFamily="34" charset="-122"/>
              </a:rPr>
              <a:t>。</a:t>
            </a:r>
          </a:p>
        </p:txBody>
      </p:sp>
      <p:pic>
        <p:nvPicPr>
          <p:cNvPr id="8194" name="Picture 2" descr="Image result for android broadcast recei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0156" y="4000500"/>
            <a:ext cx="4176464" cy="2766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20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使用</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应用内广播（</a:t>
            </a:r>
            <a:r>
              <a:rPr lang="en-US" altLang="zh-CN" dirty="0">
                <a:latin typeface="微软雅黑" pitchFamily="34" charset="-122"/>
                <a:ea typeface="微软雅黑" pitchFamily="34" charset="-122"/>
              </a:rPr>
              <a:t>Local Broadcast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应用内广播可理解为一种局部广播，广播的发送者和接收者都同属于一个</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相比于全局广播（普通广播），</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应用内广播优势体现在：安全性高 </a:t>
            </a:r>
            <a:r>
              <a:rPr lang="en-US" altLang="zh-CN" dirty="0">
                <a:latin typeface="微软雅黑" pitchFamily="34" charset="-122"/>
                <a:ea typeface="微软雅黑" pitchFamily="34" charset="-122"/>
              </a:rPr>
              <a:t>&amp; </a:t>
            </a:r>
            <a:r>
              <a:rPr lang="zh-CN" altLang="en-US" dirty="0">
                <a:latin typeface="微软雅黑" pitchFamily="34" charset="-122"/>
                <a:ea typeface="微软雅黑" pitchFamily="34" charset="-122"/>
              </a:rPr>
              <a:t>效率</a:t>
            </a:r>
            <a:r>
              <a:rPr lang="zh-CN" altLang="en-US" dirty="0" smtClean="0">
                <a:latin typeface="微软雅黑" pitchFamily="34" charset="-122"/>
                <a:ea typeface="微软雅黑" pitchFamily="34" charset="-122"/>
              </a:rPr>
              <a:t>高。</a:t>
            </a:r>
            <a:endParaRPr lang="zh-CN" dirty="0">
              <a:latin typeface="微软雅黑" pitchFamily="34" charset="-122"/>
              <a:ea typeface="微软雅黑" pitchFamily="34" charset="-122"/>
            </a:endParaRPr>
          </a:p>
        </p:txBody>
      </p:sp>
      <p:pic>
        <p:nvPicPr>
          <p:cNvPr id="10242" name="Picture 2" descr="Image result for android local broadcast recei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124" y="3861048"/>
            <a:ext cx="6696763" cy="281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37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注册</a:t>
            </a:r>
            <a:r>
              <a:rPr lang="zh-CN" altLang="en-US" dirty="0">
                <a:latin typeface="微软雅黑" pitchFamily="34" charset="-122"/>
                <a:ea typeface="微软雅黑" pitchFamily="34" charset="-122"/>
              </a:rPr>
              <a:t>广播时将</a:t>
            </a:r>
            <a:r>
              <a:rPr lang="en-US" altLang="zh-CN" dirty="0">
                <a:latin typeface="微软雅黑" pitchFamily="34" charset="-122"/>
                <a:ea typeface="微软雅黑" pitchFamily="34" charset="-122"/>
              </a:rPr>
              <a:t>exported</a:t>
            </a:r>
            <a:r>
              <a:rPr lang="zh-CN" altLang="en-US" dirty="0">
                <a:latin typeface="微软雅黑" pitchFamily="34" charset="-122"/>
                <a:ea typeface="微软雅黑" pitchFamily="34" charset="-122"/>
              </a:rPr>
              <a:t>属性设置为</a:t>
            </a:r>
            <a:r>
              <a:rPr lang="en-US" altLang="zh-CN" dirty="0">
                <a:latin typeface="微软雅黑" pitchFamily="34" charset="-122"/>
                <a:ea typeface="微软雅黑" pitchFamily="34" charset="-122"/>
              </a:rPr>
              <a:t>false</a:t>
            </a:r>
            <a:r>
              <a:rPr lang="zh-CN" altLang="en-US" dirty="0">
                <a:latin typeface="微软雅黑" pitchFamily="34" charset="-122"/>
                <a:ea typeface="微软雅黑" pitchFamily="34" charset="-122"/>
              </a:rPr>
              <a:t>，使得非本</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内部发出的此广播不被接收；</a:t>
            </a:r>
          </a:p>
          <a:p>
            <a:r>
              <a:rPr lang="zh-CN" altLang="en-US" dirty="0">
                <a:latin typeface="微软雅黑" pitchFamily="34" charset="-122"/>
                <a:ea typeface="微软雅黑" pitchFamily="34" charset="-122"/>
              </a:rPr>
              <a:t>在广播发送和接收时，增设相应权限</a:t>
            </a:r>
            <a:r>
              <a:rPr lang="en-US" altLang="zh-CN" dirty="0">
                <a:latin typeface="微软雅黑" pitchFamily="34" charset="-122"/>
                <a:ea typeface="微软雅黑" pitchFamily="34" charset="-122"/>
              </a:rPr>
              <a:t>permission</a:t>
            </a:r>
            <a:r>
              <a:rPr lang="zh-CN" altLang="en-US" dirty="0">
                <a:latin typeface="微软雅黑" pitchFamily="34" charset="-122"/>
                <a:ea typeface="微软雅黑" pitchFamily="34" charset="-122"/>
              </a:rPr>
              <a:t>，用于权限验证；</a:t>
            </a:r>
          </a:p>
          <a:p>
            <a:r>
              <a:rPr lang="zh-CN" altLang="en-US" dirty="0">
                <a:latin typeface="微软雅黑" pitchFamily="34" charset="-122"/>
                <a:ea typeface="微软雅黑" pitchFamily="34" charset="-122"/>
              </a:rPr>
              <a:t>发送广播时指定该广播接收器所在的包名，此广播将只会发送到此包中的</a:t>
            </a:r>
            <a:r>
              <a:rPr lang="en-US" altLang="zh-CN" dirty="0">
                <a:latin typeface="微软雅黑" pitchFamily="34" charset="-122"/>
                <a:ea typeface="微软雅黑" pitchFamily="34" charset="-122"/>
              </a:rPr>
              <a:t>App</a:t>
            </a:r>
            <a:r>
              <a:rPr lang="zh-CN" altLang="en-US" dirty="0">
                <a:latin typeface="微软雅黑" pitchFamily="34" charset="-122"/>
                <a:ea typeface="微软雅黑" pitchFamily="34" charset="-122"/>
              </a:rPr>
              <a:t>内与之相匹配的有效广播接收器中。 </a:t>
            </a:r>
            <a:endParaRPr lang="zh-CN" dirty="0">
              <a:latin typeface="微软雅黑" pitchFamily="34" charset="-122"/>
              <a:ea typeface="微软雅黑" pitchFamily="34" charset="-122"/>
            </a:endParaRPr>
          </a:p>
        </p:txBody>
      </p:sp>
      <p:pic>
        <p:nvPicPr>
          <p:cNvPr id="9218" name="Picture 2" descr="Image result for android broadcast recei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0116" y="4077072"/>
            <a:ext cx="4752528" cy="2673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9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使用封装好的</a:t>
            </a:r>
            <a:r>
              <a:rPr lang="en-US" altLang="zh-CN" dirty="0" err="1">
                <a:latin typeface="微软雅黑" pitchFamily="34" charset="-122"/>
                <a:ea typeface="微软雅黑" pitchFamily="34" charset="-122"/>
              </a:rPr>
              <a:t>LocalBroadcastManager</a:t>
            </a:r>
            <a:r>
              <a:rPr lang="zh-CN" altLang="en-US" dirty="0">
                <a:latin typeface="微软雅黑" pitchFamily="34" charset="-122"/>
                <a:ea typeface="微软雅黑" pitchFamily="34" charset="-122"/>
              </a:rPr>
              <a:t>类 </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使用方式上与全局广播几乎相同，只是注册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取消注册广播接收器和发送广播时将参数的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变成了</a:t>
            </a:r>
            <a:r>
              <a:rPr lang="en-US" altLang="zh-CN" dirty="0" err="1">
                <a:latin typeface="微软雅黑" pitchFamily="34" charset="-122"/>
                <a:ea typeface="微软雅黑" pitchFamily="34" charset="-122"/>
              </a:rPr>
              <a:t>LocalBroadcastManager</a:t>
            </a:r>
            <a:r>
              <a:rPr lang="zh-CN" altLang="en-US" dirty="0">
                <a:latin typeface="微软雅黑" pitchFamily="34" charset="-122"/>
                <a:ea typeface="微软雅黑" pitchFamily="34" charset="-122"/>
              </a:rPr>
              <a:t>的单一</a:t>
            </a:r>
            <a:r>
              <a:rPr lang="zh-CN" altLang="en-US" dirty="0" smtClean="0">
                <a:latin typeface="微软雅黑" pitchFamily="34" charset="-122"/>
                <a:ea typeface="微软雅黑" pitchFamily="34" charset="-122"/>
              </a:rPr>
              <a:t>实例。</a:t>
            </a:r>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091388" y="3501008"/>
            <a:ext cx="5219048" cy="3047619"/>
          </a:xfrm>
          <a:prstGeom prst="rect">
            <a:avLst/>
          </a:prstGeom>
        </p:spPr>
      </p:pic>
      <p:pic>
        <p:nvPicPr>
          <p:cNvPr id="6" name="图片 5"/>
          <p:cNvPicPr>
            <a:picLocks noChangeAspect="1"/>
          </p:cNvPicPr>
          <p:nvPr/>
        </p:nvPicPr>
        <p:blipFill>
          <a:blip r:embed="rId4"/>
          <a:stretch>
            <a:fillRect/>
          </a:stretch>
        </p:blipFill>
        <p:spPr>
          <a:xfrm>
            <a:off x="6310436" y="3212976"/>
            <a:ext cx="5019048" cy="3438095"/>
          </a:xfrm>
          <a:prstGeom prst="rect">
            <a:avLst/>
          </a:prstGeom>
        </p:spPr>
      </p:pic>
    </p:spTree>
    <p:extLst>
      <p:ext uri="{BB962C8B-B14F-4D97-AF65-F5344CB8AC3E}">
        <p14:creationId xmlns:p14="http://schemas.microsoft.com/office/powerpoint/2010/main" val="251713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lnSpcReduction="10000"/>
          </a:bodyPr>
          <a:lstStyle/>
          <a:p>
            <a:r>
              <a:rPr lang="en-US" altLang="zh-CN" b="1" dirty="0" err="1">
                <a:latin typeface="微软雅黑" pitchFamily="34" charset="-122"/>
                <a:ea typeface="微软雅黑" pitchFamily="34" charset="-122"/>
              </a:rPr>
              <a:t>onFocusChange</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View.OnFocusChangeListener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当用户使用导航键或轨迹球导航到或远离项目时，将调用此方法。</a:t>
            </a:r>
          </a:p>
          <a:p>
            <a:r>
              <a:rPr lang="en-US" altLang="zh-CN" b="1" dirty="0" err="1">
                <a:latin typeface="微软雅黑" pitchFamily="34" charset="-122"/>
                <a:ea typeface="微软雅黑" pitchFamily="34" charset="-122"/>
              </a:rPr>
              <a:t>onKey</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View.OnKeyListener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当用户聚焦于项目并按下或释放设备上的硬按键时，将调用此方法。</a:t>
            </a:r>
          </a:p>
          <a:p>
            <a:r>
              <a:rPr lang="en-US" altLang="zh-CN" b="1" dirty="0" err="1">
                <a:latin typeface="微软雅黑" pitchFamily="34" charset="-122"/>
                <a:ea typeface="微软雅黑" pitchFamily="34" charset="-122"/>
              </a:rPr>
              <a:t>onTouch</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View.OnTouchListener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当用户执行可视为触摸事件的操作时，其中包括按下、释放或屏幕上的任何移动手势（在项目边界内），将调用此方法。</a:t>
            </a:r>
          </a:p>
          <a:p>
            <a:r>
              <a:rPr lang="en-US" altLang="zh-CN" b="1" dirty="0" err="1">
                <a:latin typeface="微软雅黑" pitchFamily="34" charset="-122"/>
                <a:ea typeface="微软雅黑" pitchFamily="34" charset="-122"/>
              </a:rPr>
              <a:t>onCreateContextMenu</a:t>
            </a:r>
            <a:r>
              <a:rPr lang="en-US" altLang="zh-CN"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 </a:t>
            </a:r>
            <a:r>
              <a:rPr lang="en-US" altLang="zh-CN" dirty="0" err="1">
                <a:latin typeface="微软雅黑" pitchFamily="34" charset="-122"/>
                <a:ea typeface="微软雅黑" pitchFamily="34" charset="-122"/>
              </a:rPr>
              <a:t>View.OnCreateContextMenuListener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中。 当（因持续“长按”而）生成上下文菜单时，将调用此方法。请参见菜单开发者指南中有关上下文菜单的阐述。</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04436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614306" y="1539350"/>
            <a:ext cx="5722946" cy="5257800"/>
          </a:xfrm>
          <a:prstGeom prst="rect">
            <a:avLst/>
          </a:prstGeom>
        </p:spPr>
      </p:pic>
      <p:pic>
        <p:nvPicPr>
          <p:cNvPr id="2" name="图片 1"/>
          <p:cNvPicPr>
            <a:picLocks noChangeAspect="1"/>
          </p:cNvPicPr>
          <p:nvPr/>
        </p:nvPicPr>
        <p:blipFill>
          <a:blip r:embed="rId4"/>
          <a:stretch>
            <a:fillRect/>
          </a:stretch>
        </p:blipFill>
        <p:spPr>
          <a:xfrm>
            <a:off x="9036830" y="1533464"/>
            <a:ext cx="2602198" cy="5263686"/>
          </a:xfrm>
          <a:prstGeom prst="rect">
            <a:avLst/>
          </a:prstGeom>
        </p:spPr>
      </p:pic>
      <p:pic>
        <p:nvPicPr>
          <p:cNvPr id="6" name="图片 5"/>
          <p:cNvPicPr>
            <a:picLocks noChangeAspect="1"/>
          </p:cNvPicPr>
          <p:nvPr/>
        </p:nvPicPr>
        <p:blipFill>
          <a:blip r:embed="rId5"/>
          <a:stretch>
            <a:fillRect/>
          </a:stretch>
        </p:blipFill>
        <p:spPr>
          <a:xfrm>
            <a:off x="6337252" y="1533464"/>
            <a:ext cx="2618683" cy="5263686"/>
          </a:xfrm>
          <a:prstGeom prst="rect">
            <a:avLst/>
          </a:prstGeom>
        </p:spPr>
      </p:pic>
    </p:spTree>
    <p:extLst>
      <p:ext uri="{BB962C8B-B14F-4D97-AF65-F5344CB8AC3E}">
        <p14:creationId xmlns:p14="http://schemas.microsoft.com/office/powerpoint/2010/main" val="150079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Broadcast Receiver</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a:bodyPr>
          <a:lstStyle/>
          <a:p>
            <a:r>
              <a:rPr lang="zh-CN" altLang="en-US" dirty="0">
                <a:latin typeface="微软雅黑" pitchFamily="34" charset="-122"/>
                <a:ea typeface="微软雅黑" pitchFamily="34" charset="-122"/>
              </a:rPr>
              <a:t>对于不同注册方式的广播接收器回调</a:t>
            </a:r>
            <a:r>
              <a:rPr lang="en-US" altLang="zh-CN" dirty="0" err="1">
                <a:latin typeface="微软雅黑" pitchFamily="34" charset="-122"/>
                <a:ea typeface="微软雅黑" pitchFamily="34" charset="-122"/>
              </a:rPr>
              <a:t>OnReceive</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Context </a:t>
            </a:r>
            <a:r>
              <a:rPr lang="en-US" altLang="zh-CN" dirty="0" err="1">
                <a:latin typeface="微软雅黑" pitchFamily="34" charset="-122"/>
                <a:ea typeface="微软雅黑" pitchFamily="34" charset="-122"/>
              </a:rPr>
              <a:t>context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Intent </a:t>
            </a:r>
            <a:r>
              <a:rPr lang="en-US" altLang="zh-CN" dirty="0" err="1">
                <a:latin typeface="微软雅黑" pitchFamily="34" charset="-122"/>
                <a:ea typeface="微软雅黑" pitchFamily="34" charset="-122"/>
              </a:rPr>
              <a:t>intent</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返回值是不一样的</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对于静态注册（全局</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应用内广播），回调</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(context, intent)</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返回值是：</a:t>
            </a:r>
            <a:r>
              <a:rPr lang="en-US" altLang="zh-CN" dirty="0" err="1">
                <a:latin typeface="微软雅黑" pitchFamily="34" charset="-122"/>
                <a:ea typeface="微软雅黑" pitchFamily="34" charset="-122"/>
              </a:rPr>
              <a:t>ReceiverRestrictedContext</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对于全局广播的动态注册，回调</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(context, intent)</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返回值是：</a:t>
            </a:r>
            <a:r>
              <a:rPr lang="en-US" altLang="zh-CN" dirty="0">
                <a:latin typeface="微软雅黑" pitchFamily="34" charset="-122"/>
                <a:ea typeface="微软雅黑" pitchFamily="34" charset="-122"/>
              </a:rPr>
              <a:t>Activity Context</a:t>
            </a:r>
            <a:r>
              <a:rPr lang="zh-CN" altLang="en-US" dirty="0">
                <a:latin typeface="微软雅黑" pitchFamily="34" charset="-122"/>
                <a:ea typeface="微软雅黑" pitchFamily="34" charset="-122"/>
              </a:rPr>
              <a:t>；</a:t>
            </a:r>
          </a:p>
          <a:p>
            <a:r>
              <a:rPr lang="zh-CN" altLang="en-US" dirty="0">
                <a:latin typeface="微软雅黑" pitchFamily="34" charset="-122"/>
                <a:ea typeface="微软雅黑" pitchFamily="34" charset="-122"/>
              </a:rPr>
              <a:t>对于应用内广播的动态注册（</a:t>
            </a:r>
            <a:r>
              <a:rPr lang="en-US" altLang="zh-CN" dirty="0" err="1">
                <a:latin typeface="微软雅黑" pitchFamily="34" charset="-122"/>
                <a:ea typeface="微软雅黑" pitchFamily="34" charset="-122"/>
              </a:rPr>
              <a:t>LocalBroadcastManager</a:t>
            </a:r>
            <a:r>
              <a:rPr lang="zh-CN" altLang="en-US" dirty="0">
                <a:latin typeface="微软雅黑" pitchFamily="34" charset="-122"/>
                <a:ea typeface="微软雅黑" pitchFamily="34" charset="-122"/>
              </a:rPr>
              <a:t>方式），回调</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(context, intent)</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返回值是：</a:t>
            </a:r>
            <a:r>
              <a:rPr lang="en-US" altLang="zh-CN" dirty="0">
                <a:latin typeface="微软雅黑" pitchFamily="34" charset="-122"/>
                <a:ea typeface="微软雅黑" pitchFamily="34" charset="-122"/>
              </a:rPr>
              <a:t>Application </a:t>
            </a:r>
            <a:r>
              <a:rPr lang="en-US" altLang="zh-CN" dirty="0" smtClean="0">
                <a:latin typeface="微软雅黑" pitchFamily="34" charset="-122"/>
                <a:ea typeface="微软雅黑" pitchFamily="34" charset="-122"/>
              </a:rPr>
              <a:t>Context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对于</a:t>
            </a:r>
            <a:r>
              <a:rPr lang="zh-CN" altLang="en-US" dirty="0">
                <a:latin typeface="微软雅黑" pitchFamily="34" charset="-122"/>
                <a:ea typeface="微软雅黑" pitchFamily="34" charset="-122"/>
              </a:rPr>
              <a:t>应用内广播的动态注册（非</a:t>
            </a:r>
            <a:r>
              <a:rPr lang="en-US" altLang="zh-CN" dirty="0" err="1">
                <a:latin typeface="微软雅黑" pitchFamily="34" charset="-122"/>
                <a:ea typeface="微软雅黑" pitchFamily="34" charset="-122"/>
              </a:rPr>
              <a:t>LocalBroadcastManager</a:t>
            </a:r>
            <a:r>
              <a:rPr lang="zh-CN" altLang="en-US" dirty="0">
                <a:latin typeface="微软雅黑" pitchFamily="34" charset="-122"/>
                <a:ea typeface="微软雅黑" pitchFamily="34" charset="-122"/>
              </a:rPr>
              <a:t>方式），回调</a:t>
            </a:r>
            <a:r>
              <a:rPr lang="en-US" altLang="zh-CN" dirty="0" err="1">
                <a:latin typeface="微软雅黑" pitchFamily="34" charset="-122"/>
                <a:ea typeface="微软雅黑" pitchFamily="34" charset="-122"/>
              </a:rPr>
              <a:t>onReceive</a:t>
            </a:r>
            <a:r>
              <a:rPr lang="en-US" altLang="zh-CN" dirty="0">
                <a:latin typeface="微软雅黑" pitchFamily="34" charset="-122"/>
                <a:ea typeface="微软雅黑" pitchFamily="34" charset="-122"/>
              </a:rPr>
              <a:t>(context, intent)</a:t>
            </a:r>
            <a:r>
              <a:rPr lang="zh-CN" altLang="en-US" dirty="0">
                <a:latin typeface="微软雅黑" pitchFamily="34" charset="-122"/>
                <a:ea typeface="微软雅黑" pitchFamily="34" charset="-122"/>
              </a:rPr>
              <a:t>中的</a:t>
            </a:r>
            <a:r>
              <a:rPr lang="en-US" altLang="zh-CN" dirty="0">
                <a:latin typeface="微软雅黑" pitchFamily="34" charset="-122"/>
                <a:ea typeface="微软雅黑" pitchFamily="34" charset="-122"/>
              </a:rPr>
              <a:t>context</a:t>
            </a:r>
            <a:r>
              <a:rPr lang="zh-CN" altLang="en-US" dirty="0">
                <a:latin typeface="微软雅黑" pitchFamily="34" charset="-122"/>
                <a:ea typeface="微软雅黑" pitchFamily="34" charset="-122"/>
              </a:rPr>
              <a:t>返回值是：</a:t>
            </a:r>
            <a:r>
              <a:rPr lang="en-US" altLang="zh-CN" dirty="0">
                <a:latin typeface="微软雅黑" pitchFamily="34" charset="-122"/>
                <a:ea typeface="微软雅黑" pitchFamily="34" charset="-122"/>
              </a:rPr>
              <a:t>Activity </a:t>
            </a:r>
            <a:r>
              <a:rPr lang="en-US" altLang="zh-CN" dirty="0" smtClean="0">
                <a:latin typeface="微软雅黑" pitchFamily="34" charset="-122"/>
                <a:ea typeface="微软雅黑" pitchFamily="34" charset="-122"/>
              </a:rPr>
              <a:t>Context</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42913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mtClean="0">
                <a:latin typeface="微软雅黑" pitchFamily="34" charset="-122"/>
                <a:ea typeface="微软雅黑" pitchFamily="34" charset="-122"/>
              </a:rPr>
              <a:t>The end.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spTree>
    <p:extLst>
      <p:ext uri="{BB962C8B-B14F-4D97-AF65-F5344CB8AC3E}">
        <p14:creationId xmlns:p14="http://schemas.microsoft.com/office/powerpoint/2010/main" val="119099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10000"/>
          </a:bodyPr>
          <a:lstStyle/>
          <a:p>
            <a:r>
              <a:rPr lang="en-US" altLang="zh-CN" dirty="0" err="1">
                <a:latin typeface="微软雅黑" pitchFamily="34" charset="-122"/>
                <a:ea typeface="微软雅黑" pitchFamily="34" charset="-122"/>
              </a:rPr>
              <a:t>onClick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回调没有返回值，但是其他某些事件侦听器方法必须返回布尔值。具体原因取决于事件。 </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对于</a:t>
            </a:r>
            <a:r>
              <a:rPr lang="zh-CN" altLang="en-US" dirty="0">
                <a:latin typeface="微软雅黑" pitchFamily="34" charset="-122"/>
                <a:ea typeface="微软雅黑" pitchFamily="34" charset="-122"/>
              </a:rPr>
              <a:t>这几个事件侦听器，必须返回布尔值的原因如下</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r>
              <a:rPr lang="en-US" altLang="zh-CN" b="1" dirty="0" err="1">
                <a:latin typeface="微软雅黑" pitchFamily="34" charset="-122"/>
                <a:ea typeface="微软雅黑" pitchFamily="34" charset="-122"/>
              </a:rPr>
              <a:t>onLongClick</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：此方法返回一个布尔值，表示您是否已处理完事件，以及是否应该将它继续传下去。 也就是说，返回 </a:t>
            </a:r>
            <a:r>
              <a:rPr lang="en-US" altLang="zh-CN" dirty="0">
                <a:latin typeface="微软雅黑" pitchFamily="34" charset="-122"/>
                <a:ea typeface="微软雅黑" pitchFamily="34" charset="-122"/>
              </a:rPr>
              <a:t>true </a:t>
            </a:r>
            <a:r>
              <a:rPr lang="zh-CN" altLang="en-US" dirty="0">
                <a:latin typeface="微软雅黑" pitchFamily="34" charset="-122"/>
                <a:ea typeface="微软雅黑" pitchFamily="34" charset="-122"/>
              </a:rPr>
              <a:t>表示您已经处理事件且事件应就此停止；如果您尚未处理事件和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或事件应该继续传递给其他任何点击侦听器，则返回 </a:t>
            </a:r>
            <a:r>
              <a:rPr lang="en-US" altLang="zh-CN" dirty="0">
                <a:latin typeface="微软雅黑" pitchFamily="34" charset="-122"/>
                <a:ea typeface="微软雅黑" pitchFamily="34" charset="-122"/>
              </a:rPr>
              <a:t>false</a:t>
            </a:r>
            <a:r>
              <a:rPr lang="zh-CN" altLang="en-US" dirty="0">
                <a:latin typeface="微软雅黑" pitchFamily="34" charset="-122"/>
                <a:ea typeface="微软雅黑" pitchFamily="34" charset="-122"/>
              </a:rPr>
              <a:t>。</a:t>
            </a:r>
          </a:p>
          <a:p>
            <a:r>
              <a:rPr lang="en-US" altLang="zh-CN" b="1" dirty="0" err="1">
                <a:latin typeface="微软雅黑" pitchFamily="34" charset="-122"/>
                <a:ea typeface="微软雅黑" pitchFamily="34" charset="-122"/>
              </a:rPr>
              <a:t>onKey</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：此方法返回一个布尔值，表示您是否已处理完事件，以及是否应该将它继续传下去。 也就是说，返回 </a:t>
            </a:r>
            <a:r>
              <a:rPr lang="en-US" altLang="zh-CN" dirty="0">
                <a:latin typeface="微软雅黑" pitchFamily="34" charset="-122"/>
                <a:ea typeface="微软雅黑" pitchFamily="34" charset="-122"/>
              </a:rPr>
              <a:t>true </a:t>
            </a:r>
            <a:r>
              <a:rPr lang="zh-CN" altLang="en-US" dirty="0">
                <a:latin typeface="微软雅黑" pitchFamily="34" charset="-122"/>
                <a:ea typeface="微软雅黑" pitchFamily="34" charset="-122"/>
              </a:rPr>
              <a:t>表示您已经处理事件且事件应就此停止；如果您尚未处理事件和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或事件应该继续传递给其他任何按键侦听器，则返回 </a:t>
            </a:r>
            <a:r>
              <a:rPr lang="en-US" altLang="zh-CN" dirty="0">
                <a:latin typeface="微软雅黑" pitchFamily="34" charset="-122"/>
                <a:ea typeface="微软雅黑" pitchFamily="34" charset="-122"/>
              </a:rPr>
              <a:t>false</a:t>
            </a:r>
            <a:r>
              <a:rPr lang="zh-CN" altLang="en-US" dirty="0">
                <a:latin typeface="微软雅黑" pitchFamily="34" charset="-122"/>
                <a:ea typeface="微软雅黑" pitchFamily="34" charset="-122"/>
              </a:rPr>
              <a:t>。</a:t>
            </a:r>
          </a:p>
          <a:p>
            <a:r>
              <a:rPr lang="en-US" altLang="zh-CN" b="1" dirty="0" err="1">
                <a:latin typeface="微软雅黑" pitchFamily="34" charset="-122"/>
                <a:ea typeface="微软雅黑" pitchFamily="34" charset="-122"/>
              </a:rPr>
              <a:t>onTouch</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 此方法返回一个布尔值，表示侦听器是否处理完此事件。重要的是，此事件可以拥有多个分先后顺序的操作。 因此，如果在收到关闭操作事件时返回 </a:t>
            </a:r>
            <a:r>
              <a:rPr lang="en-US" altLang="zh-CN" dirty="0">
                <a:latin typeface="微软雅黑" pitchFamily="34" charset="-122"/>
                <a:ea typeface="微软雅黑" pitchFamily="34" charset="-122"/>
              </a:rPr>
              <a:t>false</a:t>
            </a:r>
            <a:r>
              <a:rPr lang="zh-CN" altLang="en-US" dirty="0">
                <a:latin typeface="微软雅黑" pitchFamily="34" charset="-122"/>
                <a:ea typeface="微软雅黑" pitchFamily="34" charset="-122"/>
              </a:rPr>
              <a:t>，则表示您并未处理完此事件，而且对其后续操作也不感兴趣。 因此，您无需执行事件内的任何其他操作，如手势或最终操作事件。</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3376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2050"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0596" y="917482"/>
            <a:ext cx="3409950" cy="57816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images.jianshu.io/upload_images/966283-d01a5845f7426097.png?imageMogr2/auto-orient/strip%7CimageView2/2/w/7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4" y="1802552"/>
            <a:ext cx="66675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5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使用匿名内部类实现事件侦听：</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549796" y="2524581"/>
            <a:ext cx="6904762" cy="3647619"/>
          </a:xfrm>
          <a:prstGeom prst="rect">
            <a:avLst/>
          </a:prstGeom>
        </p:spPr>
      </p:pic>
      <p:pic>
        <p:nvPicPr>
          <p:cNvPr id="5" name="图片 4"/>
          <p:cNvPicPr>
            <a:picLocks noChangeAspect="1"/>
          </p:cNvPicPr>
          <p:nvPr/>
        </p:nvPicPr>
        <p:blipFill>
          <a:blip r:embed="rId4"/>
          <a:stretch>
            <a:fillRect/>
          </a:stretch>
        </p:blipFill>
        <p:spPr>
          <a:xfrm>
            <a:off x="6438914" y="1988840"/>
            <a:ext cx="5547945" cy="4568100"/>
          </a:xfrm>
          <a:prstGeom prst="rect">
            <a:avLst/>
          </a:prstGeom>
        </p:spPr>
      </p:pic>
    </p:spTree>
    <p:extLst>
      <p:ext uri="{BB962C8B-B14F-4D97-AF65-F5344CB8AC3E}">
        <p14:creationId xmlns:p14="http://schemas.microsoft.com/office/powerpoint/2010/main" val="387322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事件处理</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使用匿名内部类实现事件侦听：</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765820" y="2420888"/>
            <a:ext cx="6085714" cy="4114286"/>
          </a:xfrm>
          <a:prstGeom prst="rect">
            <a:avLst/>
          </a:prstGeom>
        </p:spPr>
      </p:pic>
      <p:pic>
        <p:nvPicPr>
          <p:cNvPr id="5" name="图片 4"/>
          <p:cNvPicPr>
            <a:picLocks noChangeAspect="1"/>
          </p:cNvPicPr>
          <p:nvPr/>
        </p:nvPicPr>
        <p:blipFill>
          <a:blip r:embed="rId4"/>
          <a:stretch>
            <a:fillRect/>
          </a:stretch>
        </p:blipFill>
        <p:spPr>
          <a:xfrm>
            <a:off x="7534572" y="836712"/>
            <a:ext cx="2916114" cy="5876190"/>
          </a:xfrm>
          <a:prstGeom prst="rect">
            <a:avLst/>
          </a:prstGeom>
        </p:spPr>
      </p:pic>
    </p:spTree>
    <p:extLst>
      <p:ext uri="{BB962C8B-B14F-4D97-AF65-F5344CB8AC3E}">
        <p14:creationId xmlns:p14="http://schemas.microsoft.com/office/powerpoint/2010/main" val="85757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2958</Words>
  <Application>Microsoft Office PowerPoint</Application>
  <PresentationFormat>自定义</PresentationFormat>
  <Paragraphs>237</Paragraphs>
  <Slides>52</Slides>
  <Notes>52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52</vt:i4>
      </vt:variant>
    </vt:vector>
  </HeadingPairs>
  <TitlesOfParts>
    <vt:vector size="56" baseType="lpstr">
      <vt:lpstr>微软雅黑</vt:lpstr>
      <vt:lpstr>Arial</vt:lpstr>
      <vt:lpstr>Century Gothic</vt:lpstr>
      <vt:lpstr>Continental_Asia_16x9</vt:lpstr>
      <vt:lpstr>Android移动互联网应用开发 </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Android事件处理</vt:lpstr>
      <vt:lpstr>Android service</vt:lpstr>
      <vt:lpstr>Android service</vt:lpstr>
      <vt:lpstr>Android service</vt:lpstr>
      <vt:lpstr>Android service</vt:lpstr>
      <vt:lpstr>Android service</vt:lpstr>
      <vt:lpstr>Android service</vt:lpstr>
      <vt:lpstr>Android service</vt:lpstr>
      <vt:lpstr>Android service</vt:lpstr>
      <vt:lpstr>Android service</vt:lpstr>
      <vt:lpstr>Android service</vt:lpstr>
      <vt:lpstr>Android service</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Broadcast Receiver</vt:lpstr>
      <vt:lpstr>The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2018-02-09T01:29:57Z</dcterms:created>
  <dcterms:modified xsi:type="dcterms:W3CDTF">2018-10-18T12:07:02Z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