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0"/>
  </p:notesMasterIdLst>
  <p:handoutMasterIdLst>
    <p:handoutMasterId r:id="rId61"/>
  </p:handoutMasterIdLst>
  <p:sldIdLst>
    <p:sldId id="256" r:id="rId3"/>
    <p:sldId id="293" r:id="rId4"/>
    <p:sldId id="294" r:id="rId5"/>
    <p:sldId id="295" r:id="rId6"/>
    <p:sldId id="296" r:id="rId7"/>
    <p:sldId id="299" r:id="rId8"/>
    <p:sldId id="300" r:id="rId9"/>
    <p:sldId id="297" r:id="rId10"/>
    <p:sldId id="301" r:id="rId11"/>
    <p:sldId id="302" r:id="rId12"/>
    <p:sldId id="303" r:id="rId13"/>
    <p:sldId id="304" r:id="rId14"/>
    <p:sldId id="306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8" r:id="rId24"/>
    <p:sldId id="314" r:id="rId25"/>
    <p:sldId id="315" r:id="rId26"/>
    <p:sldId id="317" r:id="rId27"/>
    <p:sldId id="318" r:id="rId28"/>
    <p:sldId id="319" r:id="rId29"/>
    <p:sldId id="320" r:id="rId30"/>
    <p:sldId id="321" r:id="rId31"/>
    <p:sldId id="322" r:id="rId32"/>
    <p:sldId id="324" r:id="rId33"/>
    <p:sldId id="325" r:id="rId34"/>
    <p:sldId id="323" r:id="rId35"/>
    <p:sldId id="326" r:id="rId36"/>
    <p:sldId id="327" r:id="rId37"/>
    <p:sldId id="331" r:id="rId38"/>
    <p:sldId id="328" r:id="rId39"/>
    <p:sldId id="330" r:id="rId40"/>
    <p:sldId id="329" r:id="rId41"/>
    <p:sldId id="316" r:id="rId42"/>
    <p:sldId id="333" r:id="rId43"/>
    <p:sldId id="334" r:id="rId44"/>
    <p:sldId id="336" r:id="rId45"/>
    <p:sldId id="337" r:id="rId46"/>
    <p:sldId id="338" r:id="rId47"/>
    <p:sldId id="342" r:id="rId48"/>
    <p:sldId id="339" r:id="rId49"/>
    <p:sldId id="340" r:id="rId50"/>
    <p:sldId id="343" r:id="rId51"/>
    <p:sldId id="341" r:id="rId52"/>
    <p:sldId id="335" r:id="rId53"/>
    <p:sldId id="344" r:id="rId54"/>
    <p:sldId id="345" r:id="rId55"/>
    <p:sldId id="347" r:id="rId56"/>
    <p:sldId id="346" r:id="rId57"/>
    <p:sldId id="332" r:id="rId58"/>
    <p:sldId id="279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10/18/2018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2018/10/18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2141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456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90665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340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3888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19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9672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54395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7587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047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2483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5785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3873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127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234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2963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9392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4304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6051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6652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3211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461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43738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76177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8872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20169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13170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7638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0629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914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50810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239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70926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4097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61550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1916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69464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123018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56556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6142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252510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00310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209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60243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658701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29712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0143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8410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549356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443458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46779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854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384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626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847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264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移动互联网应用开发 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傅晓，河海大学计算机与信息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fld id="{D6A125AC-B363-4CB4-8846-DF00A0232D5A}" type="datetime6">
              <a:rPr lang="zh-CN" altLang="en-US" smtClean="0">
                <a:latin typeface="微软雅黑" pitchFamily="34" charset="-122"/>
                <a:ea typeface="微软雅黑" pitchFamily="34" charset="-122"/>
              </a:rPr>
              <a:t>2018年10月</a:t>
            </a:fld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576982"/>
            <a:ext cx="7019048" cy="313333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4" y="1857593"/>
            <a:ext cx="5544616" cy="45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195738"/>
            <a:ext cx="5076190" cy="3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64" y="836712"/>
            <a:ext cx="2880320" cy="58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Paint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构造方法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构造方法创建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默认设置创建一个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flags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特殊标记创建一个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Paint.FILTER_BITMAP_FLAG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位图过滤的位掩码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标志。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Paint.ANTI_ALIAS_FLAG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位图抗锯齿的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标志。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Paint.DITHER_FLAG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位图进行有利的抖动的位掩码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标志。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Paint(Paint paint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对象的参数初始化一个新的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7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setARGB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r,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g,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：设置画笔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颜色。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setAntiAlias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：设置是否抗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锯齿。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setColor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color)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：设置画笔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颜色。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setAlpha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：设置画笔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透明度。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setTextSize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(float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textSize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：设置字体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setUnderlineText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underlineText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：设置文本带有下划线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setStrikeThruText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strikeThruText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：设置文本带删除线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5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setTextSkewX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(float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skewX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倾斜度。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setTextScaleX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(float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：设置文本缩放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setTextAlign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Paint.Align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align)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：设置文本对齐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setTypeface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(Typeface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typeface)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setStyle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Paint.Style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style)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：设置画笔样式，画笔样式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Paint.Style.FILL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：默认值，用这种风格绘制的几何图与文本将被填充，它画出来的是实心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Paint.Style.STROKE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：用这种风格绘制的几何图与文本将被画出外边框，它画出来的是空心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Paint.Style.FILL_AND_STROKE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：用这种风格绘制的几何图与文本将被填充并被画出外边框，从表面看它画出来的也是实心图，不过比一般画出来的实心图多了一层外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paint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setStrokeWidth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(float width)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：设置画笔外边框的宽度，可以想象成画笔“画出线条的宽度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setXfermode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Xfermode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xfermode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：设置图像重叠时的处理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setShader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Shader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shader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：设置着色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setPathEffect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PathEffect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effect)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：设置或者清除路径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2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拥有“绘制”调用，可以调用方法进行图像绘制。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画图时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基本元素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拥有像素的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可以进行绘制调用的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图元（比如：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Path, text, Bitmap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描述风格与颜色的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9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有两个构造方法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通过这两个构造方法创建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：创建一个空的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Canvas(Bitmap bitmap)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：用指定的位图构造一个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 In order to draw into a &lt;code&gt;View,&lt;/code&gt; the &lt;code&gt;View&lt;/code&gt; needs a &lt;code&gt;Bitmap&lt;/code&gt;, a &lt;code&gt;Canvas&lt;/code&gt;, and &lt;code&gt;Paint&lt;/code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3789040"/>
            <a:ext cx="3400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drawARGB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：用指定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ARGB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颜色填充画布上面的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drawRGB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：用指定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颜色填充画布上面的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drawColor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：用指定颜色填充画布上面的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drawArc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圆弧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drawBitmap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drawCircle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drawLine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6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drawLines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：画折线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drawOval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：画椭圆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drawRect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：画矩形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drawRoundRect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：画圆角矩形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drawPoint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：画点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drawPoints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：画一组点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drawPath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：画路径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：画文本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76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安卓常用绘图类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：相当于我们绘制出来的图像，获取图像文件信息，对图像进行剪切、旋转、缩放，压缩等操作，并可以以指定格式保存图像文件。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：相当于我们绘图所用的画笔，绘制几何，文本，位图的风格与颜色信息。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：相当于我们绘图所用的画布，调用方法进行图像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绘制。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Image result for pix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504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x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4112398"/>
            <a:ext cx="3168352" cy="253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x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4005064"/>
            <a:ext cx="2749350" cy="27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819" y="2636912"/>
            <a:ext cx="6990476" cy="20285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0"/>
            <a:ext cx="4608512" cy="68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916565"/>
            <a:ext cx="5168643" cy="42735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692696"/>
            <a:ext cx="2991157" cy="60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分为两类：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传统动画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：包括帧动画（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Frame Animation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）和补间动画（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Tween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），又称为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Property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Image result for android ani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3789040"/>
            <a:ext cx="3913237" cy="29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Frame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最容易实现的一种动画，这种动画更多的依赖于完善的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Frame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的原理是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将一张张单独的图片连贯的进行播放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，从而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在视觉上产生一种动画的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这种动画的实质其实是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，所以这种动画的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定义方式文件一般放在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47" y="4625325"/>
            <a:ext cx="3133333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6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812426"/>
            <a:ext cx="3219048" cy="3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44" y="4926726"/>
            <a:ext cx="5590476" cy="13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00" y="2072801"/>
            <a:ext cx="4342857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1" y="2326304"/>
            <a:ext cx="6923809" cy="289523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1793729"/>
            <a:ext cx="5733033" cy="47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28" y="1824170"/>
            <a:ext cx="4523809" cy="4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548680"/>
            <a:ext cx="3238469" cy="64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Tween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在一个视图容器内执行一系列简单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变换。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譬如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移动、旋转、缩放、透明度设置其文本，当然，如果它有一个背景图像，背景图像会随着文本变化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Tween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Animation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种形式：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alpha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（淡入淡出），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（位移），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（缩放大小），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rotate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（旋转）。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补间动画通过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代码定义，建议使用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文件定义，因为它更具可读性、可重用性。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dzone.com/sites/all/files/android%20article%20pic%201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5229200"/>
            <a:ext cx="30861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相关类名：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AlphaAnimation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渐变透明度动画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效果，对应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&lt;alpha&gt;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，放置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RotateAnimation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：画面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转移旋转动画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效果，对应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&lt;rotate&gt;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，放置在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目录。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ScaleAnimation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渐变尺寸伸缩动画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效果，对应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&lt;scale&gt;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，放置在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目录。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TranslateAnimation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画面转换位置移动动画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效果，对应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translate&gt;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放置在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AnimationSet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一个持有其它动画元素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alpha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rotate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或者其它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容器，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，放置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android:detachWallpaper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是否在壁纸上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运行，对应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setDetachWallpaper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android:duration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动画持续时间，毫秒为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单位，对应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setDuration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(long)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android:fillAfter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：控件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动画结束时是否保持动画最后的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状态，对应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setFillAfter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android:fillBefore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：控件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动画结束时是否还原到开始动画前的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状态，对应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setFillBefore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android:fillEnabled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android:fillBefore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相同，对应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setFillEnabled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：设定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插值器（指定的动画效果，譬如回弹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等），对应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setInterpolator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(Interpolator)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android:repeatCount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：重复次数，对应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setInterpolator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(Interpolator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android:repeatMode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：重复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类型有两个值，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表示倒序回放，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restart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表示从头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播放，对应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setInterpolator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(Interpolator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android:startOffset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函数之后等待开始运行的时间，单位为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毫秒，对应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setStartOffset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(long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android:zAdjustment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：表示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被设置动画的内容运行时在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轴上的位置（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top/bottom/normal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），默认为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normal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setZAdjustment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3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中指的是一张图片，可以是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，也可以是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等其他图片格式。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系统中的图像处理中最重要类之一。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可以获取图像文件信息，对图像进行剪切、旋转、缩放，压缩等操作，并可以以指定格式保存图像文件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类，因此不能被继承。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只有一个构造方法，且该构造方法是没有任何访问权限修饰符修饰，也就是说该构造方法是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friendly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Interpolator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主要作用是可以控制动画的变化速率 ，就是动画进行的快慢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accelerate_decelerate_interpolator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：动画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始末速率较慢，中间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accelerate_interpolator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：动画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开始速率较慢，之后慢慢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AnticipateInterpolator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anticipate_interpolator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开始的时候从后向前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甩。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anticipate_overshoot_interpolator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类似上面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AnticipateInterpolator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bounce_interpolator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弹起。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cycle_interpolator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：循环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播放速率改变为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正弦曲线。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decelerate_interpolator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：动画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开始快然后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慢。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linear_interpolator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：动画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匀速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改变。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android:anim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overshoot_interpolator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：向前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弹出一定值之后回到原来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572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386214"/>
            <a:ext cx="4428571" cy="52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708" y="1847627"/>
            <a:ext cx="322857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1" y="2326304"/>
            <a:ext cx="6923809" cy="289523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1793729"/>
            <a:ext cx="5733033" cy="47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467524"/>
            <a:ext cx="5619048" cy="53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274638"/>
            <a:ext cx="3197126" cy="64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逐帧动画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补间动画存在一定的缺点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作用对象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局限。有些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情况下的动画效果只是视图的某个属性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对象而不是整个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没有改变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的属性，只是改变视觉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效果。补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间动画只是改变了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的视觉效果，而不会真正去改变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的属性。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动画效果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单一。补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间动画只能实现平移、旋转、缩放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透明度这些简单的动画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遇到相对复杂的动画效果，即超出了上述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种动画效果，那么补间动画则无法实现。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解决补间动画的缺陷，在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3.0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API 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）开始，系统提供了一种全新的动画模式：属性动画（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Property Animation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对象：任意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对象，不再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局限于 视图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的动画效果：可自定义各种动画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效果，不再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局限于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种基本变换：平移、旋转、缩放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透明度。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原理：在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一定时间间隔内，通过不断对值进行改变，并不断将该值赋给对象的属性，从而实现该对象在该属性上的动画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8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1" y="2326304"/>
            <a:ext cx="6923809" cy="289523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1793729"/>
            <a:ext cx="5733033" cy="47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463541"/>
            <a:ext cx="4086497" cy="5394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332656"/>
            <a:ext cx="3189462" cy="63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29" y="2060848"/>
            <a:ext cx="3238095" cy="25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6" y="1916832"/>
            <a:ext cx="4352381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730883"/>
            <a:ext cx="5876190" cy="4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16906"/>
            <a:ext cx="3028852" cy="61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中有两个内部枚举类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是用来设置颜色配置信息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CompressFormat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是用来设置压缩方式的。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upload-images.jianshu.io/upload_images/1736058-d530c7d0bb8e8cf6.png?imageMogr2/auto-orient/strip%7CimageView2/2/w/3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6" y="3717032"/>
            <a:ext cx="35337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Animation listener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anim.setAnimationListener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AnimationListener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@Override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onAnimationCancle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(Animation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animation)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{…}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Override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onAnimationStart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(Animation animation)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{…}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@Override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onAnimationRepeat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(Animation animation)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{…}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@Override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onAnimationEnd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(Animation animation)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{…}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624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类提供的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，实现以下音频、视频文件的播放：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MediaPlayer.create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R.raw.test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卡或其他文件路径下的媒体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mp.setDataSource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/test.mp3”);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mp.setDataSource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("http://www.citynorth.cn/music/confucius.mp3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");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setDataSource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一共四个方法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setDataSource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path)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文件系统路径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setDataSource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FileDescriptor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//assets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setDataSource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(Context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Uri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网络虚拟路径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setDataSource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FileDescriptor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long offset, long length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中包含网络资源，需在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中申请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访问权限：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&lt;uses-permission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android.permission.INTERNET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生命周期：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upload-images.jianshu.io/upload_images/2283248-329dd88339e44c0d.png?imageMogr2/auto-orient/strip%7CimageView2/2/w/6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72725"/>
            <a:ext cx="5308850" cy="64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Idle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状态：当使用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new()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方法创建一个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对象或者调用了其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reset()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方法时，该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对象处于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状态。这两种方法的一个重要差别就是：如果在这个状态下调用了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getDuration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等方法（相当于调用时机不正确），通过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reset()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状态的话会触发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OnErrorListener.onError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状态；如果是新创建的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对象，则并不会触发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onError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也不会进入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release()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方法可以进入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状态，只要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对象不再被使用，就应当尽快将其通过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release()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方法释放掉，以释放相关的软硬件组件资源，这其中有些资源是只有一份的（相当于临界资源）。如果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对象进入了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状态，则不会在进入任何其他状态了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Initialized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状态：这个状态比较简单，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setDataSource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方法就进入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Initialized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状态，表示此时要播放的文件已经设置好了。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3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状态：初始化完成之后还需要通过调用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prepareAsync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方法，这两个方法一个是同步的一个是异步的，只有进入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状态，才表明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到目前为止都没有错误，可以进行文件播放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Preparing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状态：这个状态比较好理解，主要是和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prepareAsync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配合，如果异步准备完成，会触发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OnPreparedListener.onPrepared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，进而进入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准备资源调用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时，会执行一段稍长的时间，因为它在解码媒体数据，如果解码时间过长那么会出现主线程阻塞，从而触发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异常，导致程序运行很慢，所以框架提供了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prepareAsync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异步准备方法并提供资源准备监听，当资源准备完成会触发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MediaPlayer.OnPreparedListener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onPrepared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3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状态：显然，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一旦准备好，就可以调用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方法，这样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就处于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状态，这表明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正在播放文件过程中。可以使用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isPlaying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是否处于了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状态。如果播放完毕，而又设置了循环播放，则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仍然会处于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状态，类似的，如果在该状态下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seekTo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方法均可以让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停留在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Paused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状态下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pause()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方法可以暂停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，从而进入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Paused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暂停后再次调用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则可以继续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的播放，转到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状态，暂停状态时可以调用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seekTo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方法，这是不会改变状态的。</a:t>
            </a:r>
          </a:p>
          <a:p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7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Paused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状态下均可调用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stop()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，而处于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要想重新播放，需要通过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prepareAsync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回到先前的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状态重新开始才可以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PlaybackCompleted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状态：文件正常播放完毕，而又没有设置循环播放的话就进入该状态，并会触发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OnCompletionListener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onCompletion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方法。此时可以调用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方法重新从头播放文件，也可以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stop()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，或者也可以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seekTo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来重新定位播放位置。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状态：如果由于某种原因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出现了错误，会触发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OnErrorListener.onError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事件，此时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即进入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状态，及时捕捉并妥善处理这些错误是很重要的，可以帮助我们及时释放相关的软硬件资源，也可以改善用户体验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setOnErrorListener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android.media.MediaPlayer.OnErrorListener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可以设置该监听器。如果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进入了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状态，可以通过调用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reset()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来恢复，使得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重新返回到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7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常用方法：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getCurrentPosition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获取当前播放的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getAudioSessionId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返回音频的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getDuration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得到文件的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TrackInfo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getTrackInfo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track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isLooping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是否循环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播放。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isPlaying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是否正在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播放。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5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Bitmap.Config.ALPHA_8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：颜色信息只由透明度组成，占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Bitmap.Config.ARGB_4444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：颜色信息由透明度与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Green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）四部分组成，每个部分都占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位，总共占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Bitmap.Config.ARGB_8888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：颜色信息由透明度与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Green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）四部分组成，每个部分都占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位，总共占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位。是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默认的颜色配置信息，也是最占空间的一种配置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Bitmap.Config.RGB_565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：颜色信息由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Green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）三部分组成，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位，总共占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1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pause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暂停。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start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stop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停止。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prepare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同步的方式装载流媒体文件。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prepareAsync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异步的方式装载流媒体文件。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至未初始化状态。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release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回收流媒体资源。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seekTo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msec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指定播放的位置（以毫秒为单位的时间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5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setAudioStreamType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streamtype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指定流媒体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setLooping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looping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设置是否单曲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setNextMediaPlayer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next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当这个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播放完毕后，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播放。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setWakeMode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(Context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：设置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唤醒的状态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setScreenOnWhilePlaying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(Boolean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screenOn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：播放时是否保持屏幕常亮，是否阻止屏幕自动休眠。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通过刷新来重绘视图，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系统通过发出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VSYNC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信号来进行屏幕的重绘，刷新的时间间隔为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一些需要频繁刷新，执行很多逻辑操作的时候，超过了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16ms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，就会导致卡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顿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继承自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，但拥有独立的绘制表面，即它不与其宿主窗口共享同一个绘图表面，可以单独在一个线程进行绘制，并不会占用主线程的资源。这样，绘制就会比较高效，游戏，视频播放，还有最近热门的直播，都可以用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Image result for android surfac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509120"/>
            <a:ext cx="3888432" cy="22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的区别：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主要适用于主动更新的情况下，而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主要适用于被动更新，例如频繁地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刷新。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在主线程中对画面进行刷新，而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通常会通过一个子线程来进行页面的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刷新。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在绘图时没有使用双缓冲机制，而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SufaceView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在底层实现机制中就已经实现了双缓冲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机制。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3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4309125"/>
            <a:ext cx="6141248" cy="24159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364" y="1412776"/>
            <a:ext cx="6125077" cy="5031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73" y="1444036"/>
            <a:ext cx="4208162" cy="28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837257"/>
            <a:ext cx="6000000" cy="4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1916832"/>
            <a:ext cx="4685714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09563"/>
            <a:ext cx="2604585" cy="5248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964" y="1600200"/>
            <a:ext cx="2609233" cy="525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628" y="1554123"/>
            <a:ext cx="2628212" cy="52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The end.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9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Bitmap.CompressFormat.JPEG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压缩算法进行图像压缩，压缩后的格式可以是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".jpg"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".jpeg"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，是一种有损压缩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Bitmap.CompressFormat.PNG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压缩算法进行图像压缩，压缩后的格式可以是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，是一种无损压缩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Bitmap.CompressFormat.WEBP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WebP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压缩算法进行图像压缩，压缩后的格式可以是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webp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，是一种有损压缩，质量相同的情况下，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WebP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格式图像的体积要比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格式图像小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。美中不足的是，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WebP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格式图像的编码时间“比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格式图像长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倍”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的类构造函数是私有的，因此不能直接通过构造方法实例化。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的静态方法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createBitmap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BitmapFactory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系列静态方法创建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s://upload-images.jianshu.io/upload_images/1736058-638e1836671d38f5.png?imageMogr2/auto-orient/strip%7CimageView2/2/w/4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37" y="3429000"/>
            <a:ext cx="40957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-images.jianshu.io/upload_images/1736058-1b4f93c3886c997b.png?imageMogr2/auto-orient/strip%7CimageView2/2/w/5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10" y="3429000"/>
            <a:ext cx="48958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BitmapFactory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类提供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方法用来加载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decodeFile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sd_patch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“/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/test.png”;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BitmapFactory.decodeFile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sd_path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decodeResource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R.drawable.xxx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的形式从本地资源中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BitmapFactory.decodeResource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this.getContext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R.drawable.pop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decodeStream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：从输入流加载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/test.png”);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Bitmap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BitmapFactory.decodeStream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decodeByteArray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从字节数组中加载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Bitmap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BitmapFactory.decodeByteArray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(myByte,0,myByte.length);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8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3383</Words>
  <Application>Microsoft Office PowerPoint</Application>
  <PresentationFormat>自定义</PresentationFormat>
  <Paragraphs>303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微软雅黑</vt:lpstr>
      <vt:lpstr>Arial</vt:lpstr>
      <vt:lpstr>Century Gothic</vt:lpstr>
      <vt:lpstr>Continental_Asia_16x9</vt:lpstr>
      <vt:lpstr>Android移动互联网应用开发 </vt:lpstr>
      <vt:lpstr>安卓常用绘图类</vt:lpstr>
      <vt:lpstr>bitmap</vt:lpstr>
      <vt:lpstr>bitmap</vt:lpstr>
      <vt:lpstr>bitmap</vt:lpstr>
      <vt:lpstr>bitmap</vt:lpstr>
      <vt:lpstr>bitmap</vt:lpstr>
      <vt:lpstr>bitmap</vt:lpstr>
      <vt:lpstr>bitmap</vt:lpstr>
      <vt:lpstr>bitmap</vt:lpstr>
      <vt:lpstr>bitmap</vt:lpstr>
      <vt:lpstr>Paint</vt:lpstr>
      <vt:lpstr>Paint</vt:lpstr>
      <vt:lpstr>Paint</vt:lpstr>
      <vt:lpstr>paint</vt:lpstr>
      <vt:lpstr>Canvas</vt:lpstr>
      <vt:lpstr>Canvas</vt:lpstr>
      <vt:lpstr>CANVAS</vt:lpstr>
      <vt:lpstr>CANVAS</vt:lpstr>
      <vt:lpstr>CANVAS</vt:lpstr>
      <vt:lpstr>CANVAS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 listener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mediaplayer</vt:lpstr>
      <vt:lpstr>The end.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2018-02-09T01:29:57Z</dcterms:created>
  <dcterms:modified xsi:type="dcterms:W3CDTF">2018-10-18T12:09:15Z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