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8"/>
  </p:notesMasterIdLst>
  <p:handoutMasterIdLst>
    <p:handoutMasterId r:id="rId59"/>
  </p:handoutMasterIdLst>
  <p:sldIdLst>
    <p:sldId id="256" r:id="rId3"/>
    <p:sldId id="282" r:id="rId4"/>
    <p:sldId id="283" r:id="rId5"/>
    <p:sldId id="284" r:id="rId6"/>
    <p:sldId id="285" r:id="rId7"/>
    <p:sldId id="286" r:id="rId8"/>
    <p:sldId id="289" r:id="rId9"/>
    <p:sldId id="291" r:id="rId10"/>
    <p:sldId id="292" r:id="rId11"/>
    <p:sldId id="293" r:id="rId12"/>
    <p:sldId id="287" r:id="rId13"/>
    <p:sldId id="294" r:id="rId14"/>
    <p:sldId id="295" r:id="rId15"/>
    <p:sldId id="297" r:id="rId16"/>
    <p:sldId id="298" r:id="rId17"/>
    <p:sldId id="299" r:id="rId18"/>
    <p:sldId id="300" r:id="rId19"/>
    <p:sldId id="301" r:id="rId20"/>
    <p:sldId id="296" r:id="rId21"/>
    <p:sldId id="288" r:id="rId22"/>
    <p:sldId id="280" r:id="rId23"/>
    <p:sldId id="302" r:id="rId24"/>
    <p:sldId id="306" r:id="rId25"/>
    <p:sldId id="304" r:id="rId26"/>
    <p:sldId id="305" r:id="rId27"/>
    <p:sldId id="303" r:id="rId28"/>
    <p:sldId id="307" r:id="rId29"/>
    <p:sldId id="326" r:id="rId30"/>
    <p:sldId id="327" r:id="rId31"/>
    <p:sldId id="328" r:id="rId32"/>
    <p:sldId id="329" r:id="rId33"/>
    <p:sldId id="330" r:id="rId34"/>
    <p:sldId id="331" r:id="rId35"/>
    <p:sldId id="332" r:id="rId36"/>
    <p:sldId id="333" r:id="rId37"/>
    <p:sldId id="334" r:id="rId38"/>
    <p:sldId id="308" r:id="rId39"/>
    <p:sldId id="309" r:id="rId40"/>
    <p:sldId id="311" r:id="rId41"/>
    <p:sldId id="312" r:id="rId42"/>
    <p:sldId id="313" r:id="rId43"/>
    <p:sldId id="315" r:id="rId44"/>
    <p:sldId id="316" r:id="rId45"/>
    <p:sldId id="317" r:id="rId46"/>
    <p:sldId id="318" r:id="rId47"/>
    <p:sldId id="314" r:id="rId48"/>
    <p:sldId id="319" r:id="rId49"/>
    <p:sldId id="320" r:id="rId50"/>
    <p:sldId id="322" r:id="rId51"/>
    <p:sldId id="321" r:id="rId52"/>
    <p:sldId id="323" r:id="rId53"/>
    <p:sldId id="324" r:id="rId54"/>
    <p:sldId id="325" r:id="rId55"/>
    <p:sldId id="310" r:id="rId56"/>
    <p:sldId id="279" r:id="rId5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p:cViewPr varScale="1">
        <p:scale>
          <a:sx n="116" d="100"/>
          <a:sy n="116" d="100"/>
        </p:scale>
        <p:origin x="390" y="10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10/18/2018</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2018/10/18</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10</a:t>
            </a:fld>
            <a:endParaRPr lang="zh-CN"/>
          </a:p>
        </p:txBody>
      </p:sp>
    </p:spTree>
    <p:extLst>
      <p:ext uri="{BB962C8B-B14F-4D97-AF65-F5344CB8AC3E}">
        <p14:creationId xmlns:p14="http://schemas.microsoft.com/office/powerpoint/2010/main" val="2281605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11</a:t>
            </a:fld>
            <a:endParaRPr lang="zh-CN"/>
          </a:p>
        </p:txBody>
      </p:sp>
    </p:spTree>
    <p:extLst>
      <p:ext uri="{BB962C8B-B14F-4D97-AF65-F5344CB8AC3E}">
        <p14:creationId xmlns:p14="http://schemas.microsoft.com/office/powerpoint/2010/main" val="1552994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12</a:t>
            </a:fld>
            <a:endParaRPr lang="zh-CN"/>
          </a:p>
        </p:txBody>
      </p:sp>
    </p:spTree>
    <p:extLst>
      <p:ext uri="{BB962C8B-B14F-4D97-AF65-F5344CB8AC3E}">
        <p14:creationId xmlns:p14="http://schemas.microsoft.com/office/powerpoint/2010/main" val="76992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13</a:t>
            </a:fld>
            <a:endParaRPr lang="zh-CN"/>
          </a:p>
        </p:txBody>
      </p:sp>
    </p:spTree>
    <p:extLst>
      <p:ext uri="{BB962C8B-B14F-4D97-AF65-F5344CB8AC3E}">
        <p14:creationId xmlns:p14="http://schemas.microsoft.com/office/powerpoint/2010/main" val="2562187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14</a:t>
            </a:fld>
            <a:endParaRPr lang="zh-CN"/>
          </a:p>
        </p:txBody>
      </p:sp>
    </p:spTree>
    <p:extLst>
      <p:ext uri="{BB962C8B-B14F-4D97-AF65-F5344CB8AC3E}">
        <p14:creationId xmlns:p14="http://schemas.microsoft.com/office/powerpoint/2010/main" val="1422493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15</a:t>
            </a:fld>
            <a:endParaRPr lang="zh-CN"/>
          </a:p>
        </p:txBody>
      </p:sp>
    </p:spTree>
    <p:extLst>
      <p:ext uri="{BB962C8B-B14F-4D97-AF65-F5344CB8AC3E}">
        <p14:creationId xmlns:p14="http://schemas.microsoft.com/office/powerpoint/2010/main" val="156798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16</a:t>
            </a:fld>
            <a:endParaRPr lang="zh-CN"/>
          </a:p>
        </p:txBody>
      </p:sp>
    </p:spTree>
    <p:extLst>
      <p:ext uri="{BB962C8B-B14F-4D97-AF65-F5344CB8AC3E}">
        <p14:creationId xmlns:p14="http://schemas.microsoft.com/office/powerpoint/2010/main" val="156787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17</a:t>
            </a:fld>
            <a:endParaRPr lang="zh-CN"/>
          </a:p>
        </p:txBody>
      </p:sp>
    </p:spTree>
    <p:extLst>
      <p:ext uri="{BB962C8B-B14F-4D97-AF65-F5344CB8AC3E}">
        <p14:creationId xmlns:p14="http://schemas.microsoft.com/office/powerpoint/2010/main" val="1098537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18</a:t>
            </a:fld>
            <a:endParaRPr lang="zh-CN"/>
          </a:p>
        </p:txBody>
      </p:sp>
    </p:spTree>
    <p:extLst>
      <p:ext uri="{BB962C8B-B14F-4D97-AF65-F5344CB8AC3E}">
        <p14:creationId xmlns:p14="http://schemas.microsoft.com/office/powerpoint/2010/main" val="68941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19</a:t>
            </a:fld>
            <a:endParaRPr lang="zh-CN"/>
          </a:p>
        </p:txBody>
      </p:sp>
    </p:spTree>
    <p:extLst>
      <p:ext uri="{BB962C8B-B14F-4D97-AF65-F5344CB8AC3E}">
        <p14:creationId xmlns:p14="http://schemas.microsoft.com/office/powerpoint/2010/main" val="5714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a:t>
            </a:fld>
            <a:endParaRPr lang="zh-CN"/>
          </a:p>
        </p:txBody>
      </p:sp>
    </p:spTree>
    <p:extLst>
      <p:ext uri="{BB962C8B-B14F-4D97-AF65-F5344CB8AC3E}">
        <p14:creationId xmlns:p14="http://schemas.microsoft.com/office/powerpoint/2010/main" val="3863640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20</a:t>
            </a:fld>
            <a:endParaRPr lang="zh-CN"/>
          </a:p>
        </p:txBody>
      </p:sp>
    </p:spTree>
    <p:extLst>
      <p:ext uri="{BB962C8B-B14F-4D97-AF65-F5344CB8AC3E}">
        <p14:creationId xmlns:p14="http://schemas.microsoft.com/office/powerpoint/2010/main" val="3209738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21</a:t>
            </a:fld>
            <a:endParaRPr lang="zh-CN"/>
          </a:p>
        </p:txBody>
      </p:sp>
    </p:spTree>
    <p:extLst>
      <p:ext uri="{BB962C8B-B14F-4D97-AF65-F5344CB8AC3E}">
        <p14:creationId xmlns:p14="http://schemas.microsoft.com/office/powerpoint/2010/main" val="2421024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22</a:t>
            </a:fld>
            <a:endParaRPr lang="zh-CN"/>
          </a:p>
        </p:txBody>
      </p:sp>
    </p:spTree>
    <p:extLst>
      <p:ext uri="{BB962C8B-B14F-4D97-AF65-F5344CB8AC3E}">
        <p14:creationId xmlns:p14="http://schemas.microsoft.com/office/powerpoint/2010/main" val="4110676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23</a:t>
            </a:fld>
            <a:endParaRPr lang="zh-CN"/>
          </a:p>
        </p:txBody>
      </p:sp>
    </p:spTree>
    <p:extLst>
      <p:ext uri="{BB962C8B-B14F-4D97-AF65-F5344CB8AC3E}">
        <p14:creationId xmlns:p14="http://schemas.microsoft.com/office/powerpoint/2010/main" val="3026094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24</a:t>
            </a:fld>
            <a:endParaRPr lang="zh-CN"/>
          </a:p>
        </p:txBody>
      </p:sp>
    </p:spTree>
    <p:extLst>
      <p:ext uri="{BB962C8B-B14F-4D97-AF65-F5344CB8AC3E}">
        <p14:creationId xmlns:p14="http://schemas.microsoft.com/office/powerpoint/2010/main" val="1327349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25</a:t>
            </a:fld>
            <a:endParaRPr lang="zh-CN"/>
          </a:p>
        </p:txBody>
      </p:sp>
    </p:spTree>
    <p:extLst>
      <p:ext uri="{BB962C8B-B14F-4D97-AF65-F5344CB8AC3E}">
        <p14:creationId xmlns:p14="http://schemas.microsoft.com/office/powerpoint/2010/main" val="1585938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26</a:t>
            </a:fld>
            <a:endParaRPr lang="zh-CN"/>
          </a:p>
        </p:txBody>
      </p:sp>
    </p:spTree>
    <p:extLst>
      <p:ext uri="{BB962C8B-B14F-4D97-AF65-F5344CB8AC3E}">
        <p14:creationId xmlns:p14="http://schemas.microsoft.com/office/powerpoint/2010/main" val="367006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27</a:t>
            </a:fld>
            <a:endParaRPr lang="zh-CN"/>
          </a:p>
        </p:txBody>
      </p:sp>
    </p:spTree>
    <p:extLst>
      <p:ext uri="{BB962C8B-B14F-4D97-AF65-F5344CB8AC3E}">
        <p14:creationId xmlns:p14="http://schemas.microsoft.com/office/powerpoint/2010/main" val="120236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28</a:t>
            </a:fld>
            <a:endParaRPr lang="zh-CN"/>
          </a:p>
        </p:txBody>
      </p:sp>
    </p:spTree>
    <p:extLst>
      <p:ext uri="{BB962C8B-B14F-4D97-AF65-F5344CB8AC3E}">
        <p14:creationId xmlns:p14="http://schemas.microsoft.com/office/powerpoint/2010/main" val="2702949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29</a:t>
            </a:fld>
            <a:endParaRPr lang="zh-CN"/>
          </a:p>
        </p:txBody>
      </p:sp>
    </p:spTree>
    <p:extLst>
      <p:ext uri="{BB962C8B-B14F-4D97-AF65-F5344CB8AC3E}">
        <p14:creationId xmlns:p14="http://schemas.microsoft.com/office/powerpoint/2010/main" val="290362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a:t>
            </a:fld>
            <a:endParaRPr lang="zh-CN"/>
          </a:p>
        </p:txBody>
      </p:sp>
    </p:spTree>
    <p:extLst>
      <p:ext uri="{BB962C8B-B14F-4D97-AF65-F5344CB8AC3E}">
        <p14:creationId xmlns:p14="http://schemas.microsoft.com/office/powerpoint/2010/main" val="315594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30</a:t>
            </a:fld>
            <a:endParaRPr lang="zh-CN"/>
          </a:p>
        </p:txBody>
      </p:sp>
    </p:spTree>
    <p:extLst>
      <p:ext uri="{BB962C8B-B14F-4D97-AF65-F5344CB8AC3E}">
        <p14:creationId xmlns:p14="http://schemas.microsoft.com/office/powerpoint/2010/main" val="4243782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31</a:t>
            </a:fld>
            <a:endParaRPr lang="zh-CN"/>
          </a:p>
        </p:txBody>
      </p:sp>
    </p:spTree>
    <p:extLst>
      <p:ext uri="{BB962C8B-B14F-4D97-AF65-F5344CB8AC3E}">
        <p14:creationId xmlns:p14="http://schemas.microsoft.com/office/powerpoint/2010/main" val="4077372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32</a:t>
            </a:fld>
            <a:endParaRPr lang="zh-CN"/>
          </a:p>
        </p:txBody>
      </p:sp>
    </p:spTree>
    <p:extLst>
      <p:ext uri="{BB962C8B-B14F-4D97-AF65-F5344CB8AC3E}">
        <p14:creationId xmlns:p14="http://schemas.microsoft.com/office/powerpoint/2010/main" val="3150705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33</a:t>
            </a:fld>
            <a:endParaRPr lang="zh-CN"/>
          </a:p>
        </p:txBody>
      </p:sp>
    </p:spTree>
    <p:extLst>
      <p:ext uri="{BB962C8B-B14F-4D97-AF65-F5344CB8AC3E}">
        <p14:creationId xmlns:p14="http://schemas.microsoft.com/office/powerpoint/2010/main" val="5135141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34</a:t>
            </a:fld>
            <a:endParaRPr lang="zh-CN"/>
          </a:p>
        </p:txBody>
      </p:sp>
    </p:spTree>
    <p:extLst>
      <p:ext uri="{BB962C8B-B14F-4D97-AF65-F5344CB8AC3E}">
        <p14:creationId xmlns:p14="http://schemas.microsoft.com/office/powerpoint/2010/main" val="2607232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35</a:t>
            </a:fld>
            <a:endParaRPr lang="zh-CN"/>
          </a:p>
        </p:txBody>
      </p:sp>
    </p:spTree>
    <p:extLst>
      <p:ext uri="{BB962C8B-B14F-4D97-AF65-F5344CB8AC3E}">
        <p14:creationId xmlns:p14="http://schemas.microsoft.com/office/powerpoint/2010/main" val="3497692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36</a:t>
            </a:fld>
            <a:endParaRPr lang="zh-CN"/>
          </a:p>
        </p:txBody>
      </p:sp>
    </p:spTree>
    <p:extLst>
      <p:ext uri="{BB962C8B-B14F-4D97-AF65-F5344CB8AC3E}">
        <p14:creationId xmlns:p14="http://schemas.microsoft.com/office/powerpoint/2010/main" val="3441057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37</a:t>
            </a:fld>
            <a:endParaRPr lang="zh-CN"/>
          </a:p>
        </p:txBody>
      </p:sp>
    </p:spTree>
    <p:extLst>
      <p:ext uri="{BB962C8B-B14F-4D97-AF65-F5344CB8AC3E}">
        <p14:creationId xmlns:p14="http://schemas.microsoft.com/office/powerpoint/2010/main" val="35657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38</a:t>
            </a:fld>
            <a:endParaRPr lang="zh-CN"/>
          </a:p>
        </p:txBody>
      </p:sp>
    </p:spTree>
    <p:extLst>
      <p:ext uri="{BB962C8B-B14F-4D97-AF65-F5344CB8AC3E}">
        <p14:creationId xmlns:p14="http://schemas.microsoft.com/office/powerpoint/2010/main" val="18607938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39</a:t>
            </a:fld>
            <a:endParaRPr lang="zh-CN"/>
          </a:p>
        </p:txBody>
      </p:sp>
    </p:spTree>
    <p:extLst>
      <p:ext uri="{BB962C8B-B14F-4D97-AF65-F5344CB8AC3E}">
        <p14:creationId xmlns:p14="http://schemas.microsoft.com/office/powerpoint/2010/main" val="3495451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a:t>
            </a:fld>
            <a:endParaRPr lang="zh-CN"/>
          </a:p>
        </p:txBody>
      </p:sp>
    </p:spTree>
    <p:extLst>
      <p:ext uri="{BB962C8B-B14F-4D97-AF65-F5344CB8AC3E}">
        <p14:creationId xmlns:p14="http://schemas.microsoft.com/office/powerpoint/2010/main" val="2201929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40</a:t>
            </a:fld>
            <a:endParaRPr lang="zh-CN"/>
          </a:p>
        </p:txBody>
      </p:sp>
    </p:spTree>
    <p:extLst>
      <p:ext uri="{BB962C8B-B14F-4D97-AF65-F5344CB8AC3E}">
        <p14:creationId xmlns:p14="http://schemas.microsoft.com/office/powerpoint/2010/main" val="33616095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41</a:t>
            </a:fld>
            <a:endParaRPr lang="zh-CN"/>
          </a:p>
        </p:txBody>
      </p:sp>
    </p:spTree>
    <p:extLst>
      <p:ext uri="{BB962C8B-B14F-4D97-AF65-F5344CB8AC3E}">
        <p14:creationId xmlns:p14="http://schemas.microsoft.com/office/powerpoint/2010/main" val="863668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42</a:t>
            </a:fld>
            <a:endParaRPr lang="zh-CN"/>
          </a:p>
        </p:txBody>
      </p:sp>
    </p:spTree>
    <p:extLst>
      <p:ext uri="{BB962C8B-B14F-4D97-AF65-F5344CB8AC3E}">
        <p14:creationId xmlns:p14="http://schemas.microsoft.com/office/powerpoint/2010/main" val="24481584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43</a:t>
            </a:fld>
            <a:endParaRPr lang="zh-CN"/>
          </a:p>
        </p:txBody>
      </p:sp>
    </p:spTree>
    <p:extLst>
      <p:ext uri="{BB962C8B-B14F-4D97-AF65-F5344CB8AC3E}">
        <p14:creationId xmlns:p14="http://schemas.microsoft.com/office/powerpoint/2010/main" val="24513460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44</a:t>
            </a:fld>
            <a:endParaRPr lang="zh-CN"/>
          </a:p>
        </p:txBody>
      </p:sp>
    </p:spTree>
    <p:extLst>
      <p:ext uri="{BB962C8B-B14F-4D97-AF65-F5344CB8AC3E}">
        <p14:creationId xmlns:p14="http://schemas.microsoft.com/office/powerpoint/2010/main" val="32073649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45</a:t>
            </a:fld>
            <a:endParaRPr lang="zh-CN"/>
          </a:p>
        </p:txBody>
      </p:sp>
    </p:spTree>
    <p:extLst>
      <p:ext uri="{BB962C8B-B14F-4D97-AF65-F5344CB8AC3E}">
        <p14:creationId xmlns:p14="http://schemas.microsoft.com/office/powerpoint/2010/main" val="2626248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46</a:t>
            </a:fld>
            <a:endParaRPr lang="zh-CN"/>
          </a:p>
        </p:txBody>
      </p:sp>
    </p:spTree>
    <p:extLst>
      <p:ext uri="{BB962C8B-B14F-4D97-AF65-F5344CB8AC3E}">
        <p14:creationId xmlns:p14="http://schemas.microsoft.com/office/powerpoint/2010/main" val="22011602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47</a:t>
            </a:fld>
            <a:endParaRPr lang="zh-CN"/>
          </a:p>
        </p:txBody>
      </p:sp>
    </p:spTree>
    <p:extLst>
      <p:ext uri="{BB962C8B-B14F-4D97-AF65-F5344CB8AC3E}">
        <p14:creationId xmlns:p14="http://schemas.microsoft.com/office/powerpoint/2010/main" val="38093012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48</a:t>
            </a:fld>
            <a:endParaRPr lang="zh-CN"/>
          </a:p>
        </p:txBody>
      </p:sp>
    </p:spTree>
    <p:extLst>
      <p:ext uri="{BB962C8B-B14F-4D97-AF65-F5344CB8AC3E}">
        <p14:creationId xmlns:p14="http://schemas.microsoft.com/office/powerpoint/2010/main" val="36224421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49</a:t>
            </a:fld>
            <a:endParaRPr lang="zh-CN"/>
          </a:p>
        </p:txBody>
      </p:sp>
    </p:spTree>
    <p:extLst>
      <p:ext uri="{BB962C8B-B14F-4D97-AF65-F5344CB8AC3E}">
        <p14:creationId xmlns:p14="http://schemas.microsoft.com/office/powerpoint/2010/main" val="233406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a:t>
            </a:fld>
            <a:endParaRPr lang="zh-CN"/>
          </a:p>
        </p:txBody>
      </p:sp>
    </p:spTree>
    <p:extLst>
      <p:ext uri="{BB962C8B-B14F-4D97-AF65-F5344CB8AC3E}">
        <p14:creationId xmlns:p14="http://schemas.microsoft.com/office/powerpoint/2010/main" val="3648038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50</a:t>
            </a:fld>
            <a:endParaRPr lang="zh-CN"/>
          </a:p>
        </p:txBody>
      </p:sp>
    </p:spTree>
    <p:extLst>
      <p:ext uri="{BB962C8B-B14F-4D97-AF65-F5344CB8AC3E}">
        <p14:creationId xmlns:p14="http://schemas.microsoft.com/office/powerpoint/2010/main" val="6149472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51</a:t>
            </a:fld>
            <a:endParaRPr lang="zh-CN"/>
          </a:p>
        </p:txBody>
      </p:sp>
    </p:spTree>
    <p:extLst>
      <p:ext uri="{BB962C8B-B14F-4D97-AF65-F5344CB8AC3E}">
        <p14:creationId xmlns:p14="http://schemas.microsoft.com/office/powerpoint/2010/main" val="18721672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52</a:t>
            </a:fld>
            <a:endParaRPr lang="zh-CN"/>
          </a:p>
        </p:txBody>
      </p:sp>
    </p:spTree>
    <p:extLst>
      <p:ext uri="{BB962C8B-B14F-4D97-AF65-F5344CB8AC3E}">
        <p14:creationId xmlns:p14="http://schemas.microsoft.com/office/powerpoint/2010/main" val="1413630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53</a:t>
            </a:fld>
            <a:endParaRPr lang="zh-CN"/>
          </a:p>
        </p:txBody>
      </p:sp>
    </p:spTree>
    <p:extLst>
      <p:ext uri="{BB962C8B-B14F-4D97-AF65-F5344CB8AC3E}">
        <p14:creationId xmlns:p14="http://schemas.microsoft.com/office/powerpoint/2010/main" val="15583804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54</a:t>
            </a:fld>
            <a:endParaRPr lang="zh-CN"/>
          </a:p>
        </p:txBody>
      </p:sp>
    </p:spTree>
    <p:extLst>
      <p:ext uri="{BB962C8B-B14F-4D97-AF65-F5344CB8AC3E}">
        <p14:creationId xmlns:p14="http://schemas.microsoft.com/office/powerpoint/2010/main" val="16476093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55</a:t>
            </a:fld>
            <a:endParaRPr lang="zh-CN"/>
          </a:p>
        </p:txBody>
      </p:sp>
    </p:spTree>
    <p:extLst>
      <p:ext uri="{BB962C8B-B14F-4D97-AF65-F5344CB8AC3E}">
        <p14:creationId xmlns:p14="http://schemas.microsoft.com/office/powerpoint/2010/main" val="77854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6</a:t>
            </a:fld>
            <a:endParaRPr lang="zh-CN"/>
          </a:p>
        </p:txBody>
      </p:sp>
    </p:spTree>
    <p:extLst>
      <p:ext uri="{BB962C8B-B14F-4D97-AF65-F5344CB8AC3E}">
        <p14:creationId xmlns:p14="http://schemas.microsoft.com/office/powerpoint/2010/main" val="2819174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7</a:t>
            </a:fld>
            <a:endParaRPr lang="zh-CN"/>
          </a:p>
        </p:txBody>
      </p:sp>
    </p:spTree>
    <p:extLst>
      <p:ext uri="{BB962C8B-B14F-4D97-AF65-F5344CB8AC3E}">
        <p14:creationId xmlns:p14="http://schemas.microsoft.com/office/powerpoint/2010/main" val="495550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8</a:t>
            </a:fld>
            <a:endParaRPr lang="zh-CN"/>
          </a:p>
        </p:txBody>
      </p:sp>
    </p:spTree>
    <p:extLst>
      <p:ext uri="{BB962C8B-B14F-4D97-AF65-F5344CB8AC3E}">
        <p14:creationId xmlns:p14="http://schemas.microsoft.com/office/powerpoint/2010/main" val="315488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9</a:t>
            </a:fld>
            <a:endParaRPr lang="zh-CN"/>
          </a:p>
        </p:txBody>
      </p:sp>
    </p:spTree>
    <p:extLst>
      <p:ext uri="{BB962C8B-B14F-4D97-AF65-F5344CB8AC3E}">
        <p14:creationId xmlns:p14="http://schemas.microsoft.com/office/powerpoint/2010/main" val="2912121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DF33987-6305-4E2A-BF18-EF013ECE927B}" type="datetimeFigureOut">
              <a:t>2018/10/18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EDF33987-6305-4E2A-BF18-EF013ECE927B}" type="datetimeFigureOut">
              <a:t>2018/10/18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2018/10/18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2018/10/18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DF33987-6305-4E2A-BF18-EF013ECE927B}" type="datetimeFigureOut">
              <a:t>2018/10/18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pPr/>
              <a:t>2018/10/18</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移动互联网应用开发 </a:t>
            </a:r>
            <a:endParaRPr lang="zh-CN" dirty="0">
              <a:latin typeface="微软雅黑" pitchFamily="34" charset="-122"/>
              <a:ea typeface="微软雅黑" pitchFamily="34" charset="-122"/>
            </a:endParaRPr>
          </a:p>
        </p:txBody>
      </p:sp>
      <p:sp>
        <p:nvSpPr>
          <p:cNvPr id="3" name="副标题 2"/>
          <p:cNvSpPr>
            <a:spLocks noGrp="1"/>
          </p:cNvSpPr>
          <p:nvPr>
            <p:ph type="subTitle" idx="1"/>
          </p:nvPr>
        </p:nvSpPr>
        <p:spPr/>
        <p:txBody>
          <a:bodyPr/>
          <a:lstStyle/>
          <a:p>
            <a:r>
              <a:rPr lang="zh-CN" altLang="en-US" dirty="0">
                <a:latin typeface="微软雅黑" pitchFamily="34" charset="-122"/>
                <a:ea typeface="微软雅黑" pitchFamily="34" charset="-122"/>
              </a:rPr>
              <a:t>傅晓，河海大学计算机与信息</a:t>
            </a:r>
            <a:r>
              <a:rPr lang="zh-CN" altLang="en-US" dirty="0" smtClean="0">
                <a:latin typeface="微软雅黑" pitchFamily="34" charset="-122"/>
                <a:ea typeface="微软雅黑" pitchFamily="34" charset="-122"/>
              </a:rPr>
              <a:t>学院</a:t>
            </a:r>
            <a:endParaRPr lang="en-US" altLang="zh-CN" dirty="0" smtClean="0">
              <a:latin typeface="微软雅黑" pitchFamily="34" charset="-122"/>
              <a:ea typeface="微软雅黑" pitchFamily="34" charset="-122"/>
            </a:endParaRPr>
          </a:p>
          <a:p>
            <a:fld id="{A280E66D-74BB-4D88-978E-8A8DFC2B1BC6}" type="datetime6">
              <a:rPr lang="zh-CN" altLang="en-US" smtClean="0">
                <a:latin typeface="微软雅黑" pitchFamily="34" charset="-122"/>
                <a:ea typeface="微软雅黑" pitchFamily="34" charset="-122"/>
              </a:rPr>
              <a:t>2018年10月</a:t>
            </a:fld>
            <a:endParaRPr lang="zh-CN"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套接字</a:t>
            </a:r>
            <a:r>
              <a:rPr lang="en-US" altLang="zh-CN" dirty="0">
                <a:latin typeface="微软雅黑" pitchFamily="34" charset="-122"/>
                <a:ea typeface="微软雅黑" pitchFamily="34" charset="-122"/>
              </a:rPr>
              <a:t>Socket</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套接字（</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）可以表示多种不同意思：</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，允许应用程序访问连网协议接口的应用编程接口</a:t>
            </a:r>
            <a:r>
              <a:rPr lang="en-US" altLang="zh-CN" dirty="0" smtClean="0">
                <a:latin typeface="微软雅黑" pitchFamily="34" charset="-122"/>
                <a:ea typeface="微软雅黑" pitchFamily="34" charset="-122"/>
              </a:rPr>
              <a:t>API</a:t>
            </a:r>
            <a:r>
              <a:rPr lang="zh-CN" altLang="en-US" dirty="0" smtClean="0">
                <a:latin typeface="微软雅黑" pitchFamily="34" charset="-122"/>
                <a:ea typeface="微软雅黑" pitchFamily="34" charset="-122"/>
              </a:rPr>
              <a:t>称为</a:t>
            </a:r>
            <a:r>
              <a:rPr lang="en-US" altLang="zh-CN" dirty="0" smtClean="0">
                <a:latin typeface="微软雅黑" pitchFamily="34" charset="-122"/>
                <a:ea typeface="微软雅黑" pitchFamily="34" charset="-122"/>
              </a:rPr>
              <a:t>socket API</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socket API</a:t>
            </a:r>
            <a:r>
              <a:rPr lang="zh-CN" altLang="en-US" dirty="0" smtClean="0">
                <a:latin typeface="微软雅黑" pitchFamily="34" charset="-122"/>
                <a:ea typeface="微软雅黑" pitchFamily="34" charset="-122"/>
              </a:rPr>
              <a:t>中使用的一个函数名叫做</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，调用</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函数的端点称为</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，调用</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函数时，其返回值称为</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描述符；</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OS</a:t>
            </a:r>
            <a:r>
              <a:rPr lang="zh-CN" altLang="en-US" dirty="0" smtClean="0">
                <a:latin typeface="微软雅黑" pitchFamily="34" charset="-122"/>
                <a:ea typeface="微软雅黑" pitchFamily="34" charset="-122"/>
              </a:rPr>
              <a:t>内核中连网协议的</a:t>
            </a:r>
            <a:r>
              <a:rPr lang="en-US" altLang="zh-CN" dirty="0" smtClean="0">
                <a:latin typeface="微软雅黑" pitchFamily="34" charset="-122"/>
                <a:ea typeface="微软雅黑" pitchFamily="34" charset="-122"/>
              </a:rPr>
              <a:t>Berkeley</a:t>
            </a:r>
            <a:r>
              <a:rPr lang="zh-CN" altLang="en-US" dirty="0" smtClean="0">
                <a:latin typeface="微软雅黑" pitchFamily="34" charset="-122"/>
                <a:ea typeface="微软雅黑" pitchFamily="34" charset="-122"/>
              </a:rPr>
              <a:t>实现，称为</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实现。</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218423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套接字</a:t>
            </a:r>
            <a:r>
              <a:rPr lang="en-US" altLang="zh-CN" dirty="0">
                <a:latin typeface="微软雅黑" pitchFamily="34" charset="-122"/>
                <a:ea typeface="微软雅黑" pitchFamily="34" charset="-122"/>
              </a:rPr>
              <a:t>Socket</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客户端</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Socket(String </a:t>
            </a:r>
            <a:r>
              <a:rPr lang="en-US" altLang="zh-CN" dirty="0">
                <a:latin typeface="微软雅黑" pitchFamily="34" charset="-122"/>
                <a:ea typeface="微软雅黑" pitchFamily="34" charset="-122"/>
              </a:rPr>
              <a:t>host,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port) throws </a:t>
            </a:r>
            <a:r>
              <a:rPr lang="en-US" altLang="zh-CN" dirty="0" err="1">
                <a:latin typeface="微软雅黑" pitchFamily="34" charset="-122"/>
                <a:ea typeface="微软雅黑" pitchFamily="34" charset="-122"/>
              </a:rPr>
              <a:t>UnknownHostException</a:t>
            </a:r>
            <a:r>
              <a:rPr lang="en-US" altLang="zh-CN" dirty="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IOException</a:t>
            </a:r>
            <a:r>
              <a:rPr lang="zh-CN" altLang="en-US" dirty="0" smtClean="0">
                <a:latin typeface="微软雅黑" pitchFamily="34" charset="-122"/>
                <a:ea typeface="微软雅黑" pitchFamily="34" charset="-122"/>
              </a:rPr>
              <a:t>：创建</a:t>
            </a:r>
            <a:r>
              <a:rPr lang="zh-CN" altLang="en-US" dirty="0">
                <a:latin typeface="微软雅黑" pitchFamily="34" charset="-122"/>
                <a:ea typeface="微软雅黑" pitchFamily="34" charset="-122"/>
              </a:rPr>
              <a:t>一个流套接字并将其连接到指定主机上的指定端口</a:t>
            </a:r>
            <a:r>
              <a:rPr lang="zh-CN" altLang="en-US" dirty="0" smtClean="0">
                <a:latin typeface="微软雅黑" pitchFamily="34" charset="-122"/>
                <a:ea typeface="微软雅黑" pitchFamily="34" charset="-122"/>
              </a:rPr>
              <a:t>号。</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getInputStream</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：获取此</a:t>
            </a:r>
            <a:r>
              <a:rPr lang="zh-CN" altLang="en-US" dirty="0">
                <a:latin typeface="微软雅黑" pitchFamily="34" charset="-122"/>
                <a:ea typeface="微软雅黑" pitchFamily="34" charset="-122"/>
              </a:rPr>
              <a:t>套接字的输入流，收到的数据就在</a:t>
            </a:r>
            <a:r>
              <a:rPr lang="zh-CN" altLang="en-US" dirty="0" smtClean="0">
                <a:latin typeface="微软雅黑" pitchFamily="34" charset="-122"/>
                <a:ea typeface="微软雅黑" pitchFamily="34" charset="-122"/>
              </a:rPr>
              <a:t>这里。</a:t>
            </a:r>
            <a:endParaRPr lang="en-US" altLang="zh-CN" dirty="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getOutputStream</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：传送此</a:t>
            </a:r>
            <a:r>
              <a:rPr lang="zh-CN" altLang="en-US" dirty="0">
                <a:latin typeface="微软雅黑" pitchFamily="34" charset="-122"/>
                <a:ea typeface="微软雅黑" pitchFamily="34" charset="-122"/>
              </a:rPr>
              <a:t>套接字的输出</a:t>
            </a:r>
            <a:r>
              <a:rPr lang="zh-CN" altLang="en-US" dirty="0" smtClean="0">
                <a:latin typeface="微软雅黑" pitchFamily="34" charset="-122"/>
                <a:ea typeface="微软雅黑" pitchFamily="34" charset="-122"/>
              </a:rPr>
              <a:t>流， </a:t>
            </a:r>
            <a:r>
              <a:rPr lang="zh-CN" altLang="en-US" dirty="0">
                <a:latin typeface="微软雅黑" pitchFamily="34" charset="-122"/>
                <a:ea typeface="微软雅黑" pitchFamily="34" charset="-122"/>
              </a:rPr>
              <a:t>要发送的数据放到</a:t>
            </a:r>
            <a:r>
              <a:rPr lang="zh-CN" altLang="en-US" dirty="0" smtClean="0">
                <a:latin typeface="微软雅黑" pitchFamily="34" charset="-122"/>
                <a:ea typeface="微软雅黑" pitchFamily="34" charset="-122"/>
              </a:rPr>
              <a:t>这里。</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Close()</a:t>
            </a:r>
            <a:r>
              <a:rPr lang="zh-CN" altLang="en-US" dirty="0" smtClean="0">
                <a:latin typeface="微软雅黑" pitchFamily="34" charset="-122"/>
                <a:ea typeface="微软雅黑" pitchFamily="34" charset="-122"/>
              </a:rPr>
              <a:t>：断开此套接字的连接，释放相关资源。</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235627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套接字</a:t>
            </a:r>
            <a:r>
              <a:rPr lang="en-US" altLang="zh-CN" dirty="0">
                <a:latin typeface="微软雅黑" pitchFamily="34" charset="-122"/>
                <a:ea typeface="微软雅黑" pitchFamily="34" charset="-122"/>
              </a:rPr>
              <a:t>Socket</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服务器端</a:t>
            </a:r>
            <a:r>
              <a:rPr lang="en-US" altLang="zh-CN" dirty="0" err="1" smtClean="0">
                <a:latin typeface="微软雅黑" pitchFamily="34" charset="-122"/>
                <a:ea typeface="微软雅黑" pitchFamily="34" charset="-122"/>
              </a:rPr>
              <a:t>ServerSocket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ServerSocket</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int</a:t>
            </a: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port</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创建服务端的监听</a:t>
            </a:r>
            <a:r>
              <a:rPr lang="en-US" altLang="zh-CN" dirty="0">
                <a:latin typeface="微软雅黑" pitchFamily="34" charset="-122"/>
                <a:ea typeface="微软雅黑" pitchFamily="34" charset="-122"/>
              </a:rPr>
              <a:t>port</a:t>
            </a:r>
            <a:r>
              <a:rPr lang="zh-CN" altLang="en-US" dirty="0">
                <a:latin typeface="微软雅黑" pitchFamily="34" charset="-122"/>
                <a:ea typeface="微软雅黑" pitchFamily="34" charset="-122"/>
              </a:rPr>
              <a:t>端口的套接字</a:t>
            </a:r>
            <a:r>
              <a:rPr lang="zh-CN" altLang="en-US" dirty="0" smtClean="0">
                <a:latin typeface="微软雅黑" pitchFamily="34" charset="-122"/>
                <a:ea typeface="微软雅黑" pitchFamily="34" charset="-122"/>
              </a:rPr>
              <a:t>方法。</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Socket </a:t>
            </a:r>
            <a:r>
              <a:rPr lang="en-US" altLang="zh-CN" dirty="0">
                <a:latin typeface="微软雅黑" pitchFamily="34" charset="-122"/>
                <a:ea typeface="微软雅黑" pitchFamily="34" charset="-122"/>
              </a:rPr>
              <a:t>accept() throws </a:t>
            </a:r>
            <a:r>
              <a:rPr lang="en-US" altLang="zh-CN" dirty="0" err="1" smtClean="0">
                <a:latin typeface="微软雅黑" pitchFamily="34" charset="-122"/>
                <a:ea typeface="微软雅黑" pitchFamily="34" charset="-122"/>
              </a:rPr>
              <a:t>IOException</a:t>
            </a:r>
            <a:r>
              <a:rPr lang="zh-CN" altLang="en-US" dirty="0" smtClean="0">
                <a:latin typeface="微软雅黑" pitchFamily="34" charset="-122"/>
                <a:ea typeface="微软雅黑" pitchFamily="34" charset="-122"/>
              </a:rPr>
              <a:t>：侦听</a:t>
            </a:r>
            <a:r>
              <a:rPr lang="zh-CN" altLang="en-US" dirty="0">
                <a:latin typeface="微软雅黑" pitchFamily="34" charset="-122"/>
                <a:ea typeface="微软雅黑" pitchFamily="34" charset="-122"/>
              </a:rPr>
              <a:t>并接受到此套接字的连接。此方法在连接传入之前一直阻塞。服务端通过这个方法拿到与客户端建立端到端的连接的</a:t>
            </a:r>
            <a:r>
              <a:rPr lang="en-US" altLang="zh-CN" dirty="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Close()</a:t>
            </a:r>
            <a:r>
              <a:rPr lang="zh-CN" altLang="en-US" dirty="0">
                <a:latin typeface="微软雅黑" pitchFamily="34" charset="-122"/>
                <a:ea typeface="微软雅黑" pitchFamily="34" charset="-122"/>
              </a:rPr>
              <a:t>：断开此套接字的连接，释放相关资源。</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298218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套接字</a:t>
            </a:r>
            <a:r>
              <a:rPr lang="en-US" altLang="zh-CN" dirty="0">
                <a:latin typeface="微软雅黑" pitchFamily="34" charset="-122"/>
                <a:ea typeface="微软雅黑" pitchFamily="34" charset="-122"/>
              </a:rPr>
              <a:t>Socket</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1026" name="Picture 2" descr="https://upload-images.jianshu.io/upload_images/3884536-222af7aa4f5be86b.PNG?imageMogr2/auto-orient/strip%7CimageView2/2/w/7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78" y="1700808"/>
            <a:ext cx="6048672"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8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套接字</a:t>
            </a:r>
            <a:r>
              <a:rPr lang="en-US" altLang="zh-CN" dirty="0">
                <a:latin typeface="微软雅黑" pitchFamily="34" charset="-122"/>
                <a:ea typeface="微软雅黑" pitchFamily="34" charset="-122"/>
              </a:rPr>
              <a:t>Socket</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异常：</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BindException</a:t>
            </a:r>
            <a:r>
              <a:rPr lang="zh-CN" altLang="en-US" dirty="0" smtClean="0">
                <a:latin typeface="微软雅黑" pitchFamily="34" charset="-122"/>
                <a:ea typeface="微软雅黑" pitchFamily="34" charset="-122"/>
              </a:rPr>
              <a:t>：如果</a:t>
            </a:r>
            <a:r>
              <a:rPr lang="zh-CN" altLang="en-US" dirty="0">
                <a:latin typeface="微软雅黑" pitchFamily="34" charset="-122"/>
                <a:ea typeface="微软雅黑" pitchFamily="34" charset="-122"/>
              </a:rPr>
              <a:t>无法与本机指定的</a:t>
            </a:r>
            <a:r>
              <a:rPr lang="en-US" altLang="zh-CN" dirty="0">
                <a:latin typeface="微软雅黑" pitchFamily="34" charset="-122"/>
                <a:ea typeface="微软雅黑" pitchFamily="34" charset="-122"/>
              </a:rPr>
              <a:t>IP</a:t>
            </a:r>
            <a:r>
              <a:rPr lang="zh-CN" altLang="en-US" dirty="0">
                <a:latin typeface="微软雅黑" pitchFamily="34" charset="-122"/>
                <a:ea typeface="微软雅黑" pitchFamily="34" charset="-122"/>
              </a:rPr>
              <a:t>地址或端口绑定，就会抛出此异常</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UnknownHostException</a:t>
            </a:r>
            <a:r>
              <a:rPr lang="zh-CN" altLang="en-US" dirty="0" smtClean="0">
                <a:latin typeface="微软雅黑" pitchFamily="34" charset="-122"/>
                <a:ea typeface="微软雅黑" pitchFamily="34" charset="-122"/>
              </a:rPr>
              <a:t>：如果</a:t>
            </a:r>
            <a:r>
              <a:rPr lang="zh-CN" altLang="en-US" dirty="0">
                <a:latin typeface="微软雅黑" pitchFamily="34" charset="-122"/>
                <a:ea typeface="微软雅黑" pitchFamily="34" charset="-122"/>
              </a:rPr>
              <a:t>指定的主机名或</a:t>
            </a:r>
            <a:r>
              <a:rPr lang="en-US" altLang="zh-CN" dirty="0">
                <a:latin typeface="微软雅黑" pitchFamily="34" charset="-122"/>
                <a:ea typeface="微软雅黑" pitchFamily="34" charset="-122"/>
              </a:rPr>
              <a:t>IP</a:t>
            </a:r>
            <a:r>
              <a:rPr lang="zh-CN" altLang="en-US" dirty="0">
                <a:latin typeface="微软雅黑" pitchFamily="34" charset="-122"/>
                <a:ea typeface="微软雅黑" pitchFamily="34" charset="-122"/>
              </a:rPr>
              <a:t>地址无法识别，就会抛出此异常</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ConnectException</a:t>
            </a:r>
            <a:r>
              <a:rPr lang="zh-CN" altLang="en-US" dirty="0" smtClean="0">
                <a:latin typeface="微软雅黑" pitchFamily="34" charset="-122"/>
                <a:ea typeface="微软雅黑" pitchFamily="34" charset="-122"/>
              </a:rPr>
              <a:t>：服务器</a:t>
            </a:r>
            <a:r>
              <a:rPr lang="zh-CN" altLang="en-US" dirty="0">
                <a:latin typeface="微软雅黑" pitchFamily="34" charset="-122"/>
                <a:ea typeface="微软雅黑" pitchFamily="34" charset="-122"/>
              </a:rPr>
              <a:t>没有监听指定的</a:t>
            </a:r>
            <a:r>
              <a:rPr lang="zh-CN" altLang="en-US" dirty="0" smtClean="0">
                <a:latin typeface="微软雅黑" pitchFamily="34" charset="-122"/>
                <a:ea typeface="微软雅黑" pitchFamily="34" charset="-122"/>
              </a:rPr>
              <a:t>端口，或服务器</a:t>
            </a:r>
            <a:r>
              <a:rPr lang="en-US" altLang="zh-CN" dirty="0">
                <a:latin typeface="微软雅黑" pitchFamily="34" charset="-122"/>
                <a:ea typeface="微软雅黑" pitchFamily="34" charset="-122"/>
              </a:rPr>
              <a:t>socket</a:t>
            </a:r>
            <a:r>
              <a:rPr lang="zh-CN" altLang="en-US" dirty="0">
                <a:latin typeface="微软雅黑" pitchFamily="34" charset="-122"/>
                <a:ea typeface="微软雅黑" pitchFamily="34" charset="-122"/>
              </a:rPr>
              <a:t>指定的</a:t>
            </a:r>
            <a:r>
              <a:rPr lang="en-US" altLang="zh-CN" dirty="0">
                <a:latin typeface="微软雅黑" pitchFamily="34" charset="-122"/>
                <a:ea typeface="微软雅黑" pitchFamily="34" charset="-122"/>
              </a:rPr>
              <a:t>backlog</a:t>
            </a:r>
            <a:r>
              <a:rPr lang="zh-CN" altLang="en-US" dirty="0">
                <a:latin typeface="微软雅黑" pitchFamily="34" charset="-122"/>
                <a:ea typeface="微软雅黑" pitchFamily="34" charset="-122"/>
              </a:rPr>
              <a:t>队列已</a:t>
            </a:r>
            <a:r>
              <a:rPr lang="zh-CN" altLang="en-US" dirty="0" smtClean="0">
                <a:latin typeface="微软雅黑" pitchFamily="34" charset="-122"/>
                <a:ea typeface="微软雅黑" pitchFamily="34" charset="-122"/>
              </a:rPr>
              <a:t>满。</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SocketTimeoutException</a:t>
            </a:r>
            <a:r>
              <a:rPr lang="zh-CN" altLang="en-US" dirty="0" smtClean="0">
                <a:latin typeface="微软雅黑" pitchFamily="34" charset="-122"/>
                <a:ea typeface="微软雅黑" pitchFamily="34" charset="-122"/>
              </a:rPr>
              <a:t>：如果</a:t>
            </a:r>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timeout</a:t>
            </a:r>
            <a:r>
              <a:rPr lang="zh-CN" altLang="en-US" dirty="0">
                <a:latin typeface="微软雅黑" pitchFamily="34" charset="-122"/>
                <a:ea typeface="微软雅黑" pitchFamily="34" charset="-122"/>
              </a:rPr>
              <a:t>之间没有能连接成功，就会抛出此异常。</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412742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统一资源定位符</a:t>
            </a:r>
            <a:r>
              <a:rPr lang="en-US" altLang="zh-CN" dirty="0" smtClean="0">
                <a:latin typeface="微软雅黑" pitchFamily="34" charset="-122"/>
                <a:ea typeface="微软雅黑" pitchFamily="34" charset="-122"/>
              </a:rPr>
              <a:t>URL</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85000" lnSpcReduction="20000"/>
          </a:bodyPr>
          <a:lstStyle/>
          <a:p>
            <a:r>
              <a:rPr lang="zh-CN" altLang="en-US" dirty="0">
                <a:latin typeface="微软雅黑" pitchFamily="34" charset="-122"/>
                <a:ea typeface="微软雅黑" pitchFamily="34" charset="-122"/>
              </a:rPr>
              <a:t>统一资源定位</a:t>
            </a:r>
            <a:r>
              <a:rPr lang="zh-CN" altLang="en-US" dirty="0" smtClean="0">
                <a:latin typeface="微软雅黑" pitchFamily="34" charset="-122"/>
                <a:ea typeface="微软雅黑" pitchFamily="34" charset="-122"/>
              </a:rPr>
              <a:t>符</a:t>
            </a:r>
            <a:r>
              <a:rPr lang="en-US" altLang="zh-CN" dirty="0" smtClean="0">
                <a:latin typeface="微软雅黑" pitchFamily="34" charset="-122"/>
                <a:ea typeface="微软雅黑" pitchFamily="34" charset="-122"/>
              </a:rPr>
              <a:t>URL</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Uniform </a:t>
            </a:r>
            <a:r>
              <a:rPr lang="en-US" altLang="zh-CN" dirty="0">
                <a:latin typeface="微软雅黑" pitchFamily="34" charset="-122"/>
                <a:ea typeface="微软雅黑" pitchFamily="34" charset="-122"/>
              </a:rPr>
              <a:t>Resource </a:t>
            </a:r>
            <a:r>
              <a:rPr lang="en-US" altLang="zh-CN" dirty="0" smtClean="0">
                <a:latin typeface="微软雅黑" pitchFamily="34" charset="-122"/>
                <a:ea typeface="微软雅黑" pitchFamily="34" charset="-122"/>
              </a:rPr>
              <a:t>Locator</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有时也被俗称为网页地址（网址）。如同在网络上的门牌，是因特网上标准的资源的地址（</a:t>
            </a:r>
            <a:r>
              <a:rPr lang="en-US" altLang="zh-CN" dirty="0">
                <a:latin typeface="微软雅黑" pitchFamily="34" charset="-122"/>
                <a:ea typeface="微软雅黑" pitchFamily="34" charset="-122"/>
              </a:rPr>
              <a:t>Address</a:t>
            </a:r>
            <a:r>
              <a:rPr lang="zh-CN" altLang="en-US" dirty="0">
                <a:latin typeface="微软雅黑" pitchFamily="34" charset="-122"/>
                <a:ea typeface="微软雅黑" pitchFamily="34" charset="-122"/>
              </a:rPr>
              <a:t>）。它最初是由蒂姆</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伯纳斯</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李发明用来作为万维网的地址。现在它已经被万维网联盟编制为因特网标准</a:t>
            </a:r>
            <a:r>
              <a:rPr lang="en-US" altLang="zh-CN" dirty="0">
                <a:latin typeface="微软雅黑" pitchFamily="34" charset="-122"/>
                <a:ea typeface="微软雅黑" pitchFamily="34" charset="-122"/>
              </a:rPr>
              <a:t>RFC </a:t>
            </a:r>
            <a:r>
              <a:rPr lang="en-US" altLang="zh-CN" dirty="0" smtClean="0">
                <a:latin typeface="微软雅黑" pitchFamily="34" charset="-122"/>
                <a:ea typeface="微软雅黑" pitchFamily="34" charset="-122"/>
              </a:rPr>
              <a:t>1738</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在互联网的历史上，统一资源定位符的发明是一个非常基础的步骤。统一资源定位符的语法是一般的，可扩展的，它使用</a:t>
            </a:r>
            <a:r>
              <a:rPr lang="en-US" altLang="zh-CN" dirty="0">
                <a:latin typeface="微软雅黑" pitchFamily="34" charset="-122"/>
                <a:ea typeface="微软雅黑" pitchFamily="34" charset="-122"/>
              </a:rPr>
              <a:t>ASCII</a:t>
            </a:r>
            <a:r>
              <a:rPr lang="zh-CN" altLang="en-US" dirty="0">
                <a:latin typeface="微软雅黑" pitchFamily="34" charset="-122"/>
                <a:ea typeface="微软雅黑" pitchFamily="34" charset="-122"/>
              </a:rPr>
              <a:t>代码的一部分来表示因特网的地址。统一资源定位符的开始，一般会标志着一个计算机网络所使用的网络协议</a:t>
            </a:r>
            <a:r>
              <a:rPr lang="zh-CN" altLang="en-US" dirty="0" smtClean="0">
                <a:latin typeface="微软雅黑" pitchFamily="34" charset="-122"/>
                <a:ea typeface="微软雅黑" pitchFamily="34" charset="-122"/>
              </a:rPr>
              <a:t>。统一</a:t>
            </a:r>
            <a:r>
              <a:rPr lang="zh-CN" altLang="en-US" dirty="0">
                <a:latin typeface="微软雅黑" pitchFamily="34" charset="-122"/>
                <a:ea typeface="微软雅黑" pitchFamily="34" charset="-122"/>
              </a:rPr>
              <a:t>资源定位符的标准格式如下：</a:t>
            </a:r>
          </a:p>
          <a:p>
            <a:r>
              <a:rPr lang="zh-CN" altLang="en-US" dirty="0">
                <a:latin typeface="微软雅黑" pitchFamily="34" charset="-122"/>
                <a:ea typeface="微软雅黑" pitchFamily="34" charset="-122"/>
              </a:rPr>
              <a:t>协议类型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服务器地址</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端口号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资源层级</a:t>
            </a:r>
            <a:r>
              <a:rPr lang="en-US" altLang="zh-CN" dirty="0">
                <a:latin typeface="微软雅黑" pitchFamily="34" charset="-122"/>
                <a:ea typeface="微软雅黑" pitchFamily="34" charset="-122"/>
              </a:rPr>
              <a:t>UNIX</a:t>
            </a:r>
            <a:r>
              <a:rPr lang="zh-CN" altLang="en-US" dirty="0">
                <a:latin typeface="微软雅黑" pitchFamily="34" charset="-122"/>
                <a:ea typeface="微软雅黑" pitchFamily="34" charset="-122"/>
              </a:rPr>
              <a:t>文件路径</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文件名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查询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片段</a:t>
            </a:r>
            <a:r>
              <a:rPr lang="en-US" altLang="zh-CN" dirty="0">
                <a:latin typeface="微软雅黑" pitchFamily="34" charset="-122"/>
                <a:ea typeface="微软雅黑" pitchFamily="34" charset="-122"/>
              </a:rPr>
              <a:t>ID</a:t>
            </a:r>
            <a:r>
              <a:rPr lang="en-US" altLang="zh-CN" dirty="0" smtClean="0">
                <a:latin typeface="微软雅黑" pitchFamily="34" charset="-122"/>
                <a:ea typeface="微软雅黑" pitchFamily="34" charset="-122"/>
              </a:rPr>
              <a:t>]</a:t>
            </a:r>
          </a:p>
          <a:p>
            <a:r>
              <a:rPr lang="zh-CN" altLang="en-US" dirty="0">
                <a:latin typeface="微软雅黑" pitchFamily="34" charset="-122"/>
                <a:ea typeface="微软雅黑" pitchFamily="34" charset="-122"/>
              </a:rPr>
              <a:t>统一资源定位符的完整格式如下：</a:t>
            </a:r>
          </a:p>
          <a:p>
            <a:r>
              <a:rPr lang="zh-CN" altLang="en-US" dirty="0">
                <a:latin typeface="微软雅黑" pitchFamily="34" charset="-122"/>
                <a:ea typeface="微软雅黑" pitchFamily="34" charset="-122"/>
              </a:rPr>
              <a:t>协议类型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访问资源需要的凭证信息</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服务器地址</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端口号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资源层级</a:t>
            </a:r>
            <a:r>
              <a:rPr lang="en-US" altLang="zh-CN" dirty="0">
                <a:latin typeface="微软雅黑" pitchFamily="34" charset="-122"/>
                <a:ea typeface="微软雅黑" pitchFamily="34" charset="-122"/>
              </a:rPr>
              <a:t>UNIX</a:t>
            </a:r>
            <a:r>
              <a:rPr lang="zh-CN" altLang="en-US" dirty="0">
                <a:latin typeface="微软雅黑" pitchFamily="34" charset="-122"/>
                <a:ea typeface="微软雅黑" pitchFamily="34" charset="-122"/>
              </a:rPr>
              <a:t>文件路径</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文件名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查询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片段</a:t>
            </a:r>
            <a:r>
              <a:rPr lang="en-US" altLang="zh-CN" dirty="0">
                <a:latin typeface="微软雅黑" pitchFamily="34" charset="-122"/>
                <a:ea typeface="微软雅黑" pitchFamily="34" charset="-122"/>
              </a:rPr>
              <a:t>ID]</a:t>
            </a:r>
          </a:p>
          <a:p>
            <a:r>
              <a:rPr lang="zh-CN" altLang="en-US" dirty="0">
                <a:latin typeface="微软雅黑" pitchFamily="34" charset="-122"/>
                <a:ea typeface="微软雅黑" pitchFamily="34" charset="-122"/>
              </a:rPr>
              <a:t>其中</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访问凭证信息</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端口号；</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查询；</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片段</a:t>
            </a:r>
            <a:r>
              <a:rPr lang="en-US" altLang="zh-CN" dirty="0">
                <a:latin typeface="微软雅黑" pitchFamily="34" charset="-122"/>
                <a:ea typeface="微软雅黑" pitchFamily="34" charset="-122"/>
              </a:rPr>
              <a:t>ID】</a:t>
            </a:r>
            <a:r>
              <a:rPr lang="zh-CN" altLang="en-US" dirty="0">
                <a:latin typeface="微软雅黑" pitchFamily="34" charset="-122"/>
                <a:ea typeface="微软雅黑" pitchFamily="34" charset="-122"/>
              </a:rPr>
              <a:t>都属于选填项。</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79011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超文本传送协议</a:t>
            </a:r>
            <a:r>
              <a:rPr lang="en-US" altLang="zh-CN" dirty="0" smtClean="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超文本</a:t>
            </a:r>
            <a:r>
              <a:rPr lang="zh-CN" altLang="en-US" dirty="0" smtClean="0">
                <a:latin typeface="微软雅黑" pitchFamily="34" charset="-122"/>
                <a:ea typeface="微软雅黑" pitchFamily="34" charset="-122"/>
              </a:rPr>
              <a:t>传送协议</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HyperText</a:t>
            </a: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Transfer </a:t>
            </a:r>
            <a:r>
              <a:rPr lang="en-US" altLang="zh-CN" dirty="0" smtClean="0">
                <a:latin typeface="微软雅黑" pitchFamily="34" charset="-122"/>
                <a:ea typeface="微软雅黑" pitchFamily="34" charset="-122"/>
              </a:rPr>
              <a:t>Protocol</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是一种用于分布式、协作式和超媒体信息系统的应用层</a:t>
            </a:r>
            <a:r>
              <a:rPr lang="zh-CN" altLang="en-US" dirty="0" smtClean="0">
                <a:latin typeface="微软雅黑" pitchFamily="34" charset="-122"/>
                <a:ea typeface="微软雅黑" pitchFamily="34" charset="-122"/>
              </a:rPr>
              <a:t>协议。</a:t>
            </a:r>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是万维网的数据通信的</a:t>
            </a:r>
            <a:r>
              <a:rPr lang="zh-CN" altLang="en-US" dirty="0" smtClean="0">
                <a:latin typeface="微软雅黑" pitchFamily="34" charset="-122"/>
                <a:ea typeface="微软雅黑" pitchFamily="34" charset="-122"/>
              </a:rPr>
              <a:t>基础。设计</a:t>
            </a:r>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最初的目的是为了提供一种发布和接收</a:t>
            </a:r>
            <a:r>
              <a:rPr lang="en-US" altLang="zh-CN" dirty="0">
                <a:latin typeface="微软雅黑" pitchFamily="34" charset="-122"/>
                <a:ea typeface="微软雅黑" pitchFamily="34" charset="-122"/>
              </a:rPr>
              <a:t>HTML</a:t>
            </a:r>
            <a:r>
              <a:rPr lang="zh-CN" altLang="en-US" dirty="0">
                <a:latin typeface="微软雅黑" pitchFamily="34" charset="-122"/>
                <a:ea typeface="微软雅黑" pitchFamily="34" charset="-122"/>
              </a:rPr>
              <a:t>页面的方法。通过</a:t>
            </a:r>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或者</a:t>
            </a:r>
            <a:r>
              <a:rPr lang="en-US" altLang="zh-CN" dirty="0">
                <a:latin typeface="微软雅黑" pitchFamily="34" charset="-122"/>
                <a:ea typeface="微软雅黑" pitchFamily="34" charset="-122"/>
              </a:rPr>
              <a:t>HTTPS</a:t>
            </a:r>
            <a:r>
              <a:rPr lang="zh-CN" altLang="en-US" dirty="0">
                <a:latin typeface="微软雅黑" pitchFamily="34" charset="-122"/>
                <a:ea typeface="微软雅黑" pitchFamily="34" charset="-122"/>
              </a:rPr>
              <a:t>协议请求的资源由统一资源</a:t>
            </a:r>
            <a:r>
              <a:rPr lang="zh-CN" altLang="en-US" dirty="0" smtClean="0">
                <a:latin typeface="微软雅黑" pitchFamily="34" charset="-122"/>
                <a:ea typeface="微软雅黑" pitchFamily="34" charset="-122"/>
              </a:rPr>
              <a:t>标识符</a:t>
            </a:r>
            <a:r>
              <a:rPr lang="en-US" altLang="zh-CN" dirty="0">
                <a:latin typeface="微软雅黑" pitchFamily="34" charset="-122"/>
                <a:ea typeface="微软雅黑" pitchFamily="34" charset="-122"/>
              </a:rPr>
              <a:t>URI </a:t>
            </a: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Uniform Resource </a:t>
            </a:r>
            <a:r>
              <a:rPr lang="en-US" altLang="zh-CN" dirty="0" smtClean="0">
                <a:latin typeface="微软雅黑" pitchFamily="34" charset="-122"/>
                <a:ea typeface="微软雅黑" pitchFamily="34" charset="-122"/>
              </a:rPr>
              <a:t>Identifiers</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来</a:t>
            </a:r>
            <a:r>
              <a:rPr lang="zh-CN" altLang="en-US" dirty="0" smtClean="0">
                <a:latin typeface="微软雅黑" pitchFamily="34" charset="-122"/>
                <a:ea typeface="微软雅黑" pitchFamily="34" charset="-122"/>
              </a:rPr>
              <a:t>标识；</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是一个客户端终端（用户）和服务器端（网站）请求和应答的标准（</a:t>
            </a:r>
            <a:r>
              <a:rPr lang="en-US" altLang="zh-CN" dirty="0">
                <a:latin typeface="微软雅黑" pitchFamily="34" charset="-122"/>
                <a:ea typeface="微软雅黑" pitchFamily="34" charset="-122"/>
              </a:rPr>
              <a:t>TCP</a:t>
            </a:r>
            <a:r>
              <a:rPr lang="zh-CN" altLang="en-US" dirty="0">
                <a:latin typeface="微软雅黑" pitchFamily="34" charset="-122"/>
                <a:ea typeface="微软雅黑" pitchFamily="34" charset="-122"/>
              </a:rPr>
              <a:t>）。通过使用网页浏览器、网络爬虫或者其它的工具，客户端发起一个</a:t>
            </a:r>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请求到服务器上指定端口（默认端口为</a:t>
            </a:r>
            <a:r>
              <a:rPr lang="en-US" altLang="zh-CN" dirty="0">
                <a:latin typeface="微软雅黑" pitchFamily="34" charset="-122"/>
                <a:ea typeface="微软雅黑" pitchFamily="34" charset="-122"/>
              </a:rPr>
              <a:t>80</a:t>
            </a:r>
            <a:r>
              <a:rPr lang="zh-CN" altLang="en-US" dirty="0">
                <a:latin typeface="微软雅黑" pitchFamily="34" charset="-122"/>
                <a:ea typeface="微软雅黑" pitchFamily="34" charset="-122"/>
              </a:rPr>
              <a:t>）。我们称这个客户端为用户代理程序（</a:t>
            </a:r>
            <a:r>
              <a:rPr lang="en-US" altLang="zh-CN" dirty="0">
                <a:latin typeface="微软雅黑" pitchFamily="34" charset="-122"/>
                <a:ea typeface="微软雅黑" pitchFamily="34" charset="-122"/>
              </a:rPr>
              <a:t>user agent</a:t>
            </a:r>
            <a:r>
              <a:rPr lang="zh-CN" altLang="en-US" dirty="0">
                <a:latin typeface="微软雅黑" pitchFamily="34" charset="-122"/>
                <a:ea typeface="微软雅黑" pitchFamily="34" charset="-122"/>
              </a:rPr>
              <a:t>）。应答的服务器上存储着一些资源，比如</a:t>
            </a:r>
            <a:r>
              <a:rPr lang="en-US" altLang="zh-CN" dirty="0">
                <a:latin typeface="微软雅黑" pitchFamily="34" charset="-122"/>
                <a:ea typeface="微软雅黑" pitchFamily="34" charset="-122"/>
              </a:rPr>
              <a:t>HTML</a:t>
            </a:r>
            <a:r>
              <a:rPr lang="zh-CN" altLang="en-US" dirty="0">
                <a:latin typeface="微软雅黑" pitchFamily="34" charset="-122"/>
                <a:ea typeface="微软雅黑" pitchFamily="34" charset="-122"/>
              </a:rPr>
              <a:t>文件和图像。我们称这个应答服务器为源服务器（</a:t>
            </a:r>
            <a:r>
              <a:rPr lang="en-US" altLang="zh-CN" dirty="0">
                <a:latin typeface="微软雅黑" pitchFamily="34" charset="-122"/>
                <a:ea typeface="微软雅黑" pitchFamily="34" charset="-122"/>
              </a:rPr>
              <a:t>origin server</a:t>
            </a:r>
            <a:r>
              <a:rPr lang="zh-CN" altLang="en-US" dirty="0">
                <a:latin typeface="微软雅黑" pitchFamily="34" charset="-122"/>
                <a:ea typeface="微软雅黑" pitchFamily="34" charset="-122"/>
              </a:rPr>
              <a:t>）。在用户代理和源服务器中间可能存在多个“中间层”，比如代理服务器、网关或者隧道（</a:t>
            </a:r>
            <a:r>
              <a:rPr lang="en-US" altLang="zh-CN" dirty="0">
                <a:latin typeface="微软雅黑" pitchFamily="34" charset="-122"/>
                <a:ea typeface="微软雅黑" pitchFamily="34" charset="-122"/>
              </a:rPr>
              <a:t>tunnel</a:t>
            </a:r>
            <a:r>
              <a:rPr lang="zh-CN" altLang="en-US" dirty="0">
                <a:latin typeface="微软雅黑" pitchFamily="34" charset="-122"/>
                <a:ea typeface="微软雅黑" pitchFamily="34" charset="-122"/>
              </a:rPr>
              <a:t>）。</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26835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430116" y="2060848"/>
            <a:ext cx="4933333" cy="3704762"/>
          </a:xfrm>
          <a:prstGeom prst="rect">
            <a:avLst/>
          </a:prstGeom>
        </p:spPr>
      </p:pic>
    </p:spTree>
    <p:extLst>
      <p:ext uri="{BB962C8B-B14F-4D97-AF65-F5344CB8AC3E}">
        <p14:creationId xmlns:p14="http://schemas.microsoft.com/office/powerpoint/2010/main" val="51832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协议是无连接的，虽然</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使用了</a:t>
            </a:r>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连接，但是通信双方在交换</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报文之前不需要先建立</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连接；</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协议是无状态的，同一个客户第二次访问同一个服务器上的页面时，服务器的响应与第一次被访问时相同，服务器不记得曾经访问的客户，也不记得为客户服务过多少次。</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670604" y="3789040"/>
            <a:ext cx="4847619" cy="2971429"/>
          </a:xfrm>
          <a:prstGeom prst="rect">
            <a:avLst/>
          </a:prstGeom>
        </p:spPr>
      </p:pic>
    </p:spTree>
    <p:extLst>
      <p:ext uri="{BB962C8B-B14F-4D97-AF65-F5344CB8AC3E}">
        <p14:creationId xmlns:p14="http://schemas.microsoft.com/office/powerpoint/2010/main" val="306610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：采用请求</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响应方式</a:t>
            </a:r>
            <a:r>
              <a:rPr lang="zh-CN" altLang="en-US" dirty="0">
                <a:latin typeface="微软雅黑" pitchFamily="34" charset="-122"/>
                <a:ea typeface="微软雅黑" pitchFamily="34" charset="-122"/>
              </a:rPr>
              <a:t>。即建立网络连接后，</a:t>
            </a:r>
            <a:r>
              <a:rPr lang="zh-CN" altLang="en-US" dirty="0" smtClean="0">
                <a:latin typeface="微软雅黑" pitchFamily="34" charset="-122"/>
                <a:ea typeface="微软雅黑" pitchFamily="34" charset="-122"/>
              </a:rPr>
              <a:t>当客户端向服务器发送</a:t>
            </a:r>
            <a:r>
              <a:rPr lang="zh-CN" altLang="en-US" dirty="0">
                <a:latin typeface="微软雅黑" pitchFamily="34" charset="-122"/>
                <a:ea typeface="微软雅黑" pitchFamily="34" charset="-122"/>
              </a:rPr>
              <a:t>请求后，服务器端才能向客户端返回数据</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可</a:t>
            </a:r>
            <a:r>
              <a:rPr lang="zh-CN" altLang="en-US" dirty="0">
                <a:latin typeface="微软雅黑" pitchFamily="34" charset="-122"/>
                <a:ea typeface="微软雅黑" pitchFamily="34" charset="-122"/>
              </a:rPr>
              <a:t>理解为：是客户端有需要才进行</a:t>
            </a:r>
            <a:r>
              <a:rPr lang="zh-CN" altLang="en-US" dirty="0" smtClean="0">
                <a:latin typeface="微软雅黑" pitchFamily="34" charset="-122"/>
                <a:ea typeface="微软雅黑" pitchFamily="34" charset="-122"/>
              </a:rPr>
              <a:t>通信。</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Socket</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采用服务器</a:t>
            </a:r>
            <a:r>
              <a:rPr lang="zh-CN" altLang="en-US" dirty="0">
                <a:latin typeface="微软雅黑" pitchFamily="34" charset="-122"/>
                <a:ea typeface="微软雅黑" pitchFamily="34" charset="-122"/>
              </a:rPr>
              <a:t>主动发送</a:t>
            </a:r>
            <a:r>
              <a:rPr lang="zh-CN" altLang="en-US" dirty="0" smtClean="0">
                <a:latin typeface="微软雅黑" pitchFamily="34" charset="-122"/>
                <a:ea typeface="微软雅黑" pitchFamily="34" charset="-122"/>
              </a:rPr>
              <a:t>数据的</a:t>
            </a:r>
            <a:r>
              <a:rPr lang="zh-CN" altLang="en-US" dirty="0">
                <a:latin typeface="微软雅黑" pitchFamily="34" charset="-122"/>
                <a:ea typeface="微软雅黑" pitchFamily="34" charset="-122"/>
              </a:rPr>
              <a:t>方式即建立网络连接后，服务器可主动发送消息给客户端，而不需要由客户端向服务器发送</a:t>
            </a:r>
            <a:r>
              <a:rPr lang="zh-CN" altLang="en-US" dirty="0" smtClean="0">
                <a:latin typeface="微软雅黑" pitchFamily="34" charset="-122"/>
                <a:ea typeface="微软雅黑" pitchFamily="34" charset="-122"/>
              </a:rPr>
              <a:t>请求。</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可</a:t>
            </a:r>
            <a:r>
              <a:rPr lang="zh-CN" altLang="en-US" dirty="0">
                <a:latin typeface="微软雅黑" pitchFamily="34" charset="-122"/>
                <a:ea typeface="微软雅黑" pitchFamily="34" charset="-122"/>
              </a:rPr>
              <a:t>理解为：是服务器端有需要才进行</a:t>
            </a:r>
            <a:r>
              <a:rPr lang="zh-CN" altLang="en-US" dirty="0" smtClean="0">
                <a:latin typeface="微软雅黑" pitchFamily="34" charset="-122"/>
                <a:ea typeface="微软雅黑" pitchFamily="34" charset="-122"/>
              </a:rPr>
              <a:t>通信。</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82261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运输层协议</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好像这种通信沿水平方向上直接传送数据，但是事实上这两个运输层之间并没有一条水平方向的物理连接，数据的传送是沿着虚线方向经过多个层次传送的：</a:t>
            </a:r>
          </a:p>
        </p:txBody>
      </p:sp>
      <p:pic>
        <p:nvPicPr>
          <p:cNvPr id="5" name="图片 4"/>
          <p:cNvPicPr>
            <a:picLocks noChangeAspect="1"/>
          </p:cNvPicPr>
          <p:nvPr/>
        </p:nvPicPr>
        <p:blipFill>
          <a:blip r:embed="rId3"/>
          <a:stretch>
            <a:fillRect/>
          </a:stretch>
        </p:blipFill>
        <p:spPr>
          <a:xfrm>
            <a:off x="2837271" y="2924944"/>
            <a:ext cx="6514286" cy="3685714"/>
          </a:xfrm>
          <a:prstGeom prst="rect">
            <a:avLst/>
          </a:prstGeom>
        </p:spPr>
      </p:pic>
    </p:spTree>
    <p:extLst>
      <p:ext uri="{BB962C8B-B14F-4D97-AF65-F5344CB8AC3E}">
        <p14:creationId xmlns:p14="http://schemas.microsoft.com/office/powerpoint/2010/main" val="208800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AsyncTask</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lnSpcReduction="10000"/>
          </a:bodyPr>
          <a:lstStyle/>
          <a:p>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Android4.0</a:t>
            </a:r>
            <a:r>
              <a:rPr lang="zh-CN" altLang="en-US" dirty="0">
                <a:latin typeface="微软雅黑" pitchFamily="34" charset="-122"/>
                <a:ea typeface="微软雅黑" pitchFamily="34" charset="-122"/>
              </a:rPr>
              <a:t>之后，在主线程里面执行</a:t>
            </a:r>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请求都会报</a:t>
            </a:r>
            <a:r>
              <a:rPr lang="en-US" altLang="zh-CN" dirty="0" err="1">
                <a:latin typeface="微软雅黑" pitchFamily="34" charset="-122"/>
                <a:ea typeface="微软雅黑" pitchFamily="34" charset="-122"/>
              </a:rPr>
              <a:t>NetworkOnMainThreadException</a:t>
            </a:r>
            <a:r>
              <a:rPr lang="zh-CN" altLang="en-US" dirty="0">
                <a:latin typeface="微软雅黑" pitchFamily="34" charset="-122"/>
                <a:ea typeface="微软雅黑" pitchFamily="34" charset="-122"/>
              </a:rPr>
              <a:t>的异常，正常来说，是不应该再主线程中进行网络请求和</a:t>
            </a:r>
            <a:r>
              <a:rPr lang="en-US" altLang="zh-CN" dirty="0">
                <a:latin typeface="微软雅黑" pitchFamily="34" charset="-122"/>
                <a:ea typeface="微软雅黑" pitchFamily="34" charset="-122"/>
              </a:rPr>
              <a:t>UI</a:t>
            </a:r>
            <a:r>
              <a:rPr lang="zh-CN" altLang="en-US" dirty="0">
                <a:latin typeface="微软雅黑" pitchFamily="34" charset="-122"/>
                <a:ea typeface="微软雅黑" pitchFamily="34" charset="-122"/>
              </a:rPr>
              <a:t>操作的，这些操作往往耗费大量时间，会造成主线程的阻塞，应使用</a:t>
            </a:r>
            <a:r>
              <a:rPr lang="en-US" altLang="zh-CN" dirty="0" err="1">
                <a:latin typeface="微软雅黑" pitchFamily="34" charset="-122"/>
                <a:ea typeface="微软雅黑" pitchFamily="34" charset="-122"/>
              </a:rPr>
              <a:t>Handler+Thread</a:t>
            </a:r>
            <a:r>
              <a:rPr lang="zh-CN" altLang="en-US" dirty="0">
                <a:latin typeface="微软雅黑" pitchFamily="34" charset="-122"/>
                <a:ea typeface="微软雅黑" pitchFamily="34" charset="-122"/>
              </a:rPr>
              <a:t>或</a:t>
            </a:r>
            <a:r>
              <a:rPr lang="en-US" altLang="zh-CN" dirty="0" err="1">
                <a:latin typeface="微软雅黑" pitchFamily="34" charset="-122"/>
                <a:ea typeface="微软雅黑" pitchFamily="34" charset="-122"/>
              </a:rPr>
              <a:t>AsyncTask</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AsyncTask</a:t>
            </a:r>
            <a:r>
              <a:rPr lang="zh-CN" altLang="en-US" dirty="0">
                <a:latin typeface="微软雅黑" pitchFamily="34" charset="-122"/>
                <a:ea typeface="微软雅黑" pitchFamily="34" charset="-122"/>
              </a:rPr>
              <a:t>是一个抽象类，它是由</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封装的一个轻量级异步</a:t>
            </a:r>
            <a:r>
              <a:rPr lang="zh-CN" altLang="en-US" dirty="0" smtClean="0">
                <a:latin typeface="微软雅黑" pitchFamily="34" charset="-122"/>
                <a:ea typeface="微软雅黑" pitchFamily="34" charset="-122"/>
              </a:rPr>
              <a:t>类它</a:t>
            </a:r>
            <a:r>
              <a:rPr lang="zh-CN" altLang="en-US" dirty="0">
                <a:latin typeface="微软雅黑" pitchFamily="34" charset="-122"/>
                <a:ea typeface="微软雅黑" pitchFamily="34" charset="-122"/>
              </a:rPr>
              <a:t>的内部封装了两个线程池</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SerialExecutor</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THREAD_POOL_EXECUTOR)</a:t>
            </a:r>
            <a:r>
              <a:rPr lang="zh-CN" altLang="en-US" dirty="0">
                <a:latin typeface="微软雅黑" pitchFamily="34" charset="-122"/>
                <a:ea typeface="微软雅黑" pitchFamily="34" charset="-122"/>
              </a:rPr>
              <a:t>和一个</a:t>
            </a:r>
            <a:r>
              <a:rPr lang="en-US" altLang="zh-CN" dirty="0">
                <a:latin typeface="微软雅黑" pitchFamily="34" charset="-122"/>
                <a:ea typeface="微软雅黑" pitchFamily="34" charset="-122"/>
              </a:rPr>
              <a:t>Handler(</a:t>
            </a:r>
            <a:r>
              <a:rPr lang="en-US" altLang="zh-CN" dirty="0" err="1">
                <a:latin typeface="微软雅黑" pitchFamily="34" charset="-122"/>
                <a:ea typeface="微软雅黑" pitchFamily="34" charset="-122"/>
              </a:rPr>
              <a:t>InternalHandler</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，其中</a:t>
            </a:r>
            <a:r>
              <a:rPr lang="en-US" altLang="zh-CN" dirty="0" err="1">
                <a:latin typeface="微软雅黑" pitchFamily="34" charset="-122"/>
                <a:ea typeface="微软雅黑" pitchFamily="34" charset="-122"/>
              </a:rPr>
              <a:t>SerialExecutor</a:t>
            </a:r>
            <a:r>
              <a:rPr lang="zh-CN" altLang="en-US" dirty="0">
                <a:latin typeface="微软雅黑" pitchFamily="34" charset="-122"/>
                <a:ea typeface="微软雅黑" pitchFamily="34" charset="-122"/>
              </a:rPr>
              <a:t>线程池用于任务的排队，</a:t>
            </a:r>
            <a:r>
              <a:rPr lang="en-US" altLang="zh-CN" dirty="0">
                <a:latin typeface="微软雅黑" pitchFamily="34" charset="-122"/>
                <a:ea typeface="微软雅黑" pitchFamily="34" charset="-122"/>
              </a:rPr>
              <a:t>THREAD_POOL_EXECUTOR</a:t>
            </a:r>
            <a:r>
              <a:rPr lang="zh-CN" altLang="en-US" dirty="0">
                <a:latin typeface="微软雅黑" pitchFamily="34" charset="-122"/>
                <a:ea typeface="微软雅黑" pitchFamily="34" charset="-122"/>
              </a:rPr>
              <a:t>线程池才真正地执行任务，</a:t>
            </a:r>
            <a:r>
              <a:rPr lang="en-US" altLang="zh-CN" dirty="0" err="1">
                <a:latin typeface="微软雅黑" pitchFamily="34" charset="-122"/>
                <a:ea typeface="微软雅黑" pitchFamily="34" charset="-122"/>
              </a:rPr>
              <a:t>InternalHandler</a:t>
            </a:r>
            <a:r>
              <a:rPr lang="zh-CN" altLang="en-US" dirty="0">
                <a:latin typeface="微软雅黑" pitchFamily="34" charset="-122"/>
                <a:ea typeface="微软雅黑" pitchFamily="34" charset="-122"/>
              </a:rPr>
              <a:t>用于从工作线程切换到主线程</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与</a:t>
            </a:r>
            <a:r>
              <a:rPr lang="en-US" altLang="zh-CN" dirty="0" err="1" smtClean="0">
                <a:latin typeface="微软雅黑" pitchFamily="34" charset="-122"/>
                <a:ea typeface="微软雅黑" pitchFamily="34" charset="-122"/>
              </a:rPr>
              <a:t>Handler+Thread</a:t>
            </a:r>
            <a:r>
              <a:rPr lang="zh-CN" altLang="en-US" dirty="0">
                <a:latin typeface="微软雅黑" pitchFamily="34" charset="-122"/>
                <a:ea typeface="微软雅黑" pitchFamily="34" charset="-122"/>
              </a:rPr>
              <a:t>比较</a:t>
            </a: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AsyncTask</a:t>
            </a:r>
            <a:r>
              <a:rPr lang="zh-CN" altLang="en-US" dirty="0" smtClean="0">
                <a:latin typeface="微软雅黑" pitchFamily="34" charset="-122"/>
                <a:ea typeface="微软雅黑" pitchFamily="34" charset="-122"/>
              </a:rPr>
              <a:t>使用</a:t>
            </a:r>
            <a:r>
              <a:rPr lang="zh-CN" altLang="en-US" dirty="0">
                <a:latin typeface="微软雅黑" pitchFamily="34" charset="-122"/>
                <a:ea typeface="微软雅黑" pitchFamily="34" charset="-122"/>
              </a:rPr>
              <a:t>简单，代码</a:t>
            </a:r>
            <a:r>
              <a:rPr lang="zh-CN" altLang="en-US" dirty="0" smtClean="0">
                <a:latin typeface="微软雅黑" pitchFamily="34" charset="-122"/>
                <a:ea typeface="微软雅黑" pitchFamily="34" charset="-122"/>
              </a:rPr>
              <a:t>简洁</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过程</a:t>
            </a:r>
            <a:r>
              <a:rPr lang="zh-CN" altLang="en-US" dirty="0">
                <a:latin typeface="微软雅黑" pitchFamily="34" charset="-122"/>
                <a:ea typeface="微软雅黑" pitchFamily="34" charset="-122"/>
              </a:rPr>
              <a:t>可控，可调用</a:t>
            </a:r>
            <a:r>
              <a:rPr lang="en-US" altLang="zh-CN" dirty="0">
                <a:latin typeface="微软雅黑" pitchFamily="34" charset="-122"/>
                <a:ea typeface="微软雅黑" pitchFamily="34" charset="-122"/>
              </a:rPr>
              <a:t>cancel()</a:t>
            </a:r>
            <a:r>
              <a:rPr lang="zh-CN" altLang="en-US" dirty="0">
                <a:latin typeface="微软雅黑" pitchFamily="34" charset="-122"/>
                <a:ea typeface="微软雅黑" pitchFamily="34" charset="-122"/>
              </a:rPr>
              <a:t>取消任务</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09191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AsyncTask</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参数：</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public abstract class </a:t>
            </a:r>
            <a:r>
              <a:rPr lang="en-US" altLang="zh-CN" dirty="0" err="1">
                <a:latin typeface="微软雅黑" pitchFamily="34" charset="-122"/>
                <a:ea typeface="微软雅黑" pitchFamily="34" charset="-122"/>
              </a:rPr>
              <a:t>AsyncTask</a:t>
            </a:r>
            <a:r>
              <a:rPr lang="en-US" altLang="zh-CN" dirty="0">
                <a:latin typeface="微软雅黑" pitchFamily="34" charset="-122"/>
                <a:ea typeface="微软雅黑" pitchFamily="34" charset="-122"/>
              </a:rPr>
              <a:t>&lt;</a:t>
            </a:r>
            <a:r>
              <a:rPr lang="en-US" altLang="zh-CN" dirty="0" err="1">
                <a:latin typeface="微软雅黑" pitchFamily="34" charset="-122"/>
                <a:ea typeface="微软雅黑" pitchFamily="34" charset="-122"/>
              </a:rPr>
              <a:t>Params</a:t>
            </a:r>
            <a:r>
              <a:rPr lang="en-US" altLang="zh-CN" dirty="0">
                <a:latin typeface="微软雅黑" pitchFamily="34" charset="-122"/>
                <a:ea typeface="微软雅黑" pitchFamily="34" charset="-122"/>
              </a:rPr>
              <a:t>, Progress, Result&gt;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Params</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传入参数类型，即</a:t>
            </a:r>
            <a:r>
              <a:rPr lang="en-US" altLang="zh-CN" dirty="0" err="1">
                <a:latin typeface="微软雅黑" pitchFamily="34" charset="-122"/>
                <a:ea typeface="微软雅黑" pitchFamily="34" charset="-122"/>
              </a:rPr>
              <a:t>doInBackground</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方法中的参数</a:t>
            </a:r>
            <a:r>
              <a:rPr lang="zh-CN" altLang="en-US" dirty="0" smtClean="0">
                <a:latin typeface="微软雅黑" pitchFamily="34" charset="-122"/>
                <a:ea typeface="微软雅黑" pitchFamily="34" charset="-122"/>
              </a:rPr>
              <a:t>类型。</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Progress</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异步任务执行过程中返回的下载进度类型，即</a:t>
            </a:r>
            <a:r>
              <a:rPr lang="en-US" altLang="zh-CN" dirty="0" err="1">
                <a:latin typeface="微软雅黑" pitchFamily="34" charset="-122"/>
                <a:ea typeface="微软雅黑" pitchFamily="34" charset="-122"/>
              </a:rPr>
              <a:t>publishProgress</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和</a:t>
            </a:r>
            <a:r>
              <a:rPr lang="en-US" altLang="zh-CN" dirty="0" err="1">
                <a:latin typeface="微软雅黑" pitchFamily="34" charset="-122"/>
                <a:ea typeface="微软雅黑" pitchFamily="34" charset="-122"/>
              </a:rPr>
              <a:t>onProgressUpdate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方法中传入的参数</a:t>
            </a:r>
            <a:r>
              <a:rPr lang="zh-CN" altLang="en-US" dirty="0" smtClean="0">
                <a:latin typeface="微软雅黑" pitchFamily="34" charset="-122"/>
                <a:ea typeface="微软雅黑" pitchFamily="34" charset="-122"/>
              </a:rPr>
              <a:t>类型。</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Result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异步任务执行完返回的结果类型，即</a:t>
            </a:r>
            <a:r>
              <a:rPr lang="en-US" altLang="zh-CN" dirty="0" err="1">
                <a:latin typeface="微软雅黑" pitchFamily="34" charset="-122"/>
                <a:ea typeface="微软雅黑" pitchFamily="34" charset="-122"/>
              </a:rPr>
              <a:t>doInBackground</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方法中返回值的类型</a:t>
            </a:r>
            <a:r>
              <a:rPr lang="zh-CN" altLang="en-US"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73274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AsyncTask</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微软雅黑" pitchFamily="34" charset="-122"/>
                <a:ea typeface="微软雅黑" pitchFamily="34" charset="-122"/>
              </a:rPr>
              <a:t>方法：</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onPreExecute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在主线程中执行，异步任务执行前，此方法会调用，可做一些准备工作</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doInBackground</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在线程池中执行，核心方法，用于执行异步操作，此方法中可调用</a:t>
            </a:r>
            <a:r>
              <a:rPr lang="en-US" altLang="zh-CN" dirty="0" err="1">
                <a:latin typeface="微软雅黑" pitchFamily="34" charset="-122"/>
                <a:ea typeface="微软雅黑" pitchFamily="34" charset="-122"/>
              </a:rPr>
              <a:t>publishProgress</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方法来更新进度，</a:t>
            </a:r>
            <a:r>
              <a:rPr lang="en-US" altLang="zh-CN" dirty="0" err="1">
                <a:latin typeface="微软雅黑" pitchFamily="34" charset="-122"/>
                <a:ea typeface="微软雅黑" pitchFamily="34" charset="-122"/>
              </a:rPr>
              <a:t>publishProgress</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方法会调用</a:t>
            </a:r>
            <a:r>
              <a:rPr lang="en-US" altLang="zh-CN" dirty="0" err="1">
                <a:latin typeface="微软雅黑" pitchFamily="34" charset="-122"/>
                <a:ea typeface="微软雅黑" pitchFamily="34" charset="-122"/>
              </a:rPr>
              <a:t>onProgressUpdate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方法，此方法的返回结果会传给</a:t>
            </a:r>
            <a:r>
              <a:rPr lang="en-US" altLang="zh-CN" dirty="0" err="1">
                <a:latin typeface="微软雅黑" pitchFamily="34" charset="-122"/>
                <a:ea typeface="微软雅黑" pitchFamily="34" charset="-122"/>
              </a:rPr>
              <a:t>onPostExecute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onProgressUpdate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在主线程中执行，</a:t>
            </a:r>
            <a:r>
              <a:rPr lang="en-US" altLang="zh-CN" dirty="0" err="1">
                <a:latin typeface="微软雅黑" pitchFamily="34" charset="-122"/>
                <a:ea typeface="微软雅黑" pitchFamily="34" charset="-122"/>
              </a:rPr>
              <a:t>publishProgress</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方法会调用此方法，用于更新进度</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onPostExecute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在主线程中执行，在异步任务执行结束后，此方法会调用，一般用于处理返回结果</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a:latin typeface="微软雅黑" pitchFamily="34" charset="-122"/>
                <a:ea typeface="微软雅黑" pitchFamily="34" charset="-122"/>
              </a:rPr>
              <a:t>onCancelled</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它</a:t>
            </a:r>
            <a:r>
              <a:rPr lang="zh-CN" altLang="en-US" dirty="0">
                <a:latin typeface="微软雅黑" pitchFamily="34" charset="-122"/>
                <a:ea typeface="微软雅黑" pitchFamily="34" charset="-122"/>
              </a:rPr>
              <a:t>同样在主线程中执行，当异步任务取消时，</a:t>
            </a:r>
            <a:r>
              <a:rPr lang="en-US" altLang="zh-CN" dirty="0" err="1">
                <a:latin typeface="微软雅黑" pitchFamily="34" charset="-122"/>
                <a:ea typeface="微软雅黑" pitchFamily="34" charset="-122"/>
              </a:rPr>
              <a:t>onCancelled</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会被</a:t>
            </a:r>
            <a:r>
              <a:rPr lang="zh-CN" altLang="en-US" dirty="0" smtClean="0">
                <a:latin typeface="微软雅黑" pitchFamily="34" charset="-122"/>
                <a:ea typeface="微软雅黑" pitchFamily="34" charset="-122"/>
              </a:rPr>
              <a:t>调用。</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47844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AsyncTask</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使用</a:t>
            </a:r>
            <a:r>
              <a:rPr lang="en-US" altLang="zh-CN" dirty="0" err="1" smtClean="0">
                <a:latin typeface="微软雅黑" pitchFamily="34" charset="-122"/>
                <a:ea typeface="微软雅黑" pitchFamily="34" charset="-122"/>
              </a:rPr>
              <a:t>AsyncTask</a:t>
            </a:r>
            <a:r>
              <a:rPr lang="zh-CN" altLang="en-US" dirty="0" smtClean="0">
                <a:latin typeface="微软雅黑" pitchFamily="34" charset="-122"/>
                <a:ea typeface="微软雅黑" pitchFamily="34" charset="-122"/>
              </a:rPr>
              <a:t>访问网络资源需在</a:t>
            </a:r>
            <a:r>
              <a:rPr lang="en-US" altLang="zh-CN" dirty="0" smtClean="0">
                <a:latin typeface="微软雅黑" pitchFamily="34" charset="-122"/>
                <a:ea typeface="微软雅黑" pitchFamily="34" charset="-122"/>
              </a:rPr>
              <a:t>AndroidManifest.xml</a:t>
            </a:r>
            <a:r>
              <a:rPr lang="zh-CN" altLang="en-US" dirty="0" smtClean="0">
                <a:latin typeface="微软雅黑" pitchFamily="34" charset="-122"/>
                <a:ea typeface="微软雅黑" pitchFamily="34" charset="-122"/>
              </a:rPr>
              <a:t>中申请</a:t>
            </a:r>
            <a:r>
              <a:rPr lang="en-US" altLang="zh-CN" dirty="0" err="1" smtClean="0">
                <a:latin typeface="微软雅黑" pitchFamily="34" charset="-122"/>
                <a:ea typeface="微软雅黑" pitchFamily="34" charset="-122"/>
              </a:rPr>
              <a:t>android.permission.INTERNET</a:t>
            </a:r>
            <a:r>
              <a:rPr lang="zh-CN" altLang="en-US" dirty="0" smtClean="0">
                <a:latin typeface="微软雅黑" pitchFamily="34" charset="-122"/>
                <a:ea typeface="微软雅黑" pitchFamily="34" charset="-122"/>
              </a:rPr>
              <a:t>权限：</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142084" y="2708920"/>
            <a:ext cx="5533333" cy="3600000"/>
          </a:xfrm>
          <a:prstGeom prst="rect">
            <a:avLst/>
          </a:prstGeom>
        </p:spPr>
      </p:pic>
    </p:spTree>
    <p:extLst>
      <p:ext uri="{BB962C8B-B14F-4D97-AF65-F5344CB8AC3E}">
        <p14:creationId xmlns:p14="http://schemas.microsoft.com/office/powerpoint/2010/main" val="60640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49796" y="2492896"/>
            <a:ext cx="6942857" cy="2400000"/>
          </a:xfrm>
          <a:prstGeom prst="rect">
            <a:avLst/>
          </a:prstGeom>
        </p:spPr>
      </p:pic>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AsyncTask</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4"/>
          <a:stretch>
            <a:fillRect/>
          </a:stretch>
        </p:blipFill>
        <p:spPr>
          <a:xfrm>
            <a:off x="5590356" y="1412776"/>
            <a:ext cx="6284566" cy="5184576"/>
          </a:xfrm>
          <a:prstGeom prst="rect">
            <a:avLst/>
          </a:prstGeom>
        </p:spPr>
      </p:pic>
    </p:spTree>
    <p:extLst>
      <p:ext uri="{BB962C8B-B14F-4D97-AF65-F5344CB8AC3E}">
        <p14:creationId xmlns:p14="http://schemas.microsoft.com/office/powerpoint/2010/main" val="84830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AsyncTask</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189756" y="2852936"/>
            <a:ext cx="11846137" cy="3712281"/>
          </a:xfrm>
          <a:prstGeom prst="rect">
            <a:avLst/>
          </a:prstGeom>
        </p:spPr>
      </p:pic>
      <p:pic>
        <p:nvPicPr>
          <p:cNvPr id="7" name="图片 6"/>
          <p:cNvPicPr>
            <a:picLocks noChangeAspect="1"/>
          </p:cNvPicPr>
          <p:nvPr/>
        </p:nvPicPr>
        <p:blipFill>
          <a:blip r:embed="rId4"/>
          <a:stretch>
            <a:fillRect/>
          </a:stretch>
        </p:blipFill>
        <p:spPr>
          <a:xfrm>
            <a:off x="8398668" y="188640"/>
            <a:ext cx="2865092" cy="5875990"/>
          </a:xfrm>
          <a:prstGeom prst="rect">
            <a:avLst/>
          </a:prstGeom>
        </p:spPr>
      </p:pic>
      <p:pic>
        <p:nvPicPr>
          <p:cNvPr id="8" name="图片 7"/>
          <p:cNvPicPr>
            <a:picLocks noChangeAspect="1"/>
          </p:cNvPicPr>
          <p:nvPr/>
        </p:nvPicPr>
        <p:blipFill>
          <a:blip r:embed="rId5"/>
          <a:stretch>
            <a:fillRect/>
          </a:stretch>
        </p:blipFill>
        <p:spPr>
          <a:xfrm>
            <a:off x="4510236" y="1435783"/>
            <a:ext cx="3733333" cy="4333333"/>
          </a:xfrm>
          <a:prstGeom prst="rect">
            <a:avLst/>
          </a:prstGeom>
        </p:spPr>
      </p:pic>
    </p:spTree>
    <p:extLst>
      <p:ext uri="{BB962C8B-B14F-4D97-AF65-F5344CB8AC3E}">
        <p14:creationId xmlns:p14="http://schemas.microsoft.com/office/powerpoint/2010/main" val="296588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a:bodyPr>
          <a:lstStyle/>
          <a:p>
            <a:r>
              <a:rPr lang="zh-CN" altLang="en-US" dirty="0">
                <a:latin typeface="微软雅黑" pitchFamily="34" charset="-122"/>
                <a:ea typeface="微软雅黑" pitchFamily="34" charset="-122"/>
              </a:rPr>
              <a:t>通常创建一个和</a:t>
            </a:r>
            <a:r>
              <a:rPr lang="en-US" altLang="zh-CN" dirty="0">
                <a:latin typeface="微软雅黑" pitchFamily="34" charset="-122"/>
                <a:ea typeface="微软雅黑" pitchFamily="34" charset="-122"/>
              </a:rPr>
              <a:t>URL</a:t>
            </a:r>
            <a:r>
              <a:rPr lang="zh-CN" altLang="en-US" dirty="0">
                <a:latin typeface="微软雅黑" pitchFamily="34" charset="-122"/>
                <a:ea typeface="微软雅黑" pitchFamily="34" charset="-122"/>
              </a:rPr>
              <a:t>的连接，并发送请求、读取此</a:t>
            </a:r>
            <a:r>
              <a:rPr lang="en-US" altLang="zh-CN" dirty="0">
                <a:latin typeface="微软雅黑" pitchFamily="34" charset="-122"/>
                <a:ea typeface="微软雅黑" pitchFamily="34" charset="-122"/>
              </a:rPr>
              <a:t>URL</a:t>
            </a:r>
            <a:r>
              <a:rPr lang="zh-CN" altLang="en-US" dirty="0">
                <a:latin typeface="微软雅黑" pitchFamily="34" charset="-122"/>
                <a:ea typeface="微软雅黑" pitchFamily="34" charset="-122"/>
              </a:rPr>
              <a:t>引用的资源需要如下几个步骤：</a:t>
            </a:r>
          </a:p>
          <a:p>
            <a:r>
              <a:rPr lang="zh-CN" altLang="en-US" dirty="0">
                <a:latin typeface="微软雅黑" pitchFamily="34" charset="-122"/>
                <a:ea typeface="微软雅黑" pitchFamily="34" charset="-122"/>
              </a:rPr>
              <a:t>通过调用</a:t>
            </a:r>
            <a:r>
              <a:rPr lang="en-US" altLang="zh-CN" dirty="0">
                <a:latin typeface="微软雅黑" pitchFamily="34" charset="-122"/>
                <a:ea typeface="微软雅黑" pitchFamily="34" charset="-122"/>
              </a:rPr>
              <a:t>URL</a:t>
            </a:r>
            <a:r>
              <a:rPr lang="zh-CN" altLang="en-US" dirty="0">
                <a:latin typeface="微软雅黑" pitchFamily="34" charset="-122"/>
                <a:ea typeface="微软雅黑" pitchFamily="34" charset="-122"/>
              </a:rPr>
              <a:t>对象</a:t>
            </a:r>
            <a:r>
              <a:rPr lang="en-US" altLang="zh-CN" dirty="0" err="1">
                <a:latin typeface="微软雅黑" pitchFamily="34" charset="-122"/>
                <a:ea typeface="微软雅黑" pitchFamily="34" charset="-122"/>
              </a:rPr>
              <a:t>openConnection</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方法来创建</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对象</a:t>
            </a:r>
          </a:p>
          <a:p>
            <a:r>
              <a:rPr lang="zh-CN" altLang="en-US" dirty="0">
                <a:latin typeface="微软雅黑" pitchFamily="34" charset="-122"/>
                <a:ea typeface="微软雅黑" pitchFamily="34" charset="-122"/>
              </a:rPr>
              <a:t>设置</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的参数和普通请求</a:t>
            </a:r>
            <a:r>
              <a:rPr lang="zh-CN" altLang="en-US" dirty="0" smtClean="0">
                <a:latin typeface="微软雅黑" pitchFamily="34" charset="-122"/>
                <a:ea typeface="微软雅黑" pitchFamily="34" charset="-122"/>
              </a:rPr>
              <a:t>属性。</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如果只是发送</a:t>
            </a:r>
            <a:r>
              <a:rPr lang="en-US" altLang="zh-CN" dirty="0">
                <a:latin typeface="微软雅黑" pitchFamily="34" charset="-122"/>
                <a:ea typeface="微软雅黑" pitchFamily="34" charset="-122"/>
              </a:rPr>
              <a:t>GET</a:t>
            </a:r>
            <a:r>
              <a:rPr lang="zh-CN" altLang="en-US" dirty="0">
                <a:latin typeface="微软雅黑" pitchFamily="34" charset="-122"/>
                <a:ea typeface="微软雅黑" pitchFamily="34" charset="-122"/>
              </a:rPr>
              <a:t>方法请求，使用</a:t>
            </a:r>
            <a:r>
              <a:rPr lang="en-US" altLang="zh-CN" dirty="0">
                <a:latin typeface="微软雅黑" pitchFamily="34" charset="-122"/>
                <a:ea typeface="微软雅黑" pitchFamily="34" charset="-122"/>
              </a:rPr>
              <a:t>connect</a:t>
            </a:r>
            <a:r>
              <a:rPr lang="zh-CN" altLang="en-US" dirty="0">
                <a:latin typeface="微软雅黑" pitchFamily="34" charset="-122"/>
                <a:ea typeface="微软雅黑" pitchFamily="34" charset="-122"/>
              </a:rPr>
              <a:t>方式建立和远程资源之间的实际连接即可；如果需要发送</a:t>
            </a:r>
            <a:r>
              <a:rPr lang="en-US" altLang="zh-CN" dirty="0">
                <a:latin typeface="微软雅黑" pitchFamily="34" charset="-122"/>
                <a:ea typeface="微软雅黑" pitchFamily="34" charset="-122"/>
              </a:rPr>
              <a:t>POST</a:t>
            </a:r>
            <a:r>
              <a:rPr lang="zh-CN" altLang="en-US" dirty="0">
                <a:latin typeface="微软雅黑" pitchFamily="34" charset="-122"/>
                <a:ea typeface="微软雅黑" pitchFamily="34" charset="-122"/>
              </a:rPr>
              <a:t>方式的请求，需要获取</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实例对应的输出流来发送请求</a:t>
            </a:r>
            <a:r>
              <a:rPr lang="zh-CN" altLang="en-US" dirty="0" smtClean="0">
                <a:latin typeface="微软雅黑" pitchFamily="34" charset="-122"/>
                <a:ea typeface="微软雅黑" pitchFamily="34" charset="-122"/>
              </a:rPr>
              <a:t>参数。</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远程资源变为可用，程序可以访问远程资源的头字段，或通过输入流读取远程资源的</a:t>
            </a:r>
            <a:r>
              <a:rPr lang="zh-CN" altLang="en-US" dirty="0" smtClean="0">
                <a:latin typeface="微软雅黑" pitchFamily="34" charset="-122"/>
                <a:ea typeface="微软雅黑" pitchFamily="34" charset="-122"/>
              </a:rPr>
              <a:t>数据。</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关闭输入流。</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421747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20000"/>
          </a:bodyPr>
          <a:lstStyle/>
          <a:p>
            <a:r>
              <a:rPr lang="en-US" altLang="zh-CN" dirty="0">
                <a:latin typeface="微软雅黑" pitchFamily="34" charset="-122"/>
                <a:ea typeface="微软雅黑" pitchFamily="34" charset="-122"/>
              </a:rPr>
              <a:t>Object </a:t>
            </a:r>
            <a:r>
              <a:rPr lang="en-US" altLang="zh-CN" dirty="0" err="1">
                <a:latin typeface="微软雅黑" pitchFamily="34" charset="-122"/>
                <a:ea typeface="微软雅黑" pitchFamily="34" charset="-122"/>
              </a:rPr>
              <a:t>getContent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：获取该</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内容。</a:t>
            </a:r>
            <a:endParaRPr lang="zh-CN" altLang="en-US" dirty="0">
              <a:latin typeface="微软雅黑" pitchFamily="34" charset="-122"/>
              <a:ea typeface="微软雅黑" pitchFamily="34" charset="-122"/>
            </a:endParaRPr>
          </a:p>
          <a:p>
            <a:r>
              <a:rPr lang="en-US" altLang="zh-CN" dirty="0">
                <a:latin typeface="微软雅黑" pitchFamily="34" charset="-122"/>
                <a:ea typeface="微软雅黑" pitchFamily="34" charset="-122"/>
              </a:rPr>
              <a:t>String </a:t>
            </a:r>
            <a:r>
              <a:rPr lang="en-US" altLang="zh-CN" dirty="0" err="1">
                <a:latin typeface="微软雅黑" pitchFamily="34" charset="-122"/>
                <a:ea typeface="微软雅黑" pitchFamily="34" charset="-122"/>
              </a:rPr>
              <a:t>getHeaderField</a:t>
            </a:r>
            <a:r>
              <a:rPr lang="en-US" altLang="zh-CN" dirty="0">
                <a:latin typeface="微软雅黑" pitchFamily="34" charset="-122"/>
                <a:ea typeface="微软雅黑" pitchFamily="34" charset="-122"/>
              </a:rPr>
              <a:t>(String name)</a:t>
            </a:r>
            <a:r>
              <a:rPr lang="zh-CN" altLang="en-US" dirty="0">
                <a:latin typeface="微软雅黑" pitchFamily="34" charset="-122"/>
                <a:ea typeface="微软雅黑" pitchFamily="34" charset="-122"/>
              </a:rPr>
              <a:t>：获取指定响应头字段的</a:t>
            </a:r>
            <a:r>
              <a:rPr lang="zh-CN" altLang="en-US" dirty="0" smtClean="0">
                <a:latin typeface="微软雅黑" pitchFamily="34" charset="-122"/>
                <a:ea typeface="微软雅黑" pitchFamily="34" charset="-122"/>
              </a:rPr>
              <a:t>值。</a:t>
            </a:r>
            <a:endParaRPr lang="zh-CN" altLang="en-US" dirty="0">
              <a:latin typeface="微软雅黑" pitchFamily="34" charset="-122"/>
              <a:ea typeface="微软雅黑" pitchFamily="34" charset="-122"/>
            </a:endParaRPr>
          </a:p>
          <a:p>
            <a:r>
              <a:rPr lang="en-US" altLang="zh-CN" dirty="0" err="1">
                <a:latin typeface="微软雅黑" pitchFamily="34" charset="-122"/>
                <a:ea typeface="微软雅黑" pitchFamily="34" charset="-122"/>
              </a:rPr>
              <a:t>getInputStream</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：返回该</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对应的输入流，用于获取</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响应的</a:t>
            </a:r>
            <a:r>
              <a:rPr lang="zh-CN" altLang="en-US" dirty="0" smtClean="0">
                <a:latin typeface="微软雅黑" pitchFamily="34" charset="-122"/>
                <a:ea typeface="微软雅黑" pitchFamily="34" charset="-122"/>
              </a:rPr>
              <a:t>内容。</a:t>
            </a:r>
            <a:endParaRPr lang="zh-CN" altLang="en-US" dirty="0">
              <a:latin typeface="微软雅黑" pitchFamily="34" charset="-122"/>
              <a:ea typeface="微软雅黑" pitchFamily="34" charset="-122"/>
            </a:endParaRPr>
          </a:p>
          <a:p>
            <a:r>
              <a:rPr lang="en-US" altLang="zh-CN" dirty="0" err="1">
                <a:latin typeface="微软雅黑" pitchFamily="34" charset="-122"/>
                <a:ea typeface="微软雅黑" pitchFamily="34" charset="-122"/>
              </a:rPr>
              <a:t>getOutputStream</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：返回该</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对应的输出流，用于向</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发送请求</a:t>
            </a:r>
            <a:r>
              <a:rPr lang="zh-CN" altLang="en-US" dirty="0" smtClean="0">
                <a:latin typeface="微软雅黑" pitchFamily="34" charset="-122"/>
                <a:ea typeface="微软雅黑" pitchFamily="34" charset="-122"/>
              </a:rPr>
              <a:t>参数。</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setAllowUserInteraction</a:t>
            </a:r>
            <a:r>
              <a:rPr lang="zh-CN" altLang="en-US" dirty="0">
                <a:latin typeface="微软雅黑" pitchFamily="34" charset="-122"/>
                <a:ea typeface="微软雅黑" pitchFamily="34" charset="-122"/>
              </a:rPr>
              <a:t>：设置该</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allowUserInteraction</a:t>
            </a:r>
            <a:r>
              <a:rPr lang="zh-CN" altLang="en-US" dirty="0">
                <a:latin typeface="微软雅黑" pitchFamily="34" charset="-122"/>
                <a:ea typeface="微软雅黑" pitchFamily="34" charset="-122"/>
              </a:rPr>
              <a:t>请求头字段的</a:t>
            </a:r>
            <a:r>
              <a:rPr lang="zh-CN" altLang="en-US" dirty="0" smtClean="0">
                <a:latin typeface="微软雅黑" pitchFamily="34" charset="-122"/>
                <a:ea typeface="微软雅黑" pitchFamily="34" charset="-122"/>
              </a:rPr>
              <a:t>值。</a:t>
            </a:r>
            <a:endParaRPr lang="zh-CN" altLang="en-US" dirty="0">
              <a:latin typeface="微软雅黑" pitchFamily="34" charset="-122"/>
              <a:ea typeface="微软雅黑" pitchFamily="34" charset="-122"/>
            </a:endParaRPr>
          </a:p>
          <a:p>
            <a:r>
              <a:rPr lang="en-US" altLang="zh-CN" dirty="0" err="1">
                <a:latin typeface="微软雅黑" pitchFamily="34" charset="-122"/>
                <a:ea typeface="微软雅黑" pitchFamily="34" charset="-122"/>
              </a:rPr>
              <a:t>setDoInput</a:t>
            </a:r>
            <a:r>
              <a:rPr lang="zh-CN" altLang="en-US" dirty="0">
                <a:latin typeface="微软雅黑" pitchFamily="34" charset="-122"/>
                <a:ea typeface="微软雅黑" pitchFamily="34" charset="-122"/>
              </a:rPr>
              <a:t>：设置该</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doinput</a:t>
            </a:r>
            <a:r>
              <a:rPr lang="zh-CN" altLang="en-US" dirty="0">
                <a:latin typeface="微软雅黑" pitchFamily="34" charset="-122"/>
                <a:ea typeface="微软雅黑" pitchFamily="34" charset="-122"/>
              </a:rPr>
              <a:t>请求头字段的</a:t>
            </a:r>
            <a:r>
              <a:rPr lang="zh-CN" altLang="en-US" dirty="0" smtClean="0">
                <a:latin typeface="微软雅黑" pitchFamily="34" charset="-122"/>
                <a:ea typeface="微软雅黑" pitchFamily="34" charset="-122"/>
              </a:rPr>
              <a:t>值。</a:t>
            </a:r>
            <a:endParaRPr lang="zh-CN" altLang="en-US" dirty="0">
              <a:latin typeface="微软雅黑" pitchFamily="34" charset="-122"/>
              <a:ea typeface="微软雅黑" pitchFamily="34" charset="-122"/>
            </a:endParaRPr>
          </a:p>
          <a:p>
            <a:r>
              <a:rPr lang="en-US" altLang="zh-CN" dirty="0" err="1">
                <a:latin typeface="微软雅黑" pitchFamily="34" charset="-122"/>
                <a:ea typeface="微软雅黑" pitchFamily="34" charset="-122"/>
              </a:rPr>
              <a:t>setDoOutput</a:t>
            </a:r>
            <a:r>
              <a:rPr lang="zh-CN" altLang="en-US" dirty="0">
                <a:latin typeface="微软雅黑" pitchFamily="34" charset="-122"/>
                <a:ea typeface="微软雅黑" pitchFamily="34" charset="-122"/>
              </a:rPr>
              <a:t>：设置该</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dooutput</a:t>
            </a:r>
            <a:r>
              <a:rPr lang="zh-CN" altLang="en-US" dirty="0">
                <a:latin typeface="微软雅黑" pitchFamily="34" charset="-122"/>
                <a:ea typeface="微软雅黑" pitchFamily="34" charset="-122"/>
              </a:rPr>
              <a:t>请求头字段的</a:t>
            </a:r>
            <a:r>
              <a:rPr lang="zh-CN" altLang="en-US" dirty="0" smtClean="0">
                <a:latin typeface="微软雅黑" pitchFamily="34" charset="-122"/>
                <a:ea typeface="微软雅黑" pitchFamily="34" charset="-122"/>
              </a:rPr>
              <a:t>值。</a:t>
            </a:r>
            <a:endParaRPr lang="en-US" altLang="zh-CN" dirty="0" smtClean="0">
              <a:latin typeface="微软雅黑" pitchFamily="34" charset="-122"/>
              <a:ea typeface="微软雅黑" pitchFamily="34" charset="-122"/>
            </a:endParaRPr>
          </a:p>
          <a:p>
            <a:r>
              <a:rPr lang="en-US" altLang="zh-CN" dirty="0" err="1">
                <a:latin typeface="微软雅黑" pitchFamily="34" charset="-122"/>
                <a:ea typeface="微软雅黑" pitchFamily="34" charset="-122"/>
              </a:rPr>
              <a:t>setUseCaches</a:t>
            </a:r>
            <a:r>
              <a:rPr lang="zh-CN" altLang="en-US" dirty="0">
                <a:latin typeface="微软雅黑" pitchFamily="34" charset="-122"/>
                <a:ea typeface="微软雅黑" pitchFamily="34" charset="-122"/>
              </a:rPr>
              <a:t>：设置该</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useCaches</a:t>
            </a:r>
            <a:r>
              <a:rPr lang="zh-CN" altLang="en-US" dirty="0">
                <a:latin typeface="微软雅黑" pitchFamily="34" charset="-122"/>
                <a:ea typeface="微软雅黑" pitchFamily="34" charset="-122"/>
              </a:rPr>
              <a:t>请求头字段的</a:t>
            </a:r>
            <a:r>
              <a:rPr lang="zh-CN" altLang="en-US" dirty="0" smtClean="0">
                <a:latin typeface="微软雅黑" pitchFamily="34" charset="-122"/>
                <a:ea typeface="微软雅黑" pitchFamily="34" charset="-122"/>
              </a:rPr>
              <a:t>值。</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9694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有两类报文：</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，请求报文：从客户向服务器发送请求报文；</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，响应报文：从服务器到客户的回答；</a:t>
            </a:r>
            <a:endParaRPr lang="en-US" altLang="zh-CN" dirty="0" smtClean="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2770604" y="3573016"/>
            <a:ext cx="6647619" cy="2485714"/>
          </a:xfrm>
          <a:prstGeom prst="rect">
            <a:avLst/>
          </a:prstGeom>
        </p:spPr>
      </p:pic>
    </p:spTree>
    <p:extLst>
      <p:ext uri="{BB962C8B-B14F-4D97-AF65-F5344CB8AC3E}">
        <p14:creationId xmlns:p14="http://schemas.microsoft.com/office/powerpoint/2010/main" val="13078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由于</a:t>
            </a:r>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是面向文本的（</a:t>
            </a:r>
            <a:r>
              <a:rPr lang="en-US" altLang="zh-CN" dirty="0">
                <a:latin typeface="微软雅黑" pitchFamily="34" charset="-122"/>
                <a:ea typeface="微软雅黑" pitchFamily="34" charset="-122"/>
              </a:rPr>
              <a:t>text-oriented</a:t>
            </a:r>
            <a:r>
              <a:rPr lang="zh-CN" altLang="en-US" dirty="0">
                <a:latin typeface="微软雅黑" pitchFamily="34" charset="-122"/>
                <a:ea typeface="微软雅黑" pitchFamily="34" charset="-122"/>
              </a:rPr>
              <a:t>），报文中每一字段都是一些</a:t>
            </a:r>
            <a:r>
              <a:rPr lang="en-US" altLang="zh-CN" dirty="0">
                <a:latin typeface="微软雅黑" pitchFamily="34" charset="-122"/>
                <a:ea typeface="微软雅黑" pitchFamily="34" charset="-122"/>
              </a:rPr>
              <a:t>ASCII</a:t>
            </a:r>
            <a:r>
              <a:rPr lang="zh-CN" altLang="en-US" dirty="0">
                <a:latin typeface="微软雅黑" pitchFamily="34" charset="-122"/>
                <a:ea typeface="微软雅黑" pitchFamily="34" charset="-122"/>
              </a:rPr>
              <a:t>码串，各个字段长度都是不确定的：</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，开始行：区分请求报文和响应报文，在请求报文中叫请求行，在响应报文中叫状态行；</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，首部行：说明浏览器、服务器、报文主体的信息；</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，实体主体：请求报文中一般不用，响应报文中可能没有。</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8942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运输层协议</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网络层为主机之间提供逻辑通信，而运输层为应用程序之间提供端到端的逻辑通信；</a:t>
            </a:r>
          </a:p>
          <a:p>
            <a:r>
              <a:rPr lang="zh-CN" altLang="en-US" dirty="0">
                <a:latin typeface="微软雅黑" pitchFamily="34" charset="-122"/>
                <a:ea typeface="微软雅黑" pitchFamily="34" charset="-122"/>
              </a:rPr>
              <a:t>运输层对收到的报文进行差错检查；</a:t>
            </a:r>
          </a:p>
          <a:p>
            <a:r>
              <a:rPr lang="zh-CN" altLang="en-US" dirty="0">
                <a:latin typeface="微软雅黑" pitchFamily="34" charset="-122"/>
                <a:ea typeface="微软雅黑" pitchFamily="34" charset="-122"/>
              </a:rPr>
              <a:t>运输层向高层用户屏蔽了下面网络核心的细节，采用</a:t>
            </a:r>
            <a:r>
              <a:rPr lang="en-US" altLang="zh-CN" dirty="0">
                <a:latin typeface="微软雅黑" pitchFamily="34" charset="-122"/>
                <a:ea typeface="微软雅黑" pitchFamily="34" charset="-122"/>
              </a:rPr>
              <a:t>TCP</a:t>
            </a:r>
            <a:r>
              <a:rPr lang="zh-CN" altLang="en-US" dirty="0">
                <a:latin typeface="微软雅黑" pitchFamily="34" charset="-122"/>
                <a:ea typeface="微软雅黑" pitchFamily="34" charset="-122"/>
              </a:rPr>
              <a:t>协议时，相当于一条全双工的可靠信道，采用</a:t>
            </a:r>
            <a:r>
              <a:rPr lang="en-US" altLang="zh-CN" dirty="0">
                <a:latin typeface="微软雅黑" pitchFamily="34" charset="-122"/>
                <a:ea typeface="微软雅黑" pitchFamily="34" charset="-122"/>
              </a:rPr>
              <a:t>UDP</a:t>
            </a:r>
            <a:r>
              <a:rPr lang="zh-CN" altLang="en-US" dirty="0">
                <a:latin typeface="微软雅黑" pitchFamily="34" charset="-122"/>
                <a:ea typeface="微软雅黑" pitchFamily="34" charset="-122"/>
              </a:rPr>
              <a:t>协议时，仍然是一条不可靠信道。</a:t>
            </a:r>
          </a:p>
          <a:p>
            <a:endParaRPr lang="zh-CN"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3651557" y="4149080"/>
            <a:ext cx="4885714" cy="2514286"/>
          </a:xfrm>
          <a:prstGeom prst="rect">
            <a:avLst/>
          </a:prstGeom>
        </p:spPr>
      </p:pic>
    </p:spTree>
    <p:extLst>
      <p:ext uri="{BB962C8B-B14F-4D97-AF65-F5344CB8AC3E}">
        <p14:creationId xmlns:p14="http://schemas.microsoft.com/office/powerpoint/2010/main" val="320613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由于</a:t>
            </a:r>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是面向文本的（</a:t>
            </a:r>
            <a:r>
              <a:rPr lang="en-US" altLang="zh-CN" dirty="0">
                <a:latin typeface="微软雅黑" pitchFamily="34" charset="-122"/>
                <a:ea typeface="微软雅黑" pitchFamily="34" charset="-122"/>
              </a:rPr>
              <a:t>text-oriented</a:t>
            </a:r>
            <a:r>
              <a:rPr lang="zh-CN" altLang="en-US" dirty="0">
                <a:latin typeface="微软雅黑" pitchFamily="34" charset="-122"/>
                <a:ea typeface="微软雅黑" pitchFamily="34" charset="-122"/>
              </a:rPr>
              <a:t>），报文中每一字段都是一些</a:t>
            </a:r>
            <a:r>
              <a:rPr lang="en-US" altLang="zh-CN" dirty="0">
                <a:latin typeface="微软雅黑" pitchFamily="34" charset="-122"/>
                <a:ea typeface="微软雅黑" pitchFamily="34" charset="-122"/>
              </a:rPr>
              <a:t>ASCII</a:t>
            </a:r>
            <a:r>
              <a:rPr lang="zh-CN" altLang="en-US" dirty="0">
                <a:latin typeface="微软雅黑" pitchFamily="34" charset="-122"/>
                <a:ea typeface="微软雅黑" pitchFamily="34" charset="-122"/>
              </a:rPr>
              <a:t>码串，各个字段长度都是不确定的：</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，开始行：区分请求报文和响应报文，在请求报文中叫请求行，在响应报文中叫状态行；</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，首部行：说明浏览器、服务器、报文主体的信息；</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，实体主体：请求报文中一般不用，响应报文中可能没有。</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5022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请求行有三个内容：</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方法（</a:t>
            </a:r>
            <a:r>
              <a:rPr lang="en-US" altLang="zh-CN" dirty="0" smtClean="0">
                <a:latin typeface="微软雅黑" pitchFamily="34" charset="-122"/>
                <a:ea typeface="微软雅黑" pitchFamily="34" charset="-122"/>
              </a:rPr>
              <a:t>method</a:t>
            </a:r>
            <a:r>
              <a:rPr lang="zh-CN" altLang="en-US" dirty="0" smtClean="0">
                <a:latin typeface="微软雅黑" pitchFamily="34" charset="-122"/>
                <a:ea typeface="微软雅黑" pitchFamily="34" charset="-122"/>
              </a:rPr>
              <a:t>），请求资源的</a:t>
            </a:r>
            <a:r>
              <a:rPr lang="en-US" altLang="zh-CN" dirty="0" smtClean="0">
                <a:latin typeface="微软雅黑" pitchFamily="34" charset="-122"/>
                <a:ea typeface="微软雅黑" pitchFamily="34" charset="-122"/>
              </a:rPr>
              <a:t>URL</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的版本。</a:t>
            </a:r>
            <a:endParaRPr lang="zh-CN"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358525" y="3429000"/>
            <a:ext cx="4923809" cy="2552381"/>
          </a:xfrm>
          <a:prstGeom prst="rect">
            <a:avLst/>
          </a:prstGeom>
        </p:spPr>
      </p:pic>
      <p:pic>
        <p:nvPicPr>
          <p:cNvPr id="7" name="图片 6"/>
          <p:cNvPicPr>
            <a:picLocks noChangeAspect="1"/>
          </p:cNvPicPr>
          <p:nvPr/>
        </p:nvPicPr>
        <p:blipFill>
          <a:blip r:embed="rId4"/>
          <a:stretch>
            <a:fillRect/>
          </a:stretch>
        </p:blipFill>
        <p:spPr>
          <a:xfrm>
            <a:off x="5590356" y="3452017"/>
            <a:ext cx="5723809" cy="371429"/>
          </a:xfrm>
          <a:prstGeom prst="rect">
            <a:avLst/>
          </a:prstGeom>
        </p:spPr>
      </p:pic>
      <p:pic>
        <p:nvPicPr>
          <p:cNvPr id="8" name="图片 7"/>
          <p:cNvPicPr>
            <a:picLocks noChangeAspect="1"/>
          </p:cNvPicPr>
          <p:nvPr/>
        </p:nvPicPr>
        <p:blipFill>
          <a:blip r:embed="rId5"/>
          <a:stretch>
            <a:fillRect/>
          </a:stretch>
        </p:blipFill>
        <p:spPr>
          <a:xfrm>
            <a:off x="5301281" y="4158507"/>
            <a:ext cx="6731921" cy="1678631"/>
          </a:xfrm>
          <a:prstGeom prst="rect">
            <a:avLst/>
          </a:prstGeom>
        </p:spPr>
      </p:pic>
    </p:spTree>
    <p:extLst>
      <p:ext uri="{BB962C8B-B14F-4D97-AF65-F5344CB8AC3E}">
        <p14:creationId xmlns:p14="http://schemas.microsoft.com/office/powerpoint/2010/main" val="196775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状态行包括三个内容：</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版本，状态码，解释状态码的简单短语。</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HTTP</a:t>
            </a:r>
            <a:r>
              <a:rPr lang="zh-CN" altLang="en-US" dirty="0">
                <a:latin typeface="微软雅黑" pitchFamily="34" charset="-122"/>
                <a:ea typeface="微软雅黑" pitchFamily="34" charset="-122"/>
              </a:rPr>
              <a:t>状态</a:t>
            </a:r>
            <a:r>
              <a:rPr lang="zh-CN" altLang="en-US" dirty="0" smtClean="0">
                <a:latin typeface="微软雅黑" pitchFamily="34" charset="-122"/>
                <a:ea typeface="微软雅黑" pitchFamily="34" charset="-122"/>
              </a:rPr>
              <a:t>码（</a:t>
            </a:r>
            <a:r>
              <a:rPr lang="en-US" altLang="zh-CN" dirty="0" smtClean="0">
                <a:latin typeface="微软雅黑" pitchFamily="34" charset="-122"/>
                <a:ea typeface="微软雅黑" pitchFamily="34" charset="-122"/>
              </a:rPr>
              <a:t>Status </a:t>
            </a:r>
            <a:r>
              <a:rPr lang="en-US" altLang="zh-CN" dirty="0">
                <a:latin typeface="微软雅黑" pitchFamily="34" charset="-122"/>
                <a:ea typeface="微软雅黑" pitchFamily="34" charset="-122"/>
              </a:rPr>
              <a:t>Code</a:t>
            </a:r>
            <a:r>
              <a:rPr lang="zh-CN" altLang="en-US" dirty="0">
                <a:latin typeface="微软雅黑" pitchFamily="34" charset="-122"/>
                <a:ea typeface="微软雅黑" pitchFamily="34" charset="-122"/>
              </a:rPr>
              <a:t>）是用以表示网页服务器超文本传输协议响应状态的</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位</a:t>
            </a:r>
            <a:r>
              <a:rPr lang="zh-CN" altLang="en-US" dirty="0" smtClean="0">
                <a:latin typeface="微软雅黑" pitchFamily="34" charset="-122"/>
                <a:ea typeface="微软雅黑" pitchFamily="34" charset="-122"/>
              </a:rPr>
              <a:t>数字代码，所有</a:t>
            </a:r>
            <a:r>
              <a:rPr lang="zh-CN" altLang="en-US" dirty="0">
                <a:latin typeface="微软雅黑" pitchFamily="34" charset="-122"/>
                <a:ea typeface="微软雅黑" pitchFamily="34" charset="-122"/>
              </a:rPr>
              <a:t>状态码的第一个数字代表了响应的五种状态</a:t>
            </a:r>
            <a:r>
              <a:rPr lang="zh-CN" altLang="en-US" dirty="0" smtClean="0">
                <a:latin typeface="微软雅黑" pitchFamily="34" charset="-122"/>
                <a:ea typeface="微软雅黑" pitchFamily="34" charset="-122"/>
              </a:rPr>
              <a:t>之一：</a:t>
            </a:r>
            <a:endParaRPr lang="zh-CN" dirty="0">
              <a:latin typeface="微软雅黑" pitchFamily="34" charset="-122"/>
              <a:ea typeface="微软雅黑" pitchFamily="34" charset="-122"/>
            </a:endParaRPr>
          </a:p>
        </p:txBody>
      </p:sp>
      <p:pic>
        <p:nvPicPr>
          <p:cNvPr id="2050" name="Picture 2" descr="http://images2015.cnblogs.com/blog/735119/201612/735119-20161223094511729-9960717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028" y="4149080"/>
            <a:ext cx="7344816" cy="2389833"/>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4"/>
          <a:stretch>
            <a:fillRect/>
          </a:stretch>
        </p:blipFill>
        <p:spPr>
          <a:xfrm>
            <a:off x="5662364" y="1618529"/>
            <a:ext cx="6438095" cy="695238"/>
          </a:xfrm>
          <a:prstGeom prst="rect">
            <a:avLst/>
          </a:prstGeom>
        </p:spPr>
      </p:pic>
    </p:spTree>
    <p:extLst>
      <p:ext uri="{BB962C8B-B14F-4D97-AF65-F5344CB8AC3E}">
        <p14:creationId xmlns:p14="http://schemas.microsoft.com/office/powerpoint/2010/main" val="402972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Postman</a:t>
            </a:r>
            <a:r>
              <a:rPr lang="zh-CN" altLang="en-US" dirty="0" smtClean="0">
                <a:latin typeface="微软雅黑" pitchFamily="34" charset="-122"/>
                <a:ea typeface="微软雅黑" pitchFamily="34" charset="-122"/>
              </a:rPr>
              <a:t>测试</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请求数据，并获取响应值：</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477788" y="2276872"/>
            <a:ext cx="6503342" cy="4392488"/>
          </a:xfrm>
          <a:prstGeom prst="rect">
            <a:avLst/>
          </a:prstGeom>
        </p:spPr>
      </p:pic>
      <p:pic>
        <p:nvPicPr>
          <p:cNvPr id="5" name="图片 4"/>
          <p:cNvPicPr>
            <a:picLocks noChangeAspect="1"/>
          </p:cNvPicPr>
          <p:nvPr/>
        </p:nvPicPr>
        <p:blipFill>
          <a:blip r:embed="rId4"/>
          <a:stretch>
            <a:fillRect/>
          </a:stretch>
        </p:blipFill>
        <p:spPr>
          <a:xfrm>
            <a:off x="6452278" y="2636912"/>
            <a:ext cx="5546790" cy="4128931"/>
          </a:xfrm>
          <a:prstGeom prst="rect">
            <a:avLst/>
          </a:prstGeom>
        </p:spPr>
      </p:pic>
    </p:spTree>
    <p:extLst>
      <p:ext uri="{BB962C8B-B14F-4D97-AF65-F5344CB8AC3E}">
        <p14:creationId xmlns:p14="http://schemas.microsoft.com/office/powerpoint/2010/main" val="394244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Postman</a:t>
            </a:r>
            <a:r>
              <a:rPr lang="zh-CN" altLang="en-US" dirty="0" smtClean="0">
                <a:latin typeface="微软雅黑" pitchFamily="34" charset="-122"/>
                <a:ea typeface="微软雅黑" pitchFamily="34" charset="-122"/>
              </a:rPr>
              <a:t>中，可根据</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请求数据自动生成包括</a:t>
            </a:r>
            <a:r>
              <a:rPr lang="en-US" altLang="zh-CN" dirty="0" err="1" smtClean="0">
                <a:latin typeface="微软雅黑" pitchFamily="34" charset="-122"/>
                <a:ea typeface="微软雅黑" pitchFamily="34" charset="-122"/>
              </a:rPr>
              <a:t>OkHTTP</a:t>
            </a:r>
            <a:r>
              <a:rPr lang="zh-CN" altLang="en-US" dirty="0" smtClean="0">
                <a:latin typeface="微软雅黑" pitchFamily="34" charset="-122"/>
                <a:ea typeface="微软雅黑" pitchFamily="34" charset="-122"/>
              </a:rPr>
              <a:t>在内的多种开发环境的代码，只需要复制粘贴至</a:t>
            </a:r>
            <a:r>
              <a:rPr lang="en-US" altLang="zh-CN" dirty="0" smtClean="0">
                <a:latin typeface="微软雅黑" pitchFamily="34" charset="-122"/>
                <a:ea typeface="微软雅黑" pitchFamily="34" charset="-122"/>
              </a:rPr>
              <a:t>Android Studio</a:t>
            </a:r>
            <a:r>
              <a:rPr lang="zh-CN" altLang="en-US" dirty="0" smtClean="0">
                <a:latin typeface="微软雅黑" pitchFamily="34" charset="-122"/>
                <a:ea typeface="微软雅黑" pitchFamily="34" charset="-122"/>
              </a:rPr>
              <a:t>中即可：</a:t>
            </a:r>
            <a:endParaRPr lang="zh-CN" dirty="0">
              <a:latin typeface="微软雅黑" pitchFamily="34" charset="-122"/>
              <a:ea typeface="微软雅黑" pitchFamily="34" charset="-122"/>
            </a:endParaRPr>
          </a:p>
        </p:txBody>
      </p:sp>
      <p:pic>
        <p:nvPicPr>
          <p:cNvPr id="6" name="图片 5"/>
          <p:cNvPicPr>
            <a:picLocks noChangeAspect="1"/>
          </p:cNvPicPr>
          <p:nvPr/>
        </p:nvPicPr>
        <p:blipFill>
          <a:blip r:embed="rId3"/>
          <a:stretch>
            <a:fillRect/>
          </a:stretch>
        </p:blipFill>
        <p:spPr>
          <a:xfrm>
            <a:off x="3142084" y="2564904"/>
            <a:ext cx="5688632" cy="4238431"/>
          </a:xfrm>
          <a:prstGeom prst="rect">
            <a:avLst/>
          </a:prstGeom>
        </p:spPr>
      </p:pic>
    </p:spTree>
    <p:extLst>
      <p:ext uri="{BB962C8B-B14F-4D97-AF65-F5344CB8AC3E}">
        <p14:creationId xmlns:p14="http://schemas.microsoft.com/office/powerpoint/2010/main" val="309370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smtClean="0">
                <a:latin typeface="微软雅黑" pitchFamily="34" charset="-122"/>
                <a:ea typeface="微软雅黑" pitchFamily="34" charset="-122"/>
              </a:rPr>
              <a:t>Postman</a:t>
            </a:r>
            <a:r>
              <a:rPr lang="zh-CN" altLang="en-US" dirty="0" smtClean="0">
                <a:latin typeface="微软雅黑" pitchFamily="34" charset="-122"/>
                <a:ea typeface="微软雅黑" pitchFamily="34" charset="-122"/>
              </a:rPr>
              <a:t>中可以在</a:t>
            </a:r>
            <a:r>
              <a:rPr lang="en-US" altLang="zh-CN" dirty="0" smtClean="0">
                <a:latin typeface="微软雅黑" pitchFamily="34" charset="-122"/>
                <a:ea typeface="微软雅黑" pitchFamily="34" charset="-122"/>
              </a:rPr>
              <a:t>Content-Disposition</a:t>
            </a:r>
            <a:r>
              <a:rPr lang="zh-CN" altLang="en-US" dirty="0" smtClean="0">
                <a:latin typeface="微软雅黑" pitchFamily="34" charset="-122"/>
                <a:ea typeface="微软雅黑" pitchFamily="34" charset="-122"/>
              </a:rPr>
              <a:t>中设置</a:t>
            </a:r>
            <a:r>
              <a:rPr lang="en-US" altLang="zh-CN" dirty="0" smtClean="0">
                <a:latin typeface="微软雅黑" pitchFamily="34" charset="-122"/>
                <a:ea typeface="微软雅黑" pitchFamily="34" charset="-122"/>
              </a:rPr>
              <a:t>Multipart/data-form</a:t>
            </a:r>
            <a:r>
              <a:rPr lang="zh-CN" altLang="en-US" dirty="0" smtClean="0">
                <a:latin typeface="微软雅黑" pitchFamily="34" charset="-122"/>
                <a:ea typeface="微软雅黑" pitchFamily="34" charset="-122"/>
              </a:rPr>
              <a:t>类型，同时在一次</a:t>
            </a:r>
            <a:r>
              <a:rPr lang="en-US" altLang="zh-CN" dirty="0" smtClean="0">
                <a:latin typeface="微软雅黑" pitchFamily="34" charset="-122"/>
                <a:ea typeface="微软雅黑" pitchFamily="34" charset="-122"/>
              </a:rPr>
              <a:t>HTTP</a:t>
            </a:r>
            <a:r>
              <a:rPr lang="zh-CN" altLang="en-US" dirty="0" smtClean="0">
                <a:latin typeface="微软雅黑" pitchFamily="34" charset="-122"/>
                <a:ea typeface="微软雅黑" pitchFamily="34" charset="-122"/>
              </a:rPr>
              <a:t>请求中发送文件和键值对：</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837828" y="2537520"/>
            <a:ext cx="6460276" cy="4320480"/>
          </a:xfrm>
          <a:prstGeom prst="rect">
            <a:avLst/>
          </a:prstGeom>
        </p:spPr>
      </p:pic>
      <p:pic>
        <p:nvPicPr>
          <p:cNvPr id="5" name="图片 4"/>
          <p:cNvPicPr>
            <a:picLocks noChangeAspect="1"/>
          </p:cNvPicPr>
          <p:nvPr/>
        </p:nvPicPr>
        <p:blipFill>
          <a:blip r:embed="rId4"/>
          <a:stretch>
            <a:fillRect/>
          </a:stretch>
        </p:blipFill>
        <p:spPr>
          <a:xfrm>
            <a:off x="6601515" y="2924944"/>
            <a:ext cx="5016543" cy="3764166"/>
          </a:xfrm>
          <a:prstGeom prst="rect">
            <a:avLst/>
          </a:prstGeom>
        </p:spPr>
      </p:pic>
    </p:spTree>
    <p:extLst>
      <p:ext uri="{BB962C8B-B14F-4D97-AF65-F5344CB8AC3E}">
        <p14:creationId xmlns:p14="http://schemas.microsoft.com/office/powerpoint/2010/main" val="403248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超文本传送协议</a:t>
            </a:r>
            <a:r>
              <a:rPr lang="en-US" altLang="zh-CN" dirty="0">
                <a:latin typeface="微软雅黑" pitchFamily="34" charset="-122"/>
                <a:ea typeface="微软雅黑" pitchFamily="34" charset="-122"/>
              </a:rPr>
              <a:t>HTTP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Android Studio</a:t>
            </a:r>
            <a:r>
              <a:rPr lang="zh-CN" altLang="en-US" dirty="0" smtClean="0">
                <a:latin typeface="微软雅黑" pitchFamily="34" charset="-122"/>
                <a:ea typeface="微软雅黑" pitchFamily="34" charset="-122"/>
              </a:rPr>
              <a:t>中使用</a:t>
            </a:r>
            <a:r>
              <a:rPr lang="en-US" altLang="zh-CN" dirty="0" err="1" smtClean="0">
                <a:latin typeface="微软雅黑" pitchFamily="34" charset="-122"/>
                <a:ea typeface="微软雅黑" pitchFamily="34" charset="-122"/>
              </a:rPr>
              <a:t>OkHTTP</a:t>
            </a:r>
            <a:r>
              <a:rPr lang="zh-CN" altLang="en-US" dirty="0" smtClean="0">
                <a:latin typeface="微软雅黑" pitchFamily="34" charset="-122"/>
                <a:ea typeface="微软雅黑" pitchFamily="34" charset="-122"/>
              </a:rPr>
              <a:t>类发送文件和键值对的代码：</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142084" y="2276872"/>
            <a:ext cx="5904656" cy="4413752"/>
          </a:xfrm>
          <a:prstGeom prst="rect">
            <a:avLst/>
          </a:prstGeom>
        </p:spPr>
      </p:pic>
    </p:spTree>
    <p:extLst>
      <p:ext uri="{BB962C8B-B14F-4D97-AF65-F5344CB8AC3E}">
        <p14:creationId xmlns:p14="http://schemas.microsoft.com/office/powerpoint/2010/main" val="283863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微软雅黑" pitchFamily="34" charset="-122"/>
                <a:ea typeface="微软雅黑" pitchFamily="34" charset="-122"/>
              </a:rPr>
              <a:t>Get</a:t>
            </a:r>
            <a:r>
              <a:rPr lang="zh-CN" altLang="en-US" dirty="0" smtClean="0">
                <a:latin typeface="微软雅黑" pitchFamily="34" charset="-122"/>
                <a:ea typeface="微软雅黑" pitchFamily="34" charset="-122"/>
              </a:rPr>
              <a:t>请求：</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String </a:t>
            </a:r>
            <a:r>
              <a:rPr lang="en-US" altLang="zh-CN" dirty="0" err="1">
                <a:latin typeface="微软雅黑" pitchFamily="34" charset="-122"/>
                <a:ea typeface="微软雅黑" pitchFamily="34" charset="-122"/>
              </a:rPr>
              <a:t>urlString</a:t>
            </a:r>
            <a:r>
              <a:rPr lang="en-US" altLang="zh-CN" dirty="0">
                <a:latin typeface="微软雅黑" pitchFamily="34" charset="-122"/>
                <a:ea typeface="微软雅黑" pitchFamily="34" charset="-122"/>
              </a:rPr>
              <a:t> = </a:t>
            </a:r>
            <a:r>
              <a:rPr lang="en-US" altLang="zh-CN" dirty="0" err="1">
                <a:latin typeface="微软雅黑" pitchFamily="34" charset="-122"/>
                <a:ea typeface="微软雅黑" pitchFamily="34" charset="-122"/>
              </a:rPr>
              <a:t>url</a:t>
            </a:r>
            <a:r>
              <a:rPr lang="en-US" altLang="zh-CN" dirty="0">
                <a:latin typeface="微软雅黑" pitchFamily="34" charset="-122"/>
                <a:ea typeface="微软雅黑" pitchFamily="34" charset="-122"/>
              </a:rPr>
              <a:t> + "?" + </a:t>
            </a:r>
            <a:r>
              <a:rPr lang="en-US" altLang="zh-CN" dirty="0" err="1">
                <a:latin typeface="微软雅黑" pitchFamily="34" charset="-122"/>
                <a:ea typeface="微软雅黑" pitchFamily="34" charset="-122"/>
              </a:rPr>
              <a:t>params</a:t>
            </a:r>
            <a:r>
              <a:rPr lang="en-US" altLang="zh-CN" dirty="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URL </a:t>
            </a:r>
            <a:r>
              <a:rPr lang="en-US" altLang="zh-CN" dirty="0" err="1">
                <a:latin typeface="微软雅黑" pitchFamily="34" charset="-122"/>
                <a:ea typeface="微软雅黑" pitchFamily="34" charset="-122"/>
              </a:rPr>
              <a:t>realUrl</a:t>
            </a:r>
            <a:r>
              <a:rPr lang="en-US" altLang="zh-CN" dirty="0">
                <a:latin typeface="微软雅黑" pitchFamily="34" charset="-122"/>
                <a:ea typeface="微软雅黑" pitchFamily="34" charset="-122"/>
              </a:rPr>
              <a:t> = new URL(</a:t>
            </a:r>
            <a:r>
              <a:rPr lang="en-US" altLang="zh-CN" dirty="0" err="1">
                <a:latin typeface="微软雅黑" pitchFamily="34" charset="-122"/>
                <a:ea typeface="微软雅黑" pitchFamily="34" charset="-122"/>
              </a:rPr>
              <a:t>urlString</a:t>
            </a:r>
            <a:r>
              <a:rPr lang="en-US" altLang="zh-CN" dirty="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URLConnection</a:t>
            </a: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conn = </a:t>
            </a:r>
            <a:r>
              <a:rPr lang="en-US" altLang="zh-CN" dirty="0" err="1">
                <a:latin typeface="微软雅黑" pitchFamily="34" charset="-122"/>
                <a:ea typeface="微软雅黑" pitchFamily="34" charset="-122"/>
              </a:rPr>
              <a:t>realUrl.openConnection</a:t>
            </a:r>
            <a:r>
              <a:rPr lang="en-US" altLang="zh-CN" dirty="0" smtClean="0">
                <a:latin typeface="微软雅黑" pitchFamily="34" charset="-122"/>
                <a:ea typeface="微软雅黑" pitchFamily="34" charset="-122"/>
              </a:rPr>
              <a:t>(); </a:t>
            </a:r>
          </a:p>
          <a:p>
            <a:r>
              <a:rPr lang="en-US" altLang="zh-CN" dirty="0" err="1" smtClean="0">
                <a:latin typeface="微软雅黑" pitchFamily="34" charset="-122"/>
                <a:ea typeface="微软雅黑" pitchFamily="34" charset="-122"/>
              </a:rPr>
              <a:t>conn.setRequestProperty</a:t>
            </a:r>
            <a:r>
              <a:rPr lang="en-US" altLang="zh-CN" dirty="0">
                <a:latin typeface="微软雅黑" pitchFamily="34" charset="-122"/>
                <a:ea typeface="微软雅黑" pitchFamily="34" charset="-122"/>
              </a:rPr>
              <a:t>("accept", "*/*");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conn.setRequestProperty</a:t>
            </a:r>
            <a:r>
              <a:rPr lang="en-US" altLang="zh-CN" dirty="0">
                <a:latin typeface="微软雅黑" pitchFamily="34" charset="-122"/>
                <a:ea typeface="微软雅黑" pitchFamily="34" charset="-122"/>
              </a:rPr>
              <a:t>("connection", "Keep-Alive");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conn.setRequestProperty</a:t>
            </a:r>
            <a:r>
              <a:rPr lang="en-US" altLang="zh-CN" dirty="0">
                <a:latin typeface="微软雅黑" pitchFamily="34" charset="-122"/>
                <a:ea typeface="微软雅黑" pitchFamily="34" charset="-122"/>
              </a:rPr>
              <a:t>("user-agent", "Mozilla/~~~~~~~~~~~");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conn.connect</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 </a:t>
            </a: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2124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62500" lnSpcReduction="20000"/>
          </a:bodyPr>
          <a:lstStyle/>
          <a:p>
            <a:r>
              <a:rPr lang="en-US" altLang="zh-CN" dirty="0" smtClean="0">
                <a:latin typeface="微软雅黑" pitchFamily="34" charset="-122"/>
                <a:ea typeface="微软雅黑" pitchFamily="34" charset="-122"/>
              </a:rPr>
              <a:t>Post</a:t>
            </a:r>
            <a:r>
              <a:rPr lang="zh-CN" altLang="en-US" dirty="0" smtClean="0">
                <a:latin typeface="微软雅黑" pitchFamily="34" charset="-122"/>
                <a:ea typeface="微软雅黑" pitchFamily="34" charset="-122"/>
              </a:rPr>
              <a:t>请求：</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URL </a:t>
            </a:r>
            <a:r>
              <a:rPr lang="en-US" altLang="zh-CN" dirty="0" err="1">
                <a:latin typeface="微软雅黑" pitchFamily="34" charset="-122"/>
                <a:ea typeface="微软雅黑" pitchFamily="34" charset="-122"/>
              </a:rPr>
              <a:t>realUrl</a:t>
            </a:r>
            <a:r>
              <a:rPr lang="en-US" altLang="zh-CN" dirty="0">
                <a:latin typeface="微软雅黑" pitchFamily="34" charset="-122"/>
                <a:ea typeface="微软雅黑" pitchFamily="34" charset="-122"/>
              </a:rPr>
              <a:t> = new URL(</a:t>
            </a:r>
            <a:r>
              <a:rPr lang="en-US" altLang="zh-CN" dirty="0" err="1">
                <a:latin typeface="微软雅黑" pitchFamily="34" charset="-122"/>
                <a:ea typeface="微软雅黑" pitchFamily="34" charset="-122"/>
              </a:rPr>
              <a:t>url</a:t>
            </a:r>
            <a:r>
              <a:rPr lang="en-US" altLang="zh-CN" dirty="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URLConnection</a:t>
            </a: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conn = </a:t>
            </a:r>
            <a:r>
              <a:rPr lang="en-US" altLang="zh-CN" dirty="0" err="1" smtClean="0">
                <a:latin typeface="微软雅黑" pitchFamily="34" charset="-122"/>
                <a:ea typeface="微软雅黑" pitchFamily="34" charset="-122"/>
              </a:rPr>
              <a:t>realUrl.openConnection</a:t>
            </a:r>
            <a:r>
              <a:rPr lang="en-US" altLang="zh-CN" dirty="0" smtClean="0">
                <a:latin typeface="微软雅黑" pitchFamily="34" charset="-122"/>
                <a:ea typeface="微软雅黑" pitchFamily="34" charset="-122"/>
              </a:rPr>
              <a:t>();</a:t>
            </a:r>
          </a:p>
          <a:p>
            <a:r>
              <a:rPr lang="en-US" altLang="zh-CN" dirty="0" err="1" smtClean="0">
                <a:latin typeface="微软雅黑" pitchFamily="34" charset="-122"/>
                <a:ea typeface="微软雅黑" pitchFamily="34" charset="-122"/>
              </a:rPr>
              <a:t>conn.setRequestProperty</a:t>
            </a:r>
            <a:r>
              <a:rPr lang="en-US" altLang="zh-CN" dirty="0">
                <a:latin typeface="微软雅黑" pitchFamily="34" charset="-122"/>
                <a:ea typeface="微软雅黑" pitchFamily="34" charset="-122"/>
              </a:rPr>
              <a:t>("accept", "*/*");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conn.setRequestProperty</a:t>
            </a:r>
            <a:r>
              <a:rPr lang="en-US" altLang="zh-CN" dirty="0">
                <a:latin typeface="微软雅黑" pitchFamily="34" charset="-122"/>
                <a:ea typeface="微软雅黑" pitchFamily="34" charset="-122"/>
              </a:rPr>
              <a:t>("connection", "Keep-Alive");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conn.setRequestProperty</a:t>
            </a:r>
            <a:r>
              <a:rPr lang="en-US" altLang="zh-CN" dirty="0">
                <a:latin typeface="微软雅黑" pitchFamily="34" charset="-122"/>
                <a:ea typeface="微软雅黑" pitchFamily="34" charset="-122"/>
              </a:rPr>
              <a:t>("user-agent", "Mozilla/~~~~~~~~~~~");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conn.setDoOutput</a:t>
            </a:r>
            <a:r>
              <a:rPr lang="en-US" altLang="zh-CN" dirty="0" smtClean="0">
                <a:latin typeface="微软雅黑" pitchFamily="34" charset="-122"/>
                <a:ea typeface="微软雅黑" pitchFamily="34" charset="-122"/>
              </a:rPr>
              <a:t>(true</a:t>
            </a:r>
            <a:r>
              <a:rPr lang="en-US" altLang="zh-CN" dirty="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conn.setDoInput</a:t>
            </a:r>
            <a:r>
              <a:rPr lang="en-US" altLang="zh-CN" dirty="0" smtClean="0">
                <a:latin typeface="微软雅黑" pitchFamily="34" charset="-122"/>
                <a:ea typeface="微软雅黑" pitchFamily="34" charset="-122"/>
              </a:rPr>
              <a:t>(true); </a:t>
            </a:r>
          </a:p>
          <a:p>
            <a:r>
              <a:rPr lang="en-US" altLang="zh-CN" dirty="0" smtClean="0">
                <a:latin typeface="微软雅黑" pitchFamily="34" charset="-122"/>
                <a:ea typeface="微软雅黑" pitchFamily="34" charset="-122"/>
              </a:rPr>
              <a:t>out </a:t>
            </a:r>
            <a:r>
              <a:rPr lang="en-US" altLang="zh-CN" dirty="0">
                <a:latin typeface="微软雅黑" pitchFamily="34" charset="-122"/>
                <a:ea typeface="微软雅黑" pitchFamily="34" charset="-122"/>
              </a:rPr>
              <a:t>= new </a:t>
            </a:r>
            <a:r>
              <a:rPr lang="en-US" altLang="zh-CN" dirty="0" err="1">
                <a:latin typeface="微软雅黑" pitchFamily="34" charset="-122"/>
                <a:ea typeface="微软雅黑" pitchFamily="34" charset="-122"/>
              </a:rPr>
              <a:t>PrintWriter</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conn.getOutputStream</a:t>
            </a:r>
            <a:r>
              <a:rPr lang="en-US" altLang="zh-CN" dirty="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out.print</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params</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out.flush</a:t>
            </a:r>
            <a:r>
              <a:rPr lang="en-US" altLang="zh-CN"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12086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61764" y="2538595"/>
            <a:ext cx="6971428" cy="2923809"/>
          </a:xfrm>
          <a:prstGeom prst="rect">
            <a:avLst/>
          </a:prstGeom>
        </p:spPr>
      </p:pic>
      <p:sp>
        <p:nvSpPr>
          <p:cNvPr id="4" name="标题 3"/>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4"/>
          <a:stretch>
            <a:fillRect/>
          </a:stretch>
        </p:blipFill>
        <p:spPr>
          <a:xfrm>
            <a:off x="5950396" y="1628800"/>
            <a:ext cx="5897853" cy="4864284"/>
          </a:xfrm>
          <a:prstGeom prst="rect">
            <a:avLst/>
          </a:prstGeom>
        </p:spPr>
      </p:pic>
    </p:spTree>
    <p:extLst>
      <p:ext uri="{BB962C8B-B14F-4D97-AF65-F5344CB8AC3E}">
        <p14:creationId xmlns:p14="http://schemas.microsoft.com/office/powerpoint/2010/main" val="206477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运输层协议</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，用户数据包协议</a:t>
            </a:r>
            <a:r>
              <a:rPr lang="en-US" altLang="zh-CN" dirty="0">
                <a:latin typeface="微软雅黑" pitchFamily="34" charset="-122"/>
                <a:ea typeface="微软雅黑" pitchFamily="34" charset="-122"/>
              </a:rPr>
              <a:t>UDP</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User Datagram Protocol</a:t>
            </a:r>
            <a:r>
              <a:rPr lang="zh-CN" altLang="en-US" dirty="0">
                <a:latin typeface="微软雅黑" pitchFamily="34" charset="-122"/>
                <a:ea typeface="微软雅黑" pitchFamily="34" charset="-122"/>
              </a:rPr>
              <a:t>）：不需要先建立连接；</a:t>
            </a: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，传输控制协议</a:t>
            </a:r>
            <a:r>
              <a:rPr lang="en-US" altLang="zh-CN" dirty="0">
                <a:latin typeface="微软雅黑" pitchFamily="34" charset="-122"/>
                <a:ea typeface="微软雅黑" pitchFamily="34" charset="-122"/>
              </a:rPr>
              <a:t>TCP</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Transmission Control Protocol</a:t>
            </a:r>
            <a:r>
              <a:rPr lang="zh-CN" altLang="en-US" dirty="0">
                <a:latin typeface="微软雅黑" pitchFamily="34" charset="-122"/>
                <a:ea typeface="微软雅黑" pitchFamily="34" charset="-122"/>
              </a:rPr>
              <a:t>）：提供面向连接的服务：</a:t>
            </a:r>
          </a:p>
        </p:txBody>
      </p:sp>
      <p:pic>
        <p:nvPicPr>
          <p:cNvPr id="5" name="图片 4"/>
          <p:cNvPicPr>
            <a:picLocks noChangeAspect="1"/>
          </p:cNvPicPr>
          <p:nvPr/>
        </p:nvPicPr>
        <p:blipFill>
          <a:blip r:embed="rId3"/>
          <a:stretch>
            <a:fillRect/>
          </a:stretch>
        </p:blipFill>
        <p:spPr>
          <a:xfrm>
            <a:off x="3790156" y="3356992"/>
            <a:ext cx="4320480" cy="3422827"/>
          </a:xfrm>
          <a:prstGeom prst="rect">
            <a:avLst/>
          </a:prstGeom>
        </p:spPr>
      </p:pic>
    </p:spTree>
    <p:extLst>
      <p:ext uri="{BB962C8B-B14F-4D97-AF65-F5344CB8AC3E}">
        <p14:creationId xmlns:p14="http://schemas.microsoft.com/office/powerpoint/2010/main" val="299344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1485900" y="2010024"/>
            <a:ext cx="3523809" cy="3980952"/>
          </a:xfrm>
          <a:prstGeom prst="rect">
            <a:avLst/>
          </a:prstGeom>
        </p:spPr>
      </p:pic>
      <p:pic>
        <p:nvPicPr>
          <p:cNvPr id="5" name="图片 4"/>
          <p:cNvPicPr>
            <a:picLocks noChangeAspect="1"/>
          </p:cNvPicPr>
          <p:nvPr/>
        </p:nvPicPr>
        <p:blipFill>
          <a:blip r:embed="rId4"/>
          <a:stretch>
            <a:fillRect/>
          </a:stretch>
        </p:blipFill>
        <p:spPr>
          <a:xfrm>
            <a:off x="7174532" y="116632"/>
            <a:ext cx="4681794" cy="6663867"/>
          </a:xfrm>
          <a:prstGeom prst="rect">
            <a:avLst/>
          </a:prstGeom>
        </p:spPr>
      </p:pic>
      <p:pic>
        <p:nvPicPr>
          <p:cNvPr id="7" name="图片 6"/>
          <p:cNvPicPr>
            <a:picLocks noChangeAspect="1"/>
          </p:cNvPicPr>
          <p:nvPr/>
        </p:nvPicPr>
        <p:blipFill>
          <a:blip r:embed="rId5"/>
          <a:stretch>
            <a:fillRect/>
          </a:stretch>
        </p:blipFill>
        <p:spPr>
          <a:xfrm>
            <a:off x="5086300" y="1679931"/>
            <a:ext cx="2223784" cy="4492269"/>
          </a:xfrm>
          <a:prstGeom prst="rect">
            <a:avLst/>
          </a:prstGeom>
        </p:spPr>
      </p:pic>
    </p:spTree>
    <p:extLst>
      <p:ext uri="{BB962C8B-B14F-4D97-AF65-F5344CB8AC3E}">
        <p14:creationId xmlns:p14="http://schemas.microsoft.com/office/powerpoint/2010/main" val="315220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httpURlconnecTION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a:latin typeface="微软雅黑" pitchFamily="34" charset="-122"/>
                <a:ea typeface="微软雅黑" pitchFamily="34" charset="-122"/>
              </a:rPr>
              <a:t>Android 6.0(API 23) SDK</a:t>
            </a:r>
            <a:r>
              <a:rPr lang="zh-CN" altLang="en-US" dirty="0">
                <a:latin typeface="微软雅黑" pitchFamily="34" charset="-122"/>
                <a:ea typeface="微软雅黑" pitchFamily="34" charset="-122"/>
              </a:rPr>
              <a:t>后，</a:t>
            </a:r>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的网络请求强制使用</a:t>
            </a:r>
            <a:r>
              <a:rPr lang="en-US" altLang="zh-CN" dirty="0" err="1">
                <a:latin typeface="微软雅黑" pitchFamily="34" charset="-122"/>
                <a:ea typeface="微软雅黑" pitchFamily="34" charset="-122"/>
              </a:rPr>
              <a:t>HttpUrlConnection</a:t>
            </a:r>
            <a:r>
              <a:rPr lang="zh-CN" altLang="en-US" dirty="0">
                <a:latin typeface="微软雅黑" pitchFamily="34" charset="-122"/>
                <a:ea typeface="微软雅黑" pitchFamily="34" charset="-122"/>
              </a:rPr>
              <a:t>，并且</a:t>
            </a:r>
            <a:r>
              <a:rPr lang="en-US" altLang="zh-CN" dirty="0">
                <a:latin typeface="微软雅黑" pitchFamily="34" charset="-122"/>
                <a:ea typeface="微软雅黑" pitchFamily="34" charset="-122"/>
              </a:rPr>
              <a:t>SDK</a:t>
            </a:r>
            <a:r>
              <a:rPr lang="zh-CN" altLang="en-US" dirty="0">
                <a:latin typeface="微软雅黑" pitchFamily="34" charset="-122"/>
                <a:ea typeface="微软雅黑" pitchFamily="34" charset="-122"/>
              </a:rPr>
              <a:t>中也移除了</a:t>
            </a:r>
            <a:r>
              <a:rPr lang="en-US" altLang="zh-CN" dirty="0" err="1">
                <a:latin typeface="微软雅黑" pitchFamily="34" charset="-122"/>
                <a:ea typeface="微软雅黑" pitchFamily="34" charset="-122"/>
              </a:rPr>
              <a:t>HttpClient</a:t>
            </a:r>
            <a:r>
              <a:rPr lang="zh-CN" altLang="en-US" dirty="0">
                <a:latin typeface="微软雅黑" pitchFamily="34" charset="-122"/>
                <a:ea typeface="微软雅黑" pitchFamily="34" charset="-122"/>
              </a:rPr>
              <a:t>库，同时也移除了</a:t>
            </a:r>
            <a:r>
              <a:rPr lang="en-US" altLang="zh-CN" dirty="0">
                <a:latin typeface="微软雅黑" pitchFamily="34" charset="-122"/>
                <a:ea typeface="微软雅黑" pitchFamily="34" charset="-122"/>
              </a:rPr>
              <a:t>SSL </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Notification</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setLatestEventInfo</a:t>
            </a:r>
            <a:r>
              <a:rPr lang="zh-CN" altLang="en-US" dirty="0">
                <a:latin typeface="微软雅黑" pitchFamily="34" charset="-122"/>
                <a:ea typeface="微软雅黑" pitchFamily="34" charset="-122"/>
              </a:rPr>
              <a:t>方法</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HttpURLConnection</a:t>
            </a:r>
            <a:r>
              <a:rPr lang="zh-CN" altLang="en-US" dirty="0">
                <a:latin typeface="微软雅黑" pitchFamily="34" charset="-122"/>
                <a:ea typeface="微软雅黑" pitchFamily="34" charset="-122"/>
              </a:rPr>
              <a:t>继承了</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，因此也可用于向指定网站发送</a:t>
            </a:r>
            <a:r>
              <a:rPr lang="en-US" altLang="zh-CN" dirty="0">
                <a:latin typeface="微软雅黑" pitchFamily="34" charset="-122"/>
                <a:ea typeface="微软雅黑" pitchFamily="34" charset="-122"/>
              </a:rPr>
              <a:t>Get</a:t>
            </a:r>
            <a:r>
              <a:rPr lang="zh-CN" altLang="en-US" dirty="0">
                <a:latin typeface="微软雅黑" pitchFamily="34" charset="-122"/>
                <a:ea typeface="微软雅黑" pitchFamily="34" charset="-122"/>
              </a:rPr>
              <a:t>请求、</a:t>
            </a:r>
            <a:r>
              <a:rPr lang="en-US" altLang="zh-CN" dirty="0">
                <a:latin typeface="微软雅黑" pitchFamily="34" charset="-122"/>
                <a:ea typeface="微软雅黑" pitchFamily="34" charset="-122"/>
              </a:rPr>
              <a:t>Post</a:t>
            </a:r>
            <a:r>
              <a:rPr lang="zh-CN" altLang="en-US" dirty="0">
                <a:latin typeface="微软雅黑" pitchFamily="34" charset="-122"/>
                <a:ea typeface="微软雅黑" pitchFamily="34" charset="-122"/>
              </a:rPr>
              <a:t>请求。它在</a:t>
            </a:r>
            <a:r>
              <a:rPr lang="en-US" altLang="zh-CN" dirty="0" err="1">
                <a:latin typeface="微软雅黑" pitchFamily="34" charset="-122"/>
                <a:ea typeface="微软雅黑" pitchFamily="34" charset="-122"/>
              </a:rPr>
              <a:t>URLConnection</a:t>
            </a:r>
            <a:r>
              <a:rPr lang="zh-CN" altLang="en-US" dirty="0">
                <a:latin typeface="微软雅黑" pitchFamily="34" charset="-122"/>
                <a:ea typeface="微软雅黑" pitchFamily="34" charset="-122"/>
              </a:rPr>
              <a:t>的基础上提供了如下便捷方法</a:t>
            </a:r>
            <a:r>
              <a:rPr lang="zh-CN" altLang="en-US" dirty="0" smtClean="0">
                <a:latin typeface="微软雅黑" pitchFamily="34" charset="-122"/>
                <a:ea typeface="微软雅黑" pitchFamily="34" charset="-122"/>
              </a:rPr>
              <a:t>：</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217788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httpURlconnecTION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err="1">
                <a:latin typeface="微软雅黑" pitchFamily="34" charset="-122"/>
                <a:ea typeface="微软雅黑" pitchFamily="34" charset="-122"/>
              </a:rPr>
              <a:t>getContentLength</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：获取</a:t>
            </a:r>
            <a:r>
              <a:rPr lang="zh-CN" altLang="en-US" dirty="0">
                <a:latin typeface="微软雅黑" pitchFamily="34" charset="-122"/>
                <a:ea typeface="微软雅黑" pitchFamily="34" charset="-122"/>
              </a:rPr>
              <a:t>指定</a:t>
            </a:r>
            <a:r>
              <a:rPr lang="en-US" altLang="zh-CN" dirty="0" err="1">
                <a:latin typeface="微软雅黑" pitchFamily="34" charset="-122"/>
                <a:ea typeface="微软雅黑" pitchFamily="34" charset="-122"/>
              </a:rPr>
              <a:t>url</a:t>
            </a:r>
            <a:r>
              <a:rPr lang="zh-CN" altLang="en-US" dirty="0">
                <a:latin typeface="微软雅黑" pitchFamily="34" charset="-122"/>
                <a:ea typeface="微软雅黑" pitchFamily="34" charset="-122"/>
              </a:rPr>
              <a:t>的资源</a:t>
            </a:r>
            <a:r>
              <a:rPr lang="zh-CN" altLang="en-US" dirty="0" smtClean="0">
                <a:latin typeface="微软雅黑" pitchFamily="34" charset="-122"/>
                <a:ea typeface="微软雅黑" pitchFamily="34" charset="-122"/>
              </a:rPr>
              <a:t>大小。</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getResponseCode</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：获取</a:t>
            </a:r>
            <a:r>
              <a:rPr lang="zh-CN" altLang="en-US" dirty="0">
                <a:latin typeface="微软雅黑" pitchFamily="34" charset="-122"/>
                <a:ea typeface="微软雅黑" pitchFamily="34" charset="-122"/>
              </a:rPr>
              <a:t>服务器的响应</a:t>
            </a:r>
            <a:r>
              <a:rPr lang="zh-CN" altLang="en-US" dirty="0" smtClean="0">
                <a:latin typeface="微软雅黑" pitchFamily="34" charset="-122"/>
                <a:ea typeface="微软雅黑" pitchFamily="34" charset="-122"/>
              </a:rPr>
              <a:t>代码。</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getResponseMessage</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：获取</a:t>
            </a:r>
            <a:r>
              <a:rPr lang="zh-CN" altLang="en-US" dirty="0">
                <a:latin typeface="微软雅黑" pitchFamily="34" charset="-122"/>
                <a:ea typeface="微软雅黑" pitchFamily="34" charset="-122"/>
              </a:rPr>
              <a:t>服务器的响应</a:t>
            </a:r>
            <a:r>
              <a:rPr lang="zh-CN" altLang="en-US" dirty="0" smtClean="0">
                <a:latin typeface="微软雅黑" pitchFamily="34" charset="-122"/>
                <a:ea typeface="微软雅黑" pitchFamily="34" charset="-122"/>
              </a:rPr>
              <a:t>信息。</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getRequestMethod</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：获取</a:t>
            </a:r>
            <a:r>
              <a:rPr lang="zh-CN" altLang="en-US" dirty="0">
                <a:latin typeface="微软雅黑" pitchFamily="34" charset="-122"/>
                <a:ea typeface="微软雅黑" pitchFamily="34" charset="-122"/>
              </a:rPr>
              <a:t>发送请求的</a:t>
            </a:r>
            <a:r>
              <a:rPr lang="zh-CN" altLang="en-US" dirty="0" smtClean="0">
                <a:latin typeface="微软雅黑" pitchFamily="34" charset="-122"/>
                <a:ea typeface="微软雅黑" pitchFamily="34" charset="-122"/>
              </a:rPr>
              <a:t>方法。</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setRequestMethod</a:t>
            </a:r>
            <a:r>
              <a:rPr lang="en-US" altLang="zh-CN" dirty="0" smtClean="0">
                <a:latin typeface="微软雅黑" pitchFamily="34" charset="-122"/>
                <a:ea typeface="微软雅黑" pitchFamily="34" charset="-122"/>
              </a:rPr>
              <a:t>(method)</a:t>
            </a:r>
            <a:r>
              <a:rPr lang="zh-CN" altLang="en-US" dirty="0" smtClean="0">
                <a:latin typeface="微软雅黑" pitchFamily="34" charset="-122"/>
                <a:ea typeface="微软雅黑" pitchFamily="34" charset="-122"/>
              </a:rPr>
              <a:t>：设置</a:t>
            </a:r>
            <a:r>
              <a:rPr lang="zh-CN" altLang="en-US" dirty="0">
                <a:latin typeface="微软雅黑" pitchFamily="34" charset="-122"/>
                <a:ea typeface="微软雅黑" pitchFamily="34" charset="-122"/>
              </a:rPr>
              <a:t>发送请求的</a:t>
            </a:r>
            <a:r>
              <a:rPr lang="zh-CN" altLang="en-US" dirty="0" smtClean="0">
                <a:latin typeface="微软雅黑" pitchFamily="34" charset="-122"/>
                <a:ea typeface="微软雅黑" pitchFamily="34" charset="-122"/>
              </a:rPr>
              <a:t>方法。</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setConnectTimeOut</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：设置</a:t>
            </a:r>
            <a:r>
              <a:rPr lang="zh-CN" altLang="en-US" dirty="0">
                <a:latin typeface="微软雅黑" pitchFamily="34" charset="-122"/>
                <a:ea typeface="微软雅黑" pitchFamily="34" charset="-122"/>
              </a:rPr>
              <a:t>连接超时</a:t>
            </a:r>
            <a:r>
              <a:rPr lang="zh-CN" altLang="en-US" dirty="0" smtClean="0">
                <a:latin typeface="微软雅黑" pitchFamily="34" charset="-122"/>
                <a:ea typeface="微软雅黑" pitchFamily="34" charset="-122"/>
              </a:rPr>
              <a:t>时间。</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setRequestProperty</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：设置</a:t>
            </a:r>
            <a:r>
              <a:rPr lang="zh-CN" altLang="en-US" dirty="0">
                <a:latin typeface="微软雅黑" pitchFamily="34" charset="-122"/>
                <a:ea typeface="微软雅黑" pitchFamily="34" charset="-122"/>
              </a:rPr>
              <a:t>请求的普通</a:t>
            </a:r>
            <a:r>
              <a:rPr lang="zh-CN" altLang="en-US" dirty="0" smtClean="0">
                <a:latin typeface="微软雅黑" pitchFamily="34" charset="-122"/>
                <a:ea typeface="微软雅黑" pitchFamily="34" charset="-122"/>
              </a:rPr>
              <a:t>属性。</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257082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httpURlconnecTION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URL </a:t>
            </a:r>
            <a:r>
              <a:rPr lang="en-US" altLang="zh-CN" dirty="0" err="1">
                <a:latin typeface="微软雅黑" pitchFamily="34" charset="-122"/>
                <a:ea typeface="微软雅黑" pitchFamily="34" charset="-122"/>
              </a:rPr>
              <a:t>url</a:t>
            </a:r>
            <a:r>
              <a:rPr lang="en-US" altLang="zh-CN" dirty="0">
                <a:latin typeface="微软雅黑" pitchFamily="34" charset="-122"/>
                <a:ea typeface="微软雅黑" pitchFamily="34" charset="-122"/>
              </a:rPr>
              <a:t> = new URL("https://www.csdn.net");</a:t>
            </a:r>
          </a:p>
          <a:p>
            <a:r>
              <a:rPr lang="en-US" altLang="zh-CN" dirty="0" smtClean="0">
                <a:latin typeface="微软雅黑" pitchFamily="34" charset="-122"/>
                <a:ea typeface="微软雅黑" pitchFamily="34" charset="-122"/>
              </a:rPr>
              <a:t>connection </a:t>
            </a:r>
            <a:r>
              <a:rPr lang="en-US" altLang="zh-CN" dirty="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HttpURLConnection</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url.openConnection</a:t>
            </a:r>
            <a:r>
              <a:rPr lang="en-US" altLang="zh-CN" dirty="0">
                <a:latin typeface="微软雅黑" pitchFamily="34" charset="-122"/>
                <a:ea typeface="微软雅黑" pitchFamily="34" charset="-122"/>
              </a:rPr>
              <a:t>();</a:t>
            </a:r>
          </a:p>
          <a:p>
            <a:r>
              <a:rPr lang="en-US" altLang="zh-CN" dirty="0" err="1" smtClean="0">
                <a:latin typeface="微软雅黑" pitchFamily="34" charset="-122"/>
                <a:ea typeface="微软雅黑" pitchFamily="34" charset="-122"/>
              </a:rPr>
              <a:t>connection.setRequestMethod</a:t>
            </a:r>
            <a:r>
              <a:rPr lang="en-US" altLang="zh-CN" dirty="0">
                <a:latin typeface="微软雅黑" pitchFamily="34" charset="-122"/>
                <a:ea typeface="微软雅黑" pitchFamily="34" charset="-122"/>
              </a:rPr>
              <a:t>("GET");</a:t>
            </a:r>
          </a:p>
          <a:p>
            <a:r>
              <a:rPr lang="en-US" altLang="zh-CN" dirty="0" err="1" smtClean="0">
                <a:latin typeface="微软雅黑" pitchFamily="34" charset="-122"/>
                <a:ea typeface="微软雅黑" pitchFamily="34" charset="-122"/>
              </a:rPr>
              <a:t>connection.setConnectTimeout</a:t>
            </a:r>
            <a:r>
              <a:rPr lang="en-US" altLang="zh-CN" dirty="0" smtClean="0">
                <a:latin typeface="微软雅黑" pitchFamily="34" charset="-122"/>
                <a:ea typeface="微软雅黑" pitchFamily="34" charset="-122"/>
              </a:rPr>
              <a:t>(8000</a:t>
            </a:r>
            <a:r>
              <a:rPr lang="en-US" altLang="zh-CN" dirty="0">
                <a:latin typeface="微软雅黑" pitchFamily="34" charset="-122"/>
                <a:ea typeface="微软雅黑" pitchFamily="34" charset="-122"/>
              </a:rPr>
              <a:t>);</a:t>
            </a:r>
          </a:p>
          <a:p>
            <a:r>
              <a:rPr lang="en-US" altLang="zh-CN" dirty="0" err="1" smtClean="0">
                <a:latin typeface="微软雅黑" pitchFamily="34" charset="-122"/>
                <a:ea typeface="微软雅黑" pitchFamily="34" charset="-122"/>
              </a:rPr>
              <a:t>connection.setReadTimeout</a:t>
            </a:r>
            <a:r>
              <a:rPr lang="en-US" altLang="zh-CN" dirty="0" smtClean="0">
                <a:latin typeface="微软雅黑" pitchFamily="34" charset="-122"/>
                <a:ea typeface="微软雅黑" pitchFamily="34" charset="-122"/>
              </a:rPr>
              <a:t>(8000</a:t>
            </a:r>
            <a:r>
              <a:rPr lang="en-US" altLang="zh-CN" dirty="0">
                <a:latin typeface="微软雅黑" pitchFamily="34" charset="-122"/>
                <a:ea typeface="微软雅黑" pitchFamily="34" charset="-122"/>
              </a:rPr>
              <a:t>);</a:t>
            </a:r>
          </a:p>
          <a:p>
            <a:r>
              <a:rPr lang="en-US" altLang="zh-CN" dirty="0" err="1" smtClean="0">
                <a:latin typeface="微软雅黑" pitchFamily="34" charset="-122"/>
                <a:ea typeface="微软雅黑" pitchFamily="34" charset="-122"/>
              </a:rPr>
              <a:t>InputStream</a:t>
            </a: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in = </a:t>
            </a:r>
            <a:r>
              <a:rPr lang="en-US" altLang="zh-CN" dirty="0" err="1">
                <a:latin typeface="微软雅黑" pitchFamily="34" charset="-122"/>
                <a:ea typeface="微软雅黑" pitchFamily="34" charset="-122"/>
              </a:rPr>
              <a:t>connection.getInputStream</a:t>
            </a:r>
            <a:r>
              <a:rPr lang="en-US" altLang="zh-CN" dirty="0" smtClean="0">
                <a:latin typeface="微软雅黑" pitchFamily="34" charset="-122"/>
                <a:ea typeface="微软雅黑" pitchFamily="34" charset="-122"/>
              </a:rPr>
              <a:t>();</a:t>
            </a:r>
          </a:p>
          <a:p>
            <a:r>
              <a:rPr lang="en-US" altLang="zh-CN" dirty="0" smtClean="0">
                <a:latin typeface="微软雅黑" pitchFamily="34" charset="-122"/>
                <a:ea typeface="微软雅黑" pitchFamily="34" charset="-122"/>
              </a:rPr>
              <a:t>…</a:t>
            </a:r>
          </a:p>
          <a:p>
            <a:endParaRPr lang="en-US"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2239070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httpURlconnecTION</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405780" y="2094969"/>
            <a:ext cx="4680520" cy="4169475"/>
          </a:xfrm>
          <a:prstGeom prst="rect">
            <a:avLst/>
          </a:prstGeom>
        </p:spPr>
      </p:pic>
      <p:pic>
        <p:nvPicPr>
          <p:cNvPr id="5" name="图片 4"/>
          <p:cNvPicPr>
            <a:picLocks noChangeAspect="1"/>
          </p:cNvPicPr>
          <p:nvPr/>
        </p:nvPicPr>
        <p:blipFill>
          <a:blip r:embed="rId4"/>
          <a:stretch>
            <a:fillRect/>
          </a:stretch>
        </p:blipFill>
        <p:spPr>
          <a:xfrm>
            <a:off x="7168551" y="316789"/>
            <a:ext cx="5020274" cy="6506639"/>
          </a:xfrm>
          <a:prstGeom prst="rect">
            <a:avLst/>
          </a:prstGeom>
        </p:spPr>
      </p:pic>
      <p:pic>
        <p:nvPicPr>
          <p:cNvPr id="6" name="图片 5"/>
          <p:cNvPicPr>
            <a:picLocks noChangeAspect="1"/>
          </p:cNvPicPr>
          <p:nvPr/>
        </p:nvPicPr>
        <p:blipFill>
          <a:blip r:embed="rId5"/>
          <a:stretch>
            <a:fillRect/>
          </a:stretch>
        </p:blipFill>
        <p:spPr>
          <a:xfrm>
            <a:off x="5086300" y="1502683"/>
            <a:ext cx="2463685" cy="4995634"/>
          </a:xfrm>
          <a:prstGeom prst="rect">
            <a:avLst/>
          </a:prstGeom>
        </p:spPr>
      </p:pic>
    </p:spTree>
    <p:extLst>
      <p:ext uri="{BB962C8B-B14F-4D97-AF65-F5344CB8AC3E}">
        <p14:creationId xmlns:p14="http://schemas.microsoft.com/office/powerpoint/2010/main" val="252407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err="1">
                <a:latin typeface="微软雅黑" pitchFamily="34" charset="-122"/>
                <a:ea typeface="微软雅黑" pitchFamily="34" charset="-122"/>
              </a:rPr>
              <a:t>WebView</a:t>
            </a:r>
            <a:r>
              <a:rPr lang="zh-CN" altLang="en-US" dirty="0">
                <a:latin typeface="微软雅黑" pitchFamily="34" charset="-122"/>
                <a:ea typeface="微软雅黑" pitchFamily="34" charset="-122"/>
              </a:rPr>
              <a:t>是一个基于</a:t>
            </a:r>
            <a:r>
              <a:rPr lang="en-US" altLang="zh-CN" dirty="0" err="1">
                <a:latin typeface="微软雅黑" pitchFamily="34" charset="-122"/>
                <a:ea typeface="微软雅黑" pitchFamily="34" charset="-122"/>
              </a:rPr>
              <a:t>webkit</a:t>
            </a:r>
            <a:r>
              <a:rPr lang="zh-CN" altLang="en-US" dirty="0">
                <a:latin typeface="微软雅黑" pitchFamily="34" charset="-122"/>
                <a:ea typeface="微软雅黑" pitchFamily="34" charset="-122"/>
              </a:rPr>
              <a:t>引擎、展现</a:t>
            </a:r>
            <a:r>
              <a:rPr lang="en-US" altLang="zh-CN" dirty="0">
                <a:latin typeface="微软雅黑" pitchFamily="34" charset="-122"/>
                <a:ea typeface="微软雅黑" pitchFamily="34" charset="-122"/>
              </a:rPr>
              <a:t>web</a:t>
            </a:r>
            <a:r>
              <a:rPr lang="zh-CN" altLang="en-US" dirty="0">
                <a:latin typeface="微软雅黑" pitchFamily="34" charset="-122"/>
                <a:ea typeface="微软雅黑" pitchFamily="34" charset="-122"/>
              </a:rPr>
              <a:t>页面的控件</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a:latin typeface="微软雅黑" pitchFamily="34" charset="-122"/>
                <a:ea typeface="微软雅黑" pitchFamily="34" charset="-122"/>
              </a:rPr>
              <a:t>Android</a:t>
            </a:r>
            <a:r>
              <a:rPr lang="zh-CN" altLang="en-US" dirty="0">
                <a:latin typeface="微软雅黑" pitchFamily="34" charset="-122"/>
                <a:ea typeface="微软雅黑" pitchFamily="34" charset="-122"/>
              </a:rPr>
              <a:t>的</a:t>
            </a:r>
            <a:r>
              <a:rPr lang="en-US" altLang="zh-CN" dirty="0" err="1">
                <a:latin typeface="微软雅黑" pitchFamily="34" charset="-122"/>
                <a:ea typeface="微软雅黑" pitchFamily="34" charset="-122"/>
              </a:rPr>
              <a:t>Webview</a:t>
            </a:r>
            <a:r>
              <a:rPr lang="zh-CN" altLang="en-US" dirty="0">
                <a:latin typeface="微软雅黑" pitchFamily="34" charset="-122"/>
                <a:ea typeface="微软雅黑" pitchFamily="34" charset="-122"/>
              </a:rPr>
              <a:t>在低版本和高版本采用了不同的</a:t>
            </a:r>
            <a:r>
              <a:rPr lang="en-US" altLang="zh-CN" dirty="0" err="1">
                <a:latin typeface="微软雅黑" pitchFamily="34" charset="-122"/>
                <a:ea typeface="微软雅黑" pitchFamily="34" charset="-122"/>
              </a:rPr>
              <a:t>webkit</a:t>
            </a:r>
            <a:r>
              <a:rPr lang="zh-CN" altLang="en-US" dirty="0">
                <a:latin typeface="微软雅黑" pitchFamily="34" charset="-122"/>
                <a:ea typeface="微软雅黑" pitchFamily="34" charset="-122"/>
              </a:rPr>
              <a:t>版本内核，</a:t>
            </a:r>
            <a:r>
              <a:rPr lang="en-US" altLang="zh-CN" dirty="0">
                <a:latin typeface="微软雅黑" pitchFamily="34" charset="-122"/>
                <a:ea typeface="微软雅黑" pitchFamily="34" charset="-122"/>
              </a:rPr>
              <a:t>4.4</a:t>
            </a:r>
            <a:r>
              <a:rPr lang="zh-CN" altLang="en-US" dirty="0">
                <a:latin typeface="微软雅黑" pitchFamily="34" charset="-122"/>
                <a:ea typeface="微软雅黑" pitchFamily="34" charset="-122"/>
              </a:rPr>
              <a:t>后直接使用了</a:t>
            </a:r>
            <a:r>
              <a:rPr lang="en-US" altLang="zh-CN" dirty="0">
                <a:latin typeface="微软雅黑" pitchFamily="34" charset="-122"/>
                <a:ea typeface="微软雅黑" pitchFamily="34" charset="-122"/>
              </a:rPr>
              <a:t>Chrome</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a:latin typeface="微软雅黑" pitchFamily="34" charset="-122"/>
                <a:ea typeface="微软雅黑" pitchFamily="34" charset="-122"/>
              </a:rPr>
              <a:t>WebView</a:t>
            </a:r>
            <a:r>
              <a:rPr lang="zh-CN" altLang="en-US" dirty="0">
                <a:latin typeface="微软雅黑" pitchFamily="34" charset="-122"/>
                <a:ea typeface="微软雅黑" pitchFamily="34" charset="-122"/>
              </a:rPr>
              <a:t>控件功能强大，除了具有一般</a:t>
            </a:r>
            <a:r>
              <a:rPr lang="en-US" altLang="zh-CN" dirty="0">
                <a:latin typeface="微软雅黑" pitchFamily="34" charset="-122"/>
                <a:ea typeface="微软雅黑" pitchFamily="34" charset="-122"/>
              </a:rPr>
              <a:t>View</a:t>
            </a:r>
            <a:r>
              <a:rPr lang="zh-CN" altLang="en-US" dirty="0">
                <a:latin typeface="微软雅黑" pitchFamily="34" charset="-122"/>
                <a:ea typeface="微软雅黑" pitchFamily="34" charset="-122"/>
              </a:rPr>
              <a:t>的属性和设置外，还可以对</a:t>
            </a:r>
            <a:r>
              <a:rPr lang="en-US" altLang="zh-CN" dirty="0" err="1">
                <a:latin typeface="微软雅黑" pitchFamily="34" charset="-122"/>
                <a:ea typeface="微软雅黑" pitchFamily="34" charset="-122"/>
              </a:rPr>
              <a:t>url</a:t>
            </a:r>
            <a:r>
              <a:rPr lang="zh-CN" altLang="en-US" dirty="0">
                <a:latin typeface="微软雅黑" pitchFamily="34" charset="-122"/>
                <a:ea typeface="微软雅黑" pitchFamily="34" charset="-122"/>
              </a:rPr>
              <a:t>请求、页面加载、渲染、页面交互进行强大的处理。</a:t>
            </a:r>
            <a:endParaRPr lang="zh-CN" dirty="0">
              <a:latin typeface="微软雅黑" pitchFamily="34" charset="-122"/>
              <a:ea typeface="微软雅黑" pitchFamily="34" charset="-122"/>
            </a:endParaRPr>
          </a:p>
        </p:txBody>
      </p:sp>
      <p:pic>
        <p:nvPicPr>
          <p:cNvPr id="1028" name="Picture 4" descr="Image result for android web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6180" y="4005064"/>
            <a:ext cx="4176462" cy="278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1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err="1" smtClean="0">
                <a:latin typeface="微软雅黑" pitchFamily="34" charset="-122"/>
                <a:ea typeface="微软雅黑" pitchFamily="34" charset="-122"/>
              </a:rPr>
              <a:t>WebView</a:t>
            </a:r>
            <a:r>
              <a:rPr lang="zh-CN" altLang="en-US" dirty="0" smtClean="0">
                <a:latin typeface="微软雅黑" pitchFamily="34" charset="-122"/>
                <a:ea typeface="微软雅黑" pitchFamily="34" charset="-122"/>
              </a:rPr>
              <a:t>的作用：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显示</a:t>
            </a:r>
            <a:r>
              <a:rPr lang="zh-CN" altLang="en-US" dirty="0">
                <a:latin typeface="微软雅黑" pitchFamily="34" charset="-122"/>
                <a:ea typeface="微软雅黑" pitchFamily="34" charset="-122"/>
              </a:rPr>
              <a:t>和渲染</a:t>
            </a:r>
            <a:r>
              <a:rPr lang="en-US" altLang="zh-CN" dirty="0">
                <a:latin typeface="微软雅黑" pitchFamily="34" charset="-122"/>
                <a:ea typeface="微软雅黑" pitchFamily="34" charset="-122"/>
              </a:rPr>
              <a:t>Web</a:t>
            </a:r>
            <a:r>
              <a:rPr lang="zh-CN" altLang="en-US" dirty="0" smtClean="0">
                <a:latin typeface="微软雅黑" pitchFamily="34" charset="-122"/>
                <a:ea typeface="微软雅黑" pitchFamily="34" charset="-122"/>
              </a:rPr>
              <a:t>页面。</a:t>
            </a:r>
            <a:endParaRPr lang="zh-CN" alt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直接</a:t>
            </a:r>
            <a:r>
              <a:rPr lang="zh-CN" altLang="en-US" dirty="0">
                <a:latin typeface="微软雅黑" pitchFamily="34" charset="-122"/>
                <a:ea typeface="微软雅黑" pitchFamily="34" charset="-122"/>
              </a:rPr>
              <a:t>使用</a:t>
            </a:r>
            <a:r>
              <a:rPr lang="en-US" altLang="zh-CN" dirty="0">
                <a:latin typeface="微软雅黑" pitchFamily="34" charset="-122"/>
                <a:ea typeface="微软雅黑" pitchFamily="34" charset="-122"/>
              </a:rPr>
              <a:t>html</a:t>
            </a:r>
            <a:r>
              <a:rPr lang="zh-CN" altLang="en-US" dirty="0">
                <a:latin typeface="微软雅黑" pitchFamily="34" charset="-122"/>
                <a:ea typeface="微软雅黑" pitchFamily="34" charset="-122"/>
              </a:rPr>
              <a:t>文件（网络上或本地</a:t>
            </a:r>
            <a:r>
              <a:rPr lang="en-US" altLang="zh-CN" dirty="0">
                <a:latin typeface="微软雅黑" pitchFamily="34" charset="-122"/>
                <a:ea typeface="微软雅黑" pitchFamily="34" charset="-122"/>
              </a:rPr>
              <a:t>assets</a:t>
            </a:r>
            <a:r>
              <a:rPr lang="zh-CN" altLang="en-US" dirty="0">
                <a:latin typeface="微软雅黑" pitchFamily="34" charset="-122"/>
                <a:ea typeface="微软雅黑" pitchFamily="34" charset="-122"/>
              </a:rPr>
              <a:t>中）作</a:t>
            </a:r>
            <a:r>
              <a:rPr lang="zh-CN" altLang="en-US" dirty="0" smtClean="0">
                <a:latin typeface="微软雅黑" pitchFamily="34" charset="-122"/>
                <a:ea typeface="微软雅黑" pitchFamily="34" charset="-122"/>
              </a:rPr>
              <a:t>布局。</a:t>
            </a:r>
            <a:endParaRPr lang="zh-CN" altLang="en-US"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可</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JavaScript</a:t>
            </a:r>
            <a:r>
              <a:rPr lang="zh-CN" altLang="en-US" dirty="0">
                <a:latin typeface="微软雅黑" pitchFamily="34" charset="-122"/>
                <a:ea typeface="微软雅黑" pitchFamily="34" charset="-122"/>
              </a:rPr>
              <a:t>交互</a:t>
            </a:r>
            <a:r>
              <a:rPr lang="zh-CN" altLang="en-US" dirty="0" smtClean="0">
                <a:latin typeface="微软雅黑" pitchFamily="34" charset="-122"/>
                <a:ea typeface="微软雅黑" pitchFamily="34" charset="-122"/>
              </a:rPr>
              <a:t>调用。</a:t>
            </a:r>
            <a:endParaRPr lang="zh-CN" altLang="en-US"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2050" name="Picture 2" descr="Image result for android web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526" y="4000500"/>
            <a:ext cx="5603776" cy="280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38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smtClean="0">
                <a:latin typeface="微软雅黑" pitchFamily="34" charset="-122"/>
                <a:ea typeface="微软雅黑" pitchFamily="34" charset="-122"/>
              </a:rPr>
              <a:t>常用方法：</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WebView.loadUrl</a:t>
            </a:r>
            <a:r>
              <a:rPr lang="en-US" altLang="zh-CN" dirty="0" smtClean="0">
                <a:latin typeface="微软雅黑" pitchFamily="34" charset="-122"/>
                <a:ea typeface="微软雅黑" pitchFamily="34" charset="-122"/>
              </a:rPr>
              <a:t>(“http</a:t>
            </a:r>
            <a:r>
              <a:rPr lang="en-US" altLang="zh-CN" dirty="0">
                <a:latin typeface="微软雅黑" pitchFamily="34" charset="-122"/>
                <a:ea typeface="微软雅黑" pitchFamily="34" charset="-122"/>
              </a:rPr>
              <a:t>://www.google.com</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加载一个</a:t>
            </a:r>
            <a:r>
              <a:rPr lang="zh-CN" altLang="en-US" dirty="0" smtClean="0">
                <a:latin typeface="微软雅黑" pitchFamily="34" charset="-122"/>
                <a:ea typeface="微软雅黑" pitchFamily="34" charset="-122"/>
              </a:rPr>
              <a:t>网页。</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WebView.loadUrl</a:t>
            </a:r>
            <a:r>
              <a:rPr lang="en-US" altLang="zh-CN" dirty="0" smtClean="0">
                <a:latin typeface="微软雅黑" pitchFamily="34" charset="-122"/>
                <a:ea typeface="微软雅黑" pitchFamily="34" charset="-122"/>
              </a:rPr>
              <a:t>(“file</a:t>
            </a:r>
            <a:r>
              <a:rPr lang="en-US" altLang="zh-CN" dirty="0">
                <a:latin typeface="微软雅黑" pitchFamily="34" charset="-122"/>
                <a:ea typeface="微软雅黑" pitchFamily="34" charset="-122"/>
              </a:rPr>
              <a:t>:///</a:t>
            </a:r>
            <a:r>
              <a:rPr lang="en-US" altLang="zh-CN" dirty="0" smtClean="0">
                <a:latin typeface="微软雅黑" pitchFamily="34" charset="-122"/>
                <a:ea typeface="微软雅黑" pitchFamily="34" charset="-122"/>
              </a:rPr>
              <a:t>android_asset/test.html”)</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加载</a:t>
            </a:r>
            <a:r>
              <a:rPr lang="en-US" altLang="zh-CN" dirty="0" err="1">
                <a:latin typeface="微软雅黑" pitchFamily="34" charset="-122"/>
                <a:ea typeface="微软雅黑" pitchFamily="34" charset="-122"/>
              </a:rPr>
              <a:t>apk</a:t>
            </a:r>
            <a:r>
              <a:rPr lang="zh-CN" altLang="en-US" dirty="0">
                <a:latin typeface="微软雅黑" pitchFamily="34" charset="-122"/>
                <a:ea typeface="微软雅黑" pitchFamily="34" charset="-122"/>
              </a:rPr>
              <a:t>包中的</a:t>
            </a:r>
            <a:r>
              <a:rPr lang="en-US" altLang="zh-CN" dirty="0">
                <a:latin typeface="微软雅黑" pitchFamily="34" charset="-122"/>
                <a:ea typeface="微软雅黑" pitchFamily="34" charset="-122"/>
              </a:rPr>
              <a:t>html</a:t>
            </a:r>
            <a:r>
              <a:rPr lang="zh-CN" altLang="en-US" dirty="0">
                <a:latin typeface="微软雅黑" pitchFamily="34" charset="-122"/>
                <a:ea typeface="微软雅黑" pitchFamily="34" charset="-122"/>
              </a:rPr>
              <a:t>页面 </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a:latin typeface="微软雅黑" pitchFamily="34" charset="-122"/>
                <a:ea typeface="微软雅黑" pitchFamily="34" charset="-122"/>
              </a:rPr>
              <a:t>W</a:t>
            </a:r>
            <a:r>
              <a:rPr lang="en-US" altLang="zh-CN" dirty="0" err="1" smtClean="0">
                <a:latin typeface="微软雅黑" pitchFamily="34" charset="-122"/>
                <a:ea typeface="微软雅黑" pitchFamily="34" charset="-122"/>
              </a:rPr>
              <a:t>ebView.loadUrl</a:t>
            </a:r>
            <a:r>
              <a:rPr lang="en-US" altLang="zh-CN" dirty="0" smtClean="0">
                <a:latin typeface="微软雅黑" pitchFamily="34" charset="-122"/>
                <a:ea typeface="微软雅黑" pitchFamily="34" charset="-122"/>
              </a:rPr>
              <a:t>(“content</a:t>
            </a:r>
            <a:r>
              <a:rPr lang="en-US" altLang="zh-CN" dirty="0">
                <a:latin typeface="微软雅黑" pitchFamily="34" charset="-122"/>
                <a:ea typeface="微软雅黑" pitchFamily="34" charset="-122"/>
              </a:rPr>
              <a:t>://</a:t>
            </a:r>
            <a:r>
              <a:rPr lang="en-US" altLang="zh-CN" dirty="0" err="1" smtClean="0">
                <a:latin typeface="微软雅黑" pitchFamily="34" charset="-122"/>
                <a:ea typeface="微软雅黑" pitchFamily="34" charset="-122"/>
              </a:rPr>
              <a:t>com.android.htmlfileprovider</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sdcard</a:t>
            </a:r>
            <a:r>
              <a:rPr lang="en-US" altLang="zh-CN" dirty="0" smtClean="0">
                <a:latin typeface="微软雅黑" pitchFamily="34" charset="-122"/>
                <a:ea typeface="微软雅黑" pitchFamily="34" charset="-122"/>
              </a:rPr>
              <a:t>/test.html”)</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加载手机本地的</a:t>
            </a:r>
            <a:r>
              <a:rPr lang="en-US" altLang="zh-CN" dirty="0">
                <a:latin typeface="微软雅黑" pitchFamily="34" charset="-122"/>
                <a:ea typeface="微软雅黑" pitchFamily="34" charset="-122"/>
              </a:rPr>
              <a:t>html</a:t>
            </a:r>
            <a:r>
              <a:rPr lang="zh-CN" altLang="en-US" dirty="0" smtClean="0">
                <a:latin typeface="微软雅黑" pitchFamily="34" charset="-122"/>
                <a:ea typeface="微软雅黑" pitchFamily="34" charset="-122"/>
              </a:rPr>
              <a:t>页面。</a:t>
            </a:r>
            <a:endParaRPr lang="en-US" altLang="zh-CN" dirty="0" smtClean="0">
              <a:latin typeface="微软雅黑" pitchFamily="34" charset="-122"/>
              <a:ea typeface="微软雅黑" pitchFamily="34" charset="-122"/>
            </a:endParaRPr>
          </a:p>
          <a:p>
            <a:r>
              <a:rPr lang="en-US" altLang="zh-CN" dirty="0" err="1">
                <a:latin typeface="微软雅黑" pitchFamily="34" charset="-122"/>
                <a:ea typeface="微软雅黑" pitchFamily="34" charset="-122"/>
              </a:rPr>
              <a:t>WebView.loadData</a:t>
            </a:r>
            <a:r>
              <a:rPr lang="en-US" altLang="zh-CN" dirty="0">
                <a:latin typeface="微软雅黑" pitchFamily="34" charset="-122"/>
                <a:ea typeface="微软雅黑" pitchFamily="34" charset="-122"/>
              </a:rPr>
              <a:t>(String data, String </a:t>
            </a:r>
            <a:r>
              <a:rPr lang="en-US" altLang="zh-CN" dirty="0" err="1">
                <a:latin typeface="微软雅黑" pitchFamily="34" charset="-122"/>
                <a:ea typeface="微软雅黑" pitchFamily="34" charset="-122"/>
              </a:rPr>
              <a:t>mimeType</a:t>
            </a:r>
            <a:r>
              <a:rPr lang="en-US" altLang="zh-CN" dirty="0">
                <a:latin typeface="微软雅黑" pitchFamily="34" charset="-122"/>
                <a:ea typeface="微软雅黑" pitchFamily="34" charset="-122"/>
              </a:rPr>
              <a:t>, String encoding</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：以标签形式加载 </a:t>
            </a:r>
            <a:r>
              <a:rPr lang="en-US" altLang="zh-CN" dirty="0">
                <a:latin typeface="微软雅黑" pitchFamily="34" charset="-122"/>
                <a:ea typeface="微软雅黑" pitchFamily="34" charset="-122"/>
              </a:rPr>
              <a:t>HTML </a:t>
            </a:r>
            <a:r>
              <a:rPr lang="zh-CN" altLang="en-US" dirty="0">
                <a:latin typeface="微软雅黑" pitchFamily="34" charset="-122"/>
                <a:ea typeface="微软雅黑" pitchFamily="34" charset="-122"/>
              </a:rPr>
              <a:t>页面的一小段</a:t>
            </a:r>
            <a:r>
              <a:rPr lang="zh-CN" altLang="en-US" dirty="0" smtClean="0">
                <a:latin typeface="微软雅黑" pitchFamily="34" charset="-122"/>
                <a:ea typeface="微软雅黑" pitchFamily="34" charset="-122"/>
              </a:rPr>
              <a:t>内容。</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389829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err="1" smtClean="0">
                <a:latin typeface="微软雅黑" pitchFamily="34" charset="-122"/>
                <a:ea typeface="微软雅黑" pitchFamily="34" charset="-122"/>
              </a:rPr>
              <a:t>WebView.onResume</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激活</a:t>
            </a:r>
            <a:r>
              <a:rPr lang="en-US" altLang="zh-CN" dirty="0" err="1">
                <a:latin typeface="微软雅黑" pitchFamily="34" charset="-122"/>
                <a:ea typeface="微软雅黑" pitchFamily="34" charset="-122"/>
              </a:rPr>
              <a:t>WebView</a:t>
            </a:r>
            <a:r>
              <a:rPr lang="zh-CN" altLang="en-US" dirty="0">
                <a:latin typeface="微软雅黑" pitchFamily="34" charset="-122"/>
                <a:ea typeface="微软雅黑" pitchFamily="34" charset="-122"/>
              </a:rPr>
              <a:t>为活跃状态，能正常执行网页的</a:t>
            </a:r>
            <a:r>
              <a:rPr lang="zh-CN" altLang="en-US" dirty="0" smtClean="0">
                <a:latin typeface="微软雅黑" pitchFamily="34" charset="-122"/>
                <a:ea typeface="微软雅黑" pitchFamily="34" charset="-122"/>
              </a:rPr>
              <a:t>响应。</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WebView.onPause</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通过</a:t>
            </a:r>
            <a:r>
              <a:rPr lang="en-US" altLang="zh-CN" dirty="0" err="1">
                <a:latin typeface="微软雅黑" pitchFamily="34" charset="-122"/>
                <a:ea typeface="微软雅黑" pitchFamily="34" charset="-122"/>
              </a:rPr>
              <a:t>onPause</a:t>
            </a:r>
            <a:r>
              <a:rPr lang="zh-CN" altLang="en-US" dirty="0">
                <a:latin typeface="微软雅黑" pitchFamily="34" charset="-122"/>
                <a:ea typeface="微软雅黑" pitchFamily="34" charset="-122"/>
              </a:rPr>
              <a:t>动作通知内核暂停所有的动作，比如</a:t>
            </a:r>
            <a:r>
              <a:rPr lang="en-US" altLang="zh-CN" dirty="0">
                <a:latin typeface="微软雅黑" pitchFamily="34" charset="-122"/>
                <a:ea typeface="微软雅黑" pitchFamily="34" charset="-122"/>
              </a:rPr>
              <a:t>DOM</a:t>
            </a:r>
            <a:r>
              <a:rPr lang="zh-CN" altLang="en-US" dirty="0">
                <a:latin typeface="微软雅黑" pitchFamily="34" charset="-122"/>
                <a:ea typeface="微软雅黑" pitchFamily="34" charset="-122"/>
              </a:rPr>
              <a:t>的解析、</a:t>
            </a:r>
            <a:r>
              <a:rPr lang="en-US" altLang="zh-CN" dirty="0">
                <a:latin typeface="微软雅黑" pitchFamily="34" charset="-122"/>
                <a:ea typeface="微软雅黑" pitchFamily="34" charset="-122"/>
              </a:rPr>
              <a:t>plugin</a:t>
            </a:r>
            <a:r>
              <a:rPr lang="zh-CN" altLang="en-US" dirty="0">
                <a:latin typeface="微软雅黑" pitchFamily="34" charset="-122"/>
                <a:ea typeface="微软雅黑" pitchFamily="34" charset="-122"/>
              </a:rPr>
              <a:t>的执行、</a:t>
            </a:r>
            <a:r>
              <a:rPr lang="en-US" altLang="zh-CN" dirty="0">
                <a:latin typeface="微软雅黑" pitchFamily="34" charset="-122"/>
                <a:ea typeface="微软雅黑" pitchFamily="34" charset="-122"/>
              </a:rPr>
              <a:t>JavaScript</a:t>
            </a:r>
            <a:r>
              <a:rPr lang="zh-CN" altLang="en-US" dirty="0" smtClean="0">
                <a:latin typeface="微软雅黑" pitchFamily="34" charset="-122"/>
                <a:ea typeface="微软雅黑" pitchFamily="34" charset="-122"/>
              </a:rPr>
              <a:t>执行</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WebView.pauseTimers</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：暂停应用程序内所有</a:t>
            </a:r>
            <a:r>
              <a:rPr lang="en-US" altLang="zh-CN" dirty="0" err="1" smtClean="0">
                <a:latin typeface="微软雅黑" pitchFamily="34" charset="-122"/>
                <a:ea typeface="微软雅黑" pitchFamily="34" charset="-122"/>
              </a:rPr>
              <a:t>Webview</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layout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parsing</a:t>
            </a:r>
            <a:r>
              <a:rPr lang="zh-CN" altLang="en-US" dirty="0">
                <a:latin typeface="微软雅黑" pitchFamily="34" charset="-122"/>
                <a:ea typeface="微软雅黑" pitchFamily="34" charset="-122"/>
              </a:rPr>
              <a:t>，</a:t>
            </a:r>
            <a:r>
              <a:rPr lang="en-US" altLang="zh-CN" dirty="0" err="1">
                <a:latin typeface="微软雅黑" pitchFamily="34" charset="-122"/>
                <a:ea typeface="微软雅黑" pitchFamily="34" charset="-122"/>
              </a:rPr>
              <a:t>javascripttimer</a:t>
            </a:r>
            <a:r>
              <a:rPr lang="zh-CN" altLang="en-US" dirty="0">
                <a:latin typeface="微软雅黑" pitchFamily="34" charset="-122"/>
                <a:ea typeface="微软雅黑" pitchFamily="34" charset="-122"/>
              </a:rPr>
              <a:t>。降低</a:t>
            </a:r>
            <a:r>
              <a:rPr lang="en-US" altLang="zh-CN" dirty="0">
                <a:latin typeface="微软雅黑" pitchFamily="34" charset="-122"/>
                <a:ea typeface="微软雅黑" pitchFamily="34" charset="-122"/>
              </a:rPr>
              <a:t>CPU</a:t>
            </a:r>
            <a:r>
              <a:rPr lang="zh-CN" altLang="en-US" dirty="0">
                <a:latin typeface="微软雅黑" pitchFamily="34" charset="-122"/>
                <a:ea typeface="微软雅黑" pitchFamily="34" charset="-122"/>
              </a:rPr>
              <a:t>功耗</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WebView.resumeTimers</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：恢复</a:t>
            </a:r>
            <a:r>
              <a:rPr lang="en-US" altLang="zh-CN" dirty="0" err="1">
                <a:latin typeface="微软雅黑" pitchFamily="34" charset="-122"/>
                <a:ea typeface="微软雅黑" pitchFamily="34" charset="-122"/>
              </a:rPr>
              <a:t>pauseTimers</a:t>
            </a:r>
            <a:r>
              <a:rPr lang="zh-CN" altLang="en-US" dirty="0" smtClean="0">
                <a:latin typeface="微软雅黑" pitchFamily="34" charset="-122"/>
                <a:ea typeface="微软雅黑" pitchFamily="34" charset="-122"/>
              </a:rPr>
              <a:t>状态。</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RootLayout.removeView</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webView</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：从父容器中移除</a:t>
            </a:r>
            <a:r>
              <a:rPr lang="en-US" altLang="zh-CN" dirty="0" err="1" smtClean="0">
                <a:latin typeface="微软雅黑" pitchFamily="34" charset="-122"/>
                <a:ea typeface="微软雅黑" pitchFamily="34" charset="-122"/>
              </a:rPr>
              <a:t>webview</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WebView.destroy</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：销毁</a:t>
            </a:r>
            <a:r>
              <a:rPr lang="en-US" altLang="zh-CN" dirty="0" err="1" smtClean="0">
                <a:latin typeface="微软雅黑" pitchFamily="34" charset="-122"/>
                <a:ea typeface="微软雅黑" pitchFamily="34" charset="-122"/>
              </a:rPr>
              <a:t>webview</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endParaRPr lang="zh-CN"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35636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err="1" smtClean="0">
                <a:latin typeface="微软雅黑" pitchFamily="34" charset="-122"/>
                <a:ea typeface="微软雅黑" pitchFamily="34" charset="-122"/>
              </a:rPr>
              <a:t>WebView.canGoBack</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：是否可以</a:t>
            </a:r>
            <a:r>
              <a:rPr lang="zh-CN" altLang="en-US" dirty="0" smtClean="0">
                <a:latin typeface="微软雅黑" pitchFamily="34" charset="-122"/>
                <a:ea typeface="微软雅黑" pitchFamily="34" charset="-122"/>
              </a:rPr>
              <a:t>后退。</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a:t>
            </a:r>
            <a:r>
              <a:rPr lang="en-US" altLang="zh-CN" dirty="0" err="1">
                <a:latin typeface="微软雅黑" pitchFamily="34" charset="-122"/>
                <a:ea typeface="微软雅黑" pitchFamily="34" charset="-122"/>
              </a:rPr>
              <a:t>V</a:t>
            </a:r>
            <a:r>
              <a:rPr lang="en-US" altLang="zh-CN" dirty="0" err="1" smtClean="0">
                <a:latin typeface="微软雅黑" pitchFamily="34" charset="-122"/>
                <a:ea typeface="微软雅黑" pitchFamily="34" charset="-122"/>
              </a:rPr>
              <a:t>iew.goBack</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：后退</a:t>
            </a:r>
            <a:r>
              <a:rPr lang="zh-CN" altLang="en-US" dirty="0" smtClean="0">
                <a:latin typeface="微软雅黑" pitchFamily="34" charset="-122"/>
                <a:ea typeface="微软雅黑" pitchFamily="34" charset="-122"/>
              </a:rPr>
              <a:t>网页。</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a:t>
            </a:r>
            <a:r>
              <a:rPr lang="en-US" altLang="zh-CN" dirty="0" err="1">
                <a:latin typeface="微软雅黑" pitchFamily="34" charset="-122"/>
                <a:ea typeface="微软雅黑" pitchFamily="34" charset="-122"/>
              </a:rPr>
              <a:t>V</a:t>
            </a:r>
            <a:r>
              <a:rPr lang="en-US" altLang="zh-CN" dirty="0" err="1" smtClean="0">
                <a:latin typeface="微软雅黑" pitchFamily="34" charset="-122"/>
                <a:ea typeface="微软雅黑" pitchFamily="34" charset="-122"/>
              </a:rPr>
              <a:t>iew.canGoForward</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是否</a:t>
            </a:r>
            <a:r>
              <a:rPr lang="zh-CN" altLang="en-US" dirty="0">
                <a:latin typeface="微软雅黑" pitchFamily="34" charset="-122"/>
                <a:ea typeface="微软雅黑" pitchFamily="34" charset="-122"/>
              </a:rPr>
              <a:t>可以</a:t>
            </a:r>
            <a:r>
              <a:rPr lang="zh-CN" altLang="en-US" dirty="0" smtClean="0">
                <a:latin typeface="微软雅黑" pitchFamily="34" charset="-122"/>
                <a:ea typeface="微软雅黑" pitchFamily="34" charset="-122"/>
              </a:rPr>
              <a:t>前进。                     </a:t>
            </a:r>
            <a:endParaRPr lang="zh-CN" altLang="en-US" dirty="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a:t>
            </a:r>
            <a:r>
              <a:rPr lang="en-US" altLang="zh-CN" dirty="0" err="1">
                <a:latin typeface="微软雅黑" pitchFamily="34" charset="-122"/>
                <a:ea typeface="微软雅黑" pitchFamily="34" charset="-122"/>
              </a:rPr>
              <a:t>V</a:t>
            </a:r>
            <a:r>
              <a:rPr lang="en-US" altLang="zh-CN" dirty="0" err="1" smtClean="0">
                <a:latin typeface="微软雅黑" pitchFamily="34" charset="-122"/>
                <a:ea typeface="微软雅黑" pitchFamily="34" charset="-122"/>
              </a:rPr>
              <a:t>iew.goForward</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前进</a:t>
            </a:r>
            <a:r>
              <a:rPr lang="zh-CN" altLang="en-US" dirty="0" smtClean="0">
                <a:latin typeface="微软雅黑" pitchFamily="34" charset="-122"/>
                <a:ea typeface="微软雅黑" pitchFamily="34" charset="-122"/>
              </a:rPr>
              <a:t>网页。</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a:t>
            </a:r>
            <a:r>
              <a:rPr lang="en-US" altLang="zh-CN" dirty="0" err="1">
                <a:latin typeface="微软雅黑" pitchFamily="34" charset="-122"/>
                <a:ea typeface="微软雅黑" pitchFamily="34" charset="-122"/>
              </a:rPr>
              <a:t>V</a:t>
            </a:r>
            <a:r>
              <a:rPr lang="en-US" altLang="zh-CN" dirty="0" err="1" smtClean="0">
                <a:latin typeface="微软雅黑" pitchFamily="34" charset="-122"/>
                <a:ea typeface="微软雅黑" pitchFamily="34" charset="-122"/>
              </a:rPr>
              <a:t>iew.goBackOrForward</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intsteps</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以</a:t>
            </a:r>
            <a:r>
              <a:rPr lang="zh-CN" altLang="en-US" dirty="0">
                <a:latin typeface="微软雅黑" pitchFamily="34" charset="-122"/>
                <a:ea typeface="微软雅黑" pitchFamily="34" charset="-122"/>
              </a:rPr>
              <a:t>当前的</a:t>
            </a:r>
            <a:r>
              <a:rPr lang="en-US" altLang="zh-CN" dirty="0">
                <a:latin typeface="微软雅黑" pitchFamily="34" charset="-122"/>
                <a:ea typeface="微软雅黑" pitchFamily="34" charset="-122"/>
              </a:rPr>
              <a:t>index</a:t>
            </a:r>
            <a:r>
              <a:rPr lang="zh-CN" altLang="en-US" dirty="0">
                <a:latin typeface="微软雅黑" pitchFamily="34" charset="-122"/>
                <a:ea typeface="微软雅黑" pitchFamily="34" charset="-122"/>
              </a:rPr>
              <a:t>为起始点前进或者后退到历史记录中指定的</a:t>
            </a:r>
            <a:r>
              <a:rPr lang="en-US" altLang="zh-CN" dirty="0" smtClean="0">
                <a:latin typeface="微软雅黑" pitchFamily="34" charset="-122"/>
                <a:ea typeface="微软雅黑" pitchFamily="34" charset="-122"/>
              </a:rPr>
              <a:t>steps</a:t>
            </a:r>
            <a:r>
              <a:rPr lang="zh-CN" altLang="en-US" dirty="0" smtClean="0">
                <a:latin typeface="微软雅黑" pitchFamily="34" charset="-122"/>
                <a:ea typeface="微软雅黑" pitchFamily="34" charset="-122"/>
              </a:rPr>
              <a:t>，如果</a:t>
            </a:r>
            <a:r>
              <a:rPr lang="en-US" altLang="zh-CN" dirty="0">
                <a:latin typeface="微软雅黑" pitchFamily="34" charset="-122"/>
                <a:ea typeface="微软雅黑" pitchFamily="34" charset="-122"/>
              </a:rPr>
              <a:t>steps</a:t>
            </a:r>
            <a:r>
              <a:rPr lang="zh-CN" altLang="en-US" dirty="0">
                <a:latin typeface="微软雅黑" pitchFamily="34" charset="-122"/>
                <a:ea typeface="微软雅黑" pitchFamily="34" charset="-122"/>
              </a:rPr>
              <a:t>为负数则为后退，正数则为</a:t>
            </a:r>
            <a:r>
              <a:rPr lang="zh-CN" altLang="en-US" dirty="0" smtClean="0">
                <a:latin typeface="微软雅黑" pitchFamily="34" charset="-122"/>
                <a:ea typeface="微软雅黑" pitchFamily="34" charset="-122"/>
              </a:rPr>
              <a:t>前进。</a:t>
            </a:r>
            <a:endParaRPr lang="zh-CN" altLang="en-US"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19144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端口</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复用：应用层所有应用进程都可以通过运输层再传送到</a:t>
            </a:r>
            <a:r>
              <a:rPr lang="en-US" altLang="zh-CN" dirty="0">
                <a:latin typeface="微软雅黑" pitchFamily="34" charset="-122"/>
                <a:ea typeface="微软雅黑" pitchFamily="34" charset="-122"/>
              </a:rPr>
              <a:t>IP</a:t>
            </a:r>
            <a:r>
              <a:rPr lang="zh-CN" altLang="en-US" dirty="0">
                <a:latin typeface="微软雅黑" pitchFamily="34" charset="-122"/>
                <a:ea typeface="微软雅黑" pitchFamily="34" charset="-122"/>
              </a:rPr>
              <a:t>层；</a:t>
            </a:r>
          </a:p>
          <a:p>
            <a:r>
              <a:rPr lang="zh-CN" altLang="en-US" dirty="0">
                <a:latin typeface="微软雅黑" pitchFamily="34" charset="-122"/>
                <a:ea typeface="微软雅黑" pitchFamily="34" charset="-122"/>
              </a:rPr>
              <a:t>分用：运输层从</a:t>
            </a:r>
            <a:r>
              <a:rPr lang="en-US" altLang="zh-CN" dirty="0">
                <a:latin typeface="微软雅黑" pitchFamily="34" charset="-122"/>
                <a:ea typeface="微软雅黑" pitchFamily="34" charset="-122"/>
              </a:rPr>
              <a:t>IP</a:t>
            </a:r>
            <a:r>
              <a:rPr lang="zh-CN" altLang="en-US" dirty="0">
                <a:latin typeface="微软雅黑" pitchFamily="34" charset="-122"/>
                <a:ea typeface="微软雅黑" pitchFamily="34" charset="-122"/>
              </a:rPr>
              <a:t>层受到发送给各应用进程的数据后，必须分别交付指明的各应用进程；</a:t>
            </a:r>
          </a:p>
          <a:p>
            <a:r>
              <a:rPr lang="zh-CN" altLang="en-US" dirty="0">
                <a:latin typeface="微软雅黑" pitchFamily="34" charset="-122"/>
                <a:ea typeface="微软雅黑" pitchFamily="34" charset="-122"/>
              </a:rPr>
              <a:t>运输层使用协议端口号（</a:t>
            </a:r>
            <a:r>
              <a:rPr lang="en-US" altLang="zh-CN" dirty="0">
                <a:latin typeface="微软雅黑" pitchFamily="34" charset="-122"/>
                <a:ea typeface="微软雅黑" pitchFamily="34" charset="-122"/>
              </a:rPr>
              <a:t>protocol port number</a:t>
            </a:r>
            <a:r>
              <a:rPr lang="zh-CN" altLang="en-US" dirty="0">
                <a:latin typeface="微软雅黑" pitchFamily="34" charset="-122"/>
                <a:ea typeface="微软雅黑" pitchFamily="34" charset="-122"/>
              </a:rPr>
              <a:t>）或端口（</a:t>
            </a:r>
            <a:r>
              <a:rPr lang="en-US" altLang="zh-CN" dirty="0">
                <a:latin typeface="微软雅黑" pitchFamily="34" charset="-122"/>
                <a:ea typeface="微软雅黑" pitchFamily="34" charset="-122"/>
              </a:rPr>
              <a:t>port</a:t>
            </a:r>
            <a:r>
              <a:rPr lang="zh-CN" altLang="en-US" dirty="0">
                <a:latin typeface="微软雅黑" pitchFamily="34" charset="-122"/>
                <a:ea typeface="微软雅黑" pitchFamily="34" charset="-122"/>
              </a:rPr>
              <a:t>）识别不同的应用进程，这种在协议栈层间的抽象的协议端口是软件端口；</a:t>
            </a:r>
          </a:p>
          <a:p>
            <a:r>
              <a:rPr lang="zh-CN" altLang="en-US" dirty="0">
                <a:latin typeface="微软雅黑" pitchFamily="34" charset="-122"/>
                <a:ea typeface="微软雅黑" pitchFamily="34" charset="-122"/>
              </a:rPr>
              <a:t>硬件端口是不同硬件进行交互的接口，软件端口是应用层的各种协议进程与运输实体进行层间交互的一种地址；</a:t>
            </a:r>
          </a:p>
          <a:p>
            <a:r>
              <a:rPr lang="zh-CN" altLang="en-US" dirty="0">
                <a:latin typeface="微软雅黑" pitchFamily="34" charset="-122"/>
                <a:ea typeface="微软雅黑" pitchFamily="34" charset="-122"/>
              </a:rPr>
              <a:t>端口号只具有本地意义，</a:t>
            </a:r>
            <a:r>
              <a:rPr lang="en-US" altLang="zh-CN" dirty="0">
                <a:latin typeface="微软雅黑" pitchFamily="34" charset="-122"/>
                <a:ea typeface="微软雅黑" pitchFamily="34" charset="-122"/>
              </a:rPr>
              <a:t>16</a:t>
            </a:r>
            <a:r>
              <a:rPr lang="zh-CN" altLang="en-US" dirty="0">
                <a:latin typeface="微软雅黑" pitchFamily="34" charset="-122"/>
                <a:ea typeface="微软雅黑" pitchFamily="34" charset="-122"/>
              </a:rPr>
              <a:t>位端口号允许有</a:t>
            </a:r>
            <a:r>
              <a:rPr lang="en-US" altLang="zh-CN" dirty="0">
                <a:latin typeface="微软雅黑" pitchFamily="34" charset="-122"/>
                <a:ea typeface="微软雅黑" pitchFamily="34" charset="-122"/>
              </a:rPr>
              <a:t>65535</a:t>
            </a:r>
            <a:r>
              <a:rPr lang="zh-CN" altLang="en-US" dirty="0">
                <a:latin typeface="微软雅黑" pitchFamily="34" charset="-122"/>
                <a:ea typeface="微软雅黑" pitchFamily="34" charset="-122"/>
              </a:rPr>
              <a:t>个不同的的端口号</a:t>
            </a:r>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80476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在不做任何处理前提下 ，浏览网页时点击系统的“</a:t>
            </a:r>
            <a:r>
              <a:rPr lang="en-US" altLang="zh-CN" dirty="0">
                <a:latin typeface="微软雅黑" pitchFamily="34" charset="-122"/>
                <a:ea typeface="微软雅黑" pitchFamily="34" charset="-122"/>
              </a:rPr>
              <a:t>Back”</a:t>
            </a:r>
            <a:r>
              <a:rPr lang="zh-CN" altLang="en-US" dirty="0">
                <a:latin typeface="微软雅黑" pitchFamily="34" charset="-122"/>
                <a:ea typeface="微软雅黑" pitchFamily="34" charset="-122"/>
              </a:rPr>
              <a:t>键</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整个 </a:t>
            </a:r>
            <a:r>
              <a:rPr lang="en-US" altLang="zh-CN" dirty="0">
                <a:latin typeface="微软雅黑" pitchFamily="34" charset="-122"/>
                <a:ea typeface="微软雅黑" pitchFamily="34" charset="-122"/>
              </a:rPr>
              <a:t>Browser </a:t>
            </a:r>
            <a:r>
              <a:rPr lang="zh-CN" altLang="en-US" dirty="0">
                <a:latin typeface="微软雅黑" pitchFamily="34" charset="-122"/>
                <a:ea typeface="微软雅黑" pitchFamily="34" charset="-122"/>
              </a:rPr>
              <a:t>会调用 </a:t>
            </a:r>
            <a:r>
              <a:rPr lang="en-US" altLang="zh-CN" dirty="0">
                <a:latin typeface="微软雅黑" pitchFamily="34" charset="-122"/>
                <a:ea typeface="微软雅黑" pitchFamily="34" charset="-122"/>
              </a:rPr>
              <a:t>finish()</a:t>
            </a:r>
            <a:r>
              <a:rPr lang="zh-CN" altLang="en-US" dirty="0">
                <a:latin typeface="微软雅黑" pitchFamily="34" charset="-122"/>
                <a:ea typeface="微软雅黑" pitchFamily="34" charset="-122"/>
              </a:rPr>
              <a:t>而结束</a:t>
            </a:r>
            <a:r>
              <a:rPr lang="zh-CN" altLang="en-US" dirty="0" smtClean="0">
                <a:latin typeface="微软雅黑" pitchFamily="34" charset="-122"/>
                <a:ea typeface="微软雅黑" pitchFamily="34" charset="-122"/>
              </a:rPr>
              <a:t>自身。</a:t>
            </a:r>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如果</a:t>
            </a:r>
            <a:r>
              <a:rPr lang="zh-CN" altLang="en-US" dirty="0" smtClean="0">
                <a:latin typeface="微软雅黑" pitchFamily="34" charset="-122"/>
                <a:ea typeface="微软雅黑" pitchFamily="34" charset="-122"/>
              </a:rPr>
              <a:t>需要在点击返回按钮后，实现网页</a:t>
            </a:r>
            <a:r>
              <a:rPr lang="zh-CN" altLang="en-US" dirty="0">
                <a:latin typeface="微软雅黑" pitchFamily="34" charset="-122"/>
                <a:ea typeface="微软雅黑" pitchFamily="34" charset="-122"/>
              </a:rPr>
              <a:t>回退而不是退出浏览器，则需要</a:t>
            </a:r>
            <a:r>
              <a:rPr lang="zh-CN" altLang="en-US" dirty="0" smtClean="0">
                <a:latin typeface="微软雅黑" pitchFamily="34" charset="-122"/>
                <a:ea typeface="微软雅黑" pitchFamily="34" charset="-122"/>
              </a:rPr>
              <a:t>在当前</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中处理并消费掉该 </a:t>
            </a:r>
            <a:r>
              <a:rPr lang="en-US" altLang="zh-CN" dirty="0">
                <a:latin typeface="微软雅黑" pitchFamily="34" charset="-122"/>
                <a:ea typeface="微软雅黑" pitchFamily="34" charset="-122"/>
              </a:rPr>
              <a:t>Back </a:t>
            </a:r>
            <a:r>
              <a:rPr lang="zh-CN" altLang="en-US" dirty="0" smtClean="0">
                <a:latin typeface="微软雅黑" pitchFamily="34" charset="-122"/>
                <a:ea typeface="微软雅黑" pitchFamily="34" charset="-122"/>
              </a:rPr>
              <a:t>事件：</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862164" y="3933056"/>
            <a:ext cx="3723809" cy="1295238"/>
          </a:xfrm>
          <a:prstGeom prst="rect">
            <a:avLst/>
          </a:prstGeom>
        </p:spPr>
      </p:pic>
    </p:spTree>
    <p:extLst>
      <p:ext uri="{BB962C8B-B14F-4D97-AF65-F5344CB8AC3E}">
        <p14:creationId xmlns:p14="http://schemas.microsoft.com/office/powerpoint/2010/main" val="60887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dirty="0" err="1" smtClean="0">
                <a:latin typeface="微软雅黑" pitchFamily="34" charset="-122"/>
                <a:ea typeface="微软雅黑" pitchFamily="34" charset="-122"/>
              </a:rPr>
              <a:t>Webview.clearCache</a:t>
            </a:r>
            <a:r>
              <a:rPr lang="en-US" altLang="zh-CN" dirty="0" smtClean="0">
                <a:latin typeface="微软雅黑" pitchFamily="34" charset="-122"/>
                <a:ea typeface="微软雅黑" pitchFamily="34" charset="-122"/>
              </a:rPr>
              <a:t>(true)</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清除网页访问留下的</a:t>
            </a:r>
            <a:r>
              <a:rPr lang="zh-CN" altLang="en-US" dirty="0" smtClean="0">
                <a:latin typeface="微软雅黑" pitchFamily="34" charset="-122"/>
                <a:ea typeface="微软雅黑" pitchFamily="34" charset="-122"/>
              </a:rPr>
              <a:t>缓存，由于</a:t>
            </a:r>
            <a:r>
              <a:rPr lang="zh-CN" altLang="en-US" dirty="0">
                <a:latin typeface="微软雅黑" pitchFamily="34" charset="-122"/>
                <a:ea typeface="微软雅黑" pitchFamily="34" charset="-122"/>
              </a:rPr>
              <a:t>内核缓存是全局的因此这个方法不仅仅针对</a:t>
            </a:r>
            <a:r>
              <a:rPr lang="en-US" altLang="zh-CN" dirty="0" err="1">
                <a:latin typeface="微软雅黑" pitchFamily="34" charset="-122"/>
                <a:ea typeface="微软雅黑" pitchFamily="34" charset="-122"/>
              </a:rPr>
              <a:t>webview</a:t>
            </a:r>
            <a:r>
              <a:rPr lang="zh-CN" altLang="en-US" dirty="0">
                <a:latin typeface="微软雅黑" pitchFamily="34" charset="-122"/>
                <a:ea typeface="微软雅黑" pitchFamily="34" charset="-122"/>
              </a:rPr>
              <a:t>而是针对整个</a:t>
            </a:r>
            <a:r>
              <a:rPr lang="zh-CN" altLang="en-US" dirty="0" smtClean="0">
                <a:latin typeface="微软雅黑" pitchFamily="34" charset="-122"/>
                <a:ea typeface="微软雅黑" pitchFamily="34" charset="-122"/>
              </a:rPr>
              <a:t>应用程序。</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Webview.clearHistory</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：只会清除</a:t>
            </a:r>
            <a:r>
              <a:rPr lang="en-US" altLang="zh-CN" dirty="0" err="1" smtClean="0">
                <a:latin typeface="微软雅黑" pitchFamily="34" charset="-122"/>
                <a:ea typeface="微软雅黑" pitchFamily="34" charset="-122"/>
              </a:rPr>
              <a:t>Webview</a:t>
            </a:r>
            <a:r>
              <a:rPr lang="zh-CN" altLang="en-US" dirty="0">
                <a:latin typeface="微软雅黑" pitchFamily="34" charset="-122"/>
                <a:ea typeface="微软雅黑" pitchFamily="34" charset="-122"/>
              </a:rPr>
              <a:t>访问历史记录里的所有</a:t>
            </a:r>
            <a:r>
              <a:rPr lang="zh-CN" altLang="en-US" dirty="0" smtClean="0">
                <a:latin typeface="微软雅黑" pitchFamily="34" charset="-122"/>
                <a:ea typeface="微软雅黑" pitchFamily="34" charset="-122"/>
              </a:rPr>
              <a:t>记录，除了</a:t>
            </a:r>
            <a:r>
              <a:rPr lang="zh-CN" altLang="en-US" dirty="0">
                <a:latin typeface="微软雅黑" pitchFamily="34" charset="-122"/>
                <a:ea typeface="微软雅黑" pitchFamily="34" charset="-122"/>
              </a:rPr>
              <a:t>当前访问</a:t>
            </a:r>
            <a:r>
              <a:rPr lang="zh-CN" altLang="en-US" dirty="0" smtClean="0">
                <a:latin typeface="微软雅黑" pitchFamily="34" charset="-122"/>
                <a:ea typeface="微软雅黑" pitchFamily="34" charset="-122"/>
              </a:rPr>
              <a:t>记录。</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Webview.clearFormData</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：清除自动完成填充的表单数据，并不会清除</a:t>
            </a:r>
            <a:r>
              <a:rPr lang="en-US" altLang="zh-CN" dirty="0" err="1">
                <a:latin typeface="微软雅黑" pitchFamily="34" charset="-122"/>
                <a:ea typeface="微软雅黑" pitchFamily="34" charset="-122"/>
              </a:rPr>
              <a:t>WebView</a:t>
            </a:r>
            <a:r>
              <a:rPr lang="zh-CN" altLang="en-US" dirty="0">
                <a:latin typeface="微软雅黑" pitchFamily="34" charset="-122"/>
                <a:ea typeface="微软雅黑" pitchFamily="34" charset="-122"/>
              </a:rPr>
              <a:t>存储到本地的</a:t>
            </a:r>
            <a:r>
              <a:rPr lang="zh-CN" altLang="en-US" dirty="0" smtClean="0">
                <a:latin typeface="微软雅黑" pitchFamily="34" charset="-122"/>
                <a:ea typeface="微软雅黑" pitchFamily="34" charset="-122"/>
              </a:rPr>
              <a:t>数据。</a:t>
            </a:r>
            <a:endParaRPr lang="zh-CN" altLang="en-US"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spTree>
    <p:extLst>
      <p:ext uri="{BB962C8B-B14F-4D97-AF65-F5344CB8AC3E}">
        <p14:creationId xmlns:p14="http://schemas.microsoft.com/office/powerpoint/2010/main" val="398878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rPr>
              <a:t>使用</a:t>
            </a:r>
            <a:r>
              <a:rPr lang="en-US" altLang="zh-CN" dirty="0" err="1" smtClean="0">
                <a:latin typeface="微软雅黑" pitchFamily="34" charset="-122"/>
                <a:ea typeface="微软雅黑" pitchFamily="34" charset="-122"/>
              </a:rPr>
              <a:t>WebView</a:t>
            </a:r>
            <a:r>
              <a:rPr lang="zh-CN" altLang="en-US" dirty="0" smtClean="0">
                <a:latin typeface="微软雅黑" pitchFamily="34" charset="-122"/>
                <a:ea typeface="微软雅黑" pitchFamily="34" charset="-122"/>
              </a:rPr>
              <a:t>必须在</a:t>
            </a:r>
            <a:r>
              <a:rPr lang="en-US" altLang="zh-CN" dirty="0" smtClean="0">
                <a:latin typeface="微软雅黑" pitchFamily="34" charset="-122"/>
                <a:ea typeface="微软雅黑" pitchFamily="34" charset="-122"/>
              </a:rPr>
              <a:t>AndroidManifest.xml</a:t>
            </a:r>
            <a:r>
              <a:rPr lang="zh-CN" altLang="en-US" dirty="0" smtClean="0">
                <a:latin typeface="微软雅黑" pitchFamily="34" charset="-122"/>
                <a:ea typeface="微软雅黑" pitchFamily="34" charset="-122"/>
              </a:rPr>
              <a:t>中添加</a:t>
            </a:r>
            <a:r>
              <a:rPr lang="zh-CN" altLang="en-US" dirty="0">
                <a:latin typeface="微软雅黑" pitchFamily="34" charset="-122"/>
                <a:ea typeface="微软雅黑" pitchFamily="34" charset="-122"/>
              </a:rPr>
              <a:t>访问网络</a:t>
            </a:r>
            <a:r>
              <a:rPr lang="zh-CN" altLang="en-US" dirty="0" smtClean="0">
                <a:latin typeface="微软雅黑" pitchFamily="34" charset="-122"/>
                <a:ea typeface="微软雅黑" pitchFamily="34" charset="-122"/>
              </a:rPr>
              <a:t>权限：</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3313461" y="2492896"/>
            <a:ext cx="5561905" cy="3580952"/>
          </a:xfrm>
          <a:prstGeom prst="rect">
            <a:avLst/>
          </a:prstGeom>
        </p:spPr>
      </p:pic>
    </p:spTree>
    <p:extLst>
      <p:ext uri="{BB962C8B-B14F-4D97-AF65-F5344CB8AC3E}">
        <p14:creationId xmlns:p14="http://schemas.microsoft.com/office/powerpoint/2010/main" val="257523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的</a:t>
            </a:r>
            <a:r>
              <a:rPr lang="en-US" altLang="zh-CN" dirty="0">
                <a:latin typeface="微软雅黑" pitchFamily="34" charset="-122"/>
                <a:ea typeface="微软雅黑" pitchFamily="34" charset="-122"/>
              </a:rPr>
              <a:t>layout</a:t>
            </a:r>
            <a:r>
              <a:rPr lang="zh-CN" altLang="en-US" dirty="0">
                <a:latin typeface="微软雅黑" pitchFamily="34" charset="-122"/>
                <a:ea typeface="微软雅黑" pitchFamily="34" charset="-122"/>
              </a:rPr>
              <a:t>文件里添加</a:t>
            </a:r>
            <a:r>
              <a:rPr lang="en-US" altLang="zh-CN" dirty="0" err="1">
                <a:latin typeface="微软雅黑" pitchFamily="34" charset="-122"/>
                <a:ea typeface="微软雅黑" pitchFamily="34" charset="-122"/>
              </a:rPr>
              <a:t>webview</a:t>
            </a:r>
            <a:r>
              <a:rPr lang="zh-CN" altLang="en-US" dirty="0">
                <a:latin typeface="微软雅黑" pitchFamily="34" charset="-122"/>
                <a:ea typeface="微软雅黑" pitchFamily="34" charset="-122"/>
              </a:rPr>
              <a:t>控件</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Activity</a:t>
            </a:r>
            <a:r>
              <a:rPr lang="zh-CN" altLang="en-US" dirty="0">
                <a:latin typeface="微软雅黑" pitchFamily="34" charset="-122"/>
                <a:ea typeface="微软雅黑" pitchFamily="34" charset="-122"/>
              </a:rPr>
              <a:t>中实例化：</a:t>
            </a:r>
          </a:p>
          <a:p>
            <a:r>
              <a:rPr lang="en-US" altLang="zh-CN" dirty="0" err="1">
                <a:latin typeface="微软雅黑" pitchFamily="34" charset="-122"/>
                <a:ea typeface="微软雅黑" pitchFamily="34" charset="-122"/>
              </a:rPr>
              <a:t>WebView</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webView</a:t>
            </a:r>
            <a:r>
              <a:rPr lang="en-US" altLang="zh-CN" dirty="0">
                <a:latin typeface="微软雅黑" pitchFamily="34" charset="-122"/>
                <a:ea typeface="微软雅黑" pitchFamily="34" charset="-122"/>
              </a:rPr>
              <a:t> = new </a:t>
            </a:r>
            <a:r>
              <a:rPr lang="en-US" altLang="zh-CN" dirty="0" err="1">
                <a:latin typeface="微软雅黑" pitchFamily="34" charset="-122"/>
                <a:ea typeface="微软雅黑" pitchFamily="34" charset="-122"/>
              </a:rPr>
              <a:t>WebView</a:t>
            </a:r>
            <a:r>
              <a:rPr lang="en-US" altLang="zh-CN" dirty="0">
                <a:latin typeface="微软雅黑" pitchFamily="34" charset="-122"/>
                <a:ea typeface="微软雅黑" pitchFamily="34" charset="-122"/>
              </a:rPr>
              <a:t>(this</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绑定该控件：</a:t>
            </a:r>
            <a:endParaRPr lang="zh-CN" altLang="en-US" dirty="0">
              <a:latin typeface="微软雅黑" pitchFamily="34" charset="-122"/>
              <a:ea typeface="微软雅黑" pitchFamily="34" charset="-122"/>
            </a:endParaRPr>
          </a:p>
          <a:p>
            <a:r>
              <a:rPr lang="en-US" altLang="zh-CN" dirty="0" err="1">
                <a:latin typeface="微软雅黑" pitchFamily="34" charset="-122"/>
                <a:ea typeface="微软雅黑" pitchFamily="34" charset="-122"/>
              </a:rPr>
              <a:t>WebView</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webview</a:t>
            </a:r>
            <a:r>
              <a:rPr lang="en-US" altLang="zh-CN" dirty="0">
                <a:latin typeface="微软雅黑" pitchFamily="34" charset="-122"/>
                <a:ea typeface="微软雅黑" pitchFamily="34" charset="-122"/>
              </a:rPr>
              <a:t> = (</a:t>
            </a:r>
            <a:r>
              <a:rPr lang="en-US" altLang="zh-CN" dirty="0" err="1">
                <a:latin typeface="微软雅黑" pitchFamily="34" charset="-122"/>
                <a:ea typeface="微软雅黑" pitchFamily="34" charset="-122"/>
              </a:rPr>
              <a:t>WebView</a:t>
            </a:r>
            <a:r>
              <a:rPr lang="en-US" altLang="zh-CN" dirty="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findViewById</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R.id.webView</a:t>
            </a:r>
            <a:r>
              <a:rPr lang="en-US" altLang="zh-CN" dirty="0" smtClean="0">
                <a:latin typeface="微软雅黑" pitchFamily="34" charset="-122"/>
                <a:ea typeface="微软雅黑" pitchFamily="34" charset="-122"/>
              </a:rPr>
              <a:t>);</a:t>
            </a:r>
          </a:p>
          <a:p>
            <a:pPr marL="45720" indent="0">
              <a:buNone/>
            </a:pP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4494414" y="2492896"/>
            <a:ext cx="3200000" cy="1123810"/>
          </a:xfrm>
          <a:prstGeom prst="rect">
            <a:avLst/>
          </a:prstGeom>
        </p:spPr>
      </p:pic>
    </p:spTree>
    <p:extLst>
      <p:ext uri="{BB962C8B-B14F-4D97-AF65-F5344CB8AC3E}">
        <p14:creationId xmlns:p14="http://schemas.microsoft.com/office/powerpoint/2010/main" val="144698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a:latin typeface="微软雅黑" pitchFamily="34" charset="-122"/>
                <a:ea typeface="微软雅黑" pitchFamily="34" charset="-122"/>
              </a:rPr>
              <a:t>webview</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fontScale="92500" lnSpcReduction="10000"/>
          </a:bodyPr>
          <a:lstStyle/>
          <a:p>
            <a:r>
              <a:rPr lang="en-US" altLang="zh-CN" dirty="0" err="1" smtClean="0">
                <a:latin typeface="微软雅黑" pitchFamily="34" charset="-122"/>
                <a:ea typeface="微软雅黑" pitchFamily="34" charset="-122"/>
              </a:rPr>
              <a:t>WebSettings</a:t>
            </a:r>
            <a:r>
              <a:rPr lang="zh-CN" altLang="en-US" dirty="0">
                <a:latin typeface="微软雅黑" pitchFamily="34" charset="-122"/>
                <a:ea typeface="微软雅黑" pitchFamily="34" charset="-122"/>
              </a:rPr>
              <a:t>子</a:t>
            </a:r>
            <a:r>
              <a:rPr lang="zh-CN" altLang="en-US" dirty="0" smtClean="0">
                <a:latin typeface="微软雅黑" pitchFamily="34" charset="-122"/>
                <a:ea typeface="微软雅黑" pitchFamily="34" charset="-122"/>
              </a:rPr>
              <a:t>类：</a:t>
            </a:r>
            <a:endParaRPr lang="en-US" altLang="zh-CN" dirty="0" smtClean="0">
              <a:latin typeface="微软雅黑" pitchFamily="34" charset="-122"/>
              <a:ea typeface="微软雅黑" pitchFamily="34" charset="-122"/>
            </a:endParaRPr>
          </a:p>
          <a:p>
            <a:r>
              <a:rPr lang="en-US" altLang="zh-CN" dirty="0" err="1">
                <a:latin typeface="微软雅黑" pitchFamily="34" charset="-122"/>
                <a:ea typeface="微软雅黑" pitchFamily="34" charset="-122"/>
              </a:rPr>
              <a:t>WebSettings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webSettings</a:t>
            </a:r>
            <a:r>
              <a:rPr lang="en-US" altLang="zh-CN" dirty="0">
                <a:latin typeface="微软雅黑" pitchFamily="34" charset="-122"/>
                <a:ea typeface="微软雅黑" pitchFamily="34" charset="-122"/>
              </a:rPr>
              <a:t> = </a:t>
            </a:r>
            <a:r>
              <a:rPr lang="en-US" altLang="zh-CN" dirty="0" err="1">
                <a:latin typeface="微软雅黑" pitchFamily="34" charset="-122"/>
                <a:ea typeface="微软雅黑" pitchFamily="34" charset="-122"/>
              </a:rPr>
              <a:t>webView.getSettings</a:t>
            </a:r>
            <a:r>
              <a:rPr lang="en-US" altLang="zh-CN" dirty="0" smtClean="0">
                <a:latin typeface="微软雅黑" pitchFamily="34" charset="-122"/>
                <a:ea typeface="微软雅黑" pitchFamily="34" charset="-122"/>
              </a:rPr>
              <a:t>();</a:t>
            </a:r>
          </a:p>
          <a:p>
            <a:r>
              <a:rPr lang="en-US" altLang="zh-CN" dirty="0" err="1" smtClean="0">
                <a:latin typeface="微软雅黑" pitchFamily="34" charset="-122"/>
                <a:ea typeface="微软雅黑" pitchFamily="34" charset="-122"/>
              </a:rPr>
              <a:t>webSettings.setJavaScriptEnabled</a:t>
            </a:r>
            <a:r>
              <a:rPr lang="en-US" altLang="zh-CN" dirty="0" smtClean="0">
                <a:latin typeface="微软雅黑" pitchFamily="34" charset="-122"/>
                <a:ea typeface="微软雅黑" pitchFamily="34" charset="-122"/>
              </a:rPr>
              <a:t>(true</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设置支持</a:t>
            </a:r>
            <a:r>
              <a:rPr lang="en-US" altLang="zh-CN" dirty="0" smtClean="0">
                <a:latin typeface="微软雅黑" pitchFamily="34" charset="-122"/>
                <a:ea typeface="微软雅黑" pitchFamily="34" charset="-122"/>
              </a:rPr>
              <a:t>JavaScript</a:t>
            </a:r>
          </a:p>
          <a:p>
            <a:r>
              <a:rPr lang="en-US" altLang="zh-CN" dirty="0" err="1">
                <a:latin typeface="微软雅黑" pitchFamily="34" charset="-122"/>
                <a:ea typeface="微软雅黑" pitchFamily="34" charset="-122"/>
              </a:rPr>
              <a:t>webSettings.setPluginsEnabled</a:t>
            </a:r>
            <a:r>
              <a:rPr lang="en-US" altLang="zh-CN" dirty="0">
                <a:latin typeface="微软雅黑" pitchFamily="34" charset="-122"/>
                <a:ea typeface="微软雅黑" pitchFamily="34" charset="-122"/>
              </a:rPr>
              <a:t>(true);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设置支持插件</a:t>
            </a:r>
            <a:endParaRPr lang="en-US" altLang="zh-CN" dirty="0">
              <a:latin typeface="微软雅黑" pitchFamily="34" charset="-122"/>
              <a:ea typeface="微软雅黑" pitchFamily="34" charset="-122"/>
            </a:endParaRPr>
          </a:p>
          <a:p>
            <a:r>
              <a:rPr lang="en-US" altLang="zh-CN" dirty="0" err="1">
                <a:latin typeface="微软雅黑" pitchFamily="34" charset="-122"/>
                <a:ea typeface="微软雅黑" pitchFamily="34" charset="-122"/>
              </a:rPr>
              <a:t>webSettings.setAllowFileAccess</a:t>
            </a:r>
            <a:r>
              <a:rPr lang="en-US" altLang="zh-CN" dirty="0">
                <a:latin typeface="微软雅黑" pitchFamily="34" charset="-122"/>
                <a:ea typeface="微软雅黑" pitchFamily="34" charset="-122"/>
              </a:rPr>
              <a:t>(true); //</a:t>
            </a:r>
            <a:r>
              <a:rPr lang="zh-CN" altLang="en-US" dirty="0" smtClean="0">
                <a:latin typeface="微软雅黑" pitchFamily="34" charset="-122"/>
                <a:ea typeface="微软雅黑" pitchFamily="34" charset="-122"/>
              </a:rPr>
              <a:t>设置访问文件权限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webSettings.setJavaScriptCanOpenWindowsAutomatically</a:t>
            </a:r>
            <a:r>
              <a:rPr lang="en-US" altLang="zh-CN" dirty="0" smtClean="0">
                <a:latin typeface="微软雅黑" pitchFamily="34" charset="-122"/>
                <a:ea typeface="微软雅黑" pitchFamily="34" charset="-122"/>
              </a:rPr>
              <a:t>(true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支持</a:t>
            </a:r>
            <a:r>
              <a:rPr lang="zh-CN" altLang="en-US" dirty="0" smtClean="0">
                <a:latin typeface="微软雅黑" pitchFamily="34" charset="-122"/>
                <a:ea typeface="微软雅黑" pitchFamily="34" charset="-122"/>
              </a:rPr>
              <a:t>通过</a:t>
            </a:r>
            <a:r>
              <a:rPr lang="en-US" altLang="zh-CN" dirty="0" smtClean="0">
                <a:latin typeface="微软雅黑" pitchFamily="34" charset="-122"/>
                <a:ea typeface="微软雅黑" pitchFamily="34" charset="-122"/>
              </a:rPr>
              <a:t>JavaScript</a:t>
            </a:r>
            <a:r>
              <a:rPr lang="zh-CN" altLang="en-US" smtClean="0">
                <a:latin typeface="微软雅黑" pitchFamily="34" charset="-122"/>
                <a:ea typeface="微软雅黑" pitchFamily="34" charset="-122"/>
              </a:rPr>
              <a:t>打开</a:t>
            </a:r>
            <a:r>
              <a:rPr lang="zh-CN" altLang="en-US" dirty="0">
                <a:latin typeface="微软雅黑" pitchFamily="34" charset="-122"/>
                <a:ea typeface="微软雅黑" pitchFamily="34" charset="-122"/>
              </a:rPr>
              <a:t>新窗口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webSettings.setLoadsImagesAutomatically</a:t>
            </a:r>
            <a:r>
              <a:rPr lang="en-US" altLang="zh-CN" dirty="0" smtClean="0">
                <a:latin typeface="微软雅黑" pitchFamily="34" charset="-122"/>
                <a:ea typeface="微软雅黑" pitchFamily="34" charset="-122"/>
              </a:rPr>
              <a:t>(true</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支持自动加载图片 </a:t>
            </a:r>
            <a:endParaRPr lang="en-US" altLang="zh-CN" dirty="0" smtClean="0">
              <a:latin typeface="微软雅黑" pitchFamily="34" charset="-122"/>
              <a:ea typeface="微软雅黑" pitchFamily="34" charset="-122"/>
            </a:endParaRPr>
          </a:p>
          <a:p>
            <a:r>
              <a:rPr lang="en-US" altLang="zh-CN" dirty="0" err="1" smtClean="0">
                <a:latin typeface="微软雅黑" pitchFamily="34" charset="-122"/>
                <a:ea typeface="微软雅黑" pitchFamily="34" charset="-122"/>
              </a:rPr>
              <a:t>webSettings.setDefaultTextEncodingName</a:t>
            </a:r>
            <a:r>
              <a:rPr lang="en-US" altLang="zh-CN" dirty="0">
                <a:latin typeface="微软雅黑" pitchFamily="34" charset="-122"/>
                <a:ea typeface="微软雅黑" pitchFamily="34" charset="-122"/>
              </a:rPr>
              <a:t>("utf-8");//</a:t>
            </a:r>
            <a:r>
              <a:rPr lang="zh-CN" altLang="en-US" dirty="0">
                <a:latin typeface="微软雅黑" pitchFamily="34" charset="-122"/>
                <a:ea typeface="微软雅黑" pitchFamily="34" charset="-122"/>
              </a:rPr>
              <a:t>设置编码格式</a:t>
            </a:r>
          </a:p>
          <a:p>
            <a:endParaRPr lang="zh-CN" altLang="en-US"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6138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mtClean="0">
                <a:latin typeface="微软雅黑" pitchFamily="34" charset="-122"/>
                <a:ea typeface="微软雅黑" pitchFamily="34" charset="-122"/>
              </a:rPr>
              <a:t>The end.</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endParaRPr lang="zh-CN">
              <a:latin typeface="微软雅黑" pitchFamily="34" charset="-122"/>
              <a:ea typeface="微软雅黑" pitchFamily="34" charset="-122"/>
            </a:endParaRPr>
          </a:p>
        </p:txBody>
      </p:sp>
    </p:spTree>
    <p:extLst>
      <p:ext uri="{BB962C8B-B14F-4D97-AF65-F5344CB8AC3E}">
        <p14:creationId xmlns:p14="http://schemas.microsoft.com/office/powerpoint/2010/main" val="119099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latin typeface="微软雅黑" pitchFamily="34" charset="-122"/>
                <a:ea typeface="微软雅黑" pitchFamily="34" charset="-122"/>
              </a:rPr>
              <a:t>端口</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zh-CN" altLang="en-US" dirty="0">
                <a:latin typeface="微软雅黑" pitchFamily="34" charset="-122"/>
                <a:ea typeface="微软雅黑" pitchFamily="34" charset="-122"/>
              </a:rPr>
              <a:t>端口号分为两大类：</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，服务器使用的端口号：分为两类：</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熟知端口号（系统端口号）：</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1023</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登记端口号：</a:t>
            </a:r>
            <a:r>
              <a:rPr lang="en-US" altLang="zh-CN" dirty="0">
                <a:latin typeface="微软雅黑" pitchFamily="34" charset="-122"/>
                <a:ea typeface="微软雅黑" pitchFamily="34" charset="-122"/>
              </a:rPr>
              <a:t>1024</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49151</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，客户端使用的端口号（短暂端口号）：</a:t>
            </a:r>
            <a:r>
              <a:rPr lang="en-US" altLang="zh-CN" dirty="0">
                <a:latin typeface="微软雅黑" pitchFamily="34" charset="-122"/>
                <a:ea typeface="微软雅黑" pitchFamily="34" charset="-122"/>
              </a:rPr>
              <a:t>49152~65535</a:t>
            </a:r>
            <a:r>
              <a:rPr lang="zh-CN" altLang="en-US"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2265842" y="4077072"/>
            <a:ext cx="7657143" cy="714286"/>
          </a:xfrm>
          <a:prstGeom prst="rect">
            <a:avLst/>
          </a:prstGeom>
        </p:spPr>
      </p:pic>
    </p:spTree>
    <p:extLst>
      <p:ext uri="{BB962C8B-B14F-4D97-AF65-F5344CB8AC3E}">
        <p14:creationId xmlns:p14="http://schemas.microsoft.com/office/powerpoint/2010/main" val="375217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用户数据报协议</a:t>
            </a:r>
            <a:r>
              <a:rPr lang="en-US" altLang="zh-CN" dirty="0" smtClean="0">
                <a:latin typeface="微软雅黑" pitchFamily="34" charset="-122"/>
                <a:ea typeface="微软雅黑" pitchFamily="34" charset="-122"/>
              </a:rPr>
              <a:t>UDP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itchFamily="34" charset="-122"/>
                <a:ea typeface="微软雅黑" pitchFamily="34" charset="-122"/>
              </a:rPr>
              <a:t>UDP</a:t>
            </a:r>
            <a:r>
              <a:rPr lang="zh-CN" altLang="en-US" dirty="0" smtClean="0">
                <a:latin typeface="微软雅黑" pitchFamily="34" charset="-122"/>
                <a:ea typeface="微软雅黑" pitchFamily="34" charset="-122"/>
              </a:rPr>
              <a:t>主要特点：</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UDP</a:t>
            </a:r>
            <a:r>
              <a:rPr lang="zh-CN" altLang="en-US" dirty="0" smtClean="0">
                <a:latin typeface="微软雅黑" pitchFamily="34" charset="-122"/>
                <a:ea typeface="微软雅黑" pitchFamily="34" charset="-122"/>
              </a:rPr>
              <a:t>是无连接的；</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UDP</a:t>
            </a:r>
            <a:r>
              <a:rPr lang="zh-CN" altLang="en-US" dirty="0" smtClean="0">
                <a:latin typeface="微软雅黑" pitchFamily="34" charset="-122"/>
                <a:ea typeface="微软雅黑" pitchFamily="34" charset="-122"/>
              </a:rPr>
              <a:t>使用尽最大努力交付；</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UDP</a:t>
            </a:r>
            <a:r>
              <a:rPr lang="zh-CN" altLang="en-US" dirty="0" smtClean="0">
                <a:latin typeface="微软雅黑" pitchFamily="34" charset="-122"/>
                <a:ea typeface="微软雅黑" pitchFamily="34" charset="-122"/>
              </a:rPr>
              <a:t>是面向报文的；</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UDP</a:t>
            </a:r>
            <a:r>
              <a:rPr lang="zh-CN" altLang="en-US" dirty="0" smtClean="0">
                <a:latin typeface="微软雅黑" pitchFamily="34" charset="-122"/>
                <a:ea typeface="微软雅黑" pitchFamily="34" charset="-122"/>
              </a:rPr>
              <a:t>没有拥塞控制；</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UDP</a:t>
            </a:r>
            <a:r>
              <a:rPr lang="zh-CN" altLang="en-US" dirty="0" smtClean="0">
                <a:latin typeface="微软雅黑" pitchFamily="34" charset="-122"/>
                <a:ea typeface="微软雅黑" pitchFamily="34" charset="-122"/>
              </a:rPr>
              <a:t>支持一对一、一对多、多对一、多对多的交互通信；</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UDP</a:t>
            </a:r>
            <a:r>
              <a:rPr lang="zh-CN" altLang="en-US" dirty="0" smtClean="0">
                <a:latin typeface="微软雅黑" pitchFamily="34" charset="-122"/>
                <a:ea typeface="微软雅黑" pitchFamily="34" charset="-122"/>
              </a:rPr>
              <a:t>的首部开销小。</a:t>
            </a:r>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6022404" y="2204864"/>
            <a:ext cx="4838095" cy="1904762"/>
          </a:xfrm>
          <a:prstGeom prst="rect">
            <a:avLst/>
          </a:prstGeom>
        </p:spPr>
      </p:pic>
    </p:spTree>
    <p:extLst>
      <p:ext uri="{BB962C8B-B14F-4D97-AF65-F5344CB8AC3E}">
        <p14:creationId xmlns:p14="http://schemas.microsoft.com/office/powerpoint/2010/main" val="320961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传输控制协议</a:t>
            </a:r>
            <a:r>
              <a:rPr lang="en-US" altLang="zh-CN" dirty="0" smtClean="0">
                <a:latin typeface="微软雅黑" pitchFamily="34" charset="-122"/>
                <a:ea typeface="微软雅黑" pitchFamily="34" charset="-122"/>
              </a:rPr>
              <a:t>TCP</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主要</a:t>
            </a:r>
            <a:r>
              <a:rPr lang="zh-CN" altLang="en-US" dirty="0">
                <a:latin typeface="微软雅黑" pitchFamily="34" charset="-122"/>
                <a:ea typeface="微软雅黑" pitchFamily="34" charset="-122"/>
              </a:rPr>
              <a:t>特点</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是面向连接的运输层协议；</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，每一条</a:t>
            </a:r>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连接只能是点对点的；</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提供可靠交付服务；</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提供全双工通信；</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，面向字节流（</a:t>
            </a:r>
            <a:r>
              <a:rPr lang="en-US" altLang="zh-CN" dirty="0" smtClean="0">
                <a:latin typeface="微软雅黑" pitchFamily="34" charset="-122"/>
                <a:ea typeface="微软雅黑" pitchFamily="34" charset="-122"/>
              </a:rPr>
              <a:t>stream</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5518348" y="3568764"/>
            <a:ext cx="6226235" cy="2827784"/>
          </a:xfrm>
          <a:prstGeom prst="rect">
            <a:avLst/>
          </a:prstGeom>
        </p:spPr>
      </p:pic>
    </p:spTree>
    <p:extLst>
      <p:ext uri="{BB962C8B-B14F-4D97-AF65-F5344CB8AC3E}">
        <p14:creationId xmlns:p14="http://schemas.microsoft.com/office/powerpoint/2010/main" val="52833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套接字</a:t>
            </a:r>
            <a:r>
              <a:rPr lang="en-US" altLang="zh-CN" dirty="0" smtClean="0">
                <a:latin typeface="微软雅黑" pitchFamily="34" charset="-122"/>
                <a:ea typeface="微软雅黑" pitchFamily="34" charset="-122"/>
              </a:rPr>
              <a:t>Socket</a:t>
            </a:r>
            <a:endParaRPr lang="zh-CN" dirty="0">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把连接作为最基本的抽象；</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连接的端点叫做套接字（</a:t>
            </a:r>
            <a:r>
              <a:rPr lang="en-US" altLang="zh-CN" dirty="0" smtClean="0">
                <a:latin typeface="微软雅黑" pitchFamily="34" charset="-122"/>
                <a:ea typeface="微软雅黑" pitchFamily="34" charset="-122"/>
              </a:rPr>
              <a:t>socket</a:t>
            </a:r>
            <a:r>
              <a:rPr lang="zh-CN" altLang="en-US" dirty="0" smtClean="0">
                <a:latin typeface="微软雅黑" pitchFamily="34" charset="-122"/>
                <a:ea typeface="微软雅黑" pitchFamily="34" charset="-122"/>
              </a:rPr>
              <a:t>），端口号拼接到</a:t>
            </a:r>
            <a:r>
              <a:rPr lang="en-US" altLang="zh-CN" dirty="0" smtClean="0">
                <a:latin typeface="微软雅黑" pitchFamily="34" charset="-122"/>
                <a:ea typeface="微软雅黑" pitchFamily="34" charset="-122"/>
              </a:rPr>
              <a:t>IP</a:t>
            </a:r>
            <a:r>
              <a:rPr lang="zh-CN" altLang="en-US" dirty="0" smtClean="0">
                <a:latin typeface="微软雅黑" pitchFamily="34" charset="-122"/>
                <a:ea typeface="微软雅黑" pitchFamily="34" charset="-122"/>
              </a:rPr>
              <a:t>地址即构成套接字，其表示方法是在点分十进制的</a:t>
            </a:r>
            <a:r>
              <a:rPr lang="en-US" altLang="zh-CN" dirty="0" smtClean="0">
                <a:latin typeface="微软雅黑" pitchFamily="34" charset="-122"/>
                <a:ea typeface="微软雅黑" pitchFamily="34" charset="-122"/>
              </a:rPr>
              <a:t>IP</a:t>
            </a:r>
            <a:r>
              <a:rPr lang="zh-CN" altLang="en-US" dirty="0" smtClean="0">
                <a:latin typeface="微软雅黑" pitchFamily="34" charset="-122"/>
                <a:ea typeface="微软雅黑" pitchFamily="34" charset="-122"/>
              </a:rPr>
              <a:t>地址后面加上端口号，中间以冒号隔开，如</a:t>
            </a:r>
            <a:r>
              <a:rPr lang="en-US" altLang="zh-CN" dirty="0">
                <a:latin typeface="微软雅黑" pitchFamily="34" charset="-122"/>
                <a:ea typeface="微软雅黑" pitchFamily="34" charset="-122"/>
              </a:rPr>
              <a:t>192.3.4.5</a:t>
            </a:r>
            <a:r>
              <a:rPr lang="zh-CN" altLang="en-US" dirty="0">
                <a:latin typeface="微软雅黑" pitchFamily="34" charset="-122"/>
                <a:ea typeface="微软雅黑" pitchFamily="34" charset="-122"/>
              </a:rPr>
              <a:t>：</a:t>
            </a:r>
            <a:r>
              <a:rPr lang="en-US" altLang="zh-CN" dirty="0" smtClean="0">
                <a:latin typeface="微软雅黑" pitchFamily="34" charset="-122"/>
                <a:ea typeface="微软雅黑" pitchFamily="34" charset="-122"/>
              </a:rPr>
              <a:t>80</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每</a:t>
            </a:r>
            <a:r>
              <a:rPr lang="zh-CN" altLang="en-US" dirty="0">
                <a:latin typeface="微软雅黑" pitchFamily="34" charset="-122"/>
                <a:ea typeface="微软雅黑" pitchFamily="34" charset="-122"/>
              </a:rPr>
              <a:t>一</a:t>
            </a:r>
            <a:r>
              <a:rPr lang="zh-CN" altLang="en-US" dirty="0" smtClean="0">
                <a:latin typeface="微软雅黑" pitchFamily="34" charset="-122"/>
                <a:ea typeface="微软雅黑" pitchFamily="34" charset="-122"/>
              </a:rPr>
              <a:t>条</a:t>
            </a:r>
            <a:r>
              <a:rPr lang="en-US" altLang="zh-CN" dirty="0" smtClean="0">
                <a:latin typeface="微软雅黑" pitchFamily="34" charset="-122"/>
                <a:ea typeface="微软雅黑" pitchFamily="34" charset="-122"/>
              </a:rPr>
              <a:t>TCP</a:t>
            </a:r>
            <a:r>
              <a:rPr lang="zh-CN" altLang="en-US" dirty="0" smtClean="0">
                <a:latin typeface="微软雅黑" pitchFamily="34" charset="-122"/>
                <a:ea typeface="微软雅黑" pitchFamily="34" charset="-122"/>
              </a:rPr>
              <a:t>连接唯一的被通信两端的两个端点（套接字）确定：</a:t>
            </a:r>
            <a:endParaRPr lang="en-US" altLang="zh-CN" dirty="0" smtClean="0">
              <a:latin typeface="微软雅黑" pitchFamily="34" charset="-122"/>
              <a:ea typeface="微软雅黑" pitchFamily="34" charset="-122"/>
            </a:endParaRPr>
          </a:p>
          <a:p>
            <a:endParaRPr lang="zh-CN" dirty="0">
              <a:latin typeface="微软雅黑" pitchFamily="34" charset="-122"/>
              <a:ea typeface="微软雅黑" pitchFamily="34" charset="-122"/>
            </a:endParaRPr>
          </a:p>
        </p:txBody>
      </p:sp>
      <p:pic>
        <p:nvPicPr>
          <p:cNvPr id="2" name="图片 1"/>
          <p:cNvPicPr>
            <a:picLocks noChangeAspect="1"/>
          </p:cNvPicPr>
          <p:nvPr/>
        </p:nvPicPr>
        <p:blipFill>
          <a:blip r:embed="rId3"/>
          <a:stretch>
            <a:fillRect/>
          </a:stretch>
        </p:blipFill>
        <p:spPr>
          <a:xfrm>
            <a:off x="4565842" y="3552881"/>
            <a:ext cx="3112746" cy="455760"/>
          </a:xfrm>
          <a:prstGeom prst="rect">
            <a:avLst/>
          </a:prstGeom>
        </p:spPr>
      </p:pic>
      <p:pic>
        <p:nvPicPr>
          <p:cNvPr id="5" name="图片 4"/>
          <p:cNvPicPr>
            <a:picLocks noChangeAspect="1"/>
          </p:cNvPicPr>
          <p:nvPr/>
        </p:nvPicPr>
        <p:blipFill>
          <a:blip r:embed="rId4"/>
          <a:stretch>
            <a:fillRect/>
          </a:stretch>
        </p:blipFill>
        <p:spPr>
          <a:xfrm>
            <a:off x="3502124" y="4725144"/>
            <a:ext cx="5238095" cy="466667"/>
          </a:xfrm>
          <a:prstGeom prst="rect">
            <a:avLst/>
          </a:prstGeom>
        </p:spPr>
      </p:pic>
    </p:spTree>
    <p:extLst>
      <p:ext uri="{BB962C8B-B14F-4D97-AF65-F5344CB8AC3E}">
        <p14:creationId xmlns:p14="http://schemas.microsoft.com/office/powerpoint/2010/main" val="177382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3357</Words>
  <Application>Microsoft Office PowerPoint</Application>
  <PresentationFormat>自定义</PresentationFormat>
  <Paragraphs>312</Paragraphs>
  <Slides>55</Slides>
  <Notes>55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55</vt:i4>
      </vt:variant>
    </vt:vector>
  </HeadingPairs>
  <TitlesOfParts>
    <vt:vector size="59" baseType="lpstr">
      <vt:lpstr>微软雅黑</vt:lpstr>
      <vt:lpstr>Arial</vt:lpstr>
      <vt:lpstr>Century Gothic</vt:lpstr>
      <vt:lpstr>Continental_Asia_16x9</vt:lpstr>
      <vt:lpstr>Android移动互联网应用开发 </vt:lpstr>
      <vt:lpstr>运输层协议</vt:lpstr>
      <vt:lpstr>运输层协议</vt:lpstr>
      <vt:lpstr>运输层协议</vt:lpstr>
      <vt:lpstr>端口</vt:lpstr>
      <vt:lpstr>端口</vt:lpstr>
      <vt:lpstr>用户数据报协议UDP</vt:lpstr>
      <vt:lpstr>传输控制协议TCP</vt:lpstr>
      <vt:lpstr>套接字Socket</vt:lpstr>
      <vt:lpstr>套接字Socket</vt:lpstr>
      <vt:lpstr>套接字Socket</vt:lpstr>
      <vt:lpstr>套接字Socket</vt:lpstr>
      <vt:lpstr>套接字Socket</vt:lpstr>
      <vt:lpstr>套接字Socket</vt:lpstr>
      <vt:lpstr>统一资源定位符URL</vt:lpstr>
      <vt:lpstr>超文本传送协议HTTP</vt:lpstr>
      <vt:lpstr>超文本传送协议HTTP</vt:lpstr>
      <vt:lpstr>超文本传送协议HTTP</vt:lpstr>
      <vt:lpstr>Socket与HTTP</vt:lpstr>
      <vt:lpstr>AsyncTask</vt:lpstr>
      <vt:lpstr>AsyncTask</vt:lpstr>
      <vt:lpstr>AsyncTask</vt:lpstr>
      <vt:lpstr>AsyncTask</vt:lpstr>
      <vt:lpstr>AsyncTask</vt:lpstr>
      <vt:lpstr>AsyncTask</vt:lpstr>
      <vt:lpstr>URlconnecTION</vt:lpstr>
      <vt:lpstr>URlconnecTION</vt:lpstr>
      <vt:lpstr>超文本传送协议HTTP</vt:lpstr>
      <vt:lpstr>超文本传送协议HTTP</vt:lpstr>
      <vt:lpstr>超文本传送协议HTTP</vt:lpstr>
      <vt:lpstr>超文本传送协议HTTP</vt:lpstr>
      <vt:lpstr>超文本传送协议HTTP</vt:lpstr>
      <vt:lpstr>超文本传送协议HTTP</vt:lpstr>
      <vt:lpstr>超文本传送协议HTTP</vt:lpstr>
      <vt:lpstr>超文本传送协议HTTP</vt:lpstr>
      <vt:lpstr>超文本传送协议HTTP</vt:lpstr>
      <vt:lpstr>URlconnecTION</vt:lpstr>
      <vt:lpstr>URlconnecTION</vt:lpstr>
      <vt:lpstr>URlconnecTION</vt:lpstr>
      <vt:lpstr>URlconnecTION</vt:lpstr>
      <vt:lpstr>httpURlconnecTION</vt:lpstr>
      <vt:lpstr>httpURlconnecTION</vt:lpstr>
      <vt:lpstr>httpURlconnecTION</vt:lpstr>
      <vt:lpstr>httpURlconnecTION</vt:lpstr>
      <vt:lpstr>webview</vt:lpstr>
      <vt:lpstr>webview</vt:lpstr>
      <vt:lpstr>webview</vt:lpstr>
      <vt:lpstr>webview</vt:lpstr>
      <vt:lpstr>webview</vt:lpstr>
      <vt:lpstr>webview</vt:lpstr>
      <vt:lpstr>webview</vt:lpstr>
      <vt:lpstr>webview</vt:lpstr>
      <vt:lpstr>webview</vt:lpstr>
      <vt:lpstr>webview</vt:lpstr>
      <vt:lpstr>The end.</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2018-02-09T01:29:57Z</dcterms:created>
  <dcterms:modified xsi:type="dcterms:W3CDTF">2018-10-18T12:10:26Z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