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52" r:id="rId3"/>
    <p:sldId id="582" r:id="rId4"/>
    <p:sldId id="584" r:id="rId5"/>
    <p:sldId id="553" r:id="rId6"/>
    <p:sldId id="585" r:id="rId7"/>
    <p:sldId id="554" r:id="rId8"/>
    <p:sldId id="556" r:id="rId9"/>
    <p:sldId id="557" r:id="rId10"/>
    <p:sldId id="558" r:id="rId11"/>
    <p:sldId id="559" r:id="rId12"/>
    <p:sldId id="555" r:id="rId13"/>
    <p:sldId id="605" r:id="rId14"/>
    <p:sldId id="560" r:id="rId15"/>
    <p:sldId id="583" r:id="rId16"/>
    <p:sldId id="606" r:id="rId17"/>
    <p:sldId id="586" r:id="rId18"/>
    <p:sldId id="563" r:id="rId19"/>
    <p:sldId id="564" r:id="rId20"/>
    <p:sldId id="565" r:id="rId21"/>
    <p:sldId id="566" r:id="rId22"/>
    <p:sldId id="567" r:id="rId23"/>
    <p:sldId id="568" r:id="rId24"/>
    <p:sldId id="607" r:id="rId25"/>
    <p:sldId id="569" r:id="rId26"/>
    <p:sldId id="570" r:id="rId27"/>
    <p:sldId id="571" r:id="rId28"/>
    <p:sldId id="572" r:id="rId29"/>
    <p:sldId id="573" r:id="rId30"/>
    <p:sldId id="574" r:id="rId31"/>
    <p:sldId id="608" r:id="rId32"/>
    <p:sldId id="575" r:id="rId33"/>
    <p:sldId id="595" r:id="rId34"/>
    <p:sldId id="596" r:id="rId35"/>
    <p:sldId id="597" r:id="rId36"/>
    <p:sldId id="598" r:id="rId37"/>
    <p:sldId id="599" r:id="rId38"/>
    <p:sldId id="600" r:id="rId39"/>
    <p:sldId id="589" r:id="rId40"/>
    <p:sldId id="590" r:id="rId41"/>
    <p:sldId id="592" r:id="rId42"/>
    <p:sldId id="591" r:id="rId43"/>
    <p:sldId id="593" r:id="rId44"/>
    <p:sldId id="594" r:id="rId45"/>
    <p:sldId id="601" r:id="rId46"/>
    <p:sldId id="602" r:id="rId47"/>
    <p:sldId id="609" r:id="rId48"/>
    <p:sldId id="550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6929" autoAdjust="0"/>
  </p:normalViewPr>
  <p:slideViewPr>
    <p:cSldViewPr snapToGrid="0">
      <p:cViewPr varScale="1">
        <p:scale>
          <a:sx n="81" d="100"/>
          <a:sy n="81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25CD9-3B3E-4F02-8FF7-2CEB59A850AB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552B9-C8F1-43B4-8731-FC867D4D232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94F1-2E0E-4D95-8D87-8B01310E720C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B02EA-53D7-4641-AEB0-9EF8B18E7A49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ACA7D-4F01-4244-A452-018559DD4AE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25522-4282-43FA-803C-19088476DAB6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627F0-AB81-46DF-B5BC-B4B438C252C0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A043-D576-4D82-943C-5853F0EB140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0F279-7163-4C58-B438-E47287865230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E4778-76A3-49E5-A3B6-2EB6E3F8A43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A4052-9AE4-47E5-99CF-FD65CA2A8FE8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9AAA-2038-4612-97B7-6356A020303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EBBE1-5516-4791-B875-3157C00C1C9F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AE73F-FD2D-4518-9A90-1C9B8296A895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B10B0-28D6-4D74-8732-40B508140F63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9CCE5-DCC9-433C-A573-5FB611048CB4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1446A-9668-445C-A979-AFC9D3FDEF4D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9281C-2880-4ACB-B7FB-B615258FE083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D57B5-8D0A-4AC3-96D3-6CAD727801A5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B65C3-5F4F-4721-8C92-8EF5755DA047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D595FC-9B4D-4B8D-B557-E2B54ABC53AF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7E7D-1696-40BF-9E6C-F20DDCF835C6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FC7D-B8F3-4C72-93D1-489AA45491DC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F7E73-330C-4168-AB7E-2565185EBDC0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FAE57-FE95-4AA0-95F9-441574F9B8C0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24798-1C42-4021-A763-41FB7F83060B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AE803-ECF7-40C3-BCAB-D3364355B3E8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97C1B-6594-409C-9494-B998C4B00307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763E-C141-4D6D-81A3-F766972CA9D4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第八章  图像的二值化处理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4582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图像二值化示例：印刷缺陷检测</a:t>
            </a:r>
          </a:p>
        </p:txBody>
      </p:sp>
      <p:pic>
        <p:nvPicPr>
          <p:cNvPr id="309251" name="Picture 3" descr="缺陷原图7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989138"/>
            <a:ext cx="6600825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161088" y="4662488"/>
            <a:ext cx="542925" cy="309562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图像二值化示例：印刷缺陷检测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787900" y="3068638"/>
            <a:ext cx="3448050" cy="1960562"/>
            <a:chOff x="3016" y="1933"/>
            <a:chExt cx="2172" cy="1235"/>
          </a:xfrm>
        </p:grpSpPr>
        <p:sp>
          <p:nvSpPr>
            <p:cNvPr id="17415" name="Text Box 10"/>
            <p:cNvSpPr txBox="1">
              <a:spLocks noChangeArrowheads="1"/>
            </p:cNvSpPr>
            <p:nvPr/>
          </p:nvSpPr>
          <p:spPr bwMode="auto">
            <a:xfrm>
              <a:off x="3648" y="2880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检测结果</a:t>
              </a:r>
            </a:p>
          </p:txBody>
        </p:sp>
        <p:pic>
          <p:nvPicPr>
            <p:cNvPr id="17416" name="Picture 12" descr="图片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6" y="1933"/>
              <a:ext cx="2172" cy="93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4213" y="3068638"/>
            <a:ext cx="3340100" cy="1897062"/>
            <a:chOff x="431" y="1933"/>
            <a:chExt cx="2104" cy="1195"/>
          </a:xfrm>
        </p:grpSpPr>
        <p:pic>
          <p:nvPicPr>
            <p:cNvPr id="17413" name="Picture 6" descr="bcode0_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1" y="1933"/>
              <a:ext cx="2104" cy="90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7414" name="Text Box 15"/>
            <p:cNvSpPr txBox="1">
              <a:spLocks noChangeArrowheads="1"/>
            </p:cNvSpPr>
            <p:nvPr/>
          </p:nvSpPr>
          <p:spPr bwMode="auto">
            <a:xfrm>
              <a:off x="839" y="2840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华文细黑" pitchFamily="2" charset="-122"/>
                </a:rPr>
                <a:t>局部放大图</a:t>
              </a:r>
            </a:p>
          </p:txBody>
        </p:sp>
      </p:grpSp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图像二值化示例：条码的二值化</a:t>
            </a:r>
          </a:p>
        </p:txBody>
      </p:sp>
      <p:pic>
        <p:nvPicPr>
          <p:cNvPr id="301059" name="Picture 3" descr="1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133600"/>
            <a:ext cx="684053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0" name="Picture 4" descr="bianjiemohu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825" y="4797425"/>
            <a:ext cx="298291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1061" name="Picture 5" descr="bianjiemoh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713" y="4797425"/>
            <a:ext cx="30654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3068638"/>
            <a:ext cx="720725" cy="2592387"/>
            <a:chOff x="158" y="2024"/>
            <a:chExt cx="454" cy="1633"/>
          </a:xfrm>
        </p:grpSpPr>
        <p:sp>
          <p:nvSpPr>
            <p:cNvPr id="13322" name="AutoShape 7"/>
            <p:cNvSpPr>
              <a:spLocks noChangeArrowheads="1"/>
            </p:cNvSpPr>
            <p:nvPr/>
          </p:nvSpPr>
          <p:spPr bwMode="auto">
            <a:xfrm>
              <a:off x="476" y="2024"/>
              <a:ext cx="136" cy="1633"/>
            </a:xfrm>
            <a:prstGeom prst="curvedRightArrow">
              <a:avLst>
                <a:gd name="adj1" fmla="val 240147"/>
                <a:gd name="adj2" fmla="val 48029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Text Box 8"/>
            <p:cNvSpPr txBox="1">
              <a:spLocks noChangeArrowheads="1"/>
            </p:cNvSpPr>
            <p:nvPr/>
          </p:nvSpPr>
          <p:spPr bwMode="auto">
            <a:xfrm>
              <a:off x="158" y="2432"/>
              <a:ext cx="31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局部放大</a:t>
              </a:r>
            </a:p>
          </p:txBody>
        </p:sp>
      </p:grp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2339975" y="2133600"/>
            <a:ext cx="503238" cy="288925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2339975" y="3070225"/>
            <a:ext cx="431800" cy="215900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1067" name="Picture 11" descr="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258888" y="2133600"/>
            <a:ext cx="6842125" cy="2301875"/>
          </a:xfrm>
          <a:noFill/>
          <a:ln>
            <a:solidFill>
              <a:srgbClr val="000000"/>
            </a:solidFill>
          </a:ln>
        </p:spPr>
      </p:pic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5" grpId="0" animBg="1"/>
      <p:bldP spid="3010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04" y="238378"/>
            <a:ext cx="8895596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图像分割示例：染色体分割（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ICIP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论文）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99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82312"/>
            <a:ext cx="8320135" cy="26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9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5092" y="3896220"/>
            <a:ext cx="3773879" cy="22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3909" y="6191552"/>
            <a:ext cx="95830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Zafari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Eerola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J.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Sampo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Kalvi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ainen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and  H. </a:t>
            </a:r>
            <a:r>
              <a:rPr lang="en-US" altLang="zh-CN" sz="1600" b="1" dirty="0" err="1" smtClean="0">
                <a:latin typeface="Times New Roman" pitchFamily="18" charset="0"/>
                <a:cs typeface="Times New Roman" pitchFamily="18" charset="0"/>
              </a:rPr>
              <a:t>Haario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“Segmentation of overlapping elliptical</a:t>
            </a:r>
            <a:b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objects in silhouette images,” </a:t>
            </a:r>
            <a:r>
              <a:rPr lang="en-US" altLang="zh-CN" sz="1600" b="1" i="1" dirty="0" smtClean="0">
                <a:latin typeface="Times New Roman" pitchFamily="18" charset="0"/>
                <a:cs typeface="Times New Roman" pitchFamily="18" charset="0"/>
              </a:rPr>
              <a:t>IEEE Trans. Image Processing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, vol. 24, no. 12, pp. 5942–5952, 2015. </a:t>
            </a:r>
            <a:b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图像二值化的难点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从前面的例子可以看到，图像二值化是比较困难的。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原因是画面中的场景通常是复杂的，要找出两个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模式特征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的差异，并对该差异进行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数学描述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都是比较难的。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208" y="1925949"/>
            <a:ext cx="8300167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阈值法：</a:t>
            </a: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阈值法：类间类内最大方差比阈值法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7870" y="2452845"/>
            <a:ext cx="4359108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一些问题？ 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693" y="2192512"/>
            <a:ext cx="8121584" cy="3369044"/>
          </a:xfrm>
          <a:noFill/>
          <a:ln w="57150" cmpd="thickThin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图像二值化是否在前述课程中有提前使用？</a:t>
            </a:r>
            <a:endParaRPr lang="en-US" altLang="zh-CN" sz="3000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14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图像二值化的数学本质是否可以构思为模式二分类问题？      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09295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边缘判据的基本原理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101" y="1768074"/>
            <a:ext cx="67818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边缘检测判据的计算公式如下：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1990760" y="2701734"/>
          <a:ext cx="3960813" cy="1011237"/>
        </p:xfrm>
        <a:graphic>
          <a:graphicData uri="http://schemas.openxmlformats.org/presentationml/2006/ole">
            <p:oleObj spid="_x0000_s537602" name="Equation" r:id="rId4" imgW="1790640" imgH="457200" progId="">
              <p:embed/>
            </p:oleObj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7539" y="4007618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f(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为原始图像，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g(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为结果图像（二值），</a:t>
            </a:r>
            <a:r>
              <a:rPr lang="en-US" altLang="zh-CN" sz="3200" dirty="0" err="1" smtClean="0">
                <a:latin typeface="楷体" pitchFamily="49" charset="-122"/>
                <a:ea typeface="楷体" pitchFamily="49" charset="-122"/>
              </a:rPr>
              <a:t>Th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为阈值。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40" y="5547584"/>
            <a:ext cx="931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阈值的选取决定了边缘检测效果的好坏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51562"/>
            <a:ext cx="2267211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图像二值化阈值法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710" y="1730680"/>
            <a:ext cx="2666431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图像二值化阈值法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4717" y="5619309"/>
            <a:ext cx="1846907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图像二值化阈值法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28356" y="2829548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武学一刀切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561263" cy="129698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参数法：设计思想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37" y="2235940"/>
            <a:ext cx="8065631" cy="2011363"/>
          </a:xfrm>
          <a:noFill/>
          <a:ln w="38100" cmpd="dbl">
            <a:noFill/>
          </a:ln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对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固定分辨率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下的目标物，根据目标物在画面中所占的比例来选择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阈值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，进行二值化处理。　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09" y="4674296"/>
            <a:ext cx="7463425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固定分辨率对应日常使用场景包括哪些？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：示例</a:t>
            </a:r>
          </a:p>
        </p:txBody>
      </p:sp>
      <p:pic>
        <p:nvPicPr>
          <p:cNvPr id="258055" name="Picture 7" descr="s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7646" y="1490988"/>
            <a:ext cx="2879725" cy="288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8056" name="Picture 8" descr="s04b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1833" y="1490988"/>
            <a:ext cx="2879725" cy="2879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2413" y="4797425"/>
            <a:ext cx="3887787" cy="1295400"/>
            <a:chOff x="2304" y="1008"/>
            <a:chExt cx="3072" cy="1104"/>
          </a:xfrm>
        </p:grpSpPr>
        <p:pic>
          <p:nvPicPr>
            <p:cNvPr id="21511" name="Picture 10" descr="yz01_2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4" y="1008"/>
              <a:ext cx="3072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Line 11"/>
            <p:cNvSpPr>
              <a:spLocks noChangeShapeType="1"/>
            </p:cNvSpPr>
            <p:nvPr/>
          </p:nvSpPr>
          <p:spPr bwMode="auto">
            <a:xfrm>
              <a:off x="4122" y="13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12"/>
            <p:cNvSpPr>
              <a:spLocks noChangeShapeType="1"/>
            </p:cNvSpPr>
            <p:nvPr/>
          </p:nvSpPr>
          <p:spPr bwMode="auto">
            <a:xfrm>
              <a:off x="2400" y="166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Text Box 13"/>
            <p:cNvSpPr txBox="1">
              <a:spLocks noChangeArrowheads="1"/>
            </p:cNvSpPr>
            <p:nvPr/>
          </p:nvSpPr>
          <p:spPr bwMode="auto">
            <a:xfrm>
              <a:off x="2640" y="1391"/>
              <a:ext cx="100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FF66FF"/>
                  </a:solidFill>
                  <a:latin typeface="Arial" charset="0"/>
                </a:rPr>
                <a:t>p=15.07%</a:t>
              </a:r>
            </a:p>
          </p:txBody>
        </p:sp>
      </p:grp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4468074" y="4759847"/>
            <a:ext cx="4500562" cy="147732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dirty="0"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参数法对于已知目标物在画面中</a:t>
            </a:r>
            <a:r>
              <a:rPr lang="zh-CN" altLang="en-US" sz="30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所占比例</a:t>
            </a:r>
            <a:r>
              <a:rPr lang="zh-CN" altLang="en-US" sz="3000" dirty="0">
                <a:latin typeface="楷体" pitchFamily="49" charset="-122"/>
                <a:ea typeface="楷体" pitchFamily="49" charset="-122"/>
              </a:rPr>
              <a:t>的情况下使用比较有效。</a:t>
            </a: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p:oleObj spid="_x0000_s399362" name="Equation" r:id="rId4" imgW="37787686" imgH="13647561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请问下式中的齐次坐标矩阵表征了哪一种图像仿射变化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平移变换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旋转变换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水平错切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5067300" cy="83026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：基本原理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912" y="1472613"/>
            <a:ext cx="8208963" cy="3311525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Clr>
                <a:srgbClr val="FF66FF"/>
              </a:buClr>
              <a:buNone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如下图所示，假设目标物为暗，背景为亮；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先试探性地给出一个阈值（黄色），统计目标物的像素点数在整幅图中所占的比例是否满足要求，是则阈值合适；</a:t>
            </a:r>
          </a:p>
          <a:p>
            <a:pPr eaLnBrk="1" hangingPunct="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否则，阈值则偏大（右）或者偏小（左），再进行调整，直到满足要求（黑色）。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5375" y="5661025"/>
            <a:ext cx="914400" cy="981075"/>
            <a:chOff x="2304" y="3264"/>
            <a:chExt cx="576" cy="618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V="1">
              <a:off x="2544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黑体" pitchFamily="49" charset="-122"/>
                </a:rPr>
                <a:t>阈值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38400" y="5638800"/>
            <a:ext cx="914400" cy="981075"/>
            <a:chOff x="1584" y="3264"/>
            <a:chExt cx="576" cy="618"/>
          </a:xfrm>
        </p:grpSpPr>
        <p:sp>
          <p:nvSpPr>
            <p:cNvPr id="22535" name="Line 9"/>
            <p:cNvSpPr>
              <a:spLocks noChangeShapeType="1"/>
            </p:cNvSpPr>
            <p:nvPr/>
          </p:nvSpPr>
          <p:spPr bwMode="auto">
            <a:xfrm flipV="1">
              <a:off x="1776" y="3264"/>
              <a:ext cx="0" cy="340"/>
            </a:xfrm>
            <a:prstGeom prst="line">
              <a:avLst/>
            </a:prstGeom>
            <a:noFill/>
            <a:ln w="38100">
              <a:solidFill>
                <a:srgbClr val="E5E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1584" y="3552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E5E000"/>
                  </a:solidFill>
                  <a:ea typeface="黑体" pitchFamily="49" charset="-122"/>
                </a:rPr>
                <a:t>阈值</a:t>
              </a: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38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266" y="5161506"/>
            <a:ext cx="4445750" cy="3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2808287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）设图像的大小为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m*n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，计算得到原图的灰度直方图</a:t>
            </a:r>
            <a:r>
              <a:rPr lang="en-US" altLang="zh-CN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）输入目标物所占画面的比例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24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568" y="1982461"/>
            <a:ext cx="7920038" cy="2663825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）尝试性地给定一个阈值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；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）计算在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下判定的目标物的像素点数</a:t>
            </a:r>
            <a:r>
              <a:rPr lang="en-US" altLang="zh-CN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;  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　　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3292018" y="4412771"/>
          <a:ext cx="1600200" cy="877888"/>
        </p:xfrm>
        <a:graphic>
          <a:graphicData uri="http://schemas.openxmlformats.org/presentationml/2006/ole">
            <p:oleObj spid="_x0000_s393218" name="Equation" r:id="rId4" imgW="787320" imgH="431640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697662" cy="136842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P-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参数法 ：算法步骤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98798" y="1701040"/>
            <a:ext cx="884520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）判断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=N/(m*n)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是否接近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？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是，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输出结果；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 否则，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Th=Th+dT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;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ps&lt;p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&gt;0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dT</a:t>
            </a:r>
            <a:r>
              <a:rPr lang="en-US" altLang="zh-CN" sz="2800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&lt;0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），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直到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满足条件。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208" y="1925949"/>
            <a:ext cx="8300167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阈值法：</a:t>
            </a: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阈值法：类间类内最大方差比阈值法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083" y="3104695"/>
            <a:ext cx="7871853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8001" y="488776"/>
            <a:ext cx="8525375" cy="12954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 ：设计思想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792003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kumimoji="0" lang="en-US" altLang="zh-CN" sz="2800" b="1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所谓的类间类内最大方差比阈值法，是根据“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物以类聚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”的思想而设计的。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基本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设计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思想：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属于“同一类别”的对象具</a:t>
            </a:r>
          </a:p>
          <a:p>
            <a:pPr>
              <a:lnSpc>
                <a:spcPct val="150000"/>
              </a:lnSpc>
              <a:buClr>
                <a:srgbClr val="FF66FF"/>
              </a:buClr>
              <a:buFont typeface="Wingdings" pitchFamily="2" charset="2"/>
              <a:buNone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有较大的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一致性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实现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手段：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均值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方差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作为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度量一致性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的数字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指标。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19" y="567651"/>
            <a:ext cx="8282291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（例如：可以默认为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，或者是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等），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两类；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128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是指从中间开始搜索；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是指从头开始搜索。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autoUpdateAnimBg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298" y="542600"/>
            <a:ext cx="8532812" cy="1295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  <a:noFill/>
        </p:grpSpPr>
        <p:graphicFrame>
          <p:nvGraphicFramePr>
            <p:cNvPr id="3076" name="Object 5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p:oleObj spid="_x0000_s394244" name="Equation" r:id="rId4" imgW="1701720" imgH="355320" progId="">
                <p:embed/>
              </p:oleObj>
            </a:graphicData>
          </a:graphic>
        </p:graphicFrame>
        <p:graphicFrame>
          <p:nvGraphicFramePr>
            <p:cNvPr id="3077" name="Object 6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p:oleObj spid="_x0000_s394245" name="Equation" r:id="rId5" imgW="1498320" imgH="431640" progId="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3074" name="Object 8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p:oleObj spid="_x0000_s394242" name="Equation" r:id="rId6" imgW="1726920" imgH="355320" progId="">
                <p:embed/>
              </p:oleObj>
            </a:graphicData>
          </a:graphic>
        </p:graphicFrame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p:oleObj spid="_x0000_s394243" name="Equation" r:id="rId7" imgW="1536480" imgH="431640" progId="">
                <p:embed/>
              </p:oleObj>
            </a:graphicData>
          </a:graphic>
        </p:graphicFrame>
      </p:grp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521374" y="2076059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）分别计算两类的类内方差：</a:t>
            </a: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1" y="601510"/>
            <a:ext cx="8921119" cy="111601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）分别计算两类像素在图像中的分布概率：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835150" y="2924175"/>
          <a:ext cx="1620838" cy="1014413"/>
        </p:xfrm>
        <a:graphic>
          <a:graphicData uri="http://schemas.openxmlformats.org/presentationml/2006/ole">
            <p:oleObj spid="_x0000_s395266" name="Equation" r:id="rId4" imgW="711000" imgH="444240" progId="">
              <p:embed/>
            </p:oleObj>
          </a:graphicData>
        </a:graphic>
      </p:graphicFrame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4284663" y="2852738"/>
          <a:ext cx="1649412" cy="1014412"/>
        </p:xfrm>
        <a:graphic>
          <a:graphicData uri="http://schemas.openxmlformats.org/presentationml/2006/ole">
            <p:oleObj spid="_x0000_s395267" name="Equation" r:id="rId5" imgW="723600" imgH="444240" progId="">
              <p:embed/>
            </p:oleObj>
          </a:graphicData>
        </a:graphic>
      </p:graphicFrame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8906" y="4780230"/>
            <a:ext cx="6686812" cy="11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ea typeface="华文细黑" pitchFamily="2" charset="-122"/>
              </a:rPr>
              <a:t>计算分布概率的目的是：统计该类像素对图像的影响程度。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5" y="580178"/>
            <a:ext cx="8842245" cy="118745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类间类内最大方差比阈值法：算法步骤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500063" y="1714500"/>
            <a:ext cx="705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）选择最佳阈值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Th=Th*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，使得下式成立：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0" y="65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2765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9082" y="4447031"/>
            <a:ext cx="2334592" cy="71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64278" y="5504507"/>
            <a:ext cx="7001948" cy="10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找最佳阈值的方法有很多，最笨的方法就是遍历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[1~254]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28807" y="2873142"/>
            <a:ext cx="3023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类间离散度的数学定义：</a:t>
            </a:r>
            <a:endParaRPr lang="zh-CN" altLang="en-US" sz="20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34" y="3715115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类内方差定义：</a:t>
            </a:r>
          </a:p>
        </p:txBody>
      </p:sp>
      <p:sp>
        <p:nvSpPr>
          <p:cNvPr id="17" name="矩形 16"/>
          <p:cNvSpPr/>
          <p:nvPr/>
        </p:nvSpPr>
        <p:spPr>
          <a:xfrm>
            <a:off x="332821" y="4394124"/>
            <a:ext cx="32816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分割需要使类内方差最小，</a:t>
            </a:r>
            <a:endParaRPr lang="en-US" altLang="zh-CN" sz="2000" b="1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类间离散度最大：</a:t>
            </a:r>
          </a:p>
        </p:txBody>
      </p:sp>
      <p:pic>
        <p:nvPicPr>
          <p:cNvPr id="5918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4759" y="3623947"/>
            <a:ext cx="3057337" cy="6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18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5706" y="2706544"/>
            <a:ext cx="5142368" cy="63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18" name="Object 5"/>
          <p:cNvGraphicFramePr>
            <a:graphicFrameLocks noChangeAspect="1"/>
          </p:cNvGraphicFramePr>
          <p:nvPr/>
        </p:nvGraphicFramePr>
        <p:xfrm>
          <a:off x="2486764" y="2973856"/>
          <a:ext cx="4105275" cy="1403350"/>
        </p:xfrm>
        <a:graphic>
          <a:graphicData uri="http://schemas.openxmlformats.org/presentationml/2006/ole">
            <p:oleObj spid="_x0000_s536578" name="Equation" r:id="rId4" imgW="37787686" imgH="13647561" progId="">
              <p:embed/>
            </p:oleObj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098" y="1853852"/>
            <a:ext cx="8392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请问下式中的齐次坐标矩阵表征了哪一种图像仿射变化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603" y="4457694"/>
            <a:ext cx="8282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平移变换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旋转变换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水平错切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以上三个均是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类间类内最大方差比阈值法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：处理效果示例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4213" y="1989138"/>
            <a:ext cx="3598862" cy="4067175"/>
            <a:chOff x="2880" y="1200"/>
            <a:chExt cx="2267" cy="2562"/>
          </a:xfrm>
        </p:grpSpPr>
        <p:pic>
          <p:nvPicPr>
            <p:cNvPr id="28683" name="Picture 6" descr="camera_t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1200"/>
              <a:ext cx="2267" cy="22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3168" y="3474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Th=3, </a:t>
              </a:r>
              <a:r>
                <a:rPr lang="zh-CN" altLang="en-US" b="1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=61.7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0" y="1989138"/>
            <a:ext cx="3598863" cy="4057650"/>
            <a:chOff x="2880" y="1207"/>
            <a:chExt cx="2267" cy="2556"/>
          </a:xfrm>
        </p:grpSpPr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3152" y="3475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itchFamily="2" charset="-122"/>
                  <a:ea typeface="华文细黑" pitchFamily="2" charset="-122"/>
                </a:rPr>
                <a:t>Th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=31, </a:t>
              </a:r>
              <a:r>
                <a:rPr lang="zh-CN" altLang="en-US" b="1" dirty="0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=29.7</a:t>
              </a:r>
            </a:p>
          </p:txBody>
        </p:sp>
        <p:pic>
          <p:nvPicPr>
            <p:cNvPr id="28682" name="Picture 11" descr="camera_th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1207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4213" y="1989138"/>
            <a:ext cx="3598862" cy="4038600"/>
            <a:chOff x="336" y="1200"/>
            <a:chExt cx="2267" cy="2544"/>
          </a:xfrm>
        </p:grpSpPr>
        <p:pic>
          <p:nvPicPr>
            <p:cNvPr id="28679" name="Picture 4" descr="camera_th8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200"/>
              <a:ext cx="2267" cy="2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528" y="3456"/>
              <a:ext cx="1728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itchFamily="2" charset="-122"/>
                  <a:ea typeface="华文细黑" pitchFamily="2" charset="-122"/>
                </a:rPr>
                <a:t>Th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=82, </a:t>
              </a:r>
              <a:r>
                <a:rPr lang="zh-CN" altLang="en-US" b="1" dirty="0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=24.4</a:t>
              </a:r>
            </a:p>
          </p:txBody>
        </p:sp>
      </p:grp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208" y="1925949"/>
            <a:ext cx="8300167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阈值法：</a:t>
            </a: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阈值法：类间类内最大方差比阈值法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976" y="3711277"/>
            <a:ext cx="2159117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聚类方法：基本设计思想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974" y="1848459"/>
            <a:ext cx="8338245" cy="25923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聚类方法采用了模式识别中的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聚类思想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以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类内保持最大相似性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以及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类间保持最大距离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为最佳阈值的判断目标。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179" y="5567881"/>
            <a:ext cx="8452859" cy="8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两类方法的思想基本一致，只是具体做法不同</a:t>
            </a:r>
            <a:endParaRPr lang="en-US" altLang="zh-CN" sz="2800" b="1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468313" y="2133600"/>
            <a:ext cx="79200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）给定一个初始阈值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Th=Th</a:t>
            </a:r>
            <a:r>
              <a:rPr lang="en-US" altLang="zh-CN" sz="2800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（例如：可以默认为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，或者是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等），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则将原图分为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两类；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8049" y="4809995"/>
            <a:ext cx="5822516" cy="146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128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是指从中间开始搜索；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默认值为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是指从头开始搜索。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61972" y="1277655"/>
            <a:ext cx="303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两类方法在某些步骤上具有相似性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68313" y="2349500"/>
            <a:ext cx="6062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）分别计算两类的类内方差：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3284538"/>
            <a:ext cx="3533775" cy="1663700"/>
            <a:chOff x="295" y="2704"/>
            <a:chExt cx="2226" cy="1048"/>
          </a:xfrm>
        </p:grpSpPr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295" y="2704"/>
            <a:ext cx="2226" cy="466"/>
          </p:xfrm>
          <a:graphic>
            <a:graphicData uri="http://schemas.openxmlformats.org/presentationml/2006/ole">
              <p:oleObj spid="_x0000_s542724" name="Equation" r:id="rId4" imgW="1701720" imgH="355320" progId="">
                <p:embed/>
              </p:oleObj>
            </a:graphicData>
          </a:graphic>
        </p:graphicFrame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385" y="3203"/>
            <a:ext cx="1906" cy="549"/>
          </p:xfrm>
          <a:graphic>
            <a:graphicData uri="http://schemas.openxmlformats.org/presentationml/2006/ole">
              <p:oleObj spid="_x0000_s542725" name="Equation" r:id="rId5" imgW="1498320" imgH="431640" progId="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43438" y="3284538"/>
            <a:ext cx="3600450" cy="1619250"/>
            <a:chOff x="2789" y="2704"/>
            <a:chExt cx="2268" cy="1020"/>
          </a:xfrm>
        </p:grpSpPr>
        <p:graphicFrame>
          <p:nvGraphicFramePr>
            <p:cNvPr id="5122" name="Object 13"/>
            <p:cNvGraphicFramePr>
              <a:graphicFrameLocks noChangeAspect="1"/>
            </p:cNvGraphicFramePr>
            <p:nvPr/>
          </p:nvGraphicFramePr>
          <p:xfrm>
            <a:off x="2789" y="2704"/>
            <a:ext cx="2268" cy="468"/>
          </p:xfrm>
          <a:graphic>
            <a:graphicData uri="http://schemas.openxmlformats.org/presentationml/2006/ole">
              <p:oleObj spid="_x0000_s542722" name="Equation" r:id="rId6" imgW="1726920" imgH="355320" progId="">
                <p:embed/>
              </p:oleObj>
            </a:graphicData>
          </a:graphic>
        </p:graphicFrame>
        <p:graphicFrame>
          <p:nvGraphicFramePr>
            <p:cNvPr id="5123" name="Object 14"/>
            <p:cNvGraphicFramePr>
              <a:graphicFrameLocks noChangeAspect="1"/>
            </p:cNvGraphicFramePr>
            <p:nvPr/>
          </p:nvGraphicFramePr>
          <p:xfrm>
            <a:off x="2971" y="3203"/>
            <a:ext cx="1854" cy="521"/>
          </p:xfrm>
          <a:graphic>
            <a:graphicData uri="http://schemas.openxmlformats.org/presentationml/2006/ole">
              <p:oleObj spid="_x0000_s542723" name="Equation" r:id="rId7" imgW="1536480" imgH="431640" progId="">
                <p:embed/>
              </p:oleObj>
            </a:graphicData>
          </a:graphic>
        </p:graphicFrame>
      </p:grp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）进行分类处理：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     如果</a:t>
            </a:r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1835150" y="3500438"/>
          <a:ext cx="4079875" cy="520700"/>
        </p:xfrm>
        <a:graphic>
          <a:graphicData uri="http://schemas.openxmlformats.org/presentationml/2006/ole">
            <p:oleObj spid="_x0000_s543746" name="Equation" r:id="rId4" imgW="1790640" imgH="228600" progId="">
              <p:embed/>
            </p:oleObj>
          </a:graphicData>
        </a:graphic>
      </p:graphicFrame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1297226" y="4328046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f(x,y)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，否则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f(x,y)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属于</a:t>
            </a:r>
            <a:r>
              <a:rPr lang="en-US" altLang="zh-CN" sz="2800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/>
      <p:bldP spid="26624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611188" y="2636838"/>
            <a:ext cx="7632700" cy="128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）对上一步重新分类后得到的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C1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C2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中的所有像素，分别重新计算其各自的均值与方差。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聚类方法：算法步骤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70444" y="2148323"/>
            <a:ext cx="838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）如果下式成立：</a:t>
            </a:r>
          </a:p>
        </p:txBody>
      </p:sp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1248319" y="2940485"/>
          <a:ext cx="5584825" cy="579438"/>
        </p:xfrm>
        <a:graphic>
          <a:graphicData uri="http://schemas.openxmlformats.org/presentationml/2006/ole">
            <p:oleObj spid="_x0000_s544770" name="Equation" r:id="rId4" imgW="2450880" imgH="253800" progId="">
              <p:embed/>
            </p:oleObj>
          </a:graphicData>
        </a:graphic>
      </p:graphicFrame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622844" y="3824723"/>
            <a:ext cx="76962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则输出计算得到的阈值</a:t>
            </a:r>
            <a:r>
              <a:rPr lang="en-US" altLang="zh-CN" sz="2800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(t-1)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，算法结束；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否则重转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）。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9501" y="5214797"/>
            <a:ext cx="6744831" cy="11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ea typeface="华文细黑" pitchFamily="2" charset="-122"/>
              </a:rPr>
              <a:t>此次聚类离散度大于上一次聚类离散度，则停止聚类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  <p:bldP spid="320518" grpId="0" autoUpdateAnimBg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聚类方法：处理效果示例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931766" y="2306402"/>
            <a:ext cx="2879725" cy="3338513"/>
            <a:chOff x="2971" y="1207"/>
            <a:chExt cx="1814" cy="2103"/>
          </a:xfrm>
        </p:grpSpPr>
        <p:pic>
          <p:nvPicPr>
            <p:cNvPr id="32777" name="Picture 4" descr="camera_th8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8" name="Text Box 5"/>
            <p:cNvSpPr txBox="1">
              <a:spLocks noChangeArrowheads="1"/>
            </p:cNvSpPr>
            <p:nvPr/>
          </p:nvSpPr>
          <p:spPr bwMode="auto">
            <a:xfrm>
              <a:off x="3016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Th=82, </a:t>
              </a:r>
              <a:r>
                <a:rPr lang="zh-CN" altLang="en-US" b="1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>
                  <a:latin typeface="华文细黑" pitchFamily="2" charset="-122"/>
                  <a:ea typeface="华文细黑" pitchFamily="2" charset="-122"/>
                </a:rPr>
                <a:t>=24.4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72541" y="2306402"/>
            <a:ext cx="2879725" cy="3338513"/>
            <a:chOff x="612" y="1207"/>
            <a:chExt cx="1814" cy="2103"/>
          </a:xfrm>
        </p:grpSpPr>
        <p:pic>
          <p:nvPicPr>
            <p:cNvPr id="32775" name="Picture 12" descr="camera_th9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2" y="1207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Text Box 13"/>
            <p:cNvSpPr txBox="1">
              <a:spLocks noChangeArrowheads="1"/>
            </p:cNvSpPr>
            <p:nvPr/>
          </p:nvSpPr>
          <p:spPr bwMode="auto">
            <a:xfrm>
              <a:off x="657" y="3022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华文细黑" pitchFamily="2" charset="-122"/>
                  <a:ea typeface="华文细黑" pitchFamily="2" charset="-122"/>
                </a:rPr>
                <a:t>Th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=91, </a:t>
              </a:r>
              <a:r>
                <a:rPr lang="zh-CN" altLang="en-US" b="1" dirty="0">
                  <a:latin typeface="华文细黑" pitchFamily="2" charset="-122"/>
                  <a:ea typeface="华文细黑" pitchFamily="2" charset="-122"/>
                </a:rPr>
                <a:t>方差</a:t>
              </a:r>
              <a:r>
                <a:rPr lang="en-US" altLang="zh-CN" b="1" dirty="0">
                  <a:latin typeface="华文细黑" pitchFamily="2" charset="-122"/>
                  <a:ea typeface="华文细黑" pitchFamily="2" charset="-122"/>
                </a:rPr>
                <a:t>=24.8</a:t>
              </a:r>
            </a:p>
          </p:txBody>
        </p:sp>
      </p:grp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聚类算法（知识扩展）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30527" y="1920657"/>
            <a:ext cx="8400114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k-means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聚类算法是基于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距离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的聚类算法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clustering algorithm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，属于经典的无监督机器学习算法。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730675" y="3695178"/>
            <a:ext cx="450937" cy="25678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75572" y="4271375"/>
            <a:ext cx="2530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依据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有无数据监督学习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过程对机器学习算法进行分类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1482" y="3672214"/>
            <a:ext cx="5822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有监督机器学习算法（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SVM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半监督机器学习算法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Transductive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SVM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转导支持向量机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无监督机器学习算法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聚类算法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utoUpdateAnimBg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课件与书本内容有所不同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数字图像分割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章节的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7.1,7.2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7.3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在课件中转化为图像的二值化处理。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书中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数字图像分割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章节的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7.4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在课件中转化为数字图像分割。</a:t>
            </a:r>
            <a:endParaRPr lang="en-US" altLang="zh-CN" sz="3000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需区别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图像的二值化处理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二值图像处理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聚类算法：直观感受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8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693" y="2224805"/>
            <a:ext cx="7279825" cy="307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聚类算法原理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39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65675"/>
            <a:ext cx="9133240" cy="280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30050" y="4593331"/>
            <a:ext cx="6363222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选择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个点作为初始质心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repeat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将每个点指派到最近的质心，形成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个簇    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4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重新计算每个簇的质心 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until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簇不发生变化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或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达到最大迭代次数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43" y="5260932"/>
            <a:ext cx="266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伪代码形式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聚类算法过程示意图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39474"/>
            <a:ext cx="89820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聚类算法步骤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0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" y="1798203"/>
            <a:ext cx="88773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聚类算法要点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5475" y="1457194"/>
            <a:ext cx="84001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初始中心点的选择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K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值的选择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41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0247" y="2125379"/>
            <a:ext cx="5097911" cy="194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33" y="4665163"/>
            <a:ext cx="5054517" cy="198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8517" y="3255722"/>
            <a:ext cx="1924441" cy="181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聚类算法用于图像分割示例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81" y="1582659"/>
            <a:ext cx="85058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2" y="328912"/>
            <a:ext cx="7886700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K-means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聚类算法用于图像分割示例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971" y="1899996"/>
            <a:ext cx="7441949" cy="42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208" y="1925949"/>
            <a:ext cx="8300167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6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阈值法：</a:t>
            </a:r>
            <a:r>
              <a:rPr lang="en-US" altLang="zh-CN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p-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参数法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阈值法：类间类内最大方差比阈值法　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zh-CN" altLang="en-US" sz="36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聚类法</a:t>
            </a: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endParaRPr lang="en-US" altLang="zh-CN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buClr>
                <a:srgbClr val="FF66FF"/>
              </a:buClr>
            </a:pPr>
            <a:endParaRPr lang="zh-CN" altLang="en-US" sz="36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976" y="3711277"/>
            <a:ext cx="2159117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图像二值化处理的目的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92" y="1918570"/>
            <a:ext cx="7918450" cy="4040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图像二值化处理是指通过某种方法，使得画面场景被分为“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”及“</a:t>
            </a:r>
            <a:r>
              <a:rPr lang="zh-CN" altLang="en-US" sz="3000" b="1" dirty="0" smtClean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非目标物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”两类</a:t>
            </a:r>
            <a:r>
              <a:rPr lang="en-US" altLang="zh-CN" sz="300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即将图像的像素变换为黑、白两种。</a:t>
            </a:r>
          </a:p>
          <a:p>
            <a:pPr eaLnBrk="1" hangingPunct="1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3000" dirty="0" smtClean="0">
                <a:latin typeface="楷体" pitchFamily="49" charset="-122"/>
                <a:ea typeface="楷体" pitchFamily="49" charset="-122"/>
              </a:rPr>
              <a:t> 图像的二值化处理属于数字图像分割范畴。</a:t>
            </a: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00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17" y="1230949"/>
            <a:ext cx="29035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404360" y="0"/>
            <a:ext cx="8281988" cy="1079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车流</a:t>
            </a:r>
            <a:r>
              <a:rPr lang="zh-CN" altLang="en-US" sz="36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检测中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的目标识别</a:t>
            </a:r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8" descr="二值图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956" y="2829807"/>
            <a:ext cx="2520950" cy="190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417" y="3947406"/>
            <a:ext cx="2903538" cy="219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988159" y="3411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当前帧图像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206" y="61413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所提取背景图像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3176955" y="2325300"/>
            <a:ext cx="502920" cy="2910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79875" y="3411387"/>
            <a:ext cx="1958340" cy="86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79875" y="357807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图像间的减法运算</a:t>
            </a:r>
            <a:r>
              <a:rPr lang="zh-CN" altLang="en-US" b="1" dirty="0" smtClean="0"/>
              <a:t>与</a:t>
            </a:r>
            <a:r>
              <a:rPr lang="zh-CN" altLang="en-US" b="1" dirty="0" smtClean="0">
                <a:solidFill>
                  <a:srgbClr val="0070C0"/>
                </a:solidFill>
              </a:rPr>
              <a:t>图像二值化运算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737275" y="3780720"/>
            <a:ext cx="419685" cy="16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8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2022" y="728598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图像二值化说明示例</a:t>
            </a:r>
          </a:p>
        </p:txBody>
      </p:sp>
      <p:pic>
        <p:nvPicPr>
          <p:cNvPr id="316419" name="Picture 3" descr="came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893" y="2466584"/>
            <a:ext cx="3257811" cy="32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420" name="Picture 4" descr="camera_th1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0581" y="2491635"/>
            <a:ext cx="3237978" cy="323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图像二值化示例：肾小球区域的提取</a:t>
            </a:r>
          </a:p>
        </p:txBody>
      </p:sp>
      <p:sp>
        <p:nvSpPr>
          <p:cNvPr id="278531" name="AutoShape 3"/>
          <p:cNvSpPr>
            <a:spLocks noChangeArrowheads="1"/>
          </p:cNvSpPr>
          <p:nvPr/>
        </p:nvSpPr>
        <p:spPr bwMode="auto">
          <a:xfrm>
            <a:off x="4191000" y="3200400"/>
            <a:ext cx="381000" cy="914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78533" name="Picture 5" descr="ji920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1930400"/>
            <a:ext cx="3595687" cy="359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8536" name="Picture 8" descr="22_resul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1905000"/>
            <a:ext cx="359886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3995738" y="1916113"/>
            <a:ext cx="11525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>
                <a:solidFill>
                  <a:srgbClr val="E5E000"/>
                </a:solidFill>
                <a:latin typeface="Monotype Corsiva" pitchFamily="66" charset="0"/>
              </a:rPr>
              <a:t>?</a:t>
            </a:r>
          </a:p>
        </p:txBody>
      </p:sp>
      <p:pic>
        <p:nvPicPr>
          <p:cNvPr id="278539" name="Picture 11" descr="图片2副本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876800" y="1905000"/>
            <a:ext cx="3621088" cy="3621088"/>
          </a:xfrm>
          <a:noFill/>
        </p:spPr>
      </p:pic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nimBg="1"/>
      <p:bldP spid="278538" grpId="0"/>
      <p:bldP spid="2785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图像二值化示例：细菌检测</a:t>
            </a:r>
          </a:p>
        </p:txBody>
      </p:sp>
      <p:pic>
        <p:nvPicPr>
          <p:cNvPr id="300035" name="Picture 3" descr="cmyk_o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557338"/>
            <a:ext cx="4765675" cy="2520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2268538" y="4941888"/>
            <a:ext cx="762000" cy="990600"/>
          </a:xfrm>
          <a:prstGeom prst="curvedRightArrow">
            <a:avLst>
              <a:gd name="adj1" fmla="val 26000"/>
              <a:gd name="adj2" fmla="val 5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0038" name="Picture 6" descr="图片1副本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95738" y="4149725"/>
            <a:ext cx="4784725" cy="2541588"/>
          </a:xfrm>
          <a:noFill/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1638</Words>
  <Application>Microsoft Office PowerPoint</Application>
  <PresentationFormat>全屏显示(4:3)</PresentationFormat>
  <Paragraphs>279</Paragraphs>
  <Slides>48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Office 主题​​</vt:lpstr>
      <vt:lpstr>Equation</vt:lpstr>
      <vt:lpstr>幻灯片 1</vt:lpstr>
      <vt:lpstr>幻灯片 2</vt:lpstr>
      <vt:lpstr>幻灯片 3</vt:lpstr>
      <vt:lpstr>课件与书本内容有所不同</vt:lpstr>
      <vt:lpstr>图像二值化处理的目的</vt:lpstr>
      <vt:lpstr>幻灯片 6</vt:lpstr>
      <vt:lpstr>图像二值化说明示例</vt:lpstr>
      <vt:lpstr>图像二值化示例：肾小球区域的提取</vt:lpstr>
      <vt:lpstr>图像二值化示例：细菌检测</vt:lpstr>
      <vt:lpstr>图像二值化示例：印刷缺陷检测</vt:lpstr>
      <vt:lpstr>图像二值化示例：印刷缺陷检测</vt:lpstr>
      <vt:lpstr>图像二值化示例：条码的二值化</vt:lpstr>
      <vt:lpstr>图像分割示例：染色体分割（ICIP论文）</vt:lpstr>
      <vt:lpstr>图像二值化的难点  </vt:lpstr>
      <vt:lpstr>幻灯片 15</vt:lpstr>
      <vt:lpstr>一些问题？  </vt:lpstr>
      <vt:lpstr>边缘判据的基本原理</vt:lpstr>
      <vt:lpstr>P-参数法：设计思想</vt:lpstr>
      <vt:lpstr>P-参数法 ：示例</vt:lpstr>
      <vt:lpstr>P-参数法 ：基本原理</vt:lpstr>
      <vt:lpstr>P-参数法 ：算法步骤</vt:lpstr>
      <vt:lpstr>P-参数法 ：算法步骤</vt:lpstr>
      <vt:lpstr>P-参数法 ：算法步骤</vt:lpstr>
      <vt:lpstr>幻灯片 24</vt:lpstr>
      <vt:lpstr>类间类内最大方差比阈值法 ：设计思想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类间类内最大方差比阈值法：算法步骤</vt:lpstr>
      <vt:lpstr>类间类内最大方差比阈值法：处理效果示例</vt:lpstr>
      <vt:lpstr>幻灯片 31</vt:lpstr>
      <vt:lpstr>聚类方法：基本设计思想</vt:lpstr>
      <vt:lpstr>聚类方法：算法步骤</vt:lpstr>
      <vt:lpstr>聚类方法：算法步骤</vt:lpstr>
      <vt:lpstr>聚类方法：算法步骤</vt:lpstr>
      <vt:lpstr>聚类方法：算法步骤</vt:lpstr>
      <vt:lpstr>聚类方法：算法步骤</vt:lpstr>
      <vt:lpstr>聚类方法：处理效果示例</vt:lpstr>
      <vt:lpstr>K-means聚类算法（知识扩展）</vt:lpstr>
      <vt:lpstr>K-means聚类算法：直观感受</vt:lpstr>
      <vt:lpstr>K-means聚类算法原理</vt:lpstr>
      <vt:lpstr>K-means聚类算法过程示意图</vt:lpstr>
      <vt:lpstr>K-means聚类算法步骤</vt:lpstr>
      <vt:lpstr>K-means聚类算法要点</vt:lpstr>
      <vt:lpstr>K-means聚类算法用于图像分割示例</vt:lpstr>
      <vt:lpstr>K-means聚类算法用于图像分割示例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301</cp:revision>
  <dcterms:created xsi:type="dcterms:W3CDTF">2017-03-05T02:04:51Z</dcterms:created>
  <dcterms:modified xsi:type="dcterms:W3CDTF">2018-05-28T03:02:55Z</dcterms:modified>
</cp:coreProperties>
</file>