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417" r:id="rId4"/>
    <p:sldId id="418" r:id="rId5"/>
    <p:sldId id="282" r:id="rId6"/>
    <p:sldId id="419" r:id="rId7"/>
    <p:sldId id="420" r:id="rId8"/>
    <p:sldId id="422" r:id="rId9"/>
    <p:sldId id="421" r:id="rId10"/>
    <p:sldId id="423" r:id="rId11"/>
    <p:sldId id="360" r:id="rId12"/>
    <p:sldId id="461" r:id="rId14"/>
    <p:sldId id="424" r:id="rId15"/>
    <p:sldId id="425" r:id="rId16"/>
    <p:sldId id="426" r:id="rId17"/>
    <p:sldId id="427" r:id="rId18"/>
    <p:sldId id="430" r:id="rId19"/>
    <p:sldId id="464" r:id="rId20"/>
    <p:sldId id="465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38" r:id="rId29"/>
    <p:sldId id="439" r:id="rId30"/>
    <p:sldId id="441" r:id="rId31"/>
    <p:sldId id="462" r:id="rId32"/>
    <p:sldId id="442" r:id="rId33"/>
    <p:sldId id="443" r:id="rId34"/>
    <p:sldId id="444" r:id="rId35"/>
    <p:sldId id="445" r:id="rId36"/>
    <p:sldId id="446" r:id="rId37"/>
    <p:sldId id="459" r:id="rId38"/>
    <p:sldId id="449" r:id="rId39"/>
    <p:sldId id="451" r:id="rId40"/>
    <p:sldId id="452" r:id="rId41"/>
    <p:sldId id="453" r:id="rId42"/>
    <p:sldId id="454" r:id="rId43"/>
    <p:sldId id="455" r:id="rId44"/>
    <p:sldId id="463" r:id="rId45"/>
    <p:sldId id="457" r:id="rId46"/>
    <p:sldId id="458" r:id="rId47"/>
    <p:sldId id="460" r:id="rId48"/>
    <p:sldId id="313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3" autoAdjust="0"/>
    <p:restoredTop sz="87469" autoAdjust="0"/>
  </p:normalViewPr>
  <p:slideViewPr>
    <p:cSldViewPr snapToGrid="0">
      <p:cViewPr varScale="1">
        <p:scale>
          <a:sx n="76" d="100"/>
          <a:sy n="76" d="100"/>
        </p:scale>
        <p:origin x="-107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F4038-31A5-42DC-8792-15F8B1F5E4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3079B-FC72-41AC-9FC3-2D9132B62C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E5535AA-0D2B-41EF-B0E4-0E2195B6CFD5}" type="slidenum">
              <a:rPr lang="en-US" altLang="zh-CN"/>
            </a:fld>
            <a:endParaRPr lang="en-US" altLang="zh-CN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294F1-2E0E-4D95-8D87-8B01310E720C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3079B-FC72-41AC-9FC3-2D9132B62C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3079B-FC72-41AC-9FC3-2D9132B62C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png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png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7.png"/><Relationship Id="rId1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7.png"/><Relationship Id="rId1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3.png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2.png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0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9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1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9.jpeg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4.bin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5.bin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7.jpeg"/><Relationship Id="rId1" Type="http://schemas.openxmlformats.org/officeDocument/2006/relationships/image" Target="../media/image56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2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59.wmf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26.bin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4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63.png"/><Relationship Id="rId1" Type="http://schemas.openxmlformats.org/officeDocument/2006/relationships/oleObject" Target="../embeddings/oleObject30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0670" y="1438182"/>
            <a:ext cx="6702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成果展示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69422" y="3657601"/>
            <a:ext cx="417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46593"/>
            <a:ext cx="9144000" cy="71414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317725"/>
            <a:ext cx="9144000" cy="2285992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060" y="1829209"/>
            <a:ext cx="7262523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第六章  边缘检测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副标题 4"/>
          <p:cNvSpPr>
            <a:spLocks noGrp="1"/>
          </p:cNvSpPr>
          <p:nvPr/>
        </p:nvSpPr>
        <p:spPr bwMode="auto">
          <a:xfrm>
            <a:off x="4153988" y="5060560"/>
            <a:ext cx="4800600" cy="1346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巫义锐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河海大学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计算机与信息学院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35" y="1472613"/>
            <a:ext cx="9181577" cy="367188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32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基本步骤：</a:t>
            </a:r>
            <a:endParaRPr lang="zh-CN" altLang="en-US" sz="3200" b="1" dirty="0" smtClean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滤波：</a:t>
            </a:r>
            <a:r>
              <a:rPr lang="zh-CN" altLang="en-US" sz="32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改善噪声影响；一般滤波器</a:t>
            </a:r>
            <a:r>
              <a:rPr lang="en-US" altLang="zh-CN" sz="32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2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均值滤波器</a:t>
            </a:r>
            <a:r>
              <a:rPr lang="en-US" altLang="zh-CN" sz="32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32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导致边缘的损失；增强边缘和降低噪声之间需要折衷．</a:t>
            </a:r>
            <a:endParaRPr lang="zh-CN" altLang="en-US" sz="3200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增强</a:t>
            </a:r>
            <a:r>
              <a:rPr lang="en-US" altLang="zh-CN" sz="32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2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锐化</a:t>
            </a:r>
            <a:r>
              <a:rPr lang="en-US" altLang="zh-CN" sz="32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32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32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将邻域强度值有</a:t>
            </a:r>
            <a:r>
              <a:rPr lang="zh-CN" altLang="en-US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显著变化</a:t>
            </a:r>
            <a:r>
              <a:rPr lang="zh-CN" altLang="en-US" sz="32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的点突显出来．</a:t>
            </a:r>
            <a:endParaRPr lang="zh-CN" altLang="en-US" sz="3200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检测：</a:t>
            </a:r>
            <a:r>
              <a:rPr lang="zh-CN" altLang="en-US" sz="32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最简单的边缘检测判据是</a:t>
            </a:r>
            <a:r>
              <a:rPr lang="zh-CN" altLang="en-US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梯度幅值阈值</a:t>
            </a:r>
            <a:r>
              <a:rPr lang="zh-CN" altLang="en-US" sz="32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3200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定位：</a:t>
            </a:r>
            <a:r>
              <a:rPr lang="zh-CN" altLang="en-US" sz="32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估计边缘的位置和方位。 </a:t>
            </a:r>
            <a:endParaRPr lang="zh-CN" altLang="en-US" sz="32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title"/>
          </p:nvPr>
        </p:nvSpPr>
        <p:spPr>
          <a:xfrm>
            <a:off x="561083" y="373084"/>
            <a:ext cx="7042215" cy="1135063"/>
          </a:xfrm>
          <a:noFill/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边缘检测的概念：边缘检测算法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482" y="5821229"/>
            <a:ext cx="7886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检测怎么用数学化的公式进行表达呢</a:t>
            </a:r>
            <a:r>
              <a:rPr lang="zh-CN" altLang="en-US" sz="3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09295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边缘检测判据公式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101" y="1768074"/>
            <a:ext cx="6781800" cy="8382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边缘检测判据的计算公式如下：</a:t>
            </a:r>
            <a:endParaRPr lang="zh-CN" altLang="en-US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57028" name="Object 4"/>
          <p:cNvGraphicFramePr>
            <a:graphicFrameLocks noChangeAspect="1"/>
          </p:cNvGraphicFramePr>
          <p:nvPr/>
        </p:nvGraphicFramePr>
        <p:xfrm>
          <a:off x="1990760" y="2701734"/>
          <a:ext cx="3960813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42976800" imgH="10972800" progId="Equation.DSMT4">
                  <p:embed/>
                </p:oleObj>
              </mc:Choice>
              <mc:Fallback>
                <p:oleObj name="Equation" r:id="rId1" imgW="42976800" imgH="10972800" progId="Equation.DSMT4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90760" y="2701734"/>
                        <a:ext cx="3960813" cy="10112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527539" y="4007618"/>
            <a:ext cx="7924800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f(</a:t>
            </a:r>
            <a:r>
              <a:rPr lang="en-US" altLang="zh-CN" sz="32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i,j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为原始图像，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g(</a:t>
            </a:r>
            <a:r>
              <a:rPr lang="en-US" altLang="zh-CN" sz="32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i,j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为结果图像（二值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），</a:t>
            </a:r>
            <a:r>
              <a:rPr lang="en-US" altLang="zh-CN" sz="32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Th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为阈值。</a:t>
            </a:r>
            <a:endParaRPr lang="zh-CN" altLang="en-US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3240" y="5547584"/>
            <a:ext cx="9314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阈值</a:t>
            </a:r>
            <a:r>
              <a:rPr lang="zh-CN" altLang="en-US" sz="3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的选取决定</a:t>
            </a:r>
            <a:r>
              <a:rPr lang="zh-CN" altLang="en-US" sz="3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了边缘检测效果</a:t>
            </a:r>
            <a:r>
              <a:rPr lang="zh-CN" altLang="en-US" sz="3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好坏</a:t>
            </a:r>
            <a:endParaRPr lang="zh-CN" altLang="en-US" sz="36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b="1" noProof="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边缘检测定义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一阶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边缘检测算子</a:t>
            </a: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二阶边缘检测算子</a:t>
            </a: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Canny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算子</a:t>
            </a: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4556" y="3066621"/>
            <a:ext cx="4206687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582228" y="698577"/>
            <a:ext cx="282000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Roberts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算子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644371" y="3203051"/>
            <a:ext cx="3993401" cy="8617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endParaRPr lang="zh-CN" altLang="en-US" dirty="0">
              <a:solidFill>
                <a:schemeClr val="tx2"/>
              </a:solidFill>
            </a:endParaRPr>
          </a:p>
          <a:p>
            <a:pPr eaLnBrk="0" hangingPunct="0"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卷积模板表示：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686235" y="4251818"/>
          <a:ext cx="36957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BMP 图象" r:id="rId1" imgW="3695700" imgH="714375" progId="PBrush">
                  <p:embed/>
                </p:oleObj>
              </mc:Choice>
              <mc:Fallback>
                <p:oleObj name="BMP 图象" r:id="rId1" imgW="3695700" imgH="714375" progId="PBrush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86235" y="4251818"/>
                        <a:ext cx="3695700" cy="714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2334087" y="5214306"/>
          <a:ext cx="4648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BMP 图象" r:id="rId3" imgW="4914900" imgH="1104900" progId="PBrush">
                  <p:embed/>
                </p:oleObj>
              </mc:Choice>
              <mc:Fallback>
                <p:oleObj name="BMP 图象" r:id="rId3" imgW="4914900" imgH="1104900" progId="PBrush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4087" y="5214306"/>
                        <a:ext cx="4648200" cy="914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1484050" y="2639782"/>
          <a:ext cx="7010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75590400" imgH="5486400" progId="Equation.3">
                  <p:embed/>
                </p:oleObj>
              </mc:Choice>
              <mc:Fallback>
                <p:oleObj name="" r:id="rId5" imgW="75590400" imgH="54864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84050" y="2639782"/>
                        <a:ext cx="7010400" cy="5080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28095" y="1597672"/>
            <a:ext cx="3993401" cy="8617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endParaRPr lang="zh-CN" altLang="en-US" dirty="0">
              <a:solidFill>
                <a:schemeClr val="tx2"/>
              </a:solidFill>
            </a:endParaRPr>
          </a:p>
          <a:p>
            <a:pPr eaLnBrk="0" hangingPunct="0"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用数学公式表示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ChangeArrowheads="1"/>
          </p:cNvSpPr>
          <p:nvPr/>
        </p:nvSpPr>
        <p:spPr bwMode="auto">
          <a:xfrm>
            <a:off x="533400" y="739606"/>
            <a:ext cx="2347117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Sobel</a:t>
            </a: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算子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7" name="Rectangle 3"/>
          <p:cNvSpPr>
            <a:spLocks noChangeArrowheads="1"/>
          </p:cNvSpPr>
          <p:nvPr/>
        </p:nvSpPr>
        <p:spPr bwMode="auto">
          <a:xfrm>
            <a:off x="549676" y="1522320"/>
            <a:ext cx="255230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梯度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幅值: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30" name="Rectangle 6"/>
          <p:cNvSpPr>
            <a:spLocks noChangeArrowheads="1"/>
          </p:cNvSpPr>
          <p:nvPr/>
        </p:nvSpPr>
        <p:spPr bwMode="auto">
          <a:xfrm>
            <a:off x="632225" y="3154797"/>
            <a:ext cx="4405373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卷积模板来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实现：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122" name="Object 7"/>
          <p:cNvGraphicFramePr>
            <a:graphicFrameLocks noChangeAspect="1"/>
          </p:cNvGraphicFramePr>
          <p:nvPr/>
        </p:nvGraphicFramePr>
        <p:xfrm>
          <a:off x="2304925" y="3890547"/>
          <a:ext cx="497205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BMP 图象" r:id="rId1" imgW="4972050" imgH="1314450" progId="PBrush">
                  <p:embed/>
                </p:oleObj>
              </mc:Choice>
              <mc:Fallback>
                <p:oleObj name="BMP 图象" r:id="rId1" imgW="4972050" imgH="1314450" progId="PBrush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04925" y="3890547"/>
                        <a:ext cx="4972050" cy="131445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9"/>
          <p:cNvGraphicFramePr>
            <a:graphicFrameLocks noChangeAspect="1"/>
          </p:cNvGraphicFramePr>
          <p:nvPr/>
        </p:nvGraphicFramePr>
        <p:xfrm>
          <a:off x="2504983" y="2201956"/>
          <a:ext cx="38862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公式" r:id="rId3" imgW="21031200" imgH="7315200" progId="Equation.3">
                  <p:embed/>
                </p:oleObj>
              </mc:Choice>
              <mc:Fallback>
                <p:oleObj name="公式" r:id="rId3" imgW="21031200" imgH="7315200" progId="Equation.3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4983" y="2201956"/>
                        <a:ext cx="3886200" cy="6635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68784" y="682871"/>
            <a:ext cx="265156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Prewitt</a:t>
            </a: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算子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601462" y="2067080"/>
            <a:ext cx="750237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3200" dirty="0" err="1">
                <a:latin typeface="楷体" panose="02010609060101010101" pitchFamily="49" charset="-122"/>
                <a:ea typeface="楷体" panose="02010609060101010101" pitchFamily="49" charset="-122"/>
              </a:rPr>
              <a:t>Sobel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算子的方程完全一样，但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c=1,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1482570" y="3183731"/>
          <a:ext cx="5517473" cy="1571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BMP 图象" r:id="rId1" imgW="5295900" imgH="1714500" progId="PBrush">
                  <p:embed/>
                </p:oleObj>
              </mc:Choice>
              <mc:Fallback>
                <p:oleObj name="BMP 图象" r:id="rId1" imgW="5295900" imgH="1714500" progId="PBrush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82570" y="3183731"/>
                        <a:ext cx="5517473" cy="157143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81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23782" y="1328221"/>
            <a:ext cx="2503502" cy="2549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4243" y="1393832"/>
            <a:ext cx="2502016" cy="245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2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538" y="4172505"/>
            <a:ext cx="2483985" cy="2454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2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908" y="4171857"/>
            <a:ext cx="2355119" cy="236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80513" y="514195"/>
            <a:ext cx="572464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一阶算子边缘算子提取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51574" y="2388093"/>
            <a:ext cx="102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(a)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原图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74638" y="2460594"/>
            <a:ext cx="176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(b) Roberts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算子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阈值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=142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5756" y="5107620"/>
            <a:ext cx="176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(c) 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Sobel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算子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阈值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=142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42086" y="5162366"/>
            <a:ext cx="176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(d) Prewitt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算子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阈值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=142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8"/>
          <p:cNvSpPr>
            <a:spLocks noChangeArrowheads="1"/>
          </p:cNvSpPr>
          <p:nvPr/>
        </p:nvSpPr>
        <p:spPr bwMode="auto">
          <a:xfrm>
            <a:off x="488272" y="441664"/>
            <a:ext cx="2031325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梯度定义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0" y="1134862"/>
            <a:ext cx="8777056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梯度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是一阶导数的二维等效式，定义为矢量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050" name="Object 10"/>
          <p:cNvGraphicFramePr>
            <a:graphicFrameLocks noChangeAspect="1"/>
          </p:cNvGraphicFramePr>
          <p:nvPr/>
        </p:nvGraphicFramePr>
        <p:xfrm>
          <a:off x="3427520" y="1762094"/>
          <a:ext cx="2527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公式" r:id="rId1" imgW="29870400" imgH="11887200" progId="Equation.3">
                  <p:embed/>
                </p:oleObj>
              </mc:Choice>
              <mc:Fallback>
                <p:oleObj name="公式" r:id="rId1" imgW="29870400" imgH="11887200" progId="Equation.3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7520" y="1762094"/>
                        <a:ext cx="2527300" cy="10033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133164" y="2672919"/>
            <a:ext cx="8803689" cy="20621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性质：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向量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的方向就是函数增大时的最大变化率方向；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梯度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的幅值和方向: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051" name="Object 12"/>
          <p:cNvGraphicFramePr>
            <a:graphicFrameLocks noChangeAspect="1"/>
          </p:cNvGraphicFramePr>
          <p:nvPr/>
        </p:nvGraphicFramePr>
        <p:xfrm>
          <a:off x="607160" y="5086774"/>
          <a:ext cx="30480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公式" r:id="rId3" imgW="30175200" imgH="7010400" progId="Equation.3">
                  <p:embed/>
                </p:oleObj>
              </mc:Choice>
              <mc:Fallback>
                <p:oleObj name="公式" r:id="rId3" imgW="30175200" imgH="7010400" progId="Equation.3">
                  <p:embed/>
                  <p:pic>
                    <p:nvPicPr>
                      <p:cNvPr id="0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7160" y="5086774"/>
                        <a:ext cx="3048000" cy="70485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18"/>
          <p:cNvGraphicFramePr>
            <a:graphicFrameLocks noChangeAspect="1"/>
          </p:cNvGraphicFramePr>
          <p:nvPr/>
        </p:nvGraphicFramePr>
        <p:xfrm>
          <a:off x="4739798" y="5159064"/>
          <a:ext cx="39624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公式" r:id="rId5" imgW="33528000" imgH="5486400" progId="Equation.3">
                  <p:embed/>
                </p:oleObj>
              </mc:Choice>
              <mc:Fallback>
                <p:oleObj name="公式" r:id="rId5" imgW="33528000" imgH="5486400" progId="Equation.3">
                  <p:embed/>
                  <p:pic>
                    <p:nvPicPr>
                      <p:cNvPr id="0" name="Object 1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9798" y="5159064"/>
                        <a:ext cx="3962400" cy="6492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71731" y="2078741"/>
            <a:ext cx="3143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i="1" baseline="-25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800" i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en-US" altLang="zh-CN" sz="2800" i="1" baseline="-250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怎么计算？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575569" y="1487334"/>
            <a:ext cx="4249881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差分来近似梯度</a:t>
            </a:r>
            <a:r>
              <a:rPr lang="zh-CN" altLang="en-US" sz="2000" dirty="0"/>
              <a:t>：</a:t>
            </a:r>
            <a:endParaRPr lang="zh-CN" altLang="en-US" sz="2000" dirty="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591845" y="3430063"/>
            <a:ext cx="4963218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用简单卷积模板表示:</a:t>
            </a:r>
            <a:endParaRPr lang="zh-CN" altLang="en-US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对应于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轴方向，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对应于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负轴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方向）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075" name="Object 1"/>
          <p:cNvGraphicFramePr>
            <a:graphicFrameLocks noChangeAspect="1"/>
          </p:cNvGraphicFramePr>
          <p:nvPr/>
        </p:nvGraphicFramePr>
        <p:xfrm>
          <a:off x="3142694" y="4709188"/>
          <a:ext cx="305911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BMP 图象" r:id="rId1" imgW="3057525" imgH="771525" progId="PBrush">
                  <p:embed/>
                </p:oleObj>
              </mc:Choice>
              <mc:Fallback>
                <p:oleObj name="BMP 图象" r:id="rId1" imgW="3057525" imgH="771525" progId="PBrush">
                  <p:embed/>
                  <p:pic>
                    <p:nvPicPr>
                      <p:cNvPr id="0" name="Object 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2694" y="4709188"/>
                        <a:ext cx="3059113" cy="771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2"/>
          <p:cNvGraphicFramePr>
            <a:graphicFrameLocks noChangeAspect="1"/>
          </p:cNvGraphicFramePr>
          <p:nvPr/>
        </p:nvGraphicFramePr>
        <p:xfrm>
          <a:off x="3183386" y="2295942"/>
          <a:ext cx="28194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公式" r:id="rId3" imgW="32004000" imgH="10363200" progId="Equation.3">
                  <p:embed/>
                </p:oleObj>
              </mc:Choice>
              <mc:Fallback>
                <p:oleObj name="公式" r:id="rId3" imgW="32004000" imgH="1036320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3386" y="2295942"/>
                        <a:ext cx="2819400" cy="909637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8272" y="441664"/>
            <a:ext cx="2031325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梯度计算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b="1" noProof="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边缘检测定义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一阶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边缘检测算子</a:t>
            </a: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二阶边缘检测算子</a:t>
            </a: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Canny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算子</a:t>
            </a: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7082" y="3732756"/>
            <a:ext cx="4206687" cy="5833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6277" y="2645138"/>
            <a:ext cx="8282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下列属于二阶微分锐化算子的是？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Sobel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算子    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Prewitt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算子 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Laplacian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算子 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以上三个均是</a:t>
            </a: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12"/>
          <p:cNvSpPr txBox="1">
            <a:spLocks noChangeArrowheads="1"/>
          </p:cNvSpPr>
          <p:nvPr/>
        </p:nvSpPr>
        <p:spPr bwMode="auto">
          <a:xfrm>
            <a:off x="439445" y="654651"/>
            <a:ext cx="37338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阶微分算子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Text Box 13"/>
          <p:cNvSpPr txBox="1">
            <a:spLocks noChangeArrowheads="1"/>
          </p:cNvSpPr>
          <p:nvPr/>
        </p:nvSpPr>
        <p:spPr bwMode="auto">
          <a:xfrm>
            <a:off x="554113" y="1510608"/>
            <a:ext cx="9184689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强度的二阶导数的</a:t>
            </a:r>
            <a:r>
              <a:rPr lang="zh-CN" altLang="en-US" sz="3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零</a:t>
            </a:r>
            <a:r>
              <a:rPr lang="zh-CN" altLang="en-US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交叉点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就是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找到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边缘点．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170" name="Object 14"/>
          <p:cNvGraphicFramePr>
            <a:graphicFrameLocks noChangeAspect="1"/>
          </p:cNvGraphicFramePr>
          <p:nvPr/>
        </p:nvGraphicFramePr>
        <p:xfrm>
          <a:off x="2962183" y="2945830"/>
          <a:ext cx="3733800" cy="349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11896725" imgH="11144250" progId="Word.Picture.8">
                  <p:embed/>
                </p:oleObj>
              </mc:Choice>
              <mc:Fallback>
                <p:oleObj name="" r:id="rId1" imgW="11896725" imgH="11144250" progId="Word.Picture.8">
                  <p:embed/>
                  <p:pic>
                    <p:nvPicPr>
                      <p:cNvPr id="0" name="Object 1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62183" y="2945830"/>
                        <a:ext cx="3733800" cy="349885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 Box 1026"/>
          <p:cNvSpPr txBox="1">
            <a:spLocks noChangeArrowheads="1"/>
          </p:cNvSpPr>
          <p:nvPr/>
        </p:nvSpPr>
        <p:spPr bwMode="auto">
          <a:xfrm>
            <a:off x="518604" y="517186"/>
            <a:ext cx="40386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拉普拉斯算子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9" name="Text Box 1027"/>
          <p:cNvSpPr txBox="1">
            <a:spLocks noChangeArrowheads="1"/>
          </p:cNvSpPr>
          <p:nvPr/>
        </p:nvSpPr>
        <p:spPr bwMode="auto">
          <a:xfrm>
            <a:off x="420949" y="1290052"/>
            <a:ext cx="8359066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拉普拉斯算子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是二阶导数的二维等效式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194" name="Object 1028"/>
          <p:cNvGraphicFramePr>
            <a:graphicFrameLocks noChangeAspect="1"/>
          </p:cNvGraphicFramePr>
          <p:nvPr/>
        </p:nvGraphicFramePr>
        <p:xfrm>
          <a:off x="1143000" y="1818273"/>
          <a:ext cx="30480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公式" r:id="rId1" imgW="28651200" imgH="10668000" progId="Equation.3">
                  <p:embed/>
                </p:oleObj>
              </mc:Choice>
              <mc:Fallback>
                <p:oleObj name="公式" r:id="rId1" imgW="28651200" imgH="10668000" progId="Equation.3">
                  <p:embed/>
                  <p:pic>
                    <p:nvPicPr>
                      <p:cNvPr id="0" name="Object 102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1818273"/>
                        <a:ext cx="3048000" cy="59531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29"/>
          <p:cNvGraphicFramePr>
            <a:graphicFrameLocks noChangeAspect="1"/>
          </p:cNvGraphicFramePr>
          <p:nvPr/>
        </p:nvGraphicFramePr>
        <p:xfrm>
          <a:off x="2286000" y="2445629"/>
          <a:ext cx="44196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" r:id="rId3" imgW="50596800" imgH="30784800" progId="Equation.3">
                  <p:embed/>
                </p:oleObj>
              </mc:Choice>
              <mc:Fallback>
                <p:oleObj name="" r:id="rId3" imgW="50596800" imgH="30784800" progId="Equation.3">
                  <p:embed/>
                  <p:pic>
                    <p:nvPicPr>
                      <p:cNvPr id="0" name="Object 102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2445629"/>
                        <a:ext cx="4419600" cy="20955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1030"/>
          <p:cNvSpPr>
            <a:spLocks noChangeArrowheads="1"/>
          </p:cNvSpPr>
          <p:nvPr/>
        </p:nvSpPr>
        <p:spPr bwMode="auto">
          <a:xfrm>
            <a:off x="901823" y="4525963"/>
            <a:ext cx="711925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这一近似式是以点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i,j+1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为中心的．用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j-1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替换: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196" name="Object 1031"/>
          <p:cNvGraphicFramePr>
            <a:graphicFrameLocks noChangeAspect="1"/>
          </p:cNvGraphicFramePr>
          <p:nvPr/>
        </p:nvGraphicFramePr>
        <p:xfrm>
          <a:off x="2268892" y="5054184"/>
          <a:ext cx="51054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位图图像" r:id="rId5" imgW="5514975" imgH="714375" progId="PBrush">
                  <p:embed/>
                </p:oleObj>
              </mc:Choice>
              <mc:Fallback>
                <p:oleObj name="位图图像" r:id="rId5" imgW="5514975" imgH="714375" progId="PBrush">
                  <p:embed/>
                  <p:pic>
                    <p:nvPicPr>
                      <p:cNvPr id="0" name="Object 103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8892" y="5054184"/>
                        <a:ext cx="5105400" cy="674687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032"/>
          <p:cNvGraphicFramePr>
            <a:graphicFrameLocks noChangeAspect="1"/>
          </p:cNvGraphicFramePr>
          <p:nvPr/>
        </p:nvGraphicFramePr>
        <p:xfrm>
          <a:off x="2259367" y="5700296"/>
          <a:ext cx="50387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BMP 图象" r:id="rId7" imgW="5038725" imgH="752475" progId="PBrush">
                  <p:embed/>
                </p:oleObj>
              </mc:Choice>
              <mc:Fallback>
                <p:oleObj name="BMP 图象" r:id="rId7" imgW="5038725" imgH="752475" progId="PBrush">
                  <p:embed/>
                  <p:pic>
                    <p:nvPicPr>
                      <p:cNvPr id="0" name="Object 103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59367" y="5700296"/>
                        <a:ext cx="5038725" cy="7524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53732" y="3074796"/>
            <a:ext cx="2873828" cy="6029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983604" y="3034602"/>
            <a:ext cx="1416817" cy="8340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73073" y="3064746"/>
            <a:ext cx="1587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对一阶导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求偏导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720571" y="1409485"/>
            <a:ext cx="3021981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rgbClr val="0070C0"/>
                </a:solidFill>
              </a:rPr>
              <a:t> 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用模板表示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773837" y="3402014"/>
            <a:ext cx="667201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希望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邻域中心点具有更大的权值 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218" name="Object 6"/>
          <p:cNvGraphicFramePr>
            <a:graphicFrameLocks noChangeAspect="1"/>
          </p:cNvGraphicFramePr>
          <p:nvPr/>
        </p:nvGraphicFramePr>
        <p:xfrm>
          <a:off x="2451716" y="2043499"/>
          <a:ext cx="31242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公式" r:id="rId1" imgW="27127200" imgH="17068800" progId="Equation.3">
                  <p:embed/>
                </p:oleObj>
              </mc:Choice>
              <mc:Fallback>
                <p:oleObj name="公式" r:id="rId1" imgW="27127200" imgH="170688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51716" y="2043499"/>
                        <a:ext cx="3124200" cy="11938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7"/>
          <p:cNvGraphicFramePr>
            <a:graphicFrameLocks noChangeAspect="1"/>
          </p:cNvGraphicFramePr>
          <p:nvPr/>
        </p:nvGraphicFramePr>
        <p:xfrm>
          <a:off x="2541971" y="4252559"/>
          <a:ext cx="3048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公式" r:id="rId3" imgW="28956000" imgH="17068800" progId="Equation.3">
                  <p:embed/>
                </p:oleObj>
              </mc:Choice>
              <mc:Fallback>
                <p:oleObj name="公式" r:id="rId3" imgW="28956000" imgH="170688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1971" y="4252559"/>
                        <a:ext cx="3048000" cy="12192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Text Box 1026"/>
          <p:cNvSpPr txBox="1">
            <a:spLocks noChangeArrowheads="1"/>
          </p:cNvSpPr>
          <p:nvPr/>
        </p:nvSpPr>
        <p:spPr bwMode="auto">
          <a:xfrm>
            <a:off x="518604" y="517186"/>
            <a:ext cx="40386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拉普拉斯算子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81000" y="795338"/>
            <a:ext cx="43434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485125" y="3836818"/>
            <a:ext cx="7961051" cy="19143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基本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特征：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平滑滤波器是高斯滤波器．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增强步骤采用二阶导数(二维拉普拉斯函数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)．</a:t>
            </a:r>
            <a:endParaRPr lang="zh-CN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边缘检测判据是二阶导数</a:t>
            </a:r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零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交叉点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414291" y="1788450"/>
            <a:ext cx="8401235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高斯滤波和拉普拉斯边缘检测结合在一起，形成</a:t>
            </a:r>
            <a:r>
              <a:rPr lang="en-US" altLang="zh-CN" sz="32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LoG（Laplacian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of Gaussian）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，称之为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拉普拉斯高斯算法</a:t>
            </a:r>
            <a:r>
              <a:rPr lang="zh-CN" altLang="en-US" sz="2800" dirty="0">
                <a:solidFill>
                  <a:srgbClr val="0A0A0E"/>
                </a:solidFill>
              </a:rPr>
              <a:t>．</a:t>
            </a:r>
            <a:endParaRPr lang="zh-CN" altLang="en-US" sz="2800" dirty="0">
              <a:solidFill>
                <a:srgbClr val="0A0A0E"/>
              </a:solidFill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342222" y="1069727"/>
            <a:ext cx="7364766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3200" dirty="0" err="1">
                <a:latin typeface="楷体" panose="02010609060101010101" pitchFamily="49" charset="-122"/>
                <a:ea typeface="楷体" panose="02010609060101010101" pitchFamily="49" charset="-122"/>
              </a:rPr>
              <a:t>LoG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算子的输出是通过卷积运算得到的，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2074404" y="1761988"/>
          <a:ext cx="49530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" r:id="rId1" imgW="41148000" imgH="5486400" progId="Equation.2">
                  <p:embed/>
                </p:oleObj>
              </mc:Choice>
              <mc:Fallback>
                <p:oleObj name="" r:id="rId1" imgW="41148000" imgH="5486400" progId="Equation.2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74404" y="1761988"/>
                        <a:ext cx="4953000" cy="59372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318150" y="2376317"/>
            <a:ext cx="3621088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根据卷积求导法有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371828" y="3585367"/>
            <a:ext cx="142058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其中：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0243" name="Object 6"/>
          <p:cNvGraphicFramePr>
            <a:graphicFrameLocks noChangeAspect="1"/>
          </p:cNvGraphicFramePr>
          <p:nvPr/>
        </p:nvGraphicFramePr>
        <p:xfrm>
          <a:off x="2523599" y="2955051"/>
          <a:ext cx="419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" r:id="rId3" imgW="40843200" imgH="5486400" progId="Equation.2">
                  <p:embed/>
                </p:oleObj>
              </mc:Choice>
              <mc:Fallback>
                <p:oleObj name="" r:id="rId3" imgW="40843200" imgH="5486400" progId="Equation.2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3599" y="2955051"/>
                        <a:ext cx="4191000" cy="4572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7"/>
          <p:cNvGraphicFramePr>
            <a:graphicFrameLocks noChangeAspect="1"/>
          </p:cNvGraphicFramePr>
          <p:nvPr/>
        </p:nvGraphicFramePr>
        <p:xfrm>
          <a:off x="1660986" y="3507687"/>
          <a:ext cx="4343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" r:id="rId5" imgW="51206400" imgH="11887200" progId="Equation.2">
                  <p:embed/>
                </p:oleObj>
              </mc:Choice>
              <mc:Fallback>
                <p:oleObj name="" r:id="rId5" imgW="51206400" imgH="11887200" progId="Equation.2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0986" y="3507687"/>
                        <a:ext cx="4343400" cy="8001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6155306" y="4721594"/>
            <a:ext cx="2822359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二维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算子被称为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墨西哥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草帽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算子 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411" name="Picture 11" descr="6-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5049" y="4373427"/>
            <a:ext cx="5268913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594025" y="6396335"/>
            <a:ext cx="81534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一维和二维高斯函数的拉普拉斯变换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4"/>
          <p:cNvSpPr/>
          <p:nvPr/>
        </p:nvSpPr>
        <p:spPr>
          <a:xfrm>
            <a:off x="0" y="107918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3320" y="2878645"/>
            <a:ext cx="4206687" cy="5833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27371" y="2692958"/>
            <a:ext cx="1634308" cy="12258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94138" y="2733151"/>
            <a:ext cx="1326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有较为复杂的推理过程，在下一页中具体展示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280516" y="371789"/>
            <a:ext cx="7255747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算法：连续化数学表示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66066" y="1123163"/>
            <a:ext cx="202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38" y="1285875"/>
            <a:ext cx="37242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2286000"/>
            <a:ext cx="26384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50" y="2714625"/>
            <a:ext cx="61722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8" y="3357563"/>
            <a:ext cx="809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28688" y="3857625"/>
            <a:ext cx="72580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313" y="4643438"/>
            <a:ext cx="8786812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30079" y="440230"/>
            <a:ext cx="700473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算法推理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过程（略）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4"/>
          <p:cNvSpPr/>
          <p:nvPr/>
        </p:nvSpPr>
        <p:spPr>
          <a:xfrm>
            <a:off x="0" y="107918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42938" y="1026973"/>
            <a:ext cx="34861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5" y="1026973"/>
            <a:ext cx="3636963" cy="263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68" y="4037396"/>
            <a:ext cx="3286125" cy="244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241718" y="4837157"/>
            <a:ext cx="457200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式子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可以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看出，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sigma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算子重要的参数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Sigma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越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小，高斯函数的能量越集中。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aphicFrame>
        <p:nvGraphicFramePr>
          <p:cNvPr id="231425" name="Object 9"/>
          <p:cNvGraphicFramePr>
            <a:graphicFrameLocks noChangeAspect="1"/>
          </p:cNvGraphicFramePr>
          <p:nvPr/>
        </p:nvGraphicFramePr>
        <p:xfrm>
          <a:off x="4446551" y="3895336"/>
          <a:ext cx="4343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" r:id="rId4" imgW="51206400" imgH="11887200" progId="Equation.2">
                  <p:embed/>
                </p:oleObj>
              </mc:Choice>
              <mc:Fallback>
                <p:oleObj name="" r:id="rId4" imgW="51206400" imgH="11887200" progId="Equation.2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46551" y="3895336"/>
                        <a:ext cx="4343400" cy="8001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732774" y="6139543"/>
            <a:ext cx="3727937" cy="5526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918" y="6189783"/>
            <a:ext cx="3637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如何将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算子离散化为模板？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80516" y="371789"/>
            <a:ext cx="7255747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算法：重要参数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79040" y="1827928"/>
            <a:ext cx="27146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1169725"/>
            <a:ext cx="8977048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窗口</a:t>
            </a:r>
            <a:r>
              <a:rPr lang="zh-CN" altLang="en-US" sz="3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大小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sigma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的值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确定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提前定义的公式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126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3884" y="2453181"/>
            <a:ext cx="829506" cy="40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28625" y="2328478"/>
            <a:ext cx="5715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687451" y="2319600"/>
            <a:ext cx="107156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2661" y="2430802"/>
            <a:ext cx="5810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266" name="Object 9"/>
          <p:cNvGraphicFramePr>
            <a:graphicFrameLocks noChangeAspect="1"/>
          </p:cNvGraphicFramePr>
          <p:nvPr/>
        </p:nvGraphicFramePr>
        <p:xfrm>
          <a:off x="3622589" y="2999276"/>
          <a:ext cx="4343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" r:id="rId4" imgW="51206400" imgH="11887200" progId="Equation.2">
                  <p:embed/>
                </p:oleObj>
              </mc:Choice>
              <mc:Fallback>
                <p:oleObj name="" r:id="rId4" imgW="51206400" imgH="11887200" progId="Equation.2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22589" y="2999276"/>
                        <a:ext cx="4343400" cy="8001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0" y="3071813"/>
            <a:ext cx="3959051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模板权值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，根据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64551" y="3947234"/>
            <a:ext cx="8830173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p=(0,0),(0,1)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等位置带入、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化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简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可以得到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21880" y="4670495"/>
            <a:ext cx="23907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628209" y="5279938"/>
            <a:ext cx="35052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X5</a:t>
            </a:r>
            <a:r>
              <a:rPr lang="zh-CN" altLang="en-US" sz="24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拉普拉斯高斯模板 </a:t>
            </a:r>
            <a:endParaRPr lang="zh-CN" altLang="en-US" sz="2400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340806" y="482320"/>
            <a:ext cx="7255747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算法：离散化过程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43713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84254" y="1084300"/>
            <a:ext cx="3372687" cy="2544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3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5608" y="3979147"/>
            <a:ext cx="3470602" cy="254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37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0094" y="1109559"/>
            <a:ext cx="3367900" cy="257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37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761" y="3918856"/>
            <a:ext cx="3468409" cy="2619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40806" y="482320"/>
            <a:ext cx="7255747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算法结果示意图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6642" y="3593896"/>
            <a:ext cx="102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(a)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原图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6304" y="3635764"/>
            <a:ext cx="214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Roberts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算子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7961" y="6488668"/>
            <a:ext cx="214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(c) 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Sobel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算子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7640" y="6488668"/>
            <a:ext cx="214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(d) LOG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算子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40806" y="482320"/>
            <a:ext cx="7255747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边缘检测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36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编程代码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883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78138" y="1863968"/>
            <a:ext cx="4061888" cy="3494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277" y="2645138"/>
            <a:ext cx="82828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下列属于二阶微分锐化算子的是？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Sobel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算子    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Prewitt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算子 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Laplacian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算子 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以上三个均是</a:t>
            </a: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01100" y="529008"/>
            <a:ext cx="88429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DoG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算法（引申阅读，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SIFT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算法的第一步）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5" name="矩形 4"/>
          <p:cNvSpPr>
            <a:spLocks noChangeArrowheads="1"/>
          </p:cNvSpPr>
          <p:nvPr/>
        </p:nvSpPr>
        <p:spPr bwMode="auto">
          <a:xfrm>
            <a:off x="169924" y="1197931"/>
            <a:ext cx="8645602" cy="20621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通过</a:t>
            </a:r>
            <a:r>
              <a:rPr lang="en-US" altLang="zh-CN" sz="3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sigma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变化，我们能够得到一系列的滤波图像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。（</a:t>
            </a:r>
            <a:r>
              <a:rPr lang="en-US" altLang="zh-CN" sz="3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sigma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越大，图像越</a:t>
            </a:r>
            <a:r>
              <a:rPr lang="zh-CN" altLang="en-US" sz="32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模糊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某一尺度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上对两相邻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高斯尺度空间的图像相减，得到</a:t>
            </a:r>
            <a:r>
              <a:rPr lang="en-US" altLang="zh-CN" sz="32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DoG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的响应值图像。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55320" y="3365638"/>
            <a:ext cx="7072312" cy="316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83345" y="564518"/>
            <a:ext cx="43434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DoG</a:t>
            </a: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99" name="矩形 5"/>
          <p:cNvSpPr>
            <a:spLocks noChangeArrowheads="1"/>
          </p:cNvSpPr>
          <p:nvPr/>
        </p:nvSpPr>
        <p:spPr bwMode="auto">
          <a:xfrm>
            <a:off x="357188" y="1428750"/>
            <a:ext cx="36455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高斯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函数表示定义为：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57438" y="1928813"/>
            <a:ext cx="37528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0" y="3214688"/>
            <a:ext cx="3124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4572000"/>
            <a:ext cx="81534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34185" y="5590297"/>
            <a:ext cx="62293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4" name="矩形 9"/>
          <p:cNvSpPr>
            <a:spLocks noChangeArrowheads="1"/>
          </p:cNvSpPr>
          <p:nvPr/>
        </p:nvSpPr>
        <p:spPr bwMode="auto">
          <a:xfrm>
            <a:off x="383404" y="2794941"/>
            <a:ext cx="657225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两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幅图像的高斯滤波表示为：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705" name="矩形 10"/>
          <p:cNvSpPr>
            <a:spLocks noChangeArrowheads="1"/>
          </p:cNvSpPr>
          <p:nvPr/>
        </p:nvSpPr>
        <p:spPr bwMode="auto">
          <a:xfrm>
            <a:off x="428625" y="4071938"/>
            <a:ext cx="78581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上面滤波得到的两幅图像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g1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g2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相减得到：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706" name="矩形 11"/>
          <p:cNvSpPr>
            <a:spLocks noChangeArrowheads="1"/>
          </p:cNvSpPr>
          <p:nvPr/>
        </p:nvSpPr>
        <p:spPr bwMode="auto">
          <a:xfrm>
            <a:off x="455258" y="5214521"/>
            <a:ext cx="226055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DOG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表示为：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img.blog.csdn.net/20131110111417078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70049" y="1800780"/>
            <a:ext cx="6786562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83345" y="564518"/>
            <a:ext cx="7333696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DoG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算法边缘增强效果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54366" y="733195"/>
            <a:ext cx="6629237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DoG</a:t>
            </a: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算法引申：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求特征点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7" name="矩形 3"/>
          <p:cNvSpPr>
            <a:spLocks noChangeArrowheads="1"/>
          </p:cNvSpPr>
          <p:nvPr/>
        </p:nvSpPr>
        <p:spPr bwMode="auto">
          <a:xfrm>
            <a:off x="330554" y="1625307"/>
            <a:ext cx="8813445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DOG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域中最大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值和最小值点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</a:t>
            </a:r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（在模糊效应中，变化最小的点与最大的点；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表征物体的</a:t>
            </a:r>
            <a:r>
              <a:rPr lang="zh-CN" altLang="en-US" sz="32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特征信息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。）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90825" y="3495009"/>
            <a:ext cx="67627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://img.blog.csdn.net/2013111013002903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3164" y="2135938"/>
            <a:ext cx="4415511" cy="274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74467" y="591152"/>
            <a:ext cx="686317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DoG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算法检测的角点示意图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://img.blog.csdn.net/201311101300495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4914" y="2118120"/>
            <a:ext cx="4437983" cy="276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b="1" noProof="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边缘检测定义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一阶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边缘检测算子</a:t>
            </a: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二阶边缘检测算子</a:t>
            </a: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Canny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算子</a:t>
            </a: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9327" y="4389703"/>
            <a:ext cx="4206687" cy="5833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032"/>
          <p:cNvSpPr txBox="1">
            <a:spLocks noChangeArrowheads="1"/>
          </p:cNvSpPr>
          <p:nvPr/>
        </p:nvSpPr>
        <p:spPr bwMode="auto">
          <a:xfrm>
            <a:off x="531255" y="3161357"/>
            <a:ext cx="8289246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Canny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边缘检测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器使用高斯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函数的一阶导数，是对信噪比与定位之乘积的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最优化逼近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算子</a:t>
            </a:r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endParaRPr lang="zh-CN" altLang="en-US" sz="2400" dirty="0">
              <a:solidFill>
                <a:srgbClr val="0A0A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5844" name="Picture 103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28961" y="4352865"/>
            <a:ext cx="3650156" cy="175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7951" y="483379"/>
            <a:ext cx="45865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高斯函数的一阶导数,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755" y="1685243"/>
            <a:ext cx="79683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回忆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：滤波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改善噪声影响；一般滤波器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均值滤波器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导致边缘的损失；增强边缘和降低噪声之间需要折衷．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371600" y="3417888"/>
          <a:ext cx="685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" r:id="rId1" imgW="78333600" imgH="9753600" progId="Equation.3">
                  <p:embed/>
                </p:oleObj>
              </mc:Choice>
              <mc:Fallback>
                <p:oleObj name="" r:id="rId1" imgW="78333600" imgH="975360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3417888"/>
                        <a:ext cx="6858000" cy="8382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562991" y="4560888"/>
            <a:ext cx="415973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hlink"/>
                </a:solidFill>
              </a:rPr>
              <a:t> </a:t>
            </a:r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梯度值</a:t>
            </a:r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和梯度角</a:t>
            </a:r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2400" dirty="0">
              <a:solidFill>
                <a:srgbClr val="0A0A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2362200" y="5170488"/>
          <a:ext cx="3733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" r:id="rId3" imgW="36576000" imgH="6400800" progId="Equation.3">
                  <p:embed/>
                </p:oleObj>
              </mc:Choice>
              <mc:Fallback>
                <p:oleObj name="" r:id="rId3" imgW="36576000" imgH="64008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5170488"/>
                        <a:ext cx="3733800" cy="5334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5"/>
          <p:cNvGraphicFramePr>
            <a:graphicFrameLocks noChangeAspect="1"/>
          </p:cNvGraphicFramePr>
          <p:nvPr/>
        </p:nvGraphicFramePr>
        <p:xfrm>
          <a:off x="2362200" y="5780088"/>
          <a:ext cx="373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" r:id="rId5" imgW="39319200" imgH="4572000" progId="Equation.3">
                  <p:embed/>
                </p:oleObj>
              </mc:Choice>
              <mc:Fallback>
                <p:oleObj name="" r:id="rId5" imgW="39319200" imgH="45720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200" y="5780088"/>
                        <a:ext cx="3733800" cy="4572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 noChangeAspect="1"/>
          </p:cNvGraphicFramePr>
          <p:nvPr/>
        </p:nvGraphicFramePr>
        <p:xfrm>
          <a:off x="1828800" y="1955800"/>
          <a:ext cx="51054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" r:id="rId7" imgW="35052000" imgH="4572000" progId="Equation.3">
                  <p:embed/>
                </p:oleObj>
              </mc:Choice>
              <mc:Fallback>
                <p:oleObj name="" r:id="rId7" imgW="35052000" imgH="45720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8800" y="1955800"/>
                        <a:ext cx="5105400" cy="70008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85926" y="2776476"/>
            <a:ext cx="7696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2）使用一阶有限差分计算偏导数的两个阵列</a:t>
            </a:r>
            <a:r>
              <a:rPr lang="en-US" altLang="zh-CN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Q：</a:t>
            </a:r>
            <a:endParaRPr lang="zh-CN" altLang="en-US" sz="2400" dirty="0">
              <a:solidFill>
                <a:srgbClr val="0A0A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42891" y="1481076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1）求图像与高斯平滑滤波器卷积: </a:t>
            </a:r>
            <a:endParaRPr lang="zh-CN" altLang="en-US" sz="2400" dirty="0">
              <a:solidFill>
                <a:srgbClr val="0A0A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297" name="Rectangle 10"/>
          <p:cNvSpPr>
            <a:spLocks noChangeArrowheads="1"/>
          </p:cNvSpPr>
          <p:nvPr/>
        </p:nvSpPr>
        <p:spPr bwMode="auto">
          <a:xfrm>
            <a:off x="488272" y="618724"/>
            <a:ext cx="734688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Canny </a:t>
            </a: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边缘检测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步骤：第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,2,3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13727" y="5706037"/>
            <a:ext cx="4206687" cy="5833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667306" y="5245487"/>
            <a:ext cx="2135050" cy="14165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085220" y="5490953"/>
            <a:ext cx="3505200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模板无法计算；</a:t>
            </a:r>
            <a:endParaRPr lang="en-US" altLang="zh-CN" sz="2400" dirty="0" smtClean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需额外计算 </a:t>
            </a:r>
            <a:endParaRPr lang="zh-CN" altLang="en-US" sz="2400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274955" y="1311910"/>
            <a:ext cx="8780145" cy="1938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4）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非极大值抑制</a:t>
            </a:r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A0A0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non-maximum </a:t>
            </a:r>
            <a:r>
              <a:rPr lang="en-US" altLang="zh-CN" sz="2400" dirty="0" smtClean="0">
                <a:solidFill>
                  <a:srgbClr val="0A0A0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suppression</a:t>
            </a:r>
            <a:r>
              <a:rPr lang="en-US" altLang="zh-CN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400" dirty="0">
              <a:solidFill>
                <a:srgbClr val="0A0A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细化幅值图像中的屋脊带，即只保留</a:t>
            </a:r>
            <a:r>
              <a:rPr lang="zh-CN" altLang="en-US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幅值局部变化</a:t>
            </a:r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最大的点．</a:t>
            </a:r>
            <a:endParaRPr lang="zh-CN" altLang="en-US" sz="2400" dirty="0">
              <a:solidFill>
                <a:srgbClr val="0A0A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/>
            <a:endParaRPr lang="en-US" altLang="zh-CN" sz="2400" dirty="0" smtClean="0">
              <a:solidFill>
                <a:srgbClr val="0A0A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/>
            <a:r>
              <a:rPr lang="zh-CN" altLang="en-US" sz="2400" b="1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具体做法</a:t>
            </a:r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dirty="0" smtClean="0">
              <a:solidFill>
                <a:srgbClr val="0A0A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/>
            <a:r>
              <a:rPr lang="en-US" altLang="zh-CN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 </a:t>
            </a:r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梯度角的变化范围减小到圆周的八个扇区</a:t>
            </a:r>
            <a:r>
              <a:rPr lang="en-US" altLang="zh-CN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标号</a:t>
            </a:r>
            <a:r>
              <a:rPr lang="en-US" altLang="zh-CN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0-7)</a:t>
            </a:r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之一</a:t>
            </a:r>
            <a:endParaRPr lang="zh-CN" altLang="en-US" sz="2400" dirty="0">
              <a:solidFill>
                <a:srgbClr val="0A0A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314" name="Object 1024"/>
          <p:cNvGraphicFramePr>
            <a:graphicFrameLocks noChangeAspect="1"/>
          </p:cNvGraphicFramePr>
          <p:nvPr/>
        </p:nvGraphicFramePr>
        <p:xfrm>
          <a:off x="5366982" y="3525284"/>
          <a:ext cx="3124200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BMP 图象" r:id="rId1" imgW="3514725" imgH="3228975" progId="PBrush">
                  <p:embed/>
                </p:oleObj>
              </mc:Choice>
              <mc:Fallback>
                <p:oleObj name="BMP 图象" r:id="rId1" imgW="3514725" imgH="3228975" progId="PBrush">
                  <p:embed/>
                  <p:pic>
                    <p:nvPicPr>
                      <p:cNvPr id="0" name="Object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66982" y="3525284"/>
                        <a:ext cx="3124200" cy="2870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294027" y="3680917"/>
            <a:ext cx="162095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梯度</a:t>
            </a:r>
            <a:r>
              <a:rPr lang="zh-CN" altLang="en-US" sz="2800" dirty="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</a:t>
            </a:r>
            <a:r>
              <a:rPr lang="zh-CN" altLang="en-US" sz="28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800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3315" name="Object 1025"/>
          <p:cNvGraphicFramePr>
            <a:graphicFrameLocks noChangeAspect="1"/>
          </p:cNvGraphicFramePr>
          <p:nvPr/>
        </p:nvGraphicFramePr>
        <p:xfrm>
          <a:off x="1826351" y="3728733"/>
          <a:ext cx="320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公式" r:id="rId3" imgW="33223200" imgH="4876800" progId="Equation.3">
                  <p:embed/>
                </p:oleObj>
              </mc:Choice>
              <mc:Fallback>
                <p:oleObj name="公式" r:id="rId3" imgW="33223200" imgH="4876800" progId="Equation.3">
                  <p:embed/>
                  <p:pic>
                    <p:nvPicPr>
                      <p:cNvPr id="0" name="Object 102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6351" y="3728733"/>
                        <a:ext cx="3200400" cy="4572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75208" y="450048"/>
            <a:ext cx="6232796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Canny </a:t>
            </a: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边缘检测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96186" y="4667331"/>
            <a:ext cx="4450080" cy="1383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梯度</a:t>
            </a:r>
            <a:r>
              <a:rPr lang="zh-CN" altLang="en-US" sz="2800" dirty="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</a:t>
            </a:r>
            <a:r>
              <a:rPr lang="zh-CN" altLang="en-US" sz="2800" dirty="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将只有八个方向，在</a:t>
            </a:r>
            <a:endParaRPr lang="en-US" altLang="zh-CN" sz="2800" dirty="0" smtClean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800" dirty="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八个方向基础上如何做局部</a:t>
            </a:r>
            <a:endParaRPr lang="en-US" altLang="zh-CN" sz="2800" dirty="0" smtClean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800" dirty="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幅值</a:t>
            </a:r>
            <a:r>
              <a:rPr lang="zh-CN" altLang="en-US" sz="2800" dirty="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比较？</a:t>
            </a:r>
            <a:endParaRPr lang="zh-CN" altLang="en-US" sz="2800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7182" y="4682532"/>
            <a:ext cx="4566751" cy="14871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76357" y="1681383"/>
            <a:ext cx="353695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矩形 8"/>
          <p:cNvSpPr>
            <a:spLocks noChangeArrowheads="1"/>
          </p:cNvSpPr>
          <p:nvPr/>
        </p:nvSpPr>
        <p:spPr bwMode="auto">
          <a:xfrm>
            <a:off x="268950" y="1221578"/>
            <a:ext cx="939756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4.2 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局部极值检测</a:t>
            </a:r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为了</a:t>
            </a:r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更好的解释这个</a:t>
            </a:r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概念，以下图为例子</a:t>
            </a:r>
            <a:endParaRPr lang="zh-CN" altLang="en-US" sz="2400" dirty="0">
              <a:solidFill>
                <a:srgbClr val="0A0A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892" name="矩形 9"/>
          <p:cNvSpPr>
            <a:spLocks noChangeArrowheads="1"/>
          </p:cNvSpPr>
          <p:nvPr/>
        </p:nvSpPr>
        <p:spPr bwMode="auto">
          <a:xfrm>
            <a:off x="386019" y="4029619"/>
            <a:ext cx="8215312" cy="2676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图</a:t>
            </a:r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中的数字代表了像素点的梯度强度，箭头方向代表了</a:t>
            </a:r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梯度方向（经过步骤</a:t>
            </a:r>
            <a:r>
              <a:rPr lang="en-US" altLang="zh-CN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4.1,</a:t>
            </a:r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只有八</a:t>
            </a:r>
            <a:r>
              <a:rPr lang="zh-CN" altLang="en-US" sz="2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个方向</a:t>
            </a:r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）。</a:t>
            </a:r>
            <a:endParaRPr lang="en-US" altLang="zh-CN" sz="2400" dirty="0" smtClean="0">
              <a:solidFill>
                <a:srgbClr val="0A0A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以</a:t>
            </a:r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排第</a:t>
            </a:r>
            <a:r>
              <a:rPr lang="en-US" altLang="zh-CN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像素点为例，由于梯度方向向上，则将这一点的强度（</a:t>
            </a:r>
            <a:r>
              <a:rPr lang="en-US" altLang="zh-CN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）与其上下两个像素点的强度（</a:t>
            </a:r>
            <a:r>
              <a:rPr lang="en-US" altLang="zh-CN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）比较，由于这一点强度最大，则保留</a:t>
            </a:r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solidFill>
                <a:srgbClr val="0A0A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同理第</a:t>
            </a:r>
            <a:r>
              <a:rPr lang="en-US" altLang="zh-CN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排第</a:t>
            </a:r>
            <a:r>
              <a:rPr lang="en-US" altLang="zh-CN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个像素，即使其值（</a:t>
            </a:r>
            <a:r>
              <a:rPr lang="en-US" altLang="zh-CN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）比左右像素点的幅值小（此处可提现局部的一个不同定义）。</a:t>
            </a:r>
            <a:endParaRPr lang="zh-CN" altLang="en-US" sz="2400" dirty="0">
              <a:solidFill>
                <a:srgbClr val="0A0A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75208" y="450048"/>
            <a:ext cx="658385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Canny </a:t>
            </a: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边缘检测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步骤：第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b="1" noProof="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边缘检测概念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一阶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边缘检测算子</a:t>
            </a: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二阶边缘检测算子</a:t>
            </a: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Canny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算子</a:t>
            </a: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2031" y="2452845"/>
            <a:ext cx="3342392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s://imgsa.baidu.com/baike/c0%3Dbaike116%2C5%2C5%2C116%2C38/sign=7a0aa02c93cad1c8c4b6f4751e570c6c/7c1ed21b0ef41bd5e72a58f757da81cb39db3db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230530"/>
            <a:ext cx="830103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6268" y="5776519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0A0A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细化幅值图像中的屋脊带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488272" y="618724"/>
            <a:ext cx="433965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非极大值抑制效果图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2"/>
          <p:cNvSpPr>
            <a:spLocks noChangeArrowheads="1"/>
          </p:cNvSpPr>
          <p:nvPr/>
        </p:nvSpPr>
        <p:spPr bwMode="auto">
          <a:xfrm>
            <a:off x="168676" y="1176383"/>
            <a:ext cx="8744505" cy="48936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5）取</a:t>
            </a:r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阈值，检测边缘：</a:t>
            </a:r>
            <a:endParaRPr lang="en-US" altLang="zh-CN" sz="2400" dirty="0" smtClean="0">
              <a:solidFill>
                <a:srgbClr val="0A0A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低于阈值的所有值赋零值，得到图像的边缘阵列．</a:t>
            </a:r>
            <a:endParaRPr lang="zh-CN" altLang="en-US" sz="2400" dirty="0">
              <a:solidFill>
                <a:srgbClr val="0A0A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 smtClean="0">
              <a:solidFill>
                <a:srgbClr val="0A0A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基本思想</a:t>
            </a:r>
            <a:r>
              <a:rPr lang="zh-CN" altLang="en-US" sz="24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 </a:t>
            </a:r>
            <a:endParaRPr lang="en-US" altLang="zh-CN" sz="2400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阈值</a:t>
            </a:r>
            <a:r>
              <a:rPr lang="en-US" altLang="zh-CN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τ</a:t>
            </a:r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太低和阴影</a:t>
            </a:r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假边缘;</a:t>
            </a:r>
            <a:endParaRPr lang="zh-CN" altLang="en-US" sz="2400" dirty="0">
              <a:solidFill>
                <a:srgbClr val="0A0A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阈值</a:t>
            </a:r>
            <a:r>
              <a:rPr lang="en-US" altLang="zh-CN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τ</a:t>
            </a:r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取得太高</a:t>
            </a:r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部分轮廊丢失.</a:t>
            </a:r>
            <a:endParaRPr lang="zh-CN" altLang="en-US" sz="2400" dirty="0">
              <a:solidFill>
                <a:srgbClr val="0A0A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选用</a:t>
            </a:r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两个阈值: 更有效的阈值方案．</a:t>
            </a:r>
            <a:endParaRPr lang="zh-CN" altLang="en-US" sz="2400" dirty="0">
              <a:solidFill>
                <a:srgbClr val="0A0A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 smtClean="0">
              <a:solidFill>
                <a:srgbClr val="0A0A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具体做法</a:t>
            </a:r>
            <a:r>
              <a:rPr lang="zh-CN" altLang="en-US" sz="24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400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5.1 </a:t>
            </a:r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</a:t>
            </a:r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高低两个阈值作用在幅值</a:t>
            </a:r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图；</a:t>
            </a:r>
            <a:endParaRPr lang="en-US" altLang="zh-CN" sz="2400" dirty="0">
              <a:solidFill>
                <a:srgbClr val="0A0A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5.2 </a:t>
            </a:r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得到</a:t>
            </a:r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两个边缘图</a:t>
            </a:r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</a:t>
            </a:r>
            <a:r>
              <a:rPr lang="zh-CN" altLang="en-US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阈值</a:t>
            </a:r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低阈值</a:t>
            </a:r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边缘</a:t>
            </a:r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图；</a:t>
            </a:r>
            <a:endParaRPr lang="zh-CN" altLang="en-US" sz="2400" dirty="0">
              <a:solidFill>
                <a:srgbClr val="0A0A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5.3 </a:t>
            </a:r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连接</a:t>
            </a:r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高阈值边缘图，出现断点时，在低</a:t>
            </a:r>
            <a:r>
              <a:rPr lang="zh-CN" altLang="en-US" sz="24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阈值边缘</a:t>
            </a:r>
            <a:r>
              <a:rPr lang="zh-CN" altLang="en-US" sz="24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图中的8邻点域搜寻边缘点。</a:t>
            </a:r>
            <a:endParaRPr lang="zh-CN" altLang="en-US" sz="2400" dirty="0">
              <a:solidFill>
                <a:srgbClr val="0A0A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275208" y="450048"/>
            <a:ext cx="492795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Canny </a:t>
            </a: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边缘检测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器步骤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38030" y="498145"/>
            <a:ext cx="2954655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双阈值结果图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50885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3501" y="1527350"/>
            <a:ext cx="4097241" cy="408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645995" y="5876546"/>
            <a:ext cx="214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(a) 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Sobel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算子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28267" y="5895815"/>
            <a:ext cx="214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(b) Canny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算子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5088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2235" y="1532115"/>
            <a:ext cx="4139879" cy="4202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94316" y="1218459"/>
            <a:ext cx="9859393" cy="36009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/>
            <a:endParaRPr lang="zh-CN" altLang="en-US" sz="3200" dirty="0">
              <a:solidFill>
                <a:schemeClr val="tx2"/>
              </a:solidFill>
            </a:endParaRPr>
          </a:p>
          <a:p>
            <a:pPr algn="just"/>
            <a:r>
              <a:rPr lang="en-US" altLang="zh-CN" sz="3200" b="1" dirty="0" smtClean="0">
                <a:solidFill>
                  <a:srgbClr val="0A0A0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Canny</a:t>
            </a:r>
            <a:r>
              <a:rPr lang="zh-CN" altLang="en-US" sz="3200" b="1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边缘检测步骤：</a:t>
            </a:r>
            <a:endParaRPr lang="en-US" altLang="zh-CN" sz="3200" b="1" dirty="0" smtClean="0">
              <a:solidFill>
                <a:srgbClr val="0A0A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endParaRPr lang="zh-CN" altLang="en-US" sz="3200" dirty="0">
              <a:solidFill>
                <a:srgbClr val="0A0A0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en-US" sz="32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高斯滤波器</a:t>
            </a:r>
            <a:r>
              <a:rPr lang="zh-CN" altLang="en-US" sz="32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平滑</a:t>
            </a:r>
            <a:r>
              <a:rPr lang="zh-CN" altLang="en-US" sz="32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图像；</a:t>
            </a:r>
            <a:endParaRPr lang="zh-CN" altLang="en-US" sz="3200" dirty="0">
              <a:solidFill>
                <a:srgbClr val="0A0A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0" hangingPunct="0"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en-US" sz="32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一阶偏导</a:t>
            </a:r>
            <a:r>
              <a:rPr lang="zh-CN" altLang="en-US" sz="32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有限差分计算梯度幅值和</a:t>
            </a:r>
            <a:r>
              <a:rPr lang="zh-CN" altLang="en-US" sz="32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方向；</a:t>
            </a:r>
            <a:endParaRPr lang="zh-CN" altLang="en-US" sz="3200" dirty="0">
              <a:solidFill>
                <a:srgbClr val="0A0A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0" hangingPunct="0"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zh-CN" altLang="en-US" sz="32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梯度幅值应用</a:t>
            </a:r>
            <a:r>
              <a:rPr lang="zh-CN" altLang="en-US" sz="32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非极大值</a:t>
            </a:r>
            <a:r>
              <a:rPr lang="zh-CN" altLang="en-US" sz="32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抑制</a:t>
            </a:r>
            <a:r>
              <a:rPr lang="zh-CN" altLang="en-US" sz="32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3200" dirty="0">
              <a:solidFill>
                <a:srgbClr val="0A0A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0" hangingPunct="0"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en-US" sz="32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双阈值</a:t>
            </a:r>
            <a:r>
              <a:rPr lang="zh-CN" altLang="en-US" sz="32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zh-CN" altLang="en-US" sz="32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检测</a:t>
            </a:r>
            <a:r>
              <a:rPr lang="zh-CN" altLang="en-US" sz="32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32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连接</a:t>
            </a:r>
            <a:r>
              <a:rPr lang="zh-CN" altLang="en-US" sz="3200" dirty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边缘． </a:t>
            </a:r>
            <a:r>
              <a:rPr lang="zh-CN" altLang="en-US" sz="3200" b="1" dirty="0">
                <a:solidFill>
                  <a:schemeClr val="tx2"/>
                </a:solidFill>
              </a:rPr>
              <a:t> 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244262" y="5510475"/>
            <a:ext cx="81184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A0A0E"/>
                </a:solidFill>
              </a:rPr>
              <a:t>http://zh.wikipedia.org/wiki/Canny%E7%AE%97%E5%AD%90</a:t>
            </a:r>
            <a:endParaRPr lang="zh-CN" altLang="en-US" dirty="0">
              <a:solidFill>
                <a:srgbClr val="0A0A0E"/>
              </a:solidFill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43936" y="5502384"/>
            <a:ext cx="28797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A0A0E"/>
                </a:solidFill>
              </a:rPr>
              <a:t>进一步参考：</a:t>
            </a:r>
            <a:endParaRPr lang="zh-CN" altLang="en-US" b="1" dirty="0">
              <a:solidFill>
                <a:srgbClr val="0A0A0E"/>
              </a:solidFill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75208" y="450048"/>
            <a:ext cx="585128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Canny </a:t>
            </a: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边缘检测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器步骤总结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85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6368" y="1305240"/>
            <a:ext cx="3121426" cy="248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38030" y="598628"/>
            <a:ext cx="5253361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Canny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边缘检测器结果图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498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1572" y="1281428"/>
            <a:ext cx="3095465" cy="260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98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135" y="4052495"/>
            <a:ext cx="3009272" cy="250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98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7901" y="4029390"/>
            <a:ext cx="3119281" cy="259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915627" y="3754669"/>
            <a:ext cx="102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(a)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原图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5289" y="3796537"/>
            <a:ext cx="214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Sobel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算子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6946" y="6488668"/>
            <a:ext cx="214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(c) LOG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算子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16770" y="6488668"/>
            <a:ext cx="214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(d) Canny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算子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57679" y="1925949"/>
            <a:ext cx="7685696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b="1" noProof="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边缘检测定义</a:t>
            </a:r>
            <a:endParaRPr kumimoji="0" lang="en-US" altLang="zh-CN" sz="3600" b="1" i="0" u="none" strike="noStrike" kern="1200" cap="none" spc="0" normalizeH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3600" b="1" baseline="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一阶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边缘检测算子</a:t>
            </a: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二阶边缘检测算子</a:t>
            </a:r>
            <a:endParaRPr lang="en-US" altLang="zh-CN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Canny</a:t>
            </a:r>
            <a:r>
              <a:rPr lang="zh-CN" altLang="en-US" sz="36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算子</a:t>
            </a:r>
            <a:endParaRPr lang="zh-CN" altLang="en-US" sz="3600" b="1" dirty="0" smtClean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7793" y="3467224"/>
            <a:ext cx="4517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Any Questions</a:t>
            </a:r>
            <a:r>
              <a:rPr lang="zh-CN" alt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3600" b="1" dirty="0" smtClean="0">
              <a:solidFill>
                <a:srgbClr val="00B0F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3600" b="1" dirty="0">
              <a:solidFill>
                <a:srgbClr val="00B0F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338192" y="2101804"/>
            <a:ext cx="8382000" cy="35394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边缘(</a:t>
            </a:r>
            <a:r>
              <a:rPr lang="en-US" altLang="zh-CN" sz="32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edge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是指图像</a:t>
            </a:r>
            <a:r>
              <a:rPr lang="zh-CN" altLang="en-US" sz="32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局部强度变化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最显著的部分；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边缘主要存在于目标与目标、目标与背景、区域与区域(包括不同色彩)之间；</a:t>
            </a:r>
            <a:endParaRPr lang="zh-CN" altLang="en-US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边缘检测是图像分割、纹理特征和形状特征等图像分析的重要基础．</a:t>
            </a:r>
            <a:endParaRPr lang="zh-CN" altLang="en-US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11" name="Text Box 8"/>
          <p:cNvSpPr txBox="1">
            <a:spLocks noChangeArrowheads="1"/>
          </p:cNvSpPr>
          <p:nvPr/>
        </p:nvSpPr>
        <p:spPr bwMode="auto">
          <a:xfrm>
            <a:off x="442587" y="622800"/>
            <a:ext cx="44196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边缘检测定义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368474" y="1407764"/>
            <a:ext cx="8382000" cy="35394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局部强度变化（</a:t>
            </a:r>
            <a:r>
              <a:rPr lang="zh-CN" altLang="en-US" sz="32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边缘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）分类</a:t>
            </a:r>
            <a:r>
              <a:rPr lang="zh-CN" altLang="en-US" sz="32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阶跃不连续，即图像强度在不连续处的像素灰度值有着</a:t>
            </a:r>
            <a:r>
              <a:rPr lang="zh-CN" altLang="en-US" sz="32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显著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的差异；</a:t>
            </a:r>
            <a:endParaRPr lang="zh-CN" altLang="en-US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32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线条不连续，即图像强度突然从一个值变化到另一个值，保持一较小行程后又回到原来的值．</a:t>
            </a:r>
            <a:endParaRPr lang="zh-CN" altLang="en-US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11" name="Text Box 8"/>
          <p:cNvSpPr txBox="1">
            <a:spLocks noChangeArrowheads="1"/>
          </p:cNvSpPr>
          <p:nvPr/>
        </p:nvSpPr>
        <p:spPr bwMode="auto">
          <a:xfrm>
            <a:off x="442587" y="622800"/>
            <a:ext cx="44196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边缘检测概念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6" name="Group 29"/>
          <p:cNvGrpSpPr/>
          <p:nvPr/>
        </p:nvGrpSpPr>
        <p:grpSpPr bwMode="auto">
          <a:xfrm>
            <a:off x="214204" y="5558230"/>
            <a:ext cx="5688013" cy="792162"/>
            <a:chOff x="1292" y="1071"/>
            <a:chExt cx="2904" cy="453"/>
          </a:xfrm>
        </p:grpSpPr>
        <p:pic>
          <p:nvPicPr>
            <p:cNvPr id="7" name="Picture 12" descr="图6-1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553" y="1071"/>
              <a:ext cx="2353" cy="45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8" name="Line 13"/>
            <p:cNvSpPr>
              <a:spLocks noChangeAspect="1" noChangeShapeType="1"/>
            </p:cNvSpPr>
            <p:nvPr/>
          </p:nvSpPr>
          <p:spPr bwMode="auto">
            <a:xfrm>
              <a:off x="1292" y="1286"/>
              <a:ext cx="2904" cy="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5724395" y="5185775"/>
            <a:ext cx="3231715" cy="14530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49654" y="5361141"/>
            <a:ext cx="3056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左图中那些部分属于阶跃不连续，哪些部分属于线条不连续？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540199" y="6060921"/>
            <a:ext cx="845507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2"/>
                </a:solidFill>
              </a:rPr>
              <a:t>    </a:t>
            </a:r>
            <a:endParaRPr lang="zh-CN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444156" y="1915849"/>
          <a:ext cx="5166755" cy="3637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Picture" r:id="rId1" imgW="5343525" imgH="8572500" progId="Word.Picture.8">
                  <p:embed/>
                </p:oleObj>
              </mc:Choice>
              <mc:Fallback>
                <p:oleObj name="Picture" r:id="rId1" imgW="5343525" imgH="8572500" progId="Word.Picture.8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44156" y="1915849"/>
                        <a:ext cx="5166755" cy="3637967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756268" y="5641299"/>
            <a:ext cx="663299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a)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阶跃函数    (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b)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线条函数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518278" y="1979524"/>
            <a:ext cx="1994203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理论曲线</a:t>
            </a:r>
            <a:endParaRPr lang="zh-CN" altLang="en-US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93228" y="2720647"/>
            <a:ext cx="1890906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实际曲线</a:t>
            </a:r>
            <a:endParaRPr lang="zh-CN" altLang="en-US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42586" y="622800"/>
            <a:ext cx="8538575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边缘检测概念：常见的边缘一、二阶导数</a:t>
            </a:r>
            <a:endParaRPr lang="zh-CN" altLang="zh-CN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32685" y="3674713"/>
            <a:ext cx="1890906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一阶导数</a:t>
            </a:r>
            <a:endParaRPr lang="zh-CN" altLang="en-US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22455" y="4741512"/>
            <a:ext cx="1890906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二阶导数</a:t>
            </a:r>
            <a:endParaRPr lang="zh-CN" altLang="en-US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339773" y="2089034"/>
            <a:ext cx="8512479" cy="3323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边缘检测器</a:t>
            </a:r>
            <a:r>
              <a:rPr lang="en-US" altLang="zh-CN" sz="2800" dirty="0" smtClean="0">
                <a:solidFill>
                  <a:srgbClr val="A451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dirty="0" smtClean="0">
                <a:solidFill>
                  <a:srgbClr val="A451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Edge detector)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从图像中抽取边缘集合的算法</a:t>
            </a:r>
            <a:r>
              <a:rPr lang="en-US" altLang="zh-CN" sz="28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轮廓</a:t>
            </a:r>
            <a:r>
              <a:rPr lang="en-US" altLang="zh-CN" sz="2800" dirty="0" smtClean="0">
                <a:solidFill>
                  <a:srgbClr val="A451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dirty="0" smtClean="0">
                <a:solidFill>
                  <a:srgbClr val="A451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Boundary</a:t>
            </a:r>
            <a:r>
              <a:rPr lang="en-US" altLang="zh-CN" sz="2800" dirty="0" smtClean="0">
                <a:solidFill>
                  <a:srgbClr val="A451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一条表示边缘列表</a:t>
            </a:r>
            <a:r>
              <a:rPr lang="zh-CN" altLang="en-US" sz="28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的拟合曲线</a:t>
            </a:r>
            <a:r>
              <a:rPr lang="en-US" altLang="zh-CN" sz="28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边缘连接</a:t>
            </a:r>
            <a:r>
              <a:rPr lang="en-US" altLang="zh-CN" sz="2800" dirty="0" smtClean="0">
                <a:solidFill>
                  <a:srgbClr val="A451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dirty="0" smtClean="0">
                <a:solidFill>
                  <a:srgbClr val="A451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Edge linking</a:t>
            </a:r>
            <a:r>
              <a:rPr lang="en-US" altLang="zh-CN" sz="2800" dirty="0" smtClean="0">
                <a:solidFill>
                  <a:srgbClr val="A451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从无序边缘表形成</a:t>
            </a:r>
            <a:r>
              <a:rPr lang="zh-CN" altLang="en-US" sz="2800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有序边缘表</a:t>
            </a:r>
            <a:r>
              <a:rPr lang="zh-CN" altLang="en-US" sz="28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的过程</a:t>
            </a:r>
            <a:r>
              <a:rPr lang="en-US" altLang="zh-CN" sz="2800" dirty="0" smtClean="0">
                <a:solidFill>
                  <a:srgbClr val="0A0A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11" name="Text Box 8"/>
          <p:cNvSpPr txBox="1">
            <a:spLocks noChangeArrowheads="1"/>
          </p:cNvSpPr>
          <p:nvPr/>
        </p:nvSpPr>
        <p:spPr bwMode="auto">
          <a:xfrm>
            <a:off x="442587" y="622800"/>
            <a:ext cx="44196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边缘检测概念：术语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42586" y="622800"/>
            <a:ext cx="798742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边缘检测概念：边缘检测与锐化的关系</a:t>
            </a:r>
            <a:endParaRPr lang="zh-CN" altLang="en-US" sz="36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67998" y="1491706"/>
            <a:ext cx="8392439" cy="36718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lvl="0" indent="-228600">
              <a:lnSpc>
                <a:spcPct val="140000"/>
              </a:lnSpc>
              <a:spcBef>
                <a:spcPts val="1000"/>
              </a:spcBef>
              <a:buClr>
                <a:srgbClr val="592AA6"/>
              </a:buClr>
              <a:buFont typeface="Wingdings" panose="05000000000000000000" pitchFamily="2" charset="2"/>
              <a:buChar char="n"/>
            </a:pP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锐化</a:t>
            </a:r>
            <a:r>
              <a:rPr lang="zh-CN" altLang="en-US" sz="3200" noProof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加强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边缘，</a:t>
            </a: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使得图像</a:t>
            </a: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看起来轮廓更加明显。</a:t>
            </a:r>
            <a:endParaRPr kumimoji="0" lang="en-US" altLang="zh-CN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92AA6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边缘检测</a:t>
            </a: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是检测图像中的</a:t>
            </a: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边缘（</a:t>
            </a: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定位</a:t>
            </a: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），</a:t>
            </a:r>
            <a:r>
              <a:rPr kumimoji="0" lang="zh-CN" alt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可以用于分割等多项应用。</a:t>
            </a:r>
            <a:endParaRPr kumimoji="0" lang="zh-CN" altLang="en-US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592AA6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二者紧密相关，因此边缘检测的一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阶、二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算法的基础是锐化的一、二阶算法。</a:t>
            </a:r>
            <a:endParaRPr kumimoji="0" lang="zh-CN" altLang="en-US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3234</Words>
  <Application>WPS 演示</Application>
  <PresentationFormat>全屏显示(4:3)</PresentationFormat>
  <Paragraphs>469</Paragraphs>
  <Slides>46</Slides>
  <Notes>4</Notes>
  <HiddenSlides>5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31</vt:i4>
      </vt:variant>
      <vt:variant>
        <vt:lpstr>幻灯片标题</vt:lpstr>
      </vt:variant>
      <vt:variant>
        <vt:i4>46</vt:i4>
      </vt:variant>
    </vt:vector>
  </HeadingPairs>
  <TitlesOfParts>
    <vt:vector size="89" baseType="lpstr">
      <vt:lpstr>Arial</vt:lpstr>
      <vt:lpstr>宋体</vt:lpstr>
      <vt:lpstr>Wingdings</vt:lpstr>
      <vt:lpstr>楷体</vt:lpstr>
      <vt:lpstr>微软雅黑</vt:lpstr>
      <vt:lpstr>Times New Roman</vt:lpstr>
      <vt:lpstr>黑体</vt:lpstr>
      <vt:lpstr>等线</vt:lpstr>
      <vt:lpstr>Arial Unicode MS</vt:lpstr>
      <vt:lpstr>等线 Light</vt:lpstr>
      <vt:lpstr>Calibri</vt:lpstr>
      <vt:lpstr>Office 主题​​</vt:lpstr>
      <vt:lpstr>Word.Picture.8</vt:lpstr>
      <vt:lpstr>Equation.3</vt:lpstr>
      <vt:lpstr>Equation.3</vt:lpstr>
      <vt:lpstr>PBrush</vt:lpstr>
      <vt:lpstr>Equation.3</vt:lpstr>
      <vt:lpstr>Word.Picture.8</vt:lpstr>
      <vt:lpstr>Equation.3</vt:lpstr>
      <vt:lpstr>Equation.3</vt:lpstr>
      <vt:lpstr>PBrush</vt:lpstr>
      <vt:lpstr>PBrush</vt:lpstr>
      <vt:lpstr>Equation.3</vt:lpstr>
      <vt:lpstr>Equation.DSMT4</vt:lpstr>
      <vt:lpstr>Equation.3</vt:lpstr>
      <vt:lpstr>Equation.2</vt:lpstr>
      <vt:lpstr>Equation.2</vt:lpstr>
      <vt:lpstr>Equation.2</vt:lpstr>
      <vt:lpstr>Equation.2</vt:lpstr>
      <vt:lpstr>Equation.2</vt:lpstr>
      <vt:lpstr>Equation.3</vt:lpstr>
      <vt:lpstr>Equation.3</vt:lpstr>
      <vt:lpstr>Equation.3</vt:lpstr>
      <vt:lpstr>Equation.3</vt:lpstr>
      <vt:lpstr>PBrush</vt:lpstr>
      <vt:lpstr>PBrush</vt:lpstr>
      <vt:lpstr>Equation.3</vt:lpstr>
      <vt:lpstr>PBrush</vt:lpstr>
      <vt:lpstr>Equation.3</vt:lpstr>
      <vt:lpstr>PBrush</vt:lpstr>
      <vt:lpstr>Equation.3</vt:lpstr>
      <vt:lpstr>PBrush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边缘检测的概念：边缘检测算法</vt:lpstr>
      <vt:lpstr>边缘检测判据公式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Yirui Wu</dc:creator>
  <cp:lastModifiedBy>thinkpad</cp:lastModifiedBy>
  <cp:revision>201</cp:revision>
  <dcterms:created xsi:type="dcterms:W3CDTF">2017-03-05T02:04:00Z</dcterms:created>
  <dcterms:modified xsi:type="dcterms:W3CDTF">2020-04-30T09:19:18Z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