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1019" r:id="rId4"/>
    <p:sldId id="1020" r:id="rId6"/>
    <p:sldId id="944" r:id="rId7"/>
    <p:sldId id="945" r:id="rId8"/>
    <p:sldId id="947" r:id="rId9"/>
    <p:sldId id="948" r:id="rId10"/>
    <p:sldId id="958" r:id="rId11"/>
    <p:sldId id="949" r:id="rId12"/>
    <p:sldId id="1013" r:id="rId13"/>
    <p:sldId id="951" r:id="rId14"/>
    <p:sldId id="952" r:id="rId15"/>
    <p:sldId id="954" r:id="rId16"/>
    <p:sldId id="955" r:id="rId17"/>
    <p:sldId id="956" r:id="rId18"/>
    <p:sldId id="957" r:id="rId19"/>
    <p:sldId id="1014" r:id="rId20"/>
    <p:sldId id="960" r:id="rId21"/>
    <p:sldId id="962" r:id="rId22"/>
    <p:sldId id="1015" r:id="rId23"/>
    <p:sldId id="964" r:id="rId24"/>
    <p:sldId id="967" r:id="rId25"/>
    <p:sldId id="970" r:id="rId26"/>
    <p:sldId id="974" r:id="rId27"/>
    <p:sldId id="980" r:id="rId28"/>
    <p:sldId id="1016" r:id="rId29"/>
    <p:sldId id="984" r:id="rId30"/>
    <p:sldId id="985" r:id="rId31"/>
    <p:sldId id="987" r:id="rId32"/>
    <p:sldId id="992" r:id="rId33"/>
    <p:sldId id="993" r:id="rId34"/>
    <p:sldId id="994" r:id="rId35"/>
    <p:sldId id="1017" r:id="rId36"/>
    <p:sldId id="1006" r:id="rId37"/>
    <p:sldId id="1007" r:id="rId38"/>
    <p:sldId id="550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3" autoAdjust="0"/>
    <p:restoredTop sz="96929" autoAdjust="0"/>
  </p:normalViewPr>
  <p:slideViewPr>
    <p:cSldViewPr snapToGrid="0">
      <p:cViewPr varScale="1">
        <p:scale>
          <a:sx n="110" d="100"/>
          <a:sy n="110" d="100"/>
        </p:scale>
        <p:origin x="-15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F4038-31A5-42DC-8792-15F8B1F5E4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3079B-FC72-41AC-9FC3-2D9132B62C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0F279-7163-4C58-B438-E4728786523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0F279-7163-4C58-B438-E4728786523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DE7B218F-9E7E-452F-818E-8910026105A3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BC5043E-E444-4247-BABD-2B87EF5BD324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D390BC09-FD5B-44EE-B2CC-085602610084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D98945F9-9FCF-4738-9A3E-53A5C946439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3000604B-7CE4-4B38-8856-1C457893106B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基于生物特征的模式识别：笔迹，人脸，虹膜</a:t>
            </a:r>
            <a:r>
              <a:rPr lang="en-US" altLang="zh-CN" smtClean="0"/>
              <a:t>/</a:t>
            </a:r>
            <a:r>
              <a:rPr lang="zh-CN" altLang="en-US" smtClean="0"/>
              <a:t>视网膜，指纹，语音</a:t>
            </a: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jpe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0670" y="1438182"/>
            <a:ext cx="6702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成果展示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69422" y="3657601"/>
            <a:ext cx="417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46593"/>
            <a:ext cx="9144000" cy="71414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317725"/>
            <a:ext cx="9144000" cy="2285992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060" y="1829209"/>
            <a:ext cx="7262523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第十三章  图像模式识别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副标题 4"/>
          <p:cNvSpPr>
            <a:spLocks noGrp="1"/>
          </p:cNvSpPr>
          <p:nvPr/>
        </p:nvSpPr>
        <p:spPr bwMode="auto">
          <a:xfrm>
            <a:off x="4153988" y="5060560"/>
            <a:ext cx="4800600" cy="1346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巫义锐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河海大学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计算机与信息学院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01440" y="2027729"/>
            <a:ext cx="8229600" cy="438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200" cap="all" spc="12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模式识别定义</a:t>
            </a:r>
            <a:endParaRPr lang="zh-CN" altLang="en-US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模式识别应用举例</a:t>
            </a:r>
            <a:endParaRPr lang="zh-CN" altLang="en-US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模式识别发展历史</a:t>
            </a:r>
            <a:endParaRPr lang="en-US" altLang="zh-CN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图像特征介绍</a:t>
            </a:r>
            <a:endParaRPr lang="zh-CN" altLang="en-US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zh-CN" altLang="en-US" sz="3200" cap="all" spc="12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en-US" altLang="zh-CN" sz="3200" cap="all" spc="12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53484" y="2750104"/>
            <a:ext cx="4351390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Placeholder 4"/>
          <p:cNvSpPr txBox="1"/>
          <p:nvPr/>
        </p:nvSpPr>
        <p:spPr bwMode="auto">
          <a:xfrm>
            <a:off x="649288" y="469900"/>
            <a:ext cx="777240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914400" eaLnBrk="1" hangingPunct="1">
              <a:spcBef>
                <a:spcPct val="20000"/>
              </a:spcBef>
              <a:spcAft>
                <a:spcPts val="600"/>
              </a:spcAft>
            </a:pP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实例：问题描述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Rectangle 17"/>
          <p:cNvSpPr>
            <a:spLocks noChangeArrowheads="1"/>
          </p:cNvSpPr>
          <p:nvPr/>
        </p:nvSpPr>
        <p:spPr bwMode="auto">
          <a:xfrm>
            <a:off x="630042" y="1803655"/>
            <a:ext cx="7993062" cy="4114800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60000"/>
              <a:buFont typeface="Wingdings" panose="05000000000000000000" pitchFamily="2" charset="2"/>
              <a:buNone/>
            </a:pP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设计纸币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识别器对纸币按面额进行分类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SzPct val="6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SzPct val="6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 				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SzPct val="6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面额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SzPct val="6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					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28" name="Line 18"/>
          <p:cNvSpPr>
            <a:spLocks noChangeShapeType="1"/>
          </p:cNvSpPr>
          <p:nvPr/>
        </p:nvSpPr>
        <p:spPr bwMode="auto">
          <a:xfrm flipV="1">
            <a:off x="3327047" y="3254532"/>
            <a:ext cx="1439863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29" name="Line 19"/>
          <p:cNvSpPr>
            <a:spLocks noChangeShapeType="1"/>
          </p:cNvSpPr>
          <p:nvPr/>
        </p:nvSpPr>
        <p:spPr bwMode="auto">
          <a:xfrm>
            <a:off x="3327047" y="3829207"/>
            <a:ext cx="1439863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30" name="Rectangle 20"/>
          <p:cNvSpPr>
            <a:spLocks noChangeArrowheads="1"/>
          </p:cNvSpPr>
          <p:nvPr/>
        </p:nvSpPr>
        <p:spPr bwMode="auto">
          <a:xfrm>
            <a:off x="4766910" y="2422682"/>
            <a:ext cx="1447800" cy="301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320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元</a:t>
            </a:r>
            <a:endParaRPr lang="zh-CN" altLang="en-US" sz="3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320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元</a:t>
            </a:r>
            <a:endParaRPr lang="zh-CN" altLang="en-US" sz="3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320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元</a:t>
            </a:r>
            <a:endParaRPr lang="zh-CN" altLang="en-US" sz="3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3200">
                <a:latin typeface="楷体" panose="02010609060101010101" pitchFamily="49" charset="-122"/>
                <a:ea typeface="楷体" panose="02010609060101010101" pitchFamily="49" charset="-122"/>
              </a:rPr>
              <a:t>50</a:t>
            </a:r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元</a:t>
            </a:r>
            <a:endParaRPr lang="zh-CN" altLang="en-US" sz="32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320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元</a:t>
            </a:r>
            <a:endParaRPr lang="zh-CN" altLang="en-US" sz="3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Placeholder 4"/>
          <p:cNvSpPr txBox="1"/>
          <p:nvPr/>
        </p:nvSpPr>
        <p:spPr bwMode="auto">
          <a:xfrm>
            <a:off x="545594" y="432193"/>
            <a:ext cx="777240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914400" eaLnBrk="1" hangingPunct="1">
              <a:spcBef>
                <a:spcPct val="20000"/>
              </a:spcBef>
              <a:spcAft>
                <a:spcPts val="600"/>
              </a:spcAft>
            </a:pP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实例：特征提取与选择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6"/>
          <p:cNvSpPr>
            <a:spLocks noChangeArrowheads="1"/>
          </p:cNvSpPr>
          <p:nvPr/>
        </p:nvSpPr>
        <p:spPr bwMode="auto">
          <a:xfrm>
            <a:off x="3725163" y="1084173"/>
            <a:ext cx="6400800" cy="27515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tabLst>
                <a:tab pos="1082675" algn="r"/>
                <a:tab pos="2000250" algn="l"/>
                <a:tab pos="4572000" algn="l"/>
              </a:tabLst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	         长度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(mm)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宽度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(mm)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tabLst>
                <a:tab pos="1082675" algn="r"/>
                <a:tab pos="2000250" algn="l"/>
                <a:tab pos="4572000" algn="l"/>
              </a:tabLst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元	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136       63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tabLst>
                <a:tab pos="1082675" algn="r"/>
                <a:tab pos="2000250" algn="l"/>
                <a:tab pos="4572000" algn="l"/>
              </a:tabLst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10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元	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141       70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tabLst>
                <a:tab pos="1082675" algn="r"/>
                <a:tab pos="2000250" algn="l"/>
                <a:tab pos="4572000" algn="l"/>
              </a:tabLst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20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元	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146       70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tabLst>
                <a:tab pos="1082675" algn="r"/>
                <a:tab pos="2000250" algn="l"/>
                <a:tab pos="4572000" algn="l"/>
              </a:tabLst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50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元	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151       70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tabLst>
                <a:tab pos="1082675" algn="r"/>
                <a:tab pos="2000250" algn="l"/>
                <a:tab pos="4572000" algn="l"/>
              </a:tabLst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100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元	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156       77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652" name="Line 7"/>
          <p:cNvSpPr>
            <a:spLocks noChangeShapeType="1"/>
          </p:cNvSpPr>
          <p:nvPr/>
        </p:nvSpPr>
        <p:spPr bwMode="auto">
          <a:xfrm>
            <a:off x="3837501" y="1534302"/>
            <a:ext cx="4656053" cy="2111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093" y="2422687"/>
            <a:ext cx="3195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可使用的特征一：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1027"/>
          <p:cNvSpPr>
            <a:spLocks noChangeArrowheads="1"/>
          </p:cNvSpPr>
          <p:nvPr/>
        </p:nvSpPr>
        <p:spPr bwMode="auto">
          <a:xfrm>
            <a:off x="3521350" y="3781936"/>
            <a:ext cx="7464425" cy="28403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tabLst>
                <a:tab pos="1082675" algn="r"/>
                <a:tab pos="2000250" algn="l"/>
                <a:tab pos="3524250" algn="l"/>
              </a:tabLst>
            </a:pPr>
            <a:r>
              <a:rPr lang="zh-CN" altLang="en-US" sz="3200" dirty="0">
                <a:latin typeface="黑体" panose="02010609060101010101" pitchFamily="2" charset="-122"/>
              </a:rPr>
              <a:t>		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磁性	金属条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位置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tabLst>
                <a:tab pos="1082675" algn="r"/>
                <a:tab pos="2000250" algn="l"/>
                <a:tab pos="3524250" algn="l"/>
              </a:tabLst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元	有	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54/82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tabLst>
                <a:tab pos="1082675" algn="r"/>
                <a:tab pos="2000250" algn="l"/>
                <a:tab pos="3524250" algn="l"/>
              </a:tabLst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10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元	有	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54/87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tabLst>
                <a:tab pos="1082675" algn="r"/>
                <a:tab pos="2000250" algn="l"/>
                <a:tab pos="3524250" algn="l"/>
              </a:tabLst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20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元	有	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57/89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tabLst>
                <a:tab pos="1082675" algn="r"/>
                <a:tab pos="2000250" algn="l"/>
                <a:tab pos="3524250" algn="l"/>
              </a:tabLst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50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元	有	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60/91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tabLst>
                <a:tab pos="1082675" algn="r"/>
                <a:tab pos="2000250" algn="l"/>
                <a:tab pos="3524250" algn="l"/>
              </a:tabLst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100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元	有	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63/93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754230" y="4345061"/>
            <a:ext cx="4918425" cy="2230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528" y="4969495"/>
            <a:ext cx="3195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可使用的特征二：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539750" y="452438"/>
            <a:ext cx="662463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系统实例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650450" y="1567845"/>
            <a:ext cx="8086839" cy="47125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特征提取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长度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、宽度、磁性、磁性的位置，光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反射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亮度、光透射亮度等等 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特征选择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长度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、磁性及位置、反射亮度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分类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识别：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确定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纸币的面额及真伪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kumimoji="1" lang="zh-CN" altLang="en-US" sz="2800" b="1" dirty="0"/>
          </a:p>
          <a:p>
            <a:pPr>
              <a:lnSpc>
                <a:spcPct val="120000"/>
              </a:lnSpc>
            </a:pPr>
            <a:endParaRPr kumimoji="1" lang="zh-CN" altLang="en-US" sz="2800" b="1" dirty="0">
              <a:solidFill>
                <a:srgbClr val="008000"/>
              </a:solidFill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Placeholder 4"/>
          <p:cNvSpPr txBox="1"/>
          <p:nvPr/>
        </p:nvSpPr>
        <p:spPr bwMode="auto">
          <a:xfrm>
            <a:off x="649288" y="469900"/>
            <a:ext cx="777240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914400" eaLnBrk="1" hangingPunct="1">
              <a:spcBef>
                <a:spcPct val="20000"/>
              </a:spcBef>
              <a:spcAft>
                <a:spcPts val="600"/>
              </a:spcAft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模式识别系统实例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84250" y="1404938"/>
            <a:ext cx="6754813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Placeholder 4"/>
          <p:cNvSpPr txBox="1"/>
          <p:nvPr/>
        </p:nvSpPr>
        <p:spPr bwMode="auto">
          <a:xfrm>
            <a:off x="649288" y="469900"/>
            <a:ext cx="777240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模式识别系统实例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</a:pP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11238" y="1387475"/>
            <a:ext cx="6813550" cy="511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94907" y="179109"/>
            <a:ext cx="5791200" cy="1371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模式识别系统实例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6134"/>
            <a:ext cx="6989763" cy="1916112"/>
          </a:xfrm>
        </p:spPr>
        <p:txBody>
          <a:bodyPr/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从摄像头获取包含车牌的彩色图象</a:t>
            </a:r>
            <a:endParaRPr lang="zh-CN" altLang="en-US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车牌定位和获取</a:t>
            </a:r>
            <a:endParaRPr lang="zh-CN" altLang="en-US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字符分割和识别</a:t>
            </a:r>
            <a:endParaRPr lang="zh-CN" altLang="en-US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Group 22"/>
          <p:cNvGrpSpPr/>
          <p:nvPr/>
        </p:nvGrpSpPr>
        <p:grpSpPr bwMode="auto">
          <a:xfrm>
            <a:off x="708862" y="3271099"/>
            <a:ext cx="7907238" cy="2685248"/>
            <a:chOff x="249" y="2478"/>
            <a:chExt cx="5126" cy="1769"/>
          </a:xfrm>
        </p:grpSpPr>
        <p:sp>
          <p:nvSpPr>
            <p:cNvPr id="32774" name="Text Box 4"/>
            <p:cNvSpPr txBox="1">
              <a:spLocks noChangeArrowheads="1"/>
            </p:cNvSpPr>
            <p:nvPr/>
          </p:nvSpPr>
          <p:spPr bwMode="auto">
            <a:xfrm>
              <a:off x="567" y="2598"/>
              <a:ext cx="1043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输入图象</a:t>
              </a:r>
              <a:endPara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775" name="Text Box 5"/>
            <p:cNvSpPr txBox="1">
              <a:spLocks noChangeArrowheads="1"/>
            </p:cNvSpPr>
            <p:nvPr/>
          </p:nvSpPr>
          <p:spPr bwMode="auto">
            <a:xfrm>
              <a:off x="2336" y="2598"/>
              <a:ext cx="1043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楷体" panose="02010609060101010101" pitchFamily="49" charset="-122"/>
                  <a:ea typeface="楷体" panose="02010609060101010101" pitchFamily="49" charset="-122"/>
                </a:rPr>
                <a:t>特征提取</a:t>
              </a: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776" name="Text Box 6"/>
            <p:cNvSpPr txBox="1">
              <a:spLocks noChangeArrowheads="1"/>
            </p:cNvSpPr>
            <p:nvPr/>
          </p:nvSpPr>
          <p:spPr bwMode="auto">
            <a:xfrm>
              <a:off x="4150" y="2598"/>
              <a:ext cx="1043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楷体" panose="02010609060101010101" pitchFamily="49" charset="-122"/>
                  <a:ea typeface="楷体" panose="02010609060101010101" pitchFamily="49" charset="-122"/>
                </a:rPr>
                <a:t>粗略定位</a:t>
              </a: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777" name="Text Box 7"/>
            <p:cNvSpPr txBox="1">
              <a:spLocks noChangeArrowheads="1"/>
            </p:cNvSpPr>
            <p:nvPr/>
          </p:nvSpPr>
          <p:spPr bwMode="auto">
            <a:xfrm>
              <a:off x="567" y="3188"/>
              <a:ext cx="1043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楷体" panose="02010609060101010101" pitchFamily="49" charset="-122"/>
                  <a:ea typeface="楷体" panose="02010609060101010101" pitchFamily="49" charset="-122"/>
                </a:rPr>
                <a:t>分割字符</a:t>
              </a: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778" name="Text Box 8"/>
            <p:cNvSpPr txBox="1">
              <a:spLocks noChangeArrowheads="1"/>
            </p:cNvSpPr>
            <p:nvPr/>
          </p:nvSpPr>
          <p:spPr bwMode="auto">
            <a:xfrm>
              <a:off x="2336" y="3188"/>
              <a:ext cx="1043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楷体" panose="02010609060101010101" pitchFamily="49" charset="-122"/>
                  <a:ea typeface="楷体" panose="02010609060101010101" pitchFamily="49" charset="-122"/>
                </a:rPr>
                <a:t>确定类型</a:t>
              </a: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779" name="Text Box 9"/>
            <p:cNvSpPr txBox="1">
              <a:spLocks noChangeArrowheads="1"/>
            </p:cNvSpPr>
            <p:nvPr/>
          </p:nvSpPr>
          <p:spPr bwMode="auto">
            <a:xfrm>
              <a:off x="4150" y="3188"/>
              <a:ext cx="1043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楷体" panose="02010609060101010101" pitchFamily="49" charset="-122"/>
                  <a:ea typeface="楷体" panose="02010609060101010101" pitchFamily="49" charset="-122"/>
                </a:rPr>
                <a:t>精细定位</a:t>
              </a: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780" name="Text Box 10"/>
            <p:cNvSpPr txBox="1">
              <a:spLocks noChangeArrowheads="1"/>
            </p:cNvSpPr>
            <p:nvPr/>
          </p:nvSpPr>
          <p:spPr bwMode="auto">
            <a:xfrm>
              <a:off x="385" y="3793"/>
              <a:ext cx="1315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楷体" panose="02010609060101010101" pitchFamily="49" charset="-122"/>
                  <a:ea typeface="楷体" panose="02010609060101010101" pitchFamily="49" charset="-122"/>
                </a:rPr>
                <a:t>识别、输出</a:t>
              </a: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781" name="Line 11"/>
            <p:cNvSpPr>
              <a:spLocks noChangeShapeType="1"/>
            </p:cNvSpPr>
            <p:nvPr/>
          </p:nvSpPr>
          <p:spPr bwMode="auto">
            <a:xfrm>
              <a:off x="1610" y="2779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782" name="Line 12"/>
            <p:cNvSpPr>
              <a:spLocks noChangeShapeType="1"/>
            </p:cNvSpPr>
            <p:nvPr/>
          </p:nvSpPr>
          <p:spPr bwMode="auto">
            <a:xfrm>
              <a:off x="3379" y="2779"/>
              <a:ext cx="77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783" name="Line 13"/>
            <p:cNvSpPr>
              <a:spLocks noChangeShapeType="1"/>
            </p:cNvSpPr>
            <p:nvPr/>
          </p:nvSpPr>
          <p:spPr bwMode="auto">
            <a:xfrm>
              <a:off x="4694" y="293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784" name="Line 14"/>
            <p:cNvSpPr>
              <a:spLocks noChangeShapeType="1"/>
            </p:cNvSpPr>
            <p:nvPr/>
          </p:nvSpPr>
          <p:spPr bwMode="auto">
            <a:xfrm flipH="1">
              <a:off x="3379" y="3339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785" name="Line 15"/>
            <p:cNvSpPr>
              <a:spLocks noChangeShapeType="1"/>
            </p:cNvSpPr>
            <p:nvPr/>
          </p:nvSpPr>
          <p:spPr bwMode="auto">
            <a:xfrm flipH="1">
              <a:off x="1610" y="3339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786" name="Line 16"/>
            <p:cNvSpPr>
              <a:spLocks noChangeShapeType="1"/>
            </p:cNvSpPr>
            <p:nvPr/>
          </p:nvSpPr>
          <p:spPr bwMode="auto">
            <a:xfrm>
              <a:off x="1066" y="352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787" name="Freeform 18"/>
            <p:cNvSpPr/>
            <p:nvPr/>
          </p:nvSpPr>
          <p:spPr bwMode="auto">
            <a:xfrm>
              <a:off x="2200" y="2478"/>
              <a:ext cx="3175" cy="1179"/>
            </a:xfrm>
            <a:custGeom>
              <a:avLst/>
              <a:gdLst>
                <a:gd name="T0" fmla="*/ 0 w 3175"/>
                <a:gd name="T1" fmla="*/ 0 h 1179"/>
                <a:gd name="T2" fmla="*/ 3175 w 3175"/>
                <a:gd name="T3" fmla="*/ 0 h 1179"/>
                <a:gd name="T4" fmla="*/ 3175 w 3175"/>
                <a:gd name="T5" fmla="*/ 1179 h 1179"/>
                <a:gd name="T6" fmla="*/ 1814 w 3175"/>
                <a:gd name="T7" fmla="*/ 1179 h 1179"/>
                <a:gd name="T8" fmla="*/ 1814 w 3175"/>
                <a:gd name="T9" fmla="*/ 498 h 1179"/>
                <a:gd name="T10" fmla="*/ 0 w 3175"/>
                <a:gd name="T11" fmla="*/ 498 h 1179"/>
                <a:gd name="T12" fmla="*/ 0 w 3175"/>
                <a:gd name="T13" fmla="*/ 0 h 11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75"/>
                <a:gd name="T22" fmla="*/ 0 h 1179"/>
                <a:gd name="T23" fmla="*/ 3175 w 3175"/>
                <a:gd name="T24" fmla="*/ 1179 h 11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75" h="1179">
                  <a:moveTo>
                    <a:pt x="0" y="0"/>
                  </a:moveTo>
                  <a:lnTo>
                    <a:pt x="3175" y="0"/>
                  </a:lnTo>
                  <a:lnTo>
                    <a:pt x="3175" y="1179"/>
                  </a:lnTo>
                  <a:lnTo>
                    <a:pt x="1814" y="1179"/>
                  </a:lnTo>
                  <a:lnTo>
                    <a:pt x="1814" y="498"/>
                  </a:lnTo>
                  <a:lnTo>
                    <a:pt x="0" y="49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788" name="Freeform 21"/>
            <p:cNvSpPr/>
            <p:nvPr/>
          </p:nvSpPr>
          <p:spPr bwMode="auto">
            <a:xfrm>
              <a:off x="249" y="3113"/>
              <a:ext cx="3311" cy="1134"/>
            </a:xfrm>
            <a:custGeom>
              <a:avLst/>
              <a:gdLst>
                <a:gd name="T0" fmla="*/ 0 w 3311"/>
                <a:gd name="T1" fmla="*/ 0 h 1134"/>
                <a:gd name="T2" fmla="*/ 3311 w 3311"/>
                <a:gd name="T3" fmla="*/ 0 h 1134"/>
                <a:gd name="T4" fmla="*/ 3311 w 3311"/>
                <a:gd name="T5" fmla="*/ 544 h 1134"/>
                <a:gd name="T6" fmla="*/ 1678 w 3311"/>
                <a:gd name="T7" fmla="*/ 544 h 1134"/>
                <a:gd name="T8" fmla="*/ 1678 w 3311"/>
                <a:gd name="T9" fmla="*/ 1134 h 1134"/>
                <a:gd name="T10" fmla="*/ 1 w 3311"/>
                <a:gd name="T11" fmla="*/ 1130 h 1134"/>
                <a:gd name="T12" fmla="*/ 0 w 3311"/>
                <a:gd name="T13" fmla="*/ 0 h 11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11"/>
                <a:gd name="T22" fmla="*/ 0 h 1134"/>
                <a:gd name="T23" fmla="*/ 3311 w 3311"/>
                <a:gd name="T24" fmla="*/ 1134 h 11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11" h="1134">
                  <a:moveTo>
                    <a:pt x="0" y="0"/>
                  </a:moveTo>
                  <a:lnTo>
                    <a:pt x="3311" y="0"/>
                  </a:lnTo>
                  <a:lnTo>
                    <a:pt x="3311" y="544"/>
                  </a:lnTo>
                  <a:lnTo>
                    <a:pt x="1678" y="544"/>
                  </a:lnTo>
                  <a:lnTo>
                    <a:pt x="1678" y="1134"/>
                  </a:lnTo>
                  <a:lnTo>
                    <a:pt x="1" y="113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prstDash val="dashDot"/>
              <a:round/>
            </a:ln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30743" y="6169938"/>
            <a:ext cx="6388943" cy="523220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0066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用于车牌识别的模式识别系统流程图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01440" y="2027729"/>
            <a:ext cx="8229600" cy="438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200" cap="all" spc="12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模式识别定义</a:t>
            </a:r>
            <a:endParaRPr lang="zh-CN" altLang="en-US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模式识别应用举例</a:t>
            </a:r>
            <a:endParaRPr lang="zh-CN" altLang="en-US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模式识别发展历史</a:t>
            </a:r>
            <a:endParaRPr lang="en-US" altLang="zh-CN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图像特征介绍</a:t>
            </a:r>
            <a:endParaRPr lang="zh-CN" altLang="en-US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zh-CN" altLang="en-US" sz="3200" cap="all" spc="12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en-US" altLang="zh-CN" sz="3200" cap="all" spc="12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0617" y="3447687"/>
            <a:ext cx="4266550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742950" y="485775"/>
            <a:ext cx="748823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模式识别发展</a:t>
            </a: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简史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347875" y="1570838"/>
            <a:ext cx="8466187" cy="44889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63525" indent="-263525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kumimoji="1" lang="en-US" altLang="zh-CN" sz="20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1929</a:t>
            </a:r>
            <a:r>
              <a:rPr kumimoji="1" lang="zh-CN" altLang="en-US" sz="20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 </a:t>
            </a:r>
            <a:r>
              <a:rPr kumimoji="1"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G.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Tauschek</a:t>
            </a:r>
            <a:r>
              <a:rPr kumimoji="1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发明阅读机 ，能够阅读</a:t>
            </a:r>
            <a:r>
              <a:rPr kumimoji="1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0-9</a:t>
            </a:r>
            <a:r>
              <a:rPr kumimoji="1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的数字。</a:t>
            </a:r>
            <a:endParaRPr kumimoji="1"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63525" indent="-263525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kumimoji="1" lang="en-US" altLang="zh-CN" sz="20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30</a:t>
            </a:r>
            <a:r>
              <a:rPr kumimoji="1" lang="zh-CN" altLang="en-US" sz="20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年代 </a:t>
            </a:r>
            <a:r>
              <a:rPr kumimoji="1"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Fisher</a:t>
            </a:r>
            <a:r>
              <a:rPr kumimoji="1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提出统计分类理论，奠定了统计模式识别的基础。</a:t>
            </a:r>
            <a:endParaRPr kumimoji="1"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63525" indent="-263525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kumimoji="1" lang="en-US" altLang="zh-CN" sz="20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50</a:t>
            </a:r>
            <a:r>
              <a:rPr kumimoji="1" lang="zh-CN" altLang="en-US" sz="20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年代 </a:t>
            </a:r>
            <a:r>
              <a:rPr kumimoji="1"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Noam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Chemsky</a:t>
            </a:r>
            <a:r>
              <a:rPr kumimoji="1"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提出形式语言理论</a:t>
            </a:r>
            <a:r>
              <a:rPr kumimoji="1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kumimoji="1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傅京荪提出句法</a:t>
            </a:r>
            <a:r>
              <a:rPr kumimoji="1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1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结构模式识别。</a:t>
            </a:r>
            <a:endParaRPr kumimoji="1"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63525" indent="-263525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kumimoji="1" lang="en-US" altLang="zh-CN" sz="20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60</a:t>
            </a:r>
            <a:r>
              <a:rPr kumimoji="1" lang="zh-CN" altLang="en-US" sz="2000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年代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L.A.Zadeh</a:t>
            </a:r>
            <a:r>
              <a:rPr kumimoji="1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提出了模糊集理论，模糊模式识别方法得以发展和应用</a:t>
            </a:r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1"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8775" indent="-358775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kumimoji="1" lang="en-US" altLang="zh-CN" sz="20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80</a:t>
            </a:r>
            <a:r>
              <a:rPr kumimoji="1" lang="zh-CN" altLang="en-US" sz="20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年代 </a:t>
            </a:r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Hopfield</a:t>
            </a:r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网、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BP</a:t>
            </a:r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网为代表的神经网络模型导致人工神经元网络复活，并在模式识别得到较广泛的应用。</a:t>
            </a:r>
            <a:endParaRPr kumimoji="1" lang="zh-CN" altLang="en-US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8775" indent="-358775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kumimoji="1" lang="en-US" altLang="zh-CN" sz="20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kumimoji="1" lang="zh-CN" altLang="en-US" sz="20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年代 </a:t>
            </a:r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小样本学习理论，支持向量机也受到了很大的重视。</a:t>
            </a:r>
            <a:endParaRPr kumimoji="1" lang="zh-CN" altLang="en-US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63525" indent="-263525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kumimoji="1" lang="en-US" altLang="zh-CN" sz="20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2012</a:t>
            </a:r>
            <a:r>
              <a:rPr kumimoji="1" lang="zh-CN" altLang="en-US" sz="20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Hinton</a:t>
            </a:r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课题组为了证明深度学习的潜力，首次参加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ImageNet</a:t>
            </a:r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图像识别比赛，其通过构建的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CNN</a:t>
            </a:r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网络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AlexNet</a:t>
            </a:r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一举夺得冠军，且大幅度超过第二名（</a:t>
            </a:r>
            <a:r>
              <a:rPr kumimoji="1" lang="en-US" altLang="zh-CN" sz="2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SVM</a:t>
            </a:r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方法）的分类性能</a:t>
            </a:r>
            <a:endParaRPr kumimoji="1"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179104" y="2144741"/>
            <a:ext cx="4372524" cy="2050187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25400" cmpd="sng">
            <a:solidFill>
              <a:schemeClr val="tx2"/>
            </a:solidFill>
            <a:round/>
          </a:ln>
          <a:effectLst/>
        </p:spPr>
        <p:txBody>
          <a:bodyPr/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ea typeface="华文行楷" panose="02010800040101010101" pitchFamily="2" charset="-122"/>
              </a:rPr>
              <a:t>结论：深度学习时代已经来临</a:t>
            </a:r>
            <a:endParaRPr lang="zh-CN" sz="3200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E17650CE-71D7-41C9-8360-93A56A067D07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571402" y="556133"/>
            <a:ext cx="777716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实用</a:t>
            </a: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系统举例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1006475" y="1656647"/>
            <a:ext cx="8137525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文字识别（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Character Recognition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OCR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Optical Character Recognition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智能交通（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Intelligent Traffic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车牌、车型。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语音识别（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Speech recognition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翻译机，身份识别等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目标识别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ATR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Automaic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Target Recognition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2800" dirty="0">
              <a:solidFill>
                <a:schemeClr val="accent5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646" y="2164936"/>
            <a:ext cx="8392439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从图像频域分析来看，噪声、边缘、跳跃部分属于图像的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___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；背景区域和慢变部分属于图像的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___.</a:t>
            </a:r>
            <a:endParaRPr lang="zh-CN" altLang="en-US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4556" y="3555820"/>
            <a:ext cx="8282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高频分量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低频分量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中频分量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以上三个均不是</a:t>
            </a: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01440" y="2027729"/>
            <a:ext cx="8229600" cy="438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200" cap="all" spc="12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模式识别定义</a:t>
            </a:r>
            <a:endParaRPr lang="zh-CN" altLang="en-US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模式识别应用举例</a:t>
            </a:r>
            <a:endParaRPr lang="zh-CN" altLang="en-US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模式识别发展历史</a:t>
            </a:r>
            <a:endParaRPr lang="en-US" altLang="zh-CN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图像特征介绍</a:t>
            </a:r>
            <a:endParaRPr lang="zh-CN" altLang="en-US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zh-CN" altLang="en-US" sz="3200" cap="all" spc="12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en-US" altLang="zh-CN" sz="3200" cap="all" spc="12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0045" y="4248965"/>
            <a:ext cx="3550112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Placeholder 4"/>
          <p:cNvSpPr txBox="1"/>
          <p:nvPr/>
        </p:nvSpPr>
        <p:spPr bwMode="auto">
          <a:xfrm>
            <a:off x="394764" y="677290"/>
            <a:ext cx="777240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914400" eaLnBrk="1" hangingPunct="1">
              <a:spcBef>
                <a:spcPct val="20000"/>
              </a:spcBef>
              <a:spcAft>
                <a:spcPts val="600"/>
              </a:spcAft>
            </a:pP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图像特征介绍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44500" y="2150278"/>
            <a:ext cx="8229600" cy="438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200" cap="all" spc="12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图像的边缘特征</a:t>
            </a:r>
            <a:endParaRPr lang="zh-CN" altLang="en-US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图像点特征</a:t>
            </a:r>
            <a:endParaRPr lang="zh-CN" altLang="en-US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图像纹理特征</a:t>
            </a:r>
            <a:endParaRPr lang="en-US" altLang="zh-CN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图像形状特征</a:t>
            </a:r>
            <a:endParaRPr lang="en-US" altLang="zh-CN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426450" y="104775"/>
            <a:ext cx="466725" cy="4132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601042" y="578358"/>
            <a:ext cx="6346825" cy="646331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图像点特征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376629" y="1812745"/>
            <a:ext cx="7994373" cy="3453253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图像点：图像中一区域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的灰度幅值与其领域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值有着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明显的</a:t>
            </a:r>
            <a:r>
              <a:rPr lang="zh-CN" altLang="en-US" sz="2800" b="1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差异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两条直线相交的顶点可看作是角点；物体的几个平面的相交处也可以看作是角点。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图像中周围灰度变化较为剧烈的点可看作是角点；图像边界上曲率足够高的点也可看作是角点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345306" y="546347"/>
            <a:ext cx="8091684" cy="646331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图像点特征：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SUSAN</a:t>
            </a: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角点检测算法 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419492" y="1410141"/>
            <a:ext cx="8382000" cy="2585323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400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SUSAN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算法原理：通过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核值相似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区实现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角点特征的检测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5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核心点邻域划分：一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灰度值相似于核心点灰度值的区域，称为核值相似区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USAN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区域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；二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与核心点像素灰度值相差明显的像素组成的区域。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5000"/>
              </a:lnSpc>
              <a:defRPr/>
            </a:pP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6085" name="Picture 7" descr="图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63869" y="3696584"/>
            <a:ext cx="21431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8" descr="图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6781" y="3745287"/>
            <a:ext cx="21621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7" name="Rectangle 9"/>
          <p:cNvSpPr>
            <a:spLocks noChangeArrowheads="1"/>
          </p:cNvSpPr>
          <p:nvPr/>
        </p:nvSpPr>
        <p:spPr bwMode="auto">
          <a:xfrm>
            <a:off x="1877866" y="6015170"/>
            <a:ext cx="544572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SUSAN</a:t>
            </a:r>
            <a:r>
              <a:rPr lang="zh-CN" altLang="en-US" sz="2400" dirty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算子圆形</a:t>
            </a:r>
            <a:r>
              <a:rPr lang="zh-CN" altLang="en-US" sz="2400" dirty="0" smtClean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模板及核心点</a:t>
            </a:r>
            <a:r>
              <a:rPr lang="en-US" altLang="zh-CN" sz="2400" dirty="0" smtClean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</a:t>
            </a:r>
            <a:r>
              <a:rPr lang="zh-CN" altLang="en-US" sz="2400" dirty="0" smtClean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示意图 </a:t>
            </a:r>
            <a:endParaRPr lang="zh-CN" altLang="en-US" sz="2400" dirty="0">
              <a:solidFill>
                <a:schemeClr val="accent5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6053" name="Text Box 5"/>
          <p:cNvSpPr txBox="1">
            <a:spLocks noChangeArrowheads="1"/>
          </p:cNvSpPr>
          <p:nvPr/>
        </p:nvSpPr>
        <p:spPr bwMode="auto">
          <a:xfrm>
            <a:off x="315798" y="1136766"/>
            <a:ext cx="8382000" cy="3309304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 marL="358775" indent="-358775">
              <a:lnSpc>
                <a:spcPct val="110000"/>
              </a:lnSpc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USAN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区域大小反映了图像局部特征的强度。</a:t>
            </a: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8775" indent="-358775">
              <a:lnSpc>
                <a:spcPct val="110000"/>
              </a:lnSpc>
              <a:buClr>
                <a:schemeClr val="accent5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当模板完全处于图像的背景或目标中时，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USAN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区域最大，大小为模板大小，如位置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  <a:endParaRPr lang="en-US" altLang="zh-CN" sz="2400" dirty="0" smtClean="0">
              <a:solidFill>
                <a:schemeClr val="accent5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8775" indent="-358775">
              <a:lnSpc>
                <a:spcPct val="110000"/>
              </a:lnSpc>
              <a:buClr>
                <a:schemeClr val="accent5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模板中心处于角点上时，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USAN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区域最小，如位置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8775" indent="-358775">
              <a:lnSpc>
                <a:spcPct val="110000"/>
              </a:lnSpc>
              <a:buClr>
                <a:schemeClr val="accent5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模板中心处于边界上时，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USAN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区域大小为模板大小的一半，如位置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8775" indent="-358775">
              <a:lnSpc>
                <a:spcPct val="110000"/>
              </a:lnSpc>
              <a:buClr>
                <a:schemeClr val="accent5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模板由图像中逐渐移向图像边缘时，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USAN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区域逐渐变小，如位置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2214166" y="4469649"/>
            <a:ext cx="4791075" cy="1873250"/>
            <a:chOff x="3057" y="2357"/>
            <a:chExt cx="5580" cy="2496"/>
          </a:xfrm>
        </p:grpSpPr>
        <p:grpSp>
          <p:nvGrpSpPr>
            <p:cNvPr id="3" name="Group 7"/>
            <p:cNvGrpSpPr/>
            <p:nvPr/>
          </p:nvGrpSpPr>
          <p:grpSpPr bwMode="auto">
            <a:xfrm>
              <a:off x="3057" y="2357"/>
              <a:ext cx="5580" cy="2496"/>
              <a:chOff x="3012" y="11840"/>
              <a:chExt cx="5580" cy="2496"/>
            </a:xfrm>
          </p:grpSpPr>
          <p:sp>
            <p:nvSpPr>
              <p:cNvPr id="50185" name="Rectangle 8"/>
              <p:cNvSpPr>
                <a:spLocks noChangeArrowheads="1"/>
              </p:cNvSpPr>
              <p:nvPr/>
            </p:nvSpPr>
            <p:spPr bwMode="auto">
              <a:xfrm>
                <a:off x="3012" y="11840"/>
                <a:ext cx="5580" cy="24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9"/>
              <p:cNvGrpSpPr/>
              <p:nvPr/>
            </p:nvGrpSpPr>
            <p:grpSpPr bwMode="auto">
              <a:xfrm>
                <a:off x="6492" y="12026"/>
                <a:ext cx="624" cy="624"/>
                <a:chOff x="4497" y="12338"/>
                <a:chExt cx="624" cy="624"/>
              </a:xfrm>
            </p:grpSpPr>
            <p:sp>
              <p:nvSpPr>
                <p:cNvPr id="50215" name="Oval 10"/>
                <p:cNvSpPr>
                  <a:spLocks noChangeArrowheads="1"/>
                </p:cNvSpPr>
                <p:nvPr/>
              </p:nvSpPr>
              <p:spPr bwMode="auto">
                <a:xfrm>
                  <a:off x="4497" y="12338"/>
                  <a:ext cx="624" cy="62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" name="Group 11"/>
                <p:cNvGrpSpPr/>
                <p:nvPr/>
              </p:nvGrpSpPr>
              <p:grpSpPr bwMode="auto">
                <a:xfrm>
                  <a:off x="4677" y="12524"/>
                  <a:ext cx="255" cy="255"/>
                  <a:chOff x="5397" y="12524"/>
                  <a:chExt cx="255" cy="255"/>
                </a:xfrm>
              </p:grpSpPr>
              <p:sp>
                <p:nvSpPr>
                  <p:cNvPr id="50217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5397" y="12650"/>
                    <a:ext cx="25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18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5532" y="12524"/>
                    <a:ext cx="0" cy="2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50187" name="Text Box 14"/>
              <p:cNvSpPr txBox="1">
                <a:spLocks noChangeArrowheads="1"/>
              </p:cNvSpPr>
              <p:nvPr/>
            </p:nvSpPr>
            <p:spPr bwMode="auto">
              <a:xfrm>
                <a:off x="5172" y="11861"/>
                <a:ext cx="12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just">
                  <a:lnSpc>
                    <a:spcPct val="96000"/>
                  </a:lnSpc>
                </a:pPr>
                <a:r>
                  <a:rPr lang="zh-CN" altLang="en-US" sz="900">
                    <a:latin typeface="Times New Roman" panose="02020603050405020304" pitchFamily="18" charset="0"/>
                  </a:rPr>
                  <a:t>模板核心点</a:t>
                </a:r>
                <a:endParaRPr lang="zh-CN" altLang="en-US"/>
              </a:p>
            </p:txBody>
          </p:sp>
          <p:sp>
            <p:nvSpPr>
              <p:cNvPr id="50188" name="Line 15"/>
              <p:cNvSpPr>
                <a:spLocks noChangeShapeType="1"/>
              </p:cNvSpPr>
              <p:nvPr/>
            </p:nvSpPr>
            <p:spPr bwMode="auto">
              <a:xfrm>
                <a:off x="6252" y="12056"/>
                <a:ext cx="540" cy="2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" name="Group 16"/>
              <p:cNvGrpSpPr/>
              <p:nvPr/>
            </p:nvGrpSpPr>
            <p:grpSpPr bwMode="auto">
              <a:xfrm>
                <a:off x="3402" y="12791"/>
                <a:ext cx="624" cy="624"/>
                <a:chOff x="4497" y="12338"/>
                <a:chExt cx="624" cy="624"/>
              </a:xfrm>
            </p:grpSpPr>
            <p:sp>
              <p:nvSpPr>
                <p:cNvPr id="50211" name="Oval 17"/>
                <p:cNvSpPr>
                  <a:spLocks noChangeArrowheads="1"/>
                </p:cNvSpPr>
                <p:nvPr/>
              </p:nvSpPr>
              <p:spPr bwMode="auto">
                <a:xfrm>
                  <a:off x="4497" y="12338"/>
                  <a:ext cx="624" cy="62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" name="Group 18"/>
                <p:cNvGrpSpPr/>
                <p:nvPr/>
              </p:nvGrpSpPr>
              <p:grpSpPr bwMode="auto">
                <a:xfrm>
                  <a:off x="4677" y="12524"/>
                  <a:ext cx="255" cy="255"/>
                  <a:chOff x="5397" y="12524"/>
                  <a:chExt cx="255" cy="255"/>
                </a:xfrm>
              </p:grpSpPr>
              <p:sp>
                <p:nvSpPr>
                  <p:cNvPr id="5021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5397" y="12650"/>
                    <a:ext cx="25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14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5532" y="12524"/>
                    <a:ext cx="0" cy="2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8" name="Group 21"/>
              <p:cNvGrpSpPr/>
              <p:nvPr/>
            </p:nvGrpSpPr>
            <p:grpSpPr bwMode="auto">
              <a:xfrm>
                <a:off x="6168" y="12992"/>
                <a:ext cx="624" cy="624"/>
                <a:chOff x="6033" y="12932"/>
                <a:chExt cx="624" cy="624"/>
              </a:xfrm>
            </p:grpSpPr>
            <p:sp>
              <p:nvSpPr>
                <p:cNvPr id="50207" name="Oval 22"/>
                <p:cNvSpPr>
                  <a:spLocks noChangeArrowheads="1"/>
                </p:cNvSpPr>
                <p:nvPr/>
              </p:nvSpPr>
              <p:spPr bwMode="auto">
                <a:xfrm>
                  <a:off x="6033" y="12932"/>
                  <a:ext cx="624" cy="62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" name="Group 23"/>
                <p:cNvGrpSpPr/>
                <p:nvPr/>
              </p:nvGrpSpPr>
              <p:grpSpPr bwMode="auto">
                <a:xfrm>
                  <a:off x="6213" y="13118"/>
                  <a:ext cx="255" cy="255"/>
                  <a:chOff x="5397" y="12524"/>
                  <a:chExt cx="255" cy="255"/>
                </a:xfrm>
              </p:grpSpPr>
              <p:sp>
                <p:nvSpPr>
                  <p:cNvPr id="50209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5397" y="12650"/>
                    <a:ext cx="25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10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5532" y="12524"/>
                    <a:ext cx="0" cy="2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" name="Group 26"/>
              <p:cNvGrpSpPr/>
              <p:nvPr/>
            </p:nvGrpSpPr>
            <p:grpSpPr bwMode="auto">
              <a:xfrm>
                <a:off x="7383" y="12932"/>
                <a:ext cx="624" cy="624"/>
                <a:chOff x="4497" y="12338"/>
                <a:chExt cx="624" cy="624"/>
              </a:xfrm>
            </p:grpSpPr>
            <p:sp>
              <p:nvSpPr>
                <p:cNvPr id="50203" name="Oval 27"/>
                <p:cNvSpPr>
                  <a:spLocks noChangeArrowheads="1"/>
                </p:cNvSpPr>
                <p:nvPr/>
              </p:nvSpPr>
              <p:spPr bwMode="auto">
                <a:xfrm>
                  <a:off x="4497" y="12338"/>
                  <a:ext cx="624" cy="62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" name="Group 28"/>
                <p:cNvGrpSpPr/>
                <p:nvPr/>
              </p:nvGrpSpPr>
              <p:grpSpPr bwMode="auto">
                <a:xfrm>
                  <a:off x="4677" y="12524"/>
                  <a:ext cx="255" cy="255"/>
                  <a:chOff x="5397" y="12524"/>
                  <a:chExt cx="255" cy="255"/>
                </a:xfrm>
              </p:grpSpPr>
              <p:sp>
                <p:nvSpPr>
                  <p:cNvPr id="50205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5397" y="12650"/>
                    <a:ext cx="25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06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5532" y="12524"/>
                    <a:ext cx="0" cy="2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2" name="Group 31"/>
              <p:cNvGrpSpPr/>
              <p:nvPr/>
            </p:nvGrpSpPr>
            <p:grpSpPr bwMode="auto">
              <a:xfrm>
                <a:off x="4728" y="12791"/>
                <a:ext cx="624" cy="624"/>
                <a:chOff x="4593" y="12791"/>
                <a:chExt cx="624" cy="624"/>
              </a:xfrm>
            </p:grpSpPr>
            <p:sp>
              <p:nvSpPr>
                <p:cNvPr id="50199" name="Oval 32"/>
                <p:cNvSpPr>
                  <a:spLocks noChangeArrowheads="1"/>
                </p:cNvSpPr>
                <p:nvPr/>
              </p:nvSpPr>
              <p:spPr bwMode="auto">
                <a:xfrm>
                  <a:off x="4593" y="12791"/>
                  <a:ext cx="624" cy="62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3" name="Group 33"/>
                <p:cNvGrpSpPr/>
                <p:nvPr/>
              </p:nvGrpSpPr>
              <p:grpSpPr bwMode="auto">
                <a:xfrm>
                  <a:off x="4773" y="12977"/>
                  <a:ext cx="255" cy="255"/>
                  <a:chOff x="5397" y="12524"/>
                  <a:chExt cx="255" cy="255"/>
                </a:xfrm>
              </p:grpSpPr>
              <p:sp>
                <p:nvSpPr>
                  <p:cNvPr id="5020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5397" y="12650"/>
                    <a:ext cx="25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02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5532" y="12524"/>
                    <a:ext cx="0" cy="2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50193" name="Text Box 36"/>
              <p:cNvSpPr txBox="1">
                <a:spLocks noChangeArrowheads="1"/>
              </p:cNvSpPr>
              <p:nvPr/>
            </p:nvSpPr>
            <p:spPr bwMode="auto">
              <a:xfrm>
                <a:off x="7227" y="12002"/>
                <a:ext cx="285" cy="4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000">
                    <a:latin typeface="Times New Roman" panose="02020603050405020304" pitchFamily="18" charset="0"/>
                  </a:rPr>
                  <a:t>a</a:t>
                </a:r>
                <a:endParaRPr lang="en-US" altLang="zh-CN"/>
              </a:p>
            </p:txBody>
          </p:sp>
          <p:sp>
            <p:nvSpPr>
              <p:cNvPr id="50194" name="Text Box 37"/>
              <p:cNvSpPr txBox="1">
                <a:spLocks noChangeArrowheads="1"/>
              </p:cNvSpPr>
              <p:nvPr/>
            </p:nvSpPr>
            <p:spPr bwMode="auto">
              <a:xfrm>
                <a:off x="3012" y="12857"/>
                <a:ext cx="285" cy="46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000">
                    <a:latin typeface="Times New Roman" panose="02020603050405020304" pitchFamily="18" charset="0"/>
                  </a:rPr>
                  <a:t>b</a:t>
                </a:r>
                <a:endParaRPr lang="en-US" altLang="zh-CN"/>
              </a:p>
            </p:txBody>
          </p:sp>
          <p:sp>
            <p:nvSpPr>
              <p:cNvPr id="50195" name="Text Box 38"/>
              <p:cNvSpPr txBox="1">
                <a:spLocks noChangeArrowheads="1"/>
              </p:cNvSpPr>
              <p:nvPr/>
            </p:nvSpPr>
            <p:spPr bwMode="auto">
              <a:xfrm>
                <a:off x="4362" y="12719"/>
                <a:ext cx="285" cy="4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000" dirty="0">
                    <a:latin typeface="Times New Roman" panose="02020603050405020304" pitchFamily="18" charset="0"/>
                  </a:rPr>
                  <a:t>c</a:t>
                </a:r>
                <a:endParaRPr lang="en-US" altLang="zh-CN" dirty="0"/>
              </a:p>
            </p:txBody>
          </p:sp>
          <p:sp>
            <p:nvSpPr>
              <p:cNvPr id="50196" name="Text Box 39"/>
              <p:cNvSpPr txBox="1">
                <a:spLocks noChangeArrowheads="1"/>
              </p:cNvSpPr>
              <p:nvPr/>
            </p:nvSpPr>
            <p:spPr bwMode="auto">
              <a:xfrm>
                <a:off x="5847" y="12740"/>
                <a:ext cx="285" cy="4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000">
                    <a:latin typeface="Times New Roman" panose="02020603050405020304" pitchFamily="18" charset="0"/>
                  </a:rPr>
                  <a:t>d</a:t>
                </a:r>
                <a:endParaRPr lang="en-US" altLang="zh-CN"/>
              </a:p>
            </p:txBody>
          </p:sp>
          <p:sp>
            <p:nvSpPr>
              <p:cNvPr id="50197" name="Text Box 40"/>
              <p:cNvSpPr txBox="1">
                <a:spLocks noChangeArrowheads="1"/>
              </p:cNvSpPr>
              <p:nvPr/>
            </p:nvSpPr>
            <p:spPr bwMode="auto">
              <a:xfrm>
                <a:off x="8007" y="12800"/>
                <a:ext cx="285" cy="46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000">
                    <a:latin typeface="Times New Roman" panose="02020603050405020304" pitchFamily="18" charset="0"/>
                  </a:rPr>
                  <a:t>e</a:t>
                </a:r>
                <a:endParaRPr lang="en-US" altLang="zh-CN"/>
              </a:p>
            </p:txBody>
          </p:sp>
          <p:sp>
            <p:nvSpPr>
              <p:cNvPr id="50198" name="Text Box 41"/>
              <p:cNvSpPr txBox="1">
                <a:spLocks noChangeArrowheads="1"/>
              </p:cNvSpPr>
              <p:nvPr/>
            </p:nvSpPr>
            <p:spPr bwMode="auto">
              <a:xfrm>
                <a:off x="3732" y="13118"/>
                <a:ext cx="4140" cy="1092"/>
              </a:xfrm>
              <a:prstGeom prst="rect">
                <a:avLst/>
              </a:prstGeom>
              <a:solidFill>
                <a:srgbClr val="969696">
                  <a:alpha val="61176"/>
                </a:srgbClr>
              </a:solidFill>
              <a:ln w="9525">
                <a:solidFill>
                  <a:srgbClr val="969696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183" name="Line 42"/>
            <p:cNvSpPr>
              <a:spLocks noChangeShapeType="1"/>
            </p:cNvSpPr>
            <p:nvPr/>
          </p:nvSpPr>
          <p:spPr bwMode="auto">
            <a:xfrm>
              <a:off x="5883" y="2978"/>
              <a:ext cx="6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4" name="Text Box 43"/>
            <p:cNvSpPr txBox="1">
              <a:spLocks noChangeArrowheads="1"/>
            </p:cNvSpPr>
            <p:nvPr/>
          </p:nvSpPr>
          <p:spPr bwMode="auto">
            <a:xfrm>
              <a:off x="5001" y="2741"/>
              <a:ext cx="138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zh-CN" altLang="en-US" sz="900">
                  <a:latin typeface="Times New Roman" panose="02020603050405020304" pitchFamily="18" charset="0"/>
                </a:rPr>
                <a:t>圆形窗口</a:t>
              </a:r>
              <a:endParaRPr lang="zh-CN" altLang="en-US"/>
            </a:p>
          </p:txBody>
        </p:sp>
      </p:grpSp>
      <p:sp>
        <p:nvSpPr>
          <p:cNvPr id="4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326452" y="480359"/>
            <a:ext cx="8091684" cy="646331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图像点特征：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SUSAN</a:t>
            </a: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角点检测算法 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3084493" y="6345110"/>
            <a:ext cx="328166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SUSAN</a:t>
            </a:r>
            <a:r>
              <a:rPr lang="zh-CN" altLang="en-US" sz="2400" b="1" dirty="0" smtClean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算子结果示意图</a:t>
            </a:r>
            <a:r>
              <a:rPr lang="zh-CN" altLang="en-US" sz="2400" dirty="0" smtClean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2400" dirty="0">
              <a:solidFill>
                <a:schemeClr val="accent5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5" name="Text Box 5"/>
          <p:cNvSpPr txBox="1">
            <a:spLocks noChangeArrowheads="1"/>
          </p:cNvSpPr>
          <p:nvPr/>
        </p:nvSpPr>
        <p:spPr bwMode="auto">
          <a:xfrm>
            <a:off x="296944" y="1636386"/>
            <a:ext cx="8382000" cy="1255728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8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组合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立体积木图中的角点检测算，图中的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个明显的角点都被检测出来了。 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2229" name="Picture 7" descr="a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73421" y="3456066"/>
            <a:ext cx="21621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8" descr="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8896" y="3460828"/>
            <a:ext cx="21621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1" name="Rectangle 9"/>
          <p:cNvSpPr>
            <a:spLocks noChangeArrowheads="1"/>
          </p:cNvSpPr>
          <p:nvPr/>
        </p:nvSpPr>
        <p:spPr bwMode="auto">
          <a:xfrm>
            <a:off x="1384496" y="5110211"/>
            <a:ext cx="716574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rPr>
              <a:t>(a)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原组合立体积木图    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rPr>
              <a:t>(b)SUSAN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算子提取的角点结果示例 </a:t>
            </a: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2232" name="Rectangle 10"/>
          <p:cNvSpPr>
            <a:spLocks noChangeArrowheads="1"/>
          </p:cNvSpPr>
          <p:nvPr/>
        </p:nvSpPr>
        <p:spPr bwMode="auto">
          <a:xfrm>
            <a:off x="1911759" y="5723557"/>
            <a:ext cx="513794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SUSAN</a:t>
            </a:r>
            <a:r>
              <a:rPr lang="zh-CN" altLang="en-US" sz="2400" dirty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算子角点检测立体积木实验图 </a:t>
            </a:r>
            <a:endParaRPr lang="zh-CN" altLang="en-US" sz="2400" dirty="0">
              <a:solidFill>
                <a:schemeClr val="accent5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51634" y="3487816"/>
            <a:ext cx="211137" cy="2174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792859" y="3960891"/>
            <a:ext cx="211137" cy="2174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734121" y="4524453"/>
            <a:ext cx="211138" cy="2159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94709" y="4567316"/>
            <a:ext cx="212725" cy="2174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64371" y="4567316"/>
            <a:ext cx="211138" cy="2174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64371" y="3960891"/>
            <a:ext cx="211138" cy="2174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808859" y="3487816"/>
            <a:ext cx="211137" cy="2174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504184" y="3487816"/>
            <a:ext cx="211137" cy="2174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172396" y="3960891"/>
            <a:ext cx="211138" cy="2174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894709" y="3960891"/>
            <a:ext cx="212725" cy="2174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172396" y="4567316"/>
            <a:ext cx="211138" cy="2174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26452" y="480359"/>
            <a:ext cx="8091684" cy="646331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图像点特征：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SUSAN</a:t>
            </a: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角点检测算法 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Placeholder 4"/>
          <p:cNvSpPr txBox="1"/>
          <p:nvPr/>
        </p:nvSpPr>
        <p:spPr bwMode="auto">
          <a:xfrm>
            <a:off x="394764" y="677290"/>
            <a:ext cx="777240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914400" eaLnBrk="1" hangingPunct="1">
              <a:spcBef>
                <a:spcPct val="20000"/>
              </a:spcBef>
              <a:spcAft>
                <a:spcPts val="600"/>
              </a:spcAft>
            </a:pP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图像特征介绍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44500" y="2150278"/>
            <a:ext cx="8229600" cy="438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200" cap="all" spc="12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图像的边缘特征</a:t>
            </a:r>
            <a:endParaRPr lang="zh-CN" altLang="en-US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图像点特征</a:t>
            </a:r>
            <a:endParaRPr lang="zh-CN" altLang="en-US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图像纹理特征</a:t>
            </a:r>
            <a:endParaRPr lang="en-US" altLang="zh-CN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图像形状特征</a:t>
            </a:r>
            <a:endParaRPr lang="en-US" altLang="zh-CN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562123" y="499212"/>
            <a:ext cx="6346825" cy="646331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纹理特征：定义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630" name="Text Box 6"/>
          <p:cNvSpPr txBox="1">
            <a:spLocks noChangeArrowheads="1"/>
          </p:cNvSpPr>
          <p:nvPr/>
        </p:nvSpPr>
        <p:spPr bwMode="auto">
          <a:xfrm>
            <a:off x="334652" y="1391288"/>
            <a:ext cx="8382000" cy="4530471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8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纹理：由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某种模式重复排列所形成的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结构。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5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8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纹理反映了物体表面颜色和灰度的某种变化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，与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物体本身的属性相关。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8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宏观上看，纹理是物体表面拓扑逻辑的一种变化模式；从微观上看，它由具有一定的不变性的视觉基元（通称</a:t>
            </a:r>
            <a:r>
              <a:rPr lang="zh-CN" altLang="en-US" sz="2800" b="1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纹理基元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）组成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8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不同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物体表面的纹理可作为描述不同区域的一种明显特征。  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315798" y="1228856"/>
            <a:ext cx="8382000" cy="2569934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纹理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的特征有三点：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某种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局部的序列性在比该序列更大的区域内不断重复出现。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序列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由基本的纹理基元非随机排列组成。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纹理区域内各部分具有大致相同的结构和尺寸。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62123" y="499212"/>
            <a:ext cx="6346825" cy="646331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纹理特征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6" descr="亚麻织物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80422" y="3829199"/>
            <a:ext cx="24479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花岗岩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3139" y="3810345"/>
            <a:ext cx="24479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448328" y="6349200"/>
            <a:ext cx="233910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纹理特征示意图</a:t>
            </a:r>
            <a:endParaRPr lang="zh-CN" altLang="en-US" sz="2400" dirty="0">
              <a:solidFill>
                <a:schemeClr val="accent5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9395" name="Picture 4" descr="beeren(TU Munchen)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60211" y="1263881"/>
            <a:ext cx="2233613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5" descr="flow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3198" y="1254454"/>
            <a:ext cx="2225020" cy="2225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8" name="Picture 7" descr="wa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7070" y="1253555"/>
            <a:ext cx="2210143" cy="2210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9" name="Text Box 8"/>
          <p:cNvSpPr txBox="1">
            <a:spLocks noChangeArrowheads="1"/>
          </p:cNvSpPr>
          <p:nvPr/>
        </p:nvSpPr>
        <p:spPr bwMode="auto">
          <a:xfrm>
            <a:off x="2702462" y="3438250"/>
            <a:ext cx="13684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err="1">
                <a:latin typeface="Times New Roman" panose="02020603050405020304" pitchFamily="18" charset="0"/>
              </a:rPr>
              <a:t>beeren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9400" name="Text Box 9"/>
          <p:cNvSpPr txBox="1">
            <a:spLocks noChangeArrowheads="1"/>
          </p:cNvSpPr>
          <p:nvPr/>
        </p:nvSpPr>
        <p:spPr bwMode="auto">
          <a:xfrm>
            <a:off x="5078032" y="3489360"/>
            <a:ext cx="13668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flower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9402" name="Text Box 11"/>
          <p:cNvSpPr txBox="1">
            <a:spLocks noChangeArrowheads="1"/>
          </p:cNvSpPr>
          <p:nvPr/>
        </p:nvSpPr>
        <p:spPr bwMode="auto">
          <a:xfrm>
            <a:off x="7352953" y="3440837"/>
            <a:ext cx="122396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water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9403" name="Text Box 12"/>
          <p:cNvSpPr txBox="1">
            <a:spLocks noChangeArrowheads="1"/>
          </p:cNvSpPr>
          <p:nvPr/>
        </p:nvSpPr>
        <p:spPr bwMode="auto">
          <a:xfrm>
            <a:off x="150829" y="1739574"/>
            <a:ext cx="1809946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自然界中存在着大量彩色</a:t>
            </a:r>
            <a:r>
              <a:rPr lang="zh-CN" altLang="en-US" sz="2400" dirty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纹理</a:t>
            </a:r>
            <a:r>
              <a:rPr lang="zh-CN" altLang="en-US" sz="2400" dirty="0" smtClean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图像：</a:t>
            </a:r>
            <a:endParaRPr lang="zh-CN" altLang="en-US" sz="2400" dirty="0">
              <a:solidFill>
                <a:schemeClr val="accent5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69892" y="461504"/>
            <a:ext cx="6346825" cy="646331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纹理特征：举例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3" descr="t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46136" y="4026259"/>
            <a:ext cx="3816956" cy="257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-773930" y="5033929"/>
            <a:ext cx="4968875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ctr">
              <a:buClr>
                <a:schemeClr val="bg1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包含多个纹理区域</a:t>
            </a:r>
            <a:r>
              <a:rPr lang="zh-CN" altLang="en-US" sz="2400" dirty="0" smtClean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endParaRPr lang="en-US" altLang="zh-CN" sz="2400" dirty="0" smtClean="0">
              <a:solidFill>
                <a:schemeClr val="accent5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 algn="ctr">
              <a:buClr>
                <a:schemeClr val="bg1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自然场景图象：</a:t>
            </a:r>
            <a:endParaRPr lang="zh-CN" altLang="en-US" sz="2400" dirty="0">
              <a:solidFill>
                <a:schemeClr val="accent5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646" y="2164936"/>
            <a:ext cx="8392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从图像频域分析来看，噪声、边缘、跳跃部分属于图像的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_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_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；背景区域和慢变部分属于图像的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_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_.</a:t>
            </a:r>
            <a:endParaRPr lang="zh-CN" altLang="en-US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4556" y="3555820"/>
            <a:ext cx="8282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高频分量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低频分量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中频分量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以上三个均不是</a:t>
            </a: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291593" y="1444675"/>
            <a:ext cx="8173677" cy="4413516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6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方法一：</a:t>
            </a:r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统计分析法，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统计纹理特征的检测方法，主要包括灰度直方图法、灰度共生矩阵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法等。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defRPr/>
            </a:pP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8775" indent="-358775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原理：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小区域纹理特征的统计分布情况，通过计算像素的局部特征分析纹理的灰度级的空间分布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8775" indent="-358775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适用范围：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统计分析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法对木纹、沙地、草地这种完全无法判断结构要素和规则的图像的分析很有效。</a:t>
            </a: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8775" indent="-358775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优势：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简单、易于实现，尤其是</a:t>
            </a:r>
            <a:r>
              <a:rPr lang="zh-CN" altLang="en-US" sz="2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灰度共生矩阵法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是公认的有效方法。 </a:t>
            </a: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0148" y="470932"/>
            <a:ext cx="7120722" cy="646331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纹理特征：特征描述与提取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310447" y="1037636"/>
            <a:ext cx="8569325" cy="4893647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6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方法二：</a:t>
            </a:r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结构分析方法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，纹理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基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元具有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规范的关系，因而假设纹理图像的基元可以分离出来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并以基元的特征和排列规则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进行图像纹理特征构造。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defRPr/>
            </a:pP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8775" indent="-358775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原理：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根据空间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排列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关系以及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偏心度、面积、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方向等特征，分析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图像的纹理基元的形状和排列分布特点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，以获取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结构特征和描述排列的规则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8775" indent="-358775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适用范围：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于已知基元的情况，对纤维、砖墙这种结构要素和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规则较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明确的图像分析比较有效。</a:t>
            </a: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0148" y="470932"/>
            <a:ext cx="7120722" cy="646331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纹理特征：特征描述与提取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263312" y="1235599"/>
            <a:ext cx="8569325" cy="5853910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方法三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模型分析法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8775" indent="-358775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每个像素和其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邻域存在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的某种相互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关系为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图像中各个像素点建立模型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，再由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不同的模型提取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不同特征量。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8775" indent="-358775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典型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的模型分析法有自回归方法、马尔可夫随机场方法和分形方法等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b="1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方法四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频谱分析法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8775" indent="-358775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将纹理图像从空间域变换到频率域，然后通过计算峰值处的面积、峰值与原点的距离平方、峰值处的相位等，来获得在空间域不易获得的纹理特征，如周期、功率谱信息等。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8775" indent="-358775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典型的谱分析法有二维傅立叶变换方法、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Gabor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变换变换和小波方法等。 </a:t>
            </a: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0148" y="470932"/>
            <a:ext cx="7120722" cy="646331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纹理特征：特征描述与提取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Placeholder 4"/>
          <p:cNvSpPr txBox="1"/>
          <p:nvPr/>
        </p:nvSpPr>
        <p:spPr bwMode="auto">
          <a:xfrm>
            <a:off x="394764" y="677290"/>
            <a:ext cx="777240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914400" eaLnBrk="1" hangingPunct="1">
              <a:spcBef>
                <a:spcPct val="20000"/>
              </a:spcBef>
              <a:spcAft>
                <a:spcPts val="600"/>
              </a:spcAft>
            </a:pP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图像特征介绍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44500" y="2150278"/>
            <a:ext cx="8229600" cy="438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200" cap="all" spc="12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图像的边缘特征</a:t>
            </a:r>
            <a:endParaRPr lang="zh-CN" altLang="en-US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图像点特征</a:t>
            </a:r>
            <a:endParaRPr lang="zh-CN" altLang="en-US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图像纹理特征</a:t>
            </a:r>
            <a:endParaRPr lang="en-US" altLang="zh-CN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图像形状特征</a:t>
            </a:r>
            <a:endParaRPr lang="en-US" altLang="zh-CN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3461" name="Rectangle 5"/>
          <p:cNvSpPr>
            <a:spLocks noChangeArrowheads="1"/>
          </p:cNvSpPr>
          <p:nvPr/>
        </p:nvSpPr>
        <p:spPr bwMode="auto">
          <a:xfrm>
            <a:off x="458886" y="1597123"/>
            <a:ext cx="8208962" cy="5619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7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000" b="1" dirty="0">
              <a:latin typeface="黑体" panose="02010609060101010101" pitchFamily="2" charset="-122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图像形状特征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：拓扑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特征，距离、周长和面积的测量，几何特征，形状方位的描述等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图像形状特征描述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：可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由其几何属性（如长短、距离、面积、周长、形状、凸凹等）、统计属性（如不变矩等）、拓扑属性（如孔、连通、欧拉数）等来描述。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0148" y="470932"/>
            <a:ext cx="7120722" cy="646331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图像形状特征：定义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3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2166" y="1600175"/>
            <a:ext cx="8569325" cy="941796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矩形度：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目标区域的面积与其最小外接矩形面积之比，反映了目标对其外接矩形的</a:t>
            </a:r>
            <a:r>
              <a:rPr lang="zh-CN" altLang="en-US" sz="2400" b="1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充满程度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3275373" y="3156237"/>
          <a:ext cx="201612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公式" r:id="rId1" imgW="15544800" imgH="10668000" progId="Equation.3">
                  <p:embed/>
                </p:oleObj>
              </mc:Choice>
              <mc:Fallback>
                <p:oleObj name="公式" r:id="rId1" imgW="15544800" imgH="1066800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5373" y="3156237"/>
                        <a:ext cx="2016125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697224" y="4086428"/>
            <a:ext cx="8569325" cy="553998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MER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最小外接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矩形的面积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目标区域的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面积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00" name="Text Box 17"/>
          <p:cNvSpPr txBox="1">
            <a:spLocks noChangeArrowheads="1"/>
          </p:cNvSpPr>
          <p:nvPr/>
        </p:nvSpPr>
        <p:spPr bwMode="auto">
          <a:xfrm>
            <a:off x="329300" y="4778316"/>
            <a:ext cx="8569325" cy="1015663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可知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取值范围为       ，当目标为矩形时，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取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最大值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；圆形的目标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取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π/4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01" name="Rectangle 19"/>
          <p:cNvSpPr>
            <a:spLocks noChangeArrowheads="1"/>
          </p:cNvSpPr>
          <p:nvPr/>
        </p:nvSpPr>
        <p:spPr bwMode="auto">
          <a:xfrm>
            <a:off x="0" y="367788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3374927" y="4833389"/>
          <a:ext cx="107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3" imgW="14020800" imgH="4267200" progId="Equation.3">
                  <p:embed/>
                </p:oleObj>
              </mc:Choice>
              <mc:Fallback>
                <p:oleObj name="公式" r:id="rId3" imgW="14020800" imgH="42672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4927" y="4833389"/>
                        <a:ext cx="10795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30148" y="470932"/>
            <a:ext cx="7120722" cy="646331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图像形状特征：矩形度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2804" y="2650451"/>
            <a:ext cx="3491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矩形度的定义如下： 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7793" y="3467224"/>
            <a:ext cx="4517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Any Questions</a:t>
            </a:r>
            <a:r>
              <a:rPr lang="zh-CN" alt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3600" b="1" dirty="0" smtClean="0">
              <a:solidFill>
                <a:srgbClr val="00B0F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3600" b="1" dirty="0">
              <a:solidFill>
                <a:srgbClr val="00B0F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01440" y="2027729"/>
            <a:ext cx="8229600" cy="438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200" cap="all" spc="12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模式识别定义</a:t>
            </a:r>
            <a:endParaRPr lang="zh-CN" altLang="en-US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模式识别应用举例</a:t>
            </a:r>
            <a:endParaRPr lang="zh-CN" altLang="en-US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模式识别发展历史</a:t>
            </a:r>
            <a:endParaRPr lang="en-US" altLang="zh-CN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图像特征介绍</a:t>
            </a:r>
            <a:endParaRPr lang="zh-CN" altLang="en-US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zh-CN" altLang="en-US" sz="3200" cap="all" spc="12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en-US" altLang="zh-CN" sz="3200" cap="all" spc="12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25203" y="2033666"/>
            <a:ext cx="3550112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Placeholder 4"/>
          <p:cNvSpPr txBox="1"/>
          <p:nvPr/>
        </p:nvSpPr>
        <p:spPr bwMode="auto">
          <a:xfrm>
            <a:off x="545593" y="498180"/>
            <a:ext cx="777240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914400" eaLnBrk="1" hangingPunct="1">
              <a:spcBef>
                <a:spcPct val="20000"/>
              </a:spcBef>
              <a:spcAft>
                <a:spcPts val="600"/>
              </a:spcAft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模式识别定义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6244" y="1359063"/>
            <a:ext cx="8455843" cy="3967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7" rIns="92075" bIns="46037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模式识别</a:t>
            </a:r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Pattern Recognition</a:t>
            </a:r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：确定一个样本的</a:t>
            </a:r>
            <a:r>
              <a:rPr lang="zh-CN" altLang="en-US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类别属性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（模式类）的过程，即把某一样本归属于多个类型中的某个类型。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样本（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Sample</a:t>
            </a:r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一个具体的研究（客观）对象。如患者，某人写的一个汉字，一幅图片等。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Pattern</a:t>
            </a:r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客体</a:t>
            </a:r>
            <a:r>
              <a:rPr lang="zh-CN" altLang="en-US" sz="24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</a:t>
            </a:r>
            <a:r>
              <a:rPr lang="zh-CN" altLang="en-US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的描述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（定量的或结构的描述），是取自客观世界的某一样本的测量值的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集合。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</a:t>
            </a:r>
            <a:r>
              <a:rPr lang="en-US" altLang="zh-CN" sz="24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Features</a:t>
            </a:r>
            <a:r>
              <a:rPr lang="en-US" altLang="zh-CN" sz="24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能描述模式特性的量（测量值）。在统计模式识别方法中，通常用一个向量表示，称之为特征向量</a:t>
            </a:r>
            <a:endParaRPr lang="en-US" altLang="zh-CN" sz="2400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模式类</a:t>
            </a:r>
            <a:r>
              <a:rPr lang="en-US" altLang="zh-CN" sz="24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Class</a:t>
            </a:r>
            <a:r>
              <a:rPr lang="en-US" altLang="zh-CN" sz="24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具有某些共同特性的模式的集合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09" name="Rectangle 9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0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107950" y="2781300"/>
            <a:ext cx="9145588" cy="1368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7" rIns="92075" bIns="46037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24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 build="p"/>
      <p:bldP spid="8" grpId="0" autoUpdateAnimBg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Placeholder 4"/>
          <p:cNvSpPr txBox="1"/>
          <p:nvPr/>
        </p:nvSpPr>
        <p:spPr bwMode="auto">
          <a:xfrm>
            <a:off x="649288" y="469900"/>
            <a:ext cx="777240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模式识别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系统定义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9"/>
          <p:cNvSpPr>
            <a:spLocks noChangeArrowheads="1"/>
          </p:cNvSpPr>
          <p:nvPr/>
        </p:nvSpPr>
        <p:spPr bwMode="auto">
          <a:xfrm>
            <a:off x="684377" y="1820262"/>
            <a:ext cx="7762040" cy="38041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模式识别系统的主要环节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600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特征提取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	符号表示，如长度、波形、。。。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600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特征选择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	选择有代表性的特征，能够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正确  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分类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600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学习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和训练：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利用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已知样本建立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分类和识别规则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600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分类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识别：	对所获得样本按建立的分类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规则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进行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分类识别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347564" y="1507208"/>
            <a:ext cx="8325095" cy="44135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6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训练集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：是一个已知样本集，在监督学习方法中，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用它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来开发出模式分类器。</a:t>
            </a: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6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集：在设计识别和分类系统时没有用过的独立样本集。</a:t>
            </a: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6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系统评价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原则：为了更好地对模式识别系统性能进行评价，必须使用一组</a:t>
            </a:r>
            <a:r>
              <a:rPr lang="zh-CN" altLang="en-US" sz="2600" b="1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独立于训练集的测试集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对系统进行测试。</a:t>
            </a: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556" name="Text Placeholder 4"/>
          <p:cNvSpPr txBox="1"/>
          <p:nvPr/>
        </p:nvSpPr>
        <p:spPr bwMode="auto">
          <a:xfrm>
            <a:off x="686996" y="488753"/>
            <a:ext cx="777240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模式识别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系统定义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矩形 2"/>
          <p:cNvSpPr>
            <a:spLocks noChangeArrowheads="1"/>
          </p:cNvSpPr>
          <p:nvPr/>
        </p:nvSpPr>
        <p:spPr bwMode="auto">
          <a:xfrm>
            <a:off x="592727" y="1540383"/>
            <a:ext cx="4572000" cy="193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训练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过程</a:t>
            </a:r>
            <a:r>
              <a:rPr lang="en-US" altLang="zh-CN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Training</a:t>
            </a:r>
            <a:r>
              <a:rPr lang="en-US" altLang="zh-CN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信息获取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预处理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特征提取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训练（学习分类规则）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796" name="矩形 3"/>
          <p:cNvSpPr>
            <a:spLocks noChangeArrowheads="1"/>
          </p:cNvSpPr>
          <p:nvPr/>
        </p:nvSpPr>
        <p:spPr bwMode="auto">
          <a:xfrm>
            <a:off x="4397375" y="1512102"/>
            <a:ext cx="4572000" cy="193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识别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过程</a:t>
            </a:r>
            <a:r>
              <a:rPr lang="en-US" altLang="zh-CN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Testing</a:t>
            </a:r>
            <a:r>
              <a:rPr lang="en-US" altLang="zh-CN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信息获取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预处理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特征提取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分类（利用学到的分类规则）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490262" y="4574487"/>
            <a:ext cx="7023221" cy="1476375"/>
            <a:chOff x="320" y="4950"/>
            <a:chExt cx="11059" cy="2325"/>
          </a:xfrm>
        </p:grpSpPr>
        <p:sp>
          <p:nvSpPr>
            <p:cNvPr id="33800" name="Text Box 4"/>
            <p:cNvSpPr txBox="1">
              <a:spLocks noChangeArrowheads="1"/>
            </p:cNvSpPr>
            <p:nvPr/>
          </p:nvSpPr>
          <p:spPr bwMode="auto">
            <a:xfrm>
              <a:off x="320" y="5901"/>
              <a:ext cx="2123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anchor="ctr" anchorCtr="1"/>
            <a:lstStyle/>
            <a:p>
              <a:pPr algn="just"/>
              <a:r>
                <a:rPr lang="zh-CN" altLang="en-US" b="1" dirty="0"/>
                <a:t>信息获取</a:t>
              </a:r>
              <a:endParaRPr lang="zh-CN" altLang="en-US" dirty="0"/>
            </a:p>
          </p:txBody>
        </p:sp>
        <p:sp>
          <p:nvSpPr>
            <p:cNvPr id="33801" name="Text Box 5"/>
            <p:cNvSpPr txBox="1">
              <a:spLocks noChangeArrowheads="1"/>
            </p:cNvSpPr>
            <p:nvPr/>
          </p:nvSpPr>
          <p:spPr bwMode="auto">
            <a:xfrm>
              <a:off x="2932" y="5886"/>
              <a:ext cx="1636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anchor="ctr" anchorCtr="1"/>
            <a:lstStyle/>
            <a:p>
              <a:pPr algn="just"/>
              <a:r>
                <a:rPr lang="zh-CN" altLang="en-US" b="1" dirty="0"/>
                <a:t>预处理</a:t>
              </a:r>
              <a:endParaRPr lang="zh-CN" altLang="en-US" dirty="0"/>
            </a:p>
          </p:txBody>
        </p:sp>
        <p:sp>
          <p:nvSpPr>
            <p:cNvPr id="33802" name="Text Box 6"/>
            <p:cNvSpPr txBox="1">
              <a:spLocks noChangeArrowheads="1"/>
            </p:cNvSpPr>
            <p:nvPr/>
          </p:nvSpPr>
          <p:spPr bwMode="auto">
            <a:xfrm>
              <a:off x="5055" y="5886"/>
              <a:ext cx="302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anchor="ctr" anchorCtr="1"/>
            <a:lstStyle/>
            <a:p>
              <a:pPr algn="just"/>
              <a:r>
                <a:rPr lang="zh-CN" altLang="en-US" b="1"/>
                <a:t>特征提取与选择</a:t>
              </a:r>
              <a:endParaRPr lang="zh-CN" altLang="en-US"/>
            </a:p>
          </p:txBody>
        </p:sp>
        <p:sp>
          <p:nvSpPr>
            <p:cNvPr id="33803" name="Text Box 7"/>
            <p:cNvSpPr txBox="1">
              <a:spLocks noChangeArrowheads="1"/>
            </p:cNvSpPr>
            <p:nvPr/>
          </p:nvSpPr>
          <p:spPr bwMode="auto">
            <a:xfrm>
              <a:off x="9152" y="4950"/>
              <a:ext cx="2197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anchor="ctr" anchorCtr="1"/>
            <a:lstStyle/>
            <a:p>
              <a:pPr algn="just"/>
              <a:r>
                <a:rPr lang="zh-CN" altLang="en-US" b="1" dirty="0"/>
                <a:t>分类器设计</a:t>
              </a:r>
              <a:endParaRPr lang="zh-CN" altLang="en-US" dirty="0"/>
            </a:p>
          </p:txBody>
        </p:sp>
        <p:sp>
          <p:nvSpPr>
            <p:cNvPr id="33804" name="Text Box 8"/>
            <p:cNvSpPr txBox="1">
              <a:spLocks noChangeArrowheads="1"/>
            </p:cNvSpPr>
            <p:nvPr/>
          </p:nvSpPr>
          <p:spPr bwMode="auto">
            <a:xfrm>
              <a:off x="9167" y="6495"/>
              <a:ext cx="2212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anchor="ctr"/>
            <a:lstStyle/>
            <a:p>
              <a:pPr algn="ctr"/>
              <a:r>
                <a:rPr lang="zh-CN" altLang="en-US" b="1" dirty="0"/>
                <a:t>分类决策</a:t>
              </a:r>
              <a:endParaRPr lang="zh-CN" altLang="en-US" dirty="0"/>
            </a:p>
          </p:txBody>
        </p:sp>
        <p:sp>
          <p:nvSpPr>
            <p:cNvPr id="33806" name="Line 10"/>
            <p:cNvSpPr>
              <a:spLocks noChangeShapeType="1"/>
            </p:cNvSpPr>
            <p:nvPr/>
          </p:nvSpPr>
          <p:spPr bwMode="auto">
            <a:xfrm flipV="1">
              <a:off x="2426" y="6267"/>
              <a:ext cx="536" cy="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Line 11"/>
            <p:cNvSpPr>
              <a:spLocks noChangeShapeType="1"/>
            </p:cNvSpPr>
            <p:nvPr/>
          </p:nvSpPr>
          <p:spPr bwMode="auto">
            <a:xfrm>
              <a:off x="4576" y="6293"/>
              <a:ext cx="479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8" name="Line 12"/>
            <p:cNvSpPr>
              <a:spLocks noChangeShapeType="1"/>
            </p:cNvSpPr>
            <p:nvPr/>
          </p:nvSpPr>
          <p:spPr bwMode="auto">
            <a:xfrm>
              <a:off x="8580" y="5358"/>
              <a:ext cx="59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9" name="Line 13"/>
            <p:cNvSpPr>
              <a:spLocks noChangeShapeType="1"/>
            </p:cNvSpPr>
            <p:nvPr/>
          </p:nvSpPr>
          <p:spPr bwMode="auto">
            <a:xfrm>
              <a:off x="8590" y="6977"/>
              <a:ext cx="59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0" name="Line 14"/>
            <p:cNvSpPr>
              <a:spLocks noChangeShapeType="1"/>
            </p:cNvSpPr>
            <p:nvPr/>
          </p:nvSpPr>
          <p:spPr bwMode="auto">
            <a:xfrm>
              <a:off x="8565" y="5358"/>
              <a:ext cx="1" cy="16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1" name="Line 15"/>
            <p:cNvSpPr>
              <a:spLocks noChangeShapeType="1"/>
            </p:cNvSpPr>
            <p:nvPr/>
          </p:nvSpPr>
          <p:spPr bwMode="auto">
            <a:xfrm>
              <a:off x="8085" y="6273"/>
              <a:ext cx="48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798" name="AutoShape 16"/>
          <p:cNvSpPr>
            <a:spLocks noChangeArrowheads="1"/>
          </p:cNvSpPr>
          <p:nvPr/>
        </p:nvSpPr>
        <p:spPr bwMode="auto">
          <a:xfrm>
            <a:off x="7689811" y="4003119"/>
            <a:ext cx="1152525" cy="504825"/>
          </a:xfrm>
          <a:prstGeom prst="wedgeRoundRectCallout">
            <a:avLst>
              <a:gd name="adj1" fmla="val -60194"/>
              <a:gd name="adj2" fmla="val 121384"/>
              <a:gd name="adj3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F8F8F8"/>
                </a:solidFill>
              </a:rPr>
              <a:t>训练</a:t>
            </a:r>
            <a:endParaRPr lang="zh-CN" altLang="en-US" b="1" dirty="0">
              <a:solidFill>
                <a:srgbClr val="F8F8F8"/>
              </a:solidFill>
            </a:endParaRPr>
          </a:p>
        </p:txBody>
      </p:sp>
      <p:sp>
        <p:nvSpPr>
          <p:cNvPr id="33799" name="Line 17"/>
          <p:cNvSpPr>
            <a:spLocks noChangeShapeType="1"/>
          </p:cNvSpPr>
          <p:nvPr/>
        </p:nvSpPr>
        <p:spPr bwMode="auto">
          <a:xfrm>
            <a:off x="6816358" y="5069886"/>
            <a:ext cx="0" cy="5032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1" name="Text Placeholder 4"/>
          <p:cNvSpPr txBox="1"/>
          <p:nvPr/>
        </p:nvSpPr>
        <p:spPr bwMode="auto">
          <a:xfrm>
            <a:off x="686996" y="488753"/>
            <a:ext cx="777240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模式识别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系统定义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7689811" y="5051065"/>
            <a:ext cx="1152525" cy="504825"/>
          </a:xfrm>
          <a:prstGeom prst="wedgeRoundRectCallout">
            <a:avLst>
              <a:gd name="adj1" fmla="val -60194"/>
              <a:gd name="adj2" fmla="val 121384"/>
              <a:gd name="adj3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rgbClr val="F8F8F8"/>
                </a:solidFill>
              </a:rPr>
              <a:t>测试</a:t>
            </a:r>
            <a:endParaRPr lang="zh-CN" altLang="en-US" b="1" dirty="0">
              <a:solidFill>
                <a:srgbClr val="F8F8F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Placeholder 4"/>
          <p:cNvSpPr txBox="1"/>
          <p:nvPr/>
        </p:nvSpPr>
        <p:spPr bwMode="auto">
          <a:xfrm>
            <a:off x="338204" y="545314"/>
            <a:ext cx="777240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模式识别系统定义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类空间的概念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23"/>
          <p:cNvGrpSpPr/>
          <p:nvPr/>
        </p:nvGrpSpPr>
        <p:grpSpPr bwMode="auto">
          <a:xfrm>
            <a:off x="1054551" y="1861334"/>
            <a:ext cx="1784350" cy="4160838"/>
            <a:chOff x="884" y="1220"/>
            <a:chExt cx="1124" cy="2621"/>
          </a:xfrm>
        </p:grpSpPr>
        <p:sp>
          <p:nvSpPr>
            <p:cNvPr id="24585" name="Rectangle 6"/>
            <p:cNvSpPr>
              <a:spLocks noChangeArrowheads="1"/>
            </p:cNvSpPr>
            <p:nvPr/>
          </p:nvSpPr>
          <p:spPr bwMode="auto">
            <a:xfrm>
              <a:off x="884" y="1220"/>
              <a:ext cx="1112" cy="291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对象空间</a:t>
              </a:r>
              <a:endPara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587" name="Rectangle 8"/>
            <p:cNvSpPr>
              <a:spLocks noChangeArrowheads="1"/>
            </p:cNvSpPr>
            <p:nvPr/>
          </p:nvSpPr>
          <p:spPr bwMode="auto">
            <a:xfrm>
              <a:off x="895" y="2354"/>
              <a:ext cx="1089" cy="291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特征空间</a:t>
              </a:r>
              <a:endPara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588" name="Rectangle 9"/>
            <p:cNvSpPr>
              <a:spLocks noChangeArrowheads="1"/>
            </p:cNvSpPr>
            <p:nvPr/>
          </p:nvSpPr>
          <p:spPr bwMode="auto">
            <a:xfrm>
              <a:off x="919" y="3550"/>
              <a:ext cx="1089" cy="291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类型空间</a:t>
              </a:r>
              <a:endPara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589" name="Line 10"/>
            <p:cNvSpPr>
              <a:spLocks noChangeShapeType="1"/>
            </p:cNvSpPr>
            <p:nvPr/>
          </p:nvSpPr>
          <p:spPr bwMode="auto">
            <a:xfrm flipH="1">
              <a:off x="1473" y="1570"/>
              <a:ext cx="1" cy="7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591" name="Line 14"/>
            <p:cNvSpPr>
              <a:spLocks noChangeShapeType="1"/>
            </p:cNvSpPr>
            <p:nvPr/>
          </p:nvSpPr>
          <p:spPr bwMode="auto">
            <a:xfrm>
              <a:off x="1474" y="2666"/>
              <a:ext cx="0" cy="8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4" name="AutoShape 20"/>
          <p:cNvSpPr>
            <a:spLocks noChangeArrowheads="1"/>
          </p:cNvSpPr>
          <p:nvPr/>
        </p:nvSpPr>
        <p:spPr bwMode="auto">
          <a:xfrm>
            <a:off x="3662094" y="2592370"/>
            <a:ext cx="4897437" cy="867266"/>
          </a:xfrm>
          <a:prstGeom prst="wedgeRectCallout">
            <a:avLst>
              <a:gd name="adj1" fmla="val -83843"/>
              <a:gd name="adj2" fmla="val -3481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2400" b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特征提取和特征选择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：由模式空间到特征空间的变换和选择。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AutoShape 21"/>
          <p:cNvSpPr>
            <a:spLocks noChangeArrowheads="1"/>
          </p:cNvSpPr>
          <p:nvPr/>
        </p:nvSpPr>
        <p:spPr bwMode="auto">
          <a:xfrm>
            <a:off x="3675219" y="4594569"/>
            <a:ext cx="4897437" cy="901258"/>
          </a:xfrm>
          <a:prstGeom prst="wedgeRectCallout">
            <a:avLst>
              <a:gd name="adj1" fmla="val -84134"/>
              <a:gd name="adj2" fmla="val -26796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2400" b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类型判别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：特征空间到类型空间所作的操作。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3943</Words>
  <Application>WPS 演示</Application>
  <PresentationFormat>全屏显示(4:3)</PresentationFormat>
  <Paragraphs>461</Paragraphs>
  <Slides>36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54" baseType="lpstr">
      <vt:lpstr>Arial</vt:lpstr>
      <vt:lpstr>宋体</vt:lpstr>
      <vt:lpstr>Wingdings</vt:lpstr>
      <vt:lpstr>楷体</vt:lpstr>
      <vt:lpstr>微软雅黑</vt:lpstr>
      <vt:lpstr>Times New Roman</vt:lpstr>
      <vt:lpstr>Arial Black</vt:lpstr>
      <vt:lpstr>楷体_GB2312</vt:lpstr>
      <vt:lpstr>等线</vt:lpstr>
      <vt:lpstr>Arial Unicode MS</vt:lpstr>
      <vt:lpstr>等线 Light</vt:lpstr>
      <vt:lpstr>Calibri</vt:lpstr>
      <vt:lpstr>黑体</vt:lpstr>
      <vt:lpstr>华文行楷</vt:lpstr>
      <vt:lpstr>新宋体</vt:lpstr>
      <vt:lpstr>Office 主题​​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模式识别系统实例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Yirui Wu</dc:creator>
  <cp:lastModifiedBy>thinkpad</cp:lastModifiedBy>
  <cp:revision>388</cp:revision>
  <dcterms:created xsi:type="dcterms:W3CDTF">2017-03-05T02:04:00Z</dcterms:created>
  <dcterms:modified xsi:type="dcterms:W3CDTF">2020-05-28T03:23:07Z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