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313850"/>
  <p:embeddedFontLst>
    <p:embeddedFont>
      <p:font typeface="Arial Black"/>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3" roundtripDataSignature="AMtx7mhC+uqnh97V8sTSjaQRKgayFiN1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D456AB-0DFB-4C12-A437-31A359F441A4}">
  <a:tblStyle styleId="{3FD456AB-0DFB-4C12-A437-31A359F441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ArialBlack-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693"/>
          </a:xfrm>
          <a:prstGeom prst="rect">
            <a:avLst/>
          </a:prstGeom>
          <a:noFill/>
          <a:ln>
            <a:noFill/>
          </a:ln>
        </p:spPr>
        <p:txBody>
          <a:bodyPr anchorCtr="0" anchor="t" bIns="45650" lIns="91325" spcFirstLastPara="1" rIns="91325" wrap="square" tIns="456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65693"/>
          </a:xfrm>
          <a:prstGeom prst="rect">
            <a:avLst/>
          </a:prstGeom>
          <a:noFill/>
          <a:ln>
            <a:noFill/>
          </a:ln>
        </p:spPr>
        <p:txBody>
          <a:bodyPr anchorCtr="0" anchor="t" bIns="45650" lIns="91325" spcFirstLastPara="1" rIns="91325" wrap="square" tIns="4565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24085"/>
            <a:ext cx="5486400" cy="4191238"/>
          </a:xfrm>
          <a:prstGeom prst="rect">
            <a:avLst/>
          </a:prstGeom>
          <a:noFill/>
          <a:ln>
            <a:noFill/>
          </a:ln>
        </p:spPr>
        <p:txBody>
          <a:bodyPr anchorCtr="0" anchor="t" bIns="45650" lIns="91325" spcFirstLastPara="1" rIns="91325" wrap="square" tIns="4565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6554"/>
            <a:ext cx="2971800" cy="465693"/>
          </a:xfrm>
          <a:prstGeom prst="rect">
            <a:avLst/>
          </a:prstGeom>
          <a:noFill/>
          <a:ln>
            <a:noFill/>
          </a:ln>
        </p:spPr>
        <p:txBody>
          <a:bodyPr anchorCtr="0" anchor="b" bIns="45650" lIns="91325" spcFirstLastPara="1" rIns="91325" wrap="square" tIns="4565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846554"/>
            <a:ext cx="2971800" cy="465693"/>
          </a:xfrm>
          <a:prstGeom prst="rect">
            <a:avLst/>
          </a:prstGeom>
          <a:noFill/>
          <a:ln>
            <a:noFill/>
          </a:ln>
        </p:spPr>
        <p:txBody>
          <a:bodyPr anchorCtr="0" anchor="b" bIns="45650" lIns="91325" spcFirstLastPara="1" rIns="91325" wrap="square" tIns="45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4:notes"/>
          <p:cNvSpPr/>
          <p:nvPr>
            <p:ph idx="2" type="sldImg"/>
          </p:nvPr>
        </p:nvSpPr>
        <p:spPr>
          <a:xfrm>
            <a:off x="327025" y="700088"/>
            <a:ext cx="6203950" cy="34909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 name="Google Shape;42;p4:notes"/>
          <p:cNvSpPr txBox="1"/>
          <p:nvPr>
            <p:ph idx="1" type="body"/>
          </p:nvPr>
        </p:nvSpPr>
        <p:spPr>
          <a:xfrm>
            <a:off x="685800" y="4424085"/>
            <a:ext cx="5486400" cy="4191238"/>
          </a:xfrm>
          <a:prstGeom prst="rect">
            <a:avLst/>
          </a:prstGeom>
          <a:noFill/>
          <a:ln>
            <a:noFill/>
          </a:ln>
        </p:spPr>
        <p:txBody>
          <a:bodyPr anchorCtr="0" anchor="t" bIns="45650" lIns="91325" spcFirstLastPara="1" rIns="91325" wrap="square" tIns="45650">
            <a:noAutofit/>
          </a:bodyPr>
          <a:lstStyle/>
          <a:p>
            <a:pPr indent="0" lvl="0" marL="0" rtl="0" algn="l">
              <a:spcBef>
                <a:spcPts val="0"/>
              </a:spcBef>
              <a:spcAft>
                <a:spcPts val="0"/>
              </a:spcAft>
              <a:buNone/>
            </a:pPr>
            <a:r>
              <a:rPr lang="en-US"/>
              <a:t>Hello and Good afternoon my name is Jaelyn (everyone else fill 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together we make up Team 19:</a:t>
            </a:r>
            <a:endParaRPr/>
          </a:p>
          <a:p>
            <a:pPr indent="0" lvl="0" marL="0" rtl="0" algn="l">
              <a:spcBef>
                <a:spcPts val="0"/>
              </a:spcBef>
              <a:spcAft>
                <a:spcPts val="0"/>
              </a:spcAft>
              <a:buNone/>
            </a:pPr>
            <a:r>
              <a:rPr lang="en-US"/>
              <a:t>Today we will be giving a presentation over our senior design project: </a:t>
            </a:r>
            <a:r>
              <a:rPr lang="en-US"/>
              <a:t>Pocket beagle</a:t>
            </a:r>
            <a:r>
              <a:rPr lang="en-US"/>
              <a:t> Gamepup</a:t>
            </a:r>
            <a:endParaRPr/>
          </a:p>
          <a:p>
            <a:pPr indent="0" lvl="0" marL="0" rtl="0" algn="l">
              <a:spcBef>
                <a:spcPts val="0"/>
              </a:spcBef>
              <a:spcAft>
                <a:spcPts val="0"/>
              </a:spcAft>
              <a:buNone/>
            </a:pPr>
            <a:r>
              <a:t/>
            </a:r>
            <a:endParaRPr/>
          </a:p>
        </p:txBody>
      </p:sp>
      <p:sp>
        <p:nvSpPr>
          <p:cNvPr id="43" name="Google Shape;43;p4:notes"/>
          <p:cNvSpPr txBox="1"/>
          <p:nvPr>
            <p:ph idx="12" type="sldNum"/>
          </p:nvPr>
        </p:nvSpPr>
        <p:spPr>
          <a:xfrm>
            <a:off x="3884613" y="8846554"/>
            <a:ext cx="2971800" cy="465693"/>
          </a:xfrm>
          <a:prstGeom prst="rect">
            <a:avLst/>
          </a:prstGeom>
          <a:noFill/>
          <a:ln>
            <a:noFill/>
          </a:ln>
        </p:spPr>
        <p:txBody>
          <a:bodyPr anchorCtr="0" anchor="b" bIns="45650" lIns="91325" spcFirstLastPara="1" rIns="91325" wrap="square" tIns="45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5cc95594a_0_15: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Eeshan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The PocketBeagle is then connected through GPIO headers at the bottom of this daughterboard called the GamePup Cape. This cape serves as the function gaming platform to control the retro game ROMs loaded onto the PocketBeagle. This cape has 10 buttons, 2 LEDs, and a 160x128 LCD display in the middle. It also has a buzzer for any sound output as well as a Lithium Ion Polymer Battery Port for external battery support. </a:t>
            </a:r>
            <a:endParaRPr/>
          </a:p>
        </p:txBody>
      </p:sp>
      <p:sp>
        <p:nvSpPr>
          <p:cNvPr id="118" name="Google Shape;118;gd5cc95594a_0_15: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5cc95594a_0_20: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Clr>
                <a:schemeClr val="dk1"/>
              </a:buClr>
              <a:buSzPts val="1100"/>
              <a:buFont typeface="Arial"/>
              <a:buNone/>
            </a:pPr>
            <a:r>
              <a:rPr lang="en-US"/>
              <a:t>Eeshan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 battery was integrated into the game emulator in order to provide the portability like many other handheld systems. </a:t>
            </a:r>
            <a:r>
              <a:rPr lang="en-US">
                <a:latin typeface="Times New Roman"/>
                <a:ea typeface="Times New Roman"/>
                <a:cs typeface="Times New Roman"/>
                <a:sym typeface="Times New Roman"/>
              </a:rPr>
              <a:t>The team chose the </a:t>
            </a:r>
            <a:r>
              <a:rPr lang="en-US">
                <a:solidFill>
                  <a:srgbClr val="0F1111"/>
                </a:solidFill>
                <a:latin typeface="Times New Roman"/>
                <a:ea typeface="Times New Roman"/>
                <a:cs typeface="Times New Roman"/>
                <a:sym typeface="Times New Roman"/>
              </a:rPr>
              <a:t>EEMB 3.7V, 2500mAh Lithium ion Polymer Battery to power the PocketBeagle, as it has the correct polarity. This battery connects to the system through a JST port on the GamePup Cape which can only be connected in one orientation. The PCB traces on the cape for the positive and negative terminals in the battery are the opposite of most batteries the team initially considered, so choosing a battery with the correct polarity was important. The battery has a one hour battery life and is charged via the micro-usb port located on the PocketBeagle.</a:t>
            </a:r>
            <a:endParaRPr/>
          </a:p>
        </p:txBody>
      </p:sp>
      <p:sp>
        <p:nvSpPr>
          <p:cNvPr id="126" name="Google Shape;126;gd5cc95594a_0_2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5cc95594a_0_25: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Clr>
                <a:schemeClr val="dk1"/>
              </a:buClr>
              <a:buSzPts val="1100"/>
              <a:buFont typeface="Arial"/>
              <a:buNone/>
            </a:pPr>
            <a:r>
              <a:rPr lang="en-US"/>
              <a:t>Eeshan</a:t>
            </a:r>
            <a:endParaRPr/>
          </a:p>
          <a:p>
            <a:pPr indent="0" lvl="0" marL="0" rtl="0" algn="l">
              <a:spcBef>
                <a:spcPts val="360"/>
              </a:spcBef>
              <a:spcAft>
                <a:spcPts val="0"/>
              </a:spcAft>
              <a:buNone/>
            </a:pPr>
            <a:r>
              <a:t/>
            </a:r>
            <a:endParaRPr/>
          </a:p>
          <a:p>
            <a:pPr indent="0" lvl="0" marL="0" rtl="0" algn="l">
              <a:lnSpc>
                <a:spcPct val="150000"/>
              </a:lnSpc>
              <a:spcBef>
                <a:spcPts val="1200"/>
              </a:spcBef>
              <a:spcAft>
                <a:spcPts val="1200"/>
              </a:spcAft>
              <a:buClr>
                <a:schemeClr val="dk1"/>
              </a:buClr>
              <a:buSzPts val="1100"/>
              <a:buFont typeface="Arial"/>
              <a:buNone/>
            </a:pPr>
            <a:r>
              <a:rPr lang="en-US">
                <a:latin typeface="Times New Roman"/>
                <a:ea typeface="Times New Roman"/>
                <a:cs typeface="Times New Roman"/>
                <a:sym typeface="Times New Roman"/>
              </a:rPr>
              <a:t>The last hardware component is the case enclosure. The case was designed through the cloud-based 3D modeling software Fusion 360 and using 3D printing facilities provided by the Texas Inventionworks at UT Austin. The actual case is divided into two major components: the base and the top. The base is a solid piece of ABS plastic in which the GamePup is first placed. This also has a cutout for the battery placement and subsequent wires. The top has cutouts for all the buttons, LEDs, the LCD screen, as well as any ports available.</a:t>
            </a:r>
            <a:endParaRPr/>
          </a:p>
        </p:txBody>
      </p:sp>
      <p:sp>
        <p:nvSpPr>
          <p:cNvPr id="134" name="Google Shape;134;gd5cc95594a_0_25: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5cc95594a_0_40: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lnSpc>
                <a:spcPct val="150000"/>
              </a:lnSpc>
              <a:spcBef>
                <a:spcPts val="1200"/>
              </a:spcBef>
              <a:spcAft>
                <a:spcPts val="0"/>
              </a:spcAft>
              <a:buNone/>
            </a:pPr>
            <a:r>
              <a:rPr lang="en-US">
                <a:latin typeface="Times New Roman"/>
                <a:ea typeface="Times New Roman"/>
                <a:cs typeface="Times New Roman"/>
                <a:sym typeface="Times New Roman"/>
              </a:rPr>
              <a:t>Bib</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US">
                <a:latin typeface="Times New Roman"/>
                <a:ea typeface="Times New Roman"/>
                <a:cs typeface="Times New Roman"/>
                <a:sym typeface="Times New Roman"/>
              </a:rPr>
              <a:t>Apart from the hardware, we used 2 main software tools as well. The first is LVGL, which is a high quality graphics library. We used LVGL in order to create the graphics and UI in the menu screen and welcome screen. There are many graphics libraries available, but we chose LVGL because it has a small memory footprint suitable for an embedded system like the PocketBeagle. We also chose it because it had extensive documentation online, which helped speed up development as we were able to find many examples online on how to use the library’s components.</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lang="en-US">
                <a:latin typeface="Times New Roman"/>
                <a:ea typeface="Times New Roman"/>
                <a:cs typeface="Times New Roman"/>
                <a:sym typeface="Times New Roman"/>
              </a:rPr>
              <a:t>The second software tools that we used is AdvanceMAME, which is an open-source game emulator. This served as the engine through which we can host various retro-style games on the PocketBeagle</a:t>
            </a:r>
            <a:r>
              <a:rPr lang="en-US">
                <a:latin typeface="Times New Roman"/>
                <a:ea typeface="Times New Roman"/>
                <a:cs typeface="Times New Roman"/>
                <a:sym typeface="Times New Roman"/>
              </a:rPr>
              <a:t> such as Pacman and Tetris</a:t>
            </a:r>
            <a:r>
              <a:rPr lang="en-US">
                <a:latin typeface="Times New Roman"/>
                <a:ea typeface="Times New Roman"/>
                <a:cs typeface="Times New Roman"/>
                <a:sym typeface="Times New Roman"/>
              </a:rPr>
              <a:t>. AdvanceMame was chosen because it </a:t>
            </a:r>
            <a:r>
              <a:rPr lang="en-US">
                <a:latin typeface="Times New Roman"/>
                <a:ea typeface="Times New Roman"/>
                <a:cs typeface="Times New Roman"/>
                <a:sym typeface="Times New Roman"/>
              </a:rPr>
              <a:t>could</a:t>
            </a:r>
            <a:r>
              <a:rPr lang="en-US">
                <a:latin typeface="Times New Roman"/>
                <a:ea typeface="Times New Roman"/>
                <a:cs typeface="Times New Roman"/>
                <a:sym typeface="Times New Roman"/>
              </a:rPr>
              <a:t> run on the</a:t>
            </a: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limited constraints of the PocketBeagle. In addition , it is portable on Linux and has a wide range of pre-built and playable games.</a:t>
            </a:r>
            <a:endParaRPr/>
          </a:p>
        </p:txBody>
      </p:sp>
      <p:sp>
        <p:nvSpPr>
          <p:cNvPr id="142" name="Google Shape;142;gd5cc95594a_0_4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5cc95594a_0_55: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Clr>
                <a:schemeClr val="dk1"/>
              </a:buClr>
              <a:buSzPts val="1100"/>
              <a:buFont typeface="Arial"/>
              <a:buNone/>
            </a:pPr>
            <a:r>
              <a:rPr lang="en-US"/>
              <a:t>(AJ)Our software code is divided between the display and the main program. The display uses LVGL to hold the data that will be shown on the LCD. The main program first calls the initial display functions to show the welcome screen by calling lv_init() and fbdev_init(). The main program then collects all of the roms by searching through the contents of a specific directory in the file system. Once all of the roms have been collected, the menu screen is shown and the main program continuously waits for user inputs and then uses MAME to run the user-selected game. </a:t>
            </a:r>
            <a:endParaRPr/>
          </a:p>
          <a:p>
            <a:pPr indent="0" lvl="0" marL="0" rtl="0" algn="l">
              <a:spcBef>
                <a:spcPts val="360"/>
              </a:spcBef>
              <a:spcAft>
                <a:spcPts val="0"/>
              </a:spcAft>
              <a:buNone/>
            </a:pPr>
            <a:r>
              <a:t/>
            </a:r>
            <a:endParaRPr/>
          </a:p>
        </p:txBody>
      </p:sp>
      <p:sp>
        <p:nvSpPr>
          <p:cNvPr id="151" name="Google Shape;151;gd5cc95594a_0_55: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5cc95594a_4_1: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5cc95594a_4_1: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Bib</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were successful in meeting our design requirements in creating a portable final game enclosure with an enclosure and battery. The </a:t>
            </a:r>
            <a:r>
              <a:rPr lang="en-US"/>
              <a:t>main components accessible by the user are the LCD and buttons on the GamePup. Furthermore, we placed the battery within the case behind the GamePup. Furthermore, this emulator has 17 pre-loaded ROMS for the games, and the user can scroll through the menu screen to select one of these 17 games. </a:t>
            </a:r>
            <a:endParaRPr/>
          </a:p>
        </p:txBody>
      </p:sp>
      <p:sp>
        <p:nvSpPr>
          <p:cNvPr id="160" name="Google Shape;160;gd5cc95594a_4_1: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5cc95594a_4_8: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Bib</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Here, we are going to show a demo for our PocketBeagle. In this demo, we have already turned on the PocketBeagle, and we will show how to navigate through the menu screen, play a game, and return to the menu </a:t>
            </a:r>
            <a:r>
              <a:rPr lang="en-US"/>
              <a:t>screen</a:t>
            </a:r>
            <a:r>
              <a:rPr lang="en-US"/>
              <a:t>. </a:t>
            </a:r>
            <a:endParaRPr/>
          </a:p>
        </p:txBody>
      </p:sp>
      <p:sp>
        <p:nvSpPr>
          <p:cNvPr id="168" name="Google Shape;168;gd5cc95594a_4_8: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5cc95594a_4_25: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5cc95594a_4_25: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now that background shit is out the way…. here was the solution our team game up with </a:t>
            </a:r>
            <a:endParaRPr/>
          </a:p>
        </p:txBody>
      </p:sp>
      <p:sp>
        <p:nvSpPr>
          <p:cNvPr id="177" name="Google Shape;177;gd5cc95594a_4_25: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5cc95594a_0_45: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(Darius)</a:t>
            </a:r>
            <a:endParaRPr/>
          </a:p>
          <a:p>
            <a:pPr indent="0" lvl="0" marL="0" rtl="0" algn="l">
              <a:spcBef>
                <a:spcPts val="360"/>
              </a:spcBef>
              <a:spcAft>
                <a:spcPts val="0"/>
              </a:spcAft>
              <a:buNone/>
            </a:pPr>
            <a:r>
              <a:rPr lang="en-US"/>
              <a:t>“One of the big obstacles that we all faced during the last year was COVID. Being unable to meet up in person, debugging and making sure everyone was up to date a challenge. We resolved this, to the best of our abilities, during winter break by setting up two meeting times a week that everyone was able to attend. Since the PocketBeagle is relatively new and not widely utilized, there was little official documentation available explaining how to interface with the GamePup Cape. Prior to winter break, we reached out the CEO of BeagleBone, Jason Kridner, who pointed us in the direction of MAME which we used for the software. Lastly, the software </a:t>
            </a:r>
            <a:r>
              <a:rPr lang="en-US"/>
              <a:t>errors. </a:t>
            </a:r>
            <a:r>
              <a:rPr lang="en-US"/>
              <a:t> </a:t>
            </a:r>
            <a:r>
              <a:rPr lang="en-US"/>
              <a:t>THe bigesst error we faced was with MAME and the Device tree. The device tree is file that assigns the gpio pins for hardware interfacing. The pre-existing device tree file locked out control of certain hardware that MAME required. Thus, we made a custom device tree file to allow MAME to operate without interference. The other software error we faced was an ALSA error we received when starting MAME. We fixed by switching to an older edition of the Kernel that was compatible.”</a:t>
            </a:r>
            <a:endParaRPr/>
          </a:p>
        </p:txBody>
      </p:sp>
      <p:sp>
        <p:nvSpPr>
          <p:cNvPr id="184" name="Google Shape;184;gd5cc95594a_0_45: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5cc95594a_0_60: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(Josh)</a:t>
            </a:r>
            <a:endParaRPr/>
          </a:p>
          <a:p>
            <a:pPr indent="0" lvl="0" marL="0" rtl="0" algn="l">
              <a:spcBef>
                <a:spcPts val="360"/>
              </a:spcBef>
              <a:spcAft>
                <a:spcPts val="0"/>
              </a:spcAft>
              <a:buNone/>
            </a:pPr>
            <a:r>
              <a:rPr lang="en-US"/>
              <a:t>During our construction phase we sought out a way to make the system </a:t>
            </a:r>
            <a:r>
              <a:rPr lang="en-US"/>
              <a:t>to boot to our menu screen. </a:t>
            </a:r>
            <a:endParaRPr/>
          </a:p>
          <a:p>
            <a:pPr indent="0" lvl="0" marL="0" rtl="0" algn="l">
              <a:spcBef>
                <a:spcPts val="360"/>
              </a:spcBef>
              <a:spcAft>
                <a:spcPts val="0"/>
              </a:spcAft>
              <a:buNone/>
            </a:pPr>
            <a:r>
              <a:rPr lang="en-US"/>
              <a:t>This lead to us creating a linux </a:t>
            </a:r>
            <a:r>
              <a:rPr lang="en-US"/>
              <a:t>Service </a:t>
            </a:r>
            <a:r>
              <a:rPr lang="en-US"/>
              <a:t>routine. Initially it started off as boot to mame but eventually we were able to direct it to menu then to game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Another big step we made during our prototyping phase was programming the Linux device tree to ensure our emulator and menu screen program both have access to the peripherals on the GamePup cape.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Lastly  we were able to transition from a standalone battery enclosure to a full blown case for the entire system</a:t>
            </a:r>
            <a:endParaRPr/>
          </a:p>
          <a:p>
            <a:pPr indent="0" lvl="0" marL="0" rtl="0" algn="l">
              <a:spcBef>
                <a:spcPts val="360"/>
              </a:spcBef>
              <a:spcAft>
                <a:spcPts val="0"/>
              </a:spcAft>
              <a:buNone/>
            </a:pPr>
            <a:r>
              <a:t/>
            </a:r>
            <a:endParaRPr/>
          </a:p>
        </p:txBody>
      </p:sp>
      <p:sp>
        <p:nvSpPr>
          <p:cNvPr id="191" name="Google Shape;191;gd5cc95594a_0_6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d5cc95594a_3_13: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54" name="Google Shape;54;gd5cc95594a_3_13: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Here is an overview of what our team will be covering today.  We will discuss the </a:t>
            </a:r>
            <a:r>
              <a:rPr lang="en-US"/>
              <a:t>purpose</a:t>
            </a:r>
            <a:r>
              <a:rPr lang="en-US"/>
              <a:t> and design problem behind our project, the solution our team came up, as well an an evaluation of that solution,  lastly we will discuss future steps that could enhance the final design as well as leave time for questions</a:t>
            </a:r>
            <a:endParaRPr/>
          </a:p>
        </p:txBody>
      </p:sp>
      <p:sp>
        <p:nvSpPr>
          <p:cNvPr id="55" name="Google Shape;55;gd5cc95594a_3_13: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5cc95594a_0_70: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(Josh)</a:t>
            </a:r>
            <a:endParaRPr/>
          </a:p>
          <a:p>
            <a:pPr indent="0" lvl="0" marL="0" rtl="0" algn="l">
              <a:spcBef>
                <a:spcPts val="360"/>
              </a:spcBef>
              <a:spcAft>
                <a:spcPts val="0"/>
              </a:spcAft>
              <a:buNone/>
            </a:pPr>
            <a:r>
              <a:rPr lang="en-US"/>
              <a:t>Hardware</a:t>
            </a:r>
            <a:endParaRPr/>
          </a:p>
          <a:p>
            <a:pPr indent="0" lvl="0" marL="0" rtl="0" algn="l">
              <a:spcBef>
                <a:spcPts val="360"/>
              </a:spcBef>
              <a:spcAft>
                <a:spcPts val="0"/>
              </a:spcAft>
              <a:buNone/>
            </a:pPr>
            <a:r>
              <a:rPr lang="en-US"/>
              <a:t>-Initially sd cards were malfunctioning - safe power down</a:t>
            </a:r>
            <a:endParaRPr/>
          </a:p>
          <a:p>
            <a:pPr indent="0" lvl="0" marL="0" rtl="0" algn="l">
              <a:spcBef>
                <a:spcPts val="360"/>
              </a:spcBef>
              <a:spcAft>
                <a:spcPts val="0"/>
              </a:spcAft>
              <a:buNone/>
            </a:pPr>
            <a:r>
              <a:rPr lang="en-US"/>
              <a:t>-LEDs interfaced with adafruit blinka - interfaced with scripts</a:t>
            </a:r>
            <a:endParaRPr/>
          </a:p>
          <a:p>
            <a:pPr indent="0" lvl="0" marL="0" rtl="0" algn="l">
              <a:spcBef>
                <a:spcPts val="360"/>
              </a:spcBef>
              <a:spcAft>
                <a:spcPts val="0"/>
              </a:spcAft>
              <a:buNone/>
            </a:pPr>
            <a:r>
              <a:rPr lang="en-US"/>
              <a:t>Software - Service file tested with various sleep() times to prevent framebuffer conflicts</a:t>
            </a:r>
            <a:endParaRPr/>
          </a:p>
          <a:p>
            <a:pPr indent="0" lvl="0" marL="0" rtl="0" algn="l">
              <a:spcBef>
                <a:spcPts val="360"/>
              </a:spcBef>
              <a:spcAft>
                <a:spcPts val="0"/>
              </a:spcAft>
              <a:buNone/>
            </a:pPr>
            <a:r>
              <a:rPr lang="en-US"/>
              <a:t>Functionality - integrating hw and sw - making sure buttons worked</a:t>
            </a:r>
            <a:endParaRPr/>
          </a:p>
        </p:txBody>
      </p:sp>
      <p:sp>
        <p:nvSpPr>
          <p:cNvPr id="198" name="Google Shape;198;gd5cc95594a_0_7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5cc95594a_0_80: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lnSpc>
                <a:spcPct val="150000"/>
              </a:lnSpc>
              <a:spcBef>
                <a:spcPts val="1200"/>
              </a:spcBef>
              <a:spcAft>
                <a:spcPts val="0"/>
              </a:spcAft>
              <a:buNone/>
            </a:pPr>
            <a:r>
              <a:rPr lang="en-US">
                <a:latin typeface="Times New Roman"/>
                <a:ea typeface="Times New Roman"/>
                <a:cs typeface="Times New Roman"/>
                <a:sym typeface="Times New Roman"/>
              </a:rPr>
              <a:t>(Darius)</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lang="en-US">
                <a:latin typeface="Times New Roman"/>
                <a:ea typeface="Times New Roman"/>
                <a:cs typeface="Times New Roman"/>
                <a:sym typeface="Times New Roman"/>
              </a:rPr>
              <a:t>“</a:t>
            </a:r>
            <a:r>
              <a:rPr lang="en-US">
                <a:latin typeface="Times New Roman"/>
                <a:ea typeface="Times New Roman"/>
                <a:cs typeface="Times New Roman"/>
                <a:sym typeface="Times New Roman"/>
              </a:rPr>
              <a:t>The cost considerations were far less pressing as the project fell below the budget constraints.</a:t>
            </a:r>
            <a:r>
              <a:rPr lang="en-US">
                <a:latin typeface="Times New Roman"/>
                <a:ea typeface="Times New Roman"/>
                <a:cs typeface="Times New Roman"/>
                <a:sym typeface="Times New Roman"/>
                <a:extLst>
                  <a:ext uri="http://customooxmlschemas.google.com/">
                    <go:slidesCustomData xmlns:go="http://customooxmlschemas.google.com/" textRoundtripDataId="0"/>
                  </a:ext>
                </a:extLst>
              </a:rPr>
              <a:t> </a:t>
            </a:r>
            <a:r>
              <a:rPr lang="en-US">
                <a:latin typeface="Times New Roman"/>
                <a:ea typeface="Times New Roman"/>
                <a:cs typeface="Times New Roman"/>
                <a:sym typeface="Times New Roman"/>
              </a:rPr>
              <a:t>Initially, the team's budget was</a:t>
            </a:r>
            <a:r>
              <a:rPr lang="en-US">
                <a:latin typeface="Times New Roman"/>
                <a:ea typeface="Times New Roman"/>
                <a:cs typeface="Times New Roman"/>
                <a:sym typeface="Times New Roman"/>
              </a:rPr>
              <a:t> only utilized by the hardware required for the design solution, the PocketBeagle and the GamePup Cape. However, during the fall semester, we ran into issues with the microSD cards malfunctioning, and each member purchased four additional cards in case of further errors. The last purchase required for the design </a:t>
            </a:r>
            <a:r>
              <a:rPr lang="en-US">
                <a:latin typeface="Times New Roman"/>
                <a:ea typeface="Times New Roman"/>
                <a:cs typeface="Times New Roman"/>
                <a:sym typeface="Times New Roman"/>
              </a:rPr>
              <a:t>solution</a:t>
            </a:r>
            <a:r>
              <a:rPr lang="en-US">
                <a:latin typeface="Times New Roman"/>
                <a:ea typeface="Times New Roman"/>
                <a:cs typeface="Times New Roman"/>
                <a:sym typeface="Times New Roman"/>
              </a:rPr>
              <a:t> were the 3.7V Lithium Ion Polymer Battery, as they were required to provide portability to the system. Our project was cost efficient as we were able to remain under the $1000 budget. One aspect that aided this that other groups may have to take into account was the ability to use the free 3D printing facilities provided by Texas Inventionworks to print the case.</a:t>
            </a:r>
            <a:r>
              <a:rPr lang="en-US" sz="1100">
                <a:latin typeface="Times New Roman"/>
                <a:ea typeface="Times New Roman"/>
                <a:cs typeface="Times New Roman"/>
                <a:sym typeface="Times New Roman"/>
              </a:rPr>
              <a:t>”</a:t>
            </a:r>
            <a:endParaRPr/>
          </a:p>
        </p:txBody>
      </p:sp>
      <p:sp>
        <p:nvSpPr>
          <p:cNvPr id="205" name="Google Shape;205;gd5cc95594a_0_8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5cc95594a_0_85: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(Darius)</a:t>
            </a:r>
            <a:endParaRPr/>
          </a:p>
          <a:p>
            <a:pPr indent="0" lvl="0" marL="0" rtl="0" algn="l">
              <a:spcBef>
                <a:spcPts val="360"/>
              </a:spcBef>
              <a:spcAft>
                <a:spcPts val="0"/>
              </a:spcAft>
              <a:buNone/>
            </a:pPr>
            <a:r>
              <a:rPr lang="en-US"/>
              <a:t>“Initially, one of our team’s stretch goals was to implement multiplayer gameplay, so User data privacy was concern. However, as that did not come to fruition, no user data was collected. The other main ethical </a:t>
            </a:r>
            <a:r>
              <a:rPr lang="en-US"/>
              <a:t>concern</a:t>
            </a:r>
            <a:r>
              <a:rPr lang="en-US"/>
              <a:t> was the </a:t>
            </a:r>
            <a:r>
              <a:rPr lang="en-US"/>
              <a:t>intellectual property rights of the game roms we used. This is one of the reasons we chose MAME, as they had acquired the rights to use roms from the game creator for usage in academic/non-commercial projects.”</a:t>
            </a:r>
            <a:r>
              <a:rPr lang="en-US"/>
              <a:t> </a:t>
            </a:r>
            <a:endParaRPr/>
          </a:p>
        </p:txBody>
      </p:sp>
      <p:sp>
        <p:nvSpPr>
          <p:cNvPr id="212" name="Google Shape;212;gd5cc95594a_0_85: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5cc95594a_0_90: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(Josh)</a:t>
            </a:r>
            <a:endParaRPr/>
          </a:p>
          <a:p>
            <a:pPr indent="0" lvl="0" marL="0" rtl="0" algn="l">
              <a:spcBef>
                <a:spcPts val="360"/>
              </a:spcBef>
              <a:spcAft>
                <a:spcPts val="0"/>
              </a:spcAft>
              <a:buNone/>
            </a:pPr>
            <a:r>
              <a:rPr lang="en-US"/>
              <a:t>Hopefully be able to attach an Internet module,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 joystick. </a:t>
            </a:r>
            <a:endParaRPr/>
          </a:p>
          <a:p>
            <a:pPr indent="0" lvl="0" marL="0" rtl="0" algn="l">
              <a:spcBef>
                <a:spcPts val="360"/>
              </a:spcBef>
              <a:spcAft>
                <a:spcPts val="0"/>
              </a:spcAft>
              <a:buNone/>
            </a:pPr>
            <a:r>
              <a:rPr lang="en-US"/>
              <a:t>Make code</a:t>
            </a:r>
            <a:endParaRPr/>
          </a:p>
          <a:p>
            <a:pPr indent="0" lvl="0" marL="0" rtl="0" algn="l">
              <a:spcBef>
                <a:spcPts val="360"/>
              </a:spcBef>
              <a:spcAft>
                <a:spcPts val="0"/>
              </a:spcAft>
              <a:buNone/>
            </a:pPr>
            <a:r>
              <a:rPr lang="en-US"/>
              <a:t>Multiplayer. </a:t>
            </a:r>
            <a:endParaRPr/>
          </a:p>
        </p:txBody>
      </p:sp>
      <p:sp>
        <p:nvSpPr>
          <p:cNvPr id="219" name="Google Shape;219;gd5cc95594a_0_9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5cc95594a_0_95: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lnSpc>
                <a:spcPct val="115000"/>
              </a:lnSpc>
              <a:spcBef>
                <a:spcPts val="0"/>
              </a:spcBef>
              <a:spcAft>
                <a:spcPts val="0"/>
              </a:spcAft>
              <a:buNone/>
            </a:pPr>
            <a:r>
              <a:rPr lang="en-US">
                <a:latin typeface="Times New Roman"/>
                <a:ea typeface="Times New Roman"/>
                <a:cs typeface="Times New Roman"/>
                <a:sym typeface="Times New Roman"/>
              </a:rPr>
              <a:t>(Jaelyn)</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Our team wants to thank everyone that was involved in making this product successful. We first wanted to thank TI and our industry mentor, Martin Gao, for giving us the opportunity to work with one of TI’s products that could potentially be used in the future. Also, a big thanks our faculty mentor, Dr. Brian Evans, for making sure we had the necessary resources to complete our project and for helping us solve any issues we had over the course of these last two semesters. We want to thank our technical TA, Rishab Mehra, for making sure we were up to date on all assignments for our project and for the senior design course. Lastly, we want to give a special shout out to the CEO of BeagleBone, Jason Kridner, for helping us with any technical problems we faced with the PocketBeagle and with MAME. </a:t>
            </a:r>
            <a:endParaRPr b="1"/>
          </a:p>
        </p:txBody>
      </p:sp>
      <p:sp>
        <p:nvSpPr>
          <p:cNvPr id="226" name="Google Shape;226;gd5cc95594a_0_95: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143e7e1c2_0_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143e7e1c2_0_0: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Clr>
                <a:schemeClr val="dk1"/>
              </a:buClr>
              <a:buSzPts val="1100"/>
              <a:buFont typeface="Arial"/>
              <a:buNone/>
            </a:pPr>
            <a:r>
              <a:rPr lang="en-US"/>
              <a:t>(Jaelyn)</a:t>
            </a:r>
            <a:endParaRPr/>
          </a:p>
          <a:p>
            <a:pPr indent="0" lvl="0" marL="0" rtl="0" algn="l">
              <a:spcBef>
                <a:spcPts val="360"/>
              </a:spcBef>
              <a:spcAft>
                <a:spcPts val="0"/>
              </a:spcAft>
              <a:buClr>
                <a:schemeClr val="dk1"/>
              </a:buClr>
              <a:buSzPts val="1100"/>
              <a:buFont typeface="Arial"/>
              <a:buNone/>
            </a:pPr>
            <a:r>
              <a:rPr lang="en-US"/>
              <a:t>Thank you all for listening, are there any questions? </a:t>
            </a:r>
            <a:endParaRPr/>
          </a:p>
        </p:txBody>
      </p:sp>
      <p:sp>
        <p:nvSpPr>
          <p:cNvPr id="237" name="Google Shape;237;gd143e7e1c2_0_0: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5cc95594a_4_19: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62" name="Google Shape;62;gd5cc95594a_4_19: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We will begin the presentation by giving some background information.</a:t>
            </a:r>
            <a:endParaRPr/>
          </a:p>
        </p:txBody>
      </p:sp>
      <p:sp>
        <p:nvSpPr>
          <p:cNvPr id="63" name="Google Shape;63;gd5cc95594a_4_19: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5cc95594a_0_5: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lnSpc>
                <a:spcPct val="150000"/>
              </a:lnSpc>
              <a:spcBef>
                <a:spcPts val="1200"/>
              </a:spcBef>
              <a:spcAft>
                <a:spcPts val="1200"/>
              </a:spcAft>
              <a:buClr>
                <a:schemeClr val="dk1"/>
              </a:buClr>
              <a:buSzPts val="1100"/>
              <a:buFont typeface="Arial"/>
              <a:buNone/>
            </a:pPr>
            <a:r>
              <a:rPr lang="en-US">
                <a:latin typeface="Times New Roman"/>
                <a:ea typeface="Times New Roman"/>
                <a:cs typeface="Times New Roman"/>
                <a:sym typeface="Times New Roman"/>
              </a:rPr>
              <a:t>This project is sponsored by Texas Instruments, a company that specializes in semiconductors and integrated circuits. For this project, Texas Instruments provided us two pieces of technology: the Pocket beagle, and GamePup Cape. Our team was asked to design </a:t>
            </a:r>
            <a:r>
              <a:rPr lang="en-US">
                <a:latin typeface="Times New Roman"/>
                <a:ea typeface="Times New Roman"/>
                <a:cs typeface="Times New Roman"/>
                <a:sym typeface="Times New Roman"/>
              </a:rPr>
              <a:t>an emulator that can support the playing of multiple games using the </a:t>
            </a:r>
            <a:r>
              <a:rPr lang="en-US">
                <a:latin typeface="Times New Roman"/>
                <a:ea typeface="Times New Roman"/>
                <a:cs typeface="Times New Roman"/>
                <a:sym typeface="Times New Roman"/>
              </a:rPr>
              <a:t>Pocket beagle</a:t>
            </a:r>
            <a:r>
              <a:rPr lang="en-US">
                <a:latin typeface="Times New Roman"/>
                <a:ea typeface="Times New Roman"/>
                <a:cs typeface="Times New Roman"/>
                <a:sym typeface="Times New Roman"/>
              </a:rPr>
              <a:t> and GamePup Cape. An emulator is typically a software that imitates a physical gaming system allowing the user to play any games that they have a software copy of. However, the PocketBeagle GamePup project differs from the traditional emulator in that it will integrate hardware aspects such as an external power source (battery), buttons, and a physical screen. </a:t>
            </a:r>
            <a:endParaRPr/>
          </a:p>
        </p:txBody>
      </p:sp>
      <p:sp>
        <p:nvSpPr>
          <p:cNvPr id="70" name="Google Shape;70;gd5cc95594a_0_5: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5cc95594a_3_29: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79" name="Google Shape;79;gd5cc95594a_3_29: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lnSpc>
                <a:spcPct val="150000"/>
              </a:lnSpc>
              <a:spcBef>
                <a:spcPts val="1200"/>
              </a:spcBef>
              <a:spcAft>
                <a:spcPts val="0"/>
              </a:spcAft>
              <a:buNone/>
            </a:pPr>
            <a:r>
              <a:rPr lang="en-US">
                <a:latin typeface="Times New Roman"/>
                <a:ea typeface="Times New Roman"/>
                <a:cs typeface="Times New Roman"/>
                <a:sym typeface="Times New Roman"/>
              </a:rPr>
              <a:t>(Jaelyn)</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Clr>
                <a:schemeClr val="dk1"/>
              </a:buClr>
              <a:buSzPts val="1100"/>
              <a:buFont typeface="Arial"/>
              <a:buNone/>
            </a:pPr>
            <a:r>
              <a:rPr lang="en-US">
                <a:latin typeface="Times New Roman"/>
                <a:ea typeface="Times New Roman"/>
                <a:cs typeface="Times New Roman"/>
                <a:sym typeface="Times New Roman"/>
              </a:rPr>
              <a:t>Our team was given a few design requirements. The final system must be complete with an enclosure, a battery system and a Software User Interface. Not only must the system be portable, but it should also contain sensor input capabilities (such as buttons) as well as output capabilities (a graphical display and sound) that allow users to interact with the game being played on the system. Also, the completed project should consist of an emulator device that supports multiple games and demonstrate the capabilities of both the PocketBeagle and the GamePup Cape boards. </a:t>
            </a:r>
            <a:endParaRPr/>
          </a:p>
        </p:txBody>
      </p:sp>
      <p:sp>
        <p:nvSpPr>
          <p:cNvPr id="80" name="Google Shape;80;gd5cc95594a_3_29: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5cc95594a_0_0: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lnSpc>
                <a:spcPct val="150000"/>
              </a:lnSpc>
              <a:spcBef>
                <a:spcPts val="1200"/>
              </a:spcBef>
              <a:spcAft>
                <a:spcPts val="1200"/>
              </a:spcAft>
              <a:buClr>
                <a:schemeClr val="dk1"/>
              </a:buClr>
              <a:buSzPts val="1100"/>
              <a:buFont typeface="Arial"/>
              <a:buNone/>
            </a:pPr>
            <a:r>
              <a:rPr lang="en-US">
                <a:latin typeface="Times New Roman"/>
                <a:ea typeface="Times New Roman"/>
                <a:cs typeface="Times New Roman"/>
                <a:sym typeface="Times New Roman"/>
              </a:rPr>
              <a:t>Through sponsoring this project, Texas Instruments aims to create a sample product for interested consumers and demonstrate a cost efficient method of small-scale game design. Another one of Texas Instruments’s objectives for this project is to expand upon the available documentation for the PocketBeagle and GamePup Cape. As of now, the PocketBeagle and GamePup Cape are not widely used boards and there is very little documentation online. As a result, Texas Instruments hopes that this project can serve as a reference for future groups to follow when working with these boards.</a:t>
            </a:r>
            <a:endParaRPr/>
          </a:p>
        </p:txBody>
      </p:sp>
      <p:sp>
        <p:nvSpPr>
          <p:cNvPr id="87" name="Google Shape;87;gd5cc95594a_0_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5cc95594a_3_35: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94" name="Google Shape;94;gd5cc95594a_3_35: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I will now pass it off to Andrew to talk about our design solution</a:t>
            </a:r>
            <a:endParaRPr/>
          </a:p>
        </p:txBody>
      </p:sp>
      <p:sp>
        <p:nvSpPr>
          <p:cNvPr id="95" name="Google Shape;95;gd5cc95594a_3_35: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5cc95594a_3_47: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5cc95594a_3_47: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lnSpc>
                <a:spcPct val="150000"/>
              </a:lnSpc>
              <a:spcBef>
                <a:spcPts val="1200"/>
              </a:spcBef>
              <a:spcAft>
                <a:spcPts val="0"/>
              </a:spcAft>
              <a:buNone/>
            </a:pPr>
            <a:r>
              <a:rPr lang="en-US">
                <a:latin typeface="Times New Roman"/>
                <a:ea typeface="Times New Roman"/>
                <a:cs typeface="Times New Roman"/>
                <a:sym typeface="Times New Roman"/>
              </a:rPr>
              <a:t>(AJ)</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US">
                <a:latin typeface="Times New Roman"/>
                <a:ea typeface="Times New Roman"/>
                <a:cs typeface="Times New Roman"/>
                <a:sym typeface="Times New Roman"/>
              </a:rPr>
              <a:t>The two major subsystems for the project were hardware and software. Because these subsystems were large and quite broad, each subsystem is broken down into smaller modules. Each module had its own specific purpose or job within that subsystem. First, the user sends inputs by pressing buttons on the GamePup Cape. The GPIO pins on the PocketBeagle are then set or cleared depending on the user inputs. The main program on the PocketBeagle then updates the LVGL frame buffer to modify the display on the LCD screen. The frame buffer is then sent to the LCD screen on the GamePup Cape to update what the user sees on the LCD screen. The external battery provides power and </a:t>
            </a:r>
            <a:r>
              <a:rPr lang="en-US">
                <a:latin typeface="Times New Roman"/>
                <a:ea typeface="Times New Roman"/>
                <a:cs typeface="Times New Roman"/>
                <a:sym typeface="Times New Roman"/>
              </a:rPr>
              <a:t>portability to our game emulator. </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Clr>
                <a:schemeClr val="dk1"/>
              </a:buClr>
              <a:buSzPts val="1100"/>
              <a:buFont typeface="Arial"/>
              <a:buNone/>
            </a:pPr>
            <a:r>
              <a:rPr lang="en-US">
                <a:latin typeface="Times New Roman"/>
                <a:ea typeface="Times New Roman"/>
                <a:cs typeface="Times New Roman"/>
                <a:sym typeface="Times New Roman"/>
              </a:rPr>
              <a:t>All subsystems and their respective modules work together in order for the game emulator to function properly. Figure 2 gives a thorough system overview on how each subsystem of the project is dependent on each other. First, the user powers on the PocketBeagle and sends inputs by pressing different buttons on the GamePup Cape to select a game to play or to interact with the game currently in progress. Each input on the GamePup Cape is routed to a specific GPIO pin on the PocketBeagle. When the user sends an input, the value of the associated GPIO pin changes. Next, the main program continuously checks for a change from the PocketBeagle by calling lv_task_handler(). Once a change has been detected, the main program will update the LGVL frame buffer to show the new and appropriate display for the LCD screen on the GamePup Cape. While the external battery might appear independent from the other hardware and software components, the battery makes the project portable and provides a power source for the PocketBeagle. The following sections will provide a more detailed discussion of the modules within each subsystem and how those modules work together to create a portable game emulator</a:t>
            </a:r>
            <a:endParaRPr/>
          </a:p>
        </p:txBody>
      </p:sp>
      <p:sp>
        <p:nvSpPr>
          <p:cNvPr id="103" name="Google Shape;103;gd5cc95594a_3_47:notes"/>
          <p:cNvSpPr txBox="1"/>
          <p:nvPr>
            <p:ph idx="12" type="sldNum"/>
          </p:nvPr>
        </p:nvSpPr>
        <p:spPr>
          <a:xfrm>
            <a:off x="3884613" y="8846554"/>
            <a:ext cx="2971800" cy="465600"/>
          </a:xfrm>
          <a:prstGeom prst="rect">
            <a:avLst/>
          </a:prstGeom>
        </p:spPr>
        <p:txBody>
          <a:bodyPr anchorCtr="0" anchor="b" bIns="45650" lIns="91325" spcFirstLastPara="1" rIns="91325" wrap="square" tIns="456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5cc95594a_0_10:notes"/>
          <p:cNvSpPr txBox="1"/>
          <p:nvPr>
            <p:ph idx="1" type="body"/>
          </p:nvPr>
        </p:nvSpPr>
        <p:spPr>
          <a:xfrm>
            <a:off x="685800" y="4424085"/>
            <a:ext cx="5486400" cy="4191300"/>
          </a:xfrm>
          <a:prstGeom prst="rect">
            <a:avLst/>
          </a:prstGeom>
        </p:spPr>
        <p:txBody>
          <a:bodyPr anchorCtr="0" anchor="t" bIns="45650" lIns="91325" spcFirstLastPara="1" rIns="91325" wrap="square" tIns="45650">
            <a:noAutofit/>
          </a:bodyPr>
          <a:lstStyle/>
          <a:p>
            <a:pPr indent="0" lvl="0" marL="0" rtl="0" algn="l">
              <a:spcBef>
                <a:spcPts val="360"/>
              </a:spcBef>
              <a:spcAft>
                <a:spcPts val="0"/>
              </a:spcAft>
              <a:buNone/>
            </a:pPr>
            <a:r>
              <a:rPr lang="en-US"/>
              <a:t>(Eeshan)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Now we will discuss the different parts we used in the </a:t>
            </a:r>
            <a:r>
              <a:rPr lang="en-US"/>
              <a:t>construction</a:t>
            </a:r>
            <a:r>
              <a:rPr lang="en-US"/>
              <a:t> of our retro game emulator. First, we have the PocketBeagle which is an open source USB microcontroller made by BeagleBoard. It has a 1 GHz processor with ARM architecture and 512 MB DDR3 RAM integrated. There is micro SD card slot on which we installed an image of Debian Linux. In addition, there are 4 user LEDs that display information such as the Linux heartbeat and other troubleshooting messages. </a:t>
            </a:r>
            <a:r>
              <a:rPr lang="en-US">
                <a:latin typeface="Times New Roman"/>
                <a:ea typeface="Times New Roman"/>
                <a:cs typeface="Times New Roman"/>
                <a:sym typeface="Times New Roman"/>
              </a:rPr>
              <a:t>The PocketBeagle consists of 72 pin headers to allow accessories to connect, a microUSB port to allow for connection to a computer, and a microSD connector.</a:t>
            </a:r>
            <a:endParaRPr/>
          </a:p>
        </p:txBody>
      </p:sp>
      <p:sp>
        <p:nvSpPr>
          <p:cNvPr id="110" name="Google Shape;110;gd5cc95594a_0_10:notes"/>
          <p:cNvSpPr/>
          <p:nvPr>
            <p:ph idx="2" type="sldImg"/>
          </p:nvPr>
        </p:nvSpPr>
        <p:spPr>
          <a:xfrm>
            <a:off x="327025" y="700088"/>
            <a:ext cx="6204000" cy="3490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0"/>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3F3F3F"/>
              </a:buClr>
              <a:buSzPts val="4000"/>
              <a:buFont typeface="Arial"/>
              <a:buNone/>
              <a:defRPr b="1" sz="40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latin typeface="Arial"/>
                <a:ea typeface="Arial"/>
                <a:cs typeface="Arial"/>
                <a:sym typeface="Aria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6" name="Google Shape;1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888888"/>
                </a:solidFill>
                <a:latin typeface="Arial"/>
                <a:ea typeface="Arial"/>
                <a:cs typeface="Arial"/>
                <a:sym typeface="Arial"/>
              </a:defRPr>
            </a:lvl1pPr>
            <a:lvl2pPr lvl="1">
              <a:buNone/>
              <a:defRPr>
                <a:solidFill>
                  <a:srgbClr val="888888"/>
                </a:solidFill>
                <a:latin typeface="Arial"/>
                <a:ea typeface="Arial"/>
                <a:cs typeface="Arial"/>
                <a:sym typeface="Arial"/>
              </a:defRPr>
            </a:lvl2pPr>
            <a:lvl3pPr lvl="2">
              <a:buNone/>
              <a:defRPr>
                <a:solidFill>
                  <a:srgbClr val="888888"/>
                </a:solidFill>
                <a:latin typeface="Arial"/>
                <a:ea typeface="Arial"/>
                <a:cs typeface="Arial"/>
                <a:sym typeface="Arial"/>
              </a:defRPr>
            </a:lvl3pPr>
            <a:lvl4pPr lvl="3">
              <a:buNone/>
              <a:defRPr>
                <a:solidFill>
                  <a:srgbClr val="888888"/>
                </a:solidFill>
                <a:latin typeface="Arial"/>
                <a:ea typeface="Arial"/>
                <a:cs typeface="Arial"/>
                <a:sym typeface="Arial"/>
              </a:defRPr>
            </a:lvl4pPr>
            <a:lvl5pPr lvl="4">
              <a:buNone/>
              <a:defRPr>
                <a:solidFill>
                  <a:srgbClr val="888888"/>
                </a:solidFill>
                <a:latin typeface="Arial"/>
                <a:ea typeface="Arial"/>
                <a:cs typeface="Arial"/>
                <a:sym typeface="Arial"/>
              </a:defRPr>
            </a:lvl5pPr>
            <a:lvl6pPr lvl="5">
              <a:buNone/>
              <a:defRPr>
                <a:solidFill>
                  <a:srgbClr val="888888"/>
                </a:solidFill>
                <a:latin typeface="Arial"/>
                <a:ea typeface="Arial"/>
                <a:cs typeface="Arial"/>
                <a:sym typeface="Arial"/>
              </a:defRPr>
            </a:lvl6pPr>
            <a:lvl7pPr lvl="6">
              <a:buNone/>
              <a:defRPr>
                <a:solidFill>
                  <a:srgbClr val="888888"/>
                </a:solidFill>
                <a:latin typeface="Arial"/>
                <a:ea typeface="Arial"/>
                <a:cs typeface="Arial"/>
                <a:sym typeface="Arial"/>
              </a:defRPr>
            </a:lvl7pPr>
            <a:lvl8pPr lvl="7">
              <a:buNone/>
              <a:defRPr>
                <a:solidFill>
                  <a:srgbClr val="888888"/>
                </a:solidFill>
                <a:latin typeface="Arial"/>
                <a:ea typeface="Arial"/>
                <a:cs typeface="Arial"/>
                <a:sym typeface="Arial"/>
              </a:defRPr>
            </a:lvl8pPr>
            <a:lvl9pPr lvl="8">
              <a:buNone/>
              <a:defRPr>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457200" y="777478"/>
            <a:ext cx="822960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457200" y="1771650"/>
            <a:ext cx="8229600" cy="291465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rgbClr val="3F3F3F"/>
              </a:buClr>
              <a:buSzPts val="1800"/>
              <a:buChar char="•"/>
              <a:defRPr/>
            </a:lvl1pPr>
            <a:lvl2pPr indent="-342900" lvl="1" marL="914400" algn="l">
              <a:spcBef>
                <a:spcPts val="360"/>
              </a:spcBef>
              <a:spcAft>
                <a:spcPts val="0"/>
              </a:spcAft>
              <a:buClr>
                <a:srgbClr val="3F3F3F"/>
              </a:buClr>
              <a:buSzPts val="1800"/>
              <a:buChar char="–"/>
              <a:defRPr/>
            </a:lvl2pPr>
            <a:lvl3pPr indent="-342900" lvl="2" marL="1371600" algn="l">
              <a:spcBef>
                <a:spcPts val="360"/>
              </a:spcBef>
              <a:spcAft>
                <a:spcPts val="0"/>
              </a:spcAft>
              <a:buClr>
                <a:srgbClr val="3F3F3F"/>
              </a:buClr>
              <a:buSzPts val="1800"/>
              <a:buChar char="•"/>
              <a:defRPr/>
            </a:lvl3pPr>
            <a:lvl4pPr indent="-342900" lvl="3" marL="1828800" algn="l">
              <a:spcBef>
                <a:spcPts val="360"/>
              </a:spcBef>
              <a:spcAft>
                <a:spcPts val="0"/>
              </a:spcAft>
              <a:buClr>
                <a:srgbClr val="3F3F3F"/>
              </a:buClr>
              <a:buSzPts val="1800"/>
              <a:buChar char="–"/>
              <a:defRPr/>
            </a:lvl4pPr>
            <a:lvl5pPr indent="-342900" lvl="4" marL="2286000" algn="l">
              <a:spcBef>
                <a:spcPts val="360"/>
              </a:spcBef>
              <a:spcAft>
                <a:spcPts val="0"/>
              </a:spcAft>
              <a:buClr>
                <a:srgbClr val="3F3F3F"/>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8"/>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29"/>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9"/>
          <p:cNvSpPr txBox="1"/>
          <p:nvPr>
            <p:ph idx="1" type="body"/>
          </p:nvPr>
        </p:nvSpPr>
        <p:spPr>
          <a:xfrm>
            <a:off x="457200" y="1749028"/>
            <a:ext cx="4038600" cy="310872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3F3F3F"/>
              </a:buClr>
              <a:buSzPts val="2800"/>
              <a:buChar char="•"/>
              <a:defRPr sz="2800"/>
            </a:lvl1pPr>
            <a:lvl2pPr indent="-381000" lvl="1" marL="914400" algn="l">
              <a:spcBef>
                <a:spcPts val="480"/>
              </a:spcBef>
              <a:spcAft>
                <a:spcPts val="0"/>
              </a:spcAft>
              <a:buClr>
                <a:srgbClr val="3F3F3F"/>
              </a:buClr>
              <a:buSzPts val="2400"/>
              <a:buChar char="–"/>
              <a:defRPr sz="2400"/>
            </a:lvl2pPr>
            <a:lvl3pPr indent="-355600" lvl="2" marL="1371600" algn="l">
              <a:spcBef>
                <a:spcPts val="400"/>
              </a:spcBef>
              <a:spcAft>
                <a:spcPts val="0"/>
              </a:spcAft>
              <a:buClr>
                <a:srgbClr val="3F3F3F"/>
              </a:buClr>
              <a:buSzPts val="2000"/>
              <a:buChar char="•"/>
              <a:defRPr sz="2000"/>
            </a:lvl3pPr>
            <a:lvl4pPr indent="-342900" lvl="3" marL="1828800" algn="l">
              <a:spcBef>
                <a:spcPts val="360"/>
              </a:spcBef>
              <a:spcAft>
                <a:spcPts val="0"/>
              </a:spcAft>
              <a:buClr>
                <a:srgbClr val="3F3F3F"/>
              </a:buClr>
              <a:buSzPts val="1800"/>
              <a:buChar char="–"/>
              <a:defRPr sz="1800"/>
            </a:lvl4pPr>
            <a:lvl5pPr indent="-342900" lvl="4" marL="2286000" algn="l">
              <a:spcBef>
                <a:spcPts val="360"/>
              </a:spcBef>
              <a:spcAft>
                <a:spcPts val="0"/>
              </a:spcAft>
              <a:buClr>
                <a:srgbClr val="3F3F3F"/>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 name="Google Shape;28;p29"/>
          <p:cNvSpPr txBox="1"/>
          <p:nvPr>
            <p:ph idx="2" type="body"/>
          </p:nvPr>
        </p:nvSpPr>
        <p:spPr>
          <a:xfrm>
            <a:off x="4648200" y="1749028"/>
            <a:ext cx="4038600" cy="310872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3F3F3F"/>
              </a:buClr>
              <a:buSzPts val="2800"/>
              <a:buChar char="•"/>
              <a:defRPr sz="2800"/>
            </a:lvl1pPr>
            <a:lvl2pPr indent="-381000" lvl="1" marL="914400" algn="l">
              <a:spcBef>
                <a:spcPts val="480"/>
              </a:spcBef>
              <a:spcAft>
                <a:spcPts val="0"/>
              </a:spcAft>
              <a:buClr>
                <a:srgbClr val="3F3F3F"/>
              </a:buClr>
              <a:buSzPts val="2400"/>
              <a:buChar char="–"/>
              <a:defRPr sz="2400"/>
            </a:lvl2pPr>
            <a:lvl3pPr indent="-355600" lvl="2" marL="1371600" algn="l">
              <a:spcBef>
                <a:spcPts val="400"/>
              </a:spcBef>
              <a:spcAft>
                <a:spcPts val="0"/>
              </a:spcAft>
              <a:buClr>
                <a:srgbClr val="3F3F3F"/>
              </a:buClr>
              <a:buSzPts val="2000"/>
              <a:buChar char="•"/>
              <a:defRPr sz="2000"/>
            </a:lvl3pPr>
            <a:lvl4pPr indent="-342900" lvl="3" marL="1828800" algn="l">
              <a:spcBef>
                <a:spcPts val="360"/>
              </a:spcBef>
              <a:spcAft>
                <a:spcPts val="0"/>
              </a:spcAft>
              <a:buClr>
                <a:srgbClr val="3F3F3F"/>
              </a:buClr>
              <a:buSzPts val="1800"/>
              <a:buChar char="–"/>
              <a:defRPr sz="1800"/>
            </a:lvl4pPr>
            <a:lvl5pPr indent="-342900" lvl="4" marL="2286000" algn="l">
              <a:spcBef>
                <a:spcPts val="360"/>
              </a:spcBef>
              <a:spcAft>
                <a:spcPts val="0"/>
              </a:spcAft>
              <a:buClr>
                <a:srgbClr val="3F3F3F"/>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9" name="Google Shape;2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0" name="Shape 30"/>
        <p:cNvGrpSpPr/>
        <p:nvPr/>
      </p:nvGrpSpPr>
      <p:grpSpPr>
        <a:xfrm>
          <a:off x="0" y="0"/>
          <a:ext cx="0" cy="0"/>
          <a:chOff x="0" y="0"/>
          <a:chExt cx="0" cy="0"/>
        </a:xfrm>
      </p:grpSpPr>
      <p:sp>
        <p:nvSpPr>
          <p:cNvPr id="31" name="Google Shape;31;p30"/>
          <p:cNvSpPr txBox="1"/>
          <p:nvPr>
            <p:ph type="title"/>
          </p:nvPr>
        </p:nvSpPr>
        <p:spPr>
          <a:xfrm>
            <a:off x="420688" y="641510"/>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0"/>
          <p:cNvSpPr txBox="1"/>
          <p:nvPr>
            <p:ph idx="1" type="body"/>
          </p:nvPr>
        </p:nvSpPr>
        <p:spPr>
          <a:xfrm>
            <a:off x="3575050" y="920884"/>
            <a:ext cx="5111750" cy="4051166"/>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rgbClr val="3F3F3F"/>
              </a:buClr>
              <a:buSzPts val="3200"/>
              <a:buChar char="•"/>
              <a:defRPr sz="3200"/>
            </a:lvl1pPr>
            <a:lvl2pPr indent="-406400" lvl="1" marL="914400" algn="l">
              <a:spcBef>
                <a:spcPts val="560"/>
              </a:spcBef>
              <a:spcAft>
                <a:spcPts val="0"/>
              </a:spcAft>
              <a:buClr>
                <a:srgbClr val="3F3F3F"/>
              </a:buClr>
              <a:buSzPts val="2800"/>
              <a:buChar char="–"/>
              <a:defRPr sz="2800"/>
            </a:lvl2pPr>
            <a:lvl3pPr indent="-381000" lvl="2" marL="1371600" algn="l">
              <a:spcBef>
                <a:spcPts val="480"/>
              </a:spcBef>
              <a:spcAft>
                <a:spcPts val="0"/>
              </a:spcAft>
              <a:buClr>
                <a:srgbClr val="3F3F3F"/>
              </a:buClr>
              <a:buSzPts val="2400"/>
              <a:buChar char="•"/>
              <a:defRPr sz="2400"/>
            </a:lvl3pPr>
            <a:lvl4pPr indent="-355600" lvl="3" marL="1828800" algn="l">
              <a:spcBef>
                <a:spcPts val="400"/>
              </a:spcBef>
              <a:spcAft>
                <a:spcPts val="0"/>
              </a:spcAft>
              <a:buClr>
                <a:srgbClr val="3F3F3F"/>
              </a:buClr>
              <a:buSzPts val="2000"/>
              <a:buChar char="–"/>
              <a:defRPr sz="2000"/>
            </a:lvl4pPr>
            <a:lvl5pPr indent="-355600" lvl="4" marL="2286000" algn="l">
              <a:spcBef>
                <a:spcPts val="400"/>
              </a:spcBef>
              <a:spcAft>
                <a:spcPts val="0"/>
              </a:spcAft>
              <a:buClr>
                <a:srgbClr val="3F3F3F"/>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3" name="Google Shape;33;p30"/>
          <p:cNvSpPr txBox="1"/>
          <p:nvPr>
            <p:ph idx="2" type="body"/>
          </p:nvPr>
        </p:nvSpPr>
        <p:spPr>
          <a:xfrm>
            <a:off x="420688" y="1601629"/>
            <a:ext cx="3008313" cy="314182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rgbClr val="3F3F3F"/>
              </a:buClr>
              <a:buSzPts val="1400"/>
              <a:buNone/>
              <a:defRPr sz="1400"/>
            </a:lvl1pPr>
            <a:lvl2pPr indent="-228600" lvl="1" marL="914400" algn="l">
              <a:spcBef>
                <a:spcPts val="240"/>
              </a:spcBef>
              <a:spcAft>
                <a:spcPts val="0"/>
              </a:spcAft>
              <a:buClr>
                <a:srgbClr val="3F3F3F"/>
              </a:buClr>
              <a:buSzPts val="1200"/>
              <a:buNone/>
              <a:defRPr sz="1200"/>
            </a:lvl2pPr>
            <a:lvl3pPr indent="-228600" lvl="2" marL="1371600" algn="l">
              <a:spcBef>
                <a:spcPts val="200"/>
              </a:spcBef>
              <a:spcAft>
                <a:spcPts val="0"/>
              </a:spcAft>
              <a:buClr>
                <a:srgbClr val="3F3F3F"/>
              </a:buClr>
              <a:buSzPts val="1000"/>
              <a:buNone/>
              <a:defRPr sz="1000"/>
            </a:lvl3pPr>
            <a:lvl4pPr indent="-228600" lvl="3" marL="1828800" algn="l">
              <a:spcBef>
                <a:spcPts val="180"/>
              </a:spcBef>
              <a:spcAft>
                <a:spcPts val="0"/>
              </a:spcAft>
              <a:buClr>
                <a:srgbClr val="3F3F3F"/>
              </a:buClr>
              <a:buSzPts val="900"/>
              <a:buNone/>
              <a:defRPr sz="900"/>
            </a:lvl4pPr>
            <a:lvl5pPr indent="-228600" lvl="4" marL="2286000" algn="l">
              <a:spcBef>
                <a:spcPts val="18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4" name="Google Shape;34;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35" name="Shape 35"/>
        <p:cNvGrpSpPr/>
        <p:nvPr/>
      </p:nvGrpSpPr>
      <p:grpSpPr>
        <a:xfrm>
          <a:off x="0" y="0"/>
          <a:ext cx="0" cy="0"/>
          <a:chOff x="0" y="0"/>
          <a:chExt cx="0" cy="0"/>
        </a:xfrm>
      </p:grpSpPr>
      <p:sp>
        <p:nvSpPr>
          <p:cNvPr id="36" name="Google Shape;36;p31"/>
          <p:cNvSpPr txBox="1"/>
          <p:nvPr>
            <p:ph type="title"/>
          </p:nvPr>
        </p:nvSpPr>
        <p:spPr>
          <a:xfrm>
            <a:off x="1792288" y="3829050"/>
            <a:ext cx="5486400" cy="4257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1"/>
          <p:cNvSpPr/>
          <p:nvPr>
            <p:ph idx="2" type="pic"/>
          </p:nvPr>
        </p:nvSpPr>
        <p:spPr>
          <a:xfrm>
            <a:off x="1792288" y="685800"/>
            <a:ext cx="5486400" cy="30861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rgbClr val="3F3F3F"/>
              </a:buClr>
              <a:buSzPts val="3200"/>
              <a:buFont typeface="Arial"/>
              <a:buNone/>
              <a:defRPr b="0" i="0" sz="3200" u="none" cap="none" strike="noStrike">
                <a:solidFill>
                  <a:srgbClr val="3F3F3F"/>
                </a:solidFill>
                <a:latin typeface="Calibri"/>
                <a:ea typeface="Calibri"/>
                <a:cs typeface="Calibri"/>
                <a:sym typeface="Calibri"/>
              </a:defRPr>
            </a:lvl1pPr>
            <a:lvl2pPr lvl="1" marR="0" rtl="0" algn="l">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2pPr>
            <a:lvl3pPr lvl="2" marR="0" rtl="0" algn="l">
              <a:spcBef>
                <a:spcPts val="48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3pPr>
            <a:lvl4pPr lvl="3" marR="0" rtl="0" algn="l">
              <a:spcBef>
                <a:spcPts val="400"/>
              </a:spcBef>
              <a:spcAft>
                <a:spcPts val="0"/>
              </a:spcAft>
              <a:buClr>
                <a:srgbClr val="3F3F3F"/>
              </a:buClr>
              <a:buSzPts val="2000"/>
              <a:buFont typeface="Arial"/>
              <a:buNone/>
              <a:defRPr b="0" i="0" sz="2000" u="none" cap="none" strike="noStrike">
                <a:solidFill>
                  <a:srgbClr val="3F3F3F"/>
                </a:solidFill>
                <a:latin typeface="Calibri"/>
                <a:ea typeface="Calibri"/>
                <a:cs typeface="Calibri"/>
                <a:sym typeface="Calibri"/>
              </a:defRPr>
            </a:lvl4pPr>
            <a:lvl5pPr lvl="4" marR="0" rtl="0" algn="l">
              <a:spcBef>
                <a:spcPts val="400"/>
              </a:spcBef>
              <a:spcAft>
                <a:spcPts val="0"/>
              </a:spcAft>
              <a:buClr>
                <a:srgbClr val="3F3F3F"/>
              </a:buClr>
              <a:buSzPts val="2000"/>
              <a:buFont typeface="Arial"/>
              <a:buNone/>
              <a:defRPr b="0" i="0" sz="2000" u="none" cap="none" strike="noStrike">
                <a:solidFill>
                  <a:srgbClr val="3F3F3F"/>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8" name="Google Shape;38;p31"/>
          <p:cNvSpPr txBox="1"/>
          <p:nvPr>
            <p:ph idx="1" type="body"/>
          </p:nvPr>
        </p:nvSpPr>
        <p:spPr>
          <a:xfrm>
            <a:off x="1792288" y="4254817"/>
            <a:ext cx="5486400" cy="60293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rgbClr val="3F3F3F"/>
              </a:buClr>
              <a:buSzPts val="1400"/>
              <a:buNone/>
              <a:defRPr sz="1400"/>
            </a:lvl1pPr>
            <a:lvl2pPr indent="-228600" lvl="1" marL="914400" algn="l">
              <a:spcBef>
                <a:spcPts val="240"/>
              </a:spcBef>
              <a:spcAft>
                <a:spcPts val="0"/>
              </a:spcAft>
              <a:buClr>
                <a:srgbClr val="3F3F3F"/>
              </a:buClr>
              <a:buSzPts val="1200"/>
              <a:buNone/>
              <a:defRPr sz="1200"/>
            </a:lvl2pPr>
            <a:lvl3pPr indent="-228600" lvl="2" marL="1371600" algn="l">
              <a:spcBef>
                <a:spcPts val="200"/>
              </a:spcBef>
              <a:spcAft>
                <a:spcPts val="0"/>
              </a:spcAft>
              <a:buClr>
                <a:srgbClr val="3F3F3F"/>
              </a:buClr>
              <a:buSzPts val="1000"/>
              <a:buNone/>
              <a:defRPr sz="1000"/>
            </a:lvl3pPr>
            <a:lvl4pPr indent="-228600" lvl="3" marL="1828800" algn="l">
              <a:spcBef>
                <a:spcPts val="180"/>
              </a:spcBef>
              <a:spcAft>
                <a:spcPts val="0"/>
              </a:spcAft>
              <a:buClr>
                <a:srgbClr val="3F3F3F"/>
              </a:buClr>
              <a:buSzPts val="900"/>
              <a:buNone/>
              <a:defRPr sz="900"/>
            </a:lvl4pPr>
            <a:lvl5pPr indent="-228600" lvl="4" marL="2286000" algn="l">
              <a:spcBef>
                <a:spcPts val="180"/>
              </a:spcBef>
              <a:spcAft>
                <a:spcPts val="0"/>
              </a:spcAft>
              <a:buClr>
                <a:srgbClr val="3F3F3F"/>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9" name="Google Shape;3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685800"/>
            <a:ext cx="8229600" cy="8572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3F3F3F"/>
              </a:buClr>
              <a:buSzPts val="4400"/>
              <a:buFont typeface="Arial"/>
              <a:buNone/>
              <a:defRPr b="0" i="0" sz="44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457200" y="1679972"/>
            <a:ext cx="8229600" cy="291465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rgbClr val="3F3F3F"/>
              </a:buClr>
              <a:buSzPts val="3200"/>
              <a:buFont typeface="Arial"/>
              <a:buChar char="•"/>
              <a:defRPr b="0" i="0" sz="3200" u="none" cap="none" strike="noStrike">
                <a:solidFill>
                  <a:srgbClr val="3F3F3F"/>
                </a:solidFill>
                <a:latin typeface="Calibri"/>
                <a:ea typeface="Calibri"/>
                <a:cs typeface="Calibri"/>
                <a:sym typeface="Calibri"/>
              </a:defRPr>
            </a:lvl1pPr>
            <a:lvl2pPr indent="-406400" lvl="1" marL="914400" marR="0" rtl="0" algn="l">
              <a:spcBef>
                <a:spcPts val="560"/>
              </a:spcBef>
              <a:spcAft>
                <a:spcPts val="0"/>
              </a:spcAft>
              <a:buClr>
                <a:srgbClr val="3F3F3F"/>
              </a:buClr>
              <a:buSzPts val="2800"/>
              <a:buFont typeface="Arial"/>
              <a:buChar char="–"/>
              <a:defRPr b="0" i="0" sz="2800" u="none" cap="none" strike="noStrike">
                <a:solidFill>
                  <a:srgbClr val="3F3F3F"/>
                </a:solidFill>
                <a:latin typeface="Calibri"/>
                <a:ea typeface="Calibri"/>
                <a:cs typeface="Calibri"/>
                <a:sym typeface="Calibri"/>
              </a:defRPr>
            </a:lvl2pPr>
            <a:lvl3pPr indent="-381000" lvl="2" marL="1371600" marR="0" rtl="0" algn="l">
              <a:spcBef>
                <a:spcPts val="480"/>
              </a:spcBef>
              <a:spcAft>
                <a:spcPts val="0"/>
              </a:spcAft>
              <a:buClr>
                <a:srgbClr val="3F3F3F"/>
              </a:buClr>
              <a:buSzPts val="2400"/>
              <a:buFont typeface="Arial"/>
              <a:buChar char="•"/>
              <a:defRPr b="0" i="0" sz="2400" u="none" cap="none" strike="noStrike">
                <a:solidFill>
                  <a:srgbClr val="3F3F3F"/>
                </a:solidFill>
                <a:latin typeface="Calibri"/>
                <a:ea typeface="Calibri"/>
                <a:cs typeface="Calibri"/>
                <a:sym typeface="Calibri"/>
              </a:defRPr>
            </a:lvl3pPr>
            <a:lvl4pPr indent="-355600" lvl="3" marL="18288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4pPr>
            <a:lvl5pPr indent="-355600" lvl="4" marL="2286000" marR="0" rtl="0" algn="l">
              <a:spcBef>
                <a:spcPts val="400"/>
              </a:spcBef>
              <a:spcAft>
                <a:spcPts val="0"/>
              </a:spcAft>
              <a:buClr>
                <a:srgbClr val="3F3F3F"/>
              </a:buClr>
              <a:buSzPts val="2000"/>
              <a:buFont typeface="Arial"/>
              <a:buChar char="»"/>
              <a:defRPr b="0" i="0" sz="2000" u="none" cap="none" strike="noStrike">
                <a:solidFill>
                  <a:srgbClr val="3F3F3F"/>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3F3F3F"/>
                </a:solidFill>
                <a:latin typeface="Calibri"/>
                <a:ea typeface="Calibri"/>
                <a:cs typeface="Calibri"/>
                <a:sym typeface="Calibri"/>
              </a:defRPr>
            </a:lvl1pPr>
            <a:lvl2pPr lvl="1" algn="r">
              <a:buNone/>
              <a:defRPr sz="1300">
                <a:solidFill>
                  <a:srgbClr val="3F3F3F"/>
                </a:solidFill>
                <a:latin typeface="Calibri"/>
                <a:ea typeface="Calibri"/>
                <a:cs typeface="Calibri"/>
                <a:sym typeface="Calibri"/>
              </a:defRPr>
            </a:lvl2pPr>
            <a:lvl3pPr lvl="2" algn="r">
              <a:buNone/>
              <a:defRPr sz="1300">
                <a:solidFill>
                  <a:srgbClr val="3F3F3F"/>
                </a:solidFill>
                <a:latin typeface="Calibri"/>
                <a:ea typeface="Calibri"/>
                <a:cs typeface="Calibri"/>
                <a:sym typeface="Calibri"/>
              </a:defRPr>
            </a:lvl3pPr>
            <a:lvl4pPr lvl="3" algn="r">
              <a:buNone/>
              <a:defRPr sz="1300">
                <a:solidFill>
                  <a:srgbClr val="3F3F3F"/>
                </a:solidFill>
                <a:latin typeface="Calibri"/>
                <a:ea typeface="Calibri"/>
                <a:cs typeface="Calibri"/>
                <a:sym typeface="Calibri"/>
              </a:defRPr>
            </a:lvl4pPr>
            <a:lvl5pPr lvl="4" algn="r">
              <a:buNone/>
              <a:defRPr sz="1300">
                <a:solidFill>
                  <a:srgbClr val="3F3F3F"/>
                </a:solidFill>
                <a:latin typeface="Calibri"/>
                <a:ea typeface="Calibri"/>
                <a:cs typeface="Calibri"/>
                <a:sym typeface="Calibri"/>
              </a:defRPr>
            </a:lvl5pPr>
            <a:lvl6pPr lvl="5" algn="r">
              <a:buNone/>
              <a:defRPr sz="1300">
                <a:solidFill>
                  <a:srgbClr val="3F3F3F"/>
                </a:solidFill>
                <a:latin typeface="Calibri"/>
                <a:ea typeface="Calibri"/>
                <a:cs typeface="Calibri"/>
                <a:sym typeface="Calibri"/>
              </a:defRPr>
            </a:lvl6pPr>
            <a:lvl7pPr lvl="6" algn="r">
              <a:buNone/>
              <a:defRPr sz="1300">
                <a:solidFill>
                  <a:srgbClr val="3F3F3F"/>
                </a:solidFill>
                <a:latin typeface="Calibri"/>
                <a:ea typeface="Calibri"/>
                <a:cs typeface="Calibri"/>
                <a:sym typeface="Calibri"/>
              </a:defRPr>
            </a:lvl7pPr>
            <a:lvl8pPr lvl="7" algn="r">
              <a:buNone/>
              <a:defRPr sz="1300">
                <a:solidFill>
                  <a:srgbClr val="3F3F3F"/>
                </a:solidFill>
                <a:latin typeface="Calibri"/>
                <a:ea typeface="Calibri"/>
                <a:cs typeface="Calibri"/>
                <a:sym typeface="Calibri"/>
              </a:defRPr>
            </a:lvl8pPr>
            <a:lvl9pPr lvl="8" algn="r">
              <a:buNone/>
              <a:defRPr sz="1300">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rive.google.com/file/d/1jiS-3y7g3zmRAUB2Ab7WfDhEqcH8NV_r/view" TargetMode="Externa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drive.google.com/file/d/1lHM2-vcUgJSG4p7g61VAbxIKVbITGuIY/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5.jpg"/><Relationship Id="rId5" Type="http://schemas.openxmlformats.org/officeDocument/2006/relationships/image" Target="../media/image16.png"/><Relationship Id="rId6"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5700"/>
        </a:solidFill>
      </p:bgPr>
    </p:bg>
    <p:spTree>
      <p:nvGrpSpPr>
        <p:cNvPr id="44" name="Shape 44"/>
        <p:cNvGrpSpPr/>
        <p:nvPr/>
      </p:nvGrpSpPr>
      <p:grpSpPr>
        <a:xfrm>
          <a:off x="0" y="0"/>
          <a:ext cx="0" cy="0"/>
          <a:chOff x="0" y="0"/>
          <a:chExt cx="0" cy="0"/>
        </a:xfrm>
      </p:grpSpPr>
      <p:cxnSp>
        <p:nvCxnSpPr>
          <p:cNvPr id="45" name="Google Shape;45;p4"/>
          <p:cNvCxnSpPr/>
          <p:nvPr/>
        </p:nvCxnSpPr>
        <p:spPr>
          <a:xfrm>
            <a:off x="628650" y="3105150"/>
            <a:ext cx="5619750" cy="0"/>
          </a:xfrm>
          <a:prstGeom prst="straightConnector1">
            <a:avLst/>
          </a:prstGeom>
          <a:noFill/>
          <a:ln cap="flat" cmpd="sng" w="19050">
            <a:solidFill>
              <a:schemeClr val="lt1"/>
            </a:solidFill>
            <a:prstDash val="solid"/>
            <a:round/>
            <a:headEnd len="sm" w="sm" type="none"/>
            <a:tailEnd len="sm" w="sm" type="none"/>
          </a:ln>
        </p:spPr>
      </p:cxnSp>
      <p:sp>
        <p:nvSpPr>
          <p:cNvPr id="46" name="Google Shape;46;p4"/>
          <p:cNvSpPr txBox="1"/>
          <p:nvPr/>
        </p:nvSpPr>
        <p:spPr>
          <a:xfrm>
            <a:off x="403050" y="4325225"/>
            <a:ext cx="7886700" cy="5331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1"/>
              </a:buClr>
              <a:buSzPts val="1050"/>
              <a:buFont typeface="Arial"/>
              <a:buNone/>
            </a:pPr>
            <a:r>
              <a:rPr lang="en-US" sz="1450">
                <a:solidFill>
                  <a:schemeClr val="lt1"/>
                </a:solidFill>
                <a:latin typeface="Arial Black"/>
                <a:ea typeface="Arial Black"/>
                <a:cs typeface="Arial Black"/>
                <a:sym typeface="Arial Black"/>
              </a:rPr>
              <a:t>Jaelyn Bethea, Andrew Brown, Joshua Iwe, Bibartan Jha, Eeshan Sarmah, </a:t>
            </a:r>
            <a:r>
              <a:rPr lang="en-US" sz="1450">
                <a:solidFill>
                  <a:schemeClr val="lt1"/>
                </a:solidFill>
                <a:latin typeface="Arial Black"/>
                <a:ea typeface="Arial Black"/>
                <a:cs typeface="Arial Black"/>
                <a:sym typeface="Arial Black"/>
              </a:rPr>
              <a:t>Darius Zinolabedini</a:t>
            </a:r>
            <a:endParaRPr sz="1000">
              <a:solidFill>
                <a:schemeClr val="lt1"/>
              </a:solidFill>
            </a:endParaRPr>
          </a:p>
          <a:p>
            <a:pPr indent="0" lvl="0" marL="0" marR="0" rtl="0" algn="l">
              <a:lnSpc>
                <a:spcPct val="100000"/>
              </a:lnSpc>
              <a:spcBef>
                <a:spcPts val="1000"/>
              </a:spcBef>
              <a:spcAft>
                <a:spcPts val="0"/>
              </a:spcAft>
              <a:buClr>
                <a:schemeClr val="lt1"/>
              </a:buClr>
              <a:buSzPts val="1050"/>
              <a:buFont typeface="Arial"/>
              <a:buNone/>
            </a:pPr>
            <a:r>
              <a:rPr lang="en-US" sz="1000">
                <a:solidFill>
                  <a:schemeClr val="lt1"/>
                </a:solidFill>
              </a:rPr>
              <a:t>Team: I9</a:t>
            </a:r>
            <a:endParaRPr sz="1000">
              <a:solidFill>
                <a:schemeClr val="lt1"/>
              </a:solidFill>
            </a:endParaRPr>
          </a:p>
          <a:p>
            <a:pPr indent="0" lvl="0" marL="0" marR="0" rtl="0" algn="l">
              <a:lnSpc>
                <a:spcPct val="100000"/>
              </a:lnSpc>
              <a:spcBef>
                <a:spcPts val="1000"/>
              </a:spcBef>
              <a:spcAft>
                <a:spcPts val="0"/>
              </a:spcAft>
              <a:buClr>
                <a:schemeClr val="lt1"/>
              </a:buClr>
              <a:buSzPts val="1050"/>
              <a:buFont typeface="Arial"/>
              <a:buNone/>
            </a:pPr>
            <a:r>
              <a:rPr lang="en-US" sz="1000">
                <a:solidFill>
                  <a:schemeClr val="lt1"/>
                </a:solidFill>
              </a:rPr>
              <a:t>Industry Mentor: Martin Gao </a:t>
            </a:r>
            <a:endParaRPr sz="1000">
              <a:solidFill>
                <a:schemeClr val="lt1"/>
              </a:solidFill>
            </a:endParaRPr>
          </a:p>
          <a:p>
            <a:pPr indent="0" lvl="0" marL="0" marR="0" rtl="0" algn="l">
              <a:lnSpc>
                <a:spcPct val="100000"/>
              </a:lnSpc>
              <a:spcBef>
                <a:spcPts val="1000"/>
              </a:spcBef>
              <a:spcAft>
                <a:spcPts val="0"/>
              </a:spcAft>
              <a:buClr>
                <a:schemeClr val="lt1"/>
              </a:buClr>
              <a:buSzPts val="1050"/>
              <a:buFont typeface="Arial"/>
              <a:buNone/>
            </a:pPr>
            <a:r>
              <a:rPr lang="en-US" sz="1000">
                <a:solidFill>
                  <a:schemeClr val="lt1"/>
                </a:solidFill>
              </a:rPr>
              <a:t>Faculty Mentor: Dr. Brian Evans</a:t>
            </a:r>
            <a:endParaRPr sz="1000">
              <a:solidFill>
                <a:schemeClr val="lt1"/>
              </a:solidFill>
            </a:endParaRPr>
          </a:p>
          <a:p>
            <a:pPr indent="0" lvl="0" marL="0" marR="0" rtl="0" algn="l">
              <a:lnSpc>
                <a:spcPct val="100000"/>
              </a:lnSpc>
              <a:spcBef>
                <a:spcPts val="1000"/>
              </a:spcBef>
              <a:spcAft>
                <a:spcPts val="0"/>
              </a:spcAft>
              <a:buClr>
                <a:schemeClr val="lt1"/>
              </a:buClr>
              <a:buSzPts val="1050"/>
              <a:buFont typeface="Arial"/>
              <a:buNone/>
            </a:pPr>
            <a:r>
              <a:rPr b="0" i="0" lang="en-US" sz="1000" u="none" cap="none" strike="noStrike">
                <a:solidFill>
                  <a:schemeClr val="lt1"/>
                </a:solidFill>
                <a:latin typeface="Arial"/>
                <a:ea typeface="Arial"/>
                <a:cs typeface="Arial"/>
                <a:sym typeface="Arial"/>
              </a:rPr>
              <a:t>The University of Texas at Austin</a:t>
            </a:r>
            <a:endParaRPr b="0" i="0" sz="1000" u="none" cap="none" strike="noStrike">
              <a:solidFill>
                <a:schemeClr val="lt1"/>
              </a:solidFill>
              <a:latin typeface="Arial"/>
              <a:ea typeface="Arial"/>
              <a:cs typeface="Arial"/>
              <a:sym typeface="Arial"/>
            </a:endParaRPr>
          </a:p>
        </p:txBody>
      </p:sp>
      <p:sp>
        <p:nvSpPr>
          <p:cNvPr id="47" name="Google Shape;47;p4"/>
          <p:cNvSpPr txBox="1"/>
          <p:nvPr/>
        </p:nvSpPr>
        <p:spPr>
          <a:xfrm>
            <a:off x="548640" y="457200"/>
            <a:ext cx="7828444" cy="38929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US" sz="1200">
                <a:solidFill>
                  <a:schemeClr val="lt1"/>
                </a:solidFill>
                <a:latin typeface="Arial Black"/>
                <a:ea typeface="Arial Black"/>
                <a:cs typeface="Arial Black"/>
                <a:sym typeface="Arial Black"/>
              </a:rPr>
              <a:t>May 2021</a:t>
            </a:r>
            <a:endParaRPr b="0" i="0" sz="1200" u="none" cap="none" strike="noStrike">
              <a:solidFill>
                <a:schemeClr val="lt1"/>
              </a:solidFill>
              <a:latin typeface="Arial"/>
              <a:ea typeface="Arial"/>
              <a:cs typeface="Arial"/>
              <a:sym typeface="Arial"/>
            </a:endParaRPr>
          </a:p>
        </p:txBody>
      </p:sp>
      <p:sp>
        <p:nvSpPr>
          <p:cNvPr id="48" name="Google Shape;48;p4"/>
          <p:cNvSpPr txBox="1"/>
          <p:nvPr/>
        </p:nvSpPr>
        <p:spPr>
          <a:xfrm>
            <a:off x="502920" y="1200150"/>
            <a:ext cx="7886700" cy="1752600"/>
          </a:xfrm>
          <a:prstGeom prst="rect">
            <a:avLst/>
          </a:prstGeom>
          <a:noFill/>
          <a:ln>
            <a:noFill/>
          </a:ln>
        </p:spPr>
        <p:txBody>
          <a:bodyPr anchorCtr="0" anchor="b" bIns="45700" lIns="91425" spcFirstLastPara="1" rIns="91425" wrap="square" tIns="45700">
            <a:noAutofit/>
          </a:bodyPr>
          <a:lstStyle/>
          <a:p>
            <a:pPr indent="0" lvl="0" marL="0" marR="0" rtl="0" algn="l">
              <a:lnSpc>
                <a:spcPct val="83333"/>
              </a:lnSpc>
              <a:spcBef>
                <a:spcPts val="0"/>
              </a:spcBef>
              <a:spcAft>
                <a:spcPts val="0"/>
              </a:spcAft>
              <a:buClr>
                <a:schemeClr val="lt1"/>
              </a:buClr>
              <a:buSzPts val="4800"/>
              <a:buFont typeface="Arial Black"/>
              <a:buNone/>
            </a:pPr>
            <a:r>
              <a:rPr b="1" lang="en-US" sz="4800">
                <a:solidFill>
                  <a:schemeClr val="lt1"/>
                </a:solidFill>
                <a:latin typeface="Arial Black"/>
                <a:ea typeface="Arial Black"/>
                <a:cs typeface="Arial Black"/>
                <a:sym typeface="Arial Black"/>
              </a:rPr>
              <a:t>TI PocketBeagle GamePup</a:t>
            </a:r>
            <a:endParaRPr/>
          </a:p>
        </p:txBody>
      </p:sp>
      <p:pic>
        <p:nvPicPr>
          <p:cNvPr id="49" name="Google Shape;49;p4"/>
          <p:cNvPicPr preferRelativeResize="0"/>
          <p:nvPr/>
        </p:nvPicPr>
        <p:blipFill rotWithShape="1">
          <a:blip r:embed="rId3">
            <a:alphaModFix/>
          </a:blip>
          <a:srcRect b="0" l="0" r="0" t="0"/>
          <a:stretch/>
        </p:blipFill>
        <p:spPr>
          <a:xfrm>
            <a:off x="6978699" y="320040"/>
            <a:ext cx="1877397" cy="914400"/>
          </a:xfrm>
          <a:prstGeom prst="rect">
            <a:avLst/>
          </a:prstGeom>
          <a:noFill/>
          <a:ln>
            <a:noFill/>
          </a:ln>
        </p:spPr>
      </p:pic>
      <p:pic>
        <p:nvPicPr>
          <p:cNvPr id="50" name="Google Shape;50;p4"/>
          <p:cNvPicPr preferRelativeResize="0"/>
          <p:nvPr/>
        </p:nvPicPr>
        <p:blipFill rotWithShape="1">
          <a:blip r:embed="rId4">
            <a:alphaModFix/>
          </a:blip>
          <a:srcRect b="21831" l="14271" r="54539" t="31983"/>
          <a:stretch/>
        </p:blipFill>
        <p:spPr>
          <a:xfrm>
            <a:off x="6611925" y="1397000"/>
            <a:ext cx="1677825" cy="1708150"/>
          </a:xfrm>
          <a:prstGeom prst="rect">
            <a:avLst/>
          </a:prstGeom>
          <a:noFill/>
          <a:ln>
            <a:noFill/>
          </a:ln>
          <a:effectLst>
            <a:outerShdw blurRad="1285875" rotWithShape="0" algn="bl" dir="5400000" dist="19050">
              <a:srgbClr val="000000">
                <a:alpha val="0"/>
              </a:srgbClr>
            </a:outerShdw>
          </a:effectLst>
        </p:spPr>
      </p:pic>
      <p:sp>
        <p:nvSpPr>
          <p:cNvPr id="51" name="Google Shape;5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d5cc95594a_0_15"/>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a:t>Parts: GamePup Cape</a:t>
            </a:r>
            <a:endParaRPr/>
          </a:p>
        </p:txBody>
      </p:sp>
      <p:sp>
        <p:nvSpPr>
          <p:cNvPr id="121" name="Google Shape;121;gd5cc95594a_0_15"/>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normAutofit/>
          </a:bodyPr>
          <a:lstStyle/>
          <a:p>
            <a:pPr indent="-311150" lvl="0" marL="457200" rtl="0" algn="l">
              <a:spcBef>
                <a:spcPts val="0"/>
              </a:spcBef>
              <a:spcAft>
                <a:spcPts val="0"/>
              </a:spcAft>
              <a:buSzPts val="1300"/>
              <a:buChar char="•"/>
            </a:pPr>
            <a:r>
              <a:rPr lang="en-US" sz="2700"/>
              <a:t>Hardware add-on to the PocketBeagle</a:t>
            </a:r>
            <a:endParaRPr sz="2700"/>
          </a:p>
          <a:p>
            <a:pPr indent="-311150" lvl="0" marL="457200" rtl="0" algn="l">
              <a:spcBef>
                <a:spcPts val="0"/>
              </a:spcBef>
              <a:spcAft>
                <a:spcPts val="0"/>
              </a:spcAft>
              <a:buSzPts val="1300"/>
              <a:buChar char="•"/>
            </a:pPr>
            <a:r>
              <a:rPr lang="en-US" sz="2700"/>
              <a:t>Connects through GPIO headers</a:t>
            </a:r>
            <a:endParaRPr sz="2700"/>
          </a:p>
        </p:txBody>
      </p:sp>
      <p:pic>
        <p:nvPicPr>
          <p:cNvPr id="122" name="Google Shape;122;gd5cc95594a_0_15"/>
          <p:cNvPicPr preferRelativeResize="0"/>
          <p:nvPr/>
        </p:nvPicPr>
        <p:blipFill>
          <a:blip r:embed="rId3">
            <a:alphaModFix/>
          </a:blip>
          <a:stretch>
            <a:fillRect/>
          </a:stretch>
        </p:blipFill>
        <p:spPr>
          <a:xfrm>
            <a:off x="6177496" y="2268475"/>
            <a:ext cx="2700751" cy="2705201"/>
          </a:xfrm>
          <a:prstGeom prst="rect">
            <a:avLst/>
          </a:prstGeom>
          <a:noFill/>
          <a:ln>
            <a:noFill/>
          </a:ln>
        </p:spPr>
      </p:pic>
      <p:sp>
        <p:nvSpPr>
          <p:cNvPr id="123" name="Google Shape;123;gd5cc95594a_0_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d5cc95594a_0_20"/>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a:t>Parts: Battery</a:t>
            </a:r>
            <a:endParaRPr/>
          </a:p>
        </p:txBody>
      </p:sp>
      <p:sp>
        <p:nvSpPr>
          <p:cNvPr id="129" name="Google Shape;129;gd5cc95594a_0_20"/>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normAutofit/>
          </a:bodyPr>
          <a:lstStyle/>
          <a:p>
            <a:pPr indent="-311150" lvl="0" marL="457200" rtl="0" algn="l">
              <a:spcBef>
                <a:spcPts val="0"/>
              </a:spcBef>
              <a:spcAft>
                <a:spcPts val="0"/>
              </a:spcAft>
              <a:buSzPts val="1300"/>
              <a:buChar char="•"/>
            </a:pPr>
            <a:r>
              <a:rPr lang="en-US" sz="2700"/>
              <a:t>Lithium Ion Polymer Battery</a:t>
            </a:r>
            <a:endParaRPr sz="2700"/>
          </a:p>
          <a:p>
            <a:pPr indent="-311150" lvl="0" marL="457200" rtl="0" algn="l">
              <a:spcBef>
                <a:spcPts val="0"/>
              </a:spcBef>
              <a:spcAft>
                <a:spcPts val="0"/>
              </a:spcAft>
              <a:buSzPts val="1300"/>
              <a:buChar char="•"/>
            </a:pPr>
            <a:r>
              <a:rPr lang="en-US" sz="2700"/>
              <a:t>3.7V, 2500mAh</a:t>
            </a:r>
            <a:endParaRPr sz="2700"/>
          </a:p>
          <a:p>
            <a:pPr indent="-311150" lvl="0" marL="457200" rtl="0" algn="l">
              <a:spcBef>
                <a:spcPts val="0"/>
              </a:spcBef>
              <a:spcAft>
                <a:spcPts val="0"/>
              </a:spcAft>
              <a:buSzPts val="1300"/>
              <a:buChar char="•"/>
            </a:pPr>
            <a:r>
              <a:rPr lang="en-US" sz="2700"/>
              <a:t>Correct Polarity</a:t>
            </a:r>
            <a:endParaRPr sz="2700"/>
          </a:p>
        </p:txBody>
      </p:sp>
      <p:pic>
        <p:nvPicPr>
          <p:cNvPr id="130" name="Google Shape;130;gd5cc95594a_0_20"/>
          <p:cNvPicPr preferRelativeResize="0"/>
          <p:nvPr/>
        </p:nvPicPr>
        <p:blipFill>
          <a:blip r:embed="rId3">
            <a:alphaModFix/>
          </a:blip>
          <a:stretch>
            <a:fillRect/>
          </a:stretch>
        </p:blipFill>
        <p:spPr>
          <a:xfrm>
            <a:off x="5308775" y="1634874"/>
            <a:ext cx="3378025" cy="3378025"/>
          </a:xfrm>
          <a:prstGeom prst="rect">
            <a:avLst/>
          </a:prstGeom>
          <a:noFill/>
          <a:ln>
            <a:noFill/>
          </a:ln>
        </p:spPr>
      </p:pic>
      <p:sp>
        <p:nvSpPr>
          <p:cNvPr id="131" name="Google Shape;131;gd5cc95594a_0_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d5cc95594a_0_25"/>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a:t>Parts: Case</a:t>
            </a:r>
            <a:endParaRPr/>
          </a:p>
        </p:txBody>
      </p:sp>
      <p:sp>
        <p:nvSpPr>
          <p:cNvPr id="137" name="Google Shape;137;gd5cc95594a_0_25"/>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rgbClr val="3F3F3F"/>
              </a:buClr>
              <a:buSzPts val="3200"/>
              <a:buNone/>
            </a:pPr>
            <a:r>
              <a:t/>
            </a:r>
            <a:endParaRPr/>
          </a:p>
          <a:p>
            <a:pPr indent="-139700" lvl="0" marL="342900" rtl="0" algn="l">
              <a:spcBef>
                <a:spcPts val="0"/>
              </a:spcBef>
              <a:spcAft>
                <a:spcPts val="0"/>
              </a:spcAft>
              <a:buClr>
                <a:srgbClr val="3F3F3F"/>
              </a:buClr>
              <a:buSzPts val="3200"/>
              <a:buNone/>
            </a:pPr>
            <a:r>
              <a:t/>
            </a:r>
            <a:endParaRPr/>
          </a:p>
        </p:txBody>
      </p:sp>
      <p:pic>
        <p:nvPicPr>
          <p:cNvPr id="138" name="Google Shape;138;gd5cc95594a_0_25" title="Case Demo.mov">
            <a:hlinkClick r:id="rId3"/>
          </p:cNvPr>
          <p:cNvPicPr preferRelativeResize="0"/>
          <p:nvPr/>
        </p:nvPicPr>
        <p:blipFill>
          <a:blip r:embed="rId4">
            <a:alphaModFix/>
          </a:blip>
          <a:stretch>
            <a:fillRect/>
          </a:stretch>
        </p:blipFill>
        <p:spPr>
          <a:xfrm>
            <a:off x="1821763" y="1568588"/>
            <a:ext cx="5500476" cy="3320626"/>
          </a:xfrm>
          <a:prstGeom prst="rect">
            <a:avLst/>
          </a:prstGeom>
          <a:noFill/>
          <a:ln>
            <a:noFill/>
          </a:ln>
        </p:spPr>
      </p:pic>
      <p:sp>
        <p:nvSpPr>
          <p:cNvPr id="139" name="Google Shape;139;gd5cc95594a_0_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d5cc95594a_0_40"/>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sz="3200"/>
              <a:t>Software - Tools</a:t>
            </a:r>
            <a:endParaRPr sz="3200"/>
          </a:p>
        </p:txBody>
      </p:sp>
      <p:sp>
        <p:nvSpPr>
          <p:cNvPr id="145" name="Google Shape;145;gd5cc95594a_0_40"/>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normAutofit/>
          </a:bodyPr>
          <a:lstStyle/>
          <a:p>
            <a:pPr indent="-292100" lvl="0" marL="457200" rtl="0" algn="l">
              <a:spcBef>
                <a:spcPts val="0"/>
              </a:spcBef>
              <a:spcAft>
                <a:spcPts val="0"/>
              </a:spcAft>
              <a:buSzPts val="1000"/>
              <a:buChar char="•"/>
            </a:pPr>
            <a:r>
              <a:rPr lang="en-US" sz="2400"/>
              <a:t>Light and Versatile Graphics Library(</a:t>
            </a:r>
            <a:r>
              <a:rPr lang="en-US" sz="2400"/>
              <a:t>LVGL)</a:t>
            </a:r>
            <a:endParaRPr sz="2400"/>
          </a:p>
          <a:p>
            <a:pPr indent="-292100" lvl="0" marL="457200" rtl="0" algn="l">
              <a:spcBef>
                <a:spcPts val="0"/>
              </a:spcBef>
              <a:spcAft>
                <a:spcPts val="0"/>
              </a:spcAft>
              <a:buSzPts val="1000"/>
              <a:buChar char="•"/>
            </a:pPr>
            <a:r>
              <a:rPr lang="en-US" sz="2400"/>
              <a:t>AdvanceMAME</a:t>
            </a:r>
            <a:endParaRPr sz="2400"/>
          </a:p>
        </p:txBody>
      </p:sp>
      <p:pic>
        <p:nvPicPr>
          <p:cNvPr id="146" name="Google Shape;146;gd5cc95594a_0_40"/>
          <p:cNvPicPr preferRelativeResize="0"/>
          <p:nvPr/>
        </p:nvPicPr>
        <p:blipFill>
          <a:blip r:embed="rId3">
            <a:alphaModFix/>
          </a:blip>
          <a:stretch>
            <a:fillRect/>
          </a:stretch>
        </p:blipFill>
        <p:spPr>
          <a:xfrm>
            <a:off x="703300" y="3211013"/>
            <a:ext cx="2857500" cy="904875"/>
          </a:xfrm>
          <a:prstGeom prst="rect">
            <a:avLst/>
          </a:prstGeom>
          <a:noFill/>
          <a:ln>
            <a:noFill/>
          </a:ln>
        </p:spPr>
      </p:pic>
      <p:pic>
        <p:nvPicPr>
          <p:cNvPr id="147" name="Google Shape;147;gd5cc95594a_0_40"/>
          <p:cNvPicPr preferRelativeResize="0"/>
          <p:nvPr/>
        </p:nvPicPr>
        <p:blipFill>
          <a:blip r:embed="rId4">
            <a:alphaModFix/>
          </a:blip>
          <a:stretch>
            <a:fillRect/>
          </a:stretch>
        </p:blipFill>
        <p:spPr>
          <a:xfrm>
            <a:off x="5300925" y="2823675"/>
            <a:ext cx="3170102" cy="1783174"/>
          </a:xfrm>
          <a:prstGeom prst="rect">
            <a:avLst/>
          </a:prstGeom>
          <a:noFill/>
          <a:ln>
            <a:noFill/>
          </a:ln>
        </p:spPr>
      </p:pic>
      <p:sp>
        <p:nvSpPr>
          <p:cNvPr id="148" name="Google Shape;148;gd5cc95594a_0_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d5cc95594a_0_55"/>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sz="3200"/>
              <a:t>Software - Code</a:t>
            </a:r>
            <a:endParaRPr sz="3200"/>
          </a:p>
        </p:txBody>
      </p:sp>
      <p:sp>
        <p:nvSpPr>
          <p:cNvPr id="154" name="Google Shape;154;gd5cc95594a_0_55"/>
          <p:cNvSpPr txBox="1"/>
          <p:nvPr>
            <p:ph idx="1" type="body"/>
          </p:nvPr>
        </p:nvSpPr>
        <p:spPr>
          <a:xfrm>
            <a:off x="457200" y="1634875"/>
            <a:ext cx="8229600" cy="29145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US" sz="2400"/>
              <a:t>Display</a:t>
            </a:r>
            <a:endParaRPr sz="2400"/>
          </a:p>
          <a:p>
            <a:pPr indent="-381000" lvl="0" marL="457200" rtl="0" algn="l">
              <a:spcBef>
                <a:spcPts val="0"/>
              </a:spcBef>
              <a:spcAft>
                <a:spcPts val="0"/>
              </a:spcAft>
              <a:buSzPts val="2400"/>
              <a:buChar char="•"/>
            </a:pPr>
            <a:r>
              <a:rPr lang="en-US" sz="2400"/>
              <a:t>Main program</a:t>
            </a:r>
            <a:endParaRPr sz="2400"/>
          </a:p>
        </p:txBody>
      </p:sp>
      <p:pic>
        <p:nvPicPr>
          <p:cNvPr id="155" name="Google Shape;155;gd5cc95594a_0_55"/>
          <p:cNvPicPr preferRelativeResize="0"/>
          <p:nvPr/>
        </p:nvPicPr>
        <p:blipFill>
          <a:blip r:embed="rId3">
            <a:alphaModFix/>
          </a:blip>
          <a:stretch>
            <a:fillRect/>
          </a:stretch>
        </p:blipFill>
        <p:spPr>
          <a:xfrm>
            <a:off x="4572000" y="1079650"/>
            <a:ext cx="4510975" cy="3892050"/>
          </a:xfrm>
          <a:prstGeom prst="rect">
            <a:avLst/>
          </a:prstGeom>
          <a:noFill/>
          <a:ln>
            <a:noFill/>
          </a:ln>
        </p:spPr>
      </p:pic>
      <p:sp>
        <p:nvSpPr>
          <p:cNvPr id="156" name="Google Shape;156;gd5cc95594a_0_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d5cc95594a_4_1"/>
          <p:cNvSpPr txBox="1"/>
          <p:nvPr>
            <p:ph type="title"/>
          </p:nvPr>
        </p:nvSpPr>
        <p:spPr>
          <a:xfrm>
            <a:off x="457200" y="7774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200"/>
              <a:t>Final Product </a:t>
            </a:r>
            <a:endParaRPr sz="3200"/>
          </a:p>
        </p:txBody>
      </p:sp>
      <p:sp>
        <p:nvSpPr>
          <p:cNvPr id="163" name="Google Shape;163;gd5cc95594a_4_1"/>
          <p:cNvSpPr txBox="1"/>
          <p:nvPr>
            <p:ph idx="1" type="body"/>
          </p:nvPr>
        </p:nvSpPr>
        <p:spPr>
          <a:xfrm>
            <a:off x="457200" y="1771650"/>
            <a:ext cx="8229600" cy="2914500"/>
          </a:xfrm>
          <a:prstGeom prst="rect">
            <a:avLst/>
          </a:prstGeom>
        </p:spPr>
        <p:txBody>
          <a:bodyPr anchorCtr="0" anchor="t" bIns="45700" lIns="91425" spcFirstLastPara="1" rIns="91425" wrap="square" tIns="45700">
            <a:normAutofit/>
          </a:bodyPr>
          <a:lstStyle/>
          <a:p>
            <a:pPr indent="-381000" lvl="0" marL="457200" rtl="0" algn="l">
              <a:spcBef>
                <a:spcPts val="360"/>
              </a:spcBef>
              <a:spcAft>
                <a:spcPts val="0"/>
              </a:spcAft>
              <a:buSzPts val="2400"/>
              <a:buChar char="•"/>
            </a:pPr>
            <a:r>
              <a:rPr lang="en-US" sz="2400"/>
              <a:t>Full system with case</a:t>
            </a:r>
            <a:endParaRPr sz="2400"/>
          </a:p>
          <a:p>
            <a:pPr indent="-381000" lvl="0" marL="457200" rtl="0" algn="l">
              <a:spcBef>
                <a:spcPts val="0"/>
              </a:spcBef>
              <a:spcAft>
                <a:spcPts val="0"/>
              </a:spcAft>
              <a:buSzPts val="2400"/>
              <a:buChar char="•"/>
            </a:pPr>
            <a:r>
              <a:rPr lang="en-US" sz="2400"/>
              <a:t>Emulator with multiple roms</a:t>
            </a:r>
            <a:endParaRPr sz="2400"/>
          </a:p>
        </p:txBody>
      </p:sp>
      <p:pic>
        <p:nvPicPr>
          <p:cNvPr id="164" name="Google Shape;164;gd5cc95594a_4_1"/>
          <p:cNvPicPr preferRelativeResize="0"/>
          <p:nvPr/>
        </p:nvPicPr>
        <p:blipFill>
          <a:blip r:embed="rId3">
            <a:alphaModFix/>
          </a:blip>
          <a:stretch>
            <a:fillRect/>
          </a:stretch>
        </p:blipFill>
        <p:spPr>
          <a:xfrm>
            <a:off x="5179650" y="467275"/>
            <a:ext cx="3507149" cy="4567050"/>
          </a:xfrm>
          <a:prstGeom prst="rect">
            <a:avLst/>
          </a:prstGeom>
          <a:noFill/>
          <a:ln>
            <a:noFill/>
          </a:ln>
        </p:spPr>
      </p:pic>
      <p:sp>
        <p:nvSpPr>
          <p:cNvPr id="165" name="Google Shape;165;gd5cc95594a_4_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d5cc95594a_4_8"/>
          <p:cNvSpPr txBox="1"/>
          <p:nvPr>
            <p:ph type="title"/>
          </p:nvPr>
        </p:nvSpPr>
        <p:spPr>
          <a:xfrm>
            <a:off x="457200" y="826003"/>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sz="3200"/>
              <a:t>Demo </a:t>
            </a:r>
            <a:endParaRPr sz="3200"/>
          </a:p>
        </p:txBody>
      </p:sp>
      <p:sp>
        <p:nvSpPr>
          <p:cNvPr id="171" name="Google Shape;171;gd5cc95594a_4_8"/>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rgbClr val="3F3F3F"/>
              </a:buClr>
              <a:buSzPts val="3200"/>
              <a:buNone/>
            </a:pPr>
            <a:r>
              <a:t/>
            </a:r>
            <a:endParaRPr/>
          </a:p>
        </p:txBody>
      </p:sp>
      <p:sp>
        <p:nvSpPr>
          <p:cNvPr id="172" name="Google Shape;172;gd5cc95594a_4_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73" name="Google Shape;173;gd5cc95594a_4_8" title="Game Demo.mp4">
            <a:hlinkClick r:id="rId3"/>
          </p:cNvPr>
          <p:cNvPicPr preferRelativeResize="0"/>
          <p:nvPr/>
        </p:nvPicPr>
        <p:blipFill>
          <a:blip r:embed="rId4">
            <a:alphaModFix/>
          </a:blip>
          <a:stretch>
            <a:fillRect/>
          </a:stretch>
        </p:blipFill>
        <p:spPr>
          <a:xfrm>
            <a:off x="2286000" y="15144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d5cc95594a_4_25"/>
          <p:cNvSpPr txBox="1"/>
          <p:nvPr>
            <p:ph type="ctrTitle"/>
          </p:nvPr>
        </p:nvSpPr>
        <p:spPr>
          <a:xfrm>
            <a:off x="685800" y="1597819"/>
            <a:ext cx="7772400" cy="1102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Design Evaluation</a:t>
            </a:r>
            <a:endParaRPr/>
          </a:p>
        </p:txBody>
      </p:sp>
      <p:sp>
        <p:nvSpPr>
          <p:cNvPr id="180" name="Google Shape;180;gd5cc95594a_4_25"/>
          <p:cNvSpPr txBox="1"/>
          <p:nvPr>
            <p:ph idx="1" type="subTitle"/>
          </p:nvPr>
        </p:nvSpPr>
        <p:spPr>
          <a:xfrm>
            <a:off x="1371600" y="2914650"/>
            <a:ext cx="6400800" cy="13143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t/>
            </a:r>
            <a:endParaRPr/>
          </a:p>
        </p:txBody>
      </p:sp>
      <p:sp>
        <p:nvSpPr>
          <p:cNvPr id="181" name="Google Shape;181;gd5cc95594a_4_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d5cc95594a_0_45"/>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sz="3200"/>
              <a:t>Obstacles Faced</a:t>
            </a:r>
            <a:endParaRPr sz="3200"/>
          </a:p>
        </p:txBody>
      </p:sp>
      <p:sp>
        <p:nvSpPr>
          <p:cNvPr id="187" name="Google Shape;187;gd5cc95594a_0_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88" name="Google Shape;188;gd5cc95594a_0_45"/>
          <p:cNvGraphicFramePr/>
          <p:nvPr/>
        </p:nvGraphicFramePr>
        <p:xfrm>
          <a:off x="952500" y="1809750"/>
          <a:ext cx="3000000" cy="3000000"/>
        </p:xfrm>
        <a:graphic>
          <a:graphicData uri="http://schemas.openxmlformats.org/drawingml/2006/table">
            <a:tbl>
              <a:tblPr>
                <a:noFill/>
                <a:tableStyleId>{3FD456AB-0DFB-4C12-A437-31A359F441A4}</a:tableStyleId>
              </a:tblPr>
              <a:tblGrid>
                <a:gridCol w="3619500"/>
                <a:gridCol w="3619500"/>
              </a:tblGrid>
              <a:tr h="381000">
                <a:tc>
                  <a:txBody>
                    <a:bodyPr/>
                    <a:lstStyle/>
                    <a:p>
                      <a:pPr indent="0" lvl="0" marL="0" rtl="0" algn="ctr">
                        <a:spcBef>
                          <a:spcPts val="0"/>
                        </a:spcBef>
                        <a:spcAft>
                          <a:spcPts val="0"/>
                        </a:spcAft>
                        <a:buNone/>
                      </a:pPr>
                      <a:r>
                        <a:rPr b="1" lang="en-US" sz="1700" u="sng"/>
                        <a:t>Obstacle</a:t>
                      </a:r>
                      <a:endParaRPr b="1" sz="1700" u="sng"/>
                    </a:p>
                  </a:txBody>
                  <a:tcPr marT="91425" marB="91425" marR="91425" marL="91425"/>
                </a:tc>
                <a:tc>
                  <a:txBody>
                    <a:bodyPr/>
                    <a:lstStyle/>
                    <a:p>
                      <a:pPr indent="0" lvl="0" marL="0" rtl="0" algn="ctr">
                        <a:spcBef>
                          <a:spcPts val="0"/>
                        </a:spcBef>
                        <a:spcAft>
                          <a:spcPts val="0"/>
                        </a:spcAft>
                        <a:buNone/>
                      </a:pPr>
                      <a:r>
                        <a:rPr b="1" lang="en-US" sz="1800" u="sng"/>
                        <a:t>Resolution</a:t>
                      </a:r>
                      <a:endParaRPr b="1" sz="1800" u="sng"/>
                    </a:p>
                  </a:txBody>
                  <a:tcPr marT="91425" marB="91425" marR="91425" marL="91425"/>
                </a:tc>
              </a:tr>
              <a:tr h="381000">
                <a:tc>
                  <a:txBody>
                    <a:bodyPr/>
                    <a:lstStyle/>
                    <a:p>
                      <a:pPr indent="0" lvl="0" marL="0" rtl="0" algn="l">
                        <a:spcBef>
                          <a:spcPts val="0"/>
                        </a:spcBef>
                        <a:spcAft>
                          <a:spcPts val="0"/>
                        </a:spcAft>
                        <a:buNone/>
                      </a:pPr>
                      <a:r>
                        <a:rPr lang="en-US"/>
                        <a:t>COVID</a:t>
                      </a:r>
                      <a:endParaRPr/>
                    </a:p>
                  </a:txBody>
                  <a:tcPr marT="91425" marB="91425" marR="91425" marL="91425"/>
                </a:tc>
                <a:tc>
                  <a:txBody>
                    <a:bodyPr/>
                    <a:lstStyle/>
                    <a:p>
                      <a:pPr indent="0" lvl="0" marL="0" rtl="0" algn="l">
                        <a:spcBef>
                          <a:spcPts val="0"/>
                        </a:spcBef>
                        <a:spcAft>
                          <a:spcPts val="0"/>
                        </a:spcAft>
                        <a:buNone/>
                      </a:pPr>
                      <a:r>
                        <a:rPr lang="en-US"/>
                        <a:t>Bi-weekly meetings</a:t>
                      </a:r>
                      <a:endParaRPr/>
                    </a:p>
                  </a:txBody>
                  <a:tcPr marT="91425" marB="91425" marR="91425" marL="91425"/>
                </a:tc>
              </a:tr>
              <a:tr h="457175">
                <a:tc>
                  <a:txBody>
                    <a:bodyPr/>
                    <a:lstStyle/>
                    <a:p>
                      <a:pPr indent="0" lvl="0" marL="0" rtl="0" algn="l">
                        <a:spcBef>
                          <a:spcPts val="0"/>
                        </a:spcBef>
                        <a:spcAft>
                          <a:spcPts val="0"/>
                        </a:spcAft>
                        <a:buNone/>
                      </a:pPr>
                      <a:r>
                        <a:rPr lang="en-US">
                          <a:solidFill>
                            <a:srgbClr val="3F3F3F"/>
                          </a:solidFill>
                        </a:rPr>
                        <a:t>Lack of official documentation</a:t>
                      </a:r>
                      <a:endParaRPr>
                        <a:solidFill>
                          <a:srgbClr val="3F3F3F"/>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Reached out to Jason Kridner (PocketBeagle CEO)</a:t>
                      </a:r>
                      <a:endParaRPr/>
                    </a:p>
                  </a:txBody>
                  <a:tcPr marT="91425" marB="91425" marR="91425" marL="91425"/>
                </a:tc>
              </a:tr>
              <a:tr h="381000">
                <a:tc>
                  <a:txBody>
                    <a:bodyPr/>
                    <a:lstStyle/>
                    <a:p>
                      <a:pPr indent="0" lvl="0" marL="0" rtl="0" algn="l">
                        <a:spcBef>
                          <a:spcPts val="0"/>
                        </a:spcBef>
                        <a:spcAft>
                          <a:spcPts val="0"/>
                        </a:spcAft>
                        <a:buNone/>
                      </a:pPr>
                      <a:r>
                        <a:rPr lang="en-US">
                          <a:solidFill>
                            <a:srgbClr val="3F3F3F"/>
                          </a:solidFill>
                        </a:rPr>
                        <a:t>Software</a:t>
                      </a:r>
                      <a:endParaRPr>
                        <a:solidFill>
                          <a:srgbClr val="3F3F3F"/>
                        </a:solidFill>
                      </a:endParaRPr>
                    </a:p>
                    <a:p>
                      <a:pPr indent="-317500" lvl="1" marL="914400" rtl="0" algn="l">
                        <a:spcBef>
                          <a:spcPts val="0"/>
                        </a:spcBef>
                        <a:spcAft>
                          <a:spcPts val="0"/>
                        </a:spcAft>
                        <a:buClr>
                          <a:srgbClr val="3F3F3F"/>
                        </a:buClr>
                        <a:buSzPts val="1400"/>
                        <a:buChar char="–"/>
                      </a:pPr>
                      <a:r>
                        <a:rPr lang="en-US">
                          <a:solidFill>
                            <a:srgbClr val="3F3F3F"/>
                          </a:solidFill>
                        </a:rPr>
                        <a:t>MAME</a:t>
                      </a:r>
                      <a:endParaRPr>
                        <a:solidFill>
                          <a:srgbClr val="3F3F3F"/>
                        </a:solidFill>
                      </a:endParaRPr>
                    </a:p>
                    <a:p>
                      <a:pPr indent="-317500" lvl="1" marL="914400" rtl="0" algn="l">
                        <a:spcBef>
                          <a:spcPts val="0"/>
                        </a:spcBef>
                        <a:spcAft>
                          <a:spcPts val="0"/>
                        </a:spcAft>
                        <a:buClr>
                          <a:srgbClr val="3F3F3F"/>
                        </a:buClr>
                        <a:buSzPts val="1400"/>
                        <a:buChar char="–"/>
                      </a:pPr>
                      <a:r>
                        <a:rPr lang="en-US">
                          <a:solidFill>
                            <a:srgbClr val="3F3F3F"/>
                          </a:solidFill>
                        </a:rPr>
                        <a:t>Device Tree errors</a:t>
                      </a:r>
                      <a:endParaRPr>
                        <a:solidFill>
                          <a:srgbClr val="3F3F3F"/>
                        </a:solidFill>
                      </a:endParaRPr>
                    </a:p>
                    <a:p>
                      <a:pPr indent="-317500" lvl="1" marL="914400" rtl="0" algn="l">
                        <a:spcBef>
                          <a:spcPts val="0"/>
                        </a:spcBef>
                        <a:spcAft>
                          <a:spcPts val="0"/>
                        </a:spcAft>
                        <a:buClr>
                          <a:srgbClr val="3F3F3F"/>
                        </a:buClr>
                        <a:buSzPts val="1400"/>
                        <a:buChar char="–"/>
                      </a:pPr>
                      <a:r>
                        <a:rPr lang="en-US">
                          <a:solidFill>
                            <a:srgbClr val="3F3F3F"/>
                          </a:solidFill>
                        </a:rPr>
                        <a:t>Sound driver ALSA error</a:t>
                      </a:r>
                      <a:endParaRPr sz="400"/>
                    </a:p>
                  </a:txBody>
                  <a:tcPr marT="91425" marB="91425" marR="91425" marL="91425"/>
                </a:tc>
                <a:tc>
                  <a:txBody>
                    <a:bodyPr/>
                    <a:lstStyle/>
                    <a:p>
                      <a:pPr indent="0" lvl="0" marL="0" rtl="0" algn="l">
                        <a:spcBef>
                          <a:spcPts val="0"/>
                        </a:spcBef>
                        <a:spcAft>
                          <a:spcPts val="0"/>
                        </a:spcAft>
                        <a:buNone/>
                      </a:pPr>
                      <a:r>
                        <a:rPr lang="en-US"/>
                        <a:t>Created custom device tree overlay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Reverted Linux Kernel for compatibility</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d5cc95594a_0_60"/>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3F3F3F"/>
              </a:buClr>
              <a:buSzPts val="3960"/>
              <a:buFont typeface="Arial"/>
              <a:buNone/>
            </a:pPr>
            <a:r>
              <a:rPr lang="en-US" sz="3200"/>
              <a:t>Innovations During </a:t>
            </a:r>
            <a:r>
              <a:rPr lang="en-US" sz="3200"/>
              <a:t>Prototype</a:t>
            </a:r>
            <a:r>
              <a:rPr lang="en-US" sz="3200"/>
              <a:t> Construction Phase</a:t>
            </a:r>
            <a:endParaRPr sz="3200"/>
          </a:p>
        </p:txBody>
      </p:sp>
      <p:sp>
        <p:nvSpPr>
          <p:cNvPr id="194" name="Google Shape;194;gd5cc95594a_0_60"/>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US" sz="2400"/>
              <a:t>Service routine for MAME</a:t>
            </a:r>
            <a:endParaRPr sz="2400"/>
          </a:p>
          <a:p>
            <a:pPr indent="-381000" lvl="0" marL="457200" rtl="0" algn="l">
              <a:spcBef>
                <a:spcPts val="0"/>
              </a:spcBef>
              <a:spcAft>
                <a:spcPts val="0"/>
              </a:spcAft>
              <a:buSzPts val="2400"/>
              <a:buChar char="•"/>
            </a:pPr>
            <a:r>
              <a:rPr lang="en-US" sz="2400"/>
              <a:t>Custom Device Tree</a:t>
            </a:r>
            <a:endParaRPr sz="2400"/>
          </a:p>
          <a:p>
            <a:pPr indent="-381000" lvl="0" marL="457200" rtl="0" algn="l">
              <a:spcBef>
                <a:spcPts val="0"/>
              </a:spcBef>
              <a:spcAft>
                <a:spcPts val="0"/>
              </a:spcAft>
              <a:buSzPts val="2400"/>
              <a:buChar char="•"/>
            </a:pPr>
            <a:r>
              <a:rPr lang="en-US" sz="2400"/>
              <a:t>Removal of the battery enclosure</a:t>
            </a:r>
            <a:endParaRPr sz="2400"/>
          </a:p>
        </p:txBody>
      </p:sp>
      <p:sp>
        <p:nvSpPr>
          <p:cNvPr id="195" name="Google Shape;195;gd5cc95594a_0_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d5cc95594a_3_13"/>
          <p:cNvSpPr txBox="1"/>
          <p:nvPr>
            <p:ph type="title"/>
          </p:nvPr>
        </p:nvSpPr>
        <p:spPr>
          <a:xfrm>
            <a:off x="457200" y="7774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200"/>
              <a:t>Agenda </a:t>
            </a:r>
            <a:endParaRPr sz="3200"/>
          </a:p>
        </p:txBody>
      </p:sp>
      <p:sp>
        <p:nvSpPr>
          <p:cNvPr id="58" name="Google Shape;58;gd5cc95594a_3_13"/>
          <p:cNvSpPr txBox="1"/>
          <p:nvPr>
            <p:ph idx="1" type="body"/>
          </p:nvPr>
        </p:nvSpPr>
        <p:spPr>
          <a:xfrm>
            <a:off x="457200" y="1771650"/>
            <a:ext cx="8229600" cy="2914500"/>
          </a:xfrm>
          <a:prstGeom prst="rect">
            <a:avLst/>
          </a:prstGeom>
        </p:spPr>
        <p:txBody>
          <a:bodyPr anchorCtr="0" anchor="t" bIns="45700" lIns="91425" spcFirstLastPara="1" rIns="91425" wrap="square" tIns="45700">
            <a:normAutofit/>
          </a:bodyPr>
          <a:lstStyle/>
          <a:p>
            <a:pPr indent="-381000" lvl="0" marL="457200" rtl="0" algn="l">
              <a:spcBef>
                <a:spcPts val="360"/>
              </a:spcBef>
              <a:spcAft>
                <a:spcPts val="0"/>
              </a:spcAft>
              <a:buSzPts val="2400"/>
              <a:buChar char="•"/>
            </a:pPr>
            <a:r>
              <a:rPr lang="en-US" sz="2400"/>
              <a:t>Design Background</a:t>
            </a:r>
            <a:endParaRPr sz="2400"/>
          </a:p>
          <a:p>
            <a:pPr indent="-381000" lvl="0" marL="457200" rtl="0" algn="l">
              <a:spcBef>
                <a:spcPts val="0"/>
              </a:spcBef>
              <a:spcAft>
                <a:spcPts val="0"/>
              </a:spcAft>
              <a:buSzPts val="2400"/>
              <a:buChar char="•"/>
            </a:pPr>
            <a:r>
              <a:rPr lang="en-US" sz="2400"/>
              <a:t>Design Solution</a:t>
            </a:r>
            <a:endParaRPr sz="2400"/>
          </a:p>
          <a:p>
            <a:pPr indent="-381000" lvl="0" marL="457200" rtl="0" algn="l">
              <a:spcBef>
                <a:spcPts val="0"/>
              </a:spcBef>
              <a:spcAft>
                <a:spcPts val="0"/>
              </a:spcAft>
              <a:buSzPts val="2400"/>
              <a:buChar char="•"/>
            </a:pPr>
            <a:r>
              <a:rPr lang="en-US" sz="2400"/>
              <a:t>Design Evaluation</a:t>
            </a:r>
            <a:endParaRPr sz="2400"/>
          </a:p>
          <a:p>
            <a:pPr indent="-381000" lvl="0" marL="457200" rtl="0" algn="l">
              <a:spcBef>
                <a:spcPts val="0"/>
              </a:spcBef>
              <a:spcAft>
                <a:spcPts val="0"/>
              </a:spcAft>
              <a:buSzPts val="2400"/>
              <a:buChar char="•"/>
            </a:pPr>
            <a:r>
              <a:rPr lang="en-US" sz="2400"/>
              <a:t>Future Steps</a:t>
            </a:r>
            <a:endParaRPr sz="2400"/>
          </a:p>
          <a:p>
            <a:pPr indent="-381000" lvl="0" marL="457200" rtl="0" algn="l">
              <a:spcBef>
                <a:spcPts val="0"/>
              </a:spcBef>
              <a:spcAft>
                <a:spcPts val="0"/>
              </a:spcAft>
              <a:buSzPts val="2400"/>
              <a:buChar char="•"/>
            </a:pPr>
            <a:r>
              <a:rPr lang="en-US" sz="2400"/>
              <a:t>Questions </a:t>
            </a:r>
            <a:endParaRPr sz="2400"/>
          </a:p>
        </p:txBody>
      </p:sp>
      <p:sp>
        <p:nvSpPr>
          <p:cNvPr id="59" name="Google Shape;59;gd5cc95594a_3_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d5cc95594a_0_70"/>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sz="3200"/>
              <a:t>Testing </a:t>
            </a:r>
            <a:endParaRPr sz="3200"/>
          </a:p>
        </p:txBody>
      </p:sp>
      <p:sp>
        <p:nvSpPr>
          <p:cNvPr id="201" name="Google Shape;201;gd5cc95594a_0_70"/>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US" sz="2400"/>
              <a:t>Hardware</a:t>
            </a:r>
            <a:endParaRPr sz="2400"/>
          </a:p>
          <a:p>
            <a:pPr indent="-381000" lvl="1" marL="914400" rtl="0" algn="l">
              <a:spcBef>
                <a:spcPts val="0"/>
              </a:spcBef>
              <a:spcAft>
                <a:spcPts val="0"/>
              </a:spcAft>
              <a:buSzPts val="2400"/>
              <a:buChar char="–"/>
            </a:pPr>
            <a:r>
              <a:rPr lang="en-US" sz="2400"/>
              <a:t>SD Cards</a:t>
            </a:r>
            <a:endParaRPr sz="2400"/>
          </a:p>
          <a:p>
            <a:pPr indent="-381000" lvl="1" marL="914400" rtl="0" algn="l">
              <a:spcBef>
                <a:spcPts val="0"/>
              </a:spcBef>
              <a:spcAft>
                <a:spcPts val="0"/>
              </a:spcAft>
              <a:buSzPts val="2400"/>
              <a:buChar char="–"/>
            </a:pPr>
            <a:r>
              <a:rPr lang="en-US" sz="2400"/>
              <a:t>LEDs</a:t>
            </a:r>
            <a:endParaRPr sz="2400"/>
          </a:p>
          <a:p>
            <a:pPr indent="-381000" lvl="0" marL="457200" rtl="0" algn="l">
              <a:spcBef>
                <a:spcPts val="0"/>
              </a:spcBef>
              <a:spcAft>
                <a:spcPts val="0"/>
              </a:spcAft>
              <a:buSzPts val="2400"/>
              <a:buChar char="•"/>
            </a:pPr>
            <a:r>
              <a:rPr lang="en-US" sz="2400"/>
              <a:t>Software</a:t>
            </a:r>
            <a:endParaRPr sz="2400"/>
          </a:p>
          <a:p>
            <a:pPr indent="-381000" lvl="1" marL="914400" rtl="0" algn="l">
              <a:spcBef>
                <a:spcPts val="0"/>
              </a:spcBef>
              <a:spcAft>
                <a:spcPts val="0"/>
              </a:spcAft>
              <a:buSzPts val="2400"/>
              <a:buChar char="–"/>
            </a:pPr>
            <a:r>
              <a:rPr lang="en-US" sz="2400"/>
              <a:t>Service file tests</a:t>
            </a:r>
            <a:endParaRPr sz="2400"/>
          </a:p>
          <a:p>
            <a:pPr indent="-381000" lvl="0" marL="457200" rtl="0" algn="l">
              <a:spcBef>
                <a:spcPts val="0"/>
              </a:spcBef>
              <a:spcAft>
                <a:spcPts val="0"/>
              </a:spcAft>
              <a:buSzPts val="2400"/>
              <a:buChar char="•"/>
            </a:pPr>
            <a:r>
              <a:rPr lang="en-US" sz="2400"/>
              <a:t>Functionality</a:t>
            </a:r>
            <a:endParaRPr sz="2400"/>
          </a:p>
        </p:txBody>
      </p:sp>
      <p:sp>
        <p:nvSpPr>
          <p:cNvPr id="202" name="Google Shape;202;gd5cc95594a_0_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5cc95594a_0_80"/>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sz="3200"/>
              <a:t>Economic Aspects</a:t>
            </a:r>
            <a:endParaRPr sz="3200"/>
          </a:p>
        </p:txBody>
      </p:sp>
      <p:graphicFrame>
        <p:nvGraphicFramePr>
          <p:cNvPr id="208" name="Google Shape;208;gd5cc95594a_0_80"/>
          <p:cNvGraphicFramePr/>
          <p:nvPr/>
        </p:nvGraphicFramePr>
        <p:xfrm>
          <a:off x="457200" y="1752800"/>
          <a:ext cx="3000000" cy="3000000"/>
        </p:xfrm>
        <a:graphic>
          <a:graphicData uri="http://schemas.openxmlformats.org/drawingml/2006/table">
            <a:tbl>
              <a:tblPr>
                <a:noFill/>
                <a:tableStyleId>{3FD456AB-0DFB-4C12-A437-31A359F441A4}</a:tableStyleId>
              </a:tblPr>
              <a:tblGrid>
                <a:gridCol w="2035775"/>
                <a:gridCol w="2035775"/>
                <a:gridCol w="2035775"/>
                <a:gridCol w="2035775"/>
              </a:tblGrid>
              <a:tr h="383500">
                <a:tc>
                  <a:txBody>
                    <a:bodyPr/>
                    <a:lstStyle/>
                    <a:p>
                      <a:pPr indent="0" lvl="0" marL="0" rtl="0" algn="ctr">
                        <a:spcBef>
                          <a:spcPts val="0"/>
                        </a:spcBef>
                        <a:spcAft>
                          <a:spcPts val="0"/>
                        </a:spcAft>
                        <a:buNone/>
                      </a:pPr>
                      <a:r>
                        <a:rPr b="1" lang="en-US"/>
                        <a:t>Raw Material</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t>Quantity</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t>Per Unit Cost </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a:t>Total Cost</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3500">
                <a:tc>
                  <a:txBody>
                    <a:bodyPr/>
                    <a:lstStyle/>
                    <a:p>
                      <a:pPr indent="0" lvl="0" marL="0" rtl="0" algn="ctr">
                        <a:spcBef>
                          <a:spcPts val="0"/>
                        </a:spcBef>
                        <a:spcAft>
                          <a:spcPts val="0"/>
                        </a:spcAft>
                        <a:buNone/>
                      </a:pPr>
                      <a:r>
                        <a:rPr lang="en-US"/>
                        <a:t>PocketBeagle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$27.36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$164.16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3500">
                <a:tc>
                  <a:txBody>
                    <a:bodyPr/>
                    <a:lstStyle/>
                    <a:p>
                      <a:pPr indent="0" lvl="0" marL="0" rtl="0" algn="ctr">
                        <a:spcBef>
                          <a:spcPts val="0"/>
                        </a:spcBef>
                        <a:spcAft>
                          <a:spcPts val="0"/>
                        </a:spcAft>
                        <a:buNone/>
                      </a:pPr>
                      <a:r>
                        <a:rPr lang="en-US"/>
                        <a:t>GamePup Cape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$48.00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$288.00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3500">
                <a:tc>
                  <a:txBody>
                    <a:bodyPr/>
                    <a:lstStyle/>
                    <a:p>
                      <a:pPr indent="0" lvl="0" marL="0" rtl="0" algn="ctr">
                        <a:spcBef>
                          <a:spcPts val="0"/>
                        </a:spcBef>
                        <a:spcAft>
                          <a:spcPts val="0"/>
                        </a:spcAft>
                        <a:buNone/>
                      </a:pPr>
                      <a:r>
                        <a:rPr lang="en-US"/>
                        <a:t>Micro SD Card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$5.00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$120.00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0000">
                <a:tc>
                  <a:txBody>
                    <a:bodyPr/>
                    <a:lstStyle/>
                    <a:p>
                      <a:pPr indent="0" lvl="0" marL="0" rtl="0" algn="ctr">
                        <a:spcBef>
                          <a:spcPts val="0"/>
                        </a:spcBef>
                        <a:spcAft>
                          <a:spcPts val="0"/>
                        </a:spcAft>
                        <a:buNone/>
                      </a:pPr>
                      <a:r>
                        <a:rPr lang="en-US"/>
                        <a:t>3.7V Lithium Ion Polymer Battery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$17.18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$103.08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075">
                <a:tc>
                  <a:txBody>
                    <a:bodyPr/>
                    <a:lstStyle/>
                    <a:p>
                      <a:pPr indent="0" lvl="0" marL="0" rtl="0" algn="ctr">
                        <a:spcBef>
                          <a:spcPts val="0"/>
                        </a:spcBef>
                        <a:spcAft>
                          <a:spcPts val="0"/>
                        </a:spcAft>
                        <a:buNone/>
                      </a:pPr>
                      <a:r>
                        <a:rPr lang="en-US"/>
                        <a:t>Case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$0.00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$0.00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075">
                <a:tc>
                  <a:txBody>
                    <a:bodyPr/>
                    <a:lstStyle/>
                    <a:p>
                      <a:pPr indent="0" lvl="0" marL="0" rtl="0" algn="l">
                        <a:spcBef>
                          <a:spcPts val="0"/>
                        </a:spcBef>
                        <a:spcAft>
                          <a:spcPts val="0"/>
                        </a:spcAft>
                        <a:buNone/>
                      </a:pPr>
                      <a:r>
                        <a:rPr b="1" lang="en-US"/>
                        <a:t>Total </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a:t>$97.54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$675.16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09" name="Google Shape;209;gd5cc95594a_0_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d5cc95594a_0_85"/>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sz="3200"/>
              <a:t>Ethical Aspects</a:t>
            </a:r>
            <a:endParaRPr sz="3200"/>
          </a:p>
        </p:txBody>
      </p:sp>
      <p:sp>
        <p:nvSpPr>
          <p:cNvPr id="215" name="Google Shape;215;gd5cc95594a_0_85"/>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US" sz="2400"/>
              <a:t>User privacy</a:t>
            </a:r>
            <a:endParaRPr sz="2400"/>
          </a:p>
          <a:p>
            <a:pPr indent="-381000" lvl="0" marL="457200" rtl="0" algn="l">
              <a:spcBef>
                <a:spcPts val="0"/>
              </a:spcBef>
              <a:spcAft>
                <a:spcPts val="0"/>
              </a:spcAft>
              <a:buSzPts val="2400"/>
              <a:buChar char="•"/>
            </a:pPr>
            <a:r>
              <a:rPr lang="en-US" sz="2400"/>
              <a:t>Intellectual property </a:t>
            </a:r>
            <a:endParaRPr sz="2400"/>
          </a:p>
          <a:p>
            <a:pPr indent="0" lvl="0" marL="457200" rtl="0" algn="l">
              <a:spcBef>
                <a:spcPts val="0"/>
              </a:spcBef>
              <a:spcAft>
                <a:spcPts val="0"/>
              </a:spcAft>
              <a:buNone/>
            </a:pPr>
            <a:r>
              <a:t/>
            </a:r>
            <a:endParaRPr sz="2400"/>
          </a:p>
        </p:txBody>
      </p:sp>
      <p:sp>
        <p:nvSpPr>
          <p:cNvPr id="216" name="Google Shape;216;gd5cc95594a_0_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d5cc95594a_0_90"/>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sz="3200"/>
              <a:t>Future Steps and </a:t>
            </a:r>
            <a:r>
              <a:rPr lang="en-US" sz="3200"/>
              <a:t>Recommendations</a:t>
            </a:r>
            <a:endParaRPr sz="3200"/>
          </a:p>
        </p:txBody>
      </p:sp>
      <p:sp>
        <p:nvSpPr>
          <p:cNvPr id="222" name="Google Shape;222;gd5cc95594a_0_90"/>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US" sz="2400"/>
              <a:t>More I/O Devices</a:t>
            </a:r>
            <a:endParaRPr sz="2400"/>
          </a:p>
          <a:p>
            <a:pPr indent="-381000" lvl="0" marL="457200" rtl="0" algn="l">
              <a:spcBef>
                <a:spcPts val="0"/>
              </a:spcBef>
              <a:spcAft>
                <a:spcPts val="0"/>
              </a:spcAft>
              <a:buSzPts val="2400"/>
              <a:buChar char="•"/>
            </a:pPr>
            <a:r>
              <a:rPr lang="en-US" sz="2400"/>
              <a:t>New Games</a:t>
            </a:r>
            <a:endParaRPr sz="2400"/>
          </a:p>
          <a:p>
            <a:pPr indent="-381000" lvl="0" marL="457200" rtl="0" algn="l">
              <a:spcBef>
                <a:spcPts val="0"/>
              </a:spcBef>
              <a:spcAft>
                <a:spcPts val="0"/>
              </a:spcAft>
              <a:buSzPts val="2400"/>
              <a:buChar char="•"/>
            </a:pPr>
            <a:r>
              <a:rPr lang="en-US" sz="2400"/>
              <a:t>Multiplayer </a:t>
            </a:r>
            <a:endParaRPr sz="2400"/>
          </a:p>
        </p:txBody>
      </p:sp>
      <p:sp>
        <p:nvSpPr>
          <p:cNvPr id="223" name="Google Shape;223;gd5cc95594a_0_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d5cc95594a_0_95"/>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sz="3200"/>
              <a:t>Sponsors</a:t>
            </a:r>
            <a:endParaRPr sz="3200"/>
          </a:p>
        </p:txBody>
      </p:sp>
      <p:pic>
        <p:nvPicPr>
          <p:cNvPr id="229" name="Google Shape;229;gd5cc95594a_0_95"/>
          <p:cNvPicPr preferRelativeResize="0"/>
          <p:nvPr/>
        </p:nvPicPr>
        <p:blipFill>
          <a:blip r:embed="rId3">
            <a:alphaModFix/>
          </a:blip>
          <a:stretch>
            <a:fillRect/>
          </a:stretch>
        </p:blipFill>
        <p:spPr>
          <a:xfrm>
            <a:off x="736900" y="3278077"/>
            <a:ext cx="4572001" cy="1073800"/>
          </a:xfrm>
          <a:prstGeom prst="rect">
            <a:avLst/>
          </a:prstGeom>
          <a:noFill/>
          <a:ln>
            <a:noFill/>
          </a:ln>
        </p:spPr>
      </p:pic>
      <p:pic>
        <p:nvPicPr>
          <p:cNvPr id="230" name="Google Shape;230;gd5cc95594a_0_95"/>
          <p:cNvPicPr preferRelativeResize="0"/>
          <p:nvPr/>
        </p:nvPicPr>
        <p:blipFill>
          <a:blip r:embed="rId4">
            <a:alphaModFix/>
          </a:blip>
          <a:stretch>
            <a:fillRect/>
          </a:stretch>
        </p:blipFill>
        <p:spPr>
          <a:xfrm>
            <a:off x="5594923" y="3105798"/>
            <a:ext cx="2683075" cy="1418350"/>
          </a:xfrm>
          <a:prstGeom prst="rect">
            <a:avLst/>
          </a:prstGeom>
          <a:noFill/>
          <a:ln>
            <a:noFill/>
          </a:ln>
        </p:spPr>
      </p:pic>
      <p:pic>
        <p:nvPicPr>
          <p:cNvPr id="231" name="Google Shape;231;gd5cc95594a_0_95"/>
          <p:cNvPicPr preferRelativeResize="0"/>
          <p:nvPr/>
        </p:nvPicPr>
        <p:blipFill>
          <a:blip r:embed="rId5">
            <a:alphaModFix/>
          </a:blip>
          <a:stretch>
            <a:fillRect/>
          </a:stretch>
        </p:blipFill>
        <p:spPr>
          <a:xfrm>
            <a:off x="4370150" y="1773363"/>
            <a:ext cx="3678200" cy="1204600"/>
          </a:xfrm>
          <a:prstGeom prst="rect">
            <a:avLst/>
          </a:prstGeom>
          <a:noFill/>
          <a:ln>
            <a:noFill/>
          </a:ln>
        </p:spPr>
      </p:pic>
      <p:pic>
        <p:nvPicPr>
          <p:cNvPr id="232" name="Google Shape;232;gd5cc95594a_0_95"/>
          <p:cNvPicPr preferRelativeResize="0"/>
          <p:nvPr/>
        </p:nvPicPr>
        <p:blipFill>
          <a:blip r:embed="rId6">
            <a:alphaModFix/>
          </a:blip>
          <a:stretch>
            <a:fillRect/>
          </a:stretch>
        </p:blipFill>
        <p:spPr>
          <a:xfrm>
            <a:off x="736900" y="1634874"/>
            <a:ext cx="3115274" cy="1481576"/>
          </a:xfrm>
          <a:prstGeom prst="rect">
            <a:avLst/>
          </a:prstGeom>
          <a:noFill/>
          <a:ln>
            <a:noFill/>
          </a:ln>
        </p:spPr>
      </p:pic>
      <p:sp>
        <p:nvSpPr>
          <p:cNvPr id="233" name="Google Shape;233;gd5cc95594a_0_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d143e7e1c2_0_0"/>
          <p:cNvSpPr txBox="1"/>
          <p:nvPr>
            <p:ph type="ctrTitle"/>
          </p:nvPr>
        </p:nvSpPr>
        <p:spPr>
          <a:xfrm>
            <a:off x="685800" y="1597819"/>
            <a:ext cx="7772400" cy="1102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Questions</a:t>
            </a:r>
            <a:r>
              <a:rPr lang="en-US"/>
              <a:t>?</a:t>
            </a:r>
            <a:endParaRPr/>
          </a:p>
        </p:txBody>
      </p:sp>
      <p:sp>
        <p:nvSpPr>
          <p:cNvPr id="240" name="Google Shape;240;gd143e7e1c2_0_0"/>
          <p:cNvSpPr txBox="1"/>
          <p:nvPr>
            <p:ph idx="1" type="subTitle"/>
          </p:nvPr>
        </p:nvSpPr>
        <p:spPr>
          <a:xfrm>
            <a:off x="1371600" y="2914650"/>
            <a:ext cx="6400800" cy="13143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t/>
            </a:r>
            <a:endParaRPr/>
          </a:p>
        </p:txBody>
      </p:sp>
      <p:sp>
        <p:nvSpPr>
          <p:cNvPr id="241" name="Google Shape;241;gd143e7e1c2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d5cc95594a_4_19"/>
          <p:cNvSpPr txBox="1"/>
          <p:nvPr>
            <p:ph type="ctrTitle"/>
          </p:nvPr>
        </p:nvSpPr>
        <p:spPr>
          <a:xfrm>
            <a:off x="685800" y="1597819"/>
            <a:ext cx="7772400" cy="1102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Design Background</a:t>
            </a:r>
            <a:endParaRPr/>
          </a:p>
        </p:txBody>
      </p:sp>
      <p:sp>
        <p:nvSpPr>
          <p:cNvPr id="66" name="Google Shape;66;gd5cc95594a_4_19"/>
          <p:cNvSpPr txBox="1"/>
          <p:nvPr>
            <p:ph idx="1" type="subTitle"/>
          </p:nvPr>
        </p:nvSpPr>
        <p:spPr>
          <a:xfrm>
            <a:off x="1371600" y="2914650"/>
            <a:ext cx="6400800" cy="13143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t/>
            </a:r>
            <a:endParaRPr/>
          </a:p>
        </p:txBody>
      </p:sp>
      <p:sp>
        <p:nvSpPr>
          <p:cNvPr id="67" name="Google Shape;67;gd5cc95594a_4_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d5cc95594a_0_5"/>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sz="3200"/>
              <a:t>Design Problem</a:t>
            </a:r>
            <a:endParaRPr sz="3200"/>
          </a:p>
        </p:txBody>
      </p:sp>
      <p:sp>
        <p:nvSpPr>
          <p:cNvPr id="73" name="Google Shape;73;gd5cc95594a_0_5"/>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US" sz="2400"/>
              <a:t>Design handheld portable gaming device using PocketBeagle and GamePup Cape</a:t>
            </a:r>
            <a:endParaRPr sz="2500"/>
          </a:p>
          <a:p>
            <a:pPr indent="0" lvl="0" marL="457200" rtl="0" algn="l">
              <a:spcBef>
                <a:spcPts val="0"/>
              </a:spcBef>
              <a:spcAft>
                <a:spcPts val="0"/>
              </a:spcAft>
              <a:buNone/>
            </a:pPr>
            <a:r>
              <a:t/>
            </a:r>
            <a:endParaRPr sz="2700"/>
          </a:p>
        </p:txBody>
      </p:sp>
      <p:pic>
        <p:nvPicPr>
          <p:cNvPr id="74" name="Google Shape;74;gd5cc95594a_0_5"/>
          <p:cNvPicPr preferRelativeResize="0"/>
          <p:nvPr/>
        </p:nvPicPr>
        <p:blipFill>
          <a:blip r:embed="rId3">
            <a:alphaModFix/>
          </a:blip>
          <a:stretch>
            <a:fillRect/>
          </a:stretch>
        </p:blipFill>
        <p:spPr>
          <a:xfrm>
            <a:off x="1716500" y="2868138"/>
            <a:ext cx="2288450" cy="1419850"/>
          </a:xfrm>
          <a:prstGeom prst="rect">
            <a:avLst/>
          </a:prstGeom>
          <a:noFill/>
          <a:ln>
            <a:noFill/>
          </a:ln>
        </p:spPr>
      </p:pic>
      <p:pic>
        <p:nvPicPr>
          <p:cNvPr id="75" name="Google Shape;75;gd5cc95594a_0_5"/>
          <p:cNvPicPr preferRelativeResize="0"/>
          <p:nvPr/>
        </p:nvPicPr>
        <p:blipFill>
          <a:blip r:embed="rId4">
            <a:alphaModFix/>
          </a:blip>
          <a:stretch>
            <a:fillRect/>
          </a:stretch>
        </p:blipFill>
        <p:spPr>
          <a:xfrm>
            <a:off x="4647900" y="2511225"/>
            <a:ext cx="2130150" cy="2133675"/>
          </a:xfrm>
          <a:prstGeom prst="rect">
            <a:avLst/>
          </a:prstGeom>
          <a:noFill/>
          <a:ln>
            <a:noFill/>
          </a:ln>
        </p:spPr>
      </p:pic>
      <p:sp>
        <p:nvSpPr>
          <p:cNvPr id="76" name="Google Shape;76;gd5cc95594a_0_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d5cc95594a_3_29"/>
          <p:cNvSpPr txBox="1"/>
          <p:nvPr>
            <p:ph type="title"/>
          </p:nvPr>
        </p:nvSpPr>
        <p:spPr>
          <a:xfrm>
            <a:off x="457200" y="7774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200"/>
              <a:t>Design </a:t>
            </a:r>
            <a:r>
              <a:rPr lang="en-US" sz="3200"/>
              <a:t>Requirements</a:t>
            </a:r>
            <a:r>
              <a:rPr lang="en-US" sz="3200"/>
              <a:t> </a:t>
            </a:r>
            <a:endParaRPr sz="3200"/>
          </a:p>
        </p:txBody>
      </p:sp>
      <p:sp>
        <p:nvSpPr>
          <p:cNvPr id="83" name="Google Shape;83;gd5cc95594a_3_29"/>
          <p:cNvSpPr txBox="1"/>
          <p:nvPr>
            <p:ph idx="1" type="body"/>
          </p:nvPr>
        </p:nvSpPr>
        <p:spPr>
          <a:xfrm>
            <a:off x="457200" y="1771650"/>
            <a:ext cx="8229600" cy="2914500"/>
          </a:xfrm>
          <a:prstGeom prst="rect">
            <a:avLst/>
          </a:prstGeom>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Char char="•"/>
            </a:pPr>
            <a:r>
              <a:rPr lang="en-US" sz="2400"/>
              <a:t>Enclosure</a:t>
            </a:r>
            <a:endParaRPr sz="2400"/>
          </a:p>
          <a:p>
            <a:pPr indent="-381000" lvl="0" marL="457200" rtl="0" algn="l">
              <a:lnSpc>
                <a:spcPct val="90000"/>
              </a:lnSpc>
              <a:spcBef>
                <a:spcPts val="0"/>
              </a:spcBef>
              <a:spcAft>
                <a:spcPts val="0"/>
              </a:spcAft>
              <a:buSzPts val="2400"/>
              <a:buChar char="•"/>
            </a:pPr>
            <a:r>
              <a:rPr lang="en-US" sz="2400"/>
              <a:t>Battery system</a:t>
            </a:r>
            <a:endParaRPr sz="2400"/>
          </a:p>
          <a:p>
            <a:pPr indent="-381000" lvl="0" marL="457200" rtl="0" algn="l">
              <a:lnSpc>
                <a:spcPct val="90000"/>
              </a:lnSpc>
              <a:spcBef>
                <a:spcPts val="0"/>
              </a:spcBef>
              <a:spcAft>
                <a:spcPts val="0"/>
              </a:spcAft>
              <a:buSzPts val="2400"/>
              <a:buChar char="•"/>
            </a:pPr>
            <a:r>
              <a:rPr lang="en-US" sz="2400"/>
              <a:t>Software user interface </a:t>
            </a:r>
            <a:endParaRPr sz="2400"/>
          </a:p>
          <a:p>
            <a:pPr indent="-381000" lvl="0" marL="457200" rtl="0" algn="l">
              <a:lnSpc>
                <a:spcPct val="90000"/>
              </a:lnSpc>
              <a:spcBef>
                <a:spcPts val="0"/>
              </a:spcBef>
              <a:spcAft>
                <a:spcPts val="0"/>
              </a:spcAft>
              <a:buSzPts val="2400"/>
              <a:buChar char="•"/>
            </a:pPr>
            <a:r>
              <a:rPr lang="en-US" sz="2400"/>
              <a:t>Host </a:t>
            </a:r>
            <a:r>
              <a:rPr lang="en-US" sz="2400"/>
              <a:t>multiple</a:t>
            </a:r>
            <a:r>
              <a:rPr lang="en-US" sz="2400"/>
              <a:t> games </a:t>
            </a:r>
            <a:endParaRPr sz="2400"/>
          </a:p>
          <a:p>
            <a:pPr indent="-381000" lvl="0" marL="457200" rtl="0" algn="l">
              <a:lnSpc>
                <a:spcPct val="90000"/>
              </a:lnSpc>
              <a:spcBef>
                <a:spcPts val="0"/>
              </a:spcBef>
              <a:spcAft>
                <a:spcPts val="0"/>
              </a:spcAft>
              <a:buSzPts val="2400"/>
              <a:buChar char="•"/>
            </a:pPr>
            <a:r>
              <a:rPr lang="en-US" sz="2400"/>
              <a:t>Demonstrate capabilities of the </a:t>
            </a:r>
            <a:r>
              <a:rPr lang="en-US" sz="2400"/>
              <a:t>PocketBeagle</a:t>
            </a:r>
            <a:r>
              <a:rPr lang="en-US" sz="2400"/>
              <a:t> and GamePup</a:t>
            </a:r>
            <a:endParaRPr sz="2400"/>
          </a:p>
          <a:p>
            <a:pPr indent="0" lvl="0" marL="0" rtl="0" algn="l">
              <a:lnSpc>
                <a:spcPct val="90000"/>
              </a:lnSpc>
              <a:spcBef>
                <a:spcPts val="360"/>
              </a:spcBef>
              <a:spcAft>
                <a:spcPts val="0"/>
              </a:spcAft>
              <a:buNone/>
            </a:pPr>
            <a:r>
              <a:t/>
            </a:r>
            <a:endParaRPr/>
          </a:p>
        </p:txBody>
      </p:sp>
      <p:sp>
        <p:nvSpPr>
          <p:cNvPr id="84" name="Google Shape;84;gd5cc95594a_3_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d5cc95594a_0_0"/>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sz="3200"/>
              <a:t>Purpose</a:t>
            </a:r>
            <a:endParaRPr sz="3200"/>
          </a:p>
        </p:txBody>
      </p:sp>
      <p:sp>
        <p:nvSpPr>
          <p:cNvPr id="90" name="Google Shape;90;gd5cc95594a_0_0"/>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Char char="•"/>
            </a:pPr>
            <a:r>
              <a:rPr lang="en-US" sz="2400"/>
              <a:t>Make sample product for game enthusiasts</a:t>
            </a:r>
            <a:endParaRPr sz="2400"/>
          </a:p>
          <a:p>
            <a:pPr indent="-381000" lvl="0" marL="457200" rtl="0" algn="l">
              <a:spcBef>
                <a:spcPts val="0"/>
              </a:spcBef>
              <a:spcAft>
                <a:spcPts val="0"/>
              </a:spcAft>
              <a:buSzPts val="2400"/>
              <a:buChar char="•"/>
            </a:pPr>
            <a:r>
              <a:rPr lang="en-US" sz="2400"/>
              <a:t>Demonstrate a cost efficient method </a:t>
            </a:r>
            <a:endParaRPr sz="2400"/>
          </a:p>
          <a:p>
            <a:pPr indent="-381000" lvl="0" marL="457200" rtl="0" algn="l">
              <a:spcBef>
                <a:spcPts val="0"/>
              </a:spcBef>
              <a:spcAft>
                <a:spcPts val="0"/>
              </a:spcAft>
              <a:buSzPts val="2400"/>
              <a:buChar char="•"/>
            </a:pPr>
            <a:r>
              <a:rPr lang="en-US" sz="2400"/>
              <a:t>Explore possible  capabilities</a:t>
            </a:r>
            <a:endParaRPr sz="2400"/>
          </a:p>
        </p:txBody>
      </p:sp>
      <p:sp>
        <p:nvSpPr>
          <p:cNvPr id="91" name="Google Shape;91;gd5cc95594a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d5cc95594a_3_35"/>
          <p:cNvSpPr txBox="1"/>
          <p:nvPr>
            <p:ph type="ctrTitle"/>
          </p:nvPr>
        </p:nvSpPr>
        <p:spPr>
          <a:xfrm>
            <a:off x="685800" y="1597819"/>
            <a:ext cx="7772400" cy="1102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Design Solution </a:t>
            </a:r>
            <a:endParaRPr/>
          </a:p>
        </p:txBody>
      </p:sp>
      <p:sp>
        <p:nvSpPr>
          <p:cNvPr id="98" name="Google Shape;98;gd5cc95594a_3_35"/>
          <p:cNvSpPr txBox="1"/>
          <p:nvPr>
            <p:ph idx="1" type="subTitle"/>
          </p:nvPr>
        </p:nvSpPr>
        <p:spPr>
          <a:xfrm>
            <a:off x="1371600" y="2914650"/>
            <a:ext cx="6400800" cy="13143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t/>
            </a:r>
            <a:endParaRPr/>
          </a:p>
        </p:txBody>
      </p:sp>
      <p:sp>
        <p:nvSpPr>
          <p:cNvPr id="99" name="Google Shape;99;gd5cc95594a_3_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d5cc95594a_3_47"/>
          <p:cNvSpPr txBox="1"/>
          <p:nvPr>
            <p:ph type="title"/>
          </p:nvPr>
        </p:nvSpPr>
        <p:spPr>
          <a:xfrm>
            <a:off x="457200" y="7774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200"/>
              <a:t>System Overview</a:t>
            </a:r>
            <a:r>
              <a:rPr lang="en-US"/>
              <a:t> </a:t>
            </a:r>
            <a:endParaRPr/>
          </a:p>
        </p:txBody>
      </p:sp>
      <p:pic>
        <p:nvPicPr>
          <p:cNvPr id="106" name="Google Shape;106;gd5cc95594a_3_47"/>
          <p:cNvPicPr preferRelativeResize="0"/>
          <p:nvPr/>
        </p:nvPicPr>
        <p:blipFill>
          <a:blip r:embed="rId3">
            <a:alphaModFix/>
          </a:blip>
          <a:stretch>
            <a:fillRect/>
          </a:stretch>
        </p:blipFill>
        <p:spPr>
          <a:xfrm>
            <a:off x="1574077" y="1484552"/>
            <a:ext cx="5412525" cy="3149300"/>
          </a:xfrm>
          <a:prstGeom prst="rect">
            <a:avLst/>
          </a:prstGeom>
          <a:noFill/>
          <a:ln>
            <a:noFill/>
          </a:ln>
        </p:spPr>
      </p:pic>
      <p:sp>
        <p:nvSpPr>
          <p:cNvPr id="107" name="Google Shape;107;gd5cc95594a_3_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d5cc95594a_0_10"/>
          <p:cNvSpPr txBox="1"/>
          <p:nvPr>
            <p:ph type="title"/>
          </p:nvPr>
        </p:nvSpPr>
        <p:spPr>
          <a:xfrm>
            <a:off x="457200" y="7774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a:t>Parts: PocketBeagle</a:t>
            </a:r>
            <a:endParaRPr/>
          </a:p>
        </p:txBody>
      </p:sp>
      <p:sp>
        <p:nvSpPr>
          <p:cNvPr id="113" name="Google Shape;113;gd5cc95594a_0_10"/>
          <p:cNvSpPr txBox="1"/>
          <p:nvPr>
            <p:ph idx="1" type="body"/>
          </p:nvPr>
        </p:nvSpPr>
        <p:spPr>
          <a:xfrm>
            <a:off x="457200" y="1771650"/>
            <a:ext cx="8229600" cy="2914500"/>
          </a:xfrm>
          <a:prstGeom prst="rect">
            <a:avLst/>
          </a:prstGeom>
          <a:noFill/>
          <a:ln>
            <a:noFill/>
          </a:ln>
        </p:spPr>
        <p:txBody>
          <a:bodyPr anchorCtr="0" anchor="t" bIns="45700" lIns="91425" spcFirstLastPara="1" rIns="91425" wrap="square" tIns="45700">
            <a:normAutofit/>
          </a:bodyPr>
          <a:lstStyle/>
          <a:p>
            <a:pPr indent="-311150" lvl="0" marL="457200" rtl="0" algn="l">
              <a:spcBef>
                <a:spcPts val="0"/>
              </a:spcBef>
              <a:spcAft>
                <a:spcPts val="0"/>
              </a:spcAft>
              <a:buSzPts val="1300"/>
              <a:buChar char="•"/>
            </a:pPr>
            <a:r>
              <a:rPr lang="en-US" sz="2700"/>
              <a:t>Microcontroller with a 1GHz processor</a:t>
            </a:r>
            <a:endParaRPr sz="2700"/>
          </a:p>
        </p:txBody>
      </p:sp>
      <p:pic>
        <p:nvPicPr>
          <p:cNvPr id="114" name="Google Shape;114;gd5cc95594a_0_10"/>
          <p:cNvPicPr preferRelativeResize="0"/>
          <p:nvPr/>
        </p:nvPicPr>
        <p:blipFill>
          <a:blip r:embed="rId3">
            <a:alphaModFix/>
          </a:blip>
          <a:stretch>
            <a:fillRect/>
          </a:stretch>
        </p:blipFill>
        <p:spPr>
          <a:xfrm>
            <a:off x="5682275" y="2799200"/>
            <a:ext cx="2609850" cy="1619250"/>
          </a:xfrm>
          <a:prstGeom prst="rect">
            <a:avLst/>
          </a:prstGeom>
          <a:noFill/>
          <a:ln>
            <a:noFill/>
          </a:ln>
        </p:spPr>
      </p:pic>
      <p:sp>
        <p:nvSpPr>
          <p:cNvPr id="115" name="Google Shape;115;gd5cc95594a_0_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6-9 White Backgrou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2011-06-30T15:04:08Z</dcterms:created>
  <dc:creator>University Marketing and Creative Services</dc:creator>
</cp:coreProperties>
</file>