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05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03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9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0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8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1DB0-001B-4D20-8641-9D9BAD2CF3E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80EBCD-F721-4A94-93F5-9819076F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650" y="1046788"/>
            <a:ext cx="9271769" cy="1646302"/>
          </a:xfrm>
        </p:spPr>
        <p:txBody>
          <a:bodyPr/>
          <a:lstStyle/>
          <a:p>
            <a:r>
              <a:rPr lang="en-US" b="1" dirty="0" err="1"/>
              <a:t>Automatyzacja</a:t>
            </a:r>
            <a:r>
              <a:rPr lang="en-US" b="1" dirty="0"/>
              <a:t> </a:t>
            </a:r>
            <a:r>
              <a:rPr lang="en-US" b="1" dirty="0" err="1"/>
              <a:t>testowania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Marko Golovko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1165"/>
            <a:ext cx="8596668" cy="5390198"/>
          </a:xfrm>
        </p:spPr>
        <p:txBody>
          <a:bodyPr/>
          <a:lstStyle/>
          <a:p>
            <a:r>
              <a:rPr lang="pl-PL" dirty="0"/>
              <a:t>Słabe możliwości narzędzia automatyzacji do rejestrowania procesu testowania i zbierania danych technicznych o aplikacji i środowisku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en-US" dirty="0"/>
              <a:t>Niska </a:t>
            </a:r>
            <a:r>
              <a:rPr lang="en-US" dirty="0" err="1"/>
              <a:t>stabilność</a:t>
            </a:r>
            <a:r>
              <a:rPr lang="en-US" dirty="0"/>
              <a:t> </a:t>
            </a:r>
            <a:r>
              <a:rPr lang="en-US" dirty="0" err="1"/>
              <a:t>wymagań</a:t>
            </a:r>
            <a:r>
              <a:rPr lang="en-US" dirty="0" smtClean="0"/>
              <a:t>.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err="1"/>
              <a:t>Złożone</a:t>
            </a:r>
            <a:r>
              <a:rPr lang="en-US" dirty="0"/>
              <a:t> </a:t>
            </a:r>
            <a:r>
              <a:rPr lang="en-US" dirty="0" err="1"/>
              <a:t>kombinacje</a:t>
            </a:r>
            <a:r>
              <a:rPr lang="en-US" dirty="0"/>
              <a:t> </a:t>
            </a:r>
            <a:r>
              <a:rPr lang="en-US" dirty="0" err="1"/>
              <a:t>wielu</a:t>
            </a:r>
            <a:r>
              <a:rPr lang="en-US" dirty="0"/>
              <a:t> </a:t>
            </a:r>
            <a:r>
              <a:rPr lang="en-US" dirty="0" err="1"/>
              <a:t>technologii</a:t>
            </a:r>
            <a:r>
              <a:rPr lang="en-US" dirty="0" smtClean="0"/>
              <a:t>.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/>
              <a:t>Problemy z planowaniem i testowaniem ręcznym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/>
              <a:t>Brak czasu i </a:t>
            </a:r>
            <a:r>
              <a:rPr lang="pl-PL" dirty="0" smtClean="0"/>
              <a:t>ryzyko </a:t>
            </a:r>
            <a:r>
              <a:rPr lang="pl-PL" dirty="0"/>
              <a:t>niedotrzymania </a:t>
            </a:r>
            <a:r>
              <a:rPr lang="pl-PL" dirty="0" smtClean="0"/>
              <a:t>terminów.</a:t>
            </a:r>
          </a:p>
          <a:p>
            <a:endParaRPr lang="pl-PL" dirty="0" smtClean="0"/>
          </a:p>
          <a:p>
            <a:r>
              <a:rPr lang="pl-PL" dirty="0"/>
              <a:t>Obszary testowe wymagające oceny sytuacji przez człowieka (testy użyteczności, testy dostępności itp.)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Wymagana</a:t>
            </a:r>
            <a:r>
              <a:rPr lang="en-US" dirty="0"/>
              <a:t> </a:t>
            </a:r>
            <a:r>
              <a:rPr lang="en-US" dirty="0" err="1"/>
              <a:t>wiedza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umiejętności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8299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 smtClean="0"/>
              <a:t>Umiejętność </a:t>
            </a:r>
            <a:r>
              <a:rPr lang="pl-PL" dirty="0"/>
              <a:t>administrowania </a:t>
            </a:r>
            <a:endParaRPr lang="ru-UA" dirty="0"/>
          </a:p>
          <a:p>
            <a:pPr lvl="1"/>
            <a:r>
              <a:rPr lang="pl-PL" dirty="0" smtClean="0"/>
              <a:t>systemami operacyjnymi</a:t>
            </a:r>
            <a:endParaRPr lang="ru-UA" dirty="0" smtClean="0"/>
          </a:p>
          <a:p>
            <a:pPr lvl="1"/>
            <a:r>
              <a:rPr lang="pl-PL" dirty="0"/>
              <a:t>s</a:t>
            </a:r>
            <a:r>
              <a:rPr lang="pl-PL" dirty="0" smtClean="0"/>
              <a:t>ieciami</a:t>
            </a:r>
            <a:endParaRPr lang="ru-UA" dirty="0" smtClean="0"/>
          </a:p>
          <a:p>
            <a:pPr lvl="1"/>
            <a:r>
              <a:rPr lang="pl-PL" dirty="0"/>
              <a:t>s</a:t>
            </a:r>
            <a:r>
              <a:rPr lang="pl-PL" dirty="0" smtClean="0"/>
              <a:t>erwerami</a:t>
            </a:r>
            <a:endParaRPr lang="ru-UA" dirty="0" smtClean="0"/>
          </a:p>
          <a:p>
            <a:r>
              <a:rPr lang="pl-PL" dirty="0" smtClean="0"/>
              <a:t>umiejętność </a:t>
            </a:r>
            <a:r>
              <a:rPr lang="pl-PL" dirty="0"/>
              <a:t>pracy z bazami </a:t>
            </a:r>
            <a:r>
              <a:rPr lang="pl-PL" dirty="0" smtClean="0"/>
              <a:t>danych</a:t>
            </a:r>
          </a:p>
          <a:p>
            <a:r>
              <a:rPr lang="pl-PL" dirty="0" smtClean="0"/>
              <a:t>rozumienie </a:t>
            </a:r>
            <a:r>
              <a:rPr lang="pl-PL" dirty="0"/>
              <a:t>platform </a:t>
            </a:r>
            <a:r>
              <a:rPr lang="pl-PL" dirty="0" smtClean="0"/>
              <a:t>mobilnych</a:t>
            </a:r>
          </a:p>
          <a:p>
            <a:endParaRPr lang="pl-PL" dirty="0"/>
          </a:p>
          <a:p>
            <a:r>
              <a:rPr lang="pl-PL" dirty="0" smtClean="0"/>
              <a:t>Wysoka </a:t>
            </a:r>
            <a:r>
              <a:rPr lang="pl-PL" dirty="0"/>
              <a:t>zdolność uczenia się i umiejętność samodzielnego </a:t>
            </a:r>
            <a:r>
              <a:rPr lang="pl-PL" dirty="0" smtClean="0"/>
              <a:t>znajdowania</a:t>
            </a:r>
            <a:r>
              <a:rPr lang="pl-PL" dirty="0"/>
              <a:t>, studiowania, rozumienia i stosowania w praktyce zupełnie nowych informacji z możliwie zupełnie nieznanego obszaru w niezwykle krótkim czasie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</a:t>
            </a:r>
            <a:r>
              <a:rPr lang="en-US" dirty="0" err="1" smtClean="0"/>
              <a:t>echy</a:t>
            </a:r>
            <a:r>
              <a:rPr lang="en-US" dirty="0" smtClean="0"/>
              <a:t> </a:t>
            </a:r>
            <a:r>
              <a:rPr lang="en-US" dirty="0" err="1"/>
              <a:t>przypadków</a:t>
            </a:r>
            <a:r>
              <a:rPr lang="en-US" dirty="0"/>
              <a:t> </a:t>
            </a:r>
            <a:r>
              <a:rPr lang="en-US" dirty="0" err="1"/>
              <a:t>testowych</a:t>
            </a:r>
            <a:r>
              <a:rPr lang="en-US" dirty="0"/>
              <a:t> w </a:t>
            </a:r>
            <a:r>
              <a:rPr lang="en-US" dirty="0" err="1"/>
              <a:t>automatyzacji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Oczekiwany wynik w automatycznych przypadkach testowych powinien być bardzo jasno opisany ze wskazaniem konkretnych oznak jego poprawności</a:t>
            </a:r>
            <a:r>
              <a:rPr lang="pl-PL" dirty="0" smtClean="0"/>
              <a:t>.</a:t>
            </a:r>
          </a:p>
          <a:p>
            <a:r>
              <a:rPr lang="pl-PL" dirty="0"/>
              <a:t>Ponieważ przypadek testowy można zautomatyzować za pomocą różnych narzędzi, należy go opisać, unikając rozwiązań specyficznych dla narzędzia</a:t>
            </a:r>
            <a:r>
              <a:rPr lang="pl-PL" dirty="0" smtClean="0"/>
              <a:t>.</a:t>
            </a:r>
          </a:p>
          <a:p>
            <a:r>
              <a:rPr lang="pl-PL" dirty="0"/>
              <a:t>Kontynuując poprzedni punkt: przypadek testowy można zautomatyzować do wykonania na różnych platformach sprzętowych i programowych, dlatego nie należy początkowo zapisywać w nim czegoś, co jest charakterystyczne tylko dla jednej </a:t>
            </a:r>
            <a:r>
              <a:rPr lang="pl-PL" dirty="0" smtClean="0"/>
              <a:t>platformy</a:t>
            </a:r>
            <a:endParaRPr lang="uk-UA" dirty="0" smtClean="0"/>
          </a:p>
          <a:p>
            <a:r>
              <a:rPr lang="pl-PL" dirty="0"/>
              <a:t>Automatyzacja i testowanie aplikacji w czasie: w przypadkach, gdy sytuacja jest zrozumiała dla człowieka, narzędzie do automatyzacji testów może zareagować nieprawidłowo, „nie czekając” na określony stan testowanej aplikacji. Prowadzi to do niepowodzenia przypadków testowych w poprawnie działającej aplikacji.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4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4801"/>
            <a:ext cx="8596668" cy="573656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Nie należy kusić </a:t>
            </a:r>
            <a:r>
              <a:rPr lang="en-US" dirty="0"/>
              <a:t>QA </a:t>
            </a:r>
            <a:r>
              <a:rPr lang="en-US" dirty="0" err="1" smtClean="0"/>
              <a:t>Inżyniera</a:t>
            </a:r>
            <a:r>
              <a:rPr lang="pl-PL" dirty="0" smtClean="0"/>
              <a:t>, </a:t>
            </a:r>
            <a:r>
              <a:rPr lang="pl-PL" dirty="0"/>
              <a:t>aby zapisywał stałe wartości w kodzie przypadku testowego (tak zwane „twarde kodowanie”). Jeśli możesz jasno opisać słowami znaczenie </a:t>
            </a:r>
            <a:r>
              <a:rPr lang="pl-PL" dirty="0" smtClean="0"/>
              <a:t>i/lub </a:t>
            </a:r>
            <a:r>
              <a:rPr lang="pl-PL" dirty="0"/>
              <a:t>znaczenie zmiennej, zrób </a:t>
            </a:r>
            <a:r>
              <a:rPr lang="pl-PL" dirty="0" smtClean="0"/>
              <a:t>to</a:t>
            </a:r>
            <a:r>
              <a:rPr lang="en-US" dirty="0" smtClean="0"/>
              <a:t>.</a:t>
            </a:r>
          </a:p>
          <a:p>
            <a:r>
              <a:rPr lang="pl-PL" dirty="0"/>
              <a:t>O ile to możliwe, należy używać najbardziej ogólnych sposobów interakcji z testowaną aplikacją</a:t>
            </a:r>
            <a:r>
              <a:rPr lang="pl-PL" dirty="0" smtClean="0"/>
              <a:t>.</a:t>
            </a:r>
            <a:endParaRPr lang="ru-UA" dirty="0" smtClean="0"/>
          </a:p>
          <a:p>
            <a:r>
              <a:rPr lang="pl-PL" dirty="0"/>
              <a:t>Zautomatyzowane przypadki testowe powinny być niezależne. Istnieją wyjątki od każdej reguły, ale w zdecydowanej większości przypadków powinniśmy założyć, że nie wiemy, które przypadki testowe zostaną wykonane przed i po naszym przypadku </a:t>
            </a:r>
            <a:r>
              <a:rPr lang="pl-PL" dirty="0" smtClean="0"/>
              <a:t>testowym</a:t>
            </a:r>
            <a:endParaRPr lang="ru-UA" dirty="0" smtClean="0"/>
          </a:p>
          <a:p>
            <a:r>
              <a:rPr lang="pl-PL" dirty="0"/>
              <a:t>Warto pamiętać, że zautomatyzowany przypadek testowy to program i należy wziąć pod uwagę dobre praktyki programistyczne, przynajmniej na poziomie braku tzw. „Magiczne znaczenia”, „twarde kodowanie” i tym podobne</a:t>
            </a:r>
            <a:r>
              <a:rPr lang="pl-PL" dirty="0" smtClean="0"/>
              <a:t>.</a:t>
            </a:r>
            <a:endParaRPr lang="ru-UA" dirty="0" smtClean="0"/>
          </a:p>
          <a:p>
            <a:r>
              <a:rPr lang="pl-PL" dirty="0"/>
              <a:t>Warto dokładnie przestudiować dokumentację używanego narzędzia automatyzacji, aby uniknąć sytuacji, w której na skutek nieprawidłowo dobranego polecenia przypadek testowy stanie się fałszywie dodatni, czyli pomyślnie przejdzie w sytuacji, gdy aplikacja nie działa </a:t>
            </a:r>
            <a:r>
              <a:rPr lang="pl-PL" dirty="0" smtClean="0"/>
              <a:t>poprawnie</a:t>
            </a:r>
            <a:endParaRPr lang="ru-UA" dirty="0" smtClean="0"/>
          </a:p>
          <a:p>
            <a:r>
              <a:rPr lang="pl-PL" dirty="0"/>
              <a:t>I wreszcie, weźmy pod uwagę błąd, </a:t>
            </a:r>
            <a:r>
              <a:rPr lang="pl-PL" dirty="0" smtClean="0"/>
              <a:t>który</a:t>
            </a:r>
            <a:r>
              <a:rPr lang="ru-UA" dirty="0" smtClean="0"/>
              <a:t> </a:t>
            </a:r>
            <a:r>
              <a:rPr lang="pl-PL" dirty="0" smtClean="0"/>
              <a:t>popełnia </a:t>
            </a:r>
            <a:r>
              <a:rPr lang="pl-PL" dirty="0"/>
              <a:t>dobra połowa początkujących </a:t>
            </a:r>
            <a:r>
              <a:rPr lang="en-US" dirty="0"/>
              <a:t>QA </a:t>
            </a:r>
            <a:r>
              <a:rPr lang="en-US" dirty="0" err="1" smtClean="0"/>
              <a:t>Inżynier</a:t>
            </a:r>
            <a:r>
              <a:rPr lang="pl-PL" dirty="0" smtClean="0"/>
              <a:t>ów </a:t>
            </a:r>
            <a:r>
              <a:rPr lang="pl-PL" dirty="0"/>
              <a:t>- jest to zastąpienie walidacji działaniem i odwrotnie.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7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danych i metody ich generowania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 losowe: liczby losowe, symbole losowe, elementy losowe ze zbioru itp</a:t>
            </a:r>
            <a:r>
              <a:rPr lang="pl-PL" dirty="0" smtClean="0"/>
              <a:t>.</a:t>
            </a:r>
            <a:endParaRPr lang="ru-UA" dirty="0" smtClean="0"/>
          </a:p>
          <a:p>
            <a:r>
              <a:rPr lang="pl-PL" dirty="0"/>
              <a:t>Generowanie (losowych) danych według algorytmu: liczby losowe w zadanym zakresie, ciągi o losowej długości z zadanego zakresu z losowych znaków z określonego </a:t>
            </a:r>
            <a:r>
              <a:rPr lang="pl-PL" dirty="0" smtClean="0"/>
              <a:t>zbioru</a:t>
            </a:r>
            <a:endParaRPr lang="ru-UA" dirty="0" smtClean="0"/>
          </a:p>
          <a:p>
            <a:r>
              <a:rPr lang="pl-PL" dirty="0"/>
              <a:t>Odbieranie danych ze źródeł zewnętrznych: pobieranie danych z bazy danych, uzyskiwanie dostępu do określonej usługi internetowej itp</a:t>
            </a:r>
            <a:r>
              <a:rPr lang="pl-PL" dirty="0" smtClean="0"/>
              <a:t>.</a:t>
            </a:r>
            <a:endParaRPr lang="ru-UA" dirty="0" smtClean="0"/>
          </a:p>
          <a:p>
            <a:r>
              <a:rPr lang="pl-PL" dirty="0" smtClean="0"/>
              <a:t>Dane </a:t>
            </a:r>
            <a:r>
              <a:rPr lang="pl-PL" dirty="0"/>
              <a:t>stworzone przez rzeczywistych użytkowników w trakcie ich rzeczywistej </a:t>
            </a:r>
            <a:r>
              <a:rPr lang="pl-PL" dirty="0" smtClean="0"/>
              <a:t>pracy</a:t>
            </a:r>
          </a:p>
          <a:p>
            <a:r>
              <a:rPr lang="en-US" dirty="0" err="1"/>
              <a:t>Generowanie</a:t>
            </a:r>
            <a:r>
              <a:rPr lang="en-US" dirty="0"/>
              <a:t> </a:t>
            </a:r>
            <a:r>
              <a:rPr lang="en-US" dirty="0" err="1"/>
              <a:t>ręczne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9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r>
              <a:rPr lang="en-US" dirty="0" err="1"/>
              <a:t>Podejścia</a:t>
            </a:r>
            <a:r>
              <a:rPr lang="en-US" dirty="0"/>
              <a:t> do </a:t>
            </a:r>
            <a:r>
              <a:rPr lang="en-US" dirty="0" err="1"/>
              <a:t>automatyzacji</a:t>
            </a:r>
            <a:r>
              <a:rPr lang="en-US" dirty="0"/>
              <a:t> </a:t>
            </a:r>
            <a:r>
              <a:rPr lang="en-US" dirty="0" err="1"/>
              <a:t>testów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Specyficzne</a:t>
            </a:r>
            <a:r>
              <a:rPr lang="en-US" dirty="0"/>
              <a:t> </a:t>
            </a:r>
            <a:r>
              <a:rPr lang="en-US" dirty="0" err="1" smtClean="0"/>
              <a:t>rozwiązania</a:t>
            </a:r>
            <a:r>
              <a:rPr lang="pl-PL" dirty="0"/>
              <a:t>. Do rozwiązania każdego problemu jest napisany osobny program</a:t>
            </a:r>
            <a:r>
              <a:rPr lang="pl-PL" dirty="0" smtClean="0"/>
              <a:t>.</a:t>
            </a:r>
          </a:p>
          <a:p>
            <a:r>
              <a:rPr lang="pl-PL" dirty="0"/>
              <a:t>Testowanie oparte na danych (DDT). Dane wejściowe i oczekiwane wyniki są pobierane z przypadku testowego</a:t>
            </a:r>
            <a:r>
              <a:rPr lang="pl-PL" dirty="0" smtClean="0"/>
              <a:t>.</a:t>
            </a:r>
          </a:p>
          <a:p>
            <a:r>
              <a:rPr lang="pl-PL" dirty="0"/>
              <a:t>Testowanie sterowane słowami kluczowymi (KDT). Opis jego zachowania został </a:t>
            </a:r>
            <a:r>
              <a:rPr lang="pl-PL" dirty="0" smtClean="0"/>
              <a:t>pobierany </a:t>
            </a:r>
            <a:r>
              <a:rPr lang="pl-PL" dirty="0"/>
              <a:t>z przypadku testowego</a:t>
            </a:r>
            <a:r>
              <a:rPr lang="pl-PL" dirty="0" smtClean="0"/>
              <a:t>. </a:t>
            </a:r>
          </a:p>
          <a:p>
            <a:r>
              <a:rPr lang="en-US" dirty="0" err="1"/>
              <a:t>Korzystanie</a:t>
            </a:r>
            <a:r>
              <a:rPr lang="en-US" dirty="0"/>
              <a:t> z </a:t>
            </a:r>
            <a:r>
              <a:rPr lang="en-US" dirty="0" err="1"/>
              <a:t>frameworków</a:t>
            </a:r>
            <a:r>
              <a:rPr lang="en-US" dirty="0" smtClean="0"/>
              <a:t>.</a:t>
            </a:r>
            <a:r>
              <a:rPr lang="pl-PL" dirty="0"/>
              <a:t> Konstruktor, który pozwala na użycie pozostałych podejść</a:t>
            </a:r>
            <a:r>
              <a:rPr lang="pl-PL" dirty="0" smtClean="0"/>
              <a:t>.</a:t>
            </a:r>
          </a:p>
          <a:p>
            <a:r>
              <a:rPr lang="en-US" dirty="0" err="1"/>
              <a:t>Nagrywanie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odtwarzanie</a:t>
            </a:r>
            <a:r>
              <a:rPr lang="pl-PL" dirty="0"/>
              <a:t> (Record &amp; Playback). Narzędzie do automatyzacji rejestruje działania testera </a:t>
            </a:r>
            <a:r>
              <a:rPr lang="pl-PL" dirty="0" smtClean="0"/>
              <a:t>i może </a:t>
            </a:r>
            <a:r>
              <a:rPr lang="pl-PL" dirty="0"/>
              <a:t>je odtworzyć, kontrolując testowaną </a:t>
            </a:r>
            <a:r>
              <a:rPr lang="pl-PL" dirty="0" smtClean="0"/>
              <a:t>aplikację</a:t>
            </a:r>
          </a:p>
          <a:p>
            <a:r>
              <a:rPr lang="pl-PL" dirty="0"/>
              <a:t>Testowanie oparte na zachowaniu (BDT). Opracowywanie pomysłów testowych opartych na danych i słowach kluczowych. Różnica polega na skupieniu się na scenariuszach biznesowych bez wykonywania drobnych kontroli.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9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Dekompozycja</a:t>
            </a:r>
            <a:r>
              <a:rPr lang="en-US" dirty="0"/>
              <a:t> </a:t>
            </a:r>
            <a:r>
              <a:rPr lang="en-US" dirty="0" err="1"/>
              <a:t>funkcjonalna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to proces definiowania funkcji poprzez podzielenie jej na kilka podfunkcji niskiego </a:t>
            </a:r>
            <a:r>
              <a:rPr lang="pl-PL" dirty="0" smtClean="0"/>
              <a:t>poziomu</a:t>
            </a:r>
          </a:p>
          <a:p>
            <a:r>
              <a:rPr lang="en-US" dirty="0" err="1"/>
              <a:t>Wykonaj</a:t>
            </a:r>
            <a:r>
              <a:rPr lang="en-US" dirty="0"/>
              <a:t> </a:t>
            </a:r>
            <a:r>
              <a:rPr lang="en-US" dirty="0" err="1" smtClean="0"/>
              <a:t>autoryzację</a:t>
            </a:r>
            <a:endParaRPr lang="pl-PL" dirty="0" smtClean="0"/>
          </a:p>
          <a:p>
            <a:pPr lvl="1"/>
            <a:r>
              <a:rPr lang="en-US" dirty="0" err="1"/>
              <a:t>Wpisz</a:t>
            </a:r>
            <a:r>
              <a:rPr lang="en-US" dirty="0"/>
              <a:t> </a:t>
            </a:r>
            <a:r>
              <a:rPr lang="en-US" dirty="0" err="1"/>
              <a:t>nazwę</a:t>
            </a:r>
            <a:r>
              <a:rPr lang="en-US" dirty="0"/>
              <a:t> </a:t>
            </a:r>
            <a:r>
              <a:rPr lang="en-US" dirty="0" err="1" smtClean="0"/>
              <a:t>użytkownika</a:t>
            </a:r>
            <a:endParaRPr lang="pl-PL" dirty="0" smtClean="0"/>
          </a:p>
          <a:p>
            <a:pPr lvl="2"/>
            <a:r>
              <a:rPr lang="pl-PL" dirty="0"/>
              <a:t>Znajdź </a:t>
            </a:r>
            <a:r>
              <a:rPr lang="pl-PL" dirty="0" smtClean="0"/>
              <a:t>pole</a:t>
            </a:r>
          </a:p>
          <a:p>
            <a:pPr lvl="2"/>
            <a:r>
              <a:rPr lang="pl-PL" dirty="0"/>
              <a:t>Wypełnij pole</a:t>
            </a:r>
            <a:endParaRPr lang="pl-PL" dirty="0" smtClean="0"/>
          </a:p>
          <a:p>
            <a:pPr lvl="1"/>
            <a:r>
              <a:rPr lang="en-US" dirty="0" err="1"/>
              <a:t>Wprowadź</a:t>
            </a:r>
            <a:r>
              <a:rPr lang="en-US" dirty="0"/>
              <a:t> </a:t>
            </a:r>
            <a:r>
              <a:rPr lang="en-US" dirty="0" err="1" smtClean="0"/>
              <a:t>hasło</a:t>
            </a:r>
            <a:endParaRPr lang="pl-PL" dirty="0" smtClean="0"/>
          </a:p>
          <a:p>
            <a:pPr lvl="1"/>
            <a:r>
              <a:rPr lang="en-US" dirty="0" err="1"/>
              <a:t>Przesłać</a:t>
            </a:r>
            <a:r>
              <a:rPr lang="en-US" dirty="0"/>
              <a:t> </a:t>
            </a:r>
            <a:r>
              <a:rPr lang="en-US" dirty="0" err="1" smtClean="0"/>
              <a:t>dane</a:t>
            </a:r>
            <a:endParaRPr lang="pl-PL" dirty="0" smtClean="0"/>
          </a:p>
          <a:p>
            <a:pPr lvl="1"/>
            <a:r>
              <a:rPr lang="en-US" dirty="0" err="1"/>
              <a:t>Sprawdź</a:t>
            </a:r>
            <a:r>
              <a:rPr lang="en-US" dirty="0"/>
              <a:t> </a:t>
            </a:r>
            <a:r>
              <a:rPr lang="en-US" dirty="0" err="1" smtClean="0"/>
              <a:t>wynik</a:t>
            </a:r>
            <a:endParaRPr lang="pl-PL" dirty="0" smtClean="0"/>
          </a:p>
          <a:p>
            <a:pPr lvl="2"/>
            <a:r>
              <a:rPr lang="en-US" dirty="0" err="1"/>
              <a:t>Znajdź</a:t>
            </a:r>
            <a:r>
              <a:rPr lang="en-US" dirty="0"/>
              <a:t> </a:t>
            </a:r>
            <a:r>
              <a:rPr lang="en-US" dirty="0" err="1" smtClean="0"/>
              <a:t>napis</a:t>
            </a:r>
            <a:endParaRPr lang="pl-PL" dirty="0" smtClean="0"/>
          </a:p>
          <a:p>
            <a:pPr lvl="2"/>
            <a:r>
              <a:rPr lang="en-US" dirty="0" err="1"/>
              <a:t>Porównaj</a:t>
            </a:r>
            <a:r>
              <a:rPr lang="en-US" dirty="0"/>
              <a:t> </a:t>
            </a:r>
            <a:r>
              <a:rPr lang="en-US" dirty="0" err="1"/>
              <a:t>napis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Specyficzne</a:t>
            </a:r>
            <a:r>
              <a:rPr lang="en-US" dirty="0"/>
              <a:t> </a:t>
            </a:r>
            <a:r>
              <a:rPr lang="en-US" dirty="0" err="1"/>
              <a:t>rozwiązania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Przygotuj bazę danych, wypełniając ją danymi testowymi (np. </a:t>
            </a:r>
            <a:r>
              <a:rPr lang="pl-PL" dirty="0" smtClean="0"/>
              <a:t>dodaj </a:t>
            </a:r>
            <a:r>
              <a:rPr lang="pl-PL" dirty="0"/>
              <a:t>do systemu milion użytkowników o losowych imionach</a:t>
            </a:r>
            <a:r>
              <a:rPr lang="pl-PL" dirty="0" smtClean="0"/>
              <a:t>).</a:t>
            </a:r>
            <a:endParaRPr lang="en-US" dirty="0" smtClean="0"/>
          </a:p>
          <a:p>
            <a:r>
              <a:rPr lang="pl-PL" dirty="0"/>
              <a:t>Przygotuj system plików (na przykład utwórz strukturę katalogów i zestaw plików do wykonywania przypadków testowych</a:t>
            </a:r>
            <a:r>
              <a:rPr lang="pl-PL" dirty="0" smtClean="0"/>
              <a:t>).</a:t>
            </a:r>
            <a:endParaRPr lang="en-US" dirty="0" smtClean="0"/>
          </a:p>
          <a:p>
            <a:r>
              <a:rPr lang="pl-PL" dirty="0"/>
              <a:t>Zrestartuj zestaw serwerów </a:t>
            </a:r>
            <a:r>
              <a:rPr lang="pl-PL" dirty="0" smtClean="0"/>
              <a:t>i/lub </a:t>
            </a:r>
            <a:r>
              <a:rPr lang="pl-PL" dirty="0"/>
              <a:t>przywróć je do wymaganego stanu.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oparte na danych (DDT).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Sprawdzanie autoryzacji i praw dostępu do dużego </a:t>
            </a:r>
            <a:r>
              <a:rPr lang="pl-PL" dirty="0" smtClean="0"/>
              <a:t>zestawu</a:t>
            </a:r>
            <a:r>
              <a:rPr lang="en-US" dirty="0" smtClean="0"/>
              <a:t> </a:t>
            </a:r>
            <a:r>
              <a:rPr lang="en-US" dirty="0" err="1" smtClean="0"/>
              <a:t>imion</a:t>
            </a:r>
            <a:r>
              <a:rPr lang="en-US" dirty="0" smtClean="0"/>
              <a:t> </a:t>
            </a:r>
            <a:r>
              <a:rPr lang="pl-PL" dirty="0" smtClean="0"/>
              <a:t>użytkowników </a:t>
            </a:r>
            <a:r>
              <a:rPr lang="pl-PL" dirty="0"/>
              <a:t>i haseł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pl-PL" dirty="0"/>
              <a:t>Wielokrotne wypełnianie pól formularza różnymi danymi i sprawdzanie odpowiedzi aplikacji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pl-PL" dirty="0"/>
              <a:t>Wykonanie przypadku testowego na podstawie danych uzyskanych za pomocą technik </a:t>
            </a:r>
            <a:r>
              <a:rPr lang="pl-PL" dirty="0" smtClean="0"/>
              <a:t>kombinatorycznych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pl-PL" dirty="0"/>
              <a:t>Dane dla rozważanego podejścia do organizacji przypadków testowych mogą pochodzić z plików, baz danych i innych zewnętrznych źródeł, a nawet mogą być generowane podczas wykonywania przypadku testowego.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4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sterowane słowami kluczowymi (KDT)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43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Testowanie słów kluczowych było przełomowym momentem, kiedy stało się możliwe zaangażowanie nietechnicznych specjalistów w automatyzację </a:t>
            </a:r>
            <a:r>
              <a:rPr lang="pl-PL" dirty="0" smtClean="0"/>
              <a:t>testów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/>
              <a:t>Maksymalna eliminacja nadmiarowości kodu przypadków testowych.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Możliwość </a:t>
            </a:r>
            <a:r>
              <a:rPr lang="pl-PL" dirty="0"/>
              <a:t>budowania mini-frameworków, które rozwiązują szeroki zakres </a:t>
            </a:r>
            <a:r>
              <a:rPr lang="pl-PL" dirty="0" smtClean="0"/>
              <a:t>zadań</a:t>
            </a:r>
          </a:p>
          <a:p>
            <a:pPr lvl="1"/>
            <a:r>
              <a:rPr lang="pl-PL" dirty="0"/>
              <a:t>Zwiększenie poziomu abstrakcji przypadków testowych i możliwość dostosowania ich do pracy z różnymi rozwiązaniami technicznymi.</a:t>
            </a:r>
          </a:p>
          <a:p>
            <a:r>
              <a:rPr lang="pl-PL" dirty="0" smtClean="0"/>
              <a:t>Wady</a:t>
            </a:r>
          </a:p>
          <a:p>
            <a:pPr lvl="1"/>
            <a:r>
              <a:rPr lang="pl-PL" dirty="0"/>
              <a:t>Wysoka złożoność </a:t>
            </a:r>
            <a:r>
              <a:rPr lang="pl-PL" dirty="0" smtClean="0"/>
              <a:t>zrobienia</a:t>
            </a:r>
          </a:p>
          <a:p>
            <a:pPr lvl="1"/>
            <a:r>
              <a:rPr lang="pl-PL" dirty="0"/>
              <a:t>Wysokie prawdopodobieństwo błędów w kodzie przypadku testowego</a:t>
            </a:r>
            <a:r>
              <a:rPr lang="pl-PL" dirty="0" smtClean="0"/>
              <a:t>.</a:t>
            </a:r>
          </a:p>
          <a:p>
            <a:pPr lvl="1"/>
            <a:r>
              <a:rPr lang="pl-PL" dirty="0"/>
              <a:t>Duża złożoność wykonywania operacji niskiego poziomu, jeśli kod przypadku testowego nie obsługuje odpowiednich poleceń.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4779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Czym jest </a:t>
            </a:r>
            <a:r>
              <a:rPr lang="pl-PL" b="1" dirty="0" smtClean="0"/>
              <a:t>testowanie </a:t>
            </a:r>
            <a:r>
              <a:rPr lang="pl-PL" b="1" dirty="0"/>
              <a:t>automatyczne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Automatyzacja testowania ma z założenia ułatwić konsekwentne, wielokrotne wykonywanie dużej liczby przypadków testowych, w różnych wersjach testowanego systemu i/lub na różnych środowiskach</a:t>
            </a:r>
            <a:r>
              <a:rPr lang="pl-PL" b="1" dirty="0" smtClean="0"/>
              <a:t>.</a:t>
            </a:r>
          </a:p>
          <a:p>
            <a:r>
              <a:rPr lang="en-US" dirty="0"/>
              <a:t>QA </a:t>
            </a:r>
            <a:r>
              <a:rPr lang="en-US" dirty="0" smtClean="0"/>
              <a:t>Engineer</a:t>
            </a:r>
            <a:r>
              <a:rPr lang="pl-PL" dirty="0" smtClean="0"/>
              <a:t> </a:t>
            </a:r>
            <a:r>
              <a:rPr lang="pl-PL" dirty="0"/>
              <a:t>to osoba, która zajmuje się zapewnieniem jakości oprogramowania w sposób </a:t>
            </a:r>
            <a:r>
              <a:rPr lang="pl-PL" dirty="0" smtClean="0"/>
              <a:t>inżynierski. Automatyzuje </a:t>
            </a:r>
            <a:r>
              <a:rPr lang="pl-PL" dirty="0"/>
              <a:t>powtarzalne, często wykonywane czynności.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8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Korzystanie</a:t>
            </a:r>
            <a:r>
              <a:rPr lang="en-US" dirty="0"/>
              <a:t> z </a:t>
            </a:r>
            <a:r>
              <a:rPr lang="en-US" dirty="0" err="1"/>
              <a:t>frameworków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pl-PL" dirty="0" smtClean="0"/>
              <a:t>ysoka </a:t>
            </a:r>
            <a:r>
              <a:rPr lang="pl-PL" dirty="0"/>
              <a:t>abstrakcja kodu (nie ma potrzeby opisywania każdej elementarnej akcji) przy zachowaniu możliwości wykonywania czynności </a:t>
            </a:r>
            <a:r>
              <a:rPr lang="pl-PL" dirty="0" smtClean="0"/>
              <a:t>niskopoziomowych.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Wszechstronność </a:t>
            </a:r>
            <a:r>
              <a:rPr lang="pl-PL" dirty="0"/>
              <a:t>i przenośność zastosowanych </a:t>
            </a:r>
            <a:r>
              <a:rPr lang="pl-PL" dirty="0" smtClean="0"/>
              <a:t>metod.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Dostatecznie </a:t>
            </a:r>
            <a:r>
              <a:rPr lang="pl-PL" dirty="0"/>
              <a:t>wysoka jakość wykonania (dla popularnych frameworków</a:t>
            </a:r>
            <a:r>
              <a:rPr lang="pl-PL" dirty="0" smtClean="0"/>
              <a:t>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Selenium</a:t>
            </a:r>
            <a:r>
              <a:rPr lang="pl-PL" dirty="0" smtClean="0"/>
              <a:t>, </a:t>
            </a:r>
            <a:r>
              <a:rPr lang="en-US" dirty="0" err="1" smtClean="0"/>
              <a:t>xUnit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Nagrywanie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odtwarzanie</a:t>
            </a:r>
            <a:r>
              <a:rPr lang="pl-PL" dirty="0"/>
              <a:t> (Record &amp; Playback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Tester ręcznie wykonuje przypadek testowy, a narzędzie do automatyzacji rejestruje wszystkie jego działania</a:t>
            </a:r>
            <a:r>
              <a:rPr lang="pl-PL" dirty="0" smtClean="0"/>
              <a:t>.</a:t>
            </a:r>
          </a:p>
          <a:p>
            <a:r>
              <a:rPr lang="pl-PL" dirty="0"/>
              <a:t>2. Wyniki rejestracji prezentowane są w postaci kodu w języku programowania wysokiego poziomu (w niektórych narzędziach - specjalnie opracowanych</a:t>
            </a:r>
            <a:r>
              <a:rPr lang="pl-PL" dirty="0" smtClean="0"/>
              <a:t>).</a:t>
            </a:r>
          </a:p>
          <a:p>
            <a:r>
              <a:rPr lang="pl-PL" dirty="0"/>
              <a:t>3. Tester edytuje otrzymany kod</a:t>
            </a:r>
            <a:r>
              <a:rPr lang="pl-PL" dirty="0" smtClean="0"/>
              <a:t>.</a:t>
            </a:r>
          </a:p>
          <a:p>
            <a:r>
              <a:rPr lang="pl-PL" dirty="0"/>
              <a:t>4. Gotowy kod zautomatyzowanego przypadku testowego jest wykonywany do testowania w trybie automatycznym.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3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oparte na zachowaniu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Given </a:t>
            </a:r>
            <a:r>
              <a:rPr lang="pl-PL" dirty="0"/>
              <a:t>(„mając, zakładając, pod warunkiem”) opisuje początkową sytuację, w której użytkownik znajduje się w kontekście pracy z </a:t>
            </a:r>
            <a:r>
              <a:rPr lang="pl-PL" dirty="0" smtClean="0"/>
              <a:t>aplikacją.</a:t>
            </a:r>
          </a:p>
          <a:p>
            <a:r>
              <a:rPr lang="pl-PL" dirty="0" smtClean="0"/>
              <a:t>When („</a:t>
            </a:r>
            <a:r>
              <a:rPr lang="pl-PL" dirty="0"/>
              <a:t>k</a:t>
            </a:r>
            <a:r>
              <a:rPr lang="pl-PL" dirty="0" smtClean="0"/>
              <a:t>iedy</a:t>
            </a:r>
            <a:r>
              <a:rPr lang="pl-PL" dirty="0"/>
              <a:t>”</a:t>
            </a:r>
            <a:r>
              <a:rPr lang="pl-PL" dirty="0" smtClean="0"/>
              <a:t>) </a:t>
            </a:r>
            <a:r>
              <a:rPr lang="pl-PL" dirty="0"/>
              <a:t>opisuje zestaw działań użytkownika w danej sytuacji</a:t>
            </a:r>
            <a:r>
              <a:rPr lang="pl-PL" dirty="0" smtClean="0"/>
              <a:t>.</a:t>
            </a:r>
          </a:p>
          <a:p>
            <a:r>
              <a:rPr lang="pl-PL" dirty="0" smtClean="0"/>
              <a:t>Then („następnie”) opisuje </a:t>
            </a:r>
            <a:r>
              <a:rPr lang="pl-PL" dirty="0"/>
              <a:t>oczekiwane zachowanie aplikacji</a:t>
            </a:r>
            <a:r>
              <a:rPr lang="pl-PL" dirty="0" smtClean="0"/>
              <a:t>.</a:t>
            </a:r>
            <a:endParaRPr lang="ru-UA" dirty="0" smtClean="0"/>
          </a:p>
          <a:p>
            <a:endParaRPr lang="ru-UA" dirty="0"/>
          </a:p>
          <a:p>
            <a:r>
              <a:rPr lang="pl-PL" dirty="0" smtClean="0"/>
              <a:t>Koncentruje </a:t>
            </a:r>
            <a:r>
              <a:rPr lang="pl-PL" dirty="0"/>
              <a:t>się na potrzebach użytkowników </a:t>
            </a:r>
            <a:r>
              <a:rPr lang="pl-PL" dirty="0" smtClean="0"/>
              <a:t>końcowych</a:t>
            </a:r>
          </a:p>
          <a:p>
            <a:endParaRPr lang="pl-PL" dirty="0"/>
          </a:p>
          <a:p>
            <a:r>
              <a:rPr lang="pl-PL" dirty="0"/>
              <a:t>W przypadku testów </a:t>
            </a:r>
            <a:r>
              <a:rPr lang="pl-PL" dirty="0" smtClean="0"/>
              <a:t>opartych </a:t>
            </a:r>
            <a:r>
              <a:rPr lang="pl-PL" dirty="0"/>
              <a:t>na zachowaniu</a:t>
            </a:r>
            <a:r>
              <a:rPr lang="pl-PL" dirty="0" smtClean="0"/>
              <a:t> </a:t>
            </a:r>
            <a:r>
              <a:rPr lang="pl-PL" dirty="0"/>
              <a:t>wysokiego poziomu brakuje wielu szczegółów, przez co mogą nie wykryć niektórych problemów w aplikacji lub nie dostarczać informacji niezbędnych do zrozumienia wykrytego problemu.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2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Automatyzacja poza bezpośrednimi zadaniami testowania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Używanie plików wsadowych do wykonywania szeregu operacji, od kopiowania wielu plików z różnych katalogów do wdrażania środowiska </a:t>
            </a:r>
            <a:r>
              <a:rPr lang="pl-PL" dirty="0" smtClean="0"/>
              <a:t>testowego</a:t>
            </a:r>
          </a:p>
          <a:p>
            <a:r>
              <a:rPr lang="pl-PL" dirty="0"/>
              <a:t>Generowanie i projektowanie danych z wykorzystaniem możliwości aplikacji biurowych, baz danych, małych programów w językach programowania wysokiego </a:t>
            </a:r>
            <a:r>
              <a:rPr lang="pl-PL" dirty="0" smtClean="0"/>
              <a:t>poziomu</a:t>
            </a:r>
          </a:p>
          <a:p>
            <a:r>
              <a:rPr lang="pl-PL" dirty="0"/>
              <a:t>Przygotowanie i wykonanie sekcji technicznych do </a:t>
            </a:r>
            <a:r>
              <a:rPr lang="pl-PL" dirty="0" smtClean="0"/>
              <a:t>raportów</a:t>
            </a:r>
          </a:p>
          <a:p>
            <a:r>
              <a:rPr lang="pl-PL" dirty="0"/>
              <a:t>Zarządzanie miejscem pracy: tworzenie i sprawdzanie kopii zapasowych, instalowanie aktualizacji, czyszczenie dysków z przestarzałych </a:t>
            </a:r>
            <a:r>
              <a:rPr lang="pl-PL" dirty="0" smtClean="0"/>
              <a:t>danych.</a:t>
            </a:r>
          </a:p>
          <a:p>
            <a:r>
              <a:rPr lang="en-US" dirty="0" err="1"/>
              <a:t>Sortowanie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przetwarzanie</a:t>
            </a:r>
            <a:r>
              <a:rPr lang="en-US" dirty="0"/>
              <a:t> </a:t>
            </a:r>
            <a:r>
              <a:rPr lang="en-US" dirty="0" err="1" smtClean="0"/>
              <a:t>poczty</a:t>
            </a:r>
            <a:endParaRPr lang="pl-PL" dirty="0" smtClean="0"/>
          </a:p>
          <a:p>
            <a:r>
              <a:rPr lang="pl-PL" dirty="0"/>
              <a:t>Wirtualizacja jako sposób na pozbycie się za każdym razem konieczności instalowania i konfigurowania niezbędnego zestawu programów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Jakie są </a:t>
            </a:r>
            <a:r>
              <a:rPr lang="pl-PL" b="1" dirty="0" smtClean="0"/>
              <a:t>zalety testowania automatycznego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Szybkość wykonywania przypadków testowych może być kilkakrotnie większa możliwości </a:t>
            </a:r>
            <a:r>
              <a:rPr lang="pl-PL" dirty="0" smtClean="0"/>
              <a:t>czlowieka</a:t>
            </a:r>
          </a:p>
          <a:p>
            <a:r>
              <a:rPr lang="pl-PL" dirty="0"/>
              <a:t>Nie ma wpływu czynnika ludzkiego na proces wykonywania przypadków testowych (zmęczenie, nieuwaga itp</a:t>
            </a:r>
            <a:r>
              <a:rPr lang="pl-PL" dirty="0" smtClean="0"/>
              <a:t>.)</a:t>
            </a:r>
          </a:p>
          <a:p>
            <a:r>
              <a:rPr lang="pl-PL" dirty="0"/>
              <a:t>Narzędzia automatyzacji są w stanie wykonywać przypadki testowe, które w zasadzie są poza zasięgiem osoby ze względu na ich złożoność, szybkość lub inne czynniki</a:t>
            </a:r>
            <a:r>
              <a:rPr lang="pl-PL" dirty="0" smtClean="0"/>
              <a:t>.</a:t>
            </a:r>
          </a:p>
          <a:p>
            <a:r>
              <a:rPr lang="pl-PL" dirty="0"/>
              <a:t>Narzędzia do automatyzacji są w stanie gromadzić, przechowywać, analizować, agregować i prezentować kolosalne ilości danych w formie czytelnej dla człowieka</a:t>
            </a:r>
            <a:r>
              <a:rPr lang="pl-PL" dirty="0" smtClean="0"/>
              <a:t>.</a:t>
            </a:r>
          </a:p>
          <a:p>
            <a:r>
              <a:rPr lang="pl-PL" dirty="0"/>
              <a:t>Narzędzia automatyzacji są zdolne do wykonywania niskopoziomowych działań z aplikacją, systemem operacyjnym, kanałami transmisji danych itp.</a:t>
            </a:r>
          </a:p>
          <a:p>
            <a:endParaRPr lang="pl-PL" dirty="0" smtClean="0"/>
          </a:p>
          <a:p>
            <a:endParaRPr lang="ru-UA" dirty="0" smtClean="0"/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8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Jakie są </a:t>
            </a:r>
            <a:r>
              <a:rPr lang="en-US" b="1" dirty="0" err="1" smtClean="0"/>
              <a:t>wady</a:t>
            </a:r>
            <a:r>
              <a:rPr lang="pl-PL" b="1" dirty="0" smtClean="0"/>
              <a:t> </a:t>
            </a:r>
            <a:r>
              <a:rPr lang="pl-PL" b="1" dirty="0"/>
              <a:t>testowania automatycznego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Zapotrzebowanie na wysoko wykwalifikowany personel ze względu na to, że automatyzacja to „projekt w projekcie” (z własnymi wymaganiami, planami, kodem itp</a:t>
            </a:r>
            <a:r>
              <a:rPr lang="pl-PL" dirty="0" smtClean="0"/>
              <a:t>.).</a:t>
            </a:r>
            <a:endParaRPr lang="en-US" dirty="0" smtClean="0"/>
          </a:p>
          <a:p>
            <a:r>
              <a:rPr lang="pl-PL" dirty="0"/>
              <a:t>Rozwój i utrzymanie zarówno samych zautomatyzowanych przypadków testowych, jak i całej niezbędnej infrastruktury zajmuje bardzo dużo czasu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pl-PL" dirty="0"/>
              <a:t>Automatyzacja wymaga dokładniejszego planowania i zarządzania </a:t>
            </a:r>
            <a:r>
              <a:rPr lang="pl-PL" dirty="0" smtClean="0"/>
              <a:t>ryzykiem</a:t>
            </a:r>
            <a:endParaRPr lang="en-US" dirty="0" smtClean="0"/>
          </a:p>
          <a:p>
            <a:r>
              <a:rPr lang="pl-PL" dirty="0"/>
              <a:t>Komercyjne narzędzia automatyzacji są znacząco drogie, a dostępne darmowe odpowiedniki nie zawsze pozwalają na efektywne </a:t>
            </a:r>
            <a:r>
              <a:rPr lang="pl-PL" dirty="0" smtClean="0"/>
              <a:t>rozwiązywanie</a:t>
            </a:r>
            <a:r>
              <a:rPr lang="en-US" dirty="0" smtClean="0"/>
              <a:t> </a:t>
            </a:r>
            <a:r>
              <a:rPr lang="pl-PL" dirty="0" smtClean="0"/>
              <a:t>zadań.</a:t>
            </a:r>
            <a:endParaRPr lang="en-US" dirty="0" smtClean="0"/>
          </a:p>
          <a:p>
            <a:r>
              <a:rPr lang="pl-PL" dirty="0"/>
              <a:t>Istnieje wiele narzędzi do automatyzacji, co komplikuje problem wyboru jednego lub drugiego narzędzia, komplikuje planowanie i określanie strategii testowania i może prowadzić dododatkowy czas i koszty finansowe, a także konieczność przeszkolenia personelu lub zatrudnienia odpowiednich specjalistów.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Przy planowaniu testowania automatycznego musimy uwzględnić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Czas spędzony na ręcznym wykonywaniu przypadków testowych i na wykonywaniu tych samych przypadków testowych, ale już zautomatyzowanych. Im bardziej zauważalna różnica, tym bardziej opłacalna wydaje się automatyzacja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pl-PL" dirty="0"/>
              <a:t>Liczba powtórzeń wykonywania tych samych przypadków testowych. Im jest większy, tym więcej czasu możemy zaoszczędzić dzięki automatyzacji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pl-PL" dirty="0"/>
              <a:t>Czas poświęcony na debugowanie, aktualizowanie i utrzymywanie zautomatyzowanych przypadków testowych</a:t>
            </a:r>
            <a:r>
              <a:rPr lang="pl-PL" dirty="0" smtClean="0"/>
              <a:t>.</a:t>
            </a:r>
            <a:endParaRPr lang="en-US" dirty="0" smtClean="0"/>
          </a:p>
          <a:p>
            <a:r>
              <a:rPr lang="pl-PL" dirty="0"/>
              <a:t>Dostępność odpowiednich specjalistów w zespole i ich obciążenie pracą.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2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Obszary</a:t>
            </a:r>
            <a:r>
              <a:rPr lang="en-US" b="1" dirty="0"/>
              <a:t> </a:t>
            </a:r>
            <a:r>
              <a:rPr lang="en-US" b="1" dirty="0" err="1" smtClean="0"/>
              <a:t>zastosowania</a:t>
            </a:r>
            <a:r>
              <a:rPr lang="ru-UA" b="1" dirty="0" smtClean="0"/>
              <a:t> </a:t>
            </a:r>
            <a:r>
              <a:rPr lang="pl-PL" b="1" dirty="0" smtClean="0"/>
              <a:t>automatyzacji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Testowanie</a:t>
            </a:r>
            <a:r>
              <a:rPr lang="en-US" b="1" dirty="0"/>
              <a:t> </a:t>
            </a:r>
            <a:r>
              <a:rPr lang="en-US" b="1" dirty="0" err="1" smtClean="0"/>
              <a:t>regresji</a:t>
            </a:r>
            <a:r>
              <a:rPr lang="pl-PL" b="1" dirty="0" smtClean="0"/>
              <a:t> (</a:t>
            </a:r>
            <a:r>
              <a:rPr lang="pl-PL" b="1" i="1" dirty="0"/>
              <a:t>t</a:t>
            </a:r>
            <a:r>
              <a:rPr lang="pl-PL" b="1" i="1" dirty="0" smtClean="0"/>
              <a:t>estowanie </a:t>
            </a:r>
            <a:r>
              <a:rPr lang="pl-PL" b="1" i="1" dirty="0"/>
              <a:t>wcześniej przetestowanego modułu lub systemu po modyfikacji w celu upewnienia się, że w wyniku wprowadzonych zmian w niezmienionych obszarach oprogramowania nie zostały wprowadzone lub odkryte defekty. Jest wykonywane w przypadku zmiany oprogramowania lub jego </a:t>
            </a:r>
            <a:r>
              <a:rPr lang="pl-PL" b="1" i="1" dirty="0" smtClean="0"/>
              <a:t>środowiska) </a:t>
            </a:r>
          </a:p>
          <a:p>
            <a:r>
              <a:rPr lang="pl-PL" b="1" dirty="0"/>
              <a:t>Testowanie instalacji i konfigurowanie środowiska </a:t>
            </a:r>
            <a:r>
              <a:rPr lang="pl-PL" b="1" dirty="0" smtClean="0"/>
              <a:t>testowego (</a:t>
            </a:r>
            <a:r>
              <a:rPr lang="pl-PL" b="1" dirty="0"/>
              <a:t>p</a:t>
            </a:r>
            <a:r>
              <a:rPr lang="pl-PL" b="1" dirty="0" smtClean="0"/>
              <a:t>roces </a:t>
            </a:r>
            <a:r>
              <a:rPr lang="pl-PL" b="1" dirty="0"/>
              <a:t>testowania nie kończy się na testowaniu samego oprogramowania, ważne jest również testowanie poprawności instalacji, powtórnej instalacji i odinstalowanie </a:t>
            </a:r>
            <a:r>
              <a:rPr lang="pl-PL" b="1" dirty="0" smtClean="0"/>
              <a:t>oprogramowania)</a:t>
            </a:r>
            <a:endParaRPr lang="en-US" b="1" dirty="0"/>
          </a:p>
          <a:p>
            <a:r>
              <a:rPr lang="pl-PL" dirty="0"/>
              <a:t>Testowanie konfiguracji i testowanie </a:t>
            </a:r>
            <a:r>
              <a:rPr lang="pl-PL" dirty="0" smtClean="0"/>
              <a:t>zgodności (proces </a:t>
            </a:r>
            <a:r>
              <a:rPr lang="pl-PL" dirty="0"/>
              <a:t>testowania określający zgodność modułu albo </a:t>
            </a:r>
            <a:r>
              <a:rPr lang="pl-PL" dirty="0" smtClean="0"/>
              <a:t>systemu)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1055"/>
            <a:ext cx="8596668" cy="5570307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Testowanie</a:t>
            </a:r>
            <a:r>
              <a:rPr lang="en-US" b="1" dirty="0"/>
              <a:t> </a:t>
            </a:r>
            <a:r>
              <a:rPr lang="pl-PL" b="1" dirty="0" err="1"/>
              <a:t>k</a:t>
            </a:r>
            <a:r>
              <a:rPr lang="en-US" b="1" dirty="0" err="1" smtClean="0"/>
              <a:t>ombinatoryczne</a:t>
            </a:r>
            <a:r>
              <a:rPr lang="pl-PL" b="1" dirty="0" smtClean="0"/>
              <a:t> (</a:t>
            </a:r>
            <a:r>
              <a:rPr lang="pl-PL" dirty="0"/>
              <a:t>c</a:t>
            </a:r>
            <a:r>
              <a:rPr lang="pl-PL" dirty="0" smtClean="0"/>
              <a:t>zarnoskrzynkowa </a:t>
            </a:r>
            <a:r>
              <a:rPr lang="pl-PL" dirty="0"/>
              <a:t>technika testowania, w której przypadki testowe są projektowane tak, by wykonywać określoną kombinację wartości wielu </a:t>
            </a:r>
            <a:r>
              <a:rPr lang="pl-PL" dirty="0" smtClean="0"/>
              <a:t>parametrów)</a:t>
            </a:r>
          </a:p>
          <a:p>
            <a:r>
              <a:rPr lang="en-US" b="1" dirty="0" smtClean="0"/>
              <a:t>Test</a:t>
            </a:r>
            <a:r>
              <a:rPr lang="pl-PL" b="1" dirty="0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/>
              <a:t>jednostkow</a:t>
            </a:r>
            <a:r>
              <a:rPr lang="pl-PL" b="1" dirty="0" smtClean="0"/>
              <a:t>e (</a:t>
            </a:r>
            <a:r>
              <a:rPr lang="pl-PL" dirty="0"/>
              <a:t>metoda testowania tworzonego oprogramowania poprzez wykonywanie testów weryfikujących poprawność działania pojedynczych elementów (jednostek) programu – np. metod lub obiektów w programowaniu obiektowym lub procedur w programowaniu </a:t>
            </a:r>
            <a:r>
              <a:rPr lang="pl-PL" dirty="0" smtClean="0"/>
              <a:t>proceduralnym)</a:t>
            </a:r>
          </a:p>
          <a:p>
            <a:r>
              <a:rPr lang="en-US" b="1" dirty="0"/>
              <a:t>Testy </a:t>
            </a:r>
            <a:r>
              <a:rPr lang="en-US" b="1" dirty="0" err="1" smtClean="0"/>
              <a:t>integracyjne</a:t>
            </a:r>
            <a:r>
              <a:rPr lang="pl-PL" b="1" dirty="0"/>
              <a:t> (jeden z etapów testowania oprogramowania, wykonywany w celu wykrycia defektów w interfejsach i interakcjach pomiędzy modułami lub </a:t>
            </a:r>
            <a:r>
              <a:rPr lang="pl-PL" b="1" dirty="0" smtClean="0"/>
              <a:t>systemami)</a:t>
            </a:r>
          </a:p>
          <a:p>
            <a:r>
              <a:rPr lang="en-US" b="1" dirty="0"/>
              <a:t>Testy </a:t>
            </a:r>
            <a:r>
              <a:rPr lang="en-US" b="1" dirty="0" err="1" smtClean="0"/>
              <a:t>bezpieczeństwa</a:t>
            </a:r>
            <a:r>
              <a:rPr lang="pl-PL" b="1" dirty="0"/>
              <a:t> </a:t>
            </a:r>
            <a:r>
              <a:rPr lang="pl-PL" b="1" dirty="0" smtClean="0"/>
              <a:t>(w </a:t>
            </a:r>
            <a:r>
              <a:rPr lang="pl-PL" b="1" dirty="0"/>
              <a:t>ramach testowania bezpieczeństwa dokonywana jest ocena podatności systemu na </a:t>
            </a:r>
            <a:r>
              <a:rPr lang="pl-PL" b="1" dirty="0" smtClean="0"/>
              <a:t>zagrożenia)</a:t>
            </a:r>
          </a:p>
          <a:p>
            <a:r>
              <a:rPr lang="en-US" b="1" dirty="0"/>
              <a:t>Test </a:t>
            </a:r>
            <a:r>
              <a:rPr lang="en-US" b="1" dirty="0" err="1" smtClean="0"/>
              <a:t>wydajności</a:t>
            </a:r>
            <a:r>
              <a:rPr lang="pl-PL" b="1" dirty="0"/>
              <a:t> (to próba obciążenia serwera, bazy danych oraz samej aplikacji w oparciu o przygotowane scenariusze </a:t>
            </a:r>
            <a:r>
              <a:rPr lang="pl-PL" b="1" dirty="0" smtClean="0"/>
              <a:t>użycia)</a:t>
            </a:r>
          </a:p>
          <a:p>
            <a:r>
              <a:rPr lang="pl-PL" dirty="0"/>
              <a:t>T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dymny</a:t>
            </a:r>
            <a:r>
              <a:rPr lang="en-US" dirty="0" smtClean="0"/>
              <a:t> </a:t>
            </a:r>
            <a:r>
              <a:rPr lang="pl-PL" b="1" i="1" dirty="0" smtClean="0"/>
              <a:t>dla </a:t>
            </a:r>
            <a:r>
              <a:rPr lang="pl-PL" b="1" i="1" dirty="0"/>
              <a:t>dużych </a:t>
            </a:r>
            <a:r>
              <a:rPr lang="pl-PL" b="1" i="1" dirty="0" smtClean="0"/>
              <a:t>systemów (</a:t>
            </a:r>
            <a:r>
              <a:rPr lang="pl-PL" b="1" dirty="0"/>
              <a:t>p</a:t>
            </a:r>
            <a:r>
              <a:rPr lang="pl-PL" b="1" dirty="0" smtClean="0"/>
              <a:t>odzbiór </a:t>
            </a:r>
            <a:r>
              <a:rPr lang="pl-PL" b="1" dirty="0"/>
              <a:t>wszystkich zdefiniowanych/ zaplanowanych przypadków testowych, które pokrywają główne funkcjonalności modułu lub systemu, mający na celu potwierdzenie, że kluczowe funkcjonalności programu działają, bez zagłębiania się w </a:t>
            </a:r>
            <a:r>
              <a:rPr lang="pl-PL" b="1" dirty="0" smtClean="0"/>
              <a:t>szczegóły)</a:t>
            </a:r>
            <a:endParaRPr lang="en-US" b="1" i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0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9491"/>
            <a:ext cx="8596668" cy="5611871"/>
          </a:xfrm>
        </p:spPr>
        <p:txBody>
          <a:bodyPr/>
          <a:lstStyle/>
          <a:p>
            <a:r>
              <a:rPr lang="pl-PL" dirty="0"/>
              <a:t>Aplikacje (lub ich części) bez interfejsu </a:t>
            </a:r>
            <a:r>
              <a:rPr lang="pl-PL" dirty="0" smtClean="0"/>
              <a:t>graficznego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/>
              <a:t>Długotrwały, rutynowy, męczący dla osoby i / lub wymagający szczególnej uwagi podczas operacji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/>
              <a:t>Sprawdzanie „wewnętrznej funkcjonalności” aplikacji internetowych </a:t>
            </a:r>
            <a:r>
              <a:rPr lang="pl-PL" dirty="0" smtClean="0"/>
              <a:t>(linków, </a:t>
            </a:r>
            <a:r>
              <a:rPr lang="pl-PL" dirty="0"/>
              <a:t>dostępność stron itp</a:t>
            </a:r>
            <a:r>
              <a:rPr lang="pl-PL" dirty="0" smtClean="0"/>
              <a:t>.)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/>
              <a:t>Standardowa funkcjonalność tego samego typu dla wielu projektów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/>
              <a:t>„Zadania techniczne”. Sprawdzenie poprawności logowania, pracy z bazami danych, poprawnego wyszukiwania, operacji na plikach, poprawności formatów i treści generowanych dokumentów itp.</a:t>
            </a:r>
          </a:p>
        </p:txBody>
      </p:sp>
    </p:spTree>
    <p:extLst>
      <p:ext uri="{BB962C8B-B14F-4D97-AF65-F5344CB8AC3E}">
        <p14:creationId xmlns:p14="http://schemas.microsoft.com/office/powerpoint/2010/main" val="335450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P</a:t>
            </a:r>
            <a:r>
              <a:rPr lang="pl-PL" b="1" dirty="0" smtClean="0"/>
              <a:t>rzypadki</a:t>
            </a:r>
            <a:r>
              <a:rPr lang="pl-PL" b="1" dirty="0"/>
              <a:t>, w których automatyzacja prawdopodobnie tylko pogorszy </a:t>
            </a:r>
            <a:r>
              <a:rPr lang="pl-PL" b="1" dirty="0" smtClean="0"/>
              <a:t>sytuację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Planowanie</a:t>
            </a:r>
            <a:endParaRPr lang="pl-PL" dirty="0" smtClean="0"/>
          </a:p>
          <a:p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przypadków</a:t>
            </a:r>
            <a:r>
              <a:rPr lang="en-US" dirty="0"/>
              <a:t> </a:t>
            </a:r>
            <a:r>
              <a:rPr lang="en-US" dirty="0" err="1" smtClean="0"/>
              <a:t>testowych</a:t>
            </a:r>
            <a:endParaRPr lang="pl-PL" dirty="0" smtClean="0"/>
          </a:p>
          <a:p>
            <a:r>
              <a:rPr lang="en-US" dirty="0" err="1"/>
              <a:t>Pisanie</a:t>
            </a:r>
            <a:r>
              <a:rPr lang="en-US" dirty="0"/>
              <a:t> </a:t>
            </a:r>
            <a:r>
              <a:rPr lang="en-US" dirty="0" err="1" smtClean="0"/>
              <a:t>raportów</a:t>
            </a:r>
            <a:r>
              <a:rPr lang="pl-PL" dirty="0" smtClean="0"/>
              <a:t> </a:t>
            </a:r>
          </a:p>
          <a:p>
            <a:r>
              <a:rPr lang="pl-PL" dirty="0"/>
              <a:t>Analiza wyników testów i </a:t>
            </a:r>
            <a:r>
              <a:rPr lang="pl-PL" dirty="0" smtClean="0"/>
              <a:t>raportowanie</a:t>
            </a:r>
          </a:p>
          <a:p>
            <a:endParaRPr lang="pl-PL" dirty="0"/>
          </a:p>
          <a:p>
            <a:r>
              <a:rPr lang="pl-PL" dirty="0"/>
              <a:t>Funkcjonalność, którą wystarczy (dostatecznie) przetestować kilka </a:t>
            </a:r>
            <a:r>
              <a:rPr lang="pl-PL" dirty="0" smtClean="0"/>
              <a:t>razy</a:t>
            </a:r>
          </a:p>
          <a:p>
            <a:r>
              <a:rPr lang="pl-PL" dirty="0"/>
              <a:t>Przypadki testowe, które trzeba ukończyć tylko kilka razy (jeśli </a:t>
            </a:r>
            <a:r>
              <a:rPr lang="pl-PL" dirty="0" smtClean="0"/>
              <a:t>czlowiek może </a:t>
            </a:r>
            <a:r>
              <a:rPr lang="pl-PL" dirty="0"/>
              <a:t>je wykonać</a:t>
            </a:r>
            <a:r>
              <a:rPr lang="pl-PL" dirty="0" smtClean="0"/>
              <a:t>).</a:t>
            </a:r>
          </a:p>
          <a:p>
            <a:endParaRPr lang="pl-PL" dirty="0" smtClean="0"/>
          </a:p>
          <a:p>
            <a:r>
              <a:rPr lang="pl-PL" dirty="0"/>
              <a:t>Niski poziom abstrakcji w dostępnych narzędziach automatyzacji.</a:t>
            </a:r>
          </a:p>
        </p:txBody>
      </p:sp>
    </p:spTree>
    <p:extLst>
      <p:ext uri="{BB962C8B-B14F-4D97-AF65-F5344CB8AC3E}">
        <p14:creationId xmlns:p14="http://schemas.microsoft.com/office/powerpoint/2010/main" val="394045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</TotalTime>
  <Words>1646</Words>
  <Application>Microsoft Office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Automatyzacja testowania</vt:lpstr>
      <vt:lpstr>Czym jest testowanie automatyczne</vt:lpstr>
      <vt:lpstr>Jakie są zalety testowania automatycznego</vt:lpstr>
      <vt:lpstr>Jakie są wady testowania automatycznego</vt:lpstr>
      <vt:lpstr>Przy planowaniu testowania automatycznego musimy uwzględnić</vt:lpstr>
      <vt:lpstr>Obszary zastosowania automatyzacji</vt:lpstr>
      <vt:lpstr>PowerPoint Presentation</vt:lpstr>
      <vt:lpstr>PowerPoint Presentation</vt:lpstr>
      <vt:lpstr>Przypadki, w których automatyzacja prawdopodobnie tylko pogorszy sytuację</vt:lpstr>
      <vt:lpstr>PowerPoint Presentation</vt:lpstr>
      <vt:lpstr>Wymagana wiedza i umiejętności</vt:lpstr>
      <vt:lpstr>Cechy przypadków testowych w automatyzacji</vt:lpstr>
      <vt:lpstr>PowerPoint Presentation</vt:lpstr>
      <vt:lpstr>Źródła danych i metody ich generowania</vt:lpstr>
      <vt:lpstr>Podejścia do automatyzacji testów</vt:lpstr>
      <vt:lpstr>Dekompozycja funkcjonalna</vt:lpstr>
      <vt:lpstr>Specyficzne rozwiązania</vt:lpstr>
      <vt:lpstr>Testowanie oparte na danych (DDT).</vt:lpstr>
      <vt:lpstr>Testowanie sterowane słowami kluczowymi (KDT)</vt:lpstr>
      <vt:lpstr>Korzystanie z frameworków</vt:lpstr>
      <vt:lpstr>Nagrywanie i odtwarzanie (Record &amp; Playback)</vt:lpstr>
      <vt:lpstr>Testowanie oparte na zachowaniu</vt:lpstr>
      <vt:lpstr>Automatyzacja poza bezpośrednimi zadaniami testowania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testowania</dc:title>
  <dc:creator>Golovko Marko</dc:creator>
  <cp:lastModifiedBy>Golovko Marko</cp:lastModifiedBy>
  <cp:revision>37</cp:revision>
  <dcterms:created xsi:type="dcterms:W3CDTF">2021-03-16T08:15:56Z</dcterms:created>
  <dcterms:modified xsi:type="dcterms:W3CDTF">2021-03-16T16:47:16Z</dcterms:modified>
</cp:coreProperties>
</file>