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3C553-2D46-4EDC-82F0-D48C3B05572A}" v="1" dt="2021-06-23T05:55:56.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360" imgH="360" progId="">
                  <p:embed/>
                </p:oleObj>
              </mc:Choice>
              <mc:Fallback>
                <p:oleObj name="think-cell Slide" r:id="rId4" imgW="360" imgH="360" progId="">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360" imgH="360" progId="">
                  <p:embed/>
                </p:oleObj>
              </mc:Choice>
              <mc:Fallback>
                <p:oleObj name="think-cell Slide" r:id="rId4" imgW="360" imgH="360" progId="">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360" imgH="360" progId="">
                  <p:embed/>
                </p:oleObj>
              </mc:Choice>
              <mc:Fallback>
                <p:oleObj name="think-cell Slide" r:id="rId4" imgW="360" imgH="360" progId="">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360" imgH="360" progId="">
                  <p:embed/>
                </p:oleObj>
              </mc:Choice>
              <mc:Fallback>
                <p:oleObj name="think-cell Slide" r:id="rId14" imgW="360" imgH="360" progId="">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www.linkedin.com/in/shivankranjan930" TargetMode="External"/><Relationship Id="rId3" Type="http://schemas.openxmlformats.org/officeDocument/2006/relationships/hyperlink" Target="mailto:shivank.ranjan@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5F8mK_kfr--p-CcTJ_FQ7NlKvGDbJ3ZO/view?usp=sharing" TargetMode="External"/><Relationship Id="rId5" Type="http://schemas.openxmlformats.org/officeDocument/2006/relationships/image" Target="../media/image14.png"/><Relationship Id="rId10" Type="http://schemas.openxmlformats.org/officeDocument/2006/relationships/image" Target="../media/image17.jpeg"/><Relationship Id="rId4" Type="http://schemas.openxmlformats.org/officeDocument/2006/relationships/hyperlink" Target="https://github.com/GameSpy30/Shop-At-Your-Ease"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nvGraphicFramePr>
        <p:xfrm>
          <a:off x="9239272" y="1500174"/>
          <a:ext cx="3038686" cy="4624386"/>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37859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a:t>
                      </a:r>
                      <a:r>
                        <a:rPr kumimoji="0" lang="en-US" sz="700" b="0" u="none" strike="noStrike" kern="1200" cap="none" spc="0" normalizeH="0" baseline="0" dirty="0">
                          <a:ln>
                            <a:noFill/>
                          </a:ln>
                          <a:effectLst/>
                          <a:uLnTx/>
                          <a:uFillTx/>
                        </a:rPr>
                        <a:t> </a:t>
                      </a:r>
                      <a:r>
                        <a:rPr kumimoji="0" lang="en-US" sz="700" b="0" u="none" strike="noStrike" kern="1200" cap="none" spc="0" normalizeH="0" baseline="0" dirty="0" err="1">
                          <a:ln>
                            <a:noFill/>
                          </a:ln>
                          <a:effectLst/>
                          <a:uLnTx/>
                          <a:uFillTx/>
                        </a:rPr>
                        <a:t>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40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714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(CRUD Operations), Bean Validation,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64374">
                <a:tc>
                  <a:txBody>
                    <a:bodyPr/>
                    <a:lstStyle/>
                    <a:p>
                      <a:r>
                        <a:rPr kumimoji="0" lang="en-US" sz="800" u="none" strike="noStrike" kern="1200" cap="none" spc="0" normalizeH="0" baseline="0" dirty="0">
                          <a:ln>
                            <a:noFill/>
                          </a:ln>
                          <a:effectLst/>
                          <a:uLnTx/>
                          <a:uFillTx/>
                        </a:rPr>
                        <a:t>Spring Data (No SQL)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Implementation of Spring Data repositories in Mongo repository</a:t>
                      </a:r>
                      <a:endParaRPr lang="en-US" sz="700" dirty="0">
                        <a:solidFill>
                          <a:schemeClr val="tx1"/>
                        </a:solidFill>
                      </a:endParaRPr>
                    </a:p>
                  </a:txBody>
                  <a:tcPr/>
                </a:tc>
                <a:extLst>
                  <a:ext uri="{0D108BD9-81ED-4DB2-BD59-A6C34878D82A}">
                    <a16:rowId xmlns:a16="http://schemas.microsoft.com/office/drawing/2014/main" val="668073409"/>
                  </a:ext>
                </a:extLst>
              </a:tr>
              <a:tr h="588207">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using Rabbit MQ, SMTP, Email Services, Swagger API documentation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5115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API, Spring Cloud API Gateway</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3257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Faker, Routing, Context &amp; Reducers, Node JS, </a:t>
                      </a:r>
                      <a:r>
                        <a:rPr kumimoji="0" lang="en-US" sz="700" u="none" strike="noStrike" kern="1200" cap="none" spc="0" normalizeH="0" baseline="0" dirty="0" err="1">
                          <a:ln>
                            <a:noFill/>
                          </a:ln>
                          <a:solidFill>
                            <a:schemeClr val="tx1"/>
                          </a:solidFill>
                          <a:effectLst/>
                          <a:uLnTx/>
                          <a:uFillTx/>
                          <a:latin typeface="+mn-lt"/>
                          <a:ea typeface="+mn-ea"/>
                          <a:cs typeface="+mn-cs"/>
                        </a:rPr>
                        <a:t>Axios</a:t>
                      </a:r>
                      <a:r>
                        <a:rPr kumimoji="0" lang="en-US" sz="700" u="none" strike="noStrike" kern="1200" cap="none" spc="0" normalizeH="0" baseline="0" dirty="0">
                          <a:ln>
                            <a:noFill/>
                          </a:ln>
                          <a:solidFill>
                            <a:schemeClr val="tx1"/>
                          </a:solidFill>
                          <a:effectLst/>
                          <a:uLnTx/>
                          <a:uFillTx/>
                          <a:latin typeface="+mn-lt"/>
                          <a:ea typeface="+mn-ea"/>
                          <a:cs typeface="+mn-cs"/>
                        </a:rPr>
                        <a:t>, Bootstrap</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3084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MongoDb</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No SQL</a:t>
                      </a:r>
                    </a:p>
                  </a:txBody>
                  <a:tcPr/>
                </a:tc>
                <a:extLst>
                  <a:ext uri="{0D108BD9-81ED-4DB2-BD59-A6C34878D82A}">
                    <a16:rowId xmlns:a16="http://schemas.microsoft.com/office/drawing/2014/main" val="2298680090"/>
                  </a:ext>
                </a:extLst>
              </a:tr>
              <a:tr h="451152">
                <a:tc>
                  <a:txBody>
                    <a:bodyPr/>
                    <a:lstStyle/>
                    <a:p>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Ul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CSS 3, JavaScript, Bootstrap, React, Node JS</a:t>
                      </a:r>
                    </a:p>
                  </a:txBody>
                  <a:tcPr/>
                </a:tc>
                <a:extLst>
                  <a:ext uri="{0D108BD9-81ED-4DB2-BD59-A6C34878D82A}">
                    <a16:rowId xmlns:a16="http://schemas.microsoft.com/office/drawing/2014/main" val="9512774"/>
                  </a:ext>
                </a:extLst>
              </a:tr>
              <a:tr h="2643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 Studio 3T</a:t>
                      </a:r>
                    </a:p>
                  </a:txBody>
                  <a:tcPr/>
                </a:tc>
                <a:extLst>
                  <a:ext uri="{0D108BD9-81ED-4DB2-BD59-A6C34878D82A}">
                    <a16:rowId xmlns:a16="http://schemas.microsoft.com/office/drawing/2014/main" val="645317192"/>
                  </a:ext>
                </a:extLst>
              </a:tr>
              <a:tr h="45115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Time management, Adaptability, Critical Thinking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026613"/>
          </a:xfrm>
        </p:spPr>
        <p:txBody>
          <a:bodyPr/>
          <a:lstStyle/>
          <a:p>
            <a:pPr eaLnBrk="1" hangingPunct="1">
              <a:lnSpc>
                <a:spcPct val="114000"/>
              </a:lnSpc>
            </a:pPr>
            <a:r>
              <a:rPr lang="en-US" altLang="en-US" sz="1100" b="1" dirty="0"/>
              <a:t>E-Commerce Shopping Cart Application</a:t>
            </a:r>
          </a:p>
          <a:p>
            <a:pPr eaLnBrk="1" hangingPunct="1">
              <a:lnSpc>
                <a:spcPct val="114000"/>
              </a:lnSpc>
            </a:pPr>
            <a:r>
              <a:rPr lang="en-IN" altLang="en-US" dirty="0"/>
              <a:t>Completed end to end case study of Online Shopping Cart Web Application along with Swagger, Email Services and payment gateway (</a:t>
            </a:r>
            <a:r>
              <a:rPr lang="en-IN" altLang="en-US" dirty="0" err="1"/>
              <a:t>Paytm</a:t>
            </a:r>
            <a:r>
              <a:rPr lang="en-IN" altLang="en-US" dirty="0"/>
              <a:t> Gateway), responsive UI with </a:t>
            </a:r>
            <a:r>
              <a:rPr lang="en-US" altLang="en-US" dirty="0"/>
              <a:t>React and Node JS.</a:t>
            </a:r>
            <a:endParaRPr lang="en-US" altLang="nl-NL" b="1" dirty="0"/>
          </a:p>
          <a:p>
            <a:pPr>
              <a:lnSpc>
                <a:spcPct val="114000"/>
              </a:lnSpc>
            </a:pPr>
            <a:r>
              <a:rPr lang="en-IN" altLang="nl-NL" b="1" dirty="0"/>
              <a:t>Diabetes Prediction using Machine Learning</a:t>
            </a:r>
          </a:p>
          <a:p>
            <a:pPr>
              <a:lnSpc>
                <a:spcPct val="114000"/>
              </a:lnSpc>
            </a:pPr>
            <a:r>
              <a:rPr lang="en-IN" altLang="nl-NL" dirty="0"/>
              <a:t>Developed a web based prediction application for Diabetes, along with Data Mining, Data management, Data Analysis using the concepts of Big Data and Machine Learning; while using CSV files for data.</a:t>
            </a:r>
          </a:p>
          <a:p>
            <a:pPr>
              <a:lnSpc>
                <a:spcPct val="114000"/>
              </a:lnSpc>
            </a:pPr>
            <a:r>
              <a:rPr lang="en-IN" altLang="nl-NL" b="1" dirty="0"/>
              <a:t>CAMP Training in Capgemini on JEE with DevOps and AWS</a:t>
            </a:r>
          </a:p>
          <a:p>
            <a:pPr>
              <a:lnSpc>
                <a:spcPct val="114000"/>
              </a:lnSpc>
            </a:pPr>
            <a:r>
              <a:rPr lang="en-IN" altLang="nl-NL" b="1" dirty="0" err="1"/>
              <a:t>HackerRank</a:t>
            </a:r>
            <a:r>
              <a:rPr lang="en-IN" altLang="nl-NL" b="1" dirty="0"/>
              <a:t> </a:t>
            </a:r>
            <a:r>
              <a:rPr lang="en-IN" altLang="nl-NL" b="1" dirty="0" err="1"/>
              <a:t>Hackos</a:t>
            </a:r>
            <a:r>
              <a:rPr lang="en-IN" altLang="nl-NL" b="1" dirty="0"/>
              <a:t> - 3645</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38480" y="1571612"/>
            <a:ext cx="2373313" cy="325438"/>
          </a:xfrm>
        </p:spPr>
        <p:txBody>
          <a:bodyPr/>
          <a:lstStyle/>
          <a:p>
            <a:pPr eaLnBrk="1" hangingPunct="1"/>
            <a:r>
              <a:rPr lang="nl-NL" altLang="nl-NL" dirty="0">
                <a:hlinkClick r:id="rId3"/>
              </a:rPr>
              <a:t>shivank.ranjan@capgemini.com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+91 9956026439</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52398" y="3000372"/>
            <a:ext cx="4057650" cy="4234656"/>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Spring Cloud API Gateway, Email Services, Eureka Server, API Gateway</a:t>
            </a:r>
            <a:endParaRPr lang="en-US" dirty="0"/>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 </a:t>
            </a:r>
            <a:r>
              <a:rPr lang="en-US" dirty="0"/>
              <a:t>with</a:t>
            </a:r>
            <a:r>
              <a:rPr lang="en-US" b="1" dirty="0"/>
              <a:t> </a:t>
            </a:r>
            <a:r>
              <a:rPr lang="en-US" b="1" dirty="0" err="1"/>
              <a:t>NodeJS</a:t>
            </a:r>
            <a:endParaRPr lang="en-US" b="1" dirty="0"/>
          </a:p>
          <a:p>
            <a:pPr marL="171450" indent="-171450">
              <a:buFont typeface="Arial" panose="020B0604020202020204" pitchFamily="34" charset="0"/>
              <a:buChar char="•"/>
            </a:pPr>
            <a:r>
              <a:rPr lang="en-IN" dirty="0"/>
              <a:t>Understanding of </a:t>
            </a:r>
            <a:r>
              <a:rPr lang="en-IN" b="1" dirty="0"/>
              <a:t>AWS Cloud </a:t>
            </a:r>
            <a:r>
              <a:rPr lang="en-IN" dirty="0"/>
              <a:t>environment</a:t>
            </a:r>
            <a:endParaRPr lang="en-US" dirty="0"/>
          </a:p>
          <a:p>
            <a:pPr marL="171450" indent="-171450">
              <a:buFont typeface="Arial" panose="020B0604020202020204" pitchFamily="34" charset="0"/>
              <a:buChar char="•"/>
            </a:pPr>
            <a:r>
              <a:rPr lang="en-US" dirty="0"/>
              <a:t>Experience in creating documentation with </a:t>
            </a:r>
            <a:r>
              <a:rPr lang="en-US" b="1" dirty="0"/>
              <a:t>Swagger, </a:t>
            </a:r>
            <a:r>
              <a:rPr lang="en-US" dirty="0"/>
              <a:t>unit testing using </a:t>
            </a:r>
            <a:r>
              <a:rPr lang="en-US" b="1" dirty="0" err="1"/>
              <a:t>Mockito</a:t>
            </a:r>
            <a:r>
              <a:rPr lang="en-US" dirty="0"/>
              <a:t>, messaging service using </a:t>
            </a:r>
            <a:r>
              <a:rPr lang="en-US" b="1" dirty="0" err="1"/>
              <a:t>RabbitMQ</a:t>
            </a:r>
            <a:r>
              <a:rPr lang="en-US" dirty="0"/>
              <a:t> and </a:t>
            </a:r>
            <a:r>
              <a:rPr lang="en-US" b="1" dirty="0"/>
              <a:t>SMTP</a:t>
            </a:r>
            <a:r>
              <a:rPr lang="en-US" dirty="0"/>
              <a:t> for </a:t>
            </a:r>
            <a:r>
              <a:rPr lang="en-US" b="1" dirty="0"/>
              <a:t>Email Services</a:t>
            </a:r>
          </a:p>
          <a:p>
            <a:pPr marL="171450" indent="-171450">
              <a:buFont typeface="Arial" panose="020B0604020202020204" pitchFamily="34" charset="0"/>
              <a:buChar char="•"/>
            </a:pPr>
            <a:r>
              <a:rPr lang="en-US" dirty="0"/>
              <a:t>In-depth understanding of </a:t>
            </a:r>
            <a:r>
              <a:rPr lang="en-US" b="1" dirty="0"/>
              <a:t>managing databases (</a:t>
            </a:r>
            <a:r>
              <a:rPr lang="en-US" b="1" dirty="0" err="1"/>
              <a:t>MongoDb</a:t>
            </a:r>
            <a:r>
              <a:rPr lang="en-US" b="1" dirty="0"/>
              <a:t> – No SQL)</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a:t>Shivank</a:t>
            </a:r>
            <a:r>
              <a:rPr lang="en-IN" altLang="en-US" dirty="0"/>
              <a:t> </a:t>
            </a:r>
            <a:r>
              <a:rPr lang="en-IN" altLang="en-US" dirty="0" err="1"/>
              <a:t>Ranjan</a:t>
            </a:r>
            <a:endParaRPr lang="en-IN" altLang="en-US"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94226" y="1928330"/>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596462" y="571480"/>
            <a:ext cx="2424112" cy="618631"/>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Technology </a:t>
            </a:r>
            <a:r>
              <a:rPr kumimoji="0" lang="en-US" altLang="nl-NL" sz="1000" b="0" i="0" u="none" strike="noStrike" kern="1200" cap="none" spc="0" normalizeH="0" noProof="0" dirty="0">
                <a:ln>
                  <a:noFill/>
                </a:ln>
                <a:solidFill>
                  <a:prstClr val="black"/>
                </a:solidFill>
                <a:effectLst/>
                <a:uLnTx/>
                <a:uFillTx/>
                <a:latin typeface="Verdana" panose="020B0604030504040204" pitchFamily="34" charset="0"/>
                <a:ea typeface="+mn-ea"/>
                <a:cs typeface="+mn-cs"/>
              </a:rPr>
              <a:t>-</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Electronics and Communication: 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39272" y="1214422"/>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10" cstate="print"/>
          <a:stretch>
            <a:fillRect/>
          </a:stretch>
        </p:blipFill>
        <p:spPr>
          <a:xfrm>
            <a:off x="380960" y="285728"/>
            <a:ext cx="1785950" cy="1785950"/>
          </a:xfrm>
          <a:prstGeom prst="ellipse">
            <a:avLst/>
          </a:prstGeom>
          <a:noFill/>
          <a:ln>
            <a:noFill/>
          </a:ln>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D84D0F83-2E85-4202-A685-923DF3057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2310</TotalTime>
  <Words>372</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RANJAN, SHIVANK</cp:lastModifiedBy>
  <cp:revision>122</cp:revision>
  <dcterms:created xsi:type="dcterms:W3CDTF">2020-09-22T06:24:34Z</dcterms:created>
  <dcterms:modified xsi:type="dcterms:W3CDTF">2022-11-03T11:18:37Z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