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y="5143500" cx="9144000"/>
  <p:notesSz cx="6858000" cy="9144000"/>
  <p:embeddedFontLst>
    <p:embeddedFont>
      <p:font typeface="Proxima Nova"/>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ProximaNova-regular.fntdata"/><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ProximaNova-italic.fntdata"/><Relationship Id="rId10" Type="http://schemas.openxmlformats.org/officeDocument/2006/relationships/slide" Target="slides/slide6.xml"/><Relationship Id="rId54" Type="http://schemas.openxmlformats.org/officeDocument/2006/relationships/font" Target="fonts/ProximaNova-bold.fntdata"/><Relationship Id="rId13" Type="http://schemas.openxmlformats.org/officeDocument/2006/relationships/slide" Target="slides/slide9.xml"/><Relationship Id="rId12" Type="http://schemas.openxmlformats.org/officeDocument/2006/relationships/slide" Target="slides/slide8.xml"/><Relationship Id="rId56" Type="http://schemas.openxmlformats.org/officeDocument/2006/relationships/font" Target="fonts/ProximaNova-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800">
                <a:solidFill>
                  <a:srgbClr val="FF0000"/>
                </a:solidFill>
              </a:rPr>
              <a:t>Good morning.</a:t>
            </a:r>
          </a:p>
          <a:p>
            <a:pPr lvl="0">
              <a:spcBef>
                <a:spcPts val="0"/>
              </a:spcBef>
              <a:buNone/>
            </a:pPr>
            <a:r>
              <a:rPr lang="en" sz="1800">
                <a:solidFill>
                  <a:srgbClr val="FF0000"/>
                </a:solidFill>
              </a:rPr>
              <a:t>My project is called Assessing Student Engagement via IDE Instrumentation</a:t>
            </a:r>
          </a:p>
          <a:p>
            <a:pPr lvl="0">
              <a:spcBef>
                <a:spcPts val="0"/>
              </a:spcBef>
              <a:buNone/>
            </a:pPr>
            <a:r>
              <a:t/>
            </a:r>
            <a:endParaRPr sz="1800">
              <a:solidFill>
                <a:srgbClr val="FF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Design and implement instrumentation do existing IDE</a:t>
            </a:r>
          </a:p>
          <a:p>
            <a:pPr indent="-228600" lvl="1" marL="914400">
              <a:lnSpc>
                <a:spcPct val="115000"/>
              </a:lnSpc>
              <a:spcBef>
                <a:spcPts val="0"/>
              </a:spcBef>
              <a:spcAft>
                <a:spcPts val="1600"/>
              </a:spcAft>
              <a:buClr>
                <a:schemeClr val="accent3"/>
              </a:buClr>
              <a:buFont typeface="Proxima Nova"/>
            </a:pPr>
            <a:r>
              <a:rPr lang="en" sz="1800">
                <a:solidFill>
                  <a:schemeClr val="accent3"/>
                </a:solidFill>
                <a:latin typeface="Proxima Nova"/>
                <a:ea typeface="Proxima Nova"/>
                <a:cs typeface="Proxima Nova"/>
                <a:sym typeface="Proxima Nova"/>
              </a:rPr>
              <a:t>Our goals include understanding how to add instrumentation in an IDE</a:t>
            </a:r>
          </a:p>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Collect data from CSS161 </a:t>
            </a:r>
          </a:p>
          <a:p>
            <a:pPr indent="-228600" lvl="1" marL="914400">
              <a:lnSpc>
                <a:spcPct val="115000"/>
              </a:lnSpc>
              <a:spcBef>
                <a:spcPts val="0"/>
              </a:spcBef>
              <a:spcAft>
                <a:spcPts val="1600"/>
              </a:spcAft>
              <a:buClr>
                <a:schemeClr val="accent3"/>
              </a:buClr>
              <a:buFont typeface="Proxima Nova"/>
            </a:pPr>
            <a:r>
              <a:rPr lang="en" sz="1800">
                <a:solidFill>
                  <a:schemeClr val="accent3"/>
                </a:solidFill>
                <a:latin typeface="Proxima Nova"/>
                <a:ea typeface="Proxima Nova"/>
                <a:cs typeface="Proxima Nova"/>
                <a:sym typeface="Proxima Nova"/>
              </a:rPr>
              <a:t>Another goal is to collect data from CSS161 with a working prototype while they program</a:t>
            </a:r>
          </a:p>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Produce infrastructure and foundations for future GTCS research</a:t>
            </a:r>
          </a:p>
          <a:p>
            <a:pPr indent="-228600" lvl="1" marL="914400">
              <a:lnSpc>
                <a:spcPct val="115000"/>
              </a:lnSpc>
              <a:spcBef>
                <a:spcPts val="0"/>
              </a:spcBef>
              <a:spcAft>
                <a:spcPts val="1600"/>
              </a:spcAft>
              <a:buClr>
                <a:schemeClr val="accent3"/>
              </a:buClr>
              <a:buFont typeface="Proxima Nova"/>
            </a:pPr>
            <a:r>
              <a:rPr lang="en" sz="1800">
                <a:solidFill>
                  <a:schemeClr val="accent3"/>
                </a:solidFill>
                <a:latin typeface="Proxima Nova"/>
                <a:ea typeface="Proxima Nova"/>
                <a:cs typeface="Proxima Nova"/>
                <a:sym typeface="Proxima Nova"/>
              </a:rPr>
              <a:t>And using the findings of this project to create a proof-of-concept infrastructure to answer questions regarding GTCS and lay down foundation for future researchers</a:t>
            </a:r>
          </a:p>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In previous research, </a:t>
            </a:r>
          </a:p>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Low retention rate [6]</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They were aiming to solve the decrease in retention rate by finding out where students struggle most, so that instructor can help them to learn better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a:solidFill>
                  <a:schemeClr val="accent3"/>
                </a:solidFill>
                <a:latin typeface="Proxima Nova"/>
                <a:ea typeface="Proxima Nova"/>
                <a:cs typeface="Proxima Nova"/>
                <a:sym typeface="Proxima Nova"/>
              </a:rPr>
              <a:t>In another research, </a:t>
            </a:r>
          </a:p>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ClockIt [9]</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Clockit, is a BlueJ Extension that which has a data logger and data visualizer</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They were tracking traditional CS course to provide details for students to compare their performance with fellow classmates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Retina [8]</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The retina project also have support for BlueJ, and Eclipse to provide an in-depth detail per students for the instructors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Retina [8]</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The retina project also have support for BlueJ, and Eclipse to provide an in-depth detail per students for the instructors</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Also aims to provide feedback by allowing students to compare their performance with fellow classmates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Most previous research worked on improving students learning by using tracking IDE on how students work</a:t>
            </a:r>
          </a:p>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We are similar to previous research but we want to understand how GTCS work, and our research questions are formulated by our end user, Prof. Rob Nash, as he teaches CSS161 and have interesting questions regarding GTCS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Custom plugin taylor to our specifications</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In the beginning, we wanted a custom plugin to track mouse clicks, key pressed, and duration of sessions</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By doing so, it will possible we can do more advanced tracking</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Eclipse Rabbit</a:t>
            </a:r>
          </a:p>
          <a:p>
            <a:pPr indent="-342900" lvl="1" marL="91440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Thats when we found Rabbit on the Eclipse Marketplace</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We searched for extensions in Eclipse because we thought Eclipse was an ideal IDE to start with for its popularity among programmers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Eclipse plugin architecture</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However, the Eclipse architecture, open platform, is so sophisticated that would require a thorough understanding in different components to just enable basic tracking. </a:t>
            </a:r>
          </a:p>
          <a:p>
            <a:pPr indent="-342900" lvl="2" marL="13716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JDT (Java Development Tool)</a:t>
            </a:r>
          </a:p>
          <a:p>
            <a:pPr indent="-342900" lvl="2" marL="13716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PDE (Plugin Development Environment)</a:t>
            </a:r>
          </a:p>
          <a:p>
            <a:pPr indent="-342900" lvl="2" marL="13716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Each comes with different sets of plugin for its development purpose</a:t>
            </a:r>
          </a:p>
          <a:p>
            <a:pPr indent="-342900" lvl="3" marL="18288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All eclipse comes with SDK at the core, the most generic package</a:t>
            </a:r>
          </a:p>
          <a:p>
            <a:pPr indent="-342900" lvl="3" marL="18288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A product in an editor, which can be</a:t>
            </a:r>
          </a:p>
          <a:p>
            <a:pPr indent="-342900" lvl="3" marL="18288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Extended into a tool such as XML editor</a:t>
            </a:r>
          </a:p>
          <a:p>
            <a:pPr indent="-342900" lvl="1" marL="91440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Our first prototype used Rabbit both as foundation and inspiration, and took almost two month to develop  to track one feature. </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Therefore, for the goals of the project we decided to look for alternatives for tracking our students</a:t>
            </a:r>
          </a:p>
          <a:p>
            <a:pPr lvl="0" rtl="0">
              <a:spcBef>
                <a:spcPts val="0"/>
              </a:spcBef>
              <a:buNone/>
            </a:pPr>
            <a:r>
              <a:t/>
            </a:r>
            <a:endParaRPr sz="1800">
              <a:solidFill>
                <a:schemeClr val="accent3"/>
              </a:solidFill>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800">
                <a:solidFill>
                  <a:srgbClr val="FF0000"/>
                </a:solidFill>
              </a:rPr>
              <a:t>The presentation today will have the following main sections</a:t>
            </a:r>
          </a:p>
          <a:p>
            <a:pPr lvl="0" rtl="0">
              <a:spcBef>
                <a:spcPts val="0"/>
              </a:spcBef>
              <a:buNone/>
            </a:pPr>
            <a:r>
              <a:t/>
            </a:r>
            <a:endParaRPr sz="1800">
              <a:solidFill>
                <a:srgbClr val="FF0000"/>
              </a:solidFill>
            </a:endParaRPr>
          </a:p>
          <a:p>
            <a:pPr indent="-342900" lvl="0" marL="457200" rtl="0">
              <a:spcBef>
                <a:spcPts val="0"/>
              </a:spcBef>
              <a:buClr>
                <a:srgbClr val="FF0000"/>
              </a:buClr>
              <a:buSzPct val="100000"/>
            </a:pPr>
            <a:r>
              <a:rPr lang="en" sz="1800">
                <a:solidFill>
                  <a:srgbClr val="FF0000"/>
                </a:solidFill>
              </a:rPr>
              <a:t>Introduction - talks about the problem/motivation of this project and the goals we hope to achieve by the end of the project</a:t>
            </a:r>
          </a:p>
          <a:p>
            <a:pPr lvl="0">
              <a:spcBef>
                <a:spcPts val="0"/>
              </a:spcBef>
              <a:buNone/>
            </a:pPr>
            <a:r>
              <a:t/>
            </a:r>
            <a:endParaRPr sz="1800">
              <a:solidFill>
                <a:srgbClr val="FF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Blackbox by BlueJ </a:t>
            </a:r>
          </a:p>
          <a:p>
            <a:pPr indent="-342900" lvl="1" marL="91440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This is when we found a solution provided by BlueJ and will not require us to create the instrumentation from scratch</a:t>
            </a:r>
          </a:p>
          <a:p>
            <a:pPr indent="-342900" lvl="1" marL="91440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Which allows us to devote more time into data analysis and designing infrastructure to use their data archive </a:t>
            </a:r>
          </a:p>
          <a:p>
            <a:pPr lvl="0" rtl="0">
              <a:spcBef>
                <a:spcPts val="0"/>
              </a:spcBef>
              <a:buNone/>
            </a:pPr>
            <a:r>
              <a:t/>
            </a:r>
            <a:endParaRPr sz="1800">
              <a:solidFill>
                <a:schemeClr val="accent3"/>
              </a:solidFill>
              <a:latin typeface="Proxima Nova"/>
              <a:ea typeface="Proxima Nova"/>
              <a:cs typeface="Proxima Nova"/>
              <a:sym typeface="Proxima Nov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BlueJ </a:t>
            </a:r>
          </a:p>
          <a:p>
            <a:pPr indent="-228600" lvl="1" marL="914400" rtl="0">
              <a:lnSpc>
                <a:spcPct val="115000"/>
              </a:lnSpc>
              <a:spcBef>
                <a:spcPts val="0"/>
              </a:spcBef>
              <a:spcAft>
                <a:spcPts val="1600"/>
              </a:spcAft>
              <a:buClr>
                <a:schemeClr val="accent3"/>
              </a:buClr>
              <a:buFont typeface="Proxima Nova"/>
            </a:pPr>
            <a:r>
              <a:rPr lang="en" sz="1400">
                <a:solidFill>
                  <a:schemeClr val="accent3"/>
                </a:solidFill>
                <a:latin typeface="Proxima Nova"/>
                <a:ea typeface="Proxima Nova"/>
                <a:cs typeface="Proxima Nova"/>
                <a:sym typeface="Proxima Nova"/>
              </a:rPr>
              <a:t>Free</a:t>
            </a:r>
          </a:p>
          <a:p>
            <a:pPr indent="-228600" lvl="2" marL="1371600" rtl="0">
              <a:lnSpc>
                <a:spcPct val="115000"/>
              </a:lnSpc>
              <a:spcBef>
                <a:spcPts val="0"/>
              </a:spcBef>
              <a:spcAft>
                <a:spcPts val="1600"/>
              </a:spcAft>
              <a:buClr>
                <a:schemeClr val="accent3"/>
              </a:buClr>
              <a:buFont typeface="Proxima Nova"/>
            </a:pPr>
            <a:r>
              <a:rPr lang="en" sz="1400">
                <a:solidFill>
                  <a:schemeClr val="accent3"/>
                </a:solidFill>
                <a:latin typeface="Proxima Nova"/>
                <a:ea typeface="Proxima Nova"/>
                <a:cs typeface="Proxima Nova"/>
                <a:sym typeface="Proxima Nova"/>
              </a:rPr>
              <a:t>A brief intro of BlueJ. it is a free IDE that is available across multiple platforms and is still being maintained, the latest released was on Feb 2016. </a:t>
            </a:r>
          </a:p>
          <a:p>
            <a:pPr indent="-228600" lvl="2" marL="1371600">
              <a:lnSpc>
                <a:spcPct val="115000"/>
              </a:lnSpc>
              <a:spcBef>
                <a:spcPts val="0"/>
              </a:spcBef>
              <a:spcAft>
                <a:spcPts val="1600"/>
              </a:spcAft>
              <a:buClr>
                <a:schemeClr val="accent3"/>
              </a:buClr>
              <a:buFont typeface="Proxima Nova"/>
            </a:pPr>
            <a:r>
              <a:rPr lang="en" sz="1400">
                <a:solidFill>
                  <a:schemeClr val="accent3"/>
                </a:solidFill>
                <a:latin typeface="Proxima Nova"/>
                <a:ea typeface="Proxima Nova"/>
                <a:cs typeface="Proxima Nova"/>
                <a:sym typeface="Proxima Nova"/>
              </a:rPr>
              <a:t>Unlike Clockit or Retina, which are proprietary and unavailable to the public</a:t>
            </a:r>
          </a:p>
          <a:p>
            <a:pPr indent="-228600" lvl="1" marL="914400" rtl="0">
              <a:lnSpc>
                <a:spcPct val="115000"/>
              </a:lnSpc>
              <a:spcBef>
                <a:spcPts val="0"/>
              </a:spcBef>
              <a:spcAft>
                <a:spcPts val="1600"/>
              </a:spcAft>
              <a:buClr>
                <a:schemeClr val="accent3"/>
              </a:buClr>
              <a:buFont typeface="Proxima Nova"/>
            </a:pPr>
            <a:r>
              <a:rPr lang="en" sz="1400">
                <a:solidFill>
                  <a:schemeClr val="accent3"/>
                </a:solidFill>
                <a:latin typeface="Proxima Nova"/>
                <a:ea typeface="Proxima Nova"/>
                <a:cs typeface="Proxima Nova"/>
                <a:sym typeface="Proxima Nova"/>
              </a:rPr>
              <a:t>Popular for teaching introductory programming</a:t>
            </a:r>
          </a:p>
          <a:p>
            <a:pPr indent="-228600" lvl="2" marL="1371600" rtl="0">
              <a:lnSpc>
                <a:spcPct val="115000"/>
              </a:lnSpc>
              <a:spcBef>
                <a:spcPts val="0"/>
              </a:spcBef>
              <a:spcAft>
                <a:spcPts val="1600"/>
              </a:spcAft>
              <a:buClr>
                <a:schemeClr val="accent3"/>
              </a:buClr>
              <a:buFont typeface="Proxima Nova"/>
            </a:pPr>
            <a:r>
              <a:rPr lang="en" sz="1400">
                <a:solidFill>
                  <a:schemeClr val="accent3"/>
                </a:solidFill>
                <a:latin typeface="Proxima Nova"/>
                <a:ea typeface="Proxima Nova"/>
                <a:cs typeface="Proxima Nova"/>
                <a:sym typeface="Proxima Nova"/>
              </a:rPr>
              <a:t>BlueJ was designed in the first place as a minimalistic IDE to provide only the most needed components to learn programming</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Blackbox</a:t>
            </a:r>
          </a:p>
          <a:p>
            <a:pPr indent="-228600" lvl="1" marL="914400" rtl="0">
              <a:lnSpc>
                <a:spcPct val="115000"/>
              </a:lnSpc>
              <a:spcBef>
                <a:spcPts val="0"/>
              </a:spcBef>
              <a:spcAft>
                <a:spcPts val="1600"/>
              </a:spcAft>
              <a:buClr>
                <a:schemeClr val="accent3"/>
              </a:buClr>
              <a:buFont typeface="Proxima Nova"/>
            </a:pPr>
            <a:r>
              <a:rPr lang="en" sz="1400">
                <a:solidFill>
                  <a:schemeClr val="accent3"/>
                </a:solidFill>
                <a:latin typeface="Proxima Nova"/>
                <a:ea typeface="Proxima Nova"/>
                <a:cs typeface="Proxima Nova"/>
                <a:sym typeface="Proxima Nova"/>
              </a:rPr>
              <a:t>Blackbox is an automated and continuous data collection project initiated by one of the founders of BlueJ. The data archive is available to researchers across the globe.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Can not differentiate individual students</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A limitation in Blackbox is that we can not differentiate individual students, because Blackbox assigns a unique user_id per machines that enables data collection, not per user on the same machine</a:t>
            </a:r>
          </a:p>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Multiple users sharing one computer</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We can not differentiate different users’ activities with only one id per computer</a:t>
            </a:r>
          </a:p>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Multiple computers used by one user</a:t>
            </a:r>
          </a:p>
          <a:p>
            <a:pPr indent="-342900" lvl="1" marL="91440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Conversely, we cannot differentiate activities of the same user when they work on multiple computers</a:t>
            </a:r>
          </a:p>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800">
                <a:solidFill>
                  <a:srgbClr val="FF0000"/>
                </a:solidFill>
              </a:rPr>
              <a:t>In the method section, I will discuss the design for the infrastructure and how we implemented the modules for transferring data back from Blackbox and for post analysis. </a:t>
            </a:r>
          </a:p>
          <a:p>
            <a:pPr lvl="0" rtl="0">
              <a:spcBef>
                <a:spcPts val="0"/>
              </a:spcBef>
              <a:buNone/>
            </a:pPr>
            <a:r>
              <a:t/>
            </a:r>
            <a:endParaRPr sz="1800">
              <a:solidFill>
                <a:srgbClr val="FF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Project infrastructure </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The project consists of three components</a:t>
            </a:r>
          </a:p>
          <a:p>
            <a:pPr indent="-342900" lvl="2" marL="13716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Setting up a local server</a:t>
            </a:r>
          </a:p>
          <a:p>
            <a:pPr indent="-342900" lvl="2" marL="13716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Data transfer</a:t>
            </a:r>
          </a:p>
          <a:p>
            <a:pPr indent="-342900" lvl="2" marL="13716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Data analysis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Data storage</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Local DB </a:t>
            </a:r>
          </a:p>
          <a:p>
            <a:pPr indent="-342900" lvl="2" marL="13716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We need a local data storage for our data and not the millions of other data</a:t>
            </a:r>
          </a:p>
          <a:p>
            <a:pPr indent="-342900" lvl="2" marL="13716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Because Blackbox archive is shared, we dont want to take up too much resource with data manipulation on the remote server, just to be considerate for other researchers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Data transfer</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When transferring data, we only want data from our students</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Therefore we need to filter data using identifiers we provided to students</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Checkpoint system</a:t>
            </a:r>
          </a:p>
          <a:p>
            <a:pPr indent="-342900" lvl="2" marL="13716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Because there are many tables to download, we introduce the checkpoint system</a:t>
            </a:r>
          </a:p>
          <a:p>
            <a:pPr indent="-342900" lvl="2" marL="13716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So that data transfer can recover from interrupted process should the internet fails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Data analysis</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We created a suite of utility modules to perform data manipulation, which include</a:t>
            </a:r>
          </a:p>
          <a:p>
            <a:pPr indent="-342900" lvl="2" marL="13716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Retrieval data from the local database</a:t>
            </a:r>
          </a:p>
          <a:p>
            <a:pPr indent="-342900" lvl="2" marL="13716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Generate graphs using the retrieved data</a:t>
            </a:r>
          </a:p>
          <a:p>
            <a:pPr indent="-342900" lvl="2" marL="13716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A GUI to see the output</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As well as individual modules for every question as requested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Mysql</a:t>
            </a:r>
          </a:p>
          <a:p>
            <a:pPr indent="-342900" lvl="1" marL="91440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We chose MySQL in order to keep database data consistent with Blackbox</a:t>
            </a:r>
          </a:p>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16 tables</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We found that there are 16 relevant tables out of 33 tables</a:t>
            </a:r>
          </a:p>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SequelPro</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I chose SequelPro as the database management software to test query, make local backups, and it is easier to view the tables</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Compared to MySQL Workbench, it has a simpler UI</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rtl="0">
              <a:spcBef>
                <a:spcPts val="0"/>
              </a:spcBef>
              <a:buClr>
                <a:srgbClr val="FF0000"/>
              </a:buClr>
              <a:buSzPct val="100000"/>
            </a:pPr>
            <a:r>
              <a:rPr lang="en" sz="1800">
                <a:solidFill>
                  <a:srgbClr val="FF0000"/>
                </a:solidFill>
              </a:rPr>
              <a:t>Background - investigation into previous researchers’ work to look for possible solutions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Checkpoint system</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We introduced the checkpoint system because the download time for all relevant tables can take up to days depending on internet condition</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Therefore we want to decrease the total download time by avoiding downloading completed tables</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We use a per-table checkpoint that updates the download status after each successful download</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The snippet shows how the checkpoint system work. Each table has a key and will be updated once the transfer has completed</a:t>
            </a:r>
          </a:p>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The Master Events Table</a:t>
            </a:r>
          </a:p>
          <a:p>
            <a:pPr indent="-342900" lvl="1" marL="91440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The master events table is the most important table that ties to all detailed tables</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We can filter out our students from the master event table with identifiers provided to the students</a:t>
            </a:r>
          </a:p>
          <a:p>
            <a:pPr indent="-342900" lvl="2" marL="13716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Experiment identifier = uwbgtcs</a:t>
            </a:r>
          </a:p>
          <a:p>
            <a:pPr indent="-342900" lvl="2" marL="13716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Participant identifier = css161nash</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This is the most important query that will return all of our students</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We chose to return the three fields because some of them will be used to retrieve other tables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Events triggered by our students (refer to query)</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After filtering out our students, we need to identify all types of events triggered by them using this query(point)</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Because that tells us which tables to we need to download for obtain details</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For example, a event type of Invocations in the master event, represents more details recorded in the invocations table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Detail of tables (of the most significant ones)</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I’m going to talk about a few of the more significant tables that we have used later</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To provide some idea as to what details they contain</a:t>
            </a:r>
          </a:p>
          <a:p>
            <a:pPr indent="-342900" lvl="1" marL="91440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For example, sessions table contains user id and date of session</a:t>
            </a:r>
          </a:p>
          <a:p>
            <a:pPr indent="-342900" lvl="1" marL="91440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During a compilation, information is spread into three tables (compile input, compile output, compile event)</a:t>
            </a:r>
          </a:p>
          <a:p>
            <a:pPr indent="-342900" lvl="2" marL="137160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The compile inputs table contains the source file name and compile event id that ties back to master event, and compile output contains whether the compilation was successful</a:t>
            </a:r>
          </a:p>
          <a:p>
            <a:pPr indent="-342900" lvl="1" marL="91440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The invocations table contains function name when its called, whether success or failed, and the session it was called</a:t>
            </a:r>
          </a:p>
          <a:p>
            <a:pPr indent="-342900" lvl="0" marL="45720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However, there are tables we dont need (total number of tables)</a:t>
            </a:r>
          </a:p>
          <a:p>
            <a:pPr indent="-342900" lvl="1" marL="91440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For example, we do not need the test table since using test classes is not a part of CSS161, therefore students did not trigger any record</a:t>
            </a:r>
          </a:p>
          <a:p>
            <a:pPr indent="-342900" lvl="1" marL="91440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Another example is the version control table. Because assignments are too small, students do not need repository for their assignment</a:t>
            </a:r>
          </a:p>
          <a:p>
            <a:pPr indent="-342900" lvl="0" marL="45720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Explain query pictures (Generic query for all tables, query to retrieve all invocations )</a:t>
            </a:r>
          </a:p>
          <a:p>
            <a:pPr lvl="0">
              <a:spcBef>
                <a:spcPts val="0"/>
              </a:spcBef>
              <a:buNone/>
            </a:pPr>
            <a:r>
              <a:t/>
            </a:r>
            <a:endParaRPr/>
          </a:p>
          <a:p>
            <a:pPr lvl="0" rtl="0">
              <a:spcBef>
                <a:spcPts val="0"/>
              </a:spcBef>
              <a:buNone/>
            </a:pPr>
            <a:r>
              <a:t/>
            </a:r>
            <a:endParaRPr sz="1800">
              <a:solidFill>
                <a:schemeClr val="accent3"/>
              </a:solidFill>
              <a:latin typeface="Proxima Nova"/>
              <a:ea typeface="Proxima Nova"/>
              <a:cs typeface="Proxima Nova"/>
              <a:sym typeface="Proxima Nova"/>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Structure of utility</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The diagram shows two major scripts that are shared. </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coreFunction script contains shared functions relating to DB queries, connection to DB, checkDate</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graphFunction script contains visualization functions, and supports displaying on the guiPage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A module per question </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Posted questions are broken down into individual module for efficiency and other manipulations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The snippet demonstrate how we created iterations of simple queries for a question</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There are 7 questions we aim to question</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The question here is how many times have students run the game?</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We begin by finding out tables that have detailed information we need</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Find the unique key from master event data point to retrieve the corresponding detailed table</a:t>
            </a:r>
          </a:p>
          <a:p>
            <a:pPr indent="-342900" lvl="2" marL="13716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And loop</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Iterations of similar queries were performed to answer the 7 questions</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Start with query to access individual table and then combine data to compute result</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This way it’s more efficient than complex query with “join” statement, because it ensures readability and maintainability for future researchers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Investigated the tools for visualization and approximation to the question</a:t>
            </a:r>
          </a:p>
          <a:p>
            <a:pPr lvl="0">
              <a:spcBef>
                <a:spcPts val="0"/>
              </a:spcBef>
              <a:buNone/>
            </a:pPr>
            <a:r>
              <a:rPr lang="en"/>
              <a:t>These are our first pass result.</a:t>
            </a:r>
          </a:p>
          <a:p>
            <a:pPr lvl="0" rtl="0">
              <a:spcBef>
                <a:spcPts val="0"/>
              </a:spcBef>
              <a:buNone/>
            </a:pPr>
            <a:r>
              <a:rPr lang="en"/>
              <a:t>Questions were provided by Rob that he is interested in the GTCS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top ten errors was done by previous researcher.</a:t>
            </a:r>
          </a:p>
          <a:p>
            <a:pPr lvl="0">
              <a:spcBef>
                <a:spcPts val="0"/>
              </a:spcBef>
              <a:buNone/>
            </a:pPr>
            <a:r>
              <a:rPr lang="en"/>
              <a:t>Who also used BlueJ as data. </a:t>
            </a:r>
          </a:p>
          <a:p>
            <a:pPr lvl="0">
              <a:spcBef>
                <a:spcPts val="0"/>
              </a:spcBef>
              <a:buNone/>
            </a:pPr>
            <a:r>
              <a:rPr lang="en"/>
              <a:t>We would like to verify that the tracking is working and we can produce some approximation using the tracking data. </a:t>
            </a:r>
          </a:p>
          <a:p>
            <a:pPr lvl="0">
              <a:spcBef>
                <a:spcPts val="0"/>
              </a:spcBef>
              <a:buNone/>
            </a:pPr>
            <a:r>
              <a:rPr lang="en"/>
              <a:t>As you can see here, we have similar types of errors when compared to previous researchers.</a:t>
            </a:r>
          </a:p>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Just like the first question, we would like to know the participation rate from each class just to understand what is happening.</a:t>
            </a:r>
          </a:p>
          <a:p>
            <a:pPr lvl="0">
              <a:spcBef>
                <a:spcPts val="0"/>
              </a:spcBef>
              <a:buNone/>
            </a:pPr>
            <a:r>
              <a:rPr lang="en"/>
              <a:t>This data was collected last quarter.</a:t>
            </a:r>
          </a:p>
          <a:p>
            <a:pPr lvl="0">
              <a:spcBef>
                <a:spcPts val="0"/>
              </a:spcBef>
              <a:buNone/>
            </a:pPr>
            <a:r>
              <a:rPr lang="en"/>
              <a:t>Our coordination with instructor didnt work out as expected</a:t>
            </a:r>
          </a:p>
          <a:p>
            <a:pPr lvl="0">
              <a:spcBef>
                <a:spcPts val="0"/>
              </a:spcBef>
              <a:buNone/>
            </a:pPr>
            <a:r>
              <a:rPr lang="en"/>
              <a:t>Which explains why there are instructors with very low number.</a:t>
            </a:r>
          </a:p>
          <a:p>
            <a:pPr lvl="0" rtl="0">
              <a:spcBef>
                <a:spcPts val="0"/>
              </a:spcBef>
              <a:buNone/>
            </a:pPr>
            <a:r>
              <a:rPr lang="en"/>
              <a:t>Either the majority of the class do not want to participate, or it could be the result of students having preference to work on their machine instead of school’s lab machines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rtl="0">
              <a:spcBef>
                <a:spcPts val="0"/>
              </a:spcBef>
              <a:buClr>
                <a:srgbClr val="FF0000"/>
              </a:buClr>
              <a:buSzPct val="100000"/>
            </a:pPr>
            <a:r>
              <a:rPr lang="en" sz="1800">
                <a:solidFill>
                  <a:srgbClr val="FF0000"/>
                </a:solidFill>
              </a:rPr>
              <a:t>Methods - design decision along the way and how our solution is implemented</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would like to know  how many times GTCS students opened the assignment.</a:t>
            </a:r>
          </a:p>
          <a:p>
            <a:pPr lvl="0">
              <a:spcBef>
                <a:spcPts val="0"/>
              </a:spcBef>
              <a:buNone/>
            </a:pPr>
            <a:r>
              <a:rPr lang="en"/>
              <a:t>Our result showed that the average number of sessions a day is 16.</a:t>
            </a:r>
          </a:p>
          <a:p>
            <a:pPr lvl="0">
              <a:spcBef>
                <a:spcPts val="0"/>
              </a:spcBef>
              <a:buNone/>
            </a:pPr>
            <a:r>
              <a:rPr lang="en"/>
              <a:t>But that is a little strange, since a session in BlueJ is opening BlueJ itself. </a:t>
            </a:r>
          </a:p>
          <a:p>
            <a:pPr lvl="0">
              <a:spcBef>
                <a:spcPts val="0"/>
              </a:spcBef>
              <a:buNone/>
            </a:pPr>
            <a:r>
              <a:rPr lang="en"/>
              <a:t>This means BlueJ was opened 16 times a day. </a:t>
            </a:r>
          </a:p>
          <a:p>
            <a:pPr lvl="0" rtl="0">
              <a:spcBef>
                <a:spcPts val="0"/>
              </a:spcBef>
              <a:buNone/>
            </a:pPr>
            <a:r>
              <a:rPr lang="en"/>
              <a:t>Perhaps students got distracted by other things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next question comes down to which day do students mostly do their work?</a:t>
            </a:r>
          </a:p>
          <a:p>
            <a:pPr lvl="0">
              <a:spcBef>
                <a:spcPts val="0"/>
              </a:spcBef>
              <a:buNone/>
            </a:pPr>
            <a:r>
              <a:rPr lang="en"/>
              <a:t>We hope that, with GTCS, students will work more often.</a:t>
            </a:r>
          </a:p>
          <a:p>
            <a:pPr lvl="0">
              <a:spcBef>
                <a:spcPts val="0"/>
              </a:spcBef>
              <a:buNone/>
            </a:pPr>
            <a:r>
              <a:rPr lang="en"/>
              <a:t>Our result showed that Fridays during lab sessions and when the assignments was due has the highest number of sessions.</a:t>
            </a:r>
          </a:p>
          <a:p>
            <a:pPr lvl="0">
              <a:spcBef>
                <a:spcPts val="0"/>
              </a:spcBef>
              <a:buNone/>
            </a:pPr>
            <a:r>
              <a:rPr lang="en"/>
              <a:t>And follow by Saturday because student might be working due to late submission.</a:t>
            </a:r>
          </a:p>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want to know how many times have they ran the game.</a:t>
            </a:r>
          </a:p>
          <a:p>
            <a:pPr lvl="0">
              <a:spcBef>
                <a:spcPts val="0"/>
              </a:spcBef>
              <a:buNone/>
            </a:pPr>
            <a:r>
              <a:rPr lang="en"/>
              <a:t>The higher the number of function call might indicate higher level of interest. </a:t>
            </a:r>
          </a:p>
          <a:p>
            <a:pPr lvl="0">
              <a:spcBef>
                <a:spcPts val="0"/>
              </a:spcBef>
              <a:buNone/>
            </a:pPr>
            <a:r>
              <a:rPr lang="en"/>
              <a:t>We looked for all function calls that contains “main” and heres our result.</a:t>
            </a:r>
          </a:p>
          <a:p>
            <a:pPr lvl="0">
              <a:spcBef>
                <a:spcPts val="0"/>
              </a:spcBef>
              <a:buNone/>
            </a:pPr>
            <a:r>
              <a:rPr lang="en"/>
              <a:t>On average, throughout the first assignment which was about a month long, the average number of function call was 77 times.</a:t>
            </a:r>
          </a:p>
          <a:p>
            <a:pPr lvl="0">
              <a:spcBef>
                <a:spcPts val="0"/>
              </a:spcBef>
              <a:buNone/>
            </a:pPr>
            <a:r>
              <a:rPr lang="en"/>
              <a:t>That turns out to be about running the game 2 times a day. </a:t>
            </a:r>
          </a:p>
          <a:p>
            <a:pPr lvl="0">
              <a:spcBef>
                <a:spcPts val="0"/>
              </a:spcBef>
              <a:buNone/>
            </a:pPr>
            <a:r>
              <a:rPr lang="en"/>
              <a:t>It is surprisingly low for an interactive game, not to mention if it was a non interactive game.</a:t>
            </a:r>
          </a:p>
          <a:p>
            <a:pPr lvl="0">
              <a:spcBef>
                <a:spcPts val="0"/>
              </a:spcBef>
              <a:buNone/>
            </a:pPr>
            <a:r>
              <a:rPr lang="en"/>
              <a:t>But in reality, the number should have been higher because students would need to run the game to debug them.</a:t>
            </a:r>
          </a:p>
          <a:p>
            <a:pPr lvl="0" rtl="0">
              <a:spcBef>
                <a:spcPts val="0"/>
              </a:spcBef>
              <a:buNone/>
            </a:pPr>
            <a:r>
              <a:rPr lang="en"/>
              <a:t>Unless they succeed all requirements in one run.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What do students do before they closed Bluej?</a:t>
            </a:r>
          </a:p>
          <a:p>
            <a:pPr lvl="0">
              <a:spcBef>
                <a:spcPts val="0"/>
              </a:spcBef>
              <a:buNone/>
            </a:pPr>
            <a:r>
              <a:rPr lang="en"/>
              <a:t>The result shows the last 20 events that students did before they closed BlueJ.</a:t>
            </a:r>
          </a:p>
          <a:p>
            <a:pPr lvl="0">
              <a:spcBef>
                <a:spcPts val="0"/>
              </a:spcBef>
              <a:buNone/>
            </a:pPr>
            <a:r>
              <a:rPr lang="en"/>
              <a:t>The highest recorded last thing student do was edit.</a:t>
            </a:r>
          </a:p>
          <a:p>
            <a:pPr lvl="0">
              <a:spcBef>
                <a:spcPts val="0"/>
              </a:spcBef>
              <a:buNone/>
            </a:pPr>
            <a:r>
              <a:rPr lang="en"/>
              <a:t>However, that isn’t so surprising consider that most of programming session would have been editing.</a:t>
            </a:r>
          </a:p>
          <a:p>
            <a:pPr lvl="0" rtl="0">
              <a:spcBef>
                <a:spcPts val="0"/>
              </a:spcBef>
              <a:buNone/>
            </a:pPr>
            <a:r>
              <a:rPr lang="en"/>
              <a:t>What would’ve been interesting is to see a higher number of invoke_method, because that could be students attempting to run the game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last question we asked was, do students modify the API at all?</a:t>
            </a:r>
          </a:p>
          <a:p>
            <a:pPr lvl="0" rtl="0">
              <a:spcBef>
                <a:spcPts val="0"/>
              </a:spcBef>
              <a:buNone/>
            </a:pPr>
            <a:r>
              <a:rPr lang="en"/>
              <a:t>Though we can not tell what they do in the package, we can tell how long they spend in the package</a:t>
            </a:r>
          </a:p>
          <a:p>
            <a:pPr lvl="0" rtl="0">
              <a:spcBef>
                <a:spcPts val="0"/>
              </a:spcBef>
              <a:buNone/>
            </a:pPr>
            <a:r>
              <a:rPr lang="en"/>
              <a:t>We found that only a few students spend long enough time to probably do something.</a:t>
            </a:r>
          </a:p>
          <a:p>
            <a:pPr lvl="0" rtl="0">
              <a:spcBef>
                <a:spcPts val="0"/>
              </a:spcBef>
              <a:buNone/>
            </a:pPr>
            <a:r>
              <a:rPr lang="en"/>
              <a:t>The most interesting observation here is that one students actually have spend over 2800 minutes, or about 50 hours, in the API</a:t>
            </a:r>
          </a:p>
          <a:p>
            <a:pPr lvl="0" rtl="0">
              <a:spcBef>
                <a:spcPts val="0"/>
              </a:spcBef>
              <a:buNone/>
            </a:pPr>
            <a:r>
              <a:rPr lang="en"/>
              <a:t>Throughout the first assignment.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In conclusion, we have</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Started by understanding how to track in an IDE</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Learn a little bit about what to track</a:t>
            </a:r>
          </a:p>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Developing tracking system from scratch may not be the best idea</a:t>
            </a:r>
          </a:p>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Adopted Blackbox</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Which is when we have adopted an existing system instead of creating a plugin from ground up because Blackbox was more efficient and has all functionalities we need</a:t>
            </a:r>
          </a:p>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Developed infrastructure and demonstrated feasibility</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We established local database to archive our data</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And created modules to transfer data from Blackbox and retrieve data from the local database for analysis</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As well as using the data to provide an approximation to the posted question</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All in all, the project is a good sign that the research has future potential in regards to GTCS, here are some future tasks</a:t>
            </a:r>
          </a:p>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Improve data transfer</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Finer grain recovery</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We can improve data transfer by</a:t>
            </a:r>
          </a:p>
          <a:p>
            <a:pPr indent="-342900" lvl="2" marL="13716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One way is to parallelize module to handle tasks in threads</a:t>
            </a:r>
          </a:p>
          <a:p>
            <a:pPr indent="-342900" lvl="2" marL="137160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Second way is to create SQL queries to return smaller chunks of result at a given time</a:t>
            </a:r>
          </a:p>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Collect more data</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We definitely need more data to strengthen the implication of GTCS</a:t>
            </a:r>
          </a:p>
          <a:p>
            <a:pPr indent="-342900" lvl="1" marL="91440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And data from a non GTCS class</a:t>
            </a:r>
          </a:p>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Create more questions with triggered events</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We could also investigate into other data that Blackbox tracks that might help us understand other implications of GTCS</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rtl="0">
              <a:spcBef>
                <a:spcPts val="0"/>
              </a:spcBef>
              <a:buClr>
                <a:srgbClr val="FF0000"/>
              </a:buClr>
              <a:buSzPct val="100000"/>
            </a:pPr>
            <a:r>
              <a:rPr lang="en" sz="1800">
                <a:solidFill>
                  <a:srgbClr val="FF0000"/>
                </a:solidFill>
              </a:rPr>
              <a:t>Results/Implications - I will show you the data and analysis collected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rtl="0">
              <a:spcBef>
                <a:spcPts val="0"/>
              </a:spcBef>
              <a:buClr>
                <a:srgbClr val="FF0000"/>
              </a:buClr>
              <a:buSzPct val="100000"/>
            </a:pPr>
            <a:r>
              <a:rPr lang="en" sz="1800">
                <a:solidFill>
                  <a:srgbClr val="FF0000"/>
                </a:solidFill>
              </a:rPr>
              <a:t>Conclusion &amp; Future Work - Lastly I will summarize the overall findings of this project and lay down tasks to continue this project in the future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sz="1800">
              <a:solidFill>
                <a:srgbClr val="FF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rtl="0">
              <a:spcBef>
                <a:spcPts val="0"/>
              </a:spcBef>
              <a:buClr>
                <a:srgbClr val="FF0000"/>
              </a:buClr>
              <a:buSzPct val="100000"/>
            </a:pPr>
            <a:r>
              <a:rPr lang="en" sz="1800">
                <a:solidFill>
                  <a:srgbClr val="FF0000"/>
                </a:solidFill>
              </a:rPr>
              <a:t>Designed to increase engagement in introductory programming course </a:t>
            </a:r>
          </a:p>
          <a:p>
            <a:pPr indent="-342900" lvl="1" marL="914400">
              <a:spcBef>
                <a:spcPts val="0"/>
              </a:spcBef>
              <a:buClr>
                <a:srgbClr val="FF0000"/>
              </a:buClr>
              <a:buSzPct val="100000"/>
            </a:pPr>
            <a:r>
              <a:rPr lang="en" sz="1800">
                <a:solidFill>
                  <a:srgbClr val="FF0000"/>
                </a:solidFill>
              </a:rPr>
              <a:t>GTCS is a different way of teaching when compared to traditional CS course. traditional assignments can be less attractive or entertaining, such as text-based blackjack or pizza calculator, just to name a few</a:t>
            </a:r>
          </a:p>
          <a:p>
            <a:pPr indent="-342900" lvl="0" marL="457200" rtl="0">
              <a:spcBef>
                <a:spcPts val="0"/>
              </a:spcBef>
              <a:buClr>
                <a:srgbClr val="FF0000"/>
              </a:buClr>
              <a:buSzPct val="100000"/>
            </a:pPr>
            <a:r>
              <a:rPr lang="en" sz="1800">
                <a:solidFill>
                  <a:srgbClr val="FF0000"/>
                </a:solidFill>
              </a:rPr>
              <a:t>Assignments are games</a:t>
            </a:r>
          </a:p>
          <a:p>
            <a:pPr indent="-342900" lvl="1" marL="914400" rtl="0">
              <a:spcBef>
                <a:spcPts val="0"/>
              </a:spcBef>
              <a:buClr>
                <a:srgbClr val="FF0000"/>
              </a:buClr>
              <a:buSzPct val="100000"/>
            </a:pPr>
            <a:r>
              <a:rPr lang="en" sz="1800">
                <a:solidFill>
                  <a:srgbClr val="FF0000"/>
                </a:solidFill>
              </a:rPr>
              <a:t>GTCS uses interactive game to keep students interested and entertained</a:t>
            </a:r>
          </a:p>
          <a:p>
            <a:pPr indent="-342900" lvl="0" marL="457200" rtl="0">
              <a:spcBef>
                <a:spcPts val="0"/>
              </a:spcBef>
              <a:buClr>
                <a:srgbClr val="FF0000"/>
              </a:buClr>
              <a:buSzPct val="100000"/>
            </a:pPr>
            <a:r>
              <a:rPr lang="en" sz="1800">
                <a:solidFill>
                  <a:srgbClr val="FF0000"/>
                </a:solidFill>
              </a:rPr>
              <a:t>Demonstrated to be effective in getting better learning outcomes [14, 15]</a:t>
            </a:r>
          </a:p>
          <a:p>
            <a:pPr indent="-342900" lvl="1" marL="914400" rtl="0">
              <a:spcBef>
                <a:spcPts val="0"/>
              </a:spcBef>
              <a:buClr>
                <a:srgbClr val="FF0000"/>
              </a:buClr>
              <a:buSzPct val="100000"/>
            </a:pPr>
            <a:r>
              <a:rPr lang="en" sz="1800">
                <a:solidFill>
                  <a:srgbClr val="FF0000"/>
                </a:solidFill>
              </a:rPr>
              <a:t>Students do better in assignments when compared to traditional assignments because they spent time playing. </a:t>
            </a:r>
          </a:p>
          <a:p>
            <a:pPr indent="-342900" lvl="0" marL="457200" rtl="0">
              <a:spcBef>
                <a:spcPts val="0"/>
              </a:spcBef>
              <a:buClr>
                <a:srgbClr val="FF0000"/>
              </a:buClr>
              <a:buSzPct val="100000"/>
            </a:pPr>
            <a:r>
              <a:rPr lang="en" sz="1800">
                <a:solidFill>
                  <a:srgbClr val="FF0000"/>
                </a:solidFill>
              </a:rPr>
              <a:t>But detailed information</a:t>
            </a:r>
          </a:p>
          <a:p>
            <a:pPr indent="-342900" lvl="1" marL="914400" rtl="0">
              <a:spcBef>
                <a:spcPts val="0"/>
              </a:spcBef>
              <a:buClr>
                <a:srgbClr val="FF0000"/>
              </a:buClr>
              <a:buSzPct val="100000"/>
            </a:pPr>
            <a:r>
              <a:rPr lang="en" sz="1800">
                <a:solidFill>
                  <a:srgbClr val="FF0000"/>
                </a:solidFill>
              </a:rPr>
              <a:t>However, we do not have detail in how student work with GTCS when they program</a:t>
            </a:r>
          </a:p>
          <a:p>
            <a:pPr lvl="0">
              <a:spcBef>
                <a:spcPts val="0"/>
              </a:spcBef>
              <a:buNone/>
            </a:pPr>
            <a:r>
              <a:t/>
            </a:r>
            <a:endParaRPr sz="1800">
              <a:solidFill>
                <a:srgbClr val="FF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Build into IDE to track activities</a:t>
            </a:r>
          </a:p>
          <a:p>
            <a:pPr indent="-228600" lvl="1" marL="914400" rtl="0">
              <a:lnSpc>
                <a:spcPct val="115000"/>
              </a:lnSpc>
              <a:spcBef>
                <a:spcPts val="0"/>
              </a:spcBef>
              <a:spcAft>
                <a:spcPts val="1600"/>
              </a:spcAft>
              <a:buClr>
                <a:schemeClr val="accent3"/>
              </a:buClr>
              <a:buFont typeface="Proxima Nova"/>
            </a:pPr>
            <a:r>
              <a:rPr lang="en" sz="1800">
                <a:solidFill>
                  <a:schemeClr val="accent3"/>
                </a:solidFill>
                <a:latin typeface="Proxima Nova"/>
                <a:ea typeface="Proxima Nova"/>
                <a:cs typeface="Proxima Nova"/>
                <a:sym typeface="Proxima Nova"/>
              </a:rPr>
              <a:t>An instrumentation is the collection of data from monitoring some system. </a:t>
            </a:r>
          </a:p>
          <a:p>
            <a:pPr indent="-228600" lvl="1" marL="914400" rtl="0">
              <a:lnSpc>
                <a:spcPct val="115000"/>
              </a:lnSpc>
              <a:spcBef>
                <a:spcPts val="0"/>
              </a:spcBef>
              <a:spcAft>
                <a:spcPts val="1600"/>
              </a:spcAft>
              <a:buClr>
                <a:schemeClr val="accent3"/>
              </a:buClr>
              <a:buFont typeface="Proxima Nova"/>
            </a:pPr>
            <a:r>
              <a:rPr lang="en" sz="1800">
                <a:solidFill>
                  <a:schemeClr val="accent3"/>
                </a:solidFill>
                <a:latin typeface="Proxima Nova"/>
                <a:ea typeface="Proxima Nova"/>
                <a:cs typeface="Proxima Nova"/>
                <a:sym typeface="Proxima Nova"/>
              </a:rPr>
              <a:t>Our instrumentation aims to track students behaviors and activities while they work on assignments</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We’ve applied and received permission from the IRB (institutional review board) to conduct the tracking as long as we can maintain students’ anonymity</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Some activities that we would like to track include, </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Time spent in a programming session</a:t>
            </a:r>
          </a:p>
          <a:p>
            <a:pPr indent="-342900" lvl="1" marL="9144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Parts of assignment that took most time</a:t>
            </a:r>
          </a:p>
          <a:p>
            <a:pPr indent="-342900" lvl="1" marL="91440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The most common compiler errors</a:t>
            </a:r>
          </a:p>
          <a:p>
            <a:pPr indent="-342900" lvl="0" marL="457200" rtl="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Such plugin should be of several features</a:t>
            </a:r>
          </a:p>
          <a:p>
            <a:pPr indent="-342900" lvl="1" marL="914400">
              <a:lnSpc>
                <a:spcPct val="115000"/>
              </a:lnSpc>
              <a:spcBef>
                <a:spcPts val="0"/>
              </a:spcBef>
              <a:spcAft>
                <a:spcPts val="1600"/>
              </a:spcAft>
              <a:buClr>
                <a:schemeClr val="accent3"/>
              </a:buClr>
              <a:buSzPct val="100000"/>
              <a:buFont typeface="Proxima Nova"/>
            </a:pPr>
            <a:r>
              <a:rPr lang="en" sz="1800">
                <a:solidFill>
                  <a:schemeClr val="accent3"/>
                </a:solidFill>
                <a:latin typeface="Proxima Nova"/>
                <a:ea typeface="Proxima Nova"/>
                <a:cs typeface="Proxima Nova"/>
                <a:sym typeface="Proxima Nova"/>
              </a:rPr>
              <a:t>Our instrumentation will be build in the form of a plugin, and it should be </a:t>
            </a:r>
          </a:p>
          <a:p>
            <a:pPr indent="-228600" lvl="1" marL="914400" rtl="0">
              <a:lnSpc>
                <a:spcPct val="115000"/>
              </a:lnSpc>
              <a:spcBef>
                <a:spcPts val="0"/>
              </a:spcBef>
              <a:spcAft>
                <a:spcPts val="1600"/>
              </a:spcAft>
              <a:buClr>
                <a:schemeClr val="accent3"/>
              </a:buClr>
              <a:buFont typeface="Proxima Nova"/>
            </a:pPr>
            <a:r>
              <a:rPr lang="en" sz="1400">
                <a:solidFill>
                  <a:schemeClr val="accent3"/>
                </a:solidFill>
                <a:latin typeface="Proxima Nova"/>
                <a:ea typeface="Proxima Nova"/>
                <a:cs typeface="Proxima Nova"/>
                <a:sym typeface="Proxima Nova"/>
              </a:rPr>
              <a:t>The plugin shouldn’t require too much memory when installed and running</a:t>
            </a:r>
          </a:p>
          <a:p>
            <a:pPr indent="-228600" lvl="1" marL="914400">
              <a:lnSpc>
                <a:spcPct val="115000"/>
              </a:lnSpc>
              <a:spcBef>
                <a:spcPts val="0"/>
              </a:spcBef>
              <a:spcAft>
                <a:spcPts val="1600"/>
              </a:spcAft>
              <a:buClr>
                <a:schemeClr val="accent3"/>
              </a:buClr>
              <a:buFont typeface="Proxima Nova"/>
            </a:pPr>
            <a:r>
              <a:rPr lang="en" sz="1400">
                <a:solidFill>
                  <a:schemeClr val="accent3"/>
                </a:solidFill>
                <a:latin typeface="Proxima Nova"/>
                <a:ea typeface="Proxima Nova"/>
                <a:cs typeface="Proxima Nova"/>
                <a:sym typeface="Proxima Nova"/>
              </a:rPr>
              <a:t>The plugin should run seamlessly in the background without having any effect on the IDE or the users</a:t>
            </a: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0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0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0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0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0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0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0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0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09.png"/><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08.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6.png"/><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tIns="91425">
            <a:noAutofit/>
          </a:bodyPr>
          <a:lstStyle/>
          <a:p>
            <a:pPr lvl="0">
              <a:spcBef>
                <a:spcPts val="0"/>
              </a:spcBef>
              <a:buNone/>
            </a:pPr>
            <a:r>
              <a:rPr lang="en"/>
              <a:t>Assessing Student Engagement via IDE Instrumentation</a:t>
            </a:r>
          </a:p>
        </p:txBody>
      </p:sp>
      <p:sp>
        <p:nvSpPr>
          <p:cNvPr id="60" name="Shape 60"/>
          <p:cNvSpPr txBox="1"/>
          <p:nvPr>
            <p:ph idx="1" type="subTitle"/>
          </p:nvPr>
        </p:nvSpPr>
        <p:spPr>
          <a:xfrm>
            <a:off x="4896925" y="3153100"/>
            <a:ext cx="2694300" cy="1276500"/>
          </a:xfrm>
          <a:prstGeom prst="rect">
            <a:avLst/>
          </a:prstGeom>
        </p:spPr>
        <p:txBody>
          <a:bodyPr anchorCtr="0" anchor="t" bIns="91425" lIns="91425" rIns="91425" tIns="91425">
            <a:noAutofit/>
          </a:bodyPr>
          <a:lstStyle/>
          <a:p>
            <a:pPr lvl="0" rtl="0" algn="r">
              <a:spcBef>
                <a:spcPts val="0"/>
              </a:spcBef>
              <a:buNone/>
            </a:pPr>
            <a:r>
              <a:rPr lang="en" sz="1200"/>
              <a:t>By Jerry Chen</a:t>
            </a:r>
          </a:p>
          <a:p>
            <a:pPr lvl="0" rtl="0" algn="r">
              <a:spcBef>
                <a:spcPts val="0"/>
              </a:spcBef>
              <a:buNone/>
            </a:pPr>
            <a:r>
              <a:t/>
            </a:r>
            <a:endParaRPr sz="1200"/>
          </a:p>
          <a:p>
            <a:pPr lvl="0" algn="r">
              <a:spcBef>
                <a:spcPts val="0"/>
              </a:spcBef>
              <a:buNone/>
            </a:pPr>
            <a:r>
              <a:rPr lang="en" sz="1200"/>
              <a:t>Masters in Computer Science and Software Engineering</a:t>
            </a:r>
          </a:p>
          <a:p>
            <a:pPr lvl="0" algn="r">
              <a:spcBef>
                <a:spcPts val="0"/>
              </a:spcBef>
              <a:buNone/>
            </a:pPr>
            <a:r>
              <a:rPr lang="en" sz="1200"/>
              <a:t>University of Washington, Bothell</a:t>
            </a:r>
          </a:p>
          <a:p>
            <a:pPr lvl="0" algn="r">
              <a:spcBef>
                <a:spcPts val="0"/>
              </a:spcBef>
              <a:buNone/>
            </a:pPr>
            <a:r>
              <a:rPr lang="en" sz="1200"/>
              <a:t>2016</a:t>
            </a:r>
          </a:p>
        </p:txBody>
      </p:sp>
      <p:sp>
        <p:nvSpPr>
          <p:cNvPr id="61" name="Shape 61"/>
          <p:cNvSpPr txBox="1"/>
          <p:nvPr>
            <p:ph idx="1" type="subTitle"/>
          </p:nvPr>
        </p:nvSpPr>
        <p:spPr>
          <a:xfrm>
            <a:off x="1587125" y="3458000"/>
            <a:ext cx="2095200" cy="971700"/>
          </a:xfrm>
          <a:prstGeom prst="rect">
            <a:avLst/>
          </a:prstGeom>
        </p:spPr>
        <p:txBody>
          <a:bodyPr anchorCtr="0" anchor="t" bIns="91425" lIns="91425" rIns="91425" tIns="91425">
            <a:noAutofit/>
          </a:bodyPr>
          <a:lstStyle/>
          <a:p>
            <a:pPr lvl="0" algn="l">
              <a:spcBef>
                <a:spcPts val="0"/>
              </a:spcBef>
              <a:buNone/>
            </a:pPr>
            <a:r>
              <a:rPr lang="en" sz="1200"/>
              <a:t>Committee Members:</a:t>
            </a:r>
          </a:p>
          <a:p>
            <a:pPr lvl="0" algn="l">
              <a:spcBef>
                <a:spcPts val="0"/>
              </a:spcBef>
              <a:buNone/>
            </a:pPr>
            <a:r>
              <a:rPr lang="en" sz="1200"/>
              <a:t>Prof. Kelvin Sung, Chair</a:t>
            </a:r>
          </a:p>
          <a:p>
            <a:pPr lvl="0" algn="l">
              <a:spcBef>
                <a:spcPts val="0"/>
              </a:spcBef>
              <a:buNone/>
            </a:pPr>
            <a:r>
              <a:rPr lang="en" sz="1200"/>
              <a:t>Prof. Rob Nash</a:t>
            </a:r>
          </a:p>
          <a:p>
            <a:pPr lvl="0" rtl="0" algn="l">
              <a:spcBef>
                <a:spcPts val="0"/>
              </a:spcBef>
              <a:buNone/>
            </a:pPr>
            <a:r>
              <a:rPr lang="en" sz="1200"/>
              <a:t>Prof. Hazel Asuncion</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Goals</a:t>
            </a:r>
          </a:p>
        </p:txBody>
      </p:sp>
      <p:sp>
        <p:nvSpPr>
          <p:cNvPr id="115" name="Shape 11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Design and implement instrumentation to existing IDE</a:t>
            </a:r>
          </a:p>
          <a:p>
            <a:pPr indent="-228600" lvl="0" marL="457200" rtl="0">
              <a:spcBef>
                <a:spcPts val="0"/>
              </a:spcBef>
            </a:pPr>
            <a:r>
              <a:rPr lang="en"/>
              <a:t>Collect data from CSS161</a:t>
            </a:r>
          </a:p>
          <a:p>
            <a:pPr indent="-228600" lvl="0" marL="457200">
              <a:spcBef>
                <a:spcPts val="0"/>
              </a:spcBef>
            </a:pPr>
            <a:r>
              <a:rPr lang="en"/>
              <a:t>Establish infrastructure and foundations for future GTCS research</a:t>
            </a: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ctrTitle"/>
          </p:nvPr>
        </p:nvSpPr>
        <p:spPr>
          <a:xfrm>
            <a:off x="1680300" y="1543650"/>
            <a:ext cx="5783400" cy="624000"/>
          </a:xfrm>
          <a:prstGeom prst="rect">
            <a:avLst/>
          </a:prstGeom>
        </p:spPr>
        <p:txBody>
          <a:bodyPr anchorCtr="0" anchor="b" bIns="91425" lIns="91425" rIns="91425" tIns="91425">
            <a:noAutofit/>
          </a:bodyPr>
          <a:lstStyle/>
          <a:p>
            <a:pPr lvl="0" rtl="0">
              <a:spcBef>
                <a:spcPts val="0"/>
              </a:spcBef>
              <a:buNone/>
            </a:pPr>
            <a:r>
              <a:rPr lang="en"/>
              <a:t>Background</a:t>
            </a:r>
          </a:p>
        </p:txBody>
      </p:sp>
      <p:sp>
        <p:nvSpPr>
          <p:cNvPr id="121" name="Shape 121"/>
          <p:cNvSpPr txBox="1"/>
          <p:nvPr>
            <p:ph idx="1" type="subTitle"/>
          </p:nvPr>
        </p:nvSpPr>
        <p:spPr>
          <a:xfrm>
            <a:off x="510450" y="3182312"/>
            <a:ext cx="8123100" cy="630000"/>
          </a:xfrm>
          <a:prstGeom prst="rect">
            <a:avLst/>
          </a:prstGeom>
        </p:spPr>
        <p:txBody>
          <a:bodyPr anchorCtr="0" anchor="t" bIns="91425" lIns="91425" rIns="91425" tIns="91425">
            <a:noAutofit/>
          </a:bodyPr>
          <a:lstStyle/>
          <a:p>
            <a:pPr indent="-228600" lvl="0" marL="457200" rtl="0" algn="l">
              <a:spcBef>
                <a:spcPts val="0"/>
              </a:spcBef>
              <a:buAutoNum type="arabicPeriod"/>
            </a:pPr>
            <a:r>
              <a:rPr lang="en"/>
              <a:t>Previous Research</a:t>
            </a:r>
          </a:p>
          <a:p>
            <a:pPr indent="-228600" lvl="0" marL="457200" rtl="0" algn="l">
              <a:spcBef>
                <a:spcPts val="0"/>
              </a:spcBef>
              <a:buAutoNum type="arabicPeriod"/>
            </a:pPr>
            <a:r>
              <a:rPr lang="en"/>
              <a:t>Initial Attempt</a:t>
            </a:r>
          </a:p>
          <a:p>
            <a:pPr indent="-228600" lvl="0" marL="457200" rtl="0" algn="l">
              <a:spcBef>
                <a:spcPts val="0"/>
              </a:spcBef>
              <a:buAutoNum type="arabicPeriod"/>
            </a:pPr>
            <a:r>
              <a:rPr lang="en"/>
              <a:t>BlueJ and Blackbox</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Previous Research</a:t>
            </a:r>
          </a:p>
        </p:txBody>
      </p:sp>
      <p:sp>
        <p:nvSpPr>
          <p:cNvPr id="127" name="Shape 127"/>
          <p:cNvSpPr txBox="1"/>
          <p:nvPr>
            <p:ph idx="1" type="body"/>
          </p:nvPr>
        </p:nvSpPr>
        <p:spPr>
          <a:xfrm>
            <a:off x="311700" y="1152475"/>
            <a:ext cx="3999900" cy="3416400"/>
          </a:xfrm>
          <a:prstGeom prst="rect">
            <a:avLst/>
          </a:prstGeom>
        </p:spPr>
        <p:txBody>
          <a:bodyPr anchorCtr="0" anchor="t" bIns="91425" lIns="91425" rIns="91425" tIns="91425">
            <a:noAutofit/>
          </a:bodyPr>
          <a:lstStyle/>
          <a:p>
            <a:pPr indent="-228600" lvl="0" marL="457200" rtl="0">
              <a:spcBef>
                <a:spcPts val="0"/>
              </a:spcBef>
              <a:buClr>
                <a:srgbClr val="4A86E8"/>
              </a:buClr>
            </a:pPr>
            <a:r>
              <a:rPr b="1" lang="en">
                <a:solidFill>
                  <a:srgbClr val="4A86E8"/>
                </a:solidFill>
              </a:rPr>
              <a:t>Low retention rate [6]</a:t>
            </a:r>
          </a:p>
          <a:p>
            <a:pPr indent="-228600" lvl="0" marL="457200" rtl="0">
              <a:spcBef>
                <a:spcPts val="0"/>
              </a:spcBef>
            </a:pPr>
            <a:r>
              <a:rPr lang="en"/>
              <a:t>ClockIt [9]</a:t>
            </a:r>
          </a:p>
          <a:p>
            <a:pPr indent="-228600" lvl="0" marL="457200" rtl="0">
              <a:spcBef>
                <a:spcPts val="0"/>
              </a:spcBef>
            </a:pPr>
            <a:r>
              <a:rPr lang="en"/>
              <a:t>Retina [8]</a:t>
            </a:r>
          </a:p>
          <a:p>
            <a:pPr indent="-228600" lvl="0" marL="457200" rtl="0">
              <a:spcBef>
                <a:spcPts val="0"/>
              </a:spcBef>
            </a:pPr>
            <a:r>
              <a:rPr lang="en"/>
              <a:t>Research Questions defined by end user</a:t>
            </a:r>
          </a:p>
        </p:txBody>
      </p:sp>
      <p:sp>
        <p:nvSpPr>
          <p:cNvPr id="128" name="Shape 128"/>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Previous Research</a:t>
            </a:r>
          </a:p>
        </p:txBody>
      </p:sp>
      <p:sp>
        <p:nvSpPr>
          <p:cNvPr id="134" name="Shape 134"/>
          <p:cNvSpPr txBox="1"/>
          <p:nvPr>
            <p:ph idx="1" type="body"/>
          </p:nvPr>
        </p:nvSpPr>
        <p:spPr>
          <a:xfrm>
            <a:off x="311700" y="1152475"/>
            <a:ext cx="3999900" cy="3416400"/>
          </a:xfrm>
          <a:prstGeom prst="rect">
            <a:avLst/>
          </a:prstGeom>
        </p:spPr>
        <p:txBody>
          <a:bodyPr anchorCtr="0" anchor="t" bIns="91425" lIns="91425" rIns="91425" tIns="91425">
            <a:noAutofit/>
          </a:bodyPr>
          <a:lstStyle/>
          <a:p>
            <a:pPr indent="-228600" lvl="0" marL="457200" rtl="0">
              <a:spcBef>
                <a:spcPts val="0"/>
              </a:spcBef>
            </a:pPr>
            <a:r>
              <a:rPr lang="en"/>
              <a:t>Low retention rate [6]</a:t>
            </a:r>
          </a:p>
          <a:p>
            <a:pPr indent="-228600" lvl="0" marL="457200" rtl="0">
              <a:spcBef>
                <a:spcPts val="0"/>
              </a:spcBef>
              <a:buClr>
                <a:srgbClr val="4A86E8"/>
              </a:buClr>
            </a:pPr>
            <a:r>
              <a:rPr b="1" lang="en">
                <a:solidFill>
                  <a:srgbClr val="4A86E8"/>
                </a:solidFill>
              </a:rPr>
              <a:t>ClockIt [9]</a:t>
            </a:r>
          </a:p>
          <a:p>
            <a:pPr indent="-228600" lvl="0" marL="457200" rtl="0">
              <a:spcBef>
                <a:spcPts val="0"/>
              </a:spcBef>
            </a:pPr>
            <a:r>
              <a:rPr lang="en"/>
              <a:t>Retina [8]</a:t>
            </a:r>
          </a:p>
          <a:p>
            <a:pPr indent="-228600" lvl="0" marL="457200" rtl="0">
              <a:spcBef>
                <a:spcPts val="0"/>
              </a:spcBef>
            </a:pPr>
            <a:r>
              <a:rPr lang="en"/>
              <a:t>Research Questions defined by end user</a:t>
            </a:r>
          </a:p>
        </p:txBody>
      </p:sp>
      <p:sp>
        <p:nvSpPr>
          <p:cNvPr id="135" name="Shape 135"/>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136" name="Shape 136"/>
          <p:cNvPicPr preferRelativeResize="0"/>
          <p:nvPr/>
        </p:nvPicPr>
        <p:blipFill>
          <a:blip r:embed="rId3">
            <a:alphaModFix/>
          </a:blip>
          <a:stretch>
            <a:fillRect/>
          </a:stretch>
        </p:blipFill>
        <p:spPr>
          <a:xfrm>
            <a:off x="4284699" y="1152475"/>
            <a:ext cx="4616975" cy="3246025"/>
          </a:xfrm>
          <a:prstGeom prst="rect">
            <a:avLst/>
          </a:prstGeom>
          <a:noFill/>
          <a:ln>
            <a:noFill/>
          </a:ln>
        </p:spPr>
      </p:pic>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Previous Research</a:t>
            </a:r>
          </a:p>
        </p:txBody>
      </p:sp>
      <p:sp>
        <p:nvSpPr>
          <p:cNvPr id="142" name="Shape 142"/>
          <p:cNvSpPr txBox="1"/>
          <p:nvPr>
            <p:ph idx="1" type="body"/>
          </p:nvPr>
        </p:nvSpPr>
        <p:spPr>
          <a:xfrm>
            <a:off x="311700" y="1152475"/>
            <a:ext cx="3999900" cy="3416400"/>
          </a:xfrm>
          <a:prstGeom prst="rect">
            <a:avLst/>
          </a:prstGeom>
        </p:spPr>
        <p:txBody>
          <a:bodyPr anchorCtr="0" anchor="t" bIns="91425" lIns="91425" rIns="91425" tIns="91425">
            <a:noAutofit/>
          </a:bodyPr>
          <a:lstStyle/>
          <a:p>
            <a:pPr indent="-228600" lvl="0" marL="457200" rtl="0">
              <a:spcBef>
                <a:spcPts val="0"/>
              </a:spcBef>
            </a:pPr>
            <a:r>
              <a:rPr lang="en"/>
              <a:t>Low retention rate [6]</a:t>
            </a:r>
          </a:p>
          <a:p>
            <a:pPr indent="-228600" lvl="0" marL="457200" rtl="0">
              <a:spcBef>
                <a:spcPts val="0"/>
              </a:spcBef>
            </a:pPr>
            <a:r>
              <a:rPr lang="en"/>
              <a:t>ClockIt [9]</a:t>
            </a:r>
          </a:p>
          <a:p>
            <a:pPr indent="-228600" lvl="0" marL="457200" rtl="0">
              <a:spcBef>
                <a:spcPts val="0"/>
              </a:spcBef>
              <a:buClr>
                <a:srgbClr val="4A86E8"/>
              </a:buClr>
            </a:pPr>
            <a:r>
              <a:rPr b="1" lang="en">
                <a:solidFill>
                  <a:srgbClr val="4A86E8"/>
                </a:solidFill>
              </a:rPr>
              <a:t>Retina [8]</a:t>
            </a:r>
          </a:p>
          <a:p>
            <a:pPr indent="-228600" lvl="0" marL="457200" rtl="0">
              <a:spcBef>
                <a:spcPts val="0"/>
              </a:spcBef>
            </a:pPr>
            <a:r>
              <a:rPr lang="en"/>
              <a:t>Research Questions defined by end user</a:t>
            </a:r>
          </a:p>
        </p:txBody>
      </p:sp>
      <p:sp>
        <p:nvSpPr>
          <p:cNvPr id="143" name="Shape 143"/>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144" name="Shape 144"/>
          <p:cNvPicPr preferRelativeResize="0"/>
          <p:nvPr/>
        </p:nvPicPr>
        <p:blipFill>
          <a:blip r:embed="rId3">
            <a:alphaModFix/>
          </a:blip>
          <a:stretch>
            <a:fillRect/>
          </a:stretch>
        </p:blipFill>
        <p:spPr>
          <a:xfrm>
            <a:off x="4430100" y="1156727"/>
            <a:ext cx="4532600" cy="3328399"/>
          </a:xfrm>
          <a:prstGeom prst="rect">
            <a:avLst/>
          </a:prstGeom>
          <a:noFill/>
          <a:ln>
            <a:noFill/>
          </a:ln>
        </p:spPr>
      </p:pic>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Previous Research</a:t>
            </a:r>
          </a:p>
        </p:txBody>
      </p:sp>
      <p:sp>
        <p:nvSpPr>
          <p:cNvPr id="150" name="Shape 150"/>
          <p:cNvSpPr txBox="1"/>
          <p:nvPr>
            <p:ph idx="1" type="body"/>
          </p:nvPr>
        </p:nvSpPr>
        <p:spPr>
          <a:xfrm>
            <a:off x="311700" y="1152475"/>
            <a:ext cx="3999900" cy="3416400"/>
          </a:xfrm>
          <a:prstGeom prst="rect">
            <a:avLst/>
          </a:prstGeom>
        </p:spPr>
        <p:txBody>
          <a:bodyPr anchorCtr="0" anchor="t" bIns="91425" lIns="91425" rIns="91425" tIns="91425">
            <a:noAutofit/>
          </a:bodyPr>
          <a:lstStyle/>
          <a:p>
            <a:pPr indent="-228600" lvl="0" marL="457200" rtl="0">
              <a:spcBef>
                <a:spcPts val="0"/>
              </a:spcBef>
            </a:pPr>
            <a:r>
              <a:rPr lang="en"/>
              <a:t>Low retention rate [6]</a:t>
            </a:r>
          </a:p>
          <a:p>
            <a:pPr indent="-228600" lvl="0" marL="457200" rtl="0">
              <a:spcBef>
                <a:spcPts val="0"/>
              </a:spcBef>
            </a:pPr>
            <a:r>
              <a:rPr lang="en"/>
              <a:t>ClockIt [9]</a:t>
            </a:r>
          </a:p>
          <a:p>
            <a:pPr indent="-228600" lvl="0" marL="457200" rtl="0">
              <a:spcBef>
                <a:spcPts val="0"/>
              </a:spcBef>
              <a:buClr>
                <a:srgbClr val="4A86E8"/>
              </a:buClr>
            </a:pPr>
            <a:r>
              <a:rPr b="1" lang="en">
                <a:solidFill>
                  <a:srgbClr val="4A86E8"/>
                </a:solidFill>
              </a:rPr>
              <a:t>Retina [8]</a:t>
            </a:r>
          </a:p>
          <a:p>
            <a:pPr indent="-228600" lvl="0" marL="457200" rtl="0">
              <a:spcBef>
                <a:spcPts val="0"/>
              </a:spcBef>
            </a:pPr>
            <a:r>
              <a:rPr lang="en"/>
              <a:t>Research Questions defined by end user</a:t>
            </a:r>
          </a:p>
        </p:txBody>
      </p:sp>
      <p:sp>
        <p:nvSpPr>
          <p:cNvPr id="151" name="Shape 151"/>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152" name="Shape 152"/>
          <p:cNvPicPr preferRelativeResize="0"/>
          <p:nvPr/>
        </p:nvPicPr>
        <p:blipFill>
          <a:blip r:embed="rId3">
            <a:alphaModFix/>
          </a:blip>
          <a:stretch>
            <a:fillRect/>
          </a:stretch>
        </p:blipFill>
        <p:spPr>
          <a:xfrm>
            <a:off x="4540000" y="1152475"/>
            <a:ext cx="4249825" cy="3787474"/>
          </a:xfrm>
          <a:prstGeom prst="rect">
            <a:avLst/>
          </a:prstGeom>
          <a:noFill/>
          <a:ln>
            <a:noFill/>
          </a:ln>
        </p:spPr>
      </p:pic>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Previous Research</a:t>
            </a:r>
          </a:p>
        </p:txBody>
      </p:sp>
      <p:sp>
        <p:nvSpPr>
          <p:cNvPr id="158" name="Shape 158"/>
          <p:cNvSpPr txBox="1"/>
          <p:nvPr>
            <p:ph idx="1" type="body"/>
          </p:nvPr>
        </p:nvSpPr>
        <p:spPr>
          <a:xfrm>
            <a:off x="311700" y="1152475"/>
            <a:ext cx="3999900" cy="34164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Low retention rate [6]</a:t>
            </a:r>
          </a:p>
          <a:p>
            <a:pPr indent="-228600" lvl="0" marL="457200" rtl="0">
              <a:spcBef>
                <a:spcPts val="0"/>
              </a:spcBef>
            </a:pPr>
            <a:r>
              <a:rPr lang="en"/>
              <a:t>ClockIt [9]</a:t>
            </a:r>
          </a:p>
          <a:p>
            <a:pPr indent="-228600" lvl="0" marL="457200" rtl="0">
              <a:spcBef>
                <a:spcPts val="0"/>
              </a:spcBef>
            </a:pPr>
            <a:r>
              <a:rPr lang="en"/>
              <a:t>Retina [8]</a:t>
            </a:r>
          </a:p>
          <a:p>
            <a:pPr indent="-228600" lvl="0" marL="457200" rtl="0">
              <a:spcBef>
                <a:spcPts val="0"/>
              </a:spcBef>
              <a:buClr>
                <a:srgbClr val="4A86E8"/>
              </a:buClr>
            </a:pPr>
            <a:r>
              <a:rPr b="1" lang="en">
                <a:solidFill>
                  <a:srgbClr val="4A86E8"/>
                </a:solidFill>
              </a:rPr>
              <a:t>Research Questions defined by end user</a:t>
            </a:r>
          </a:p>
        </p:txBody>
      </p:sp>
      <p:sp>
        <p:nvSpPr>
          <p:cNvPr id="159" name="Shape 159"/>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Initial Attempt</a:t>
            </a:r>
          </a:p>
        </p:txBody>
      </p:sp>
      <p:sp>
        <p:nvSpPr>
          <p:cNvPr id="165" name="Shape 165"/>
          <p:cNvSpPr txBox="1"/>
          <p:nvPr>
            <p:ph idx="1" type="body"/>
          </p:nvPr>
        </p:nvSpPr>
        <p:spPr>
          <a:xfrm>
            <a:off x="311700" y="1152475"/>
            <a:ext cx="4269300" cy="3416400"/>
          </a:xfrm>
          <a:prstGeom prst="rect">
            <a:avLst/>
          </a:prstGeom>
        </p:spPr>
        <p:txBody>
          <a:bodyPr anchorCtr="0" anchor="t" bIns="91425" lIns="91425" rIns="91425" tIns="91425">
            <a:noAutofit/>
          </a:bodyPr>
          <a:lstStyle/>
          <a:p>
            <a:pPr indent="-228600" lvl="0" marL="457200" rtl="0">
              <a:spcBef>
                <a:spcPts val="0"/>
              </a:spcBef>
              <a:buClr>
                <a:srgbClr val="4A86E8"/>
              </a:buClr>
            </a:pPr>
            <a:r>
              <a:rPr b="1" lang="en">
                <a:solidFill>
                  <a:srgbClr val="4A86E8"/>
                </a:solidFill>
              </a:rPr>
              <a:t>Custom plugin taylor to our specifications</a:t>
            </a:r>
          </a:p>
          <a:p>
            <a:pPr indent="-228600" lvl="0" marL="457200" rtl="0">
              <a:spcBef>
                <a:spcPts val="0"/>
              </a:spcBef>
            </a:pPr>
            <a:r>
              <a:rPr lang="en"/>
              <a:t>Eclipse Rabbit</a:t>
            </a:r>
          </a:p>
          <a:p>
            <a:pPr indent="-228600" lvl="0" marL="457200" rtl="0">
              <a:spcBef>
                <a:spcPts val="0"/>
              </a:spcBef>
            </a:pPr>
            <a:r>
              <a:rPr lang="en"/>
              <a:t>Eclipse plugin architecture</a:t>
            </a:r>
          </a:p>
          <a:p>
            <a:pPr indent="-228600" lvl="0" marL="457200" rtl="0">
              <a:spcBef>
                <a:spcPts val="0"/>
              </a:spcBef>
            </a:pPr>
            <a:r>
              <a:rPr lang="en"/>
              <a:t>Blackbox by BlueJ </a:t>
            </a:r>
          </a:p>
        </p:txBody>
      </p:sp>
      <p:sp>
        <p:nvSpPr>
          <p:cNvPr id="166" name="Shape 166"/>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Initial Attempt</a:t>
            </a:r>
          </a:p>
        </p:txBody>
      </p:sp>
      <p:sp>
        <p:nvSpPr>
          <p:cNvPr id="172" name="Shape 172"/>
          <p:cNvSpPr txBox="1"/>
          <p:nvPr>
            <p:ph idx="1" type="body"/>
          </p:nvPr>
        </p:nvSpPr>
        <p:spPr>
          <a:xfrm>
            <a:off x="311700" y="1152475"/>
            <a:ext cx="3999900" cy="3416400"/>
          </a:xfrm>
          <a:prstGeom prst="rect">
            <a:avLst/>
          </a:prstGeom>
        </p:spPr>
        <p:txBody>
          <a:bodyPr anchorCtr="0" anchor="t" bIns="91425" lIns="91425" rIns="91425" tIns="91425">
            <a:noAutofit/>
          </a:bodyPr>
          <a:lstStyle/>
          <a:p>
            <a:pPr indent="-228600" lvl="0" marL="457200" rtl="0">
              <a:spcBef>
                <a:spcPts val="0"/>
              </a:spcBef>
            </a:pPr>
            <a:r>
              <a:rPr lang="en"/>
              <a:t>Custom plugin taylor to our specifications</a:t>
            </a:r>
          </a:p>
          <a:p>
            <a:pPr indent="-228600" lvl="0" marL="457200" rtl="0">
              <a:spcBef>
                <a:spcPts val="0"/>
              </a:spcBef>
              <a:buClr>
                <a:srgbClr val="4A86E8"/>
              </a:buClr>
            </a:pPr>
            <a:r>
              <a:rPr b="1" lang="en">
                <a:solidFill>
                  <a:srgbClr val="4A86E8"/>
                </a:solidFill>
              </a:rPr>
              <a:t>Eclipse Rabbit</a:t>
            </a:r>
          </a:p>
          <a:p>
            <a:pPr indent="-228600" lvl="0" marL="457200" rtl="0">
              <a:spcBef>
                <a:spcPts val="0"/>
              </a:spcBef>
            </a:pPr>
            <a:r>
              <a:rPr lang="en"/>
              <a:t>Eclipse plugin architecture</a:t>
            </a:r>
          </a:p>
          <a:p>
            <a:pPr indent="-228600" lvl="0" marL="457200" rtl="0">
              <a:spcBef>
                <a:spcPts val="0"/>
              </a:spcBef>
            </a:pPr>
            <a:r>
              <a:rPr lang="en"/>
              <a:t>Blackbox by BlueJ </a:t>
            </a:r>
          </a:p>
        </p:txBody>
      </p:sp>
      <p:sp>
        <p:nvSpPr>
          <p:cNvPr id="173" name="Shape 173"/>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174" name="Shape 174"/>
          <p:cNvPicPr preferRelativeResize="0"/>
          <p:nvPr/>
        </p:nvPicPr>
        <p:blipFill>
          <a:blip r:embed="rId3">
            <a:alphaModFix/>
          </a:blip>
          <a:stretch>
            <a:fillRect/>
          </a:stretch>
        </p:blipFill>
        <p:spPr>
          <a:xfrm>
            <a:off x="4506475" y="1152474"/>
            <a:ext cx="4489149" cy="2968074"/>
          </a:xfrm>
          <a:prstGeom prst="rect">
            <a:avLst/>
          </a:prstGeom>
          <a:noFill/>
          <a:ln>
            <a:noFill/>
          </a:ln>
        </p:spPr>
      </p:pic>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Initial Attempt</a:t>
            </a:r>
          </a:p>
        </p:txBody>
      </p:sp>
      <p:sp>
        <p:nvSpPr>
          <p:cNvPr id="180" name="Shape 180"/>
          <p:cNvSpPr txBox="1"/>
          <p:nvPr>
            <p:ph idx="1" type="body"/>
          </p:nvPr>
        </p:nvSpPr>
        <p:spPr>
          <a:xfrm>
            <a:off x="311700" y="1152475"/>
            <a:ext cx="3999900" cy="3416400"/>
          </a:xfrm>
          <a:prstGeom prst="rect">
            <a:avLst/>
          </a:prstGeom>
        </p:spPr>
        <p:txBody>
          <a:bodyPr anchorCtr="0" anchor="t" bIns="91425" lIns="91425" rIns="91425" tIns="91425">
            <a:noAutofit/>
          </a:bodyPr>
          <a:lstStyle/>
          <a:p>
            <a:pPr indent="-228600" lvl="0" marL="457200" rtl="0">
              <a:spcBef>
                <a:spcPts val="0"/>
              </a:spcBef>
            </a:pPr>
            <a:r>
              <a:rPr lang="en"/>
              <a:t>Custom plugin taylor to our specifications</a:t>
            </a:r>
          </a:p>
          <a:p>
            <a:pPr indent="-228600" lvl="0" marL="457200" rtl="0">
              <a:spcBef>
                <a:spcPts val="0"/>
              </a:spcBef>
            </a:pPr>
            <a:r>
              <a:rPr lang="en"/>
              <a:t>Eclipse Rabbit</a:t>
            </a:r>
          </a:p>
          <a:p>
            <a:pPr indent="-228600" lvl="0" marL="457200" rtl="0">
              <a:spcBef>
                <a:spcPts val="0"/>
              </a:spcBef>
              <a:buClr>
                <a:srgbClr val="4A86E8"/>
              </a:buClr>
            </a:pPr>
            <a:r>
              <a:rPr b="1" lang="en">
                <a:solidFill>
                  <a:srgbClr val="4A86E8"/>
                </a:solidFill>
              </a:rPr>
              <a:t>Eclipse plugin architecture</a:t>
            </a:r>
          </a:p>
          <a:p>
            <a:pPr indent="-228600" lvl="0" marL="457200" rtl="0">
              <a:spcBef>
                <a:spcPts val="0"/>
              </a:spcBef>
            </a:pPr>
            <a:r>
              <a:rPr lang="en"/>
              <a:t>Blackbox by BlueJ </a:t>
            </a:r>
          </a:p>
        </p:txBody>
      </p:sp>
      <p:sp>
        <p:nvSpPr>
          <p:cNvPr id="181" name="Shape 181"/>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182" name="Shape 182"/>
          <p:cNvPicPr preferRelativeResize="0"/>
          <p:nvPr/>
        </p:nvPicPr>
        <p:blipFill>
          <a:blip r:embed="rId3">
            <a:alphaModFix/>
          </a:blip>
          <a:stretch>
            <a:fillRect/>
          </a:stretch>
        </p:blipFill>
        <p:spPr>
          <a:xfrm>
            <a:off x="4649725" y="1152475"/>
            <a:ext cx="4182574" cy="2890099"/>
          </a:xfrm>
          <a:prstGeom prst="rect">
            <a:avLst/>
          </a:prstGeom>
          <a:noFill/>
          <a:ln>
            <a:noFill/>
          </a:ln>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Agenda</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4A86E8"/>
              </a:buClr>
              <a:buAutoNum type="arabicPeriod"/>
            </a:pPr>
            <a:r>
              <a:rPr b="1" lang="en">
                <a:solidFill>
                  <a:srgbClr val="4A86E8"/>
                </a:solidFill>
              </a:rPr>
              <a:t>Introduction</a:t>
            </a:r>
          </a:p>
          <a:p>
            <a:pPr indent="-228600" lvl="0" marL="457200" rtl="0">
              <a:spcBef>
                <a:spcPts val="0"/>
              </a:spcBef>
              <a:buAutoNum type="arabicPeriod"/>
            </a:pPr>
            <a:r>
              <a:rPr lang="en"/>
              <a:t>Background</a:t>
            </a:r>
          </a:p>
          <a:p>
            <a:pPr indent="-228600" lvl="0" marL="457200" rtl="0">
              <a:spcBef>
                <a:spcPts val="0"/>
              </a:spcBef>
              <a:buAutoNum type="arabicPeriod"/>
            </a:pPr>
            <a:r>
              <a:rPr lang="en"/>
              <a:t>Methods</a:t>
            </a:r>
          </a:p>
          <a:p>
            <a:pPr indent="-228600" lvl="0" marL="457200" rtl="0">
              <a:spcBef>
                <a:spcPts val="0"/>
              </a:spcBef>
              <a:buAutoNum type="arabicPeriod"/>
            </a:pPr>
            <a:r>
              <a:rPr lang="en"/>
              <a:t>Results / Implications</a:t>
            </a:r>
          </a:p>
          <a:p>
            <a:pPr indent="-228600" lvl="0" marL="457200">
              <a:spcBef>
                <a:spcPts val="0"/>
              </a:spcBef>
              <a:buAutoNum type="arabicPeriod"/>
            </a:pPr>
            <a:r>
              <a:rPr lang="en"/>
              <a:t>Conclusion &amp; Future Work</a:t>
            </a: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Initial Attempt</a:t>
            </a:r>
          </a:p>
        </p:txBody>
      </p:sp>
      <p:sp>
        <p:nvSpPr>
          <p:cNvPr id="188" name="Shape 188"/>
          <p:cNvSpPr txBox="1"/>
          <p:nvPr>
            <p:ph idx="1" type="body"/>
          </p:nvPr>
        </p:nvSpPr>
        <p:spPr>
          <a:xfrm>
            <a:off x="311700" y="1152475"/>
            <a:ext cx="3999900" cy="3416400"/>
          </a:xfrm>
          <a:prstGeom prst="rect">
            <a:avLst/>
          </a:prstGeom>
        </p:spPr>
        <p:txBody>
          <a:bodyPr anchorCtr="0" anchor="t" bIns="91425" lIns="91425" rIns="91425" tIns="91425">
            <a:noAutofit/>
          </a:bodyPr>
          <a:lstStyle/>
          <a:p>
            <a:pPr indent="-228600" lvl="0" marL="457200" rtl="0">
              <a:spcBef>
                <a:spcPts val="0"/>
              </a:spcBef>
            </a:pPr>
            <a:r>
              <a:rPr lang="en"/>
              <a:t>Custom plugin taylor to our specifications</a:t>
            </a:r>
          </a:p>
          <a:p>
            <a:pPr indent="-228600" lvl="0" marL="457200" rtl="0">
              <a:spcBef>
                <a:spcPts val="0"/>
              </a:spcBef>
            </a:pPr>
            <a:r>
              <a:rPr lang="en"/>
              <a:t>Eclipse Rabbit</a:t>
            </a:r>
          </a:p>
          <a:p>
            <a:pPr indent="-228600" lvl="0" marL="457200" rtl="0">
              <a:spcBef>
                <a:spcPts val="0"/>
              </a:spcBef>
            </a:pPr>
            <a:r>
              <a:rPr lang="en"/>
              <a:t>Eclipse plugin architecture</a:t>
            </a:r>
          </a:p>
          <a:p>
            <a:pPr indent="-228600" lvl="0" marL="457200" rtl="0">
              <a:spcBef>
                <a:spcPts val="0"/>
              </a:spcBef>
              <a:buClr>
                <a:srgbClr val="4A86E8"/>
              </a:buClr>
            </a:pPr>
            <a:r>
              <a:rPr b="1" lang="en">
                <a:solidFill>
                  <a:srgbClr val="4A86E8"/>
                </a:solidFill>
              </a:rPr>
              <a:t>Blackbox by BlueJ </a:t>
            </a:r>
          </a:p>
        </p:txBody>
      </p:sp>
      <p:sp>
        <p:nvSpPr>
          <p:cNvPr id="189" name="Shape 189"/>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190" name="Shape 190"/>
          <p:cNvPicPr preferRelativeResize="0"/>
          <p:nvPr/>
        </p:nvPicPr>
        <p:blipFill>
          <a:blip r:embed="rId3">
            <a:alphaModFix/>
          </a:blip>
          <a:stretch>
            <a:fillRect/>
          </a:stretch>
        </p:blipFill>
        <p:spPr>
          <a:xfrm>
            <a:off x="4832400" y="1152475"/>
            <a:ext cx="2857500" cy="2190750"/>
          </a:xfrm>
          <a:prstGeom prst="rect">
            <a:avLst/>
          </a:prstGeom>
          <a:noFill/>
          <a:ln>
            <a:noFill/>
          </a:ln>
        </p:spPr>
      </p:pic>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BlueJ and Blackbox</a:t>
            </a:r>
          </a:p>
        </p:txBody>
      </p:sp>
      <p:sp>
        <p:nvSpPr>
          <p:cNvPr id="196" name="Shape 19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b="1" lang="en">
                <a:solidFill>
                  <a:srgbClr val="4A86E8"/>
                </a:solidFill>
              </a:rPr>
              <a:t>BlueJ</a:t>
            </a:r>
            <a:r>
              <a:rPr lang="en"/>
              <a:t> </a:t>
            </a:r>
          </a:p>
          <a:p>
            <a:pPr indent="-228600" lvl="1" marL="914400" rtl="0">
              <a:spcBef>
                <a:spcPts val="0"/>
              </a:spcBef>
            </a:pPr>
            <a:r>
              <a:rPr lang="en"/>
              <a:t>Free</a:t>
            </a:r>
          </a:p>
          <a:p>
            <a:pPr indent="-228600" lvl="1" marL="914400" rtl="0">
              <a:spcBef>
                <a:spcPts val="0"/>
              </a:spcBef>
            </a:pPr>
            <a:r>
              <a:rPr lang="en"/>
              <a:t>Popular for teaching introductory programming</a:t>
            </a:r>
          </a:p>
          <a:p>
            <a:pPr indent="-228600" lvl="0" marL="457200" rtl="0">
              <a:spcBef>
                <a:spcPts val="0"/>
              </a:spcBef>
            </a:pPr>
            <a:r>
              <a:rPr lang="en"/>
              <a:t>Blackbox</a:t>
            </a:r>
          </a:p>
          <a:p>
            <a:pPr indent="-228600" lvl="1" marL="914400" rtl="0">
              <a:spcBef>
                <a:spcPts val="0"/>
              </a:spcBef>
            </a:pPr>
            <a:r>
              <a:rPr lang="en"/>
              <a:t>A automatic and continuous data collection project</a:t>
            </a:r>
          </a:p>
          <a:p>
            <a:pPr indent="-228600" lvl="1" marL="914400" rtl="0">
              <a:spcBef>
                <a:spcPts val="0"/>
              </a:spcBef>
            </a:pPr>
            <a:r>
              <a:rPr lang="en"/>
              <a:t>Initiated by a founder of BlueJ</a:t>
            </a:r>
          </a:p>
          <a:p>
            <a:pPr indent="-228600" lvl="1" marL="914400" rtl="0">
              <a:spcBef>
                <a:spcPts val="0"/>
              </a:spcBef>
            </a:pPr>
            <a:r>
              <a:rPr lang="en"/>
              <a:t>Remote data storage in UK</a:t>
            </a: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BlueJ and Blackbox</a:t>
            </a:r>
          </a:p>
        </p:txBody>
      </p:sp>
      <p:sp>
        <p:nvSpPr>
          <p:cNvPr id="202" name="Shape 20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BlueJ </a:t>
            </a:r>
          </a:p>
          <a:p>
            <a:pPr indent="-228600" lvl="1" marL="914400" rtl="0">
              <a:spcBef>
                <a:spcPts val="0"/>
              </a:spcBef>
            </a:pPr>
            <a:r>
              <a:rPr lang="en"/>
              <a:t>Free</a:t>
            </a:r>
          </a:p>
          <a:p>
            <a:pPr indent="-228600" lvl="1" marL="914400" rtl="0">
              <a:spcBef>
                <a:spcPts val="0"/>
              </a:spcBef>
            </a:pPr>
            <a:r>
              <a:rPr lang="en"/>
              <a:t>Popular for teaching introductory programming</a:t>
            </a:r>
          </a:p>
          <a:p>
            <a:pPr indent="-228600" lvl="0" marL="457200" rtl="0">
              <a:spcBef>
                <a:spcPts val="0"/>
              </a:spcBef>
              <a:buClr>
                <a:srgbClr val="4A86E8"/>
              </a:buClr>
            </a:pPr>
            <a:r>
              <a:rPr b="1" lang="en">
                <a:solidFill>
                  <a:srgbClr val="4A86E8"/>
                </a:solidFill>
              </a:rPr>
              <a:t>Blackbox</a:t>
            </a:r>
          </a:p>
          <a:p>
            <a:pPr indent="-228600" lvl="1" marL="914400" rtl="0">
              <a:spcBef>
                <a:spcPts val="0"/>
              </a:spcBef>
            </a:pPr>
            <a:r>
              <a:rPr lang="en"/>
              <a:t>A automatic and continuous data collection project</a:t>
            </a:r>
          </a:p>
          <a:p>
            <a:pPr indent="-228600" lvl="1" marL="914400" rtl="0">
              <a:spcBef>
                <a:spcPts val="0"/>
              </a:spcBef>
            </a:pPr>
            <a:r>
              <a:rPr lang="en"/>
              <a:t>Initiated by a founder of BlueJ</a:t>
            </a:r>
          </a:p>
          <a:p>
            <a:pPr indent="-228600" lvl="1" marL="914400" rtl="0">
              <a:spcBef>
                <a:spcPts val="0"/>
              </a:spcBef>
            </a:pPr>
            <a:r>
              <a:rPr lang="en"/>
              <a:t>Remote data storage in UK</a:t>
            </a: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Blackbox limitations</a:t>
            </a:r>
          </a:p>
        </p:txBody>
      </p:sp>
      <p:sp>
        <p:nvSpPr>
          <p:cNvPr id="208" name="Shape 20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Can not differentiate individual students</a:t>
            </a:r>
          </a:p>
          <a:p>
            <a:pPr indent="-228600" lvl="0" marL="457200" rtl="0">
              <a:spcBef>
                <a:spcPts val="0"/>
              </a:spcBef>
            </a:pPr>
            <a:r>
              <a:rPr lang="en"/>
              <a:t>Multiple users sharing one computer</a:t>
            </a:r>
          </a:p>
          <a:p>
            <a:pPr indent="-228600" lvl="0" marL="457200">
              <a:spcBef>
                <a:spcPts val="0"/>
              </a:spcBef>
            </a:pPr>
            <a:r>
              <a:rPr lang="en"/>
              <a:t>Multiple computers used by one user</a:t>
            </a:r>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ctrTitle"/>
          </p:nvPr>
        </p:nvSpPr>
        <p:spPr>
          <a:xfrm>
            <a:off x="1680300" y="1543650"/>
            <a:ext cx="5783400" cy="624000"/>
          </a:xfrm>
          <a:prstGeom prst="rect">
            <a:avLst/>
          </a:prstGeom>
        </p:spPr>
        <p:txBody>
          <a:bodyPr anchorCtr="0" anchor="b" bIns="91425" lIns="91425" rIns="91425" tIns="91425">
            <a:noAutofit/>
          </a:bodyPr>
          <a:lstStyle/>
          <a:p>
            <a:pPr lvl="0" rtl="0">
              <a:spcBef>
                <a:spcPts val="0"/>
              </a:spcBef>
              <a:buNone/>
            </a:pPr>
            <a:r>
              <a:rPr lang="en"/>
              <a:t>Methods</a:t>
            </a:r>
          </a:p>
        </p:txBody>
      </p:sp>
      <p:sp>
        <p:nvSpPr>
          <p:cNvPr id="214" name="Shape 214"/>
          <p:cNvSpPr txBox="1"/>
          <p:nvPr>
            <p:ph idx="1" type="subTitle"/>
          </p:nvPr>
        </p:nvSpPr>
        <p:spPr>
          <a:xfrm>
            <a:off x="510450" y="3182312"/>
            <a:ext cx="8123100" cy="630000"/>
          </a:xfrm>
          <a:prstGeom prst="rect">
            <a:avLst/>
          </a:prstGeom>
        </p:spPr>
        <p:txBody>
          <a:bodyPr anchorCtr="0" anchor="t" bIns="91425" lIns="91425" rIns="91425" tIns="91425">
            <a:noAutofit/>
          </a:bodyPr>
          <a:lstStyle/>
          <a:p>
            <a:pPr indent="-228600" lvl="0" marL="457200" rtl="0" algn="l">
              <a:spcBef>
                <a:spcPts val="0"/>
              </a:spcBef>
              <a:buAutoNum type="arabicPeriod"/>
            </a:pPr>
            <a:r>
              <a:rPr lang="en"/>
              <a:t>Design</a:t>
            </a:r>
          </a:p>
          <a:p>
            <a:pPr indent="-228600" lvl="0" marL="457200" rtl="0" algn="l">
              <a:spcBef>
                <a:spcPts val="0"/>
              </a:spcBef>
              <a:buAutoNum type="arabicPeriod"/>
            </a:pPr>
            <a:r>
              <a:rPr lang="en"/>
              <a:t>Implementation</a:t>
            </a:r>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Design (Infrastructure)</a:t>
            </a:r>
          </a:p>
        </p:txBody>
      </p:sp>
      <p:sp>
        <p:nvSpPr>
          <p:cNvPr id="220" name="Shape 220"/>
          <p:cNvSpPr txBox="1"/>
          <p:nvPr>
            <p:ph idx="1" type="body"/>
          </p:nvPr>
        </p:nvSpPr>
        <p:spPr>
          <a:xfrm>
            <a:off x="311700" y="1152475"/>
            <a:ext cx="3999900" cy="3416400"/>
          </a:xfrm>
          <a:prstGeom prst="rect">
            <a:avLst/>
          </a:prstGeom>
        </p:spPr>
        <p:txBody>
          <a:bodyPr anchorCtr="0" anchor="t" bIns="91425" lIns="91425" rIns="91425" tIns="91425">
            <a:noAutofit/>
          </a:bodyPr>
          <a:lstStyle/>
          <a:p>
            <a:pPr indent="-342900" lvl="0" marL="457200" rtl="0">
              <a:spcBef>
                <a:spcPts val="0"/>
              </a:spcBef>
              <a:buClr>
                <a:srgbClr val="616161"/>
              </a:buClr>
              <a:buSzPct val="100000"/>
            </a:pPr>
            <a:r>
              <a:rPr lang="en" sz="1800">
                <a:solidFill>
                  <a:srgbClr val="616161"/>
                </a:solidFill>
              </a:rPr>
              <a:t>Local Data storage</a:t>
            </a:r>
          </a:p>
          <a:p>
            <a:pPr indent="-342900" lvl="0" marL="457200" rtl="0">
              <a:spcBef>
                <a:spcPts val="0"/>
              </a:spcBef>
              <a:buSzPct val="100000"/>
            </a:pPr>
            <a:r>
              <a:rPr lang="en" sz="1800"/>
              <a:t>Data transfer</a:t>
            </a:r>
          </a:p>
          <a:p>
            <a:pPr indent="-342900" lvl="1" marL="914400" rtl="0">
              <a:spcBef>
                <a:spcPts val="0"/>
              </a:spcBef>
              <a:buSzPct val="100000"/>
            </a:pPr>
            <a:r>
              <a:rPr lang="en" sz="1800"/>
              <a:t>Checkpoint system</a:t>
            </a:r>
          </a:p>
          <a:p>
            <a:pPr indent="-342900" lvl="0" marL="457200" rtl="0">
              <a:spcBef>
                <a:spcPts val="0"/>
              </a:spcBef>
              <a:buSzPct val="100000"/>
            </a:pPr>
            <a:r>
              <a:rPr lang="en" sz="1800"/>
              <a:t>Data analysis</a:t>
            </a:r>
          </a:p>
        </p:txBody>
      </p:sp>
      <p:sp>
        <p:nvSpPr>
          <p:cNvPr id="221" name="Shape 221"/>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222" name="Shape 222"/>
          <p:cNvPicPr preferRelativeResize="0"/>
          <p:nvPr/>
        </p:nvPicPr>
        <p:blipFill>
          <a:blip r:embed="rId3">
            <a:alphaModFix/>
          </a:blip>
          <a:stretch>
            <a:fillRect/>
          </a:stretch>
        </p:blipFill>
        <p:spPr>
          <a:xfrm>
            <a:off x="4137862" y="1152462"/>
            <a:ext cx="4791075" cy="3171825"/>
          </a:xfrm>
          <a:prstGeom prst="rect">
            <a:avLst/>
          </a:prstGeom>
          <a:noFill/>
          <a:ln>
            <a:noFill/>
          </a:ln>
        </p:spPr>
      </p:pic>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Design</a:t>
            </a:r>
          </a:p>
        </p:txBody>
      </p:sp>
      <p:sp>
        <p:nvSpPr>
          <p:cNvPr id="228" name="Shape 228"/>
          <p:cNvSpPr txBox="1"/>
          <p:nvPr>
            <p:ph idx="1" type="body"/>
          </p:nvPr>
        </p:nvSpPr>
        <p:spPr>
          <a:xfrm>
            <a:off x="311700" y="1152475"/>
            <a:ext cx="3999900" cy="3416400"/>
          </a:xfrm>
          <a:prstGeom prst="rect">
            <a:avLst/>
          </a:prstGeom>
        </p:spPr>
        <p:txBody>
          <a:bodyPr anchorCtr="0" anchor="t" bIns="91425" lIns="91425" rIns="91425" tIns="91425">
            <a:noAutofit/>
          </a:bodyPr>
          <a:lstStyle/>
          <a:p>
            <a:pPr indent="-342900" lvl="0" marL="457200" rtl="0">
              <a:spcBef>
                <a:spcPts val="0"/>
              </a:spcBef>
              <a:buSzPct val="100000"/>
            </a:pPr>
            <a:r>
              <a:rPr b="1" lang="en" sz="1800">
                <a:solidFill>
                  <a:srgbClr val="4A86E8"/>
                </a:solidFill>
              </a:rPr>
              <a:t>Local Data storage</a:t>
            </a:r>
          </a:p>
          <a:p>
            <a:pPr indent="-342900" lvl="0" marL="457200" rtl="0">
              <a:spcBef>
                <a:spcPts val="0"/>
              </a:spcBef>
              <a:buSzPct val="100000"/>
            </a:pPr>
            <a:r>
              <a:rPr lang="en" sz="1800"/>
              <a:t>Data transfer</a:t>
            </a:r>
          </a:p>
          <a:p>
            <a:pPr indent="-342900" lvl="1" marL="914400" rtl="0">
              <a:spcBef>
                <a:spcPts val="0"/>
              </a:spcBef>
              <a:buSzPct val="100000"/>
            </a:pPr>
            <a:r>
              <a:rPr lang="en" sz="1800"/>
              <a:t>Checkpoint system</a:t>
            </a:r>
          </a:p>
          <a:p>
            <a:pPr indent="-342900" lvl="0" marL="457200" rtl="0">
              <a:spcBef>
                <a:spcPts val="0"/>
              </a:spcBef>
              <a:buSzPct val="100000"/>
            </a:pPr>
            <a:r>
              <a:rPr lang="en" sz="1800"/>
              <a:t>Data analysis</a:t>
            </a:r>
          </a:p>
        </p:txBody>
      </p:sp>
      <p:sp>
        <p:nvSpPr>
          <p:cNvPr id="229" name="Shape 229"/>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Design</a:t>
            </a:r>
          </a:p>
        </p:txBody>
      </p:sp>
      <p:sp>
        <p:nvSpPr>
          <p:cNvPr id="235" name="Shape 235"/>
          <p:cNvSpPr txBox="1"/>
          <p:nvPr>
            <p:ph idx="1" type="body"/>
          </p:nvPr>
        </p:nvSpPr>
        <p:spPr>
          <a:xfrm>
            <a:off x="311700" y="1152475"/>
            <a:ext cx="3999900" cy="3416400"/>
          </a:xfrm>
          <a:prstGeom prst="rect">
            <a:avLst/>
          </a:prstGeom>
        </p:spPr>
        <p:txBody>
          <a:bodyPr anchorCtr="0" anchor="t" bIns="91425" lIns="91425" rIns="91425" tIns="91425">
            <a:noAutofit/>
          </a:bodyPr>
          <a:lstStyle/>
          <a:p>
            <a:pPr indent="-342900" lvl="0" marL="457200" rtl="0">
              <a:spcBef>
                <a:spcPts val="0"/>
              </a:spcBef>
              <a:buClr>
                <a:srgbClr val="616161"/>
              </a:buClr>
              <a:buSzPct val="100000"/>
            </a:pPr>
            <a:r>
              <a:rPr lang="en" sz="1800">
                <a:solidFill>
                  <a:srgbClr val="616161"/>
                </a:solidFill>
              </a:rPr>
              <a:t>Local Data storage</a:t>
            </a:r>
          </a:p>
          <a:p>
            <a:pPr indent="-342900" lvl="0" marL="457200" rtl="0">
              <a:spcBef>
                <a:spcPts val="0"/>
              </a:spcBef>
              <a:buClr>
                <a:srgbClr val="4A86E8"/>
              </a:buClr>
              <a:buSzPct val="100000"/>
            </a:pPr>
            <a:r>
              <a:rPr b="1" lang="en" sz="1800">
                <a:solidFill>
                  <a:srgbClr val="4A86E8"/>
                </a:solidFill>
              </a:rPr>
              <a:t>Data transfer</a:t>
            </a:r>
          </a:p>
          <a:p>
            <a:pPr indent="-342900" lvl="1" marL="914400" rtl="0">
              <a:spcBef>
                <a:spcPts val="0"/>
              </a:spcBef>
              <a:buSzPct val="100000"/>
            </a:pPr>
            <a:r>
              <a:rPr lang="en" sz="1800"/>
              <a:t>Checkpoint system</a:t>
            </a:r>
          </a:p>
          <a:p>
            <a:pPr indent="-342900" lvl="0" marL="457200" rtl="0">
              <a:spcBef>
                <a:spcPts val="0"/>
              </a:spcBef>
              <a:buSzPct val="100000"/>
            </a:pPr>
            <a:r>
              <a:rPr lang="en" sz="1800"/>
              <a:t>Data analysis</a:t>
            </a:r>
          </a:p>
        </p:txBody>
      </p:sp>
      <p:sp>
        <p:nvSpPr>
          <p:cNvPr id="236" name="Shape 236"/>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Design</a:t>
            </a:r>
          </a:p>
        </p:txBody>
      </p:sp>
      <p:sp>
        <p:nvSpPr>
          <p:cNvPr id="242" name="Shape 242"/>
          <p:cNvSpPr txBox="1"/>
          <p:nvPr>
            <p:ph idx="1" type="body"/>
          </p:nvPr>
        </p:nvSpPr>
        <p:spPr>
          <a:xfrm>
            <a:off x="311700" y="1152475"/>
            <a:ext cx="3999900" cy="3416400"/>
          </a:xfrm>
          <a:prstGeom prst="rect">
            <a:avLst/>
          </a:prstGeom>
        </p:spPr>
        <p:txBody>
          <a:bodyPr anchorCtr="0" anchor="t" bIns="91425" lIns="91425" rIns="91425" tIns="91425">
            <a:noAutofit/>
          </a:bodyPr>
          <a:lstStyle/>
          <a:p>
            <a:pPr indent="-342900" lvl="0" marL="457200" rtl="0">
              <a:spcBef>
                <a:spcPts val="0"/>
              </a:spcBef>
              <a:buClr>
                <a:srgbClr val="616161"/>
              </a:buClr>
              <a:buSzPct val="100000"/>
            </a:pPr>
            <a:r>
              <a:rPr lang="en" sz="1800">
                <a:solidFill>
                  <a:srgbClr val="616161"/>
                </a:solidFill>
              </a:rPr>
              <a:t>Local Data storage</a:t>
            </a:r>
          </a:p>
          <a:p>
            <a:pPr indent="-342900" lvl="0" marL="457200" rtl="0">
              <a:spcBef>
                <a:spcPts val="0"/>
              </a:spcBef>
              <a:buSzPct val="100000"/>
            </a:pPr>
            <a:r>
              <a:rPr lang="en" sz="1800"/>
              <a:t>Data transfer</a:t>
            </a:r>
          </a:p>
          <a:p>
            <a:pPr indent="-342900" lvl="1" marL="914400" rtl="0">
              <a:spcBef>
                <a:spcPts val="0"/>
              </a:spcBef>
              <a:buSzPct val="100000"/>
            </a:pPr>
            <a:r>
              <a:rPr lang="en" sz="1800"/>
              <a:t>Checkpoint system</a:t>
            </a:r>
          </a:p>
          <a:p>
            <a:pPr indent="-342900" lvl="0" marL="457200" rtl="0">
              <a:spcBef>
                <a:spcPts val="0"/>
              </a:spcBef>
              <a:buClr>
                <a:srgbClr val="4A86E8"/>
              </a:buClr>
              <a:buSzPct val="100000"/>
            </a:pPr>
            <a:r>
              <a:rPr b="1" lang="en" sz="1800">
                <a:solidFill>
                  <a:srgbClr val="4A86E8"/>
                </a:solidFill>
              </a:rPr>
              <a:t>Data analysis</a:t>
            </a:r>
          </a:p>
        </p:txBody>
      </p:sp>
      <p:sp>
        <p:nvSpPr>
          <p:cNvPr id="243" name="Shape 243"/>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Implementation (Local Data Storage)</a:t>
            </a:r>
          </a:p>
        </p:txBody>
      </p:sp>
      <p:sp>
        <p:nvSpPr>
          <p:cNvPr id="249" name="Shape 249"/>
          <p:cNvSpPr txBox="1"/>
          <p:nvPr>
            <p:ph idx="1" type="body"/>
          </p:nvPr>
        </p:nvSpPr>
        <p:spPr>
          <a:xfrm>
            <a:off x="311700" y="1152475"/>
            <a:ext cx="3999900" cy="34164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rgbClr val="616161"/>
              </a:buClr>
              <a:buSzPct val="100000"/>
              <a:buFont typeface="Proxima Nova"/>
            </a:pPr>
            <a:r>
              <a:rPr lang="en" sz="1800">
                <a:solidFill>
                  <a:srgbClr val="616161"/>
                </a:solidFill>
              </a:rPr>
              <a:t>MySQL</a:t>
            </a:r>
          </a:p>
          <a:p>
            <a:pPr indent="-342900" lvl="0" marL="457200" marR="0" rtl="0" algn="l">
              <a:lnSpc>
                <a:spcPct val="115000"/>
              </a:lnSpc>
              <a:spcBef>
                <a:spcPts val="0"/>
              </a:spcBef>
              <a:spcAft>
                <a:spcPts val="1600"/>
              </a:spcAft>
              <a:buClr>
                <a:srgbClr val="616161"/>
              </a:buClr>
              <a:buSzPct val="100000"/>
            </a:pPr>
            <a:r>
              <a:rPr lang="en" sz="1800">
                <a:solidFill>
                  <a:srgbClr val="616161"/>
                </a:solidFill>
              </a:rPr>
              <a:t>16 tables</a:t>
            </a:r>
          </a:p>
          <a:p>
            <a:pPr indent="-342900" lvl="0" marL="457200" marR="0" rtl="0" algn="l">
              <a:lnSpc>
                <a:spcPct val="115000"/>
              </a:lnSpc>
              <a:spcBef>
                <a:spcPts val="0"/>
              </a:spcBef>
              <a:spcAft>
                <a:spcPts val="1600"/>
              </a:spcAft>
              <a:buClr>
                <a:srgbClr val="616161"/>
              </a:buClr>
              <a:buSzPct val="100000"/>
            </a:pPr>
            <a:r>
              <a:rPr lang="en" sz="1800">
                <a:solidFill>
                  <a:srgbClr val="616161"/>
                </a:solidFill>
              </a:rPr>
              <a:t>SequelPro</a:t>
            </a:r>
          </a:p>
        </p:txBody>
      </p:sp>
      <p:sp>
        <p:nvSpPr>
          <p:cNvPr id="250" name="Shape 250"/>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a:spcBef>
                <a:spcPts val="0"/>
              </a:spcBef>
              <a:buNone/>
            </a:pPr>
            <a:r>
              <a:t/>
            </a:r>
            <a:endParaRPr/>
          </a:p>
        </p:txBody>
      </p:sp>
      <p:pic>
        <p:nvPicPr>
          <p:cNvPr id="251" name="Shape 251"/>
          <p:cNvPicPr preferRelativeResize="0"/>
          <p:nvPr/>
        </p:nvPicPr>
        <p:blipFill>
          <a:blip r:embed="rId3">
            <a:alphaModFix/>
          </a:blip>
          <a:stretch>
            <a:fillRect/>
          </a:stretch>
        </p:blipFill>
        <p:spPr>
          <a:xfrm>
            <a:off x="3400425" y="1152475"/>
            <a:ext cx="5584275" cy="3346375"/>
          </a:xfrm>
          <a:prstGeom prst="rect">
            <a:avLst/>
          </a:prstGeom>
          <a:noFill/>
          <a:ln>
            <a:noFill/>
          </a:ln>
        </p:spPr>
      </p:pic>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Agenda</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Introduction</a:t>
            </a:r>
          </a:p>
          <a:p>
            <a:pPr indent="-228600" lvl="0" marL="457200" rtl="0">
              <a:spcBef>
                <a:spcPts val="0"/>
              </a:spcBef>
              <a:buClr>
                <a:srgbClr val="4A86E8"/>
              </a:buClr>
              <a:buAutoNum type="arabicPeriod"/>
            </a:pPr>
            <a:r>
              <a:rPr b="1" lang="en">
                <a:solidFill>
                  <a:srgbClr val="4A86E8"/>
                </a:solidFill>
              </a:rPr>
              <a:t>Background</a:t>
            </a:r>
          </a:p>
          <a:p>
            <a:pPr indent="-228600" lvl="0" marL="457200" rtl="0">
              <a:spcBef>
                <a:spcPts val="0"/>
              </a:spcBef>
              <a:buAutoNum type="arabicPeriod"/>
            </a:pPr>
            <a:r>
              <a:rPr lang="en"/>
              <a:t>Methods</a:t>
            </a:r>
          </a:p>
          <a:p>
            <a:pPr indent="-228600" lvl="0" marL="457200" rtl="0">
              <a:spcBef>
                <a:spcPts val="0"/>
              </a:spcBef>
              <a:buAutoNum type="arabicPeriod"/>
            </a:pPr>
            <a:r>
              <a:rPr lang="en"/>
              <a:t>Results / Implications</a:t>
            </a:r>
          </a:p>
          <a:p>
            <a:pPr indent="-228600" lvl="0" marL="457200" rtl="0">
              <a:spcBef>
                <a:spcPts val="0"/>
              </a:spcBef>
              <a:buAutoNum type="arabicPeriod"/>
            </a:pPr>
            <a:r>
              <a:rPr lang="en"/>
              <a:t>Conclusion &amp; Future Work</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Implementation (Data Transfer)</a:t>
            </a:r>
          </a:p>
        </p:txBody>
      </p:sp>
      <p:sp>
        <p:nvSpPr>
          <p:cNvPr id="257" name="Shape 257"/>
          <p:cNvSpPr txBox="1"/>
          <p:nvPr>
            <p:ph idx="1" type="body"/>
          </p:nvPr>
        </p:nvSpPr>
        <p:spPr>
          <a:xfrm>
            <a:off x="311700" y="1152475"/>
            <a:ext cx="3999900" cy="34164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rgbClr val="4A86E8"/>
              </a:buClr>
              <a:buSzPct val="100000"/>
              <a:buFont typeface="Proxima Nova"/>
            </a:pPr>
            <a:r>
              <a:rPr b="1" lang="en" sz="1800">
                <a:solidFill>
                  <a:srgbClr val="4A86E8"/>
                </a:solidFill>
              </a:rPr>
              <a:t>Checkpoint system</a:t>
            </a:r>
          </a:p>
          <a:p>
            <a:pPr indent="-342900" lvl="0" marL="457200" marR="0" rtl="0" algn="l">
              <a:lnSpc>
                <a:spcPct val="115000"/>
              </a:lnSpc>
              <a:spcBef>
                <a:spcPts val="0"/>
              </a:spcBef>
              <a:spcAft>
                <a:spcPts val="1600"/>
              </a:spcAft>
              <a:buSzPct val="100000"/>
            </a:pPr>
            <a:r>
              <a:rPr lang="en" sz="1800"/>
              <a:t>The Master Events Table</a:t>
            </a:r>
          </a:p>
          <a:p>
            <a:pPr indent="-342900" lvl="0" marL="457200" marR="0" rtl="0" algn="l">
              <a:lnSpc>
                <a:spcPct val="115000"/>
              </a:lnSpc>
              <a:spcBef>
                <a:spcPts val="0"/>
              </a:spcBef>
              <a:spcAft>
                <a:spcPts val="1600"/>
              </a:spcAft>
              <a:buSzPct val="100000"/>
            </a:pPr>
            <a:r>
              <a:rPr lang="en" sz="1800"/>
              <a:t>Events triggered by our students</a:t>
            </a:r>
          </a:p>
          <a:p>
            <a:pPr indent="-342900" lvl="0" marL="457200" marR="0" rtl="0" algn="l">
              <a:lnSpc>
                <a:spcPct val="115000"/>
              </a:lnSpc>
              <a:spcBef>
                <a:spcPts val="0"/>
              </a:spcBef>
              <a:spcAft>
                <a:spcPts val="1600"/>
              </a:spcAft>
              <a:buSzPct val="100000"/>
            </a:pPr>
            <a:r>
              <a:rPr lang="en" sz="1800"/>
              <a:t>Detail of tables</a:t>
            </a:r>
          </a:p>
        </p:txBody>
      </p:sp>
      <p:sp>
        <p:nvSpPr>
          <p:cNvPr id="258" name="Shape 258"/>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259" name="Shape 259"/>
          <p:cNvPicPr preferRelativeResize="0"/>
          <p:nvPr/>
        </p:nvPicPr>
        <p:blipFill>
          <a:blip r:embed="rId3">
            <a:alphaModFix/>
          </a:blip>
          <a:stretch>
            <a:fillRect/>
          </a:stretch>
        </p:blipFill>
        <p:spPr>
          <a:xfrm>
            <a:off x="1528475" y="2689728"/>
            <a:ext cx="7303825" cy="1879149"/>
          </a:xfrm>
          <a:prstGeom prst="rect">
            <a:avLst/>
          </a:prstGeom>
          <a:noFill/>
          <a:ln>
            <a:noFill/>
          </a:ln>
        </p:spPr>
      </p:pic>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Implementation (Data Transfer)</a:t>
            </a:r>
          </a:p>
        </p:txBody>
      </p:sp>
      <p:sp>
        <p:nvSpPr>
          <p:cNvPr id="265" name="Shape 265"/>
          <p:cNvSpPr txBox="1"/>
          <p:nvPr>
            <p:ph idx="1" type="body"/>
          </p:nvPr>
        </p:nvSpPr>
        <p:spPr>
          <a:xfrm>
            <a:off x="311700" y="1152475"/>
            <a:ext cx="3999900" cy="34164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chemeClr val="accent3"/>
              </a:buClr>
              <a:buSzPct val="100000"/>
              <a:buFont typeface="Proxima Nova"/>
            </a:pPr>
            <a:r>
              <a:rPr lang="en" sz="1800"/>
              <a:t>Checkpoint system</a:t>
            </a:r>
          </a:p>
          <a:p>
            <a:pPr indent="-342900" lvl="0" marL="457200" marR="0" rtl="0" algn="l">
              <a:lnSpc>
                <a:spcPct val="115000"/>
              </a:lnSpc>
              <a:spcBef>
                <a:spcPts val="0"/>
              </a:spcBef>
              <a:spcAft>
                <a:spcPts val="1600"/>
              </a:spcAft>
              <a:buClr>
                <a:srgbClr val="4A86E8"/>
              </a:buClr>
              <a:buSzPct val="100000"/>
            </a:pPr>
            <a:r>
              <a:rPr b="1" lang="en" sz="1800">
                <a:solidFill>
                  <a:srgbClr val="4A86E8"/>
                </a:solidFill>
              </a:rPr>
              <a:t>The Master Events Table</a:t>
            </a:r>
          </a:p>
          <a:p>
            <a:pPr indent="-342900" lvl="0" marL="457200" marR="0" rtl="0" algn="l">
              <a:lnSpc>
                <a:spcPct val="115000"/>
              </a:lnSpc>
              <a:spcBef>
                <a:spcPts val="0"/>
              </a:spcBef>
              <a:spcAft>
                <a:spcPts val="1600"/>
              </a:spcAft>
              <a:buSzPct val="100000"/>
            </a:pPr>
            <a:r>
              <a:rPr lang="en" sz="1800"/>
              <a:t>Events triggered by our students</a:t>
            </a:r>
          </a:p>
          <a:p>
            <a:pPr indent="-342900" lvl="0" marL="457200" marR="0" rtl="0" algn="l">
              <a:lnSpc>
                <a:spcPct val="115000"/>
              </a:lnSpc>
              <a:spcBef>
                <a:spcPts val="0"/>
              </a:spcBef>
              <a:spcAft>
                <a:spcPts val="1600"/>
              </a:spcAft>
              <a:buSzPct val="100000"/>
            </a:pPr>
            <a:r>
              <a:rPr lang="en" sz="1800"/>
              <a:t>Detail of tables</a:t>
            </a:r>
          </a:p>
        </p:txBody>
      </p:sp>
      <p:sp>
        <p:nvSpPr>
          <p:cNvPr id="266" name="Shape 266"/>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267" name="Shape 267"/>
          <p:cNvPicPr preferRelativeResize="0"/>
          <p:nvPr/>
        </p:nvPicPr>
        <p:blipFill>
          <a:blip r:embed="rId3">
            <a:alphaModFix/>
          </a:blip>
          <a:stretch>
            <a:fillRect/>
          </a:stretch>
        </p:blipFill>
        <p:spPr>
          <a:xfrm>
            <a:off x="459974" y="3648450"/>
            <a:ext cx="8372324" cy="920424"/>
          </a:xfrm>
          <a:prstGeom prst="rect">
            <a:avLst/>
          </a:prstGeom>
          <a:noFill/>
          <a:ln>
            <a:noFill/>
          </a:ln>
        </p:spPr>
      </p:pic>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Implementation (Data Transfer)</a:t>
            </a:r>
          </a:p>
        </p:txBody>
      </p:sp>
      <p:sp>
        <p:nvSpPr>
          <p:cNvPr id="273" name="Shape 273"/>
          <p:cNvSpPr txBox="1"/>
          <p:nvPr>
            <p:ph idx="1" type="body"/>
          </p:nvPr>
        </p:nvSpPr>
        <p:spPr>
          <a:xfrm>
            <a:off x="311700" y="1152475"/>
            <a:ext cx="4242000" cy="34164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chemeClr val="accent3"/>
              </a:buClr>
              <a:buSzPct val="100000"/>
              <a:buFont typeface="Proxima Nova"/>
            </a:pPr>
            <a:r>
              <a:rPr lang="en" sz="1800"/>
              <a:t>Checkpoint system</a:t>
            </a:r>
          </a:p>
          <a:p>
            <a:pPr indent="-342900" lvl="0" marL="457200" marR="0" rtl="0" algn="l">
              <a:lnSpc>
                <a:spcPct val="115000"/>
              </a:lnSpc>
              <a:spcBef>
                <a:spcPts val="0"/>
              </a:spcBef>
              <a:spcAft>
                <a:spcPts val="1600"/>
              </a:spcAft>
              <a:buSzPct val="100000"/>
            </a:pPr>
            <a:r>
              <a:rPr lang="en" sz="1800"/>
              <a:t>The Master Events Table</a:t>
            </a:r>
          </a:p>
          <a:p>
            <a:pPr indent="-342900" lvl="0" marL="457200" marR="0" rtl="0" algn="l">
              <a:lnSpc>
                <a:spcPct val="115000"/>
              </a:lnSpc>
              <a:spcBef>
                <a:spcPts val="0"/>
              </a:spcBef>
              <a:spcAft>
                <a:spcPts val="1600"/>
              </a:spcAft>
              <a:buClr>
                <a:srgbClr val="4A86E8"/>
              </a:buClr>
              <a:buSzPct val="100000"/>
            </a:pPr>
            <a:r>
              <a:rPr b="1" lang="en" sz="1800">
                <a:solidFill>
                  <a:srgbClr val="4A86E8"/>
                </a:solidFill>
              </a:rPr>
              <a:t>Events triggered by our students</a:t>
            </a:r>
          </a:p>
          <a:p>
            <a:pPr indent="-342900" lvl="0" marL="457200" marR="0" rtl="0" algn="l">
              <a:lnSpc>
                <a:spcPct val="115000"/>
              </a:lnSpc>
              <a:spcBef>
                <a:spcPts val="0"/>
              </a:spcBef>
              <a:spcAft>
                <a:spcPts val="1600"/>
              </a:spcAft>
              <a:buSzPct val="100000"/>
            </a:pPr>
            <a:r>
              <a:rPr lang="en" sz="1800"/>
              <a:t>Detail of tables</a:t>
            </a:r>
          </a:p>
        </p:txBody>
      </p:sp>
      <p:sp>
        <p:nvSpPr>
          <p:cNvPr id="274" name="Shape 274"/>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275" name="Shape 275"/>
          <p:cNvPicPr preferRelativeResize="0"/>
          <p:nvPr/>
        </p:nvPicPr>
        <p:blipFill>
          <a:blip r:embed="rId3">
            <a:alphaModFix/>
          </a:blip>
          <a:stretch>
            <a:fillRect/>
          </a:stretch>
        </p:blipFill>
        <p:spPr>
          <a:xfrm>
            <a:off x="3374124" y="3604075"/>
            <a:ext cx="5458174" cy="964824"/>
          </a:xfrm>
          <a:prstGeom prst="rect">
            <a:avLst/>
          </a:prstGeom>
          <a:noFill/>
          <a:ln>
            <a:noFill/>
          </a:ln>
        </p:spPr>
      </p:pic>
      <p:pic>
        <p:nvPicPr>
          <p:cNvPr id="276" name="Shape 276"/>
          <p:cNvPicPr preferRelativeResize="0"/>
          <p:nvPr/>
        </p:nvPicPr>
        <p:blipFill>
          <a:blip r:embed="rId4">
            <a:alphaModFix/>
          </a:blip>
          <a:stretch>
            <a:fillRect/>
          </a:stretch>
        </p:blipFill>
        <p:spPr>
          <a:xfrm>
            <a:off x="1793150" y="2575325"/>
            <a:ext cx="7039150" cy="1993549"/>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600"/>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Implementation (Data Transfer)</a:t>
            </a:r>
          </a:p>
        </p:txBody>
      </p:sp>
      <p:sp>
        <p:nvSpPr>
          <p:cNvPr id="282" name="Shape 282"/>
          <p:cNvSpPr txBox="1"/>
          <p:nvPr>
            <p:ph idx="1" type="body"/>
          </p:nvPr>
        </p:nvSpPr>
        <p:spPr>
          <a:xfrm>
            <a:off x="311700" y="1152475"/>
            <a:ext cx="3999900" cy="34164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chemeClr val="accent3"/>
              </a:buClr>
              <a:buSzPct val="100000"/>
              <a:buFont typeface="Proxima Nova"/>
            </a:pPr>
            <a:r>
              <a:rPr lang="en" sz="1800"/>
              <a:t>Checkpoint system</a:t>
            </a:r>
          </a:p>
          <a:p>
            <a:pPr indent="-342900" lvl="0" marL="457200" marR="0" rtl="0" algn="l">
              <a:lnSpc>
                <a:spcPct val="115000"/>
              </a:lnSpc>
              <a:spcBef>
                <a:spcPts val="0"/>
              </a:spcBef>
              <a:spcAft>
                <a:spcPts val="1600"/>
              </a:spcAft>
              <a:buSzPct val="100000"/>
            </a:pPr>
            <a:r>
              <a:rPr lang="en" sz="1800"/>
              <a:t>The Master Events Table</a:t>
            </a:r>
          </a:p>
          <a:p>
            <a:pPr indent="-342900" lvl="0" marL="457200" marR="0" rtl="0" algn="l">
              <a:lnSpc>
                <a:spcPct val="115000"/>
              </a:lnSpc>
              <a:spcBef>
                <a:spcPts val="0"/>
              </a:spcBef>
              <a:spcAft>
                <a:spcPts val="1600"/>
              </a:spcAft>
              <a:buSzPct val="100000"/>
            </a:pPr>
            <a:r>
              <a:rPr lang="en" sz="1800"/>
              <a:t>Events triggered by our students</a:t>
            </a:r>
          </a:p>
          <a:p>
            <a:pPr indent="-342900" lvl="0" marL="457200" marR="0" rtl="0" algn="l">
              <a:lnSpc>
                <a:spcPct val="115000"/>
              </a:lnSpc>
              <a:spcBef>
                <a:spcPts val="0"/>
              </a:spcBef>
              <a:spcAft>
                <a:spcPts val="1600"/>
              </a:spcAft>
              <a:buClr>
                <a:srgbClr val="4A86E8"/>
              </a:buClr>
              <a:buSzPct val="100000"/>
            </a:pPr>
            <a:r>
              <a:rPr b="1" lang="en" sz="1800">
                <a:solidFill>
                  <a:srgbClr val="4A86E8"/>
                </a:solidFill>
              </a:rPr>
              <a:t>Detail of tables</a:t>
            </a:r>
          </a:p>
        </p:txBody>
      </p:sp>
      <p:sp>
        <p:nvSpPr>
          <p:cNvPr id="283" name="Shape 283"/>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284" name="Shape 284"/>
          <p:cNvPicPr preferRelativeResize="0"/>
          <p:nvPr/>
        </p:nvPicPr>
        <p:blipFill>
          <a:blip r:embed="rId3">
            <a:alphaModFix/>
          </a:blip>
          <a:stretch>
            <a:fillRect/>
          </a:stretch>
        </p:blipFill>
        <p:spPr>
          <a:xfrm>
            <a:off x="768099" y="3081774"/>
            <a:ext cx="8375900" cy="271799"/>
          </a:xfrm>
          <a:prstGeom prst="rect">
            <a:avLst/>
          </a:prstGeom>
          <a:noFill/>
          <a:ln>
            <a:noFill/>
          </a:ln>
        </p:spPr>
      </p:pic>
      <p:pic>
        <p:nvPicPr>
          <p:cNvPr id="285" name="Shape 285"/>
          <p:cNvPicPr preferRelativeResize="0"/>
          <p:nvPr/>
        </p:nvPicPr>
        <p:blipFill>
          <a:blip r:embed="rId4">
            <a:alphaModFix/>
          </a:blip>
          <a:stretch>
            <a:fillRect/>
          </a:stretch>
        </p:blipFill>
        <p:spPr>
          <a:xfrm>
            <a:off x="0" y="3581707"/>
            <a:ext cx="9143999" cy="1180784"/>
          </a:xfrm>
          <a:prstGeom prst="rect">
            <a:avLst/>
          </a:prstGeom>
          <a:noFill/>
          <a:ln>
            <a:noFill/>
          </a:ln>
        </p:spPr>
      </p:pic>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Implementation (Data Analysis)</a:t>
            </a:r>
          </a:p>
        </p:txBody>
      </p:sp>
      <p:sp>
        <p:nvSpPr>
          <p:cNvPr id="291" name="Shape 291"/>
          <p:cNvSpPr txBox="1"/>
          <p:nvPr>
            <p:ph idx="1" type="body"/>
          </p:nvPr>
        </p:nvSpPr>
        <p:spPr>
          <a:xfrm>
            <a:off x="311700" y="1152475"/>
            <a:ext cx="3999900" cy="34164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rgbClr val="4A86E8"/>
              </a:buClr>
              <a:buSzPct val="100000"/>
              <a:buFont typeface="Proxima Nova"/>
            </a:pPr>
            <a:r>
              <a:rPr b="1" lang="en" sz="1800">
                <a:solidFill>
                  <a:srgbClr val="4A86E8"/>
                </a:solidFill>
              </a:rPr>
              <a:t>Structure of utility</a:t>
            </a:r>
          </a:p>
          <a:p>
            <a:pPr indent="-342900" lvl="0" marL="457200" marR="0" rtl="0" algn="l">
              <a:lnSpc>
                <a:spcPct val="115000"/>
              </a:lnSpc>
              <a:spcBef>
                <a:spcPts val="0"/>
              </a:spcBef>
              <a:spcAft>
                <a:spcPts val="1600"/>
              </a:spcAft>
              <a:buClr>
                <a:schemeClr val="accent3"/>
              </a:buClr>
              <a:buSzPct val="100000"/>
              <a:buFont typeface="Proxima Nova"/>
            </a:pPr>
            <a:r>
              <a:rPr lang="en" sz="1800"/>
              <a:t>A module per question</a:t>
            </a:r>
          </a:p>
        </p:txBody>
      </p:sp>
      <p:sp>
        <p:nvSpPr>
          <p:cNvPr id="292" name="Shape 292"/>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a:spcBef>
                <a:spcPts val="0"/>
              </a:spcBef>
              <a:buNone/>
            </a:pPr>
            <a:r>
              <a:t/>
            </a:r>
            <a:endParaRPr/>
          </a:p>
        </p:txBody>
      </p:sp>
      <p:pic>
        <p:nvPicPr>
          <p:cNvPr id="293" name="Shape 293"/>
          <p:cNvPicPr preferRelativeResize="0"/>
          <p:nvPr/>
        </p:nvPicPr>
        <p:blipFill>
          <a:blip r:embed="rId3">
            <a:alphaModFix/>
          </a:blip>
          <a:stretch>
            <a:fillRect/>
          </a:stretch>
        </p:blipFill>
        <p:spPr>
          <a:xfrm>
            <a:off x="5365225" y="192024"/>
            <a:ext cx="3563899" cy="4839249"/>
          </a:xfrm>
          <a:prstGeom prst="rect">
            <a:avLst/>
          </a:prstGeom>
          <a:noFill/>
          <a:ln>
            <a:noFill/>
          </a:ln>
        </p:spPr>
      </p:pic>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Implementation (Data Analysis)</a:t>
            </a:r>
          </a:p>
        </p:txBody>
      </p:sp>
      <p:sp>
        <p:nvSpPr>
          <p:cNvPr id="299" name="Shape 299"/>
          <p:cNvSpPr txBox="1"/>
          <p:nvPr>
            <p:ph idx="1" type="body"/>
          </p:nvPr>
        </p:nvSpPr>
        <p:spPr>
          <a:xfrm>
            <a:off x="311700" y="1152475"/>
            <a:ext cx="3999900" cy="34164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rgbClr val="616161"/>
              </a:buClr>
              <a:buSzPct val="100000"/>
              <a:buFont typeface="Proxima Nova"/>
            </a:pPr>
            <a:r>
              <a:rPr lang="en" sz="1800">
                <a:solidFill>
                  <a:srgbClr val="616161"/>
                </a:solidFill>
              </a:rPr>
              <a:t>Package diagram</a:t>
            </a:r>
          </a:p>
          <a:p>
            <a:pPr indent="-342900" lvl="0" marL="457200" marR="0" rtl="0" algn="l">
              <a:lnSpc>
                <a:spcPct val="115000"/>
              </a:lnSpc>
              <a:spcBef>
                <a:spcPts val="0"/>
              </a:spcBef>
              <a:spcAft>
                <a:spcPts val="1600"/>
              </a:spcAft>
              <a:buClr>
                <a:srgbClr val="4A86E8"/>
              </a:buClr>
              <a:buSzPct val="100000"/>
              <a:buFont typeface="Proxima Nova"/>
            </a:pPr>
            <a:r>
              <a:rPr b="1" lang="en" sz="1800">
                <a:solidFill>
                  <a:srgbClr val="4A86E8"/>
                </a:solidFill>
              </a:rPr>
              <a:t>A script per question</a:t>
            </a:r>
          </a:p>
        </p:txBody>
      </p:sp>
      <p:sp>
        <p:nvSpPr>
          <p:cNvPr id="300" name="Shape 300"/>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301" name="Shape 301"/>
          <p:cNvPicPr preferRelativeResize="0"/>
          <p:nvPr/>
        </p:nvPicPr>
        <p:blipFill>
          <a:blip r:embed="rId3">
            <a:alphaModFix/>
          </a:blip>
          <a:stretch>
            <a:fillRect/>
          </a:stretch>
        </p:blipFill>
        <p:spPr>
          <a:xfrm>
            <a:off x="5365225" y="192024"/>
            <a:ext cx="3563899" cy="4839249"/>
          </a:xfrm>
          <a:prstGeom prst="rect">
            <a:avLst/>
          </a:prstGeom>
          <a:noFill/>
          <a:ln>
            <a:noFill/>
          </a:ln>
        </p:spPr>
      </p:pic>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Implementation (Data Analysis)</a:t>
            </a:r>
          </a:p>
        </p:txBody>
      </p:sp>
      <p:sp>
        <p:nvSpPr>
          <p:cNvPr id="307" name="Shape 307"/>
          <p:cNvSpPr txBox="1"/>
          <p:nvPr>
            <p:ph idx="1" type="body"/>
          </p:nvPr>
        </p:nvSpPr>
        <p:spPr>
          <a:xfrm>
            <a:off x="311700" y="1152475"/>
            <a:ext cx="5978400" cy="34164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chemeClr val="accent3"/>
              </a:buClr>
              <a:buSzPct val="100000"/>
              <a:buFont typeface="Proxima Nova"/>
            </a:pPr>
            <a:r>
              <a:rPr lang="en" sz="1800"/>
              <a:t>Package diagram</a:t>
            </a:r>
          </a:p>
          <a:p>
            <a:pPr indent="-342900" lvl="0" marL="457200" marR="0" rtl="0" algn="l">
              <a:lnSpc>
                <a:spcPct val="115000"/>
              </a:lnSpc>
              <a:spcBef>
                <a:spcPts val="0"/>
              </a:spcBef>
              <a:spcAft>
                <a:spcPts val="1600"/>
              </a:spcAft>
              <a:buClr>
                <a:schemeClr val="accent3"/>
              </a:buClr>
              <a:buSzPct val="100000"/>
              <a:buFont typeface="Proxima Nova"/>
            </a:pPr>
            <a:r>
              <a:rPr lang="en" sz="1800"/>
              <a:t>A script per question</a:t>
            </a:r>
          </a:p>
          <a:p>
            <a:pPr indent="-342900" lvl="1" marL="914400" marR="0" rtl="0" algn="l">
              <a:lnSpc>
                <a:spcPct val="115000"/>
              </a:lnSpc>
              <a:spcBef>
                <a:spcPts val="0"/>
              </a:spcBef>
              <a:spcAft>
                <a:spcPts val="1600"/>
              </a:spcAft>
              <a:buSzPct val="100000"/>
            </a:pPr>
            <a:r>
              <a:rPr lang="en" sz="1800"/>
              <a:t>How many times have students run the game?</a:t>
            </a:r>
          </a:p>
        </p:txBody>
      </p:sp>
      <p:sp>
        <p:nvSpPr>
          <p:cNvPr id="308" name="Shape 308"/>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309" name="Shape 309"/>
          <p:cNvPicPr preferRelativeResize="0"/>
          <p:nvPr/>
        </p:nvPicPr>
        <p:blipFill>
          <a:blip r:embed="rId3">
            <a:alphaModFix/>
          </a:blip>
          <a:stretch>
            <a:fillRect/>
          </a:stretch>
        </p:blipFill>
        <p:spPr>
          <a:xfrm>
            <a:off x="466150" y="2345428"/>
            <a:ext cx="8366150" cy="2223450"/>
          </a:xfrm>
          <a:prstGeom prst="rect">
            <a:avLst/>
          </a:prstGeom>
          <a:noFill/>
          <a:ln>
            <a:noFill/>
          </a:ln>
        </p:spPr>
      </p:pic>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ctrTitle"/>
          </p:nvPr>
        </p:nvSpPr>
        <p:spPr>
          <a:xfrm>
            <a:off x="1680300" y="1543650"/>
            <a:ext cx="5783400" cy="624000"/>
          </a:xfrm>
          <a:prstGeom prst="rect">
            <a:avLst/>
          </a:prstGeom>
        </p:spPr>
        <p:txBody>
          <a:bodyPr anchorCtr="0" anchor="b" bIns="91425" lIns="91425" rIns="91425" tIns="91425">
            <a:noAutofit/>
          </a:bodyPr>
          <a:lstStyle/>
          <a:p>
            <a:pPr lvl="0" rtl="0">
              <a:spcBef>
                <a:spcPts val="0"/>
              </a:spcBef>
              <a:buNone/>
            </a:pPr>
            <a:r>
              <a:rPr lang="en"/>
              <a:t>Results / Implications</a:t>
            </a:r>
          </a:p>
        </p:txBody>
      </p:sp>
      <p:sp>
        <p:nvSpPr>
          <p:cNvPr id="315" name="Shape 315"/>
          <p:cNvSpPr txBox="1"/>
          <p:nvPr>
            <p:ph idx="1" type="subTitle"/>
          </p:nvPr>
        </p:nvSpPr>
        <p:spPr>
          <a:xfrm>
            <a:off x="562350" y="3049450"/>
            <a:ext cx="5783400" cy="2094000"/>
          </a:xfrm>
          <a:prstGeom prst="rect">
            <a:avLst/>
          </a:prstGeom>
        </p:spPr>
        <p:txBody>
          <a:bodyPr anchorCtr="0" anchor="t" bIns="91425" lIns="91425" rIns="91425" tIns="91425">
            <a:noAutofit/>
          </a:bodyPr>
          <a:lstStyle/>
          <a:p>
            <a:pPr indent="-342900" lvl="0" marL="457200" rtl="0" algn="l">
              <a:spcBef>
                <a:spcPts val="0"/>
              </a:spcBef>
              <a:buSzPct val="100000"/>
              <a:buAutoNum type="arabicPeriod"/>
            </a:pPr>
            <a:r>
              <a:rPr lang="en" sz="1800"/>
              <a:t>Top Ten Compiler Errors</a:t>
            </a:r>
          </a:p>
          <a:p>
            <a:pPr indent="-342900" lvl="0" marL="457200" rtl="0" algn="l">
              <a:spcBef>
                <a:spcPts val="0"/>
              </a:spcBef>
              <a:buSzPct val="100000"/>
              <a:buAutoNum type="arabicPeriod"/>
            </a:pPr>
            <a:r>
              <a:rPr lang="en" sz="1800"/>
              <a:t>Participation rate per instructor</a:t>
            </a:r>
          </a:p>
          <a:p>
            <a:pPr indent="-342900" lvl="0" marL="457200" rtl="0" algn="l">
              <a:spcBef>
                <a:spcPts val="0"/>
              </a:spcBef>
              <a:buSzPct val="100000"/>
              <a:buAutoNum type="arabicPeriod"/>
            </a:pPr>
            <a:r>
              <a:rPr lang="en" sz="1800"/>
              <a:t>Number of sessions per user</a:t>
            </a:r>
          </a:p>
          <a:p>
            <a:pPr indent="-342900" lvl="0" marL="457200" rtl="0" algn="l">
              <a:spcBef>
                <a:spcPts val="0"/>
              </a:spcBef>
              <a:buSzPct val="100000"/>
              <a:buAutoNum type="arabicPeriod"/>
            </a:pPr>
            <a:r>
              <a:rPr lang="en" sz="1800"/>
              <a:t>Timing of sessions throughout the assignment</a:t>
            </a:r>
          </a:p>
          <a:p>
            <a:pPr indent="-342900" lvl="0" marL="457200" rtl="0" algn="l">
              <a:spcBef>
                <a:spcPts val="0"/>
              </a:spcBef>
              <a:buSzPct val="100000"/>
              <a:buAutoNum type="arabicPeriod"/>
            </a:pPr>
            <a:r>
              <a:rPr lang="en" sz="1800"/>
              <a:t>Number of times the game was executed</a:t>
            </a:r>
          </a:p>
          <a:p>
            <a:pPr indent="-342900" lvl="0" marL="457200" rtl="0" algn="l">
              <a:spcBef>
                <a:spcPts val="0"/>
              </a:spcBef>
              <a:buSzPct val="100000"/>
              <a:buAutoNum type="arabicPeriod"/>
            </a:pPr>
            <a:r>
              <a:rPr lang="en" sz="1800"/>
              <a:t>Last few events before user closed BlueJ</a:t>
            </a:r>
          </a:p>
          <a:p>
            <a:pPr indent="-342900" lvl="0" marL="457200" rtl="0" algn="l">
              <a:spcBef>
                <a:spcPts val="0"/>
              </a:spcBef>
              <a:buSzPct val="100000"/>
              <a:buAutoNum type="arabicPeriod"/>
            </a:pPr>
            <a:r>
              <a:rPr lang="en" sz="1800"/>
              <a:t>Time spent in the SpaceSmasherAPI package</a:t>
            </a:r>
          </a:p>
        </p:txBody>
      </p:sp>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Top Ten Compiler Errors</a:t>
            </a:r>
          </a:p>
        </p:txBody>
      </p:sp>
      <p:sp>
        <p:nvSpPr>
          <p:cNvPr id="321" name="Shape 321"/>
          <p:cNvSpPr txBox="1"/>
          <p:nvPr>
            <p:ph idx="1" type="body"/>
          </p:nvPr>
        </p:nvSpPr>
        <p:spPr>
          <a:xfrm>
            <a:off x="311700" y="3996175"/>
            <a:ext cx="3999900" cy="572700"/>
          </a:xfrm>
          <a:prstGeom prst="rect">
            <a:avLst/>
          </a:prstGeom>
        </p:spPr>
        <p:txBody>
          <a:bodyPr anchorCtr="0" anchor="t" bIns="91425" lIns="91425" rIns="91425" tIns="91425">
            <a:noAutofit/>
          </a:bodyPr>
          <a:lstStyle/>
          <a:p>
            <a:pPr lvl="0" rtl="0">
              <a:spcBef>
                <a:spcPts val="0"/>
              </a:spcBef>
              <a:buNone/>
            </a:pPr>
            <a:r>
              <a:rPr lang="en"/>
              <a:t>Previous Ten Errors</a:t>
            </a:r>
          </a:p>
        </p:txBody>
      </p:sp>
      <p:sp>
        <p:nvSpPr>
          <p:cNvPr id="322" name="Shape 322"/>
          <p:cNvSpPr txBox="1"/>
          <p:nvPr>
            <p:ph idx="2" type="body"/>
          </p:nvPr>
        </p:nvSpPr>
        <p:spPr>
          <a:xfrm>
            <a:off x="4832400" y="3996175"/>
            <a:ext cx="3999900" cy="572700"/>
          </a:xfrm>
          <a:prstGeom prst="rect">
            <a:avLst/>
          </a:prstGeom>
        </p:spPr>
        <p:txBody>
          <a:bodyPr anchorCtr="0" anchor="t" bIns="91425" lIns="91425" rIns="91425" tIns="91425">
            <a:noAutofit/>
          </a:bodyPr>
          <a:lstStyle/>
          <a:p>
            <a:pPr lvl="0">
              <a:spcBef>
                <a:spcPts val="0"/>
              </a:spcBef>
              <a:buNone/>
            </a:pPr>
            <a:r>
              <a:rPr lang="en"/>
              <a:t>Our Ten Errors</a:t>
            </a:r>
          </a:p>
        </p:txBody>
      </p:sp>
      <p:pic>
        <p:nvPicPr>
          <p:cNvPr id="323" name="Shape 323"/>
          <p:cNvPicPr preferRelativeResize="0"/>
          <p:nvPr/>
        </p:nvPicPr>
        <p:blipFill>
          <a:blip r:embed="rId3">
            <a:alphaModFix/>
          </a:blip>
          <a:stretch>
            <a:fillRect/>
          </a:stretch>
        </p:blipFill>
        <p:spPr>
          <a:xfrm>
            <a:off x="4832399" y="1281450"/>
            <a:ext cx="3115825" cy="2695225"/>
          </a:xfrm>
          <a:prstGeom prst="rect">
            <a:avLst/>
          </a:prstGeom>
          <a:noFill/>
          <a:ln>
            <a:noFill/>
          </a:ln>
        </p:spPr>
      </p:pic>
      <p:pic>
        <p:nvPicPr>
          <p:cNvPr id="324" name="Shape 324"/>
          <p:cNvPicPr preferRelativeResize="0"/>
          <p:nvPr/>
        </p:nvPicPr>
        <p:blipFill>
          <a:blip r:embed="rId4">
            <a:alphaModFix/>
          </a:blip>
          <a:stretch>
            <a:fillRect/>
          </a:stretch>
        </p:blipFill>
        <p:spPr>
          <a:xfrm>
            <a:off x="311700" y="1166800"/>
            <a:ext cx="4267200" cy="2809875"/>
          </a:xfrm>
          <a:prstGeom prst="rect">
            <a:avLst/>
          </a:prstGeom>
          <a:noFill/>
          <a:ln>
            <a:noFill/>
          </a:ln>
        </p:spPr>
      </p:pic>
    </p:spTree>
  </p:cSld>
  <p:clrMapOvr>
    <a:masterClrMapping/>
  </p:clrMapOvr>
  <p:transition spd="slow">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Participation Rate Per Instructor</a:t>
            </a:r>
          </a:p>
        </p:txBody>
      </p:sp>
      <p:sp>
        <p:nvSpPr>
          <p:cNvPr id="330" name="Shape 330"/>
          <p:cNvSpPr txBox="1"/>
          <p:nvPr>
            <p:ph idx="1" type="body"/>
          </p:nvPr>
        </p:nvSpPr>
        <p:spPr>
          <a:xfrm>
            <a:off x="311700" y="1152475"/>
            <a:ext cx="3999900" cy="3416400"/>
          </a:xfrm>
          <a:prstGeom prst="rect">
            <a:avLst/>
          </a:prstGeom>
        </p:spPr>
        <p:txBody>
          <a:bodyPr anchorCtr="0" anchor="t" bIns="91425" lIns="91425" rIns="91425" tIns="91425">
            <a:noAutofit/>
          </a:bodyPr>
          <a:lstStyle/>
          <a:p>
            <a:pPr lvl="0" rtl="0">
              <a:spcBef>
                <a:spcPts val="0"/>
              </a:spcBef>
              <a:buNone/>
            </a:pPr>
            <a:r>
              <a:t/>
            </a:r>
            <a:endParaRPr/>
          </a:p>
        </p:txBody>
      </p:sp>
      <p:sp>
        <p:nvSpPr>
          <p:cNvPr id="331" name="Shape 331"/>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a:spcBef>
                <a:spcPts val="0"/>
              </a:spcBef>
              <a:buNone/>
            </a:pPr>
            <a:r>
              <a:t/>
            </a:r>
            <a:endParaRPr/>
          </a:p>
        </p:txBody>
      </p:sp>
      <p:pic>
        <p:nvPicPr>
          <p:cNvPr id="332" name="Shape 332"/>
          <p:cNvPicPr preferRelativeResize="0"/>
          <p:nvPr/>
        </p:nvPicPr>
        <p:blipFill>
          <a:blip r:embed="rId3">
            <a:alphaModFix/>
          </a:blip>
          <a:stretch>
            <a:fillRect/>
          </a:stretch>
        </p:blipFill>
        <p:spPr>
          <a:xfrm>
            <a:off x="1839174" y="1152474"/>
            <a:ext cx="5465652" cy="3991024"/>
          </a:xfrm>
          <a:prstGeom prst="rect">
            <a:avLst/>
          </a:prstGeom>
          <a:noFill/>
          <a:ln>
            <a:noFill/>
          </a:ln>
        </p:spPr>
      </p:pic>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Agenda</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Introduction</a:t>
            </a:r>
          </a:p>
          <a:p>
            <a:pPr indent="-228600" lvl="0" marL="457200" rtl="0">
              <a:spcBef>
                <a:spcPts val="0"/>
              </a:spcBef>
              <a:buAutoNum type="arabicPeriod"/>
            </a:pPr>
            <a:r>
              <a:rPr lang="en"/>
              <a:t>Background</a:t>
            </a:r>
          </a:p>
          <a:p>
            <a:pPr indent="-228600" lvl="0" marL="457200" rtl="0">
              <a:spcBef>
                <a:spcPts val="0"/>
              </a:spcBef>
              <a:buClr>
                <a:srgbClr val="4A86E8"/>
              </a:buClr>
              <a:buAutoNum type="arabicPeriod"/>
            </a:pPr>
            <a:r>
              <a:rPr b="1" lang="en">
                <a:solidFill>
                  <a:srgbClr val="4A86E8"/>
                </a:solidFill>
              </a:rPr>
              <a:t>Methods</a:t>
            </a:r>
          </a:p>
          <a:p>
            <a:pPr indent="-228600" lvl="0" marL="457200" rtl="0">
              <a:spcBef>
                <a:spcPts val="0"/>
              </a:spcBef>
              <a:buAutoNum type="arabicPeriod"/>
            </a:pPr>
            <a:r>
              <a:rPr lang="en"/>
              <a:t>Results / Implications</a:t>
            </a:r>
          </a:p>
          <a:p>
            <a:pPr indent="-228600" lvl="0" marL="457200" rtl="0">
              <a:spcBef>
                <a:spcPts val="0"/>
              </a:spcBef>
              <a:buAutoNum type="arabicPeriod"/>
            </a:pPr>
            <a:r>
              <a:rPr lang="en"/>
              <a:t>Conclusion &amp; Future Work</a:t>
            </a:r>
          </a:p>
        </p:txBody>
      </p:sp>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Number of Sessions Per Machine Per Instructor</a:t>
            </a:r>
          </a:p>
        </p:txBody>
      </p:sp>
      <p:sp>
        <p:nvSpPr>
          <p:cNvPr id="338" name="Shape 338"/>
          <p:cNvSpPr txBox="1"/>
          <p:nvPr>
            <p:ph idx="1" type="body"/>
          </p:nvPr>
        </p:nvSpPr>
        <p:spPr>
          <a:xfrm>
            <a:off x="311700" y="1152475"/>
            <a:ext cx="3999900" cy="3416400"/>
          </a:xfrm>
          <a:prstGeom prst="rect">
            <a:avLst/>
          </a:prstGeom>
        </p:spPr>
        <p:txBody>
          <a:bodyPr anchorCtr="0" anchor="t" bIns="91425" lIns="91425" rIns="91425" tIns="91425">
            <a:noAutofit/>
          </a:bodyPr>
          <a:lstStyle/>
          <a:p>
            <a:pPr lvl="0" rtl="0">
              <a:spcBef>
                <a:spcPts val="0"/>
              </a:spcBef>
              <a:buNone/>
            </a:pPr>
            <a:r>
              <a:t/>
            </a:r>
            <a:endParaRPr/>
          </a:p>
        </p:txBody>
      </p:sp>
      <p:sp>
        <p:nvSpPr>
          <p:cNvPr id="339" name="Shape 339"/>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a:spcBef>
                <a:spcPts val="0"/>
              </a:spcBef>
              <a:buNone/>
            </a:pPr>
            <a:r>
              <a:t/>
            </a:r>
            <a:endParaRPr/>
          </a:p>
        </p:txBody>
      </p:sp>
      <p:pic>
        <p:nvPicPr>
          <p:cNvPr id="340" name="Shape 340"/>
          <p:cNvPicPr preferRelativeResize="0"/>
          <p:nvPr/>
        </p:nvPicPr>
        <p:blipFill>
          <a:blip r:embed="rId3">
            <a:alphaModFix/>
          </a:blip>
          <a:stretch>
            <a:fillRect/>
          </a:stretch>
        </p:blipFill>
        <p:spPr>
          <a:xfrm>
            <a:off x="1968487" y="1152475"/>
            <a:ext cx="5207025" cy="3896224"/>
          </a:xfrm>
          <a:prstGeom prst="rect">
            <a:avLst/>
          </a:prstGeom>
          <a:noFill/>
          <a:ln>
            <a:noFill/>
          </a:ln>
        </p:spPr>
      </p:pic>
    </p:spTree>
  </p:cSld>
  <p:clrMapOvr>
    <a:masterClrMapping/>
  </p:clrMapOvr>
  <p:transition spd="slow">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Timing of Sessions Throughout The Assignment</a:t>
            </a:r>
          </a:p>
        </p:txBody>
      </p:sp>
      <p:sp>
        <p:nvSpPr>
          <p:cNvPr id="346" name="Shape 346"/>
          <p:cNvSpPr txBox="1"/>
          <p:nvPr>
            <p:ph idx="1" type="body"/>
          </p:nvPr>
        </p:nvSpPr>
        <p:spPr>
          <a:xfrm>
            <a:off x="311700" y="1152475"/>
            <a:ext cx="3999900" cy="3416400"/>
          </a:xfrm>
          <a:prstGeom prst="rect">
            <a:avLst/>
          </a:prstGeom>
        </p:spPr>
        <p:txBody>
          <a:bodyPr anchorCtr="0" anchor="t" bIns="91425" lIns="91425" rIns="91425" tIns="91425">
            <a:noAutofit/>
          </a:bodyPr>
          <a:lstStyle/>
          <a:p>
            <a:pPr lvl="0" rtl="0">
              <a:spcBef>
                <a:spcPts val="0"/>
              </a:spcBef>
              <a:buNone/>
            </a:pPr>
            <a:r>
              <a:t/>
            </a:r>
            <a:endParaRPr/>
          </a:p>
        </p:txBody>
      </p:sp>
      <p:sp>
        <p:nvSpPr>
          <p:cNvPr id="347" name="Shape 347"/>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a:spcBef>
                <a:spcPts val="0"/>
              </a:spcBef>
              <a:buNone/>
            </a:pPr>
            <a:r>
              <a:t/>
            </a:r>
            <a:endParaRPr/>
          </a:p>
        </p:txBody>
      </p:sp>
      <p:pic>
        <p:nvPicPr>
          <p:cNvPr id="348" name="Shape 348"/>
          <p:cNvPicPr preferRelativeResize="0"/>
          <p:nvPr/>
        </p:nvPicPr>
        <p:blipFill>
          <a:blip r:embed="rId3">
            <a:alphaModFix/>
          </a:blip>
          <a:stretch>
            <a:fillRect/>
          </a:stretch>
        </p:blipFill>
        <p:spPr>
          <a:xfrm>
            <a:off x="1839174" y="1152474"/>
            <a:ext cx="5465652" cy="3991024"/>
          </a:xfrm>
          <a:prstGeom prst="rect">
            <a:avLst/>
          </a:prstGeom>
          <a:noFill/>
          <a:ln>
            <a:noFill/>
          </a:ln>
        </p:spPr>
      </p:pic>
    </p:spTree>
  </p:cSld>
  <p:clrMapOvr>
    <a:masterClrMapping/>
  </p:clrMapOvr>
  <p:transition spd="slow">
    <p:fade/>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Number of Times The Game Was Executed</a:t>
            </a:r>
          </a:p>
        </p:txBody>
      </p:sp>
      <p:sp>
        <p:nvSpPr>
          <p:cNvPr id="354" name="Shape 354"/>
          <p:cNvSpPr txBox="1"/>
          <p:nvPr>
            <p:ph idx="1" type="body"/>
          </p:nvPr>
        </p:nvSpPr>
        <p:spPr>
          <a:xfrm>
            <a:off x="311700" y="1152475"/>
            <a:ext cx="3999900" cy="3416400"/>
          </a:xfrm>
          <a:prstGeom prst="rect">
            <a:avLst/>
          </a:prstGeom>
        </p:spPr>
        <p:txBody>
          <a:bodyPr anchorCtr="0" anchor="t" bIns="91425" lIns="91425" rIns="91425" tIns="91425">
            <a:noAutofit/>
          </a:bodyPr>
          <a:lstStyle/>
          <a:p>
            <a:pPr lvl="0" rtl="0">
              <a:spcBef>
                <a:spcPts val="0"/>
              </a:spcBef>
              <a:buNone/>
            </a:pPr>
            <a:r>
              <a:t/>
            </a:r>
            <a:endParaRPr/>
          </a:p>
        </p:txBody>
      </p:sp>
      <p:sp>
        <p:nvSpPr>
          <p:cNvPr id="355" name="Shape 355"/>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a:spcBef>
                <a:spcPts val="0"/>
              </a:spcBef>
              <a:buNone/>
            </a:pPr>
            <a:r>
              <a:t/>
            </a:r>
            <a:endParaRPr/>
          </a:p>
        </p:txBody>
      </p:sp>
      <p:pic>
        <p:nvPicPr>
          <p:cNvPr id="356" name="Shape 356"/>
          <p:cNvPicPr preferRelativeResize="0"/>
          <p:nvPr/>
        </p:nvPicPr>
        <p:blipFill>
          <a:blip r:embed="rId3">
            <a:alphaModFix/>
          </a:blip>
          <a:stretch>
            <a:fillRect/>
          </a:stretch>
        </p:blipFill>
        <p:spPr>
          <a:xfrm>
            <a:off x="1905147" y="1152475"/>
            <a:ext cx="5333705" cy="3991025"/>
          </a:xfrm>
          <a:prstGeom prst="rect">
            <a:avLst/>
          </a:prstGeom>
          <a:noFill/>
          <a:ln>
            <a:noFill/>
          </a:ln>
        </p:spPr>
      </p:pic>
    </p:spTree>
  </p:cSld>
  <p:clrMapOvr>
    <a:masterClrMapping/>
  </p:clrMapOvr>
  <p:transition spd="slow">
    <p:fade/>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x="0" y="0"/>
          <a:ext cx="0" cy="0"/>
          <a:chOff x="0" y="0"/>
          <a:chExt cx="0" cy="0"/>
        </a:xfrm>
      </p:grpSpPr>
      <p:sp>
        <p:nvSpPr>
          <p:cNvPr id="361" name="Shape 36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Last Few Events Before BlueJ Closed</a:t>
            </a:r>
          </a:p>
        </p:txBody>
      </p:sp>
      <p:sp>
        <p:nvSpPr>
          <p:cNvPr id="362" name="Shape 362"/>
          <p:cNvSpPr txBox="1"/>
          <p:nvPr>
            <p:ph idx="1" type="body"/>
          </p:nvPr>
        </p:nvSpPr>
        <p:spPr>
          <a:xfrm>
            <a:off x="311700" y="1152475"/>
            <a:ext cx="3999900" cy="3416400"/>
          </a:xfrm>
          <a:prstGeom prst="rect">
            <a:avLst/>
          </a:prstGeom>
        </p:spPr>
        <p:txBody>
          <a:bodyPr anchorCtr="0" anchor="t" bIns="91425" lIns="91425" rIns="91425" tIns="91425">
            <a:noAutofit/>
          </a:bodyPr>
          <a:lstStyle/>
          <a:p>
            <a:pPr lvl="0" rtl="0">
              <a:spcBef>
                <a:spcPts val="0"/>
              </a:spcBef>
              <a:buNone/>
            </a:pPr>
            <a:r>
              <a:t/>
            </a:r>
            <a:endParaRPr/>
          </a:p>
        </p:txBody>
      </p:sp>
      <p:sp>
        <p:nvSpPr>
          <p:cNvPr id="363" name="Shape 363"/>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a:spcBef>
                <a:spcPts val="0"/>
              </a:spcBef>
              <a:buNone/>
            </a:pPr>
            <a:r>
              <a:t/>
            </a:r>
            <a:endParaRPr/>
          </a:p>
        </p:txBody>
      </p:sp>
      <p:pic>
        <p:nvPicPr>
          <p:cNvPr id="364" name="Shape 364"/>
          <p:cNvPicPr preferRelativeResize="0"/>
          <p:nvPr/>
        </p:nvPicPr>
        <p:blipFill>
          <a:blip r:embed="rId3">
            <a:alphaModFix/>
          </a:blip>
          <a:stretch>
            <a:fillRect/>
          </a:stretch>
        </p:blipFill>
        <p:spPr>
          <a:xfrm>
            <a:off x="2443087" y="1017724"/>
            <a:ext cx="5652034" cy="4125775"/>
          </a:xfrm>
          <a:prstGeom prst="rect">
            <a:avLst/>
          </a:prstGeom>
          <a:noFill/>
          <a:ln>
            <a:noFill/>
          </a:ln>
        </p:spPr>
      </p:pic>
    </p:spTree>
  </p:cSld>
  <p:clrMapOvr>
    <a:masterClrMapping/>
  </p:clrMapOvr>
  <p:transition spd="slow">
    <p:fade/>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x="0" y="0"/>
          <a:ext cx="0" cy="0"/>
          <a:chOff x="0" y="0"/>
          <a:chExt cx="0" cy="0"/>
        </a:xfrm>
      </p:grpSpPr>
      <p:sp>
        <p:nvSpPr>
          <p:cNvPr id="369" name="Shape 36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Time Spent in SpaceSmasherAPI</a:t>
            </a:r>
          </a:p>
        </p:txBody>
      </p:sp>
      <p:sp>
        <p:nvSpPr>
          <p:cNvPr id="370" name="Shape 370"/>
          <p:cNvSpPr txBox="1"/>
          <p:nvPr>
            <p:ph idx="1" type="body"/>
          </p:nvPr>
        </p:nvSpPr>
        <p:spPr>
          <a:xfrm>
            <a:off x="311700" y="1152475"/>
            <a:ext cx="3999900" cy="3416400"/>
          </a:xfrm>
          <a:prstGeom prst="rect">
            <a:avLst/>
          </a:prstGeom>
        </p:spPr>
        <p:txBody>
          <a:bodyPr anchorCtr="0" anchor="t" bIns="91425" lIns="91425" rIns="91425" tIns="91425">
            <a:noAutofit/>
          </a:bodyPr>
          <a:lstStyle/>
          <a:p>
            <a:pPr lvl="0" rtl="0">
              <a:spcBef>
                <a:spcPts val="0"/>
              </a:spcBef>
              <a:buNone/>
            </a:pPr>
            <a:r>
              <a:t/>
            </a:r>
            <a:endParaRPr/>
          </a:p>
        </p:txBody>
      </p:sp>
      <p:sp>
        <p:nvSpPr>
          <p:cNvPr id="371" name="Shape 371"/>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a:spcBef>
                <a:spcPts val="0"/>
              </a:spcBef>
              <a:buNone/>
            </a:pPr>
            <a:r>
              <a:t/>
            </a:r>
            <a:endParaRPr/>
          </a:p>
        </p:txBody>
      </p:sp>
      <p:pic>
        <p:nvPicPr>
          <p:cNvPr id="372" name="Shape 372"/>
          <p:cNvPicPr preferRelativeResize="0"/>
          <p:nvPr/>
        </p:nvPicPr>
        <p:blipFill>
          <a:blip r:embed="rId3">
            <a:alphaModFix/>
          </a:blip>
          <a:stretch>
            <a:fillRect/>
          </a:stretch>
        </p:blipFill>
        <p:spPr>
          <a:xfrm>
            <a:off x="1905147" y="1152475"/>
            <a:ext cx="5333705" cy="3991025"/>
          </a:xfrm>
          <a:prstGeom prst="rect">
            <a:avLst/>
          </a:prstGeom>
          <a:noFill/>
          <a:ln>
            <a:noFill/>
          </a:ln>
        </p:spPr>
      </p:pic>
    </p:spTree>
  </p:cSld>
  <p:clrMapOvr>
    <a:masterClrMapping/>
  </p:clrMapOvr>
  <p:transition spd="slow">
    <p:fade/>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6" name="Shape 376"/>
        <p:cNvGrpSpPr/>
        <p:nvPr/>
      </p:nvGrpSpPr>
      <p:grpSpPr>
        <a:xfrm>
          <a:off x="0" y="0"/>
          <a:ext cx="0" cy="0"/>
          <a:chOff x="0" y="0"/>
          <a:chExt cx="0" cy="0"/>
        </a:xfrm>
      </p:grpSpPr>
      <p:sp>
        <p:nvSpPr>
          <p:cNvPr id="377" name="Shape 377"/>
          <p:cNvSpPr txBox="1"/>
          <p:nvPr>
            <p:ph type="ctrTitle"/>
          </p:nvPr>
        </p:nvSpPr>
        <p:spPr>
          <a:xfrm>
            <a:off x="1680300" y="1772250"/>
            <a:ext cx="5783400" cy="624000"/>
          </a:xfrm>
          <a:prstGeom prst="rect">
            <a:avLst/>
          </a:prstGeom>
        </p:spPr>
        <p:txBody>
          <a:bodyPr anchorCtr="0" anchor="b" bIns="91425" lIns="91425" rIns="91425" tIns="91425">
            <a:noAutofit/>
          </a:bodyPr>
          <a:lstStyle/>
          <a:p>
            <a:pPr lvl="0" rtl="0">
              <a:spcBef>
                <a:spcPts val="0"/>
              </a:spcBef>
              <a:buNone/>
            </a:pPr>
            <a:r>
              <a:rPr lang="en"/>
              <a:t>Conclusion &amp; Future Work</a:t>
            </a:r>
          </a:p>
        </p:txBody>
      </p:sp>
      <p:sp>
        <p:nvSpPr>
          <p:cNvPr id="378" name="Shape 378"/>
          <p:cNvSpPr txBox="1"/>
          <p:nvPr>
            <p:ph idx="1" type="subTitle"/>
          </p:nvPr>
        </p:nvSpPr>
        <p:spPr>
          <a:xfrm>
            <a:off x="510450" y="3182312"/>
            <a:ext cx="8123100" cy="630000"/>
          </a:xfrm>
          <a:prstGeom prst="rect">
            <a:avLst/>
          </a:prstGeom>
        </p:spPr>
        <p:txBody>
          <a:bodyPr anchorCtr="0" anchor="t" bIns="91425" lIns="91425" rIns="91425" tIns="91425">
            <a:noAutofit/>
          </a:bodyPr>
          <a:lstStyle/>
          <a:p>
            <a:pPr lvl="0" rtl="0" algn="l">
              <a:spcBef>
                <a:spcPts val="0"/>
              </a:spcBef>
              <a:buNone/>
            </a:pPr>
            <a:r>
              <a:t/>
            </a:r>
            <a:endParaRPr/>
          </a:p>
        </p:txBody>
      </p:sp>
    </p:spTree>
  </p:cSld>
  <p:clrMapOvr>
    <a:masterClrMapping/>
  </p:clrMapOvr>
  <p:transition spd="slow">
    <p:fade/>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sp>
        <p:nvSpPr>
          <p:cNvPr id="383" name="Shape 38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Conclusion</a:t>
            </a:r>
          </a:p>
        </p:txBody>
      </p:sp>
      <p:sp>
        <p:nvSpPr>
          <p:cNvPr id="384" name="Shape 38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Customize tracking tool is challenging</a:t>
            </a:r>
          </a:p>
          <a:p>
            <a:pPr indent="-228600" lvl="0" marL="457200" rtl="0">
              <a:spcBef>
                <a:spcPts val="0"/>
              </a:spcBef>
            </a:pPr>
            <a:r>
              <a:rPr lang="en"/>
              <a:t>Adopted Blackbox</a:t>
            </a:r>
          </a:p>
          <a:p>
            <a:pPr indent="-228600" lvl="0" marL="457200" rtl="0">
              <a:spcBef>
                <a:spcPts val="0"/>
              </a:spcBef>
            </a:pPr>
            <a:r>
              <a:rPr lang="en"/>
              <a:t>Developed infrastructure and demonstrate feasibility</a:t>
            </a:r>
          </a:p>
        </p:txBody>
      </p:sp>
    </p:spTree>
  </p:cSld>
  <p:clrMapOvr>
    <a:masterClrMapping/>
  </p:clrMapOvr>
  <p:transition spd="slow">
    <p:fade/>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sp>
        <p:nvSpPr>
          <p:cNvPr id="389" name="Shape 38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Future Work</a:t>
            </a:r>
          </a:p>
        </p:txBody>
      </p:sp>
      <p:sp>
        <p:nvSpPr>
          <p:cNvPr id="390" name="Shape 39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Improve data transfer</a:t>
            </a:r>
          </a:p>
          <a:p>
            <a:pPr indent="-228600" lvl="0" marL="457200" rtl="0">
              <a:spcBef>
                <a:spcPts val="0"/>
              </a:spcBef>
            </a:pPr>
            <a:r>
              <a:rPr lang="en"/>
              <a:t>Collect more data</a:t>
            </a:r>
          </a:p>
          <a:p>
            <a:pPr indent="-228600" lvl="0" marL="457200" rtl="0">
              <a:spcBef>
                <a:spcPts val="0"/>
              </a:spcBef>
            </a:pPr>
            <a:r>
              <a:rPr lang="en"/>
              <a:t>Create more questions with triggered events</a:t>
            </a:r>
          </a:p>
        </p:txBody>
      </p:sp>
    </p:spTree>
  </p:cSld>
  <p:clrMapOvr>
    <a:masterClrMapping/>
  </p:clrMapOvr>
  <p:transition spd="slow">
    <p:fade/>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4" name="Shape 394"/>
        <p:cNvGrpSpPr/>
        <p:nvPr/>
      </p:nvGrpSpPr>
      <p:grpSpPr>
        <a:xfrm>
          <a:off x="0" y="0"/>
          <a:ext cx="0" cy="0"/>
          <a:chOff x="0" y="0"/>
          <a:chExt cx="0" cy="0"/>
        </a:xfrm>
      </p:grpSpPr>
      <p:sp>
        <p:nvSpPr>
          <p:cNvPr id="395" name="Shape 395"/>
          <p:cNvSpPr txBox="1"/>
          <p:nvPr>
            <p:ph type="title"/>
          </p:nvPr>
        </p:nvSpPr>
        <p:spPr>
          <a:xfrm>
            <a:off x="510450" y="2057400"/>
            <a:ext cx="8123100" cy="778800"/>
          </a:xfrm>
          <a:prstGeom prst="rect">
            <a:avLst/>
          </a:prstGeom>
        </p:spPr>
        <p:txBody>
          <a:bodyPr anchorCtr="0" anchor="b" bIns="91425" lIns="91425" rIns="91425" tIns="91425">
            <a:noAutofit/>
          </a:bodyPr>
          <a:lstStyle/>
          <a:p>
            <a:pPr lvl="0">
              <a:spcBef>
                <a:spcPts val="0"/>
              </a:spcBef>
              <a:buNone/>
            </a:pPr>
            <a:r>
              <a:rPr lang="en"/>
              <a:t>Demo</a:t>
            </a: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Agenda</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Introduction</a:t>
            </a:r>
          </a:p>
          <a:p>
            <a:pPr indent="-228600" lvl="0" marL="457200" rtl="0">
              <a:spcBef>
                <a:spcPts val="0"/>
              </a:spcBef>
              <a:buAutoNum type="arabicPeriod"/>
            </a:pPr>
            <a:r>
              <a:rPr lang="en"/>
              <a:t>Background</a:t>
            </a:r>
          </a:p>
          <a:p>
            <a:pPr indent="-228600" lvl="0" marL="457200" rtl="0">
              <a:spcBef>
                <a:spcPts val="0"/>
              </a:spcBef>
              <a:buAutoNum type="arabicPeriod"/>
            </a:pPr>
            <a:r>
              <a:rPr lang="en"/>
              <a:t>Methods</a:t>
            </a:r>
          </a:p>
          <a:p>
            <a:pPr indent="-228600" lvl="0" marL="457200" rtl="0">
              <a:spcBef>
                <a:spcPts val="0"/>
              </a:spcBef>
              <a:buClr>
                <a:srgbClr val="4A86E8"/>
              </a:buClr>
              <a:buAutoNum type="arabicPeriod"/>
            </a:pPr>
            <a:r>
              <a:rPr b="1" lang="en">
                <a:solidFill>
                  <a:srgbClr val="4A86E8"/>
                </a:solidFill>
              </a:rPr>
              <a:t>Results / Implications</a:t>
            </a:r>
          </a:p>
          <a:p>
            <a:pPr indent="-228600" lvl="0" marL="457200" rtl="0">
              <a:spcBef>
                <a:spcPts val="0"/>
              </a:spcBef>
              <a:buAutoNum type="arabicPeriod"/>
            </a:pPr>
            <a:r>
              <a:rPr lang="en"/>
              <a:t>Conclusion &amp; Future Work</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Agenda</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Introduction</a:t>
            </a:r>
          </a:p>
          <a:p>
            <a:pPr indent="-228600" lvl="0" marL="457200" rtl="0">
              <a:spcBef>
                <a:spcPts val="0"/>
              </a:spcBef>
              <a:buAutoNum type="arabicPeriod"/>
            </a:pPr>
            <a:r>
              <a:rPr lang="en"/>
              <a:t>Background</a:t>
            </a:r>
          </a:p>
          <a:p>
            <a:pPr indent="-228600" lvl="0" marL="457200" rtl="0">
              <a:spcBef>
                <a:spcPts val="0"/>
              </a:spcBef>
              <a:buAutoNum type="arabicPeriod"/>
            </a:pPr>
            <a:r>
              <a:rPr lang="en"/>
              <a:t>Methods</a:t>
            </a:r>
          </a:p>
          <a:p>
            <a:pPr indent="-228600" lvl="0" marL="457200" rtl="0">
              <a:spcBef>
                <a:spcPts val="0"/>
              </a:spcBef>
              <a:buAutoNum type="arabicPeriod"/>
            </a:pPr>
            <a:r>
              <a:rPr lang="en"/>
              <a:t>Results / Implications</a:t>
            </a:r>
          </a:p>
          <a:p>
            <a:pPr indent="-228600" lvl="0" marL="457200" rtl="0">
              <a:spcBef>
                <a:spcPts val="0"/>
              </a:spcBef>
              <a:buClr>
                <a:srgbClr val="4A86E8"/>
              </a:buClr>
              <a:buAutoNum type="arabicPeriod"/>
            </a:pPr>
            <a:r>
              <a:rPr b="1" lang="en">
                <a:solidFill>
                  <a:srgbClr val="4A86E8"/>
                </a:solidFill>
              </a:rPr>
              <a:t>Conclusion &amp; Future Work</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ctrTitle"/>
          </p:nvPr>
        </p:nvSpPr>
        <p:spPr>
          <a:xfrm>
            <a:off x="1680300" y="1543650"/>
            <a:ext cx="5783400" cy="624000"/>
          </a:xfrm>
          <a:prstGeom prst="rect">
            <a:avLst/>
          </a:prstGeom>
        </p:spPr>
        <p:txBody>
          <a:bodyPr anchorCtr="0" anchor="b" bIns="91425" lIns="91425" rIns="91425" tIns="91425">
            <a:noAutofit/>
          </a:bodyPr>
          <a:lstStyle/>
          <a:p>
            <a:pPr lvl="0">
              <a:spcBef>
                <a:spcPts val="0"/>
              </a:spcBef>
              <a:buNone/>
            </a:pPr>
            <a:r>
              <a:rPr lang="en"/>
              <a:t>Introduction</a:t>
            </a:r>
          </a:p>
        </p:txBody>
      </p:sp>
      <p:sp>
        <p:nvSpPr>
          <p:cNvPr id="97" name="Shape 97"/>
          <p:cNvSpPr txBox="1"/>
          <p:nvPr>
            <p:ph idx="1" type="subTitle"/>
          </p:nvPr>
        </p:nvSpPr>
        <p:spPr>
          <a:xfrm>
            <a:off x="510450" y="3182337"/>
            <a:ext cx="8123100" cy="1250399"/>
          </a:xfrm>
          <a:prstGeom prst="rect">
            <a:avLst/>
          </a:prstGeom>
        </p:spPr>
        <p:txBody>
          <a:bodyPr anchorCtr="0" anchor="t" bIns="91425" lIns="91425" rIns="91425" tIns="91425">
            <a:noAutofit/>
          </a:bodyPr>
          <a:lstStyle/>
          <a:p>
            <a:pPr indent="-228600" lvl="0" marL="457200" rtl="0" algn="l">
              <a:spcBef>
                <a:spcPts val="0"/>
              </a:spcBef>
              <a:buAutoNum type="arabicPeriod"/>
            </a:pPr>
            <a:r>
              <a:rPr lang="en"/>
              <a:t>GTCS</a:t>
            </a:r>
          </a:p>
          <a:p>
            <a:pPr indent="-228600" lvl="0" marL="457200" rtl="0" algn="l">
              <a:spcBef>
                <a:spcPts val="0"/>
              </a:spcBef>
              <a:buAutoNum type="arabicPeriod"/>
            </a:pPr>
            <a:r>
              <a:rPr lang="en"/>
              <a:t>Instrumentation</a:t>
            </a:r>
          </a:p>
          <a:p>
            <a:pPr indent="-228600" lvl="0" marL="457200" algn="l">
              <a:spcBef>
                <a:spcPts val="0"/>
              </a:spcBef>
              <a:buAutoNum type="arabicPeriod"/>
            </a:pPr>
            <a:r>
              <a:rPr lang="en"/>
              <a:t>Goal</a:t>
            </a: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a:lnSpc>
                <a:spcPct val="115000"/>
              </a:lnSpc>
              <a:spcBef>
                <a:spcPts val="0"/>
              </a:spcBef>
              <a:spcAft>
                <a:spcPts val="1600"/>
              </a:spcAft>
              <a:buNone/>
            </a:pPr>
            <a:r>
              <a:rPr lang="en"/>
              <a:t>Game Themed Computer Science Curriculum</a:t>
            </a:r>
          </a:p>
          <a:p>
            <a:pPr lvl="0">
              <a:spcBef>
                <a:spcPts val="0"/>
              </a:spcBef>
              <a:buNone/>
            </a:pPr>
            <a:r>
              <a:t/>
            </a:r>
            <a:endParaRPr/>
          </a:p>
        </p:txBody>
      </p:sp>
      <p:sp>
        <p:nvSpPr>
          <p:cNvPr id="103" name="Shape 10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Designed to increase engagement</a:t>
            </a:r>
          </a:p>
          <a:p>
            <a:pPr indent="-228600" lvl="0" marL="457200" rtl="0">
              <a:spcBef>
                <a:spcPts val="0"/>
              </a:spcBef>
            </a:pPr>
            <a:r>
              <a:rPr lang="en"/>
              <a:t>Demonstrated to be effective [14, 15]</a:t>
            </a:r>
          </a:p>
          <a:p>
            <a:pPr indent="-228600" lvl="0" marL="457200">
              <a:spcBef>
                <a:spcPts val="0"/>
              </a:spcBef>
            </a:pPr>
            <a:r>
              <a:rPr lang="en"/>
              <a:t>But lack detailed information</a:t>
            </a: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Instrumentation</a:t>
            </a: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Build into IDE to track activities</a:t>
            </a:r>
          </a:p>
          <a:p>
            <a:pPr indent="-228600" lvl="0" marL="457200" rtl="0">
              <a:spcBef>
                <a:spcPts val="0"/>
              </a:spcBef>
            </a:pPr>
            <a:r>
              <a:rPr lang="en"/>
              <a:t>Such plugin should be of several features</a:t>
            </a:r>
          </a:p>
          <a:p>
            <a:pPr indent="-228600" lvl="1" marL="914400" rtl="0">
              <a:spcBef>
                <a:spcPts val="0"/>
              </a:spcBef>
            </a:pPr>
            <a:r>
              <a:rPr lang="en"/>
              <a:t>Light weight</a:t>
            </a:r>
          </a:p>
          <a:p>
            <a:pPr indent="-228600" lvl="1" marL="914400" rtl="0">
              <a:spcBef>
                <a:spcPts val="0"/>
              </a:spcBef>
            </a:pPr>
            <a:r>
              <a:rPr lang="en"/>
              <a:t>Have zero performance impact on IDE [11]</a:t>
            </a: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