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9" r:id="rId8"/>
    <p:sldId id="271" r:id="rId9"/>
    <p:sldId id="262" r:id="rId10"/>
    <p:sldId id="263" r:id="rId11"/>
    <p:sldId id="272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6C2C8-8983-4FE8-B041-1F38477A901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2AA1-2BC3-4A53-B1C2-1F581428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8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Dyehard</a:t>
            </a:r>
            <a:r>
              <a:rPr lang="en-US" dirty="0"/>
              <a:t> is a game with many programming elements featured that are used in labs to teach concepts</a:t>
            </a:r>
            <a:r>
              <a:rPr lang="en-US" baseline="0" dirty="0"/>
              <a:t> to students in a novel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32AA1-2BC3-4A53-B1C2-1F5814281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70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7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0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26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7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4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CCFC08-33B0-467D-A241-D1715A065EF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19804-6B0F-49DF-96C8-59B967A4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92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9446" y="1964268"/>
            <a:ext cx="6470679" cy="2421464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leo" panose="020F0502020204030203" pitchFamily="34" charset="0"/>
              </a:rPr>
              <a:t>DYEHARD with </a:t>
            </a:r>
            <a:br>
              <a:rPr lang="en-US" sz="4400" b="1" dirty="0">
                <a:latin typeface="Aleo" panose="020F0502020204030203" pitchFamily="34" charset="0"/>
              </a:rPr>
            </a:br>
            <a:r>
              <a:rPr lang="en-US" sz="4400" b="1" dirty="0">
                <a:latin typeface="Aleo" panose="020F0502020204030203" pitchFamily="34" charset="0"/>
              </a:rPr>
              <a:t>REFLECTION in JAVA</a:t>
            </a:r>
            <a:br>
              <a:rPr lang="en-US" sz="4000" b="1" dirty="0">
                <a:latin typeface="Aleo" panose="020F0502020204030203" pitchFamily="34" charset="0"/>
              </a:rPr>
            </a:br>
            <a:endParaRPr lang="en-US" sz="1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662569"/>
            <a:ext cx="7197726" cy="1405467"/>
          </a:xfrm>
        </p:spPr>
        <p:txBody>
          <a:bodyPr/>
          <a:lstStyle/>
          <a:p>
            <a:r>
              <a:rPr lang="en-US" cap="small" dirty="0">
                <a:latin typeface="Aleo" panose="020F0502020204030203" pitchFamily="34" charset="0"/>
              </a:rPr>
              <a:t>Teaching Inheritance using Real Time Simulations with GTCS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62542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2246" y="1485601"/>
            <a:ext cx="4431482" cy="7451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Aleo" panose="020F0502020204030203" pitchFamily="34" charset="0"/>
              </a:rPr>
              <a:t>Purpose is to show evaluator how to verify a student class with a “correct”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2246" y="693720"/>
            <a:ext cx="1184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ntique-Olive-Bold" pitchFamily="2" charset="0"/>
              </a:rPr>
              <a:t>Lab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7" y="2554133"/>
            <a:ext cx="4431482" cy="394576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2535" y="2492360"/>
            <a:ext cx="5991730" cy="42181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32535" y="693720"/>
            <a:ext cx="1184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ntique-Olive-Bold" pitchFamily="2" charset="0"/>
              </a:rPr>
              <a:t>Lab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0400" y="15657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leo" panose="020F0502020204030203" pitchFamily="34" charset="0"/>
              </a:rPr>
              <a:t>Student creates their own Debris subclass and extend the functionality of the Debris-Generator to include their own Debris subclass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77" y="2129735"/>
            <a:ext cx="1214169" cy="948570"/>
          </a:xfrm>
          <a:prstGeom prst="rect">
            <a:avLst/>
          </a:prstGeom>
          <a:effectLst>
            <a:outerShdw blurRad="635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29" y="3038231"/>
            <a:ext cx="1168103" cy="1116021"/>
          </a:xfrm>
          <a:prstGeom prst="rect">
            <a:avLst/>
          </a:prstGeom>
          <a:effectLst>
            <a:outerShdw blurRad="63500" dist="1143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4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6641" y="1749523"/>
            <a:ext cx="4694195" cy="745148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leo" panose="020F0502020204030203" pitchFamily="34" charset="0"/>
              </a:rPr>
              <a:t>Student creates a new </a:t>
            </a:r>
            <a:r>
              <a:rPr lang="en-US" sz="1400" dirty="0" err="1">
                <a:latin typeface="Aleo" panose="020F0502020204030203" pitchFamily="34" charset="0"/>
              </a:rPr>
              <a:t>Powerup</a:t>
            </a:r>
            <a:r>
              <a:rPr lang="en-US" sz="1400" dirty="0">
                <a:latin typeface="Aleo" panose="020F0502020204030203" pitchFamily="34" charset="0"/>
              </a:rPr>
              <a:t> and Weapon</a:t>
            </a:r>
          </a:p>
          <a:p>
            <a:r>
              <a:rPr lang="en-US" sz="1400" dirty="0">
                <a:latin typeface="Aleo" panose="020F0502020204030203" pitchFamily="34" charset="0"/>
              </a:rPr>
              <a:t>When Hero collects </a:t>
            </a:r>
            <a:r>
              <a:rPr lang="en-US" sz="1400" dirty="0" err="1">
                <a:latin typeface="Aleo" panose="020F0502020204030203" pitchFamily="34" charset="0"/>
              </a:rPr>
              <a:t>Powerup</a:t>
            </a:r>
            <a:r>
              <a:rPr lang="en-US" sz="1400" dirty="0">
                <a:latin typeface="Aleo" panose="020F0502020204030203" pitchFamily="34" charset="0"/>
              </a:rPr>
              <a:t>, give them the new Weapon</a:t>
            </a:r>
          </a:p>
          <a:p>
            <a:r>
              <a:rPr lang="en-US" sz="1400" dirty="0">
                <a:latin typeface="Aleo" panose="020F0502020204030203" pitchFamily="34" charset="0"/>
              </a:rPr>
              <a:t>Focuses on method overriding for object behavior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9979" y="761420"/>
            <a:ext cx="1184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ntique-Olive-Bold" pitchFamily="2" charset="0"/>
              </a:rPr>
              <a:t>Lab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8036" y="761420"/>
            <a:ext cx="1184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ntique-Olive-Bold" pitchFamily="2" charset="0"/>
              </a:rPr>
              <a:t>Lab 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8036" y="1749523"/>
            <a:ext cx="4553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leo" panose="020F0502020204030203" pitchFamily="34" charset="0"/>
              </a:rPr>
              <a:t>All together – Combines all previous labs to create a whole new level!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36" y="2799183"/>
            <a:ext cx="6256214" cy="3818831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9" y="5298329"/>
            <a:ext cx="866314" cy="662475"/>
          </a:xfrm>
          <a:prstGeom prst="rect">
            <a:avLst/>
          </a:prstGeom>
          <a:effectLst>
            <a:glow rad="254000">
              <a:srgbClr val="FFFF00">
                <a:alpha val="40000"/>
              </a:srgb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49" y="3088330"/>
            <a:ext cx="754053" cy="1000570"/>
          </a:xfrm>
          <a:prstGeom prst="rect">
            <a:avLst/>
          </a:prstGeom>
          <a:effectLst>
            <a:glow rad="127000">
              <a:srgbClr val="FFFF00">
                <a:alpha val="40000"/>
              </a:srgb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02" y="3230485"/>
            <a:ext cx="671104" cy="295286"/>
          </a:xfrm>
          <a:prstGeom prst="rect">
            <a:avLst/>
          </a:prstGeom>
          <a:effectLst>
            <a:glow rad="127000">
              <a:srgbClr val="FFFF00">
                <a:alpha val="40000"/>
              </a:srgbClr>
            </a:glow>
          </a:effectLst>
        </p:spPr>
      </p:pic>
      <p:sp>
        <p:nvSpPr>
          <p:cNvPr id="13" name="Plus 12"/>
          <p:cNvSpPr/>
          <p:nvPr/>
        </p:nvSpPr>
        <p:spPr>
          <a:xfrm>
            <a:off x="885889" y="4453457"/>
            <a:ext cx="474493" cy="479392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 16"/>
          <p:cNvSpPr/>
          <p:nvPr/>
        </p:nvSpPr>
        <p:spPr>
          <a:xfrm>
            <a:off x="2108072" y="4396220"/>
            <a:ext cx="869535" cy="590916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85" y="3918023"/>
            <a:ext cx="638175" cy="1581150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42" y="4248577"/>
            <a:ext cx="671104" cy="295286"/>
          </a:xfrm>
          <a:prstGeom prst="rect">
            <a:avLst/>
          </a:prstGeom>
          <a:effectLst>
            <a:glow rad="127000">
              <a:schemeClr val="accent3">
                <a:alpha val="58000"/>
              </a:schemeClr>
            </a:glo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760">
            <a:off x="4150263" y="4635916"/>
            <a:ext cx="671104" cy="295286"/>
          </a:xfrm>
          <a:prstGeom prst="rect">
            <a:avLst/>
          </a:prstGeom>
          <a:effectLst>
            <a:glow rad="127000">
              <a:schemeClr val="accent3">
                <a:alpha val="58000"/>
              </a:schemeClr>
            </a:glo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1318">
            <a:off x="4151803" y="3856001"/>
            <a:ext cx="671104" cy="295286"/>
          </a:xfrm>
          <a:prstGeom prst="rect">
            <a:avLst/>
          </a:prstGeom>
          <a:effectLst>
            <a:glow rad="127000">
              <a:schemeClr val="accent3">
                <a:alpha val="58000"/>
              </a:schemeClr>
            </a:glow>
          </a:effectLst>
        </p:spPr>
      </p:pic>
      <p:sp>
        <p:nvSpPr>
          <p:cNvPr id="23" name="TextBox 22"/>
          <p:cNvSpPr txBox="1"/>
          <p:nvPr/>
        </p:nvSpPr>
        <p:spPr>
          <a:xfrm>
            <a:off x="821775" y="4023803"/>
            <a:ext cx="6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474" y="5960804"/>
            <a:ext cx="181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</a:t>
            </a:r>
            <a:r>
              <a:rPr lang="en-US" dirty="0" err="1"/>
              <a:t>Powerup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3739" y="5479070"/>
            <a:ext cx="17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Weapon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54734" y="567538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oooo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301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ntique-Olive-Bold" pitchFamily="2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eo" panose="020F0502020204030203" pitchFamily="34" charset="0"/>
              </a:rPr>
              <a:t>ClassReflector.java, SampleUserCode.java</a:t>
            </a:r>
          </a:p>
          <a:p>
            <a:r>
              <a:rPr lang="en-US" dirty="0">
                <a:latin typeface="Aleo" panose="020F0502020204030203" pitchFamily="34" charset="0"/>
              </a:rPr>
              <a:t>Created a usage document </a:t>
            </a:r>
          </a:p>
          <a:p>
            <a:r>
              <a:rPr lang="en-US" dirty="0">
                <a:latin typeface="Aleo" panose="020F0502020204030203" pitchFamily="34" charset="0"/>
              </a:rPr>
              <a:t>Designed seven labs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How it can be used to teach entry-level coders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How to evaluate a student’s code</a:t>
            </a:r>
          </a:p>
          <a:p>
            <a:r>
              <a:rPr lang="en-US" dirty="0">
                <a:latin typeface="Aleo" panose="020F0502020204030203" pitchFamily="34" charset="0"/>
              </a:rPr>
              <a:t>Submission to </a:t>
            </a:r>
            <a:r>
              <a:rPr lang="en-US" dirty="0" err="1">
                <a:latin typeface="Aleo" panose="020F0502020204030203" pitchFamily="34" charset="0"/>
              </a:rPr>
              <a:t>EngageCSEDU</a:t>
            </a:r>
            <a:r>
              <a:rPr lang="en-US" dirty="0">
                <a:latin typeface="Aleo" panose="020F0502020204030203" pitchFamily="34" charset="0"/>
              </a:rPr>
              <a:t> for CS1/CS2 students in Fall 2016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“Primary goal is to support the retention of women and other underrepresented groups in undergraduate computer science majors.”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Diversify the programming experience, diversify the computing workforce</a:t>
            </a:r>
          </a:p>
        </p:txBody>
      </p:sp>
    </p:spTree>
    <p:extLst>
      <p:ext uri="{BB962C8B-B14F-4D97-AF65-F5344CB8AC3E}">
        <p14:creationId xmlns:p14="http://schemas.microsoft.com/office/powerpoint/2010/main" val="395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ntique-Olive-Bold" pitchFamily="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79905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>
                <a:latin typeface="Aleo" panose="020F0502020204030203" pitchFamily="34" charset="0"/>
              </a:rPr>
              <a:t>Code can be hard to debug</a:t>
            </a:r>
            <a:br>
              <a:rPr lang="en-US" dirty="0">
                <a:latin typeface="Aleo" panose="020F0502020204030203" pitchFamily="34" charset="0"/>
              </a:rPr>
            </a:br>
            <a:endParaRPr lang="en-US" dirty="0">
              <a:latin typeface="Aleo" panose="020F0502020204030203" pitchFamily="34" charset="0"/>
            </a:endParaRPr>
          </a:p>
          <a:p>
            <a:r>
              <a:rPr lang="en-US" dirty="0">
                <a:latin typeface="Aleo" panose="020F0502020204030203" pitchFamily="34" charset="0"/>
              </a:rPr>
              <a:t>Reflection is powerful and useful in niche situations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When you need reflection, you will know</a:t>
            </a:r>
            <a:br>
              <a:rPr lang="en-US" dirty="0">
                <a:latin typeface="Aleo" panose="020F0502020204030203" pitchFamily="34" charset="0"/>
              </a:rPr>
            </a:br>
            <a:endParaRPr lang="en-US" dirty="0">
              <a:latin typeface="Aleo" panose="020F0502020204030203" pitchFamily="34" charset="0"/>
            </a:endParaRPr>
          </a:p>
          <a:p>
            <a:r>
              <a:rPr lang="en-US" dirty="0">
                <a:latin typeface="Aleo" panose="020F0502020204030203" pitchFamily="34" charset="0"/>
              </a:rPr>
              <a:t>HUGE thanks to Professor Kelvin Sung and Professor Rob Nash!</a:t>
            </a:r>
          </a:p>
          <a:p>
            <a:pPr marL="0" indent="0">
              <a:buNone/>
            </a:pPr>
            <a:br>
              <a:rPr lang="en-US" dirty="0">
                <a:latin typeface="Aleo" panose="020F0502020204030203" pitchFamily="34" charset="0"/>
              </a:rPr>
            </a:br>
            <a:endParaRPr lang="en-US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Picture 6" descr="https://depts.washington.edu/cmmr/GTCS/wordpress/wp-content/uploads/2014/10/dyehard_pla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r="35261" b="-1"/>
          <a:stretch/>
        </p:blipFill>
        <p:spPr bwMode="auto">
          <a:xfrm>
            <a:off x="6579830" y="1264675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35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Antique-Olive-Bold" pitchFamily="2" charset="0"/>
              </a:rPr>
              <a:t>What is </a:t>
            </a:r>
            <a:r>
              <a:rPr lang="en-US" b="1" dirty="0" err="1">
                <a:latin typeface="Antique-Olive-Bold" pitchFamily="2" charset="0"/>
              </a:rPr>
              <a:t>dyehard</a:t>
            </a:r>
            <a:r>
              <a:rPr lang="en-US" b="1" dirty="0">
                <a:latin typeface="Antique-Olive-Bold" pitchFamily="2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106" y="2155825"/>
            <a:ext cx="5219699" cy="36491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700" dirty="0">
                <a:latin typeface="Aleo" panose="020F0502020204030203" pitchFamily="34" charset="0"/>
              </a:rPr>
              <a:t>Simulation in which the player’s objective is to survive hordes of debris and space enemies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leo" panose="020F0502020204030203" pitchFamily="34" charset="0"/>
              </a:rPr>
              <a:t>“power-ups” to boost survivability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leo" panose="020F0502020204030203" pitchFamily="34" charset="0"/>
              </a:rPr>
              <a:t>Collision detection between Enemies and players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leo" panose="020F0502020204030203" pitchFamily="34" charset="0"/>
              </a:rPr>
              <a:t>Debris and enemies can be dyed by the hero’s gun</a:t>
            </a:r>
            <a:br>
              <a:rPr lang="en-US" sz="1700" dirty="0">
                <a:latin typeface="Aleo" panose="020F0502020204030203" pitchFamily="34" charset="0"/>
              </a:rPr>
            </a:br>
            <a:endParaRPr lang="en-US" sz="1700" dirty="0">
              <a:latin typeface="Aleo" panose="020F050202020403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700" dirty="0">
                <a:latin typeface="Aleo" panose="020F0502020204030203" pitchFamily="34" charset="0"/>
              </a:rPr>
              <a:t>One of six simulations built by GTCS (Game Themed Computer Science)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leo" panose="020F0502020204030203" pitchFamily="34" charset="0"/>
              </a:rPr>
              <a:t>Created Space Smasher, Lynx, Ghost Light, Corrupted, and Hug the Line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leo" panose="020F0502020204030203" pitchFamily="34" charset="0"/>
              </a:rPr>
              <a:t>“Integrate casual game content into introductory programming courses with minimum impact on their existing curriculum”</a:t>
            </a:r>
          </a:p>
          <a:p>
            <a:pPr>
              <a:lnSpc>
                <a:spcPct val="80000"/>
              </a:lnSpc>
            </a:pPr>
            <a:endParaRPr lang="en-US" sz="1700" dirty="0">
              <a:latin typeface="Aleo" panose="020F0502020204030203" pitchFamily="34" charset="0"/>
            </a:endParaRPr>
          </a:p>
          <a:p>
            <a:pPr>
              <a:lnSpc>
                <a:spcPct val="80000"/>
              </a:lnSpc>
            </a:pPr>
            <a:endParaRPr lang="en-US" sz="17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65" y="246029"/>
            <a:ext cx="5029200" cy="8858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6509" y="5210175"/>
            <a:ext cx="10477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0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b="1" dirty="0">
                <a:latin typeface="Antique-Olive-Bold" pitchFamily="2" charset="0"/>
              </a:rPr>
              <a:t>WHAT IS REFLECTION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300758"/>
            <a:ext cx="7124348" cy="3649133"/>
          </a:xfrm>
        </p:spPr>
        <p:txBody>
          <a:bodyPr>
            <a:noAutofit/>
          </a:bodyPr>
          <a:lstStyle/>
          <a:p>
            <a:r>
              <a:rPr lang="en-US" dirty="0">
                <a:latin typeface="Aleo" panose="020F0502020204030203" pitchFamily="34" charset="0"/>
              </a:rPr>
              <a:t>“The process of examining or modifying the run time behavior of a class at run time.”</a:t>
            </a:r>
          </a:p>
          <a:p>
            <a:pPr lvl="1"/>
            <a:r>
              <a:rPr lang="en-US" dirty="0" err="1">
                <a:latin typeface="Aleo" panose="020F0502020204030203" pitchFamily="34" charset="0"/>
              </a:rPr>
              <a:t>Java.lang.reflection</a:t>
            </a:r>
            <a:endParaRPr lang="en-US" dirty="0">
              <a:latin typeface="Aleo" panose="020F0502020204030203" pitchFamily="34" charset="0"/>
            </a:endParaRPr>
          </a:p>
          <a:p>
            <a:r>
              <a:rPr lang="en-US" dirty="0">
                <a:latin typeface="Aleo" panose="020F0502020204030203" pitchFamily="34" charset="0"/>
              </a:rPr>
              <a:t>Allows code to be debugged dynamically. </a:t>
            </a:r>
          </a:p>
          <a:p>
            <a:r>
              <a:rPr lang="en-US" dirty="0">
                <a:latin typeface="Aleo" panose="020F0502020204030203" pitchFamily="34" charset="0"/>
              </a:rPr>
              <a:t>Allows ability to force programs into a specific state</a:t>
            </a:r>
          </a:p>
          <a:p>
            <a:r>
              <a:rPr lang="en-US" dirty="0">
                <a:latin typeface="Aleo" panose="020F0502020204030203" pitchFamily="34" charset="0"/>
              </a:rPr>
              <a:t>Allows the invocation of known methods, but unknown classes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Excellent for class exploration, getters/setters validation, field verification, and inheritance hierarchy exploration</a:t>
            </a:r>
          </a:p>
          <a:p>
            <a:r>
              <a:rPr lang="en-US" dirty="0">
                <a:latin typeface="Aleo" panose="020F0502020204030203" pitchFamily="34" charset="0"/>
              </a:rPr>
              <a:t>Note: It is another class that reflects on a class.</a:t>
            </a:r>
          </a:p>
          <a:p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1" t="3774" r="21114" b="35579"/>
          <a:stretch/>
        </p:blipFill>
        <p:spPr>
          <a:xfrm>
            <a:off x="8080617" y="2481685"/>
            <a:ext cx="3078795" cy="27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ntique-Olive-Bold" pitchFamily="2" charset="0"/>
              </a:rPr>
              <a:t>Reflection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75623"/>
            <a:ext cx="4674765" cy="36491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leo" panose="020F0502020204030203" pitchFamily="34" charset="0"/>
              </a:rPr>
              <a:t>High Performance Overhead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JVM cannot optimize code since types are dynamically linked and resolved</a:t>
            </a:r>
            <a:br>
              <a:rPr lang="en-US" dirty="0">
                <a:latin typeface="Aleo" panose="020F0502020204030203" pitchFamily="34" charset="0"/>
              </a:rPr>
            </a:br>
            <a:endParaRPr lang="en-US" dirty="0">
              <a:latin typeface="Aleo" panose="020F0502020204030203" pitchFamily="34" charset="0"/>
            </a:endParaRPr>
          </a:p>
          <a:p>
            <a:r>
              <a:rPr lang="en-US" dirty="0">
                <a:latin typeface="Aleo" panose="020F0502020204030203" pitchFamily="34" charset="0"/>
              </a:rPr>
              <a:t>Security Implications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Requires runtime permissions </a:t>
            </a:r>
            <a:br>
              <a:rPr lang="en-US" dirty="0">
                <a:latin typeface="Aleo" panose="020F0502020204030203" pitchFamily="34" charset="0"/>
              </a:rPr>
            </a:br>
            <a:endParaRPr lang="en-US" dirty="0">
              <a:latin typeface="Aleo" panose="020F0502020204030203" pitchFamily="34" charset="0"/>
            </a:endParaRPr>
          </a:p>
          <a:p>
            <a:r>
              <a:rPr lang="en-US" dirty="0">
                <a:latin typeface="Aleo" panose="020F0502020204030203" pitchFamily="34" charset="0"/>
              </a:rPr>
              <a:t>Volatile Issues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Turn “final” and “private” into non-final and “public”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Can crash programs easily</a:t>
            </a:r>
          </a:p>
          <a:p>
            <a:pPr lvl="1"/>
            <a:endParaRPr lang="en-US" dirty="0">
              <a:latin typeface="Ale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6" t="23853" r="18394" b="22202"/>
          <a:stretch/>
        </p:blipFill>
        <p:spPr>
          <a:xfrm>
            <a:off x="5838739" y="2175623"/>
            <a:ext cx="5687735" cy="27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ntique-Olive-Bold" pitchFamily="2" charset="0"/>
              </a:rPr>
              <a:t>Project Objective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leo" panose="020F0502020204030203" pitchFamily="34" charset="0"/>
              </a:rPr>
              <a:t>Build a tool framework that can evaluate a student’s work and aide in teaching inheritance. 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Error-checks on fields, methods, and constructor signatures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Analyzes a class at runtime with minor knowledge of its implementation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Streamline evaluation process for a class’ functionality</a:t>
            </a:r>
          </a:p>
          <a:p>
            <a:pPr lvl="1"/>
            <a:r>
              <a:rPr lang="en-US" dirty="0">
                <a:latin typeface="Aleo" panose="020F0502020204030203" pitchFamily="34" charset="0"/>
              </a:rPr>
              <a:t>For the student, assist in preliminary code submission</a:t>
            </a:r>
            <a:br>
              <a:rPr lang="en-US" dirty="0">
                <a:latin typeface="Aleo" panose="020F0502020204030203" pitchFamily="34" charset="0"/>
              </a:rPr>
            </a:br>
            <a:endParaRPr lang="en-US" sz="1800" dirty="0">
              <a:latin typeface="Aleo" panose="020F0502020204030203" pitchFamily="34" charset="0"/>
            </a:endParaRPr>
          </a:p>
          <a:p>
            <a:r>
              <a:rPr lang="en-US" dirty="0">
                <a:latin typeface="Aleo" panose="020F0502020204030203" pitchFamily="34" charset="0"/>
              </a:rPr>
              <a:t>Update the codebase with comments</a:t>
            </a:r>
            <a:br>
              <a:rPr lang="en-US" dirty="0">
                <a:latin typeface="Aleo" panose="020F0502020204030203" pitchFamily="34" charset="0"/>
              </a:rPr>
            </a:br>
            <a:endParaRPr lang="en-US" dirty="0">
              <a:latin typeface="Aleo" panose="020F0502020204030203" pitchFamily="34" charset="0"/>
            </a:endParaRPr>
          </a:p>
          <a:p>
            <a:r>
              <a:rPr lang="en-US" dirty="0">
                <a:latin typeface="Aleo" panose="020F0502020204030203" pitchFamily="34" charset="0"/>
              </a:rPr>
              <a:t>Perform bug fixes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7142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66" y="347281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Antique-Olive-Bold" pitchFamily="2" charset="0"/>
              </a:rPr>
              <a:t>Tool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94" y="2265093"/>
            <a:ext cx="5371050" cy="364913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Aleo" panose="020F0502020204030203" pitchFamily="34" charset="0"/>
              </a:rPr>
              <a:t>Student imports their file into the project workspace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400" dirty="0">
                <a:latin typeface="Aleo" panose="020F0502020204030203" pitchFamily="34" charset="0"/>
              </a:rPr>
              <a:t>The Tester file (Manages labs and verifying the student code) calls </a:t>
            </a:r>
            <a:r>
              <a:rPr lang="en-US" sz="1400" dirty="0" err="1">
                <a:latin typeface="Aleo" panose="020F0502020204030203" pitchFamily="34" charset="0"/>
              </a:rPr>
              <a:t>ClassReflector's</a:t>
            </a:r>
            <a:r>
              <a:rPr lang="en-US" sz="1400" dirty="0">
                <a:latin typeface="Aleo" panose="020F0502020204030203" pitchFamily="34" charset="0"/>
              </a:rPr>
              <a:t> constructor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400" dirty="0">
                <a:latin typeface="Aleo" panose="020F0502020204030203" pitchFamily="34" charset="0"/>
              </a:rPr>
              <a:t>ClassReflector collects the specified class's constructors, methods, and fields. </a:t>
            </a:r>
            <a:endParaRPr lang="en-US" sz="1200" dirty="0">
              <a:latin typeface="Ale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leo" panose="020F0502020204030203" pitchFamily="34" charset="0"/>
              </a:rPr>
              <a:t>With the ClassReflector object, you can: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>
                <a:latin typeface="Aleo" panose="020F0502020204030203" pitchFamily="34" charset="0"/>
              </a:rPr>
              <a:t>Compare it with an array of another set of fields/methods/constructors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>
                <a:latin typeface="Aleo" panose="020F0502020204030203" pitchFamily="34" charset="0"/>
              </a:rPr>
              <a:t>Compare it with another ClassReflector object (of another .java file)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>
                <a:latin typeface="Aleo" panose="020F0502020204030203" pitchFamily="34" charset="0"/>
              </a:rPr>
              <a:t>Check to see if a certain field or method is contained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>
                <a:latin typeface="Aleo" panose="020F0502020204030203" pitchFamily="34" charset="0"/>
              </a:rPr>
              <a:t>Invoke methods.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>
                <a:latin typeface="Aleo" panose="020F0502020204030203" pitchFamily="34" charset="0"/>
              </a:rPr>
              <a:t>Get/Set field values  at runtime</a:t>
            </a:r>
          </a:p>
          <a:p>
            <a:pPr marL="342900" indent="-342900">
              <a:buAutoNum type="arabicPeriod"/>
            </a:pPr>
            <a:endParaRPr lang="en-US" sz="1400" dirty="0">
              <a:latin typeface="Aleo" panose="020F0502020204030203" pitchFamily="34" charset="0"/>
            </a:endParaRPr>
          </a:p>
          <a:p>
            <a:endParaRPr lang="en-US" sz="1400" dirty="0">
              <a:latin typeface="Ale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081"/>
          <a:stretch/>
        </p:blipFill>
        <p:spPr>
          <a:xfrm>
            <a:off x="6451628" y="249577"/>
            <a:ext cx="4946879" cy="3235854"/>
          </a:xfrm>
          <a:prstGeom prst="rect">
            <a:avLst/>
          </a:prstGeom>
        </p:spPr>
      </p:pic>
      <p:pic>
        <p:nvPicPr>
          <p:cNvPr id="2052" name="Picture 4" descr="https://cdn2.iconfinder.com/data/icons/files-coding/24/files-coding-java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26" y="4188357"/>
            <a:ext cx="1421555" cy="142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cdn2.iconfinder.com/data/icons/files-coding/24/files-coding-java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790" y="4188356"/>
            <a:ext cx="1421555" cy="142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35716" y="5609912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eo" panose="020F0502020204030203" pitchFamily="34" charset="0"/>
              </a:rPr>
              <a:t>Tester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4296" y="5609912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eo" panose="020F0502020204030203" pitchFamily="34" charset="0"/>
              </a:rPr>
              <a:t>Student 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1373" y="3443318"/>
            <a:ext cx="40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eo" panose="020F0502020204030203" pitchFamily="34" charset="0"/>
              </a:rPr>
              <a:t>GUI to load class file and select lab</a:t>
            </a:r>
          </a:p>
        </p:txBody>
      </p:sp>
      <p:sp>
        <p:nvSpPr>
          <p:cNvPr id="7" name="Left-Right-Up Arrow 6"/>
          <p:cNvSpPr/>
          <p:nvPr/>
        </p:nvSpPr>
        <p:spPr>
          <a:xfrm>
            <a:off x="8052589" y="4261571"/>
            <a:ext cx="1631852" cy="1166070"/>
          </a:xfrm>
          <a:prstGeom prst="leftRigh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32" y="317487"/>
            <a:ext cx="10131425" cy="1456267"/>
          </a:xfrm>
        </p:spPr>
        <p:txBody>
          <a:bodyPr/>
          <a:lstStyle/>
          <a:p>
            <a:r>
              <a:rPr lang="en-US" b="1" dirty="0">
                <a:latin typeface="Antique-Olive-Bold" pitchFamily="2" charset="0"/>
                <a:ea typeface="Allerta" pitchFamily="2" charset="0"/>
              </a:rPr>
              <a:t>CLASSREFLECTOR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632" y="2303926"/>
            <a:ext cx="4137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leo" panose="020F0502020204030203" pitchFamily="34" charset="0"/>
              </a:rPr>
              <a:t>Objective</a:t>
            </a:r>
            <a:endParaRPr lang="en-US" dirty="0">
              <a:latin typeface="Aleo" panose="020F0502020204030203" pitchFamily="34" charset="0"/>
            </a:endParaRPr>
          </a:p>
          <a:p>
            <a:r>
              <a:rPr lang="en-US" dirty="0">
                <a:latin typeface="Aleo" panose="020F0502020204030203" pitchFamily="34" charset="0"/>
              </a:rPr>
              <a:t>Find the given method within a student class based on the signature, and invoke it onto the Hero Object.</a:t>
            </a:r>
          </a:p>
          <a:p>
            <a:br>
              <a:rPr lang="en-US" dirty="0">
                <a:latin typeface="Aleo" panose="020F0502020204030203" pitchFamily="34" charset="0"/>
              </a:rPr>
            </a:br>
            <a:r>
              <a:rPr lang="en-US" dirty="0">
                <a:latin typeface="Aleo" panose="020F0502020204030203" pitchFamily="34" charset="0"/>
              </a:rPr>
              <a:t>“public </a:t>
            </a:r>
            <a:r>
              <a:rPr lang="en-US" dirty="0" err="1">
                <a:latin typeface="Aleo" panose="020F0502020204030203" pitchFamily="34" charset="0"/>
              </a:rPr>
              <a:t>BufferedImage</a:t>
            </a:r>
            <a:r>
              <a:rPr lang="en-US" dirty="0">
                <a:latin typeface="Aleo" panose="020F0502020204030203" pitchFamily="34" charset="0"/>
              </a:rPr>
              <a:t> </a:t>
            </a:r>
            <a:r>
              <a:rPr lang="en-US" dirty="0" err="1">
                <a:latin typeface="Aleo" panose="020F0502020204030203" pitchFamily="34" charset="0"/>
              </a:rPr>
              <a:t>getTexture</a:t>
            </a:r>
            <a:r>
              <a:rPr lang="en-US" dirty="0">
                <a:latin typeface="Aleo" panose="020F0502020204030203" pitchFamily="34" charset="0"/>
              </a:rPr>
              <a:t>()”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65" y="2303926"/>
            <a:ext cx="7205917" cy="40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32" y="3174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ntique-Olive-Bold" pitchFamily="2" charset="0"/>
              </a:rPr>
              <a:t>Simple Example: test </a:t>
            </a:r>
            <a:r>
              <a:rPr lang="en-US" sz="4000" b="1">
                <a:latin typeface="Antique-Olive-Bold" pitchFamily="2" charset="0"/>
              </a:rPr>
              <a:t>Texture change</a:t>
            </a:r>
            <a:endParaRPr lang="en-US" sz="4000" b="1" dirty="0">
              <a:latin typeface="Antique-Olive-Bol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913" y="2128317"/>
            <a:ext cx="4482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leo" panose="020F0502020204030203" pitchFamily="34" charset="0"/>
              </a:rPr>
              <a:t>Objective</a:t>
            </a:r>
            <a:br>
              <a:rPr lang="en-US" b="1" u="sng" dirty="0">
                <a:latin typeface="Aleo" panose="020F0502020204030203" pitchFamily="34" charset="0"/>
              </a:rPr>
            </a:br>
            <a:endParaRPr lang="en-US" b="1" u="sng" dirty="0">
              <a:latin typeface="Aleo" panose="020F0502020204030203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leo" panose="020F0502020204030203" pitchFamily="34" charset="0"/>
              </a:rPr>
              <a:t>Student defines method</a:t>
            </a:r>
          </a:p>
          <a:p>
            <a:pPr marL="342900" indent="-342900">
              <a:buAutoNum type="arabicPeriod"/>
            </a:pPr>
            <a:r>
              <a:rPr lang="en-US" dirty="0">
                <a:latin typeface="Aleo" panose="020F0502020204030203" pitchFamily="34" charset="0"/>
              </a:rPr>
              <a:t>Evaluator use ClassReflector, creates the student object, and calls method on the object</a:t>
            </a:r>
          </a:p>
          <a:p>
            <a:pPr marL="342900" indent="-342900">
              <a:buAutoNum type="arabicPeriod"/>
            </a:pPr>
            <a:r>
              <a:rPr lang="en-US" dirty="0">
                <a:latin typeface="Aleo" panose="020F0502020204030203" pitchFamily="34" charset="0"/>
              </a:rPr>
              <a:t>Evaluator validates that the method is correct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44" y="2128317"/>
            <a:ext cx="61817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2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13557" y="728005"/>
            <a:ext cx="1208356" cy="576262"/>
          </a:xfrm>
        </p:spPr>
        <p:txBody>
          <a:bodyPr/>
          <a:lstStyle/>
          <a:p>
            <a:r>
              <a:rPr lang="en-US" b="1" dirty="0">
                <a:latin typeface="Antique-Olive-Bold" pitchFamily="2" charset="0"/>
              </a:rPr>
              <a:t>Lab 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3557" y="1457495"/>
            <a:ext cx="3013744" cy="2920998"/>
          </a:xfrm>
        </p:spPr>
        <p:txBody>
          <a:bodyPr/>
          <a:lstStyle/>
          <a:p>
            <a:r>
              <a:rPr lang="en-US" dirty="0">
                <a:latin typeface="Aleo" panose="020F0502020204030203" pitchFamily="34" charset="0"/>
              </a:rPr>
              <a:t>Basic inheritance hierarchy</a:t>
            </a:r>
          </a:p>
          <a:p>
            <a:r>
              <a:rPr lang="en-US" dirty="0">
                <a:latin typeface="Aleo" panose="020F0502020204030203" pitchFamily="34" charset="0"/>
              </a:rPr>
              <a:t>Declaration of default constructor</a:t>
            </a:r>
          </a:p>
          <a:p>
            <a:r>
              <a:rPr lang="en-US" dirty="0">
                <a:latin typeface="Aleo" panose="020F0502020204030203" pitchFamily="34" charset="0"/>
              </a:rPr>
              <a:t>Declaration of String-parameter constructor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124429" y="728005"/>
            <a:ext cx="1128705" cy="576262"/>
          </a:xfrm>
        </p:spPr>
        <p:txBody>
          <a:bodyPr/>
          <a:lstStyle/>
          <a:p>
            <a:r>
              <a:rPr lang="en-US" b="1" dirty="0">
                <a:latin typeface="Antique-Olive-Bold" pitchFamily="2" charset="0"/>
              </a:rPr>
              <a:t>Lab 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180970" y="1453867"/>
            <a:ext cx="3013745" cy="2920998"/>
          </a:xfrm>
        </p:spPr>
        <p:txBody>
          <a:bodyPr/>
          <a:lstStyle/>
          <a:p>
            <a:r>
              <a:rPr lang="en-US" dirty="0">
                <a:latin typeface="Aleo" panose="020F0502020204030203" pitchFamily="34" charset="0"/>
              </a:rPr>
              <a:t>Inheritance hierarchy</a:t>
            </a:r>
          </a:p>
          <a:p>
            <a:r>
              <a:rPr lang="en-US" dirty="0">
                <a:latin typeface="Aleo" panose="020F0502020204030203" pitchFamily="34" charset="0"/>
              </a:rPr>
              <a:t>Fields “width” and “height”</a:t>
            </a:r>
          </a:p>
          <a:p>
            <a:r>
              <a:rPr lang="en-US" dirty="0">
                <a:latin typeface="Aleo" panose="020F0502020204030203" pitchFamily="34" charset="0"/>
              </a:rPr>
              <a:t>Getter/setter methods for each field</a:t>
            </a:r>
          </a:p>
          <a:p>
            <a:r>
              <a:rPr lang="en-US" dirty="0">
                <a:latin typeface="Aleo" panose="020F0502020204030203" pitchFamily="34" charset="0"/>
              </a:rPr>
              <a:t>Declaration of </a:t>
            </a:r>
            <a:r>
              <a:rPr lang="en-US" dirty="0" err="1">
                <a:latin typeface="Aleo" panose="020F0502020204030203" pitchFamily="34" charset="0"/>
              </a:rPr>
              <a:t>setSize</a:t>
            </a:r>
            <a:r>
              <a:rPr lang="en-US" dirty="0">
                <a:latin typeface="Aleo" panose="020F0502020204030203" pitchFamily="34" charset="0"/>
              </a:rPr>
              <a:t>() method.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7628016" y="1457495"/>
            <a:ext cx="3013745" cy="2920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leo" panose="020F0502020204030203" pitchFamily="34" charset="0"/>
              </a:rPr>
              <a:t>Define a new height and width for Hero</a:t>
            </a:r>
          </a:p>
          <a:p>
            <a:r>
              <a:rPr lang="en-US" dirty="0">
                <a:latin typeface="Aleo" panose="020F0502020204030203" pitchFamily="34" charset="0"/>
              </a:rPr>
              <a:t>Define a new texture for Hero</a:t>
            </a:r>
          </a:p>
          <a:p>
            <a:r>
              <a:rPr lang="en-US" dirty="0">
                <a:latin typeface="Aleo" panose="020F0502020204030203" pitchFamily="34" charset="0"/>
              </a:rPr>
              <a:t>Default Constructor</a:t>
            </a:r>
          </a:p>
          <a:p>
            <a:r>
              <a:rPr lang="en-US" dirty="0">
                <a:latin typeface="Aleo" panose="020F0502020204030203" pitchFamily="34" charset="0"/>
              </a:rPr>
              <a:t> Parameterized Constructor that sets the Hero’s center, width, and height.</a:t>
            </a:r>
          </a:p>
          <a:p>
            <a:r>
              <a:rPr lang="en-US" dirty="0">
                <a:latin typeface="Aleo" panose="020F0502020204030203" pitchFamily="34" charset="0"/>
              </a:rPr>
              <a:t>Getters/setters for texture, center,  width, and height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28017" y="731750"/>
            <a:ext cx="109048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ntique-Olive-Bold" pitchFamily="2" charset="0"/>
              </a:rPr>
              <a:t>Lab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42" y="4693759"/>
            <a:ext cx="1040569" cy="1033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68" y="4739528"/>
            <a:ext cx="511378" cy="1082919"/>
          </a:xfrm>
          <a:prstGeom prst="rect">
            <a:avLst/>
          </a:prstGeom>
        </p:spPr>
      </p:pic>
      <p:sp>
        <p:nvSpPr>
          <p:cNvPr id="5" name="Notched Right Arrow 4"/>
          <p:cNvSpPr/>
          <p:nvPr/>
        </p:nvSpPr>
        <p:spPr>
          <a:xfrm>
            <a:off x="8958907" y="4933403"/>
            <a:ext cx="1010174" cy="516816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52" y="4701014"/>
            <a:ext cx="421294" cy="8921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11" y="4345499"/>
            <a:ext cx="1077340" cy="1381892"/>
          </a:xfrm>
          <a:prstGeom prst="rect">
            <a:avLst/>
          </a:prstGeom>
        </p:spPr>
      </p:pic>
      <p:sp>
        <p:nvSpPr>
          <p:cNvPr id="15" name="Notched Right Arrow 14"/>
          <p:cNvSpPr/>
          <p:nvPr/>
        </p:nvSpPr>
        <p:spPr>
          <a:xfrm>
            <a:off x="5034354" y="4794426"/>
            <a:ext cx="855504" cy="437685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9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5625</TotalTime>
  <Words>596</Words>
  <Application>Microsoft Office PowerPoint</Application>
  <PresentationFormat>Widescreen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Aleo</vt:lpstr>
      <vt:lpstr>Allerta</vt:lpstr>
      <vt:lpstr>Antique-Olive-Bold</vt:lpstr>
      <vt:lpstr>Arial</vt:lpstr>
      <vt:lpstr>Calibri</vt:lpstr>
      <vt:lpstr>Calibri Light</vt:lpstr>
      <vt:lpstr>Celestial</vt:lpstr>
      <vt:lpstr>DYEHARD with  REFLECTION in JAVA </vt:lpstr>
      <vt:lpstr>What is dyehard?</vt:lpstr>
      <vt:lpstr>WHAT IS REFLECTION IN JAVA?</vt:lpstr>
      <vt:lpstr>Reflection drawbacks</vt:lpstr>
      <vt:lpstr>Project Objective and goals</vt:lpstr>
      <vt:lpstr>Tool Workflow</vt:lpstr>
      <vt:lpstr>CLASSREFLECTOR EXAMPLE</vt:lpstr>
      <vt:lpstr>Simple Example: test Texture change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DYEHARD with  REFLECTION in JAVA</dc:title>
  <dc:creator>Kittisap Nimnuch</dc:creator>
  <cp:lastModifiedBy>Kittisap Nimnuch</cp:lastModifiedBy>
  <cp:revision>63</cp:revision>
  <dcterms:created xsi:type="dcterms:W3CDTF">2016-08-11T19:52:37Z</dcterms:created>
  <dcterms:modified xsi:type="dcterms:W3CDTF">2016-08-23T21:29:17Z</dcterms:modified>
</cp:coreProperties>
</file>