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A52"/>
    <a:srgbClr val="5ECCF3"/>
    <a:srgbClr val="12B2EB"/>
    <a:srgbClr val="4E67C8"/>
    <a:srgbClr val="F19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26" autoAdjust="0"/>
  </p:normalViewPr>
  <p:slideViewPr>
    <p:cSldViewPr snapToGrid="0">
      <p:cViewPr varScale="1">
        <p:scale>
          <a:sx n="22" d="100"/>
          <a:sy n="22" d="100"/>
        </p:scale>
        <p:origin x="165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85800" y="14798040"/>
            <a:ext cx="4572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5800" y="23301960"/>
            <a:ext cx="4572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01"/>
          <p:cNvSpPr>
            <a:spLocks noChangeArrowheads="1"/>
          </p:cNvSpPr>
          <p:nvPr userDrawn="1"/>
        </p:nvSpPr>
        <p:spPr bwMode="auto">
          <a:xfrm>
            <a:off x="1" y="32004000"/>
            <a:ext cx="4389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dirty="0"/>
              <a:t>`</a:t>
            </a:r>
          </a:p>
        </p:txBody>
      </p:sp>
      <p:sp>
        <p:nvSpPr>
          <p:cNvPr id="59" name="Line 112"/>
          <p:cNvSpPr>
            <a:spLocks noChangeShapeType="1"/>
          </p:cNvSpPr>
          <p:nvPr userDrawn="1"/>
        </p:nvSpPr>
        <p:spPr bwMode="white">
          <a:xfrm>
            <a:off x="0" y="32004000"/>
            <a:ext cx="43891200" cy="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 userDrawn="1"/>
        </p:nvSpPr>
        <p:spPr bwMode="white">
          <a:xfrm>
            <a:off x="29591222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 bwMode="white">
          <a:xfrm>
            <a:off x="15363158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 bwMode="white">
          <a:xfrm>
            <a:off x="1116805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" y="6172200"/>
            <a:ext cx="4572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1"/>
          <p:cNvSpPr>
            <a:spLocks noChangeArrowheads="1"/>
          </p:cNvSpPr>
          <p:nvPr userDrawn="1"/>
        </p:nvSpPr>
        <p:spPr bwMode="auto">
          <a:xfrm>
            <a:off x="1143001" y="3886200"/>
            <a:ext cx="427482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 userDrawn="1">
            <p:ph type="body" sz="quarter" idx="36"/>
          </p:nvPr>
        </p:nvSpPr>
        <p:spPr bwMode="auto">
          <a:xfrm>
            <a:off x="2209800" y="4083469"/>
            <a:ext cx="35661600" cy="12769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70431" y="6172200"/>
            <a:ext cx="13044367" cy="914400"/>
          </a:xfrm>
          <a:prstGeom prst="rect">
            <a:avLst/>
          </a:prstGeom>
          <a:solidFill>
            <a:schemeClr val="tx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 userDrawn="1">
            <p:ph sz="quarter" idx="24" hasCustomPrompt="1"/>
          </p:nvPr>
        </p:nvSpPr>
        <p:spPr>
          <a:xfrm>
            <a:off x="1174552" y="7086600"/>
            <a:ext cx="13048488" cy="684082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70431" y="14798040"/>
            <a:ext cx="13048488" cy="914400"/>
          </a:xfrm>
          <a:prstGeom prst="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 userDrawn="1">
            <p:ph sz="quarter" idx="25" hasCustomPrompt="1"/>
          </p:nvPr>
        </p:nvSpPr>
        <p:spPr>
          <a:xfrm>
            <a:off x="1174552" y="15712439"/>
            <a:ext cx="13048488" cy="7440169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170431" y="23301960"/>
            <a:ext cx="13048488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 userDrawn="1">
            <p:ph sz="quarter" idx="26" hasCustomPrompt="1"/>
          </p:nvPr>
        </p:nvSpPr>
        <p:spPr>
          <a:xfrm>
            <a:off x="1174552" y="24216361"/>
            <a:ext cx="13048488" cy="726338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416784" y="6172200"/>
            <a:ext cx="13048488" cy="914400"/>
          </a:xfrm>
          <a:prstGeom prst="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 userDrawn="1">
            <p:ph sz="quarter" idx="27" hasCustomPrompt="1"/>
          </p:nvPr>
        </p:nvSpPr>
        <p:spPr>
          <a:xfrm>
            <a:off x="15416784" y="7086600"/>
            <a:ext cx="13048488" cy="492612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 userDrawn="1">
            <p:ph sz="quarter" idx="23" hasCustomPrompt="1"/>
          </p:nvPr>
        </p:nvSpPr>
        <p:spPr>
          <a:xfrm>
            <a:off x="15416784" y="12456478"/>
            <a:ext cx="13048488" cy="6172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57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15416784" y="19072430"/>
            <a:ext cx="13048488" cy="3918814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5416784" y="23301960"/>
            <a:ext cx="13048488" cy="914400"/>
          </a:xfrm>
          <a:prstGeom prst="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 userDrawn="1">
            <p:ph sz="quarter" idx="30" hasCustomPrompt="1"/>
          </p:nvPr>
        </p:nvSpPr>
        <p:spPr>
          <a:xfrm>
            <a:off x="15416784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9644848" y="6172200"/>
            <a:ext cx="13048488" cy="914400"/>
          </a:xfrm>
          <a:prstGeom prst="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 userDrawn="1">
            <p:ph sz="quarter" idx="32" hasCustomPrompt="1"/>
          </p:nvPr>
        </p:nvSpPr>
        <p:spPr>
          <a:xfrm>
            <a:off x="29644848" y="7086600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 userDrawn="1">
            <p:ph sz="quarter" idx="33" hasCustomPrompt="1"/>
          </p:nvPr>
        </p:nvSpPr>
        <p:spPr>
          <a:xfrm>
            <a:off x="29644848" y="15251886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9644848" y="23301960"/>
            <a:ext cx="13048488" cy="914400"/>
          </a:xfrm>
          <a:prstGeom prst="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 userDrawn="1">
            <p:ph sz="quarter" idx="35" hasCustomPrompt="1"/>
          </p:nvPr>
        </p:nvSpPr>
        <p:spPr>
          <a:xfrm>
            <a:off x="29644848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Line 115"/>
          <p:cNvSpPr>
            <a:spLocks noChangeShapeType="1"/>
          </p:cNvSpPr>
          <p:nvPr/>
        </p:nvSpPr>
        <p:spPr bwMode="white">
          <a:xfrm>
            <a:off x="114300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15"/>
          <p:cNvSpPr>
            <a:spLocks noChangeShapeType="1"/>
          </p:cNvSpPr>
          <p:nvPr/>
        </p:nvSpPr>
        <p:spPr bwMode="white">
          <a:xfrm>
            <a:off x="1143000" y="2330196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14927686" y="6172200"/>
            <a:ext cx="4572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15"/>
          <p:cNvSpPr>
            <a:spLocks noChangeShapeType="1"/>
          </p:cNvSpPr>
          <p:nvPr userDrawn="1"/>
        </p:nvSpPr>
        <p:spPr bwMode="white">
          <a:xfrm>
            <a:off x="15387315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29138880" y="6172200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15"/>
          <p:cNvSpPr>
            <a:spLocks noChangeShapeType="1"/>
          </p:cNvSpPr>
          <p:nvPr userDrawn="1"/>
        </p:nvSpPr>
        <p:spPr bwMode="white">
          <a:xfrm>
            <a:off x="2959608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29141928" y="23298912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15"/>
          <p:cNvSpPr>
            <a:spLocks noChangeShapeType="1"/>
          </p:cNvSpPr>
          <p:nvPr userDrawn="1"/>
        </p:nvSpPr>
        <p:spPr bwMode="white">
          <a:xfrm>
            <a:off x="29596080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14932152" y="23298912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Line 115"/>
          <p:cNvSpPr>
            <a:spLocks noChangeShapeType="1"/>
          </p:cNvSpPr>
          <p:nvPr userDrawn="1"/>
        </p:nvSpPr>
        <p:spPr bwMode="white">
          <a:xfrm>
            <a:off x="15389352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Line 115"/>
          <p:cNvSpPr>
            <a:spLocks noChangeShapeType="1"/>
          </p:cNvSpPr>
          <p:nvPr/>
        </p:nvSpPr>
        <p:spPr bwMode="white">
          <a:xfrm>
            <a:off x="1143000" y="1479804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4"/>
          <p:cNvSpPr>
            <a:spLocks noChangeArrowheads="1"/>
          </p:cNvSpPr>
          <p:nvPr userDrawn="1"/>
        </p:nvSpPr>
        <p:spPr bwMode="auto">
          <a:xfrm flipH="1">
            <a:off x="685800" y="0"/>
            <a:ext cx="457200" cy="388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42999" y="0"/>
            <a:ext cx="42748200" cy="388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1219260"/>
            <a:ext cx="35661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white">
          <a:xfrm>
            <a:off x="1143000" y="0"/>
            <a:ext cx="42748200" cy="5513832"/>
            <a:chOff x="1143000" y="0"/>
            <a:chExt cx="42748200" cy="5513832"/>
          </a:xfrm>
        </p:grpSpPr>
        <p:sp>
          <p:nvSpPr>
            <p:cNvPr id="9" name="Line 112"/>
            <p:cNvSpPr>
              <a:spLocks noChangeShapeType="1"/>
            </p:cNvSpPr>
            <p:nvPr userDrawn="1"/>
          </p:nvSpPr>
          <p:spPr bwMode="white">
            <a:xfrm>
              <a:off x="1143000" y="3899217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5"/>
            <p:cNvSpPr>
              <a:spLocks noChangeShapeType="1"/>
            </p:cNvSpPr>
            <p:nvPr userDrawn="1"/>
          </p:nvSpPr>
          <p:spPr bwMode="white">
            <a:xfrm>
              <a:off x="1143000" y="0"/>
              <a:ext cx="0" cy="55138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2"/>
            <p:cNvSpPr>
              <a:spLocks noChangeShapeType="1"/>
            </p:cNvSpPr>
            <p:nvPr userDrawn="1"/>
          </p:nvSpPr>
          <p:spPr bwMode="white">
            <a:xfrm>
              <a:off x="1143000" y="5486400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720">
          <p15:clr>
            <a:srgbClr val="A4A3A4"/>
          </p15:clr>
        </p15:guide>
        <p15:guide id="3" pos="2692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microsoft.com/office/2007/relationships/hdphoto" Target="../media/hdphoto1.wdp"/><Relationship Id="rId19" Type="http://schemas.openxmlformats.org/officeDocument/2006/relationships/image" Target="../media/image17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10"/>
          <p:cNvSpPr>
            <a:spLocks noGrp="1"/>
          </p:cNvSpPr>
          <p:nvPr>
            <p:ph sz="quarter" idx="24"/>
          </p:nvPr>
        </p:nvSpPr>
        <p:spPr>
          <a:xfrm>
            <a:off x="29614990" y="24197310"/>
            <a:ext cx="13051054" cy="7281856"/>
          </a:xfrm>
          <a:prstGeom prst="snip2SameRect">
            <a:avLst/>
          </a:prstGeom>
          <a:noFill/>
          <a:ln w="34925" cap="rnd">
            <a:solidFill>
              <a:schemeClr val="accent3">
                <a:lumMod val="50000"/>
              </a:schemeClr>
            </a:solidFill>
            <a:prstDash val="dash"/>
            <a:rou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>
            <a:normAutofit/>
            <a:flatTx/>
          </a:bodyPr>
          <a:lstStyle/>
          <a:p>
            <a:r>
              <a:rPr lang="en-US" sz="3600" dirty="0">
                <a:latin typeface="Aleo" panose="020F0502020204030203" pitchFamily="34" charset="0"/>
              </a:rPr>
              <a:t>Make the tool more flexible and generic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Add extra features for real-time reflection to verify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Scale the reflector to work with any software</a:t>
            </a:r>
          </a:p>
          <a:p>
            <a:r>
              <a:rPr lang="en-US" sz="3600" dirty="0">
                <a:latin typeface="Aleo" panose="020F0502020204030203" pitchFamily="34" charset="0"/>
              </a:rPr>
              <a:t>Create more prototype labs for use with reflection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Consider other educational targets to build labs against, in addition to Inheritance</a:t>
            </a:r>
          </a:p>
        </p:txBody>
      </p:sp>
      <p:sp>
        <p:nvSpPr>
          <p:cNvPr id="63" name="Content Placeholder 10"/>
          <p:cNvSpPr>
            <a:spLocks noGrp="1"/>
          </p:cNvSpPr>
          <p:nvPr>
            <p:ph sz="quarter" idx="24"/>
          </p:nvPr>
        </p:nvSpPr>
        <p:spPr>
          <a:xfrm>
            <a:off x="15393613" y="7067550"/>
            <a:ext cx="13040246" cy="16215359"/>
          </a:xfrm>
          <a:prstGeom prst="snip2SameRect">
            <a:avLst/>
          </a:prstGeom>
          <a:noFill/>
          <a:ln w="34925" cap="rnd">
            <a:solidFill>
              <a:schemeClr val="bg2">
                <a:lumMod val="75000"/>
              </a:schemeClr>
            </a:solidFill>
            <a:prstDash val="dash"/>
            <a:rou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>
            <a:normAutofit/>
            <a:flatTx/>
          </a:bodyPr>
          <a:lstStyle/>
          <a:p>
            <a:r>
              <a:rPr lang="en-US" sz="3600" dirty="0">
                <a:latin typeface="Aleo" panose="020F0502020204030203" pitchFamily="34" charset="0"/>
              </a:rPr>
              <a:t>Code refactor on existing DyeHard code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Large chunks of code were uncommented, no design doc</a:t>
            </a:r>
          </a:p>
          <a:p>
            <a:r>
              <a:rPr lang="en-US" sz="3600" dirty="0">
                <a:latin typeface="Aleo" panose="020F0502020204030203" pitchFamily="34" charset="0"/>
              </a:rPr>
              <a:t>Created ClassReflector which handles the reflection process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This is the main class which can access, examine, and modify runtime objects and classes</a:t>
            </a:r>
          </a:p>
          <a:p>
            <a:r>
              <a:rPr lang="en-US" sz="3600" dirty="0">
                <a:latin typeface="Aleo" panose="020F0502020204030203" pitchFamily="34" charset="0"/>
              </a:rPr>
              <a:t>Created seven lab activities that demonstrate how to use the reflection tool</a:t>
            </a:r>
          </a:p>
        </p:txBody>
      </p:sp>
      <p:sp>
        <p:nvSpPr>
          <p:cNvPr id="64" name="Content Placeholder 10"/>
          <p:cNvSpPr>
            <a:spLocks noGrp="1"/>
          </p:cNvSpPr>
          <p:nvPr>
            <p:ph sz="quarter" idx="24"/>
          </p:nvPr>
        </p:nvSpPr>
        <p:spPr>
          <a:xfrm>
            <a:off x="29614990" y="7067549"/>
            <a:ext cx="13040246" cy="16253460"/>
          </a:xfrm>
          <a:prstGeom prst="snip2SameRect">
            <a:avLst/>
          </a:prstGeom>
          <a:noFill/>
          <a:ln w="34925" cap="rnd">
            <a:solidFill>
              <a:schemeClr val="accent1"/>
            </a:solidFill>
            <a:prstDash val="dash"/>
            <a:rou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>
            <a:normAutofit/>
            <a:flatTx/>
          </a:bodyPr>
          <a:lstStyle/>
          <a:p>
            <a:r>
              <a:rPr lang="en-US" sz="3600" dirty="0">
                <a:latin typeface="Aleo" panose="020F0502020204030203" pitchFamily="34" charset="0"/>
              </a:rPr>
              <a:t>Refactored and Commented existing DyeHard Code</a:t>
            </a:r>
          </a:p>
          <a:p>
            <a:r>
              <a:rPr lang="en-US" sz="3600" dirty="0">
                <a:latin typeface="Aleo" panose="020F0502020204030203" pitchFamily="34" charset="0"/>
              </a:rPr>
              <a:t>Built a Reflection Tool</a:t>
            </a:r>
          </a:p>
          <a:p>
            <a:r>
              <a:rPr lang="en-US" sz="3600" dirty="0">
                <a:latin typeface="Aleo" panose="020F0502020204030203" pitchFamily="34" charset="0"/>
              </a:rPr>
              <a:t>Built Proof of Concept Labs that demonstrates the Reflection Tool</a:t>
            </a:r>
          </a:p>
          <a:p>
            <a:r>
              <a:rPr lang="en-US" sz="3600" dirty="0">
                <a:latin typeface="Aleo" panose="020F0502020204030203" pitchFamily="34" charset="0"/>
              </a:rPr>
              <a:t>Playtesting and submission to Google </a:t>
            </a:r>
            <a:r>
              <a:rPr lang="en-US" sz="3600" dirty="0" err="1">
                <a:latin typeface="Aleo" panose="020F0502020204030203" pitchFamily="34" charset="0"/>
              </a:rPr>
              <a:t>EngageEDU</a:t>
            </a:r>
            <a:r>
              <a:rPr lang="en-US" sz="3600" dirty="0">
                <a:latin typeface="Aleo" panose="020F0502020204030203" pitchFamily="34" charset="0"/>
              </a:rPr>
              <a:t> in Fall of 2016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105" y="13177388"/>
            <a:ext cx="11682369" cy="9154212"/>
          </a:xfrm>
          <a:prstGeom prst="rect">
            <a:avLst/>
          </a:prstGeom>
          <a:effectLst>
            <a:outerShdw blurRad="381000" dist="635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74552" y="7067550"/>
            <a:ext cx="13040246" cy="7843882"/>
          </a:xfrm>
          <a:prstGeom prst="snip2SameRect">
            <a:avLst/>
          </a:prstGeom>
          <a:noFill/>
          <a:ln w="34925" cap="rnd">
            <a:solidFill>
              <a:schemeClr val="tx2"/>
            </a:solidFill>
            <a:prstDash val="dash"/>
            <a:rou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>
            <a:normAutofit/>
            <a:flatTx/>
          </a:bodyPr>
          <a:lstStyle/>
          <a:p>
            <a:r>
              <a:rPr lang="en-US" sz="3600" dirty="0">
                <a:latin typeface="Aleo" panose="020F0502020204030203" pitchFamily="34" charset="0"/>
              </a:rPr>
              <a:t>Update the </a:t>
            </a:r>
            <a:r>
              <a:rPr lang="en-US" sz="3600" dirty="0" err="1">
                <a:latin typeface="Aleo" panose="020F0502020204030203" pitchFamily="34" charset="0"/>
              </a:rPr>
              <a:t>DyeHard</a:t>
            </a:r>
            <a:r>
              <a:rPr lang="en-US" sz="3600" dirty="0">
                <a:latin typeface="Aleo" panose="020F0502020204030203" pitchFamily="34" charset="0"/>
              </a:rPr>
              <a:t> codebase with comments and bug fixes</a:t>
            </a:r>
          </a:p>
          <a:p>
            <a:r>
              <a:rPr lang="en-US" sz="3600" dirty="0">
                <a:latin typeface="Aleo" panose="020F0502020204030203" pitchFamily="34" charset="0"/>
              </a:rPr>
              <a:t>Using Java Reflection, build a tool that evaluates a student’s work and aide in teaching inheritance. This includes: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Performing basic error-checking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Analyzing a class at runtime in regards to its constructor and members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Streamlining the grading/evaluating process for class functionality</a:t>
            </a:r>
          </a:p>
          <a:p>
            <a:pPr lvl="1"/>
            <a:r>
              <a:rPr lang="en-US" sz="3200" dirty="0">
                <a:latin typeface="Aleo" panose="020F0502020204030203" pitchFamily="34" charset="0"/>
              </a:rPr>
              <a:t>For the student, assist in preliminary code submission</a:t>
            </a:r>
          </a:p>
        </p:txBody>
      </p:sp>
      <p:sp>
        <p:nvSpPr>
          <p:cNvPr id="24" name="Content Placeholder 10"/>
          <p:cNvSpPr txBox="1">
            <a:spLocks/>
          </p:cNvSpPr>
          <p:nvPr/>
        </p:nvSpPr>
        <p:spPr>
          <a:xfrm>
            <a:off x="1170431" y="15657046"/>
            <a:ext cx="13040246" cy="7663963"/>
          </a:xfrm>
          <a:prstGeom prst="snip2SameRect">
            <a:avLst/>
          </a:prstGeom>
          <a:noFill/>
          <a:ln w="34925" cap="rnd">
            <a:solidFill>
              <a:schemeClr val="accent5"/>
            </a:solidFill>
            <a:prstDash val="dash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lIns="365760" tIns="182880" rIns="91440" bIns="45720" rtlCol="0">
            <a:noAutofit/>
            <a:flatTx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leo" panose="020F0502020204030203" pitchFamily="34" charset="0"/>
              </a:rPr>
              <a:t>Simulation in which the player’s objective is to survive hordes of debris and space enemies until the end of the level is reached.</a:t>
            </a:r>
          </a:p>
          <a:p>
            <a:pPr lvl="1"/>
            <a:r>
              <a:rPr lang="en-US" sz="2800" dirty="0">
                <a:latin typeface="Aleo" panose="020F0502020204030203" pitchFamily="34" charset="0"/>
              </a:rPr>
              <a:t>Can collect “power-ups” to vary gameplay</a:t>
            </a:r>
          </a:p>
          <a:p>
            <a:pPr lvl="1"/>
            <a:r>
              <a:rPr lang="en-US" sz="2800" dirty="0">
                <a:latin typeface="Aleo" panose="020F0502020204030203" pitchFamily="34" charset="0"/>
              </a:rPr>
              <a:t>Space debris and enemies can be dyed by the hero’s gun. Different colors can be collected</a:t>
            </a:r>
          </a:p>
          <a:p>
            <a:r>
              <a:rPr lang="en-US" dirty="0">
                <a:latin typeface="Aleo" panose="020F0502020204030203" pitchFamily="34" charset="0"/>
              </a:rPr>
              <a:t>One of six simulations built by GTCS (Game Themed Computer Science) for educational use</a:t>
            </a:r>
          </a:p>
          <a:p>
            <a:pPr lvl="1"/>
            <a:r>
              <a:rPr lang="en-US" sz="2800" dirty="0">
                <a:latin typeface="Aleo" panose="020F0502020204030203" pitchFamily="34" charset="0"/>
              </a:rPr>
              <a:t>Created other simulations such as Space Smasher, Lynx, Ghost Light, Corrupted, and Hug the Line</a:t>
            </a:r>
          </a:p>
          <a:p>
            <a:pPr lvl="1"/>
            <a:r>
              <a:rPr lang="en-US" sz="2800" dirty="0">
                <a:latin typeface="Aleo" panose="020F0502020204030203" pitchFamily="34" charset="0"/>
              </a:rPr>
              <a:t>Objective is to “integrate casual game content into introductory programming courses with minimum impact on their existing curriculum”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80" y="21420832"/>
            <a:ext cx="901134" cy="2232660"/>
          </a:xfrm>
          <a:prstGeom prst="rect">
            <a:avLst/>
          </a:prstGeom>
          <a:effectLst>
            <a:outerShdw blurRad="63500" dist="635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504" y="593168"/>
            <a:ext cx="2821832" cy="26101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6900" y="593168"/>
            <a:ext cx="35661600" cy="2801551"/>
          </a:xfrm>
        </p:spPr>
        <p:txBody>
          <a:bodyPr>
            <a:noAutofit/>
          </a:bodyPr>
          <a:lstStyle/>
          <a:p>
            <a:r>
              <a:rPr lang="en-US" sz="13800" dirty="0">
                <a:latin typeface="Aleo" panose="020F0502020204030203" pitchFamily="34" charset="0"/>
              </a:rPr>
              <a:t>DYEHARD with REFLECTION in JAVA</a:t>
            </a:r>
            <a:br>
              <a:rPr lang="en-US" sz="11500" dirty="0">
                <a:latin typeface="Aleo" panose="020F0502020204030203" pitchFamily="34" charset="0"/>
              </a:rPr>
            </a:br>
            <a:r>
              <a:rPr lang="en-US" sz="6600" b="0" dirty="0">
                <a:latin typeface="Aleo" panose="020F0502020204030203" pitchFamily="34" charset="0"/>
              </a:rPr>
              <a:t>Teaching Inheritance using Real Time Simulations with GTCS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866900" y="3838471"/>
            <a:ext cx="35661600" cy="1644979"/>
          </a:xfrm>
        </p:spPr>
        <p:txBody>
          <a:bodyPr/>
          <a:lstStyle/>
          <a:p>
            <a:r>
              <a:rPr lang="en-US" sz="4800" dirty="0">
                <a:latin typeface="Aleo" panose="020F0502020204030203" pitchFamily="34" charset="0"/>
              </a:rPr>
              <a:t>Kittisap “Sammy” Nimnuch</a:t>
            </a:r>
          </a:p>
          <a:p>
            <a:r>
              <a:rPr lang="en-US" sz="3200" dirty="0">
                <a:latin typeface="Aleo" panose="020F0502020204030203" pitchFamily="34" charset="0"/>
              </a:rPr>
              <a:t>Advisors and Sponsors: Professor Rob Nash, Professor Kelvin Sung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0431" y="6172200"/>
            <a:ext cx="13066777" cy="914400"/>
          </a:xfrm>
          <a:ln>
            <a:noFill/>
          </a:ln>
          <a:effectLst/>
        </p:spPr>
        <p:txBody>
          <a:bodyPr/>
          <a:lstStyle/>
          <a:p>
            <a:r>
              <a:rPr lang="en-US" sz="6600" b="1" spc="300" dirty="0">
                <a:latin typeface="Pill Gothic 600mg Semibd" pitchFamily="50" charset="0"/>
                <a:ea typeface="Allerta" pitchFamily="2" charset="0"/>
                <a:cs typeface="Open Sans Extrabold" panose="020B0906030804020204" pitchFamily="34" charset="0"/>
              </a:rPr>
              <a:t>Objective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6600" b="1" spc="300" dirty="0">
                <a:latin typeface="Pill Gothic 600mg Semibd" pitchFamily="50" charset="0"/>
              </a:rPr>
              <a:t>What is DyeHard?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spc="300" dirty="0">
                <a:latin typeface="Pill Gothic 600mg Semibd" pitchFamily="50" charset="0"/>
              </a:rPr>
              <a:t>What is Java </a:t>
            </a:r>
            <a:r>
              <a:rPr lang="en-US" sz="6600" b="1" spc="300" dirty="0">
                <a:latin typeface="Pill Gothic 600mg Semibd" pitchFamily="50" charset="0"/>
              </a:rPr>
              <a:t>Reflection</a:t>
            </a:r>
            <a:r>
              <a:rPr lang="en-US" b="1" spc="300" dirty="0">
                <a:latin typeface="Pill Gothic 600mg Semibd" pitchFamily="50" charset="0"/>
              </a:rPr>
              <a:t>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6600" b="1" spc="300" dirty="0">
                <a:latin typeface="Pill Gothic 600mg Semibd" pitchFamily="50" charset="0"/>
              </a:rPr>
              <a:t>What I Did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6600" b="1" spc="300" dirty="0">
                <a:latin typeface="Pill Gothic 600mg Semibd" pitchFamily="50" charset="0"/>
              </a:rPr>
              <a:t>Proof of Concept ( Labs)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6600" b="1" spc="300" dirty="0">
                <a:latin typeface="Pill Gothic 600mg Semibd" pitchFamily="50" charset="0"/>
              </a:rPr>
              <a:t>Results and Conclusion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6600" b="1" spc="300" dirty="0">
                <a:latin typeface="Pill Gothic 600mg Semibd" pitchFamily="50" charset="0"/>
              </a:rPr>
              <a:t>Moving Forward</a:t>
            </a:r>
          </a:p>
        </p:txBody>
      </p:sp>
      <p:sp>
        <p:nvSpPr>
          <p:cNvPr id="41" name="Content Placeholder 10"/>
          <p:cNvSpPr txBox="1">
            <a:spLocks/>
          </p:cNvSpPr>
          <p:nvPr/>
        </p:nvSpPr>
        <p:spPr>
          <a:xfrm>
            <a:off x="1151380" y="24197310"/>
            <a:ext cx="13059297" cy="7281855"/>
          </a:xfrm>
          <a:prstGeom prst="snip2SameRect">
            <a:avLst/>
          </a:prstGeom>
          <a:noFill/>
          <a:ln w="34925" cap="rnd">
            <a:solidFill>
              <a:srgbClr val="12B2EB"/>
            </a:solidFill>
            <a:prstDash val="dash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lIns="365760" tIns="182880" rIns="91440" bIns="45720" rtlCol="0">
            <a:noAutofit/>
            <a:flatTx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leo" panose="020F0502020204030203" pitchFamily="34" charset="0"/>
              </a:rPr>
              <a:t>The process of examining or modifying the run time behavior of a class at run time</a:t>
            </a:r>
          </a:p>
          <a:p>
            <a:r>
              <a:rPr lang="en-US" sz="3200" dirty="0">
                <a:latin typeface="Aleo" panose="020F0502020204030203" pitchFamily="34" charset="0"/>
              </a:rPr>
              <a:t>Dynamic code -- compiler does not need to </a:t>
            </a:r>
            <a:br>
              <a:rPr lang="en-US" sz="3200" dirty="0">
                <a:latin typeface="Aleo" panose="020F0502020204030203" pitchFamily="34" charset="0"/>
              </a:rPr>
            </a:br>
            <a:r>
              <a:rPr lang="en-US" sz="3200" dirty="0">
                <a:latin typeface="Aleo" panose="020F0502020204030203" pitchFamily="34" charset="0"/>
              </a:rPr>
              <a:t>know everything at compile time</a:t>
            </a:r>
          </a:p>
          <a:p>
            <a:r>
              <a:rPr lang="en-US" sz="3200" dirty="0">
                <a:latin typeface="Aleo" panose="020F0502020204030203" pitchFamily="34" charset="0"/>
              </a:rPr>
              <a:t>Allows invocation of known methods for </a:t>
            </a:r>
            <a:br>
              <a:rPr lang="en-US" sz="3200" dirty="0">
                <a:latin typeface="Aleo" panose="020F0502020204030203" pitchFamily="34" charset="0"/>
              </a:rPr>
            </a:br>
            <a:r>
              <a:rPr lang="en-US" sz="3200" dirty="0">
                <a:latin typeface="Aleo" panose="020F0502020204030203" pitchFamily="34" charset="0"/>
              </a:rPr>
              <a:t>unknown classes</a:t>
            </a:r>
          </a:p>
          <a:p>
            <a:pPr lvl="1"/>
            <a:r>
              <a:rPr lang="en-US" sz="2800" dirty="0">
                <a:latin typeface="Aleo" panose="020F0502020204030203" pitchFamily="34" charset="0"/>
              </a:rPr>
              <a:t>Excellent for class exploration, getters/setters </a:t>
            </a:r>
            <a:br>
              <a:rPr lang="en-US" sz="2800" dirty="0">
                <a:latin typeface="Aleo" panose="020F0502020204030203" pitchFamily="34" charset="0"/>
              </a:rPr>
            </a:br>
            <a:r>
              <a:rPr lang="en-US" sz="2800" dirty="0">
                <a:latin typeface="Aleo" panose="020F0502020204030203" pitchFamily="34" charset="0"/>
              </a:rPr>
              <a:t>validation, field verification, and inheritance </a:t>
            </a:r>
            <a:br>
              <a:rPr lang="en-US" sz="2800" dirty="0">
                <a:latin typeface="Aleo" panose="020F0502020204030203" pitchFamily="34" charset="0"/>
              </a:rPr>
            </a:br>
            <a:r>
              <a:rPr lang="en-US" sz="2800" dirty="0">
                <a:latin typeface="Aleo" panose="020F0502020204030203" pitchFamily="34" charset="0"/>
              </a:rPr>
              <a:t>hierarchy exploration</a:t>
            </a:r>
          </a:p>
          <a:p>
            <a:r>
              <a:rPr lang="en-US" sz="3200" dirty="0">
                <a:latin typeface="Aleo" panose="020F0502020204030203" pitchFamily="34" charset="0"/>
              </a:rPr>
              <a:t>Can modify values and accessibility modifiers at runtime</a:t>
            </a:r>
          </a:p>
          <a:p>
            <a:r>
              <a:rPr lang="en-US" sz="3200" dirty="0">
                <a:latin typeface="Aleo" panose="020F0502020204030203" pitchFamily="34" charset="0"/>
              </a:rPr>
              <a:t>Can be used to test programs by forcing it into a specific state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8899">
            <a:off x="261840" y="6052830"/>
            <a:ext cx="1170434" cy="117043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7299">
            <a:off x="9121381" y="21423386"/>
            <a:ext cx="968203" cy="925034"/>
          </a:xfrm>
          <a:prstGeom prst="rect">
            <a:avLst/>
          </a:prstGeom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81">
            <a:off x="10300537" y="21821013"/>
            <a:ext cx="1499125" cy="1171192"/>
          </a:xfrm>
          <a:prstGeom prst="rect">
            <a:avLst/>
          </a:prstGeom>
          <a:effectLst>
            <a:outerShdw blurRad="165100" dist="63500" algn="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3028">
            <a:off x="259330" y="14640598"/>
            <a:ext cx="1219200" cy="12192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689">
            <a:off x="6474560" y="21654132"/>
            <a:ext cx="2065627" cy="908876"/>
          </a:xfrm>
          <a:prstGeom prst="rect">
            <a:avLst/>
          </a:prstGeom>
          <a:noFill/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2129">
            <a:off x="5441064" y="22416633"/>
            <a:ext cx="558740" cy="5587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12"/>
          <a:srcRect l="-1" r="33693"/>
          <a:stretch/>
        </p:blipFill>
        <p:spPr>
          <a:xfrm>
            <a:off x="22240085" y="13397731"/>
            <a:ext cx="5745002" cy="4142407"/>
          </a:xfrm>
          <a:prstGeom prst="rect">
            <a:avLst/>
          </a:prstGeom>
          <a:effectLst>
            <a:outerShdw blurRad="190500" dist="1905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4" name="Content Placeholder 10"/>
          <p:cNvSpPr>
            <a:spLocks noGrp="1"/>
          </p:cNvSpPr>
          <p:nvPr>
            <p:ph sz="quarter" idx="24"/>
          </p:nvPr>
        </p:nvSpPr>
        <p:spPr>
          <a:xfrm>
            <a:off x="15401855" y="24197310"/>
            <a:ext cx="13040246" cy="7281855"/>
          </a:xfrm>
          <a:prstGeom prst="snip2SameRect">
            <a:avLst/>
          </a:prstGeom>
          <a:noFill/>
          <a:ln w="34925" cap="rnd">
            <a:solidFill>
              <a:srgbClr val="4E67C8"/>
            </a:solidFill>
            <a:prstDash val="dash"/>
            <a:rou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>
            <a:normAutofit fontScale="77500" lnSpcReduction="20000"/>
            <a:flatTx/>
          </a:bodyPr>
          <a:lstStyle/>
          <a:p>
            <a:r>
              <a:rPr lang="en-US" sz="3600" dirty="0">
                <a:latin typeface="Aleo" panose="020F0502020204030203" pitchFamily="34" charset="0"/>
              </a:rPr>
              <a:t>LAB 0 – Student creates a </a:t>
            </a:r>
            <a:r>
              <a:rPr lang="en-US" sz="3600" dirty="0" err="1">
                <a:latin typeface="Aleo" panose="020F0502020204030203" pitchFamily="34" charset="0"/>
              </a:rPr>
              <a:t>DyehardException</a:t>
            </a:r>
            <a:r>
              <a:rPr lang="en-US" sz="3600" dirty="0">
                <a:latin typeface="Aleo" panose="020F0502020204030203" pitchFamily="34" charset="0"/>
              </a:rPr>
              <a:t> class that handles java exceptions.</a:t>
            </a:r>
          </a:p>
          <a:p>
            <a:r>
              <a:rPr lang="en-US" sz="3600" dirty="0">
                <a:latin typeface="Aleo" panose="020F0502020204030203" pitchFamily="34" charset="0"/>
              </a:rPr>
              <a:t>LAB 1 – Student defines basic inheritance and define float fields “width” and “height”</a:t>
            </a:r>
          </a:p>
          <a:p>
            <a:r>
              <a:rPr lang="en-US" sz="3600" dirty="0">
                <a:latin typeface="Aleo" panose="020F0502020204030203" pitchFamily="34" charset="0"/>
              </a:rPr>
              <a:t>LAB 2 – Student define a new texture for the Hero. Test method overriding</a:t>
            </a:r>
          </a:p>
          <a:p>
            <a:r>
              <a:rPr lang="en-US" sz="3600" dirty="0">
                <a:latin typeface="Aleo" panose="020F0502020204030203" pitchFamily="34" charset="0"/>
              </a:rPr>
              <a:t>LAB 3 – Verify and validate a class’ fields, methods, and constructors with another “correct” class file</a:t>
            </a:r>
          </a:p>
          <a:p>
            <a:r>
              <a:rPr lang="en-US" sz="3600" dirty="0">
                <a:latin typeface="Aleo" panose="020F0502020204030203" pitchFamily="34" charset="0"/>
              </a:rPr>
              <a:t>LAB 4 – Student creates Debris and Debris Generator subclasses. Validate and verify fields, methods, constructors. Invoke new student methods</a:t>
            </a:r>
          </a:p>
          <a:p>
            <a:r>
              <a:rPr lang="en-US" sz="3600" dirty="0">
                <a:latin typeface="Aleo" panose="020F0502020204030203" pitchFamily="34" charset="0"/>
              </a:rPr>
              <a:t>LAB 5 – Student creates </a:t>
            </a:r>
            <a:r>
              <a:rPr lang="en-US" sz="3600" dirty="0" err="1">
                <a:latin typeface="Aleo" panose="020F0502020204030203" pitchFamily="34" charset="0"/>
              </a:rPr>
              <a:t>PowerUp</a:t>
            </a:r>
            <a:r>
              <a:rPr lang="en-US" sz="3600" dirty="0">
                <a:latin typeface="Aleo" panose="020F0502020204030203" pitchFamily="34" charset="0"/>
              </a:rPr>
              <a:t> and Weapon subclasses. Invokes multiple methods overridden by Student</a:t>
            </a:r>
          </a:p>
          <a:p>
            <a:r>
              <a:rPr lang="en-US" sz="3600" dirty="0">
                <a:latin typeface="Aleo" panose="020F0502020204030203" pitchFamily="34" charset="0"/>
              </a:rPr>
              <a:t>LAB 6 – Combine all concepts thus far to create a new level  using all student subclasses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986026" y="11780248"/>
            <a:ext cx="8258770" cy="4984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49840" y="12746374"/>
            <a:ext cx="8715998" cy="5320298"/>
          </a:xfrm>
          <a:prstGeom prst="rect">
            <a:avLst/>
          </a:prstGeom>
          <a:effectLst>
            <a:outerShdw blurRad="50800" dist="419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941" y="25498066"/>
            <a:ext cx="4543559" cy="45435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205244" y="18222558"/>
            <a:ext cx="5745002" cy="3645172"/>
          </a:xfrm>
          <a:prstGeom prst="rect">
            <a:avLst/>
          </a:prstGeom>
          <a:effectLst>
            <a:outerShdw blurRad="127000" dist="2413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/>
          <p:cNvSpPr txBox="1"/>
          <p:nvPr/>
        </p:nvSpPr>
        <p:spPr>
          <a:xfrm>
            <a:off x="25224332" y="17064115"/>
            <a:ext cx="2924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Aleo" panose="020F0502020204030203" pitchFamily="34" charset="0"/>
              </a:rPr>
              <a:t>Lab Selector GUI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792770" y="21788322"/>
            <a:ext cx="23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Aleo" panose="020F0502020204030203" pitchFamily="34" charset="0"/>
              </a:rPr>
              <a:t>Lab Activity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190404" y="13136121"/>
            <a:ext cx="446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Aleo" panose="020F0502020204030203" pitchFamily="34" charset="0"/>
              </a:rPr>
              <a:t>Validator + Reflector File</a:t>
            </a:r>
          </a:p>
        </p:txBody>
      </p:sp>
      <p:pic>
        <p:nvPicPr>
          <p:cNvPr id="42" name="Content Placeholder 41"/>
          <p:cNvPicPr>
            <a:picLocks noGrp="1" noChangeAspect="1"/>
          </p:cNvPicPr>
          <p:nvPr>
            <p:ph sz="quarter" idx="23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0884">
            <a:off x="283712" y="23173942"/>
            <a:ext cx="1170434" cy="1170434"/>
          </a:xfrm>
        </p:spPr>
      </p:pic>
      <p:pic>
        <p:nvPicPr>
          <p:cNvPr id="56" name="Content Placeholder 55"/>
          <p:cNvPicPr>
            <a:picLocks noGrp="1" noChangeAspect="1"/>
          </p:cNvPicPr>
          <p:nvPr>
            <p:ph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5070">
            <a:off x="14535779" y="23175156"/>
            <a:ext cx="1170434" cy="1170434"/>
          </a:xfrm>
        </p:spPr>
      </p:pic>
      <p:pic>
        <p:nvPicPr>
          <p:cNvPr id="58" name="Content Placeholder 41"/>
          <p:cNvPicPr>
            <a:picLocks noGrp="1" noChangeAspect="1"/>
          </p:cNvPicPr>
          <p:nvPr>
            <p:ph sz="quarter" idx="23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590">
            <a:off x="14535261" y="6054169"/>
            <a:ext cx="1170434" cy="1170434"/>
          </a:xfr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49">
            <a:off x="28807775" y="6051923"/>
            <a:ext cx="1170434" cy="117043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5953">
            <a:off x="28808043" y="23180488"/>
            <a:ext cx="1170434" cy="11704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030503" y="18438720"/>
            <a:ext cx="8366763" cy="46332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199" y="28520576"/>
            <a:ext cx="2367084" cy="21777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50298" y="29304721"/>
            <a:ext cx="1994869" cy="1994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252316" y="29304721"/>
            <a:ext cx="1994869" cy="19948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31430" y="28215514"/>
            <a:ext cx="1994869" cy="19948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510798" y="29586245"/>
            <a:ext cx="553721" cy="5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CDA158F-BD11-4947-AD81-47123E717BAC}" vid="{D7EF840D-21B4-42C8-9035-CFD5E088B4D5}"/>
    </a:ext>
  </a:extLst>
</a:theme>
</file>

<file path=ppt/theme/theme2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51A831-6165-46D3-80FA-B53FDB37F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494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Aleo</vt:lpstr>
      <vt:lpstr>Allerta</vt:lpstr>
      <vt:lpstr>Arial</vt:lpstr>
      <vt:lpstr>Arial Black</vt:lpstr>
      <vt:lpstr>Calibri</vt:lpstr>
      <vt:lpstr>Calibri Light</vt:lpstr>
      <vt:lpstr>Open Sans Extrabold</vt:lpstr>
      <vt:lpstr>Pill Gothic 600mg Semibd</vt:lpstr>
      <vt:lpstr>Medical Poster</vt:lpstr>
      <vt:lpstr>DYEHARD with REFLECTION in JAVA Teaching Inheritance using Real Time Simulations with GTCS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2016-07-28T20:12:06Z</dcterms:created>
  <dcterms:modified xsi:type="dcterms:W3CDTF">2016-08-16T19:07:02Z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TC040010579991</vt:lpwstr>
  </property>
  <property fmtid="{D5CDD505-2E9C-101B-9397-08002B2CF9AE}" pid="3" name="Tfs.IsStoryboard">
    <vt:bool>true</vt:bool>
  </property>
</Properties>
</file>