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6" autoAdjust="0"/>
    <p:restoredTop sz="94660"/>
  </p:normalViewPr>
  <p:slideViewPr>
    <p:cSldViewPr snapToGrid="0">
      <p:cViewPr>
        <p:scale>
          <a:sx n="42" d="100"/>
          <a:sy n="42" d="100"/>
        </p:scale>
        <p:origin x="-828" y="107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07681" y="5615669"/>
            <a:ext cx="23111208" cy="2397025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0323" y="2560322"/>
            <a:ext cx="29542622" cy="14996165"/>
          </a:xfrm>
        </p:spPr>
        <p:txBody>
          <a:bodyPr anchor="b">
            <a:normAutofit/>
          </a:bodyPr>
          <a:lstStyle>
            <a:lvl1pPr algn="l">
              <a:defRPr sz="211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0" y="18450566"/>
            <a:ext cx="23780400" cy="9184637"/>
          </a:xfrm>
        </p:spPr>
        <p:txBody>
          <a:bodyPr anchor="t">
            <a:normAutofit/>
          </a:bodyPr>
          <a:lstStyle>
            <a:lvl1pPr marL="0" indent="0" algn="l">
              <a:buNone/>
              <a:defRPr sz="9600">
                <a:solidFill>
                  <a:schemeClr val="bg2">
                    <a:lumMod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5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2" y="21579840"/>
            <a:ext cx="31463362" cy="7315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560320" y="2560320"/>
            <a:ext cx="38770560" cy="149961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57609" y="18450562"/>
            <a:ext cx="34950394" cy="21945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7680"/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6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560320"/>
            <a:ext cx="38770560" cy="13898880"/>
          </a:xfrm>
        </p:spPr>
        <p:txBody>
          <a:bodyPr anchor="ctr">
            <a:normAutofit/>
          </a:bodyPr>
          <a:lstStyle>
            <a:lvl1pPr algn="l">
              <a:defRPr sz="1344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19751040"/>
            <a:ext cx="30641050" cy="9144000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bg2">
                    <a:lumMod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1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161" y="2560320"/>
            <a:ext cx="32926978" cy="13898880"/>
          </a:xfrm>
        </p:spPr>
        <p:txBody>
          <a:bodyPr anchor="ctr">
            <a:normAutofit/>
          </a:bodyPr>
          <a:lstStyle>
            <a:lvl1pPr algn="l">
              <a:defRPr sz="1344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20642" y="16459200"/>
            <a:ext cx="30731842" cy="231648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20645136"/>
            <a:ext cx="30635333" cy="8249904"/>
          </a:xfrm>
        </p:spPr>
        <p:txBody>
          <a:bodyPr anchor="ctr">
            <a:normAutofit/>
          </a:bodyPr>
          <a:lstStyle>
            <a:lvl1pPr marL="0" indent="0" algn="l">
              <a:buNone/>
              <a:defRPr sz="9600">
                <a:solidFill>
                  <a:schemeClr val="bg2">
                    <a:lumMod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7283" y="3410995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41763" y="13289285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79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2" y="16459200"/>
            <a:ext cx="30635333" cy="8147520"/>
          </a:xfrm>
        </p:spPr>
        <p:txBody>
          <a:bodyPr anchor="b">
            <a:normAutofit/>
          </a:bodyPr>
          <a:lstStyle>
            <a:lvl1pPr algn="l">
              <a:defRPr sz="1344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24638307"/>
            <a:ext cx="30641050" cy="4256731"/>
          </a:xfrm>
        </p:spPr>
        <p:txBody>
          <a:bodyPr anchor="t">
            <a:normAutofit/>
          </a:bodyPr>
          <a:lstStyle>
            <a:lvl1pPr marL="0" indent="0" algn="l">
              <a:buNone/>
              <a:defRPr sz="8640">
                <a:solidFill>
                  <a:schemeClr val="bg2">
                    <a:lumMod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88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163" y="2560320"/>
            <a:ext cx="32926973" cy="13898880"/>
          </a:xfrm>
        </p:spPr>
        <p:txBody>
          <a:bodyPr anchor="ctr">
            <a:normAutofit/>
          </a:bodyPr>
          <a:lstStyle>
            <a:lvl1pPr algn="l">
              <a:defRPr sz="1344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60322" y="18653760"/>
            <a:ext cx="30635333" cy="50393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23774400"/>
            <a:ext cx="30635328" cy="5120640"/>
          </a:xfrm>
        </p:spPr>
        <p:txBody>
          <a:bodyPr anchor="t">
            <a:normAutofit/>
          </a:bodyPr>
          <a:lstStyle>
            <a:lvl1pPr marL="0" indent="0" algn="l">
              <a:buNone/>
              <a:defRPr sz="8640">
                <a:solidFill>
                  <a:schemeClr val="bg2">
                    <a:lumMod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7283" y="3410995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41763" y="13289285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13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560320"/>
            <a:ext cx="36123158" cy="138988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344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60322" y="18856963"/>
            <a:ext cx="30635333" cy="4023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22880330"/>
            <a:ext cx="30635328" cy="6014712"/>
          </a:xfrm>
        </p:spPr>
        <p:txBody>
          <a:bodyPr anchor="t">
            <a:normAutofit/>
          </a:bodyPr>
          <a:lstStyle>
            <a:lvl1pPr marL="0" indent="0" algn="l">
              <a:buNone/>
              <a:defRPr sz="8640">
                <a:solidFill>
                  <a:schemeClr val="bg2">
                    <a:lumMod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2" y="21579840"/>
            <a:ext cx="31463362" cy="7315200"/>
          </a:xfrm>
        </p:spPr>
        <p:txBody>
          <a:bodyPr>
            <a:normAutofit/>
          </a:bodyPr>
          <a:lstStyle>
            <a:lvl1pPr algn="l"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2" y="2560325"/>
            <a:ext cx="31463362" cy="1808481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9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518749" y="2560320"/>
            <a:ext cx="9812131" cy="21214080"/>
          </a:xfrm>
        </p:spPr>
        <p:txBody>
          <a:bodyPr vert="eaVert">
            <a:normAutofit/>
          </a:bodyPr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2560320"/>
            <a:ext cx="28080058" cy="2633472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3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2" y="21579840"/>
            <a:ext cx="31463362" cy="7315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2" y="2560320"/>
            <a:ext cx="31463362" cy="18084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9509757"/>
            <a:ext cx="30731846" cy="11135362"/>
          </a:xfrm>
        </p:spPr>
        <p:txBody>
          <a:bodyPr anchor="b">
            <a:normAutofit/>
          </a:bodyPr>
          <a:lstStyle>
            <a:lvl1pPr algn="l">
              <a:defRPr sz="153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21539201"/>
            <a:ext cx="30731842" cy="7355842"/>
          </a:xfrm>
        </p:spPr>
        <p:txBody>
          <a:bodyPr anchor="t">
            <a:normAutofit/>
          </a:bodyPr>
          <a:lstStyle>
            <a:lvl1pPr marL="0" indent="0" algn="l">
              <a:buNone/>
              <a:defRPr sz="8640">
                <a:solidFill>
                  <a:schemeClr val="bg2">
                    <a:lumMod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7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2" y="21579840"/>
            <a:ext cx="31463362" cy="7315200"/>
          </a:xfrm>
        </p:spPr>
        <p:txBody>
          <a:bodyPr>
            <a:normAutofit/>
          </a:bodyPr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2560322" y="2560322"/>
            <a:ext cx="18959842" cy="1808480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22379338" y="2560320"/>
            <a:ext cx="18951542" cy="1804416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2" y="21579840"/>
            <a:ext cx="31463362" cy="7315200"/>
          </a:xfrm>
        </p:spPr>
        <p:txBody>
          <a:bodyPr>
            <a:normAutofit/>
          </a:bodyPr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5" y="2560320"/>
            <a:ext cx="17840957" cy="2926080"/>
          </a:xfrm>
        </p:spPr>
        <p:txBody>
          <a:bodyPr anchor="b">
            <a:noAutofit/>
          </a:bodyPr>
          <a:lstStyle>
            <a:lvl1pPr marL="0" indent="0">
              <a:buNone/>
              <a:defRPr sz="11520" b="0" cap="all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17" y="5486402"/>
            <a:ext cx="18938242" cy="1515872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04079" y="2720342"/>
            <a:ext cx="18067445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 cap="all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79340" y="5486400"/>
            <a:ext cx="18992184" cy="1511808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4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2" y="21579840"/>
            <a:ext cx="31463362" cy="7315200"/>
          </a:xfrm>
        </p:spPr>
        <p:txBody>
          <a:bodyPr>
            <a:normAutofit/>
          </a:bodyPr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5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6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9602" y="2560320"/>
            <a:ext cx="15361920" cy="7315200"/>
          </a:xfrm>
        </p:spPr>
        <p:txBody>
          <a:bodyPr anchor="b">
            <a:normAutofit/>
          </a:bodyPr>
          <a:lstStyle>
            <a:lvl1pPr algn="l">
              <a:defRPr sz="9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18" y="2560320"/>
            <a:ext cx="21306024" cy="2633472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09602" y="10607052"/>
            <a:ext cx="15361920" cy="10038082"/>
          </a:xfrm>
        </p:spPr>
        <p:txBody>
          <a:bodyPr anchor="t">
            <a:normAutofit/>
          </a:bodyPr>
          <a:lstStyle>
            <a:lvl1pPr marL="0" indent="0"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6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9840" y="6949440"/>
            <a:ext cx="17103638" cy="5486400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657600" y="4389120"/>
            <a:ext cx="15748675" cy="230428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0932" y="13167360"/>
            <a:ext cx="17108270" cy="9997440"/>
          </a:xfrm>
        </p:spPr>
        <p:txBody>
          <a:bodyPr anchor="t">
            <a:normAutofit/>
          </a:bodyPr>
          <a:lstStyle>
            <a:lvl1pPr marL="0" indent="0">
              <a:buNone/>
              <a:defRPr sz="864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60320" y="29626562"/>
            <a:ext cx="27896275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8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2019240" y="18694404"/>
            <a:ext cx="11858189" cy="12760958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2" y="21579840"/>
            <a:ext cx="31463362" cy="7315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2560325"/>
            <a:ext cx="31463362" cy="18084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665179" y="29626577"/>
            <a:ext cx="5762222" cy="1752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2016-08-18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29626562"/>
            <a:ext cx="27896275" cy="1752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17247" y="26776697"/>
            <a:ext cx="4113154" cy="32156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44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91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2194560" rtl="0" eaLnBrk="1" latinLnBrk="0" hangingPunct="1">
        <a:spcBef>
          <a:spcPct val="0"/>
        </a:spcBef>
        <a:buNone/>
        <a:defRPr sz="153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371600" indent="-1371600" algn="l" defTabSz="2194560" rtl="0" eaLnBrk="1" latinLnBrk="0" hangingPunct="1">
        <a:spcBef>
          <a:spcPct val="20000"/>
        </a:spcBef>
        <a:spcAft>
          <a:spcPts val="28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spcAft>
          <a:spcPts val="28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86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5760720" indent="-1371600" algn="l" defTabSz="2194560" rtl="0" eaLnBrk="1" latinLnBrk="0" hangingPunct="1">
        <a:spcBef>
          <a:spcPct val="20000"/>
        </a:spcBef>
        <a:spcAft>
          <a:spcPts val="28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7406640" indent="-822960" algn="l" defTabSz="2194560" rtl="0" eaLnBrk="1" latinLnBrk="0" hangingPunct="1">
        <a:spcBef>
          <a:spcPct val="20000"/>
        </a:spcBef>
        <a:spcAft>
          <a:spcPts val="28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7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9601200" indent="-822960" algn="l" defTabSz="2194560" rtl="0" eaLnBrk="1" latinLnBrk="0" hangingPunct="1">
        <a:spcBef>
          <a:spcPct val="20000"/>
        </a:spcBef>
        <a:spcAft>
          <a:spcPts val="28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7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7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7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7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7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0707"/>
            <a:ext cx="43891200" cy="26125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Educational Game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681934"/>
            <a:ext cx="43891200" cy="272221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dirty="0"/>
          </a:p>
          <a:p>
            <a:pPr algn="ctr"/>
            <a:endParaRPr lang="en-US" sz="6480" dirty="0"/>
          </a:p>
        </p:txBody>
      </p:sp>
      <p:sp>
        <p:nvSpPr>
          <p:cNvPr id="5" name="TextBox 4"/>
          <p:cNvSpPr txBox="1"/>
          <p:nvPr/>
        </p:nvSpPr>
        <p:spPr>
          <a:xfrm>
            <a:off x="1203823" y="5366741"/>
            <a:ext cx="9676075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7200" dirty="0"/>
              <a:t>Intro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823" y="6567070"/>
            <a:ext cx="9676075" cy="3785652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 programming </a:t>
            </a:r>
            <a:r>
              <a:rPr lang="en-US" sz="4000" dirty="0" smtClean="0">
                <a:solidFill>
                  <a:schemeClr val="bg1"/>
                </a:solidFill>
              </a:rPr>
              <a:t>API for educational </a:t>
            </a:r>
            <a:r>
              <a:rPr lang="en-US" sz="4000" dirty="0" smtClean="0">
                <a:solidFill>
                  <a:schemeClr val="bg1"/>
                </a:solidFill>
              </a:rPr>
              <a:t>purposes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Part </a:t>
            </a:r>
            <a:r>
              <a:rPr lang="en-US" sz="4000" dirty="0">
                <a:solidFill>
                  <a:schemeClr val="bg1"/>
                </a:solidFill>
              </a:rPr>
              <a:t>of an effort to bring programming education to younger generations of </a:t>
            </a:r>
            <a:r>
              <a:rPr lang="en-US" sz="4000" dirty="0" smtClean="0">
                <a:solidFill>
                  <a:schemeClr val="bg1"/>
                </a:solidFill>
              </a:rPr>
              <a:t>students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3823" y="11529336"/>
            <a:ext cx="9676075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3823" y="12729665"/>
            <a:ext cx="9676075" cy="9325630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Writing </a:t>
            </a:r>
            <a:r>
              <a:rPr lang="en-US" sz="4000" dirty="0" smtClean="0">
                <a:solidFill>
                  <a:schemeClr val="bg1"/>
                </a:solidFill>
              </a:rPr>
              <a:t>programs is involved and </a:t>
            </a:r>
            <a:r>
              <a:rPr lang="en-US" sz="4000" dirty="0" smtClean="0">
                <a:solidFill>
                  <a:schemeClr val="bg1"/>
                </a:solidFill>
              </a:rPr>
              <a:t>complex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In </a:t>
            </a:r>
            <a:r>
              <a:rPr lang="en-US" sz="4000" dirty="0" smtClean="0">
                <a:solidFill>
                  <a:schemeClr val="bg1"/>
                </a:solidFill>
              </a:rPr>
              <a:t>order to </a:t>
            </a:r>
            <a:r>
              <a:rPr lang="en-US" sz="4000" dirty="0" smtClean="0">
                <a:solidFill>
                  <a:schemeClr val="bg1"/>
                </a:solidFill>
              </a:rPr>
              <a:t>learn </a:t>
            </a:r>
            <a:r>
              <a:rPr lang="en-US" sz="4000" dirty="0" smtClean="0">
                <a:solidFill>
                  <a:schemeClr val="bg1"/>
                </a:solidFill>
              </a:rPr>
              <a:t>these skills, </a:t>
            </a:r>
            <a:r>
              <a:rPr lang="en-US" sz="4000" dirty="0" smtClean="0">
                <a:solidFill>
                  <a:schemeClr val="bg1"/>
                </a:solidFill>
              </a:rPr>
              <a:t>interest is important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Many </a:t>
            </a:r>
            <a:r>
              <a:rPr lang="en-US" sz="4000" dirty="0">
                <a:solidFill>
                  <a:schemeClr val="bg1"/>
                </a:solidFill>
              </a:rPr>
              <a:t>young minds are captivated by video </a:t>
            </a:r>
            <a:r>
              <a:rPr lang="en-US" sz="4000" dirty="0" smtClean="0">
                <a:solidFill>
                  <a:schemeClr val="bg1"/>
                </a:solidFill>
              </a:rPr>
              <a:t>games 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Video </a:t>
            </a:r>
            <a:r>
              <a:rPr lang="en-US" sz="4000" dirty="0" smtClean="0">
                <a:solidFill>
                  <a:schemeClr val="bg1"/>
                </a:solidFill>
              </a:rPr>
              <a:t>games </a:t>
            </a:r>
            <a:r>
              <a:rPr lang="en-US" sz="4000" dirty="0">
                <a:solidFill>
                  <a:schemeClr val="bg1"/>
                </a:solidFill>
              </a:rPr>
              <a:t>have complex inner </a:t>
            </a:r>
            <a:r>
              <a:rPr lang="en-US" sz="4000" dirty="0" smtClean="0">
                <a:solidFill>
                  <a:schemeClr val="bg1"/>
                </a:solidFill>
              </a:rPr>
              <a:t>systems, which present a steep implementation </a:t>
            </a:r>
            <a:r>
              <a:rPr lang="en-US" sz="4000" dirty="0" smtClean="0">
                <a:solidFill>
                  <a:schemeClr val="bg1"/>
                </a:solidFill>
              </a:rPr>
              <a:t>challenge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A simplified </a:t>
            </a:r>
            <a:r>
              <a:rPr lang="en-US" sz="4000" dirty="0" smtClean="0">
                <a:solidFill>
                  <a:schemeClr val="bg1"/>
                </a:solidFill>
              </a:rPr>
              <a:t>interface </a:t>
            </a:r>
            <a:r>
              <a:rPr lang="en-US" sz="4000" dirty="0">
                <a:solidFill>
                  <a:schemeClr val="bg1"/>
                </a:solidFill>
              </a:rPr>
              <a:t>for programming video games is </a:t>
            </a:r>
            <a:r>
              <a:rPr lang="en-US" sz="4000" dirty="0" smtClean="0">
                <a:solidFill>
                  <a:schemeClr val="bg1"/>
                </a:solidFill>
              </a:rPr>
              <a:t>needed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83450" y="13822757"/>
            <a:ext cx="9676075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7200" dirty="0"/>
              <a:t>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83444" y="15023084"/>
            <a:ext cx="9676075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Used in </a:t>
            </a:r>
            <a:r>
              <a:rPr lang="en-US" sz="4000" dirty="0">
                <a:solidFill>
                  <a:schemeClr val="bg1"/>
                </a:solidFill>
              </a:rPr>
              <a:t>a UW-hosted summer camp to teach young, aspiring programmers the basics of writing </a:t>
            </a:r>
            <a:r>
              <a:rPr lang="en-US" sz="4000" dirty="0" smtClean="0">
                <a:solidFill>
                  <a:schemeClr val="bg1"/>
                </a:solidFill>
              </a:rPr>
              <a:t>code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3442" y="17984227"/>
            <a:ext cx="9676075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7200" dirty="0"/>
              <a:t>Conclusions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83440" y="19184556"/>
            <a:ext cx="9676075" cy="4401205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Testing for usability is very important when </a:t>
            </a:r>
            <a:r>
              <a:rPr lang="en-US" sz="4000" dirty="0" smtClean="0">
                <a:solidFill>
                  <a:schemeClr val="bg1"/>
                </a:solidFill>
              </a:rPr>
              <a:t>designing </a:t>
            </a:r>
            <a:r>
              <a:rPr lang="en-US" sz="4000" dirty="0" smtClean="0">
                <a:solidFill>
                  <a:schemeClr val="bg1"/>
                </a:solidFill>
              </a:rPr>
              <a:t>interfaces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When a </a:t>
            </a:r>
            <a:r>
              <a:rPr lang="en-US" sz="4000" dirty="0">
                <a:solidFill>
                  <a:schemeClr val="bg1"/>
                </a:solidFill>
              </a:rPr>
              <a:t>group </a:t>
            </a:r>
            <a:r>
              <a:rPr lang="en-US" sz="4000" dirty="0" smtClean="0">
                <a:solidFill>
                  <a:schemeClr val="bg1"/>
                </a:solidFill>
              </a:rPr>
              <a:t>shares </a:t>
            </a:r>
            <a:r>
              <a:rPr lang="en-US" sz="4000" dirty="0">
                <a:solidFill>
                  <a:schemeClr val="bg1"/>
                </a:solidFill>
              </a:rPr>
              <a:t>an inherited </a:t>
            </a:r>
            <a:r>
              <a:rPr lang="en-US" sz="4000" dirty="0" smtClean="0">
                <a:solidFill>
                  <a:schemeClr val="bg1"/>
                </a:solidFill>
              </a:rPr>
              <a:t>codebase for separate projects, </a:t>
            </a:r>
            <a:r>
              <a:rPr lang="en-US" sz="4000" dirty="0">
                <a:solidFill>
                  <a:schemeClr val="bg1"/>
                </a:solidFill>
              </a:rPr>
              <a:t>changes to the original code should be done </a:t>
            </a:r>
            <a:r>
              <a:rPr lang="en-US" sz="4000" dirty="0" smtClean="0">
                <a:solidFill>
                  <a:schemeClr val="bg1"/>
                </a:solidFill>
              </a:rPr>
              <a:t>cautiously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75329" y="5366743"/>
            <a:ext cx="20323109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7200" dirty="0"/>
              <a:t>Solution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84045" y="6567070"/>
            <a:ext cx="20323109" cy="14250055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 </a:t>
            </a:r>
            <a:r>
              <a:rPr lang="en-US" sz="4000" dirty="0">
                <a:solidFill>
                  <a:schemeClr val="bg1"/>
                </a:solidFill>
              </a:rPr>
              <a:t>procedural </a:t>
            </a:r>
            <a:r>
              <a:rPr lang="en-US" sz="4000" dirty="0" smtClean="0">
                <a:solidFill>
                  <a:schemeClr val="bg1"/>
                </a:solidFill>
              </a:rPr>
              <a:t>API will be created </a:t>
            </a:r>
            <a:r>
              <a:rPr lang="en-US" sz="4000" dirty="0">
                <a:solidFill>
                  <a:schemeClr val="bg1"/>
                </a:solidFill>
              </a:rPr>
              <a:t>based off </a:t>
            </a:r>
            <a:r>
              <a:rPr lang="en-US" sz="4000" dirty="0" smtClean="0">
                <a:solidFill>
                  <a:schemeClr val="bg1"/>
                </a:solidFill>
              </a:rPr>
              <a:t>of the codebase of an existing </a:t>
            </a:r>
            <a:r>
              <a:rPr lang="en-US" sz="4000" dirty="0" smtClean="0">
                <a:solidFill>
                  <a:schemeClr val="bg1"/>
                </a:solidFill>
              </a:rPr>
              <a:t>game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Base </a:t>
            </a:r>
            <a:r>
              <a:rPr lang="en-US" sz="4000" dirty="0" smtClean="0">
                <a:solidFill>
                  <a:schemeClr val="bg1"/>
                </a:solidFill>
              </a:rPr>
              <a:t>game will be </a:t>
            </a:r>
            <a:r>
              <a:rPr lang="en-US" sz="4000" dirty="0">
                <a:solidFill>
                  <a:schemeClr val="bg1"/>
                </a:solidFill>
              </a:rPr>
              <a:t>Dye Hard, a game produced by students in UW’s Game-Themed Research </a:t>
            </a:r>
            <a:r>
              <a:rPr lang="en-US" sz="4000" dirty="0" smtClean="0">
                <a:solidFill>
                  <a:schemeClr val="bg1"/>
                </a:solidFill>
              </a:rPr>
              <a:t>Group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Base </a:t>
            </a:r>
            <a:r>
              <a:rPr lang="en-US" sz="4000" dirty="0">
                <a:solidFill>
                  <a:schemeClr val="bg1"/>
                </a:solidFill>
              </a:rPr>
              <a:t>game engine operates on an event-driven, object-oriented </a:t>
            </a:r>
            <a:r>
              <a:rPr lang="en-US" sz="4000" dirty="0" smtClean="0">
                <a:solidFill>
                  <a:schemeClr val="bg1"/>
                </a:solidFill>
              </a:rPr>
              <a:t>structure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Procedural </a:t>
            </a:r>
            <a:r>
              <a:rPr lang="en-US" sz="4000" dirty="0">
                <a:solidFill>
                  <a:schemeClr val="bg1"/>
                </a:solidFill>
              </a:rPr>
              <a:t>API </a:t>
            </a:r>
            <a:r>
              <a:rPr lang="en-US" sz="4000" dirty="0" smtClean="0">
                <a:solidFill>
                  <a:schemeClr val="bg1"/>
                </a:solidFill>
              </a:rPr>
              <a:t>will provide a library of wrapper functions as a layer of </a:t>
            </a:r>
            <a:r>
              <a:rPr lang="en-US" sz="4000" dirty="0" smtClean="0">
                <a:solidFill>
                  <a:schemeClr val="bg1"/>
                </a:solidFill>
              </a:rPr>
              <a:t>abstraction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A </a:t>
            </a:r>
            <a:r>
              <a:rPr lang="en-US" sz="4000" dirty="0">
                <a:solidFill>
                  <a:schemeClr val="bg1"/>
                </a:solidFill>
              </a:rPr>
              <a:t>set of demos and labs </a:t>
            </a:r>
            <a:r>
              <a:rPr lang="en-US" sz="4000" dirty="0" smtClean="0">
                <a:solidFill>
                  <a:schemeClr val="bg1"/>
                </a:solidFill>
              </a:rPr>
              <a:t>will be </a:t>
            </a:r>
            <a:r>
              <a:rPr lang="en-US" sz="4000" dirty="0">
                <a:solidFill>
                  <a:schemeClr val="bg1"/>
                </a:solidFill>
              </a:rPr>
              <a:t>created to demonstrate the </a:t>
            </a:r>
            <a:r>
              <a:rPr lang="en-US" sz="4000" dirty="0" err="1" smtClean="0">
                <a:solidFill>
                  <a:schemeClr val="bg1"/>
                </a:solidFill>
              </a:rPr>
              <a:t>the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API 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The </a:t>
            </a:r>
            <a:r>
              <a:rPr lang="en-US" sz="4000" dirty="0" smtClean="0">
                <a:solidFill>
                  <a:schemeClr val="bg1"/>
                </a:solidFill>
              </a:rPr>
              <a:t>demos and labs </a:t>
            </a:r>
            <a:r>
              <a:rPr lang="en-US" sz="4000" dirty="0" smtClean="0">
                <a:solidFill>
                  <a:schemeClr val="bg1"/>
                </a:solidFill>
              </a:rPr>
              <a:t>will also </a:t>
            </a:r>
            <a:r>
              <a:rPr lang="en-US" sz="4000" dirty="0" smtClean="0">
                <a:solidFill>
                  <a:schemeClr val="bg1"/>
                </a:solidFill>
              </a:rPr>
              <a:t>serve as a way of testing the usability of the </a:t>
            </a:r>
            <a:r>
              <a:rPr lang="en-US" sz="4000" dirty="0" smtClean="0">
                <a:solidFill>
                  <a:schemeClr val="bg1"/>
                </a:solidFill>
              </a:rPr>
              <a:t>API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473" y="24592057"/>
            <a:ext cx="13842070" cy="210126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4551673" y="15244658"/>
            <a:ext cx="2013566" cy="8299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18" name="Rounded Rectangle 17"/>
          <p:cNvSpPr/>
          <p:nvPr/>
        </p:nvSpPr>
        <p:spPr>
          <a:xfrm>
            <a:off x="16565237" y="15244653"/>
            <a:ext cx="1438454" cy="82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19" name="Rounded Rectangle 18"/>
          <p:cNvSpPr/>
          <p:nvPr/>
        </p:nvSpPr>
        <p:spPr>
          <a:xfrm>
            <a:off x="18003693" y="15244649"/>
            <a:ext cx="1798066" cy="829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0" name="Rounded Rectangle 19"/>
          <p:cNvSpPr/>
          <p:nvPr/>
        </p:nvSpPr>
        <p:spPr>
          <a:xfrm>
            <a:off x="14551673" y="16299751"/>
            <a:ext cx="2932229" cy="82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1" name="Rounded Rectangle 20"/>
          <p:cNvSpPr/>
          <p:nvPr/>
        </p:nvSpPr>
        <p:spPr>
          <a:xfrm>
            <a:off x="17436605" y="16299751"/>
            <a:ext cx="1535270" cy="829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2" name="Rounded Rectangle 21"/>
          <p:cNvSpPr/>
          <p:nvPr/>
        </p:nvSpPr>
        <p:spPr>
          <a:xfrm>
            <a:off x="14598581" y="17391271"/>
            <a:ext cx="2207203" cy="8299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3" name="Rounded Rectangle 22"/>
          <p:cNvSpPr/>
          <p:nvPr/>
        </p:nvSpPr>
        <p:spPr>
          <a:xfrm>
            <a:off x="16722797" y="17391266"/>
            <a:ext cx="2683267" cy="829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4" name="Right Arrow 23"/>
          <p:cNvSpPr/>
          <p:nvPr/>
        </p:nvSpPr>
        <p:spPr>
          <a:xfrm>
            <a:off x="20106043" y="15469920"/>
            <a:ext cx="3679114" cy="25143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5" name="Rounded Rectangle 24"/>
          <p:cNvSpPr/>
          <p:nvPr/>
        </p:nvSpPr>
        <p:spPr>
          <a:xfrm>
            <a:off x="24253128" y="15341551"/>
            <a:ext cx="5615491" cy="829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6" name="Rounded Rectangle 25"/>
          <p:cNvSpPr/>
          <p:nvPr/>
        </p:nvSpPr>
        <p:spPr>
          <a:xfrm>
            <a:off x="24253130" y="16395473"/>
            <a:ext cx="4564325" cy="829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7" name="Rounded Rectangle 26"/>
          <p:cNvSpPr/>
          <p:nvPr/>
        </p:nvSpPr>
        <p:spPr>
          <a:xfrm>
            <a:off x="24253123" y="17437097"/>
            <a:ext cx="5069251" cy="829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8" name="TextBox 27"/>
          <p:cNvSpPr txBox="1"/>
          <p:nvPr/>
        </p:nvSpPr>
        <p:spPr>
          <a:xfrm>
            <a:off x="12803850" y="18174692"/>
            <a:ext cx="8961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Object-Oriented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Interface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(Functions are associated with objects)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50561" y="18221248"/>
            <a:ext cx="662062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Procedural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Interface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(Functions stand alone)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241539"/>
            <a:ext cx="4389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80" dirty="0"/>
              <a:t>Presentation: Holden </a:t>
            </a:r>
            <a:r>
              <a:rPr lang="en-US" sz="6480" dirty="0" err="1"/>
              <a:t>Woelfl</a:t>
            </a:r>
            <a:r>
              <a:rPr lang="en-US" sz="6480" dirty="0"/>
              <a:t> – Advisor: Kelvin Sung – Sponsor: Rob Nash – Summer 2016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3" y="23004377"/>
            <a:ext cx="12922761" cy="77278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886" y="23004376"/>
            <a:ext cx="12922764" cy="772784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983468" y="5366740"/>
            <a:ext cx="9676075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Result</a:t>
            </a:r>
            <a:endParaRPr lang="en-US" sz="7200" dirty="0"/>
          </a:p>
        </p:txBody>
      </p:sp>
      <p:sp>
        <p:nvSpPr>
          <p:cNvPr id="33" name="TextBox 32"/>
          <p:cNvSpPr txBox="1"/>
          <p:nvPr/>
        </p:nvSpPr>
        <p:spPr>
          <a:xfrm>
            <a:off x="32983462" y="6567067"/>
            <a:ext cx="9676075" cy="6863417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An API library has been created, providing the simplified interface for programming </a:t>
            </a:r>
            <a:r>
              <a:rPr lang="en-US" sz="4000" dirty="0" smtClean="0">
                <a:solidFill>
                  <a:schemeClr val="bg1"/>
                </a:solidFill>
              </a:rPr>
              <a:t>games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A set of labs has been created, for educating novice programmers on programming with the </a:t>
            </a:r>
            <a:r>
              <a:rPr lang="en-US" sz="4000" dirty="0" smtClean="0">
                <a:solidFill>
                  <a:schemeClr val="bg1"/>
                </a:solidFill>
              </a:rPr>
              <a:t>API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A set of demos has been created to illustrate the use of API functions to experienced </a:t>
            </a:r>
            <a:r>
              <a:rPr lang="en-US" sz="4000" dirty="0" smtClean="0">
                <a:solidFill>
                  <a:schemeClr val="bg1"/>
                </a:solidFill>
              </a:rPr>
              <a:t>programmers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olden\Desktop\intellij_idea_logo_400x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360" y="28265247"/>
            <a:ext cx="2466976" cy="24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lden\Desktop\Java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335" y="28265246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olden\Desktop\GitHub-Mar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310" y="28265246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olden\Desktop\Slack_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777" y="28376262"/>
            <a:ext cx="2355960" cy="235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olden\Desktop\Google-Drive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3737" y="28376264"/>
            <a:ext cx="2355959" cy="235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9211359" y="27477042"/>
            <a:ext cx="86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Tools used:</a:t>
            </a:r>
            <a:endParaRPr lang="en-US" sz="36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182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441</TotalTime>
  <Words>291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Slice</vt:lpstr>
      <vt:lpstr>Educational Game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API</dc:title>
  <dc:creator>Holden</dc:creator>
  <cp:lastModifiedBy>Holden</cp:lastModifiedBy>
  <cp:revision>38</cp:revision>
  <dcterms:created xsi:type="dcterms:W3CDTF">2016-08-14T16:07:08Z</dcterms:created>
  <dcterms:modified xsi:type="dcterms:W3CDTF">2016-08-18T11:48:42Z</dcterms:modified>
</cp:coreProperties>
</file>