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4" r:id="rId3"/>
    <p:sldId id="257" r:id="rId4"/>
    <p:sldId id="258" r:id="rId5"/>
    <p:sldId id="259" r:id="rId6"/>
    <p:sldId id="260" r:id="rId7"/>
    <p:sldId id="261" r:id="rId8"/>
    <p:sldId id="262" r:id="rId9"/>
    <p:sldId id="263" r:id="rId10"/>
    <p:sldId id="264" r:id="rId11"/>
    <p:sldId id="271" r:id="rId12"/>
    <p:sldId id="265" r:id="rId13"/>
    <p:sldId id="266" r:id="rId14"/>
    <p:sldId id="272" r:id="rId15"/>
    <p:sldId id="267" r:id="rId16"/>
    <p:sldId id="268" r:id="rId17"/>
    <p:sldId id="269" r:id="rId18"/>
    <p:sldId id="270"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2436A06-DBD8-45B8-BFB7-93D5CA74EF98}">
          <p14:sldIdLst>
            <p14:sldId id="256"/>
          </p14:sldIdLst>
        </p14:section>
        <p14:section name="Summary Section" id="{DB4D3C35-C8C9-47FC-B8AA-275DDE037E71}">
          <p14:sldIdLst>
            <p14:sldId id="274"/>
          </p14:sldIdLst>
        </p14:section>
        <p14:section name="Motivation" id="{B925BBF9-A1F9-4B53-BC53-CF473EDE6314}">
          <p14:sldIdLst>
            <p14:sldId id="257"/>
            <p14:sldId id="258"/>
            <p14:sldId id="259"/>
            <p14:sldId id="260"/>
            <p14:sldId id="261"/>
            <p14:sldId id="262"/>
            <p14:sldId id="263"/>
            <p14:sldId id="264"/>
          </p14:sldIdLst>
        </p14:section>
        <p14:section name="The Formal Model" id="{C87F0A2B-FA49-4645-976D-2ABA9A3EB5A2}">
          <p14:sldIdLst>
            <p14:sldId id="271"/>
            <p14:sldId id="265"/>
            <p14:sldId id="266"/>
          </p14:sldIdLst>
        </p14:section>
        <p14:section name="First Results" id="{9155D91B-1F8F-4684-AB69-253B0B747A61}">
          <p14:sldIdLst>
            <p14:sldId id="272"/>
            <p14:sldId id="267"/>
            <p14:sldId id="268"/>
            <p14:sldId id="269"/>
          </p14:sldIdLst>
        </p14:section>
        <p14:section name="Future and Wanted Results" id="{6E827909-42C5-4598-8266-F4666BDAACF8}">
          <p14:sldIdLst>
            <p14:sldId id="270"/>
            <p14:sldId id="27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51" autoAdjust="0"/>
    <p:restoredTop sz="94660"/>
  </p:normalViewPr>
  <p:slideViewPr>
    <p:cSldViewPr snapToGrid="0">
      <p:cViewPr varScale="1">
        <p:scale>
          <a:sx n="106" d="100"/>
          <a:sy n="106" d="100"/>
        </p:scale>
        <p:origin x="138"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28-May-18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28-May-18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28-May-18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28-May-18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28-May-18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28-May-18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28-May-18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28-May-18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image" Target="../media/image2.png"/><Relationship Id="rId7" Type="http://schemas.openxmlformats.org/officeDocument/2006/relationships/slide" Target="slide1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slide" Target="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hyperlink" Target="http://www.google.com/url?sa=i&amp;rct=j&amp;q=&amp;esrc=s&amp;source=images&amp;cd=&amp;cad=rja&amp;uact=8&amp;ved=0CAcQjRxqFQoTCMW9_eW8x8gCFQvNgAoduaoHqw&amp;url=http://insideevs.com/tesla-model-x-signature-series-240-miles-range-60-3-8-seconds-132000/&amp;psig=AFQjCNHpQusxeO74bqDMxVQpphQgjc5Tww&amp;ust=1445100704662344" TargetMode="Externa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71255-07C1-444A-B254-7ECF6791776B}"/>
              </a:ext>
            </a:extLst>
          </p:cNvPr>
          <p:cNvSpPr>
            <a:spLocks noGrp="1"/>
          </p:cNvSpPr>
          <p:nvPr>
            <p:ph type="ctrTitle"/>
          </p:nvPr>
        </p:nvSpPr>
        <p:spPr/>
        <p:txBody>
          <a:bodyPr/>
          <a:lstStyle/>
          <a:p>
            <a:r>
              <a:rPr lang="en-US" sz="4800" dirty="0"/>
              <a:t>Dynamic Market Pricing in Autonomous Car Allocation</a:t>
            </a:r>
          </a:p>
        </p:txBody>
      </p:sp>
      <p:sp>
        <p:nvSpPr>
          <p:cNvPr id="3" name="Subtitle 2">
            <a:extLst>
              <a:ext uri="{FF2B5EF4-FFF2-40B4-BE49-F238E27FC236}">
                <a16:creationId xmlns:a16="http://schemas.microsoft.com/office/drawing/2014/main" id="{24B93BA7-63B4-4A00-BBC8-2157404F9882}"/>
              </a:ext>
            </a:extLst>
          </p:cNvPr>
          <p:cNvSpPr>
            <a:spLocks noGrp="1"/>
          </p:cNvSpPr>
          <p:nvPr>
            <p:ph type="subTitle" idx="1"/>
          </p:nvPr>
        </p:nvSpPr>
        <p:spPr/>
        <p:txBody>
          <a:bodyPr/>
          <a:lstStyle/>
          <a:p>
            <a:r>
              <a:rPr lang="en-US" dirty="0"/>
              <a:t>Ido Kessler, Jonathan Somer, Itay Itzhak</a:t>
            </a:r>
          </a:p>
        </p:txBody>
      </p:sp>
    </p:spTree>
    <p:extLst>
      <p:ext uri="{BB962C8B-B14F-4D97-AF65-F5344CB8AC3E}">
        <p14:creationId xmlns:p14="http://schemas.microsoft.com/office/powerpoint/2010/main" val="4118365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46B19-19D8-4CC7-8D02-089FD8150B51}"/>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7D0CFE76-2000-4648-B42C-6FFEC9A847D8}"/>
              </a:ext>
            </a:extLst>
          </p:cNvPr>
          <p:cNvSpPr>
            <a:spLocks noGrp="1"/>
          </p:cNvSpPr>
          <p:nvPr>
            <p:ph idx="1"/>
          </p:nvPr>
        </p:nvSpPr>
        <p:spPr/>
        <p:txBody>
          <a:bodyPr/>
          <a:lstStyle/>
          <a:p>
            <a:r>
              <a:rPr lang="en-US" dirty="0"/>
              <a:t>Modelling the car allocation problem as a auction problem with dynamic pricing enables us to present three new features for the problem:</a:t>
            </a:r>
          </a:p>
          <a:p>
            <a:pPr lvl="1"/>
            <a:r>
              <a:rPr lang="en-US" dirty="0"/>
              <a:t>Social welfare</a:t>
            </a:r>
          </a:p>
          <a:p>
            <a:pPr lvl="1"/>
            <a:r>
              <a:rPr lang="en-US" dirty="0"/>
              <a:t>Valuation function</a:t>
            </a:r>
          </a:p>
          <a:p>
            <a:pPr lvl="1"/>
            <a:r>
              <a:rPr lang="en-US" dirty="0"/>
              <a:t>Dynamic pricing</a:t>
            </a:r>
          </a:p>
          <a:p>
            <a:r>
              <a:rPr lang="en-US" dirty="0"/>
              <a:t>Reusing the knowledge we acquire in the course might provide result that maximize the social welfare of the autonomous cabs, and by doing that might actually get this service to be way more accessible for the general public.</a:t>
            </a:r>
          </a:p>
        </p:txBody>
      </p:sp>
    </p:spTree>
    <p:extLst>
      <p:ext uri="{BB962C8B-B14F-4D97-AF65-F5344CB8AC3E}">
        <p14:creationId xmlns:p14="http://schemas.microsoft.com/office/powerpoint/2010/main" val="3934156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3B66BE6-049F-4053-AED4-284150196ECC}"/>
              </a:ext>
            </a:extLst>
          </p:cNvPr>
          <p:cNvSpPr>
            <a:spLocks noGrp="1"/>
          </p:cNvSpPr>
          <p:nvPr>
            <p:ph type="title"/>
          </p:nvPr>
        </p:nvSpPr>
        <p:spPr/>
        <p:txBody>
          <a:bodyPr/>
          <a:lstStyle/>
          <a:p>
            <a:r>
              <a:rPr lang="en-US" dirty="0"/>
              <a:t>The Formal Model</a:t>
            </a:r>
          </a:p>
        </p:txBody>
      </p:sp>
      <p:sp>
        <p:nvSpPr>
          <p:cNvPr id="7" name="Text Placeholder 6">
            <a:extLst>
              <a:ext uri="{FF2B5EF4-FFF2-40B4-BE49-F238E27FC236}">
                <a16:creationId xmlns:a16="http://schemas.microsoft.com/office/drawing/2014/main" id="{BB9341AC-662F-483F-983E-293C7424B83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70786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A8CEB-0902-4DA3-9B91-A7B891CCD8D1}"/>
              </a:ext>
            </a:extLst>
          </p:cNvPr>
          <p:cNvSpPr>
            <a:spLocks noGrp="1"/>
          </p:cNvSpPr>
          <p:nvPr>
            <p:ph type="title"/>
          </p:nvPr>
        </p:nvSpPr>
        <p:spPr/>
        <p:txBody>
          <a:bodyPr/>
          <a:lstStyle/>
          <a:p>
            <a:r>
              <a:rPr lang="en-US" dirty="0"/>
              <a:t>The Formal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A4874BF-D22B-40B2-B15A-A109C5231C42}"/>
                  </a:ext>
                </a:extLst>
              </p:cNvPr>
              <p:cNvSpPr>
                <a:spLocks noGrp="1"/>
              </p:cNvSpPr>
              <p:nvPr>
                <p:ph idx="1"/>
              </p:nvPr>
            </p:nvSpPr>
            <p:spPr/>
            <p:txBody>
              <a:bodyPr>
                <a:normAutofit fontScale="70000" lnSpcReduction="20000"/>
              </a:bodyPr>
              <a:lstStyle/>
              <a:p>
                <a:r>
                  <a:rPr lang="en-US" dirty="0">
                    <a:latin typeface="Cambria Math" panose="02040503050406030204" pitchFamily="18" charset="0"/>
                  </a:rPr>
                  <a:t>World: </a:t>
                </a:r>
                <a14:m>
                  <m:oMath xmlns:m="http://schemas.openxmlformats.org/officeDocument/2006/math">
                    <m:r>
                      <a:rPr lang="en-US" b="0" i="1" smtClean="0">
                        <a:latin typeface="Cambria Math" panose="02040503050406030204" pitchFamily="18" charset="0"/>
                      </a:rPr>
                      <m:t>𝑊</m:t>
                    </m:r>
                  </m:oMath>
                </a14:m>
                <a:endParaRPr lang="en-US" dirty="0">
                  <a:latin typeface="Cambria Math" panose="02040503050406030204" pitchFamily="18" charset="0"/>
                </a:endParaRPr>
              </a:p>
              <a:p>
                <a:r>
                  <a:rPr lang="en-US" dirty="0"/>
                  <a:t>Agents: </a:t>
                </a:r>
                <a14:m>
                  <m:oMath xmlns:m="http://schemas.openxmlformats.org/officeDocument/2006/math">
                    <m:r>
                      <a:rPr lang="en-US" i="1" dirty="0" smtClean="0">
                        <a:latin typeface="Cambria Math" panose="02040503050406030204" pitchFamily="18" charset="0"/>
                      </a:rPr>
                      <m:t>𝑁</m:t>
                    </m:r>
                  </m:oMath>
                </a14:m>
                <a:endParaRPr lang="en-US" dirty="0"/>
              </a:p>
              <a:p>
                <a:r>
                  <a:rPr lang="en-US" dirty="0"/>
                  <a:t>Items: </a:t>
                </a:r>
                <a14:m>
                  <m:oMath xmlns:m="http://schemas.openxmlformats.org/officeDocument/2006/math">
                    <m:r>
                      <m:rPr>
                        <m:sty m:val="p"/>
                      </m:rPr>
                      <a:rPr lang="en-US" b="0" i="0" smtClean="0">
                        <a:latin typeface="Cambria Math" panose="02040503050406030204" pitchFamily="18" charset="0"/>
                      </a:rPr>
                      <m:t>M</m:t>
                    </m:r>
                    <m:r>
                      <a:rPr lang="en-US" b="0" i="0" smtClean="0">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 </m:t>
                    </m:r>
                    <m:r>
                      <a:rPr lang="en-US" b="0" i="1" smtClean="0">
                        <a:latin typeface="Cambria Math" panose="02040503050406030204" pitchFamily="18" charset="0"/>
                      </a:rPr>
                      <m:t>𝐴𝑟𝑟𝑖𝑣𝑎𝑙</m:t>
                    </m:r>
                    <m:r>
                      <a:rPr lang="en-US" b="0" i="1" smtClean="0">
                        <a:latin typeface="Cambria Math" panose="02040503050406030204" pitchFamily="18" charset="0"/>
                      </a:rPr>
                      <m:t> </m:t>
                    </m:r>
                    <m:r>
                      <a:rPr lang="en-US" b="0" i="1" smtClean="0">
                        <a:latin typeface="Cambria Math" panose="02040503050406030204" pitchFamily="18" charset="0"/>
                      </a:rPr>
                      <m:t>𝑇𝑜</m:t>
                    </m:r>
                    <m:r>
                      <a:rPr lang="en-US" b="0" i="1" smtClean="0">
                        <a:latin typeface="Cambria Math" panose="02040503050406030204" pitchFamily="18" charset="0"/>
                      </a:rPr>
                      <m:t> </m:t>
                    </m:r>
                    <m:r>
                      <a:rPr lang="en-US" b="0" i="1" smtClean="0">
                        <a:latin typeface="Cambria Math" panose="02040503050406030204" pitchFamily="18" charset="0"/>
                      </a:rPr>
                      <m:t>𝑇𝑎𝑟𝑔𝑒𝑡</m:t>
                    </m:r>
                    <m:r>
                      <a:rPr lang="en-US" b="0" i="1" smtClean="0">
                        <a:latin typeface="Cambria Math" panose="02040503050406030204" pitchFamily="18" charset="0"/>
                      </a:rPr>
                      <m:t> </m:t>
                    </m:r>
                    <m:r>
                      <a:rPr lang="en-US" b="0" i="1" smtClean="0">
                        <a:latin typeface="Cambria Math" panose="02040503050406030204" pitchFamily="18" charset="0"/>
                      </a:rPr>
                      <m:t>𝑇𝑖𝑚𝑒</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oMath>
                </a14:m>
                <a:endParaRPr lang="en-US" dirty="0"/>
              </a:p>
              <a:p>
                <a:pPr lvl="1"/>
                <a:r>
                  <a:rPr lang="en-US" dirty="0"/>
                  <a:t>Assume the cabs arrival can be computed backwards (like in Waze)</a:t>
                </a:r>
              </a:p>
              <a:p>
                <a:r>
                  <a:rPr lang="en-US" dirty="0"/>
                  <a:t>Valuation function: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oMath>
                </a14:m>
                <a:endParaRPr lang="en-US" dirty="0"/>
              </a:p>
              <a:p>
                <a:endParaRPr lang="en-US" dirty="0"/>
              </a:p>
              <a:p>
                <a:r>
                  <a:rPr lang="en-US" dirty="0"/>
                  <a:t>Unlike auction like models, this model come with </a:t>
                </a:r>
                <a14:m>
                  <m:oMath xmlns:m="http://schemas.openxmlformats.org/officeDocument/2006/math">
                    <m:d>
                      <m:dPr>
                        <m:ctrlPr>
                          <a:rPr lang="en-US" b="0" i="0"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𝑊</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𝑊</m:t>
                            </m:r>
                          </m:e>
                        </m:d>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num>
                      <m:den>
                        <m:r>
                          <a:rPr lang="en-US" b="0" i="1" smtClean="0">
                            <a:latin typeface="Cambria Math" panose="02040503050406030204" pitchFamily="18" charset="0"/>
                          </a:rPr>
                          <m:t>2</m:t>
                        </m:r>
                      </m:den>
                    </m:f>
                  </m:oMath>
                </a14:m>
                <a:r>
                  <a:rPr lang="en-US" dirty="0"/>
                  <a:t>. To simplify it will shall assume that the valuation function is defined as such:</a:t>
                </a:r>
              </a:p>
              <a:p>
                <a:pPr lvl="1"/>
                <a:r>
                  <a:rPr lang="en-US" dirty="0"/>
                  <a:t>Lets say agent </a:t>
                </a:r>
                <a14:m>
                  <m:oMath xmlns:m="http://schemas.openxmlformats.org/officeDocument/2006/math">
                    <m:r>
                      <a:rPr lang="en-US" b="0" i="1" smtClean="0">
                        <a:latin typeface="Cambria Math" panose="02040503050406030204" pitchFamily="18" charset="0"/>
                      </a:rPr>
                      <m:t>𝑖</m:t>
                    </m:r>
                  </m:oMath>
                </a14:m>
                <a:r>
                  <a:rPr lang="en-US" dirty="0"/>
                  <a:t> wish to do path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oMath>
                </a14:m>
                <a:r>
                  <a:rPr lang="en-US" dirty="0"/>
                  <a:t>, and to arrive in time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dirty="0"/>
                  <a:t>.</a:t>
                </a:r>
              </a:p>
              <a:p>
                <a:pPr lvl="1"/>
                <a:r>
                  <a:rPr lang="en-US" dirty="0"/>
                  <a:t>Then the valuation is:</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   &amp;</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𝑝𝑎𝑡h</m:t>
                                </m:r>
                              </m:sub>
                            </m:sSub>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𝐴𝑟𝑟𝑖𝑣𝑎𝑙</m:t>
                                </m:r>
                                <m:r>
                                  <a:rPr lang="en-US" b="0" i="1" smtClean="0">
                                    <a:latin typeface="Cambria Math" panose="02040503050406030204" pitchFamily="18" charset="0"/>
                                  </a:rPr>
                                  <m:t> </m:t>
                                </m:r>
                                <m:r>
                                  <a:rPr lang="en-US" b="0" i="1" smtClean="0">
                                    <a:latin typeface="Cambria Math" panose="02040503050406030204" pitchFamily="18" charset="0"/>
                                  </a:rPr>
                                  <m:t>𝑇𝑖𝑚𝑒</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e>
                            </m:d>
                          </m:e>
                          <m:e>
                            <m:r>
                              <a:rPr lang="en-US" b="0" i="1" smtClean="0">
                                <a:latin typeface="Cambria Math" panose="02040503050406030204" pitchFamily="18" charset="0"/>
                              </a:rPr>
                              <m:t>&amp;0,            </m:t>
                            </m:r>
                            <m:r>
                              <a:rPr lang="en-US" b="0" i="1" smtClean="0">
                                <a:latin typeface="Cambria Math" panose="02040503050406030204" pitchFamily="18" charset="0"/>
                              </a:rPr>
                              <m:t>𝑜𝑡h𝑒𝑟𝑤𝑖𝑠𝑒</m:t>
                            </m:r>
                          </m:e>
                        </m:eqArr>
                      </m:e>
                    </m:d>
                  </m:oMath>
                </a14:m>
                <a:endParaRPr lang="en-US" dirty="0"/>
              </a:p>
              <a:p>
                <a:pPr lvl="1"/>
                <a:r>
                  <a:rPr lang="en-US" dirty="0"/>
                  <a:t>This will allow us to look only on a subset of the items in each time.</a:t>
                </a:r>
              </a:p>
              <a:p>
                <a:r>
                  <a:rPr lang="en-US" dirty="0"/>
                  <a:t>Another problem is that taking one items might effect multiple other items (Taking a cab to somewhere might get it further enough so other ride will not be available then)</a:t>
                </a:r>
              </a:p>
            </p:txBody>
          </p:sp>
        </mc:Choice>
        <mc:Fallback>
          <p:sp>
            <p:nvSpPr>
              <p:cNvPr id="3" name="Content Placeholder 2">
                <a:extLst>
                  <a:ext uri="{FF2B5EF4-FFF2-40B4-BE49-F238E27FC236}">
                    <a16:creationId xmlns:a16="http://schemas.microsoft.com/office/drawing/2014/main" id="{1A4874BF-D22B-40B2-B15A-A109C5231C42}"/>
                  </a:ext>
                </a:extLst>
              </p:cNvPr>
              <p:cNvSpPr>
                <a:spLocks noGrp="1" noRot="1" noChangeAspect="1" noMove="1" noResize="1" noEditPoints="1" noAdjustHandles="1" noChangeArrowheads="1" noChangeShapeType="1" noTextEdit="1"/>
              </p:cNvSpPr>
              <p:nvPr>
                <p:ph idx="1"/>
              </p:nvPr>
            </p:nvSpPr>
            <p:spPr>
              <a:blipFill>
                <a:blip r:embed="rId2"/>
                <a:stretch>
                  <a:fillRect t="-1099" b="-10361"/>
                </a:stretch>
              </a:blipFill>
            </p:spPr>
            <p:txBody>
              <a:bodyPr/>
              <a:lstStyle/>
              <a:p>
                <a:r>
                  <a:rPr lang="en-US">
                    <a:noFill/>
                  </a:rPr>
                  <a:t> </a:t>
                </a:r>
              </a:p>
            </p:txBody>
          </p:sp>
        </mc:Fallback>
      </mc:AlternateContent>
    </p:spTree>
    <p:extLst>
      <p:ext uri="{BB962C8B-B14F-4D97-AF65-F5344CB8AC3E}">
        <p14:creationId xmlns:p14="http://schemas.microsoft.com/office/powerpoint/2010/main" val="3981099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6110F-45E2-4C5F-B66C-62F97126B1BC}"/>
              </a:ext>
            </a:extLst>
          </p:cNvPr>
          <p:cNvSpPr>
            <a:spLocks noGrp="1"/>
          </p:cNvSpPr>
          <p:nvPr>
            <p:ph type="title"/>
          </p:nvPr>
        </p:nvSpPr>
        <p:spPr/>
        <p:txBody>
          <a:bodyPr/>
          <a:lstStyle/>
          <a:p>
            <a:r>
              <a:rPr lang="en-US" dirty="0"/>
              <a:t>Possible Other Formal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88340B3-B5FF-40F8-8D33-A053DB35B2EF}"/>
                  </a:ext>
                </a:extLst>
              </p:cNvPr>
              <p:cNvSpPr>
                <a:spLocks noGrp="1"/>
              </p:cNvSpPr>
              <p:nvPr>
                <p:ph idx="1"/>
              </p:nvPr>
            </p:nvSpPr>
            <p:spPr/>
            <p:txBody>
              <a:bodyPr>
                <a:normAutofit/>
              </a:bodyPr>
              <a:lstStyle/>
              <a:p>
                <a:r>
                  <a:rPr lang="en-US" dirty="0">
                    <a:latin typeface="Cambria Math" panose="02040503050406030204" pitchFamily="18" charset="0"/>
                  </a:rPr>
                  <a:t>World: </a:t>
                </a:r>
                <a14:m>
                  <m:oMath xmlns:m="http://schemas.openxmlformats.org/officeDocument/2006/math">
                    <m:r>
                      <a:rPr lang="en-US" i="1">
                        <a:latin typeface="Cambria Math" panose="02040503050406030204" pitchFamily="18" charset="0"/>
                      </a:rPr>
                      <m:t>𝑊</m:t>
                    </m:r>
                  </m:oMath>
                </a14:m>
                <a:endParaRPr lang="en-US" dirty="0">
                  <a:latin typeface="Cambria Math" panose="02040503050406030204" pitchFamily="18" charset="0"/>
                </a:endParaRPr>
              </a:p>
              <a:p>
                <a:r>
                  <a:rPr lang="en-US" dirty="0"/>
                  <a:t>Agents: </a:t>
                </a:r>
                <a14:m>
                  <m:oMath xmlns:m="http://schemas.openxmlformats.org/officeDocument/2006/math">
                    <m:r>
                      <a:rPr lang="en-US" i="1" dirty="0">
                        <a:latin typeface="Cambria Math" panose="02040503050406030204" pitchFamily="18" charset="0"/>
                      </a:rPr>
                      <m:t>𝑁</m:t>
                    </m:r>
                  </m:oMath>
                </a14:m>
                <a:endParaRPr lang="en-US" dirty="0"/>
              </a:p>
              <a:p>
                <a:r>
                  <a:rPr lang="en-US" dirty="0"/>
                  <a:t>Items: </a:t>
                </a:r>
                <a14:m>
                  <m:oMath xmlns:m="http://schemas.openxmlformats.org/officeDocument/2006/math">
                    <m:r>
                      <m:rPr>
                        <m:sty m:val="p"/>
                      </m:rPr>
                      <a:rPr lang="en-US">
                        <a:latin typeface="Cambria Math" panose="02040503050406030204" pitchFamily="18" charset="0"/>
                      </a:rPr>
                      <m:t>M</m:t>
                    </m:r>
                    <m:r>
                      <a:rPr lang="en-US">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 </m:t>
                    </m:r>
                    <m:r>
                      <a:rPr lang="en-US" b="0" i="1" smtClean="0">
                        <a:latin typeface="Cambria Math" panose="02040503050406030204" pitchFamily="18" charset="0"/>
                      </a:rPr>
                      <m:t>𝑆𝑡𝑎𝑟𝑡𝑇𝑖𝑚𝑒</m:t>
                    </m:r>
                    <m:r>
                      <a:rPr lang="en-US" b="0" i="1" smtClean="0">
                        <a:latin typeface="Cambria Math" panose="02040503050406030204" pitchFamily="18" charset="0"/>
                      </a:rPr>
                      <m:t>,</m:t>
                    </m:r>
                    <m:r>
                      <a:rPr lang="en-US" i="1">
                        <a:latin typeface="Cambria Math" panose="02040503050406030204" pitchFamily="18" charset="0"/>
                      </a:rPr>
                      <m:t>𝐴𝑟𝑟𝑖𝑣𝑎𝑙</m:t>
                    </m:r>
                    <m:r>
                      <a:rPr lang="en-US" i="1">
                        <a:latin typeface="Cambria Math" panose="02040503050406030204" pitchFamily="18" charset="0"/>
                      </a:rPr>
                      <m:t> </m:t>
                    </m:r>
                    <m:r>
                      <a:rPr lang="en-US" i="1">
                        <a:latin typeface="Cambria Math" panose="02040503050406030204" pitchFamily="18" charset="0"/>
                      </a:rPr>
                      <m:t>𝑇𝑜</m:t>
                    </m:r>
                    <m:r>
                      <a:rPr lang="en-US" i="1">
                        <a:latin typeface="Cambria Math" panose="02040503050406030204" pitchFamily="18" charset="0"/>
                      </a:rPr>
                      <m:t> </m:t>
                    </m:r>
                    <m:r>
                      <a:rPr lang="en-US" i="1">
                        <a:latin typeface="Cambria Math" panose="02040503050406030204" pitchFamily="18" charset="0"/>
                      </a:rPr>
                      <m:t>𝑇𝑎𝑟𝑔𝑒𝑡</m:t>
                    </m:r>
                    <m:r>
                      <a:rPr lang="en-US" i="1">
                        <a:latin typeface="Cambria Math" panose="02040503050406030204" pitchFamily="18" charset="0"/>
                      </a:rPr>
                      <m:t> </m:t>
                    </m:r>
                    <m:r>
                      <a:rPr lang="en-US" i="1">
                        <a:latin typeface="Cambria Math" panose="02040503050406030204" pitchFamily="18" charset="0"/>
                      </a:rPr>
                      <m:t>𝑇𝑖𝑚𝑒</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𝑊</m:t>
                    </m:r>
                    <m:r>
                      <a:rPr lang="en-US" i="1">
                        <a:latin typeface="Cambria Math" panose="02040503050406030204" pitchFamily="18" charset="0"/>
                      </a:rPr>
                      <m:t>}</m:t>
                    </m:r>
                  </m:oMath>
                </a14:m>
                <a:endParaRPr lang="en-US" dirty="0"/>
              </a:p>
              <a:p>
                <a:r>
                  <a:rPr lang="en-US" dirty="0"/>
                  <a:t>Valuation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ℝ</m:t>
                    </m:r>
                  </m:oMath>
                </a14:m>
                <a:endParaRPr lang="en-US" dirty="0"/>
              </a:p>
              <a:p>
                <a:endParaRPr lang="en-US" dirty="0"/>
              </a:p>
              <a:p>
                <a:r>
                  <a:rPr lang="en-US" dirty="0"/>
                  <a:t>The difference is that this time we allow people to ride together – which might minimize their cost, but might get them going in a longer way.</a:t>
                </a:r>
              </a:p>
            </p:txBody>
          </p:sp>
        </mc:Choice>
        <mc:Fallback>
          <p:sp>
            <p:nvSpPr>
              <p:cNvPr id="3" name="Content Placeholder 2">
                <a:extLst>
                  <a:ext uri="{FF2B5EF4-FFF2-40B4-BE49-F238E27FC236}">
                    <a16:creationId xmlns:a16="http://schemas.microsoft.com/office/drawing/2014/main" id="{F88340B3-B5FF-40F8-8D33-A053DB35B2EF}"/>
                  </a:ext>
                </a:extLst>
              </p:cNvPr>
              <p:cNvSpPr>
                <a:spLocks noGrp="1" noRot="1" noChangeAspect="1" noMove="1" noResize="1" noEditPoints="1" noAdjustHandles="1" noChangeArrowheads="1" noChangeShapeType="1" noTextEdit="1"/>
              </p:cNvSpPr>
              <p:nvPr>
                <p:ph idx="1"/>
              </p:nvPr>
            </p:nvSpPr>
            <p:spPr>
              <a:blipFill>
                <a:blip r:embed="rId2"/>
                <a:stretch>
                  <a:fillRect l="-142" t="-942"/>
                </a:stretch>
              </a:blipFill>
            </p:spPr>
            <p:txBody>
              <a:bodyPr/>
              <a:lstStyle/>
              <a:p>
                <a:r>
                  <a:rPr lang="en-US">
                    <a:noFill/>
                  </a:rPr>
                  <a:t> </a:t>
                </a:r>
              </a:p>
            </p:txBody>
          </p:sp>
        </mc:Fallback>
      </mc:AlternateContent>
    </p:spTree>
    <p:extLst>
      <p:ext uri="{BB962C8B-B14F-4D97-AF65-F5344CB8AC3E}">
        <p14:creationId xmlns:p14="http://schemas.microsoft.com/office/powerpoint/2010/main" val="1907043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11716B-2E78-4F96-8FE4-54F6F9F5CC6B}"/>
              </a:ext>
            </a:extLst>
          </p:cNvPr>
          <p:cNvSpPr>
            <a:spLocks noGrp="1"/>
          </p:cNvSpPr>
          <p:nvPr>
            <p:ph type="title"/>
          </p:nvPr>
        </p:nvSpPr>
        <p:spPr/>
        <p:txBody>
          <a:bodyPr/>
          <a:lstStyle/>
          <a:p>
            <a:r>
              <a:rPr lang="en-US" dirty="0"/>
              <a:t>First Results</a:t>
            </a:r>
          </a:p>
        </p:txBody>
      </p:sp>
      <p:sp>
        <p:nvSpPr>
          <p:cNvPr id="5" name="Text Placeholder 4">
            <a:extLst>
              <a:ext uri="{FF2B5EF4-FFF2-40B4-BE49-F238E27FC236}">
                <a16:creationId xmlns:a16="http://schemas.microsoft.com/office/drawing/2014/main" id="{C20635A5-9BFD-4D9D-82CA-D2E5FA4D13DA}"/>
              </a:ext>
            </a:extLst>
          </p:cNvPr>
          <p:cNvSpPr>
            <a:spLocks noGrp="1"/>
          </p:cNvSpPr>
          <p:nvPr>
            <p:ph type="body" idx="1"/>
          </p:nvPr>
        </p:nvSpPr>
        <p:spPr/>
        <p:txBody>
          <a:bodyPr/>
          <a:lstStyle/>
          <a:p>
            <a:r>
              <a:rPr lang="en-US" dirty="0" err="1"/>
              <a:t>HashCode</a:t>
            </a:r>
            <a:endParaRPr lang="en-US" dirty="0"/>
          </a:p>
        </p:txBody>
      </p:sp>
    </p:spTree>
    <p:extLst>
      <p:ext uri="{BB962C8B-B14F-4D97-AF65-F5344CB8AC3E}">
        <p14:creationId xmlns:p14="http://schemas.microsoft.com/office/powerpoint/2010/main" val="630626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70BC1-5B6E-41A5-B0A1-740B69C80C99}"/>
              </a:ext>
            </a:extLst>
          </p:cNvPr>
          <p:cNvSpPr>
            <a:spLocks noGrp="1"/>
          </p:cNvSpPr>
          <p:nvPr>
            <p:ph type="title"/>
          </p:nvPr>
        </p:nvSpPr>
        <p:spPr/>
        <p:txBody>
          <a:bodyPr/>
          <a:lstStyle/>
          <a:p>
            <a:r>
              <a:rPr lang="en-US" dirty="0"/>
              <a:t>First results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90E4C02-6DB9-4C91-A69F-4A4499DCB445}"/>
                  </a:ext>
                </a:extLst>
              </p:cNvPr>
              <p:cNvSpPr>
                <a:spLocks noGrp="1"/>
              </p:cNvSpPr>
              <p:nvPr>
                <p:ph idx="1"/>
              </p:nvPr>
            </p:nvSpPr>
            <p:spPr/>
            <p:txBody>
              <a:bodyPr/>
              <a:lstStyle/>
              <a:p>
                <a:r>
                  <a:rPr lang="en-US" dirty="0"/>
                  <a:t>We took a known dataset to work on:</a:t>
                </a:r>
              </a:p>
              <a:p>
                <a:pPr lvl="1"/>
                <a:r>
                  <a:rPr lang="en-US" dirty="0"/>
                  <a:t>Google Hash Code Data Sets:</a:t>
                </a:r>
              </a:p>
              <a:p>
                <a:pPr lvl="2"/>
                <a:r>
                  <a:rPr lang="en-US" dirty="0"/>
                  <a:t>Assume all rides are planned.</a:t>
                </a:r>
              </a:p>
              <a:p>
                <a:pPr lvl="2"/>
                <a:r>
                  <a:rPr lang="en-US" dirty="0"/>
                  <a:t>Every agent has a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𝑆𝑡𝑎𝑟𝑡𝑇𝑖𝑚𝑒</m:t>
                    </m:r>
                    <m:r>
                      <a:rPr lang="en-US" b="0" i="1" smtClean="0">
                        <a:latin typeface="Cambria Math" panose="02040503050406030204" pitchFamily="18" charset="0"/>
                      </a:rPr>
                      <m:t>, </m:t>
                    </m:r>
                    <m:r>
                      <a:rPr lang="en-US" b="0" i="1" smtClean="0">
                        <a:latin typeface="Cambria Math" panose="02040503050406030204" pitchFamily="18" charset="0"/>
                      </a:rPr>
                      <m:t>𝐸𝑛𝑑𝑇𝑖𝑚𝑒</m:t>
                    </m:r>
                    <m:r>
                      <a:rPr lang="en-US" b="0" i="1" smtClean="0">
                        <a:latin typeface="Cambria Math" panose="02040503050406030204" pitchFamily="18" charset="0"/>
                      </a:rPr>
                      <m:t>])</m:t>
                    </m:r>
                  </m:oMath>
                </a14:m>
                <a:endParaRPr lang="en-US" dirty="0"/>
              </a:p>
              <a:p>
                <a:pPr lvl="3"/>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   &amp;|</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𝑏𝑜𝑛𝑢𝑠</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𝑠𝑡𝑎𝑟𝑡𝑇𝑖𝑚𝑒</m:t>
                            </m:r>
                          </m:e>
                          <m:e>
                            <m:r>
                              <a:rPr lang="en-US" b="0" i="1" smtClean="0">
                                <a:latin typeface="Cambria Math" panose="02040503050406030204" pitchFamily="18" charset="0"/>
                              </a:rPr>
                              <m:t>&amp;|</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                   </m:t>
                            </m:r>
                            <m:r>
                              <a:rPr lang="en-US" b="0" i="1" smtClean="0">
                                <a:latin typeface="Cambria Math" panose="02040503050406030204" pitchFamily="18" charset="0"/>
                              </a:rPr>
                              <m:t>𝑜𝑡h𝑒𝑟𝑤𝑖𝑠𝑒</m:t>
                            </m:r>
                          </m:e>
                        </m:eqArr>
                      </m:e>
                    </m:d>
                  </m:oMath>
                </a14:m>
                <a:endParaRPr lang="en-US" dirty="0"/>
              </a:p>
            </p:txBody>
          </p:sp>
        </mc:Choice>
        <mc:Fallback>
          <p:sp>
            <p:nvSpPr>
              <p:cNvPr id="3" name="Content Placeholder 2">
                <a:extLst>
                  <a:ext uri="{FF2B5EF4-FFF2-40B4-BE49-F238E27FC236}">
                    <a16:creationId xmlns:a16="http://schemas.microsoft.com/office/drawing/2014/main" id="{190E4C02-6DB9-4C91-A69F-4A4499DCB445}"/>
                  </a:ext>
                </a:extLst>
              </p:cNvPr>
              <p:cNvSpPr>
                <a:spLocks noGrp="1" noRot="1" noChangeAspect="1" noMove="1" noResize="1" noEditPoints="1" noAdjustHandles="1" noChangeArrowheads="1" noChangeShapeType="1" noTextEdit="1"/>
              </p:cNvSpPr>
              <p:nvPr>
                <p:ph idx="1"/>
              </p:nvPr>
            </p:nvSpPr>
            <p:spPr>
              <a:blipFill>
                <a:blip r:embed="rId2"/>
                <a:stretch>
                  <a:fillRect l="-142" t="-942"/>
                </a:stretch>
              </a:blipFill>
            </p:spPr>
            <p:txBody>
              <a:bodyPr/>
              <a:lstStyle/>
              <a:p>
                <a:r>
                  <a:rPr lang="en-US">
                    <a:noFill/>
                  </a:rPr>
                  <a:t> </a:t>
                </a:r>
              </a:p>
            </p:txBody>
          </p:sp>
        </mc:Fallback>
      </mc:AlternateContent>
    </p:spTree>
    <p:extLst>
      <p:ext uri="{BB962C8B-B14F-4D97-AF65-F5344CB8AC3E}">
        <p14:creationId xmlns:p14="http://schemas.microsoft.com/office/powerpoint/2010/main" val="401192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79733-7EEC-45B6-AF3C-3074568EFD38}"/>
              </a:ext>
            </a:extLst>
          </p:cNvPr>
          <p:cNvSpPr>
            <a:spLocks noGrp="1"/>
          </p:cNvSpPr>
          <p:nvPr>
            <p:ph type="title"/>
          </p:nvPr>
        </p:nvSpPr>
        <p:spPr/>
        <p:txBody>
          <a:bodyPr/>
          <a:lstStyle/>
          <a:p>
            <a:r>
              <a:rPr lang="en-US" dirty="0"/>
              <a:t>First results – First try</a:t>
            </a:r>
          </a:p>
        </p:txBody>
      </p:sp>
      <p:sp>
        <p:nvSpPr>
          <p:cNvPr id="3" name="Content Placeholder 2">
            <a:extLst>
              <a:ext uri="{FF2B5EF4-FFF2-40B4-BE49-F238E27FC236}">
                <a16:creationId xmlns:a16="http://schemas.microsoft.com/office/drawing/2014/main" id="{9EB36A26-3A6A-44FF-8DA3-D222E25B42B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77551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79733-7EEC-45B6-AF3C-3074568EFD38}"/>
              </a:ext>
            </a:extLst>
          </p:cNvPr>
          <p:cNvSpPr>
            <a:spLocks noGrp="1"/>
          </p:cNvSpPr>
          <p:nvPr>
            <p:ph type="title"/>
          </p:nvPr>
        </p:nvSpPr>
        <p:spPr/>
        <p:txBody>
          <a:bodyPr/>
          <a:lstStyle/>
          <a:p>
            <a:r>
              <a:rPr lang="en-US" dirty="0"/>
              <a:t>First results – Second try</a:t>
            </a:r>
          </a:p>
        </p:txBody>
      </p:sp>
      <p:sp>
        <p:nvSpPr>
          <p:cNvPr id="3" name="Content Placeholder 2">
            <a:extLst>
              <a:ext uri="{FF2B5EF4-FFF2-40B4-BE49-F238E27FC236}">
                <a16:creationId xmlns:a16="http://schemas.microsoft.com/office/drawing/2014/main" id="{9EB36A26-3A6A-44FF-8DA3-D222E25B42B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41390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61274-A324-4184-9205-795CA15BD7A3}"/>
              </a:ext>
            </a:extLst>
          </p:cNvPr>
          <p:cNvSpPr>
            <a:spLocks noGrp="1"/>
          </p:cNvSpPr>
          <p:nvPr>
            <p:ph type="title"/>
          </p:nvPr>
        </p:nvSpPr>
        <p:spPr/>
        <p:txBody>
          <a:bodyPr/>
          <a:lstStyle/>
          <a:p>
            <a:r>
              <a:rPr lang="en-US" dirty="0"/>
              <a:t>Future and Wanted Results</a:t>
            </a:r>
          </a:p>
        </p:txBody>
      </p:sp>
      <p:sp>
        <p:nvSpPr>
          <p:cNvPr id="4" name="Text Placeholder 3">
            <a:extLst>
              <a:ext uri="{FF2B5EF4-FFF2-40B4-BE49-F238E27FC236}">
                <a16:creationId xmlns:a16="http://schemas.microsoft.com/office/drawing/2014/main" id="{FF89BB72-9808-4015-B0E7-5062FE7897F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51770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7CA60-85E2-49F2-BDFB-12F9CE68A8D6}"/>
              </a:ext>
            </a:extLst>
          </p:cNvPr>
          <p:cNvSpPr>
            <a:spLocks noGrp="1"/>
          </p:cNvSpPr>
          <p:nvPr>
            <p:ph type="title"/>
          </p:nvPr>
        </p:nvSpPr>
        <p:spPr/>
        <p:txBody>
          <a:bodyPr/>
          <a:lstStyle/>
          <a:p>
            <a:r>
              <a:rPr lang="en-US" dirty="0"/>
              <a:t>Future and Wanted Results</a:t>
            </a:r>
          </a:p>
        </p:txBody>
      </p:sp>
      <p:sp>
        <p:nvSpPr>
          <p:cNvPr id="4" name="Content Placeholder 3">
            <a:extLst>
              <a:ext uri="{FF2B5EF4-FFF2-40B4-BE49-F238E27FC236}">
                <a16:creationId xmlns:a16="http://schemas.microsoft.com/office/drawing/2014/main" id="{0AD17268-002C-4916-B24C-FDBD16D18D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3295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1BD74-6C2B-444A-8CD3-13518CB26A90}"/>
              </a:ext>
            </a:extLst>
          </p:cNvPr>
          <p:cNvSpPr>
            <a:spLocks noGrp="1"/>
          </p:cNvSpPr>
          <p:nvPr>
            <p:ph type="title"/>
          </p:nvPr>
        </p:nvSpPr>
        <p:spPr/>
        <p:txBody>
          <a:bodyPr/>
          <a:lstStyle/>
          <a:p>
            <a:r>
              <a:rPr lang="en-US" dirty="0"/>
              <a:t>Dynamic Market Pricing in Autonomous Car Allocation</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957A0E30-A226-470A-A927-40F59B8AC4E8}"/>
                  </a:ext>
                </a:extLst>
              </p:cNvPr>
              <p:cNvGraphicFramePr>
                <a:graphicFrameLocks noChangeAspect="1"/>
              </p:cNvGraphicFramePr>
              <p:nvPr>
                <p:extLst>
                  <p:ext uri="{D42A27DB-BD31-4B8C-83A1-F6EECF244321}">
                    <p14:modId xmlns:p14="http://schemas.microsoft.com/office/powerpoint/2010/main" val="1419203591"/>
                  </p:ext>
                </p:extLst>
              </p:nvPr>
            </p:nvGraphicFramePr>
            <p:xfrm>
              <a:off x="677863" y="2160588"/>
              <a:ext cx="8596312" cy="3881437"/>
            </p:xfrm>
            <a:graphic>
              <a:graphicData uri="http://schemas.microsoft.com/office/powerpoint/2016/summaryzoom">
                <psuz:summaryZm>
                  <psuz:summaryZmObj sectionId="{B925BBF9-A1F9-4B53-BC53-CF473EDE6314}">
                    <psuz:zmPr id="{590DB408-0631-484A-8FAC-DBC625A133F1}" transitionDur="1000">
                      <p166:blipFill xmlns:p166="http://schemas.microsoft.com/office/powerpoint/2016/6/main">
                        <a:blip r:embed="rId2"/>
                        <a:stretch>
                          <a:fillRect/>
                        </a:stretch>
                      </p166:blipFill>
                      <p166:spPr xmlns:p166="http://schemas.microsoft.com/office/powerpoint/2016/6/main">
                        <a:xfrm>
                          <a:off x="1134785" y="135851"/>
                          <a:ext cx="3105149" cy="1746646"/>
                        </a:xfrm>
                        <a:prstGeom prst="rect">
                          <a:avLst/>
                        </a:prstGeom>
                        <a:ln w="3175">
                          <a:solidFill>
                            <a:prstClr val="ltGray"/>
                          </a:solidFill>
                        </a:ln>
                      </p166:spPr>
                    </psuz:zmPr>
                  </psuz:summaryZmObj>
                  <psuz:summaryZmObj sectionId="{C87F0A2B-FA49-4645-976D-2ABA9A3EB5A2}">
                    <psuz:zmPr id="{EAD1BA5F-E08A-408F-A459-51EC0691BCBF}" transitionDur="1000">
                      <p166:blipFill xmlns:p166="http://schemas.microsoft.com/office/powerpoint/2016/6/main">
                        <a:blip r:embed="rId3"/>
                        <a:stretch>
                          <a:fillRect/>
                        </a:stretch>
                      </p166:blipFill>
                      <p166:spPr xmlns:p166="http://schemas.microsoft.com/office/powerpoint/2016/6/main">
                        <a:xfrm>
                          <a:off x="4356377" y="135851"/>
                          <a:ext cx="3105149" cy="1746646"/>
                        </a:xfrm>
                        <a:prstGeom prst="rect">
                          <a:avLst/>
                        </a:prstGeom>
                        <a:ln w="3175">
                          <a:solidFill>
                            <a:prstClr val="ltGray"/>
                          </a:solidFill>
                        </a:ln>
                      </p166:spPr>
                    </psuz:zmPr>
                  </psuz:summaryZmObj>
                  <psuz:summaryZmObj sectionId="{9155D91B-1F8F-4684-AB69-253B0B747A61}">
                    <psuz:zmPr id="{85D1239E-0AD9-4FEA-A7EE-7D68D3B29D68}" transitionDur="1000">
                      <p166:blipFill xmlns:p166="http://schemas.microsoft.com/office/powerpoint/2016/6/main">
                        <a:blip r:embed="rId4"/>
                        <a:stretch>
                          <a:fillRect/>
                        </a:stretch>
                      </p166:blipFill>
                      <p166:spPr xmlns:p166="http://schemas.microsoft.com/office/powerpoint/2016/6/main">
                        <a:xfrm>
                          <a:off x="1134785" y="1998940"/>
                          <a:ext cx="3105149" cy="1746646"/>
                        </a:xfrm>
                        <a:prstGeom prst="rect">
                          <a:avLst/>
                        </a:prstGeom>
                        <a:ln w="3175">
                          <a:solidFill>
                            <a:prstClr val="ltGray"/>
                          </a:solidFill>
                        </a:ln>
                      </p166:spPr>
                    </psuz:zmPr>
                  </psuz:summaryZmObj>
                  <psuz:summaryZmObj sectionId="{6E827909-42C5-4598-8266-F4666BDAACF8}">
                    <psuz:zmPr id="{02F3DB41-2437-43FB-983D-000D05F20648}" transitionDur="1000">
                      <p166:blipFill xmlns:p166="http://schemas.microsoft.com/office/powerpoint/2016/6/main">
                        <a:blip r:embed="rId5"/>
                        <a:stretch>
                          <a:fillRect/>
                        </a:stretch>
                      </p166:blipFill>
                      <p166:spPr xmlns:p166="http://schemas.microsoft.com/office/powerpoint/2016/6/main">
                        <a:xfrm>
                          <a:off x="4356377" y="1998940"/>
                          <a:ext cx="3105149" cy="1746646"/>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957A0E30-A226-470A-A927-40F59B8AC4E8}"/>
                  </a:ext>
                </a:extLst>
              </p:cNvPr>
              <p:cNvGrpSpPr>
                <a:grpSpLocks noGrp="1" noUngrp="1" noRot="1" noChangeAspect="1" noMove="1" noResize="1"/>
              </p:cNvGrpSpPr>
              <p:nvPr/>
            </p:nvGrpSpPr>
            <p:grpSpPr>
              <a:xfrm>
                <a:off x="677863" y="2160588"/>
                <a:ext cx="8596312" cy="3881437"/>
                <a:chOff x="677863" y="2160588"/>
                <a:chExt cx="8596312" cy="3881437"/>
              </a:xfrm>
            </p:grpSpPr>
            <p:pic>
              <p:nvPicPr>
                <p:cNvPr id="6" name="Picture 6">
                  <a:hlinkClick r:id="rId6"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1812648" y="2296439"/>
                  <a:ext cx="3105149" cy="1746646"/>
                </a:xfrm>
                <a:prstGeom prst="rect">
                  <a:avLst/>
                </a:prstGeom>
                <a:ln w="3175">
                  <a:solidFill>
                    <a:prstClr val="ltGray"/>
                  </a:solidFill>
                </a:ln>
              </p:spPr>
            </p:pic>
            <p:pic>
              <p:nvPicPr>
                <p:cNvPr id="7" name="Picture 7">
                  <a:hlinkClick r:id="rId7"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5034240" y="2296439"/>
                  <a:ext cx="3105149" cy="1746646"/>
                </a:xfrm>
                <a:prstGeom prst="rect">
                  <a:avLst/>
                </a:prstGeom>
                <a:ln w="3175">
                  <a:solidFill>
                    <a:prstClr val="ltGray"/>
                  </a:solidFill>
                </a:ln>
              </p:spPr>
            </p:pic>
            <p:pic>
              <p:nvPicPr>
                <p:cNvPr id="8" name="Picture 8">
                  <a:hlinkClick r:id="rId8"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1812648" y="4159528"/>
                  <a:ext cx="3105149" cy="1746646"/>
                </a:xfrm>
                <a:prstGeom prst="rect">
                  <a:avLst/>
                </a:prstGeom>
                <a:ln w="3175">
                  <a:solidFill>
                    <a:prstClr val="ltGray"/>
                  </a:solidFill>
                </a:ln>
              </p:spPr>
            </p:pic>
            <p:pic>
              <p:nvPicPr>
                <p:cNvPr id="9" name="Picture 9">
                  <a:hlinkClick r:id="rId9"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5034240" y="4159528"/>
                  <a:ext cx="3105149" cy="1746646"/>
                </a:xfrm>
                <a:prstGeom prst="rect">
                  <a:avLst/>
                </a:prstGeom>
                <a:ln w="3175">
                  <a:solidFill>
                    <a:prstClr val="ltGray"/>
                  </a:solidFill>
                </a:ln>
              </p:spPr>
            </p:pic>
          </p:grpSp>
        </mc:Fallback>
      </mc:AlternateContent>
    </p:spTree>
    <p:extLst>
      <p:ext uri="{BB962C8B-B14F-4D97-AF65-F5344CB8AC3E}">
        <p14:creationId xmlns:p14="http://schemas.microsoft.com/office/powerpoint/2010/main" val="1062322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5E0559A-4B99-4AA8-82A1-5EE3C5D43168}"/>
              </a:ext>
            </a:extLst>
          </p:cNvPr>
          <p:cNvSpPr>
            <a:spLocks noGrp="1"/>
          </p:cNvSpPr>
          <p:nvPr>
            <p:ph type="title"/>
          </p:nvPr>
        </p:nvSpPr>
        <p:spPr/>
        <p:txBody>
          <a:bodyPr/>
          <a:lstStyle/>
          <a:p>
            <a:r>
              <a:rPr lang="en-US" dirty="0"/>
              <a:t>Motivation</a:t>
            </a:r>
          </a:p>
        </p:txBody>
      </p:sp>
      <p:sp>
        <p:nvSpPr>
          <p:cNvPr id="6" name="Text Placeholder 5">
            <a:extLst>
              <a:ext uri="{FF2B5EF4-FFF2-40B4-BE49-F238E27FC236}">
                <a16:creationId xmlns:a16="http://schemas.microsoft.com/office/drawing/2014/main" id="{C797734A-C0E4-434E-8E24-8C33C0303C58}"/>
              </a:ext>
            </a:extLst>
          </p:cNvPr>
          <p:cNvSpPr>
            <a:spLocks noGrp="1"/>
          </p:cNvSpPr>
          <p:nvPr>
            <p:ph type="body" idx="1"/>
          </p:nvPr>
        </p:nvSpPr>
        <p:spPr/>
        <p:txBody>
          <a:bodyPr/>
          <a:lstStyle/>
          <a:p>
            <a:r>
              <a:rPr lang="en-US" dirty="0"/>
              <a:t>How is this relevant to </a:t>
            </a:r>
            <a:r>
              <a:rPr lang="en-US" dirty="0" err="1"/>
              <a:t>nowdays</a:t>
            </a:r>
            <a:r>
              <a:rPr lang="en-US" dirty="0"/>
              <a:t>?</a:t>
            </a:r>
          </a:p>
        </p:txBody>
      </p:sp>
    </p:spTree>
    <p:extLst>
      <p:ext uri="{BB962C8B-B14F-4D97-AF65-F5344CB8AC3E}">
        <p14:creationId xmlns:p14="http://schemas.microsoft.com/office/powerpoint/2010/main" val="4079576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DCA532-D61A-40AC-B7A4-F94D8035D39D}"/>
              </a:ext>
            </a:extLst>
          </p:cNvPr>
          <p:cNvSpPr>
            <a:spLocks noGrp="1"/>
          </p:cNvSpPr>
          <p:nvPr>
            <p:ph type="title"/>
          </p:nvPr>
        </p:nvSpPr>
        <p:spPr>
          <a:xfrm>
            <a:off x="677334" y="609600"/>
            <a:ext cx="8596668" cy="1320800"/>
          </a:xfrm>
        </p:spPr>
        <p:txBody>
          <a:bodyPr/>
          <a:lstStyle/>
          <a:p>
            <a:r>
              <a:rPr lang="en-US" dirty="0"/>
              <a:t>Autonomous Vehicles Defined</a:t>
            </a:r>
          </a:p>
        </p:txBody>
      </p:sp>
      <p:sp>
        <p:nvSpPr>
          <p:cNvPr id="5" name="Content Placeholder 4">
            <a:extLst>
              <a:ext uri="{FF2B5EF4-FFF2-40B4-BE49-F238E27FC236}">
                <a16:creationId xmlns:a16="http://schemas.microsoft.com/office/drawing/2014/main" id="{9130270D-D84C-47DB-8813-8820CA950FF8}"/>
              </a:ext>
            </a:extLst>
          </p:cNvPr>
          <p:cNvSpPr>
            <a:spLocks noGrp="1"/>
          </p:cNvSpPr>
          <p:nvPr>
            <p:ph idx="1"/>
          </p:nvPr>
        </p:nvSpPr>
        <p:spPr>
          <a:xfrm>
            <a:off x="677334" y="2160589"/>
            <a:ext cx="8596668" cy="3880773"/>
          </a:xfrm>
        </p:spPr>
        <p:txBody>
          <a:bodyPr>
            <a:normAutofit fontScale="92500"/>
          </a:bodyPr>
          <a:lstStyle/>
          <a:p>
            <a:r>
              <a:rPr lang="en-US" sz="3600"/>
              <a:t>Vehicle that get from one point to another point without human interaction.</a:t>
            </a:r>
          </a:p>
          <a:p>
            <a:r>
              <a:rPr lang="en-US" sz="3600"/>
              <a:t>Implement a number of well placed sensors that detect different things such as other vehicles, people, traffic lights, and movement of other vehicles.</a:t>
            </a:r>
            <a:endParaRPr lang="en-US" sz="3600" dirty="0"/>
          </a:p>
        </p:txBody>
      </p:sp>
    </p:spTree>
    <p:extLst>
      <p:ext uri="{BB962C8B-B14F-4D97-AF65-F5344CB8AC3E}">
        <p14:creationId xmlns:p14="http://schemas.microsoft.com/office/powerpoint/2010/main" val="4293131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4" descr="https://cdn-images-1.medium.com/max/1600/1*jYYwH0Ugr9_eoY6yT2bdRg.png">
            <a:extLst>
              <a:ext uri="{FF2B5EF4-FFF2-40B4-BE49-F238E27FC236}">
                <a16:creationId xmlns:a16="http://schemas.microsoft.com/office/drawing/2014/main" id="{F5E3E90A-B8B4-418E-805E-6AEC6D054D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7137" y="2159331"/>
            <a:ext cx="4204989" cy="260709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25A9A5E-E221-489E-AF4C-8DBFACBDF919}"/>
              </a:ext>
            </a:extLst>
          </p:cNvPr>
          <p:cNvSpPr>
            <a:spLocks noGrp="1"/>
          </p:cNvSpPr>
          <p:nvPr>
            <p:ph type="title"/>
          </p:nvPr>
        </p:nvSpPr>
        <p:spPr>
          <a:xfrm>
            <a:off x="677334" y="609600"/>
            <a:ext cx="8596668" cy="1320800"/>
          </a:xfrm>
        </p:spPr>
        <p:txBody>
          <a:bodyPr anchor="t">
            <a:normAutofit/>
          </a:bodyPr>
          <a:lstStyle/>
          <a:p>
            <a:r>
              <a:rPr lang="en-US" dirty="0"/>
              <a:t>Google Waymo</a:t>
            </a:r>
          </a:p>
        </p:txBody>
      </p:sp>
      <p:sp>
        <p:nvSpPr>
          <p:cNvPr id="3" name="Content Placeholder 2">
            <a:extLst>
              <a:ext uri="{FF2B5EF4-FFF2-40B4-BE49-F238E27FC236}">
                <a16:creationId xmlns:a16="http://schemas.microsoft.com/office/drawing/2014/main" id="{398C6EDD-2DA4-4A04-B51E-B207C0932D34}"/>
              </a:ext>
            </a:extLst>
          </p:cNvPr>
          <p:cNvSpPr>
            <a:spLocks noGrp="1"/>
          </p:cNvSpPr>
          <p:nvPr>
            <p:ph idx="1"/>
          </p:nvPr>
        </p:nvSpPr>
        <p:spPr>
          <a:xfrm>
            <a:off x="677334" y="2160589"/>
            <a:ext cx="4901345" cy="3749323"/>
          </a:xfrm>
        </p:spPr>
        <p:txBody>
          <a:bodyPr>
            <a:normAutofit/>
          </a:bodyPr>
          <a:lstStyle/>
          <a:p>
            <a:r>
              <a:rPr lang="en-US" dirty="0"/>
              <a:t>Google’s autonomous driving project.</a:t>
            </a:r>
          </a:p>
          <a:p>
            <a:r>
              <a:rPr lang="en-US" dirty="0"/>
              <a:t>In testing since 2009.</a:t>
            </a:r>
          </a:p>
          <a:p>
            <a:r>
              <a:rPr lang="en-US" sz="2400" dirty="0"/>
              <a:t>“In May 2018, Waymo announced that it plans to allow everyone in Phoenix, Arizona to request a driverless ride before the end of year”.</a:t>
            </a:r>
          </a:p>
        </p:txBody>
      </p:sp>
    </p:spTree>
    <p:extLst>
      <p:ext uri="{BB962C8B-B14F-4D97-AF65-F5344CB8AC3E}">
        <p14:creationId xmlns:p14="http://schemas.microsoft.com/office/powerpoint/2010/main" val="2528294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F577C-A0E4-401D-AC3A-002FDBEAA9B9}"/>
              </a:ext>
            </a:extLst>
          </p:cNvPr>
          <p:cNvSpPr>
            <a:spLocks noGrp="1"/>
          </p:cNvSpPr>
          <p:nvPr>
            <p:ph type="title"/>
          </p:nvPr>
        </p:nvSpPr>
        <p:spPr/>
        <p:txBody>
          <a:bodyPr/>
          <a:lstStyle/>
          <a:p>
            <a:r>
              <a:rPr lang="en-US" dirty="0"/>
              <a:t>Other Autonomous Car Projects</a:t>
            </a:r>
          </a:p>
        </p:txBody>
      </p:sp>
      <p:sp>
        <p:nvSpPr>
          <p:cNvPr id="3" name="Content Placeholder 2">
            <a:extLst>
              <a:ext uri="{FF2B5EF4-FFF2-40B4-BE49-F238E27FC236}">
                <a16:creationId xmlns:a16="http://schemas.microsoft.com/office/drawing/2014/main" id="{3BED5228-E4F7-400D-9EA8-B11C8B259D5E}"/>
              </a:ext>
            </a:extLst>
          </p:cNvPr>
          <p:cNvSpPr>
            <a:spLocks noGrp="1"/>
          </p:cNvSpPr>
          <p:nvPr>
            <p:ph idx="1"/>
          </p:nvPr>
        </p:nvSpPr>
        <p:spPr/>
        <p:txBody>
          <a:bodyPr/>
          <a:lstStyle/>
          <a:p>
            <a:r>
              <a:rPr lang="en-US" dirty="0">
                <a:ln w="635">
                  <a:noFill/>
                </a:ln>
                <a:solidFill>
                  <a:schemeClr val="tx1"/>
                </a:solidFill>
                <a:latin typeface="Arial Black" panose="020B0A04020102020204" pitchFamily="34" charset="0"/>
              </a:rPr>
              <a:t>Mercedes</a:t>
            </a:r>
          </a:p>
          <a:p>
            <a:r>
              <a:rPr lang="en-US" dirty="0">
                <a:ln w="635">
                  <a:noFill/>
                </a:ln>
                <a:solidFill>
                  <a:schemeClr val="tx1"/>
                </a:solidFill>
                <a:latin typeface="Arial Black" panose="020B0A04020102020204" pitchFamily="34" charset="0"/>
              </a:rPr>
              <a:t>Toyota</a:t>
            </a:r>
          </a:p>
          <a:p>
            <a:r>
              <a:rPr lang="en-US" dirty="0">
                <a:ln w="635">
                  <a:noFill/>
                </a:ln>
                <a:solidFill>
                  <a:schemeClr val="tx1"/>
                </a:solidFill>
                <a:latin typeface="Arial Black" panose="020B0A04020102020204" pitchFamily="34" charset="0"/>
              </a:rPr>
              <a:t> Apple</a:t>
            </a:r>
          </a:p>
          <a:p>
            <a:r>
              <a:rPr lang="en-US" dirty="0">
                <a:solidFill>
                  <a:schemeClr val="tx1"/>
                </a:solidFill>
                <a:latin typeface="Arial Black" panose="020B0A04020102020204" pitchFamily="34" charset="0"/>
              </a:rPr>
              <a:t>Nissan</a:t>
            </a:r>
          </a:p>
          <a:p>
            <a:r>
              <a:rPr lang="en-US" dirty="0">
                <a:ln w="635">
                  <a:noFill/>
                </a:ln>
                <a:solidFill>
                  <a:schemeClr val="tx1"/>
                </a:solidFill>
                <a:latin typeface="Arial Black" panose="020B0A04020102020204" pitchFamily="34" charset="0"/>
              </a:rPr>
              <a:t>Audi</a:t>
            </a:r>
          </a:p>
          <a:p>
            <a:r>
              <a:rPr lang="en-US" dirty="0">
                <a:solidFill>
                  <a:schemeClr val="tx1"/>
                </a:solidFill>
                <a:latin typeface="Arial Black" panose="020B0A04020102020204" pitchFamily="34" charset="0"/>
              </a:rPr>
              <a:t>Tesla</a:t>
            </a:r>
          </a:p>
          <a:p>
            <a:endParaRPr lang="en-US" dirty="0"/>
          </a:p>
        </p:txBody>
      </p:sp>
    </p:spTree>
    <p:extLst>
      <p:ext uri="{BB962C8B-B14F-4D97-AF65-F5344CB8AC3E}">
        <p14:creationId xmlns:p14="http://schemas.microsoft.com/office/powerpoint/2010/main" val="2109753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A91E3DA7-9A9F-458D-846A-B2CBE4E830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523" r="-3" b="12838"/>
          <a:stretch/>
        </p:blipFill>
        <p:spPr bwMode="auto">
          <a:xfrm>
            <a:off x="321731" y="321731"/>
            <a:ext cx="5728548" cy="307919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C926D978-8D86-49BB-879D-E9AEAE4E82D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937" r="-1" b="-1"/>
          <a:stretch/>
        </p:blipFill>
        <p:spPr bwMode="auto">
          <a:xfrm>
            <a:off x="6141719" y="321731"/>
            <a:ext cx="5728547" cy="307919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a:extLst>
              <a:ext uri="{FF2B5EF4-FFF2-40B4-BE49-F238E27FC236}">
                <a16:creationId xmlns:a16="http://schemas.microsoft.com/office/drawing/2014/main" id="{8D5A9B23-ED7F-4E17-8A59-3B4D14B77AC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262" r="1" b="1"/>
          <a:stretch/>
        </p:blipFill>
        <p:spPr bwMode="auto">
          <a:xfrm>
            <a:off x="321730" y="3489159"/>
            <a:ext cx="5728548" cy="304710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http://www.hybridcars.com/wp-content/uploads/files/tesla-model-x-rear.jpg">
            <a:hlinkClick r:id="rId5"/>
            <a:extLst>
              <a:ext uri="{FF2B5EF4-FFF2-40B4-BE49-F238E27FC236}">
                <a16:creationId xmlns:a16="http://schemas.microsoft.com/office/drawing/2014/main" id="{30651022-CE54-4433-BB7D-2E4FA7E416C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4894" r="-3" b="-3"/>
          <a:stretch/>
        </p:blipFill>
        <p:spPr bwMode="auto">
          <a:xfrm>
            <a:off x="6141718" y="3489159"/>
            <a:ext cx="5728547" cy="3047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233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Ford 021C concept car ">
            <a:extLst>
              <a:ext uri="{FF2B5EF4-FFF2-40B4-BE49-F238E27FC236}">
                <a16:creationId xmlns:a16="http://schemas.microsoft.com/office/drawing/2014/main" id="{CB521D51-E795-436E-8488-BE04166380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595" r="-3" b="9423"/>
          <a:stretch/>
        </p:blipFill>
        <p:spPr bwMode="auto">
          <a:xfrm>
            <a:off x="321731" y="321732"/>
            <a:ext cx="5728548" cy="307919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uncrate.com/p/2015/01/mercedes-f105-autonomous-car.jpg">
            <a:extLst>
              <a:ext uri="{FF2B5EF4-FFF2-40B4-BE49-F238E27FC236}">
                <a16:creationId xmlns:a16="http://schemas.microsoft.com/office/drawing/2014/main" id="{5DECD377-CC45-4C79-B28A-4DA0E6D2F4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522" r="-3" b="3788"/>
          <a:stretch/>
        </p:blipFill>
        <p:spPr bwMode="auto">
          <a:xfrm>
            <a:off x="321730" y="3489158"/>
            <a:ext cx="5728548" cy="30471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B5B9886E-5C20-43E2-9D1B-503462C9A50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267" r="18993" b="-1"/>
          <a:stretch/>
        </p:blipFill>
        <p:spPr bwMode="auto">
          <a:xfrm>
            <a:off x="6141722" y="321732"/>
            <a:ext cx="5728547" cy="621453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7711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6254-483F-488A-B1A4-81B927E0F03F}"/>
              </a:ext>
            </a:extLst>
          </p:cNvPr>
          <p:cNvSpPr>
            <a:spLocks noGrp="1"/>
          </p:cNvSpPr>
          <p:nvPr>
            <p:ph type="title"/>
          </p:nvPr>
        </p:nvSpPr>
        <p:spPr/>
        <p:txBody>
          <a:bodyPr/>
          <a:lstStyle/>
          <a:p>
            <a:r>
              <a:rPr lang="en-US" dirty="0"/>
              <a:t>Autonomous Car Business Model</a:t>
            </a:r>
          </a:p>
        </p:txBody>
      </p:sp>
      <p:sp>
        <p:nvSpPr>
          <p:cNvPr id="3" name="Content Placeholder 2">
            <a:extLst>
              <a:ext uri="{FF2B5EF4-FFF2-40B4-BE49-F238E27FC236}">
                <a16:creationId xmlns:a16="http://schemas.microsoft.com/office/drawing/2014/main" id="{0D78C3D9-0748-43AF-9957-74F9C0FBA8B9}"/>
              </a:ext>
            </a:extLst>
          </p:cNvPr>
          <p:cNvSpPr>
            <a:spLocks noGrp="1"/>
          </p:cNvSpPr>
          <p:nvPr>
            <p:ph idx="1"/>
          </p:nvPr>
        </p:nvSpPr>
        <p:spPr>
          <a:xfrm>
            <a:off x="677333" y="2160589"/>
            <a:ext cx="9456568" cy="3880773"/>
          </a:xfrm>
        </p:spPr>
        <p:txBody>
          <a:bodyPr/>
          <a:lstStyle/>
          <a:p>
            <a:r>
              <a:rPr lang="en-US" dirty="0"/>
              <a:t>Problems arise when providing autonomous cars as just another consumer product:</a:t>
            </a:r>
          </a:p>
          <a:p>
            <a:pPr lvl="1"/>
            <a:r>
              <a:rPr lang="en-US" dirty="0"/>
              <a:t>Park while driving</a:t>
            </a:r>
          </a:p>
          <a:p>
            <a:pPr lvl="1"/>
            <a:r>
              <a:rPr lang="en-US" dirty="0"/>
              <a:t>Stand still autonomous cars</a:t>
            </a:r>
          </a:p>
          <a:p>
            <a:r>
              <a:rPr lang="en-US" dirty="0"/>
              <a:t>Instead the most discussed business model is “autonomous cabs”</a:t>
            </a:r>
          </a:p>
          <a:p>
            <a:pPr lvl="1"/>
            <a:r>
              <a:rPr lang="en-US" dirty="0"/>
              <a:t>A set of autonomous cars that you can order like a taxi in apps like “</a:t>
            </a:r>
            <a:r>
              <a:rPr lang="en-US" dirty="0" err="1"/>
              <a:t>Gett</a:t>
            </a:r>
            <a:r>
              <a:rPr lang="en-US" dirty="0"/>
              <a:t>” or “Uber”</a:t>
            </a:r>
          </a:p>
        </p:txBody>
      </p:sp>
    </p:spTree>
    <p:extLst>
      <p:ext uri="{BB962C8B-B14F-4D97-AF65-F5344CB8AC3E}">
        <p14:creationId xmlns:p14="http://schemas.microsoft.com/office/powerpoint/2010/main" val="26726913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108</TotalTime>
  <Words>537</Words>
  <Application>Microsoft Office PowerPoint</Application>
  <PresentationFormat>Widescreen</PresentationFormat>
  <Paragraphs>64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Black</vt:lpstr>
      <vt:lpstr>Cambria Math</vt:lpstr>
      <vt:lpstr>Trebuchet MS</vt:lpstr>
      <vt:lpstr>Wingdings 3</vt:lpstr>
      <vt:lpstr>Facet</vt:lpstr>
      <vt:lpstr>Dynamic Market Pricing in Autonomous Car Allocation</vt:lpstr>
      <vt:lpstr>Dynamic Market Pricing in Autonomous Car Allocation</vt:lpstr>
      <vt:lpstr>Motivation</vt:lpstr>
      <vt:lpstr>Autonomous Vehicles Defined</vt:lpstr>
      <vt:lpstr>Google Waymo</vt:lpstr>
      <vt:lpstr>Other Autonomous Car Projects</vt:lpstr>
      <vt:lpstr>PowerPoint Presentation</vt:lpstr>
      <vt:lpstr>PowerPoint Presentation</vt:lpstr>
      <vt:lpstr>Autonomous Car Business Model</vt:lpstr>
      <vt:lpstr>Motivation</vt:lpstr>
      <vt:lpstr>The Formal Model</vt:lpstr>
      <vt:lpstr>The Formal Model</vt:lpstr>
      <vt:lpstr>Possible Other Formal Model</vt:lpstr>
      <vt:lpstr>First Results</vt:lpstr>
      <vt:lpstr>First results</vt:lpstr>
      <vt:lpstr>First results – First try</vt:lpstr>
      <vt:lpstr>First results – Second try</vt:lpstr>
      <vt:lpstr>Future and Wanted Results</vt:lpstr>
      <vt:lpstr>Future and Wanted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Market Pricing in Autonomous Car Allocation</dc:title>
  <dc:creator>Ido Kessler</dc:creator>
  <cp:lastModifiedBy>Ido Kessler</cp:lastModifiedBy>
  <cp:revision>4</cp:revision>
  <dcterms:created xsi:type="dcterms:W3CDTF">2018-05-28T10:04:35Z</dcterms:created>
  <dcterms:modified xsi:type="dcterms:W3CDTF">2018-05-28T11:53:33Z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t-idkess@microsoft.com</vt:lpwstr>
  </property>
  <property fmtid="{D5CDD505-2E9C-101B-9397-08002B2CF9AE}" pid="5" name="MSIP_Label_f42aa342-8706-4288-bd11-ebb85995028c_SetDate">
    <vt:lpwstr>2018-05-28T11:53:28.3631174Z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