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5FF662-C0C2-4F58-8007-67078BC9B2C9}"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13CB0-0A39-47E7-A491-7A02604325BB}" type="slidenum">
              <a:rPr lang="en-US" smtClean="0"/>
              <a:t>‹#›</a:t>
            </a:fld>
            <a:endParaRPr lang="en-US"/>
          </a:p>
        </p:txBody>
      </p:sp>
    </p:spTree>
    <p:extLst>
      <p:ext uri="{BB962C8B-B14F-4D97-AF65-F5344CB8AC3E}">
        <p14:creationId xmlns:p14="http://schemas.microsoft.com/office/powerpoint/2010/main" val="3624398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5FF662-C0C2-4F58-8007-67078BC9B2C9}"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13CB0-0A39-47E7-A491-7A02604325BB}" type="slidenum">
              <a:rPr lang="en-US" smtClean="0"/>
              <a:t>‹#›</a:t>
            </a:fld>
            <a:endParaRPr lang="en-US"/>
          </a:p>
        </p:txBody>
      </p:sp>
    </p:spTree>
    <p:extLst>
      <p:ext uri="{BB962C8B-B14F-4D97-AF65-F5344CB8AC3E}">
        <p14:creationId xmlns:p14="http://schemas.microsoft.com/office/powerpoint/2010/main" val="431214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5FF662-C0C2-4F58-8007-67078BC9B2C9}"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13CB0-0A39-47E7-A491-7A02604325BB}" type="slidenum">
              <a:rPr lang="en-US" smtClean="0"/>
              <a:t>‹#›</a:t>
            </a:fld>
            <a:endParaRPr lang="en-US"/>
          </a:p>
        </p:txBody>
      </p:sp>
    </p:spTree>
    <p:extLst>
      <p:ext uri="{BB962C8B-B14F-4D97-AF65-F5344CB8AC3E}">
        <p14:creationId xmlns:p14="http://schemas.microsoft.com/office/powerpoint/2010/main" val="70815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5FF662-C0C2-4F58-8007-67078BC9B2C9}"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13CB0-0A39-47E7-A491-7A02604325BB}" type="slidenum">
              <a:rPr lang="en-US" smtClean="0"/>
              <a:t>‹#›</a:t>
            </a:fld>
            <a:endParaRPr lang="en-US"/>
          </a:p>
        </p:txBody>
      </p:sp>
    </p:spTree>
    <p:extLst>
      <p:ext uri="{BB962C8B-B14F-4D97-AF65-F5344CB8AC3E}">
        <p14:creationId xmlns:p14="http://schemas.microsoft.com/office/powerpoint/2010/main" val="3456727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5FF662-C0C2-4F58-8007-67078BC9B2C9}"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13CB0-0A39-47E7-A491-7A02604325BB}" type="slidenum">
              <a:rPr lang="en-US" smtClean="0"/>
              <a:t>‹#›</a:t>
            </a:fld>
            <a:endParaRPr lang="en-US"/>
          </a:p>
        </p:txBody>
      </p:sp>
    </p:spTree>
    <p:extLst>
      <p:ext uri="{BB962C8B-B14F-4D97-AF65-F5344CB8AC3E}">
        <p14:creationId xmlns:p14="http://schemas.microsoft.com/office/powerpoint/2010/main" val="4191159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5FF662-C0C2-4F58-8007-67078BC9B2C9}"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13CB0-0A39-47E7-A491-7A02604325BB}" type="slidenum">
              <a:rPr lang="en-US" smtClean="0"/>
              <a:t>‹#›</a:t>
            </a:fld>
            <a:endParaRPr lang="en-US"/>
          </a:p>
        </p:txBody>
      </p:sp>
    </p:spTree>
    <p:extLst>
      <p:ext uri="{BB962C8B-B14F-4D97-AF65-F5344CB8AC3E}">
        <p14:creationId xmlns:p14="http://schemas.microsoft.com/office/powerpoint/2010/main" val="600307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5FF662-C0C2-4F58-8007-67078BC9B2C9}" type="datetimeFigureOut">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213CB0-0A39-47E7-A491-7A02604325BB}" type="slidenum">
              <a:rPr lang="en-US" smtClean="0"/>
              <a:t>‹#›</a:t>
            </a:fld>
            <a:endParaRPr lang="en-US"/>
          </a:p>
        </p:txBody>
      </p:sp>
    </p:spTree>
    <p:extLst>
      <p:ext uri="{BB962C8B-B14F-4D97-AF65-F5344CB8AC3E}">
        <p14:creationId xmlns:p14="http://schemas.microsoft.com/office/powerpoint/2010/main" val="187446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5FF662-C0C2-4F58-8007-67078BC9B2C9}"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213CB0-0A39-47E7-A491-7A02604325BB}" type="slidenum">
              <a:rPr lang="en-US" smtClean="0"/>
              <a:t>‹#›</a:t>
            </a:fld>
            <a:endParaRPr lang="en-US"/>
          </a:p>
        </p:txBody>
      </p:sp>
    </p:spTree>
    <p:extLst>
      <p:ext uri="{BB962C8B-B14F-4D97-AF65-F5344CB8AC3E}">
        <p14:creationId xmlns:p14="http://schemas.microsoft.com/office/powerpoint/2010/main" val="454995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5FF662-C0C2-4F58-8007-67078BC9B2C9}" type="datetimeFigureOut">
              <a:rPr lang="en-US" smtClean="0"/>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213CB0-0A39-47E7-A491-7A02604325BB}" type="slidenum">
              <a:rPr lang="en-US" smtClean="0"/>
              <a:t>‹#›</a:t>
            </a:fld>
            <a:endParaRPr lang="en-US"/>
          </a:p>
        </p:txBody>
      </p:sp>
    </p:spTree>
    <p:extLst>
      <p:ext uri="{BB962C8B-B14F-4D97-AF65-F5344CB8AC3E}">
        <p14:creationId xmlns:p14="http://schemas.microsoft.com/office/powerpoint/2010/main" val="3132309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5FF662-C0C2-4F58-8007-67078BC9B2C9}"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13CB0-0A39-47E7-A491-7A02604325BB}" type="slidenum">
              <a:rPr lang="en-US" smtClean="0"/>
              <a:t>‹#›</a:t>
            </a:fld>
            <a:endParaRPr lang="en-US"/>
          </a:p>
        </p:txBody>
      </p:sp>
    </p:spTree>
    <p:extLst>
      <p:ext uri="{BB962C8B-B14F-4D97-AF65-F5344CB8AC3E}">
        <p14:creationId xmlns:p14="http://schemas.microsoft.com/office/powerpoint/2010/main" val="340773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5FF662-C0C2-4F58-8007-67078BC9B2C9}"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13CB0-0A39-47E7-A491-7A02604325BB}" type="slidenum">
              <a:rPr lang="en-US" smtClean="0"/>
              <a:t>‹#›</a:t>
            </a:fld>
            <a:endParaRPr lang="en-US"/>
          </a:p>
        </p:txBody>
      </p:sp>
    </p:spTree>
    <p:extLst>
      <p:ext uri="{BB962C8B-B14F-4D97-AF65-F5344CB8AC3E}">
        <p14:creationId xmlns:p14="http://schemas.microsoft.com/office/powerpoint/2010/main" val="3307961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80">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5FF662-C0C2-4F58-8007-67078BC9B2C9}" type="datetimeFigureOut">
              <a:rPr lang="en-US" smtClean="0"/>
              <a:t>12/7/2023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13CB0-0A39-47E7-A491-7A02604325BB}" type="slidenum">
              <a:rPr lang="en-US" smtClean="0"/>
              <a:t>‹#›</a:t>
            </a:fld>
            <a:endParaRPr lang="en-US"/>
          </a:p>
        </p:txBody>
      </p:sp>
    </p:spTree>
    <p:extLst>
      <p:ext uri="{BB962C8B-B14F-4D97-AF65-F5344CB8AC3E}">
        <p14:creationId xmlns:p14="http://schemas.microsoft.com/office/powerpoint/2010/main" val="2227958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1234" y="1122363"/>
            <a:ext cx="8187146" cy="863191"/>
          </a:xfrm>
        </p:spPr>
        <p:txBody>
          <a:bodyPr>
            <a:normAutofit/>
          </a:bodyPr>
          <a:lstStyle/>
          <a:p>
            <a:r>
              <a:rPr lang="lv-LV" sz="4000" b="1" dirty="0">
                <a:latin typeface="Calibri" panose="020F0502020204030204" pitchFamily="34" charset="0"/>
                <a:ea typeface="Calibri" panose="020F0502020204030204" pitchFamily="34" charset="0"/>
                <a:cs typeface="Times New Roman" panose="02020603050405020304" pitchFamily="18" charset="0"/>
              </a:rPr>
              <a:t>Gaismas </a:t>
            </a:r>
            <a:r>
              <a:rPr lang="lv-LV" sz="4000" b="1" dirty="0" smtClean="0">
                <a:latin typeface="Calibri" panose="020F0502020204030204" pitchFamily="34" charset="0"/>
                <a:ea typeface="Calibri" panose="020F0502020204030204" pitchFamily="34" charset="0"/>
                <a:cs typeface="Times New Roman" panose="02020603050405020304" pitchFamily="18" charset="0"/>
              </a:rPr>
              <a:t>kvanti</a:t>
            </a:r>
            <a:endParaRPr lang="en-US" sz="4000" dirty="0"/>
          </a:p>
        </p:txBody>
      </p:sp>
      <p:sp>
        <p:nvSpPr>
          <p:cNvPr id="3" name="Subtitle 2"/>
          <p:cNvSpPr>
            <a:spLocks noGrp="1"/>
          </p:cNvSpPr>
          <p:nvPr>
            <p:ph type="subTitle" idx="1"/>
          </p:nvPr>
        </p:nvSpPr>
        <p:spPr>
          <a:xfrm>
            <a:off x="1524000" y="2171700"/>
            <a:ext cx="9540240" cy="3086100"/>
          </a:xfrm>
        </p:spPr>
        <p:txBody>
          <a:bodyPr>
            <a:normAutofit lnSpcReduction="10000"/>
          </a:bodyPr>
          <a:lstStyle/>
          <a:p>
            <a:r>
              <a:rPr lang="lv-LV" dirty="0">
                <a:latin typeface="Calibri" panose="020F0502020204030204" pitchFamily="34" charset="0"/>
                <a:ea typeface="Calibri" panose="020F0502020204030204" pitchFamily="34" charset="0"/>
                <a:cs typeface="Times New Roman" panose="02020603050405020304" pitchFamily="18" charset="0"/>
              </a:rPr>
              <a:t>Iedziļināšanās atomu un kvantu pasaulē, kurā notiekošie procesi nepakļāvās mehānikas likumiem, paplašināja izpratni par pasaules uzbūvi. Un tajā liels ieguldījums ir 20. gadsimta leģendārajam zinātniekam Albertam Einšteinam. 1905. gadā, rakstot par gaismu, Einšteins uzskatīja, ka </a:t>
            </a:r>
            <a:r>
              <a:rPr lang="lv-LV"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gaismas starojums sastāv no diskrētām enerģijas porcijām</a:t>
            </a:r>
            <a:r>
              <a:rPr lang="lv-LV" dirty="0">
                <a:latin typeface="Calibri" panose="020F0502020204030204" pitchFamily="34" charset="0"/>
                <a:ea typeface="Calibri" panose="020F0502020204030204" pitchFamily="34" charset="0"/>
                <a:cs typeface="Times New Roman" panose="02020603050405020304" pitchFamily="18" charset="0"/>
              </a:rPr>
              <a:t>. Tāds uzskats par gaismas dabu valda arī šodien. Kā pierādījums tam ir Einšteina </a:t>
            </a:r>
            <a:r>
              <a:rPr lang="lv-LV" b="1"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fotoefekta</a:t>
            </a:r>
            <a:r>
              <a:rPr lang="lv-LV"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lv-LV" dirty="0">
                <a:latin typeface="Calibri" panose="020F0502020204030204" pitchFamily="34" charset="0"/>
                <a:ea typeface="Calibri" panose="020F0502020204030204" pitchFamily="34" charset="0"/>
                <a:cs typeface="Times New Roman" panose="02020603050405020304" pitchFamily="18" charset="0"/>
              </a:rPr>
              <a:t>skaidrojums</a:t>
            </a:r>
            <a:r>
              <a:rPr lang="lv-LV"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 apstarojot metāla virsmu ar gaismu, metālā esošie elektroni </a:t>
            </a:r>
            <a:r>
              <a:rPr lang="lv-LV" dirty="0">
                <a:latin typeface="Calibri" panose="020F0502020204030204" pitchFamily="34" charset="0"/>
                <a:ea typeface="Calibri" panose="020F0502020204030204" pitchFamily="34" charset="0"/>
                <a:cs typeface="Times New Roman" panose="02020603050405020304" pitchFamily="18" charset="0"/>
              </a:rPr>
              <a:t>no starojuma kvantiem</a:t>
            </a:r>
            <a:r>
              <a:rPr lang="lv-LV" b="1" dirty="0">
                <a:latin typeface="Calibri" panose="020F0502020204030204" pitchFamily="34" charset="0"/>
                <a:ea typeface="Calibri" panose="020F0502020204030204" pitchFamily="34" charset="0"/>
                <a:cs typeface="Times New Roman" panose="02020603050405020304" pitchFamily="18" charset="0"/>
              </a:rPr>
              <a:t> </a:t>
            </a:r>
            <a:r>
              <a:rPr lang="lv-LV"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saņem diskrētas enerģijas porcijas un izlido no metāla</a:t>
            </a:r>
            <a:r>
              <a:rPr lang="lv-LV" dirty="0">
                <a:latin typeface="Calibri" panose="020F0502020204030204" pitchFamily="34" charset="0"/>
                <a:ea typeface="Calibri" panose="020F0502020204030204" pitchFamily="34" charset="0"/>
                <a:cs typeface="Times New Roman" panose="02020603050405020304" pitchFamily="18" charset="0"/>
              </a:rPr>
              <a:t>. Tieši par </a:t>
            </a:r>
            <a:r>
              <a:rPr lang="lv-LV" dirty="0" err="1">
                <a:latin typeface="Calibri" panose="020F0502020204030204" pitchFamily="34" charset="0"/>
                <a:ea typeface="Calibri" panose="020F0502020204030204" pitchFamily="34" charset="0"/>
                <a:cs typeface="Times New Roman" panose="02020603050405020304" pitchFamily="18" charset="0"/>
              </a:rPr>
              <a:t>fotoefekta</a:t>
            </a:r>
            <a:r>
              <a:rPr lang="lv-LV" dirty="0">
                <a:latin typeface="Calibri" panose="020F0502020204030204" pitchFamily="34" charset="0"/>
                <a:ea typeface="Calibri" panose="020F0502020204030204" pitchFamily="34" charset="0"/>
                <a:cs typeface="Times New Roman" panose="02020603050405020304" pitchFamily="18" charset="0"/>
              </a:rPr>
              <a:t> izskaidrojumu 1921. gadā Einšteins saņēma Nobela prēmiju. </a:t>
            </a:r>
            <a:endParaRPr lang="en-US" dirty="0"/>
          </a:p>
        </p:txBody>
      </p:sp>
    </p:spTree>
    <p:extLst>
      <p:ext uri="{BB962C8B-B14F-4D97-AF65-F5344CB8AC3E}">
        <p14:creationId xmlns:p14="http://schemas.microsoft.com/office/powerpoint/2010/main" val="3023688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157571" y="205740"/>
            <a:ext cx="3443129" cy="2568099"/>
          </a:xfrm>
          <a:prstGeom prst="rect">
            <a:avLst/>
          </a:prstGeom>
        </p:spPr>
      </p:pic>
      <p:pic>
        <p:nvPicPr>
          <p:cNvPr id="5" name="Picture 4"/>
          <p:cNvPicPr/>
          <p:nvPr/>
        </p:nvPicPr>
        <p:blipFill>
          <a:blip r:embed="rId3"/>
          <a:stretch>
            <a:fillRect/>
          </a:stretch>
        </p:blipFill>
        <p:spPr>
          <a:xfrm>
            <a:off x="7108507" y="961072"/>
            <a:ext cx="4184333" cy="1804988"/>
          </a:xfrm>
          <a:prstGeom prst="rect">
            <a:avLst/>
          </a:prstGeom>
        </p:spPr>
      </p:pic>
      <p:pic>
        <p:nvPicPr>
          <p:cNvPr id="6" name="Picture 5"/>
          <p:cNvPicPr/>
          <p:nvPr/>
        </p:nvPicPr>
        <p:blipFill>
          <a:blip r:embed="rId4"/>
          <a:stretch>
            <a:fillRect/>
          </a:stretch>
        </p:blipFill>
        <p:spPr>
          <a:xfrm>
            <a:off x="434340" y="3177540"/>
            <a:ext cx="11292840" cy="2743200"/>
          </a:xfrm>
          <a:prstGeom prst="rect">
            <a:avLst/>
          </a:prstGeom>
        </p:spPr>
      </p:pic>
    </p:spTree>
    <p:extLst>
      <p:ext uri="{BB962C8B-B14F-4D97-AF65-F5344CB8AC3E}">
        <p14:creationId xmlns:p14="http://schemas.microsoft.com/office/powerpoint/2010/main" val="2148833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97180"/>
            <a:ext cx="10439400" cy="5879783"/>
          </a:xfrm>
        </p:spPr>
        <p:txBody>
          <a:bodyPr/>
          <a:lstStyle/>
          <a:p>
            <a:pPr marL="0" indent="0">
              <a:lnSpc>
                <a:spcPct val="107000"/>
              </a:lnSpc>
              <a:spcAft>
                <a:spcPts val="800"/>
              </a:spcAft>
              <a:buNone/>
            </a:pPr>
            <a:r>
              <a:rPr lang="lv-LV" dirty="0">
                <a:latin typeface="Calibri" panose="020F0502020204030204" pitchFamily="34" charset="0"/>
                <a:ea typeface="Calibri" panose="020F0502020204030204" pitchFamily="34" charset="0"/>
                <a:cs typeface="Times New Roman" panose="02020603050405020304" pitchFamily="18" charset="0"/>
              </a:rPr>
              <a:t>Piemēram, nātrijam (</a:t>
            </a:r>
            <a:r>
              <a:rPr lang="lv-LV" dirty="0" err="1">
                <a:latin typeface="Calibri" panose="020F0502020204030204" pitchFamily="34" charset="0"/>
                <a:ea typeface="Calibri" panose="020F0502020204030204" pitchFamily="34" charset="0"/>
                <a:cs typeface="Times New Roman" panose="02020603050405020304" pitchFamily="18" charset="0"/>
              </a:rPr>
              <a:t>Na</a:t>
            </a:r>
            <a:r>
              <a:rPr lang="lv-LV" dirty="0">
                <a:latin typeface="Calibri" panose="020F0502020204030204" pitchFamily="34" charset="0"/>
                <a:ea typeface="Calibri" panose="020F0502020204030204" pitchFamily="34" charset="0"/>
                <a:cs typeface="Times New Roman" panose="02020603050405020304" pitchFamily="18" charset="0"/>
              </a:rPr>
              <a:t>) sarkanā robeža </a:t>
            </a:r>
            <a:r>
              <a:rPr lang="lv-LV" dirty="0" err="1">
                <a:latin typeface="Calibri" panose="020F0502020204030204" pitchFamily="34" charset="0"/>
                <a:ea typeface="Calibri" panose="020F0502020204030204" pitchFamily="34" charset="0"/>
                <a:cs typeface="Times New Roman" panose="02020603050405020304" pitchFamily="18" charset="0"/>
              </a:rPr>
              <a:t>λmax</a:t>
            </a:r>
            <a:r>
              <a:rPr lang="lv-LV" dirty="0">
                <a:latin typeface="Calibri" panose="020F0502020204030204" pitchFamily="34" charset="0"/>
                <a:ea typeface="Calibri" panose="020F0502020204030204" pitchFamily="34" charset="0"/>
                <a:cs typeface="Times New Roman" panose="02020603050405020304" pitchFamily="18" charset="0"/>
              </a:rPr>
              <a:t> ≈ 680 </a:t>
            </a:r>
            <a:r>
              <a:rPr lang="lv-LV" dirty="0" err="1">
                <a:latin typeface="Calibri" panose="020F0502020204030204" pitchFamily="34" charset="0"/>
                <a:ea typeface="Calibri" panose="020F0502020204030204" pitchFamily="34" charset="0"/>
                <a:cs typeface="Times New Roman" panose="02020603050405020304" pitchFamily="18" charset="0"/>
              </a:rPr>
              <a:t>nm</a:t>
            </a:r>
            <a:r>
              <a:rPr lang="lv-LV" dirty="0">
                <a:latin typeface="Calibri" panose="020F0502020204030204" pitchFamily="34" charset="0"/>
                <a:ea typeface="Calibri" panose="020F0502020204030204" pitchFamily="34" charset="0"/>
                <a:cs typeface="Times New Roman" panose="02020603050405020304" pitchFamily="18" charset="0"/>
              </a:rPr>
              <a:t> atrodas sarkanās gaismas diapazonā. Bet cinkam (</a:t>
            </a:r>
            <a:r>
              <a:rPr lang="lv-LV" dirty="0" err="1">
                <a:latin typeface="Calibri" panose="020F0502020204030204" pitchFamily="34" charset="0"/>
                <a:ea typeface="Calibri" panose="020F0502020204030204" pitchFamily="34" charset="0"/>
                <a:cs typeface="Times New Roman" panose="02020603050405020304" pitchFamily="18" charset="0"/>
              </a:rPr>
              <a:t>Zn</a:t>
            </a:r>
            <a:r>
              <a:rPr lang="lv-LV" dirty="0">
                <a:latin typeface="Calibri" panose="020F0502020204030204" pitchFamily="34" charset="0"/>
                <a:ea typeface="Calibri" panose="020F0502020204030204" pitchFamily="34" charset="0"/>
                <a:cs typeface="Times New Roman" panose="02020603050405020304" pitchFamily="18" charset="0"/>
              </a:rPr>
              <a:t>) </a:t>
            </a:r>
            <a:r>
              <a:rPr lang="lv-LV" dirty="0" err="1">
                <a:latin typeface="Calibri" panose="020F0502020204030204" pitchFamily="34" charset="0"/>
                <a:ea typeface="Calibri" panose="020F0502020204030204" pitchFamily="34" charset="0"/>
                <a:cs typeface="Times New Roman" panose="02020603050405020304" pitchFamily="18" charset="0"/>
              </a:rPr>
              <a:t>fotoefektu</a:t>
            </a:r>
            <a:r>
              <a:rPr lang="lv-LV" dirty="0">
                <a:latin typeface="Calibri" panose="020F0502020204030204" pitchFamily="34" charset="0"/>
                <a:ea typeface="Calibri" panose="020F0502020204030204" pitchFamily="34" charset="0"/>
                <a:cs typeface="Times New Roman" panose="02020603050405020304" pitchFamily="18" charset="0"/>
              </a:rPr>
              <a:t> spēj izraisīt tikai ultravioletā gaisma, jo tam </a:t>
            </a:r>
            <a:r>
              <a:rPr lang="lv-LV" dirty="0" err="1">
                <a:latin typeface="Calibri" panose="020F0502020204030204" pitchFamily="34" charset="0"/>
                <a:ea typeface="Calibri" panose="020F0502020204030204" pitchFamily="34" charset="0"/>
                <a:cs typeface="Times New Roman" panose="02020603050405020304" pitchFamily="18" charset="0"/>
              </a:rPr>
              <a:t>λmax</a:t>
            </a:r>
            <a:r>
              <a:rPr lang="lv-LV" dirty="0">
                <a:latin typeface="Calibri" panose="020F0502020204030204" pitchFamily="34" charset="0"/>
                <a:ea typeface="Calibri" panose="020F0502020204030204" pitchFamily="34" charset="0"/>
                <a:cs typeface="Times New Roman" panose="02020603050405020304" pitchFamily="18" charset="0"/>
              </a:rPr>
              <a:t> ≈ 290 </a:t>
            </a:r>
            <a:r>
              <a:rPr lang="lv-LV" dirty="0" err="1">
                <a:latin typeface="Calibri" panose="020F0502020204030204" pitchFamily="34" charset="0"/>
                <a:ea typeface="Calibri" panose="020F0502020204030204" pitchFamily="34" charset="0"/>
                <a:cs typeface="Times New Roman" panose="02020603050405020304" pitchFamily="18" charset="0"/>
              </a:rPr>
              <a:t>nm</a:t>
            </a:r>
            <a:r>
              <a:rPr lang="lv-LV" dirty="0">
                <a:latin typeface="Calibri" panose="020F0502020204030204" pitchFamily="34" charset="0"/>
                <a:ea typeface="Calibri" panose="020F0502020204030204" pitchFamily="34" charset="0"/>
                <a:cs typeface="Times New Roman" panose="02020603050405020304" pitchFamily="18" charset="0"/>
              </a:rPr>
              <a:t>. </a:t>
            </a:r>
            <a:r>
              <a:rPr lang="lv-LV" dirty="0" err="1">
                <a:latin typeface="Calibri" panose="020F0502020204030204" pitchFamily="34" charset="0"/>
                <a:ea typeface="Calibri" panose="020F0502020204030204" pitchFamily="34" charset="0"/>
                <a:cs typeface="Times New Roman" panose="02020603050405020304" pitchFamily="18" charset="0"/>
              </a:rPr>
              <a:t>Fotoefekta</a:t>
            </a:r>
            <a:r>
              <a:rPr lang="lv-LV" dirty="0">
                <a:latin typeface="Calibri" panose="020F0502020204030204" pitchFamily="34" charset="0"/>
                <a:ea typeface="Calibri" panose="020F0502020204030204" pitchFamily="34" charset="0"/>
                <a:cs typeface="Times New Roman" panose="02020603050405020304" pitchFamily="18" charset="0"/>
              </a:rPr>
              <a:t> norisi izskaidro gaismas kvantu daba un enerģijas nezūdamības likums. Elektronus no metāla </a:t>
            </a:r>
            <a:r>
              <a:rPr lang="lv-LV" dirty="0" err="1">
                <a:latin typeface="Calibri" panose="020F0502020204030204" pitchFamily="34" charset="0"/>
                <a:ea typeface="Calibri" panose="020F0502020204030204" pitchFamily="34" charset="0"/>
                <a:cs typeface="Times New Roman" panose="02020603050405020304" pitchFamily="18" charset="0"/>
              </a:rPr>
              <a:t>kristālrežģa</a:t>
            </a:r>
            <a:r>
              <a:rPr lang="lv-LV" dirty="0">
                <a:latin typeface="Calibri" panose="020F0502020204030204" pitchFamily="34" charset="0"/>
                <a:ea typeface="Calibri" panose="020F0502020204030204" pitchFamily="34" charset="0"/>
                <a:cs typeface="Times New Roman" panose="02020603050405020304" pitchFamily="18" charset="0"/>
              </a:rPr>
              <a:t> virskārtas „pa vienam izsit” gaismas kvanti. Katrs gaismas kvants, kas nokļūst </a:t>
            </a:r>
            <a:r>
              <a:rPr lang="lv-LV" dirty="0" err="1">
                <a:latin typeface="Calibri" panose="020F0502020204030204" pitchFamily="34" charset="0"/>
                <a:ea typeface="Calibri" panose="020F0502020204030204" pitchFamily="34" charset="0"/>
                <a:cs typeface="Times New Roman" panose="02020603050405020304" pitchFamily="18" charset="0"/>
              </a:rPr>
              <a:t>kristālrežģī</a:t>
            </a:r>
            <a:r>
              <a:rPr lang="lv-LV" dirty="0">
                <a:latin typeface="Calibri" panose="020F0502020204030204" pitchFamily="34" charset="0"/>
                <a:ea typeface="Calibri" panose="020F0502020204030204" pitchFamily="34" charset="0"/>
                <a:cs typeface="Times New Roman" panose="02020603050405020304" pitchFamily="18" charset="0"/>
              </a:rPr>
              <a:t>, tur esošajam elektronam atdod visu savu enerģijas porciju ε= </a:t>
            </a:r>
            <a:r>
              <a:rPr lang="lv-LV" dirty="0" err="1">
                <a:latin typeface="Calibri" panose="020F0502020204030204" pitchFamily="34" charset="0"/>
                <a:ea typeface="Calibri" panose="020F0502020204030204" pitchFamily="34" charset="0"/>
                <a:cs typeface="Times New Roman" panose="02020603050405020304" pitchFamily="18" charset="0"/>
              </a:rPr>
              <a:t>hν</a:t>
            </a:r>
            <a:r>
              <a:rPr lang="lv-LV" dirty="0">
                <a:latin typeface="Calibri" panose="020F0502020204030204" pitchFamily="34" charset="0"/>
                <a:ea typeface="Calibri" panose="020F0502020204030204" pitchFamily="34" charset="0"/>
                <a:cs typeface="Times New Roman" panose="02020603050405020304" pitchFamily="18" charset="0"/>
              </a:rPr>
              <a:t>. Lai elektronu atbrīvotu, ir jāpastrādā katram materiālam raksturīgs </a:t>
            </a:r>
            <a:r>
              <a:rPr lang="lv-LV" dirty="0" err="1">
                <a:latin typeface="Calibri" panose="020F0502020204030204" pitchFamily="34" charset="0"/>
                <a:ea typeface="Calibri" panose="020F0502020204030204" pitchFamily="34" charset="0"/>
                <a:cs typeface="Times New Roman" panose="02020603050405020304" pitchFamily="18" charset="0"/>
              </a:rPr>
              <a:t>izejdarbs</a:t>
            </a:r>
            <a:r>
              <a:rPr lang="lv-LV" dirty="0">
                <a:latin typeface="Calibri" panose="020F0502020204030204" pitchFamily="34" charset="0"/>
                <a:ea typeface="Calibri" panose="020F0502020204030204" pitchFamily="34" charset="0"/>
                <a:cs typeface="Times New Roman" panose="02020603050405020304" pitchFamily="18" charset="0"/>
              </a:rPr>
              <a:t> A . Otrkārt, kad elektrons ir nokļuvis ārpus metāla, tam jāiegūst ātrums un šim nolūkam vajadzīga kinētiskā enerģija E . Tagad iepazīstam  </a:t>
            </a:r>
            <a:r>
              <a:rPr lang="lv-LV" dirty="0" err="1">
                <a:latin typeface="Calibri" panose="020F0502020204030204" pitchFamily="34" charset="0"/>
                <a:ea typeface="Calibri" panose="020F0502020204030204" pitchFamily="34" charset="0"/>
                <a:cs typeface="Times New Roman" panose="02020603050405020304" pitchFamily="18" charset="0"/>
              </a:rPr>
              <a:t>fotoefekta</a:t>
            </a:r>
            <a:r>
              <a:rPr lang="lv-LV" dirty="0">
                <a:latin typeface="Calibri" panose="020F0502020204030204" pitchFamily="34" charset="0"/>
                <a:ea typeface="Calibri" panose="020F0502020204030204" pitchFamily="34" charset="0"/>
                <a:cs typeface="Times New Roman" panose="02020603050405020304" pitchFamily="18" charset="0"/>
              </a:rPr>
              <a:t> procesam enerģijas nezūdamības likumu, šo izteiksmi sauc par </a:t>
            </a:r>
            <a:r>
              <a:rPr lang="lv-LV" u="sng" dirty="0">
                <a:latin typeface="Calibri" panose="020F0502020204030204" pitchFamily="34" charset="0"/>
                <a:ea typeface="Calibri" panose="020F0502020204030204" pitchFamily="34" charset="0"/>
                <a:cs typeface="Times New Roman" panose="02020603050405020304" pitchFamily="18" charset="0"/>
              </a:rPr>
              <a:t>Einšteina vienādojumu </a:t>
            </a:r>
            <a:r>
              <a:rPr lang="lv-LV" u="sng" dirty="0" err="1">
                <a:latin typeface="Calibri" panose="020F0502020204030204" pitchFamily="34" charset="0"/>
                <a:ea typeface="Calibri" panose="020F0502020204030204" pitchFamily="34" charset="0"/>
                <a:cs typeface="Times New Roman" panose="02020603050405020304" pitchFamily="18" charset="0"/>
              </a:rPr>
              <a:t>fotoefektam</a:t>
            </a:r>
            <a:r>
              <a:rPr lang="lv-LV" dirty="0">
                <a:latin typeface="Calibri" panose="020F0502020204030204" pitchFamily="34" charset="0"/>
                <a:ea typeface="Calibri" panose="020F0502020204030204" pitchFamily="34" charset="0"/>
                <a:cs typeface="Times New Roman" panose="02020603050405020304" pitchFamily="18" charset="0"/>
              </a:rPr>
              <a:t>. </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178956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966787" y="752792"/>
            <a:ext cx="4313873" cy="2310448"/>
          </a:xfrm>
          <a:prstGeom prst="rect">
            <a:avLst/>
          </a:prstGeom>
        </p:spPr>
      </p:pic>
      <p:pic>
        <p:nvPicPr>
          <p:cNvPr id="5" name="Picture 4"/>
          <p:cNvPicPr/>
          <p:nvPr/>
        </p:nvPicPr>
        <p:blipFill>
          <a:blip r:embed="rId3"/>
          <a:stretch>
            <a:fillRect/>
          </a:stretch>
        </p:blipFill>
        <p:spPr>
          <a:xfrm>
            <a:off x="5429250" y="1228724"/>
            <a:ext cx="6252210" cy="1537335"/>
          </a:xfrm>
          <a:prstGeom prst="rect">
            <a:avLst/>
          </a:prstGeom>
        </p:spPr>
      </p:pic>
      <p:sp>
        <p:nvSpPr>
          <p:cNvPr id="6" name="Rectangle 5"/>
          <p:cNvSpPr/>
          <p:nvPr/>
        </p:nvSpPr>
        <p:spPr>
          <a:xfrm>
            <a:off x="1356360" y="3172315"/>
            <a:ext cx="10393680" cy="2050690"/>
          </a:xfrm>
          <a:prstGeom prst="rect">
            <a:avLst/>
          </a:prstGeom>
        </p:spPr>
        <p:txBody>
          <a:bodyPr wrap="square">
            <a:spAutoFit/>
          </a:bodyPr>
          <a:lstStyle/>
          <a:p>
            <a:pPr>
              <a:lnSpc>
                <a:spcPct val="107000"/>
              </a:lnSpc>
              <a:spcAft>
                <a:spcPts val="800"/>
              </a:spcAft>
            </a:pPr>
            <a:r>
              <a:rPr lang="lv-LV" sz="2400" dirty="0" smtClean="0">
                <a:effectLst/>
                <a:latin typeface="Calibri" panose="020F0502020204030204" pitchFamily="34" charset="0"/>
                <a:ea typeface="Calibri" panose="020F0502020204030204" pitchFamily="34" charset="0"/>
                <a:cs typeface="Times New Roman" panose="02020603050405020304" pitchFamily="18" charset="0"/>
              </a:rPr>
              <a:t>No Einšteina vienādojuma var aprēķināt </a:t>
            </a:r>
            <a:r>
              <a:rPr lang="lv-LV" sz="2400" dirty="0" err="1" smtClean="0">
                <a:effectLst/>
                <a:latin typeface="Calibri" panose="020F0502020204030204" pitchFamily="34" charset="0"/>
                <a:ea typeface="Calibri" panose="020F0502020204030204" pitchFamily="34" charset="0"/>
                <a:cs typeface="Times New Roman" panose="02020603050405020304" pitchFamily="18" charset="0"/>
              </a:rPr>
              <a:t>fotoefekta</a:t>
            </a:r>
            <a:r>
              <a:rPr lang="lv-LV" sz="2400" dirty="0" smtClean="0">
                <a:effectLst/>
                <a:latin typeface="Calibri" panose="020F0502020204030204" pitchFamily="34" charset="0"/>
                <a:ea typeface="Calibri" panose="020F0502020204030204" pitchFamily="34" charset="0"/>
                <a:cs typeface="Times New Roman" panose="02020603050405020304" pitchFamily="18" charset="0"/>
              </a:rPr>
              <a:t> sarkano robežu. Patiešām, robežgadījumā var būt tā, ka kvanta enerģijas tik tikko pietiek, lai varētu veikt </a:t>
            </a:r>
            <a:r>
              <a:rPr lang="lv-LV" sz="2400" dirty="0" err="1" smtClean="0">
                <a:effectLst/>
                <a:latin typeface="Calibri" panose="020F0502020204030204" pitchFamily="34" charset="0"/>
                <a:ea typeface="Calibri" panose="020F0502020204030204" pitchFamily="34" charset="0"/>
                <a:cs typeface="Times New Roman" panose="02020603050405020304" pitchFamily="18" charset="0"/>
              </a:rPr>
              <a:t>izejdarbu</a:t>
            </a:r>
            <a:r>
              <a:rPr lang="lv-LV" sz="2400" dirty="0" smtClean="0">
                <a:effectLst/>
                <a:latin typeface="Calibri" panose="020F0502020204030204" pitchFamily="34" charset="0"/>
                <a:ea typeface="Calibri" panose="020F0502020204030204" pitchFamily="34" charset="0"/>
                <a:cs typeface="Times New Roman" panose="02020603050405020304" pitchFamily="18" charset="0"/>
              </a:rPr>
              <a:t> un elektronu atbrīvotu no metāla. Bet kvanta enerģija ir par mazu, lai elektronam piešķirtu vēl arī kinētisko enerģiju. Šādai minimālajai kvanta enerģijai jābūt vienādai ar  darbu</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p:nvPr/>
        </p:nvPicPr>
        <p:blipFill>
          <a:blip r:embed="rId4"/>
          <a:stretch>
            <a:fillRect/>
          </a:stretch>
        </p:blipFill>
        <p:spPr>
          <a:xfrm>
            <a:off x="2542222" y="5437187"/>
            <a:ext cx="2189798" cy="757873"/>
          </a:xfrm>
          <a:prstGeom prst="rect">
            <a:avLst/>
          </a:prstGeom>
        </p:spPr>
      </p:pic>
      <p:pic>
        <p:nvPicPr>
          <p:cNvPr id="8" name="Picture 7"/>
          <p:cNvPicPr/>
          <p:nvPr/>
        </p:nvPicPr>
        <p:blipFill>
          <a:blip r:embed="rId5"/>
          <a:stretch>
            <a:fillRect/>
          </a:stretch>
        </p:blipFill>
        <p:spPr>
          <a:xfrm>
            <a:off x="5417821" y="5133974"/>
            <a:ext cx="2308860" cy="1175386"/>
          </a:xfrm>
          <a:prstGeom prst="rect">
            <a:avLst/>
          </a:prstGeom>
        </p:spPr>
      </p:pic>
      <p:pic>
        <p:nvPicPr>
          <p:cNvPr id="9" name="Picture 8"/>
          <p:cNvPicPr/>
          <p:nvPr/>
        </p:nvPicPr>
        <p:blipFill>
          <a:blip r:embed="rId6"/>
          <a:stretch>
            <a:fillRect/>
          </a:stretch>
        </p:blipFill>
        <p:spPr>
          <a:xfrm>
            <a:off x="8503920" y="5069204"/>
            <a:ext cx="1897380" cy="1400176"/>
          </a:xfrm>
          <a:prstGeom prst="rect">
            <a:avLst/>
          </a:prstGeom>
        </p:spPr>
      </p:pic>
    </p:spTree>
    <p:extLst>
      <p:ext uri="{BB962C8B-B14F-4D97-AF65-F5344CB8AC3E}">
        <p14:creationId xmlns:p14="http://schemas.microsoft.com/office/powerpoint/2010/main" val="2622081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434340"/>
            <a:ext cx="10256520" cy="5742623"/>
          </a:xfrm>
        </p:spPr>
        <p:txBody>
          <a:bodyPr/>
          <a:lstStyle/>
          <a:p>
            <a:pPr>
              <a:lnSpc>
                <a:spcPct val="107000"/>
              </a:lnSpc>
              <a:spcAft>
                <a:spcPts val="800"/>
              </a:spcAft>
            </a:pPr>
            <a:r>
              <a:rPr lang="lv-LV" dirty="0">
                <a:latin typeface="Calibri" panose="020F0502020204030204" pitchFamily="34" charset="0"/>
                <a:ea typeface="Calibri" panose="020F0502020204030204" pitchFamily="34" charset="0"/>
                <a:cs typeface="Times New Roman" panose="02020603050405020304" pitchFamily="18" charset="0"/>
              </a:rPr>
              <a:t>Ja starojuma viļņa garums ir lielāks, tad kvanta enerģija ir par mazu, lai pastrādātu </a:t>
            </a:r>
            <a:r>
              <a:rPr lang="lv-LV" dirty="0" err="1">
                <a:latin typeface="Calibri" panose="020F0502020204030204" pitchFamily="34" charset="0"/>
                <a:ea typeface="Calibri" panose="020F0502020204030204" pitchFamily="34" charset="0"/>
                <a:cs typeface="Times New Roman" panose="02020603050405020304" pitchFamily="18" charset="0"/>
              </a:rPr>
              <a:t>izejdarbu</a:t>
            </a:r>
            <a:r>
              <a:rPr lang="lv-LV" dirty="0">
                <a:latin typeface="Calibri" panose="020F0502020204030204" pitchFamily="34" charset="0"/>
                <a:ea typeface="Calibri" panose="020F0502020204030204" pitchFamily="34" charset="0"/>
                <a:cs typeface="Times New Roman" panose="02020603050405020304" pitchFamily="18" charset="0"/>
              </a:rPr>
              <a:t>, un </a:t>
            </a:r>
            <a:r>
              <a:rPr lang="lv-LV" dirty="0" err="1">
                <a:latin typeface="Calibri" panose="020F0502020204030204" pitchFamily="34" charset="0"/>
                <a:ea typeface="Calibri" panose="020F0502020204030204" pitchFamily="34" charset="0"/>
                <a:cs typeface="Times New Roman" panose="02020603050405020304" pitchFamily="18" charset="0"/>
              </a:rPr>
              <a:t>fotoefekts</a:t>
            </a:r>
            <a:r>
              <a:rPr lang="lv-LV" dirty="0">
                <a:latin typeface="Calibri" panose="020F0502020204030204" pitchFamily="34" charset="0"/>
                <a:ea typeface="Calibri" panose="020F0502020204030204" pitchFamily="34" charset="0"/>
                <a:cs typeface="Times New Roman" panose="02020603050405020304" pitchFamily="18" charset="0"/>
              </a:rPr>
              <a:t> nenotiek. No Einšteina vienādojuma var secināt, ka </a:t>
            </a:r>
            <a:r>
              <a:rPr lang="lv-LV" dirty="0" err="1">
                <a:latin typeface="Calibri" panose="020F0502020204030204" pitchFamily="34" charset="0"/>
                <a:ea typeface="Calibri" panose="020F0502020204030204" pitchFamily="34" charset="0"/>
                <a:cs typeface="Times New Roman" panose="02020603050405020304" pitchFamily="18" charset="0"/>
              </a:rPr>
              <a:t>fotostrāvu</a:t>
            </a:r>
            <a:r>
              <a:rPr lang="lv-LV" dirty="0">
                <a:latin typeface="Calibri" panose="020F0502020204030204" pitchFamily="34" charset="0"/>
                <a:ea typeface="Calibri" panose="020F0502020204030204" pitchFamily="34" charset="0"/>
                <a:cs typeface="Times New Roman" panose="02020603050405020304" pitchFamily="18" charset="0"/>
              </a:rPr>
              <a:t> veidojošo elektronu kinētisko enerģiju nosaka tikai krītošās gaismas viļņa garums λ . </a:t>
            </a:r>
            <a:r>
              <a:rPr lang="lv-LV" dirty="0" err="1">
                <a:latin typeface="Calibri" panose="020F0502020204030204" pitchFamily="34" charset="0"/>
                <a:ea typeface="Calibri" panose="020F0502020204030204" pitchFamily="34" charset="0"/>
                <a:cs typeface="Times New Roman" panose="02020603050405020304" pitchFamily="18" charset="0"/>
              </a:rPr>
              <a:t>Izejdarbs</a:t>
            </a:r>
            <a:r>
              <a:rPr lang="lv-LV" dirty="0">
                <a:latin typeface="Calibri" panose="020F0502020204030204" pitchFamily="34" charset="0"/>
                <a:ea typeface="Calibri" panose="020F0502020204030204" pitchFamily="34" charset="0"/>
                <a:cs typeface="Times New Roman" panose="02020603050405020304" pitchFamily="18" charset="0"/>
              </a:rPr>
              <a:t> A  katram materiālam ir nemainīgs lielums. </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p:cNvPicPr/>
          <p:nvPr/>
        </p:nvPicPr>
        <p:blipFill>
          <a:blip r:embed="rId2"/>
          <a:stretch>
            <a:fillRect/>
          </a:stretch>
        </p:blipFill>
        <p:spPr>
          <a:xfrm>
            <a:off x="1222057" y="3122294"/>
            <a:ext cx="4241483" cy="3369946"/>
          </a:xfrm>
          <a:prstGeom prst="rect">
            <a:avLst/>
          </a:prstGeom>
        </p:spPr>
      </p:pic>
      <p:pic>
        <p:nvPicPr>
          <p:cNvPr id="5" name="Picture 4"/>
          <p:cNvPicPr/>
          <p:nvPr/>
        </p:nvPicPr>
        <p:blipFill>
          <a:blip r:embed="rId3"/>
          <a:stretch>
            <a:fillRect/>
          </a:stretch>
        </p:blipFill>
        <p:spPr>
          <a:xfrm>
            <a:off x="6329362" y="3017520"/>
            <a:ext cx="4369118" cy="3543299"/>
          </a:xfrm>
          <a:prstGeom prst="rect">
            <a:avLst/>
          </a:prstGeom>
        </p:spPr>
      </p:pic>
    </p:spTree>
    <p:extLst>
      <p:ext uri="{BB962C8B-B14F-4D97-AF65-F5344CB8AC3E}">
        <p14:creationId xmlns:p14="http://schemas.microsoft.com/office/powerpoint/2010/main" val="2187558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749040" y="1165860"/>
            <a:ext cx="4892040" cy="3954780"/>
          </a:xfrm>
          <a:prstGeom prst="rect">
            <a:avLst/>
          </a:prstGeom>
        </p:spPr>
      </p:pic>
    </p:spTree>
    <p:extLst>
      <p:ext uri="{BB962C8B-B14F-4D97-AF65-F5344CB8AC3E}">
        <p14:creationId xmlns:p14="http://schemas.microsoft.com/office/powerpoint/2010/main" val="1022745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80160" y="571501"/>
            <a:ext cx="10149840" cy="4541821"/>
          </a:xfrm>
          <a:prstGeom prst="rect">
            <a:avLst/>
          </a:prstGeom>
        </p:spPr>
        <p:txBody>
          <a:bodyPr wrap="square">
            <a:spAutoFit/>
          </a:bodyPr>
          <a:lstStyle/>
          <a:p>
            <a:pPr>
              <a:lnSpc>
                <a:spcPct val="107000"/>
              </a:lnSpc>
              <a:spcAft>
                <a:spcPts val="800"/>
              </a:spcAft>
            </a:pPr>
            <a:r>
              <a:rPr lang="lv-LV" sz="2400" dirty="0" smtClean="0">
                <a:effectLst/>
                <a:latin typeface="Calibri" panose="020F0502020204030204" pitchFamily="34" charset="0"/>
                <a:ea typeface="Calibri" panose="020F0502020204030204" pitchFamily="34" charset="0"/>
                <a:cs typeface="Times New Roman" panose="02020603050405020304" pitchFamily="18" charset="0"/>
              </a:rPr>
              <a:t>Ārējo </a:t>
            </a:r>
            <a:r>
              <a:rPr lang="lv-LV" sz="2400" dirty="0" err="1" smtClean="0">
                <a:effectLst/>
                <a:latin typeface="Calibri" panose="020F0502020204030204" pitchFamily="34" charset="0"/>
                <a:ea typeface="Calibri" panose="020F0502020204030204" pitchFamily="34" charset="0"/>
                <a:cs typeface="Times New Roman" panose="02020603050405020304" pitchFamily="18" charset="0"/>
              </a:rPr>
              <a:t>fotoefektu</a:t>
            </a:r>
            <a:r>
              <a:rPr lang="lv-LV" sz="2400" dirty="0" smtClean="0">
                <a:effectLst/>
                <a:latin typeface="Calibri" panose="020F0502020204030204" pitchFamily="34" charset="0"/>
                <a:ea typeface="Calibri" panose="020F0502020204030204" pitchFamily="34" charset="0"/>
                <a:cs typeface="Times New Roman" panose="02020603050405020304" pitchFamily="18" charset="0"/>
              </a:rPr>
              <a:t> plaši izmanto fotoelementos, kas tagad kļuvuši par izplatītu elektronikas ierīci. Tos lieto gan gaismas intensitātes reģistrācijai, gan arī tie var tikt lietoti kā strāvas avoti. Vienkāršākajā gadījumā fotoelements ir diode, kuras katodam uzklāts gaismjutīgs materiāls. Apgaismojot katodu, ārējā elektriskajā ķēdē plūst </a:t>
            </a:r>
            <a:r>
              <a:rPr lang="lv-LV" sz="2400" dirty="0" err="1" smtClean="0">
                <a:effectLst/>
                <a:latin typeface="Calibri" panose="020F0502020204030204" pitchFamily="34" charset="0"/>
                <a:ea typeface="Calibri" panose="020F0502020204030204" pitchFamily="34" charset="0"/>
                <a:cs typeface="Times New Roman" panose="02020603050405020304" pitchFamily="18" charset="0"/>
              </a:rPr>
              <a:t>fotostrāva</a:t>
            </a:r>
            <a:r>
              <a:rPr lang="lv-LV" sz="2400" dirty="0" smtClean="0">
                <a:effectLst/>
                <a:latin typeface="Calibri" panose="020F0502020204030204" pitchFamily="34" charset="0"/>
                <a:ea typeface="Calibri" panose="020F0502020204030204" pitchFamily="34" charset="0"/>
                <a:cs typeface="Times New Roman" panose="02020603050405020304" pitchFamily="18" charset="0"/>
              </a:rPr>
              <a:t> . </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lv-LV" sz="2400" dirty="0" smtClean="0">
                <a:effectLst/>
                <a:latin typeface="Calibri" panose="020F0502020204030204" pitchFamily="34" charset="0"/>
                <a:ea typeface="Calibri" panose="020F0502020204030204" pitchFamily="34" charset="0"/>
                <a:cs typeface="Times New Roman" panose="02020603050405020304" pitchFamily="18" charset="0"/>
              </a:rPr>
              <a:t>Līdzās ārējam </a:t>
            </a:r>
            <a:r>
              <a:rPr lang="lv-LV" sz="2400" dirty="0" err="1" smtClean="0">
                <a:effectLst/>
                <a:latin typeface="Calibri" panose="020F0502020204030204" pitchFamily="34" charset="0"/>
                <a:ea typeface="Calibri" panose="020F0502020204030204" pitchFamily="34" charset="0"/>
                <a:cs typeface="Times New Roman" panose="02020603050405020304" pitchFamily="18" charset="0"/>
              </a:rPr>
              <a:t>fotoefektam</a:t>
            </a:r>
            <a:r>
              <a:rPr lang="lv-LV" sz="2400" dirty="0" smtClean="0">
                <a:effectLst/>
                <a:latin typeface="Calibri" panose="020F0502020204030204" pitchFamily="34" charset="0"/>
                <a:ea typeface="Calibri" panose="020F0502020204030204" pitchFamily="34" charset="0"/>
                <a:cs typeface="Times New Roman" panose="02020603050405020304" pitchFamily="18" charset="0"/>
              </a:rPr>
              <a:t>, pazīstams ir arī iekšējais </a:t>
            </a:r>
            <a:r>
              <a:rPr lang="lv-LV" sz="2400" dirty="0" err="1" smtClean="0">
                <a:effectLst/>
                <a:latin typeface="Calibri" panose="020F0502020204030204" pitchFamily="34" charset="0"/>
                <a:ea typeface="Calibri" panose="020F0502020204030204" pitchFamily="34" charset="0"/>
                <a:cs typeface="Times New Roman" panose="02020603050405020304" pitchFamily="18" charset="0"/>
              </a:rPr>
              <a:t>fotoefekts</a:t>
            </a:r>
            <a:r>
              <a:rPr lang="lv-LV" sz="2400" dirty="0" smtClean="0">
                <a:effectLst/>
                <a:latin typeface="Calibri" panose="020F0502020204030204" pitchFamily="34" charset="0"/>
                <a:ea typeface="Calibri" panose="020F0502020204030204" pitchFamily="34" charset="0"/>
                <a:cs typeface="Times New Roman" panose="02020603050405020304" pitchFamily="18" charset="0"/>
              </a:rPr>
              <a:t>, kad starojuma ietekmē mainās materiālu elektrovadītspēja. To izmanto pusvadītāju fotoelementos Saules baterijās, kas Saules starojumu pārvērš elektroenerģijā. Lai gan šobrīd Saules bateriju lietderības koeficients nepārsniedz 15% līdz 20%, tomēr tās aizvien plašāk izmanto elektroenerģijas iegūšanai un elektroierīču darbināšanai — sākot no kalkulatoriem līdz kosmiskajiem aparātiem.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7019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4480" y="480061"/>
            <a:ext cx="9692640" cy="5696902"/>
          </a:xfrm>
        </p:spPr>
        <p:txBody>
          <a:bodyPr>
            <a:normAutofit fontScale="92500" lnSpcReduction="10000"/>
          </a:bodyPr>
          <a:lstStyle/>
          <a:p>
            <a:pPr marL="0" indent="0" algn="ctr">
              <a:buNone/>
            </a:pPr>
            <a:r>
              <a:rPr lang="lv-LV" dirty="0" smtClean="0">
                <a:latin typeface="Calibri" panose="020F0502020204030204" pitchFamily="34" charset="0"/>
                <a:ea typeface="Calibri" panose="020F0502020204030204" pitchFamily="34" charset="0"/>
                <a:cs typeface="Times New Roman" panose="02020603050405020304" pitchFamily="18" charset="0"/>
              </a:rPr>
              <a:t> </a:t>
            </a:r>
            <a:r>
              <a:rPr lang="lv-LV" dirty="0">
                <a:latin typeface="Calibri" panose="020F0502020204030204" pitchFamily="34" charset="0"/>
                <a:ea typeface="Calibri" panose="020F0502020204030204" pitchFamily="34" charset="0"/>
                <a:cs typeface="Times New Roman" panose="02020603050405020304" pitchFamily="18" charset="0"/>
              </a:rPr>
              <a:t>Šķietami nepārtrauktais gaismas vilnis rodas, atomiem izstarojot enerģijas porcijas. </a:t>
            </a:r>
            <a:r>
              <a:rPr lang="lv-LV" u="sng" dirty="0">
                <a:latin typeface="Calibri" panose="020F0502020204030204" pitchFamily="34" charset="0"/>
                <a:ea typeface="Calibri" panose="020F0502020204030204" pitchFamily="34" charset="0"/>
                <a:cs typeface="Times New Roman" panose="02020603050405020304" pitchFamily="18" charset="0"/>
              </a:rPr>
              <a:t>Lai atoms izstarotu gaismu, tas vispirms jāierosina — jāpalielina tā enerģija</a:t>
            </a:r>
            <a:r>
              <a:rPr lang="lv-LV" dirty="0">
                <a:latin typeface="Calibri" panose="020F0502020204030204" pitchFamily="34" charset="0"/>
                <a:ea typeface="Calibri" panose="020F0502020204030204" pitchFamily="34" charset="0"/>
                <a:cs typeface="Times New Roman" panose="02020603050405020304" pitchFamily="18" charset="0"/>
              </a:rPr>
              <a:t>. Ierosinātā stāvoklī atoms ilgi „neuzkavējas”. Jau pēc simt </a:t>
            </a:r>
            <a:r>
              <a:rPr lang="lv-LV" dirty="0" err="1">
                <a:latin typeface="Calibri" panose="020F0502020204030204" pitchFamily="34" charset="0"/>
                <a:ea typeface="Calibri" panose="020F0502020204030204" pitchFamily="34" charset="0"/>
                <a:cs typeface="Times New Roman" panose="02020603050405020304" pitchFamily="18" charset="0"/>
              </a:rPr>
              <a:t>miljonās</a:t>
            </a:r>
            <a:r>
              <a:rPr lang="lv-LV" dirty="0">
                <a:latin typeface="Calibri" panose="020F0502020204030204" pitchFamily="34" charset="0"/>
                <a:ea typeface="Calibri" panose="020F0502020204030204" pitchFamily="34" charset="0"/>
                <a:cs typeface="Times New Roman" panose="02020603050405020304" pitchFamily="18" charset="0"/>
              </a:rPr>
              <a:t> daļas no sekundes atoms atgriežas neierosinātā stāvoklī, izstarojot gaismas porciju. Vielā nekad netiek ierosināts tikai viens vai daži atomi. Atomu koncentrācija ir liela, un daudzi no tiem var izrādīties ierosināti vienlaikus. Turklāt atomus, kas gaismu jau ir „izspīdējuši”, var ierosināt atkārtoti. Par šādu procesu grūti teikt, ka ķermenis izstaro gaismu kā nepārtrauktu vilni. Drīzāk jau viļņa vietā vajadzētu iedomāties atsevišķu gaismas enerģijas porciju plūsmu. Katrs no šiem uzplaiksnījumiem satur atomu izstaroto enerģijas porciju. Un šīs porcijas visas kopā, tāpat kā smilšu graudiņi vēja saceltā smilšu strūklā, veido starojumu.  Vienu tādu atsevišķu gaismas viļņa enerģijas porciju sauc par </a:t>
            </a:r>
            <a:r>
              <a:rPr lang="lv-LV" b="1" dirty="0">
                <a:latin typeface="Calibri" panose="020F0502020204030204" pitchFamily="34" charset="0"/>
                <a:ea typeface="Calibri" panose="020F0502020204030204" pitchFamily="34" charset="0"/>
                <a:cs typeface="Times New Roman" panose="02020603050405020304" pitchFamily="18" charset="0"/>
              </a:rPr>
              <a:t>gaismas kvantu</a:t>
            </a:r>
            <a:r>
              <a:rPr lang="lv-LV" dirty="0">
                <a:latin typeface="Calibri" panose="020F0502020204030204" pitchFamily="34" charset="0"/>
                <a:ea typeface="Calibri" panose="020F0502020204030204" pitchFamily="34" charset="0"/>
                <a:cs typeface="Times New Roman" panose="02020603050405020304" pitchFamily="18" charset="0"/>
              </a:rPr>
              <a:t>. Tā to ieteica nosaukt Alberts Einšteins, kad viņš 1905. gadā rakstīja, ka „gaismai ir graudaina struktūra”. </a:t>
            </a:r>
            <a:r>
              <a:rPr lang="lv-LV" u="sng" dirty="0">
                <a:latin typeface="Calibri" panose="020F0502020204030204" pitchFamily="34" charset="0"/>
                <a:ea typeface="Calibri" panose="020F0502020204030204" pitchFamily="34" charset="0"/>
                <a:cs typeface="Times New Roman" panose="02020603050405020304" pitchFamily="18" charset="0"/>
              </a:rPr>
              <a:t>Redzamās gaismas kvantus dēvē arī par </a:t>
            </a:r>
            <a:r>
              <a:rPr lang="lv-LV" b="1" u="sng" dirty="0">
                <a:latin typeface="Calibri" panose="020F0502020204030204" pitchFamily="34" charset="0"/>
                <a:ea typeface="Calibri" panose="020F0502020204030204" pitchFamily="34" charset="0"/>
                <a:cs typeface="Times New Roman" panose="02020603050405020304" pitchFamily="18" charset="0"/>
              </a:rPr>
              <a:t>fotoniem</a:t>
            </a:r>
            <a:r>
              <a:rPr lang="lv-LV" u="sng" dirty="0">
                <a:latin typeface="Calibri" panose="020F0502020204030204" pitchFamily="34" charset="0"/>
                <a:ea typeface="Calibri" panose="020F0502020204030204" pitchFamily="34" charset="0"/>
                <a:cs typeface="Times New Roman" panose="02020603050405020304" pitchFamily="18" charset="0"/>
              </a:rPr>
              <a:t>, tā akcentējot to līdzību ar daļiņām</a:t>
            </a:r>
            <a:r>
              <a:rPr lang="lv-LV" dirty="0">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242903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1540" y="388620"/>
            <a:ext cx="10462260" cy="6195060"/>
          </a:xfrm>
        </p:spPr>
        <p:txBody>
          <a:bodyPr/>
          <a:lstStyle/>
          <a:p>
            <a:pPr marL="0" indent="0">
              <a:lnSpc>
                <a:spcPct val="107000"/>
              </a:lnSpc>
              <a:spcAft>
                <a:spcPts val="800"/>
              </a:spcAft>
              <a:buNone/>
            </a:pPr>
            <a:r>
              <a:rPr lang="lv-LV" dirty="0">
                <a:latin typeface="Calibri" panose="020F0502020204030204" pitchFamily="34" charset="0"/>
                <a:ea typeface="Calibri" panose="020F0502020204030204" pitchFamily="34" charset="0"/>
                <a:cs typeface="Times New Roman" panose="02020603050405020304" pitchFamily="18" charset="0"/>
              </a:rPr>
              <a:t>Gaisma ir tikai viens no elektromagnētisko viļņu diapazoniem. </a:t>
            </a:r>
            <a:r>
              <a:rPr lang="lv-LV" b="1" dirty="0">
                <a:latin typeface="Calibri" panose="020F0502020204030204" pitchFamily="34" charset="0"/>
                <a:ea typeface="Calibri" panose="020F0502020204030204" pitchFamily="34" charset="0"/>
                <a:cs typeface="Times New Roman" panose="02020603050405020304" pitchFamily="18" charset="0"/>
              </a:rPr>
              <a:t>Arī citu diapazonu </a:t>
            </a:r>
            <a:r>
              <a:rPr lang="lv-LV" b="1" u="sng" dirty="0">
                <a:latin typeface="Calibri" panose="020F0502020204030204" pitchFamily="34" charset="0"/>
                <a:ea typeface="Calibri" panose="020F0502020204030204" pitchFamily="34" charset="0"/>
                <a:cs typeface="Times New Roman" panose="02020603050405020304" pitchFamily="18" charset="0"/>
              </a:rPr>
              <a:t>elektromagnētisko viļņu enerģijas porcijas dēvē par kvantiem</a:t>
            </a:r>
            <a:r>
              <a:rPr lang="lv-LV" dirty="0">
                <a:latin typeface="Calibri" panose="020F0502020204030204" pitchFamily="34" charset="0"/>
                <a:ea typeface="Calibri" panose="020F0502020204030204" pitchFamily="34" charset="0"/>
                <a:cs typeface="Times New Roman" panose="02020603050405020304" pitchFamily="18" charset="0"/>
              </a:rPr>
              <a:t>, piemēram, </a:t>
            </a:r>
            <a:r>
              <a:rPr lang="lv-LV" dirty="0">
                <a:solidFill>
                  <a:srgbClr val="0070C0"/>
                </a:solidFill>
                <a:latin typeface="Calibri" panose="020F0502020204030204" pitchFamily="34" charset="0"/>
                <a:ea typeface="Calibri" panose="020F0502020204030204" pitchFamily="34" charset="0"/>
                <a:cs typeface="Times New Roman" panose="02020603050405020304" pitchFamily="18" charset="0"/>
              </a:rPr>
              <a:t>rentgenstarojuma kvanti </a:t>
            </a:r>
            <a:r>
              <a:rPr lang="lv-LV" dirty="0">
                <a:latin typeface="Calibri" panose="020F0502020204030204" pitchFamily="34" charset="0"/>
                <a:ea typeface="Calibri" panose="020F0502020204030204" pitchFamily="34" charset="0"/>
                <a:cs typeface="Times New Roman" panose="02020603050405020304" pitchFamily="18" charset="0"/>
              </a:rPr>
              <a:t>vai </a:t>
            </a:r>
            <a:r>
              <a:rPr lang="lv-LV" dirty="0">
                <a:solidFill>
                  <a:srgbClr val="FF0000"/>
                </a:solidFill>
                <a:latin typeface="Calibri" panose="020F0502020204030204" pitchFamily="34" charset="0"/>
                <a:ea typeface="Calibri" panose="020F0502020204030204" pitchFamily="34" charset="0"/>
                <a:cs typeface="Times New Roman" panose="02020603050405020304" pitchFamily="18" charset="0"/>
              </a:rPr>
              <a:t>gamma kvanti </a:t>
            </a:r>
            <a:r>
              <a:rPr lang="lv-LV" dirty="0">
                <a:latin typeface="Calibri" panose="020F0502020204030204" pitchFamily="34" charset="0"/>
                <a:ea typeface="Calibri" panose="020F0502020204030204" pitchFamily="34" charset="0"/>
                <a:cs typeface="Times New Roman" panose="02020603050405020304" pitchFamily="18" charset="0"/>
              </a:rPr>
              <a:t>(gamma kvantus izstaro </a:t>
            </a:r>
            <a:r>
              <a:rPr lang="lv-LV" u="sng" dirty="0">
                <a:latin typeface="Calibri" panose="020F0502020204030204" pitchFamily="34" charset="0"/>
                <a:ea typeface="Calibri" panose="020F0502020204030204" pitchFamily="34" charset="0"/>
                <a:cs typeface="Times New Roman" panose="02020603050405020304" pitchFamily="18" charset="0"/>
              </a:rPr>
              <a:t>atoma kodols</a:t>
            </a:r>
            <a:r>
              <a:rPr lang="lv-LV" dirty="0">
                <a:latin typeface="Calibri" panose="020F0502020204030204" pitchFamily="34" charset="0"/>
                <a:ea typeface="Calibri" panose="020F0502020204030204" pitchFamily="34" charset="0"/>
                <a:cs typeface="Times New Roman" panose="02020603050405020304" pitchFamily="18" charset="0"/>
              </a:rPr>
              <a:t>). Pats būtiskākais pieņēmumā par gaismas kvantiem ir to enerģijas izteiksme. </a:t>
            </a:r>
            <a:r>
              <a:rPr lang="lv-LV" u="sng" dirty="0">
                <a:latin typeface="Calibri" panose="020F0502020204030204" pitchFamily="34" charset="0"/>
                <a:ea typeface="Calibri" panose="020F0502020204030204" pitchFamily="34" charset="0"/>
                <a:cs typeface="Times New Roman" panose="02020603050405020304" pitchFamily="18" charset="0"/>
              </a:rPr>
              <a:t>Kvanta enerģija ir proporcionāla elektromagnētiskā viļņa svārstību frekvencei ν</a:t>
            </a:r>
            <a:r>
              <a:rPr lang="lv-LV" dirty="0">
                <a:latin typeface="Calibri" panose="020F0502020204030204" pitchFamily="34" charset="0"/>
                <a:ea typeface="Calibri" panose="020F0502020204030204" pitchFamily="34" charset="0"/>
                <a:cs typeface="Times New Roman" panose="02020603050405020304" pitchFamily="18" charset="0"/>
              </a:rPr>
              <a:t>. Jo svārstību frekvence lielāka, jo lielāka ir kvanta enerģija. Sakarību starp kvanta enerģiju un starojuma frekvenci izsaka Planka formula </a:t>
            </a:r>
            <a:r>
              <a:rPr lang="lv-LV" b="1" dirty="0">
                <a:latin typeface="Calibri" panose="020F0502020204030204" pitchFamily="34" charset="0"/>
                <a:ea typeface="Calibri" panose="020F0502020204030204" pitchFamily="34" charset="0"/>
                <a:cs typeface="Times New Roman" panose="02020603050405020304" pitchFamily="18" charset="0"/>
              </a:rPr>
              <a:t>ε  = </a:t>
            </a:r>
            <a:r>
              <a:rPr lang="lv-LV" b="1" dirty="0" err="1">
                <a:latin typeface="Calibri" panose="020F0502020204030204" pitchFamily="34" charset="0"/>
                <a:ea typeface="Calibri" panose="020F0502020204030204" pitchFamily="34" charset="0"/>
                <a:cs typeface="Times New Roman" panose="02020603050405020304" pitchFamily="18" charset="0"/>
              </a:rPr>
              <a:t>hν</a:t>
            </a:r>
            <a:r>
              <a:rPr lang="lv-LV" b="1" dirty="0">
                <a:latin typeface="Calibri" panose="020F0502020204030204" pitchFamily="34" charset="0"/>
                <a:ea typeface="Calibri" panose="020F0502020204030204" pitchFamily="34" charset="0"/>
                <a:cs typeface="Times New Roman" panose="02020603050405020304" pitchFamily="18" charset="0"/>
              </a:rPr>
              <a:t> </a:t>
            </a:r>
            <a:r>
              <a:rPr lang="lv-LV" dirty="0">
                <a:latin typeface="Calibri" panose="020F0502020204030204" pitchFamily="34" charset="0"/>
                <a:ea typeface="Calibri" panose="020F0502020204030204" pitchFamily="34" charset="0"/>
                <a:cs typeface="Times New Roman" panose="02020603050405020304" pitchFamily="18" charset="0"/>
              </a:rPr>
              <a:t>. Šajā izteiksmē proporcionalitātes koeficientu </a:t>
            </a:r>
            <a:r>
              <a:rPr lang="lv-LV" b="1" dirty="0">
                <a:latin typeface="Calibri" panose="020F0502020204030204" pitchFamily="34" charset="0"/>
                <a:ea typeface="Calibri" panose="020F0502020204030204" pitchFamily="34" charset="0"/>
                <a:cs typeface="Times New Roman" panose="02020603050405020304" pitchFamily="18" charset="0"/>
              </a:rPr>
              <a:t>h</a:t>
            </a:r>
            <a:r>
              <a:rPr lang="lv-LV" dirty="0">
                <a:latin typeface="Calibri" panose="020F0502020204030204" pitchFamily="34" charset="0"/>
                <a:ea typeface="Calibri" panose="020F0502020204030204" pitchFamily="34" charset="0"/>
                <a:cs typeface="Times New Roman" panose="02020603050405020304" pitchFamily="18" charset="0"/>
              </a:rPr>
              <a:t> sauc par </a:t>
            </a:r>
            <a:r>
              <a:rPr lang="lv-LV" b="1" dirty="0">
                <a:latin typeface="Calibri" panose="020F0502020204030204" pitchFamily="34" charset="0"/>
                <a:ea typeface="Calibri" panose="020F0502020204030204" pitchFamily="34" charset="0"/>
                <a:cs typeface="Times New Roman" panose="02020603050405020304" pitchFamily="18" charset="0"/>
              </a:rPr>
              <a:t>Planka konstanti</a:t>
            </a:r>
            <a:r>
              <a:rPr lang="lv-LV" dirty="0">
                <a:latin typeface="Calibri" panose="020F0502020204030204" pitchFamily="34" charset="0"/>
                <a:ea typeface="Calibri" panose="020F0502020204030204" pitchFamily="34" charset="0"/>
                <a:cs typeface="Times New Roman" panose="02020603050405020304" pitchFamily="18" charset="0"/>
              </a:rPr>
              <a:t>. </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p:cNvPicPr/>
          <p:nvPr/>
        </p:nvPicPr>
        <p:blipFill>
          <a:blip r:embed="rId2"/>
          <a:stretch>
            <a:fillRect/>
          </a:stretch>
        </p:blipFill>
        <p:spPr>
          <a:xfrm>
            <a:off x="3280410" y="4785042"/>
            <a:ext cx="2933700" cy="1356995"/>
          </a:xfrm>
          <a:prstGeom prst="rect">
            <a:avLst/>
          </a:prstGeom>
        </p:spPr>
      </p:pic>
      <p:pic>
        <p:nvPicPr>
          <p:cNvPr id="5" name="Picture 4"/>
          <p:cNvPicPr/>
          <p:nvPr/>
        </p:nvPicPr>
        <p:blipFill>
          <a:blip r:embed="rId3"/>
          <a:stretch>
            <a:fillRect/>
          </a:stretch>
        </p:blipFill>
        <p:spPr>
          <a:xfrm>
            <a:off x="7091680" y="5113020"/>
            <a:ext cx="2626360" cy="838200"/>
          </a:xfrm>
          <a:prstGeom prst="rect">
            <a:avLst/>
          </a:prstGeom>
        </p:spPr>
      </p:pic>
    </p:spTree>
    <p:extLst>
      <p:ext uri="{BB962C8B-B14F-4D97-AF65-F5344CB8AC3E}">
        <p14:creationId xmlns:p14="http://schemas.microsoft.com/office/powerpoint/2010/main" val="1406974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0120" y="480060"/>
            <a:ext cx="10393680" cy="5696903"/>
          </a:xfrm>
        </p:spPr>
        <p:txBody>
          <a:bodyPr/>
          <a:lstStyle/>
          <a:p>
            <a:pPr marL="0" indent="0" algn="just">
              <a:buNone/>
            </a:pPr>
            <a:r>
              <a:rPr lang="lv-LV" dirty="0">
                <a:latin typeface="Calibri" panose="020F0502020204030204" pitchFamily="34" charset="0"/>
                <a:ea typeface="Calibri" panose="020F0502020204030204" pitchFamily="34" charset="0"/>
                <a:cs typeface="Times New Roman" panose="02020603050405020304" pitchFamily="18" charset="0"/>
              </a:rPr>
              <a:t>Līdzās </a:t>
            </a:r>
            <a:r>
              <a:rPr lang="lv-LV" u="sng" dirty="0">
                <a:latin typeface="Calibri" panose="020F0502020204030204" pitchFamily="34" charset="0"/>
                <a:ea typeface="Calibri" panose="020F0502020204030204" pitchFamily="34" charset="0"/>
                <a:cs typeface="Times New Roman" panose="02020603050405020304" pitchFamily="18" charset="0"/>
              </a:rPr>
              <a:t>gaismas izplatīšanās ātrumam</a:t>
            </a:r>
            <a:r>
              <a:rPr lang="lv-LV" dirty="0">
                <a:latin typeface="Calibri" panose="020F0502020204030204" pitchFamily="34" charset="0"/>
                <a:ea typeface="Calibri" panose="020F0502020204030204" pitchFamily="34" charset="0"/>
                <a:cs typeface="Times New Roman" panose="02020603050405020304" pitchFamily="18" charset="0"/>
              </a:rPr>
              <a:t> </a:t>
            </a:r>
            <a:r>
              <a:rPr lang="lv-LV" b="1" dirty="0">
                <a:latin typeface="Calibri" panose="020F0502020204030204" pitchFamily="34" charset="0"/>
                <a:ea typeface="Calibri" panose="020F0502020204030204" pitchFamily="34" charset="0"/>
                <a:cs typeface="Times New Roman" panose="02020603050405020304" pitchFamily="18" charset="0"/>
              </a:rPr>
              <a:t>c</a:t>
            </a:r>
            <a:r>
              <a:rPr lang="lv-LV" dirty="0">
                <a:latin typeface="Calibri" panose="020F0502020204030204" pitchFamily="34" charset="0"/>
                <a:ea typeface="Calibri" panose="020F0502020204030204" pitchFamily="34" charset="0"/>
                <a:cs typeface="Times New Roman" panose="02020603050405020304" pitchFamily="18" charset="0"/>
              </a:rPr>
              <a:t> un </a:t>
            </a:r>
            <a:r>
              <a:rPr lang="lv-LV" u="sng" dirty="0">
                <a:latin typeface="Calibri" panose="020F0502020204030204" pitchFamily="34" charset="0"/>
                <a:ea typeface="Calibri" panose="020F0502020204030204" pitchFamily="34" charset="0"/>
                <a:cs typeface="Times New Roman" panose="02020603050405020304" pitchFamily="18" charset="0"/>
              </a:rPr>
              <a:t>elektrona lādiņa absolūtajai vērtībai</a:t>
            </a:r>
            <a:r>
              <a:rPr lang="lv-LV" dirty="0">
                <a:latin typeface="Calibri" panose="020F0502020204030204" pitchFamily="34" charset="0"/>
                <a:ea typeface="Calibri" panose="020F0502020204030204" pitchFamily="34" charset="0"/>
                <a:cs typeface="Times New Roman" panose="02020603050405020304" pitchFamily="18" charset="0"/>
              </a:rPr>
              <a:t> </a:t>
            </a:r>
            <a:r>
              <a:rPr lang="lv-LV" b="1" dirty="0">
                <a:latin typeface="Calibri" panose="020F0502020204030204" pitchFamily="34" charset="0"/>
                <a:ea typeface="Calibri" panose="020F0502020204030204" pitchFamily="34" charset="0"/>
                <a:cs typeface="Times New Roman" panose="02020603050405020304" pitchFamily="18" charset="0"/>
              </a:rPr>
              <a:t>e</a:t>
            </a:r>
            <a:r>
              <a:rPr lang="lv-LV" dirty="0">
                <a:latin typeface="Calibri" panose="020F0502020204030204" pitchFamily="34" charset="0"/>
                <a:ea typeface="Calibri" panose="020F0502020204030204" pitchFamily="34" charset="0"/>
                <a:cs typeface="Times New Roman" panose="02020603050405020304" pitchFamily="18" charset="0"/>
              </a:rPr>
              <a:t>, </a:t>
            </a:r>
            <a:r>
              <a:rPr lang="lv-LV" u="sng" dirty="0">
                <a:latin typeface="Calibri" panose="020F0502020204030204" pitchFamily="34" charset="0"/>
                <a:ea typeface="Calibri" panose="020F0502020204030204" pitchFamily="34" charset="0"/>
                <a:cs typeface="Times New Roman" panose="02020603050405020304" pitchFamily="18" charset="0"/>
              </a:rPr>
              <a:t>Planka konstante</a:t>
            </a:r>
            <a:r>
              <a:rPr lang="lv-LV" dirty="0">
                <a:latin typeface="Calibri" panose="020F0502020204030204" pitchFamily="34" charset="0"/>
                <a:ea typeface="Calibri" panose="020F0502020204030204" pitchFamily="34" charset="0"/>
                <a:cs typeface="Times New Roman" panose="02020603050405020304" pitchFamily="18" charset="0"/>
              </a:rPr>
              <a:t> </a:t>
            </a:r>
            <a:r>
              <a:rPr lang="lv-LV" b="1" dirty="0">
                <a:latin typeface="Calibri" panose="020F0502020204030204" pitchFamily="34" charset="0"/>
                <a:ea typeface="Calibri" panose="020F0502020204030204" pitchFamily="34" charset="0"/>
                <a:cs typeface="Times New Roman" panose="02020603050405020304" pitchFamily="18" charset="0"/>
              </a:rPr>
              <a:t>h</a:t>
            </a:r>
            <a:r>
              <a:rPr lang="lv-LV" dirty="0">
                <a:latin typeface="Calibri" panose="020F0502020204030204" pitchFamily="34" charset="0"/>
                <a:ea typeface="Calibri" panose="020F0502020204030204" pitchFamily="34" charset="0"/>
                <a:cs typeface="Times New Roman" panose="02020603050405020304" pitchFamily="18" charset="0"/>
              </a:rPr>
              <a:t> ir trešā fundamentālā konstante </a:t>
            </a:r>
            <a:r>
              <a:rPr lang="lv-LV" dirty="0" err="1">
                <a:latin typeface="Calibri" panose="020F0502020204030204" pitchFamily="34" charset="0"/>
                <a:ea typeface="Calibri" panose="020F0502020204030204" pitchFamily="34" charset="0"/>
                <a:cs typeface="Times New Roman" panose="02020603050405020304" pitchFamily="18" charset="0"/>
              </a:rPr>
              <a:t>mikropasaules</a:t>
            </a:r>
            <a:r>
              <a:rPr lang="lv-LV" dirty="0">
                <a:latin typeface="Calibri" panose="020F0502020204030204" pitchFamily="34" charset="0"/>
                <a:ea typeface="Calibri" panose="020F0502020204030204" pitchFamily="34" charset="0"/>
                <a:cs typeface="Times New Roman" panose="02020603050405020304" pitchFamily="18" charset="0"/>
              </a:rPr>
              <a:t> fizikā. Planka formula izsaka vienu no </a:t>
            </a:r>
            <a:r>
              <a:rPr lang="lv-LV" dirty="0" err="1">
                <a:latin typeface="Calibri" panose="020F0502020204030204" pitchFamily="34" charset="0"/>
                <a:ea typeface="Calibri" panose="020F0502020204030204" pitchFamily="34" charset="0"/>
                <a:cs typeface="Times New Roman" panose="02020603050405020304" pitchFamily="18" charset="0"/>
              </a:rPr>
              <a:t>mikropasaules</a:t>
            </a:r>
            <a:r>
              <a:rPr lang="lv-LV" dirty="0">
                <a:latin typeface="Calibri" panose="020F0502020204030204" pitchFamily="34" charset="0"/>
                <a:ea typeface="Calibri" panose="020F0502020204030204" pitchFamily="34" charset="0"/>
                <a:cs typeface="Times New Roman" panose="02020603050405020304" pitchFamily="18" charset="0"/>
              </a:rPr>
              <a:t> galvenajām likumsakarībām. Tā veido tiltu — pāreju starp </a:t>
            </a:r>
            <a:r>
              <a:rPr lang="lv-LV" dirty="0" err="1">
                <a:latin typeface="Calibri" panose="020F0502020204030204" pitchFamily="34" charset="0"/>
                <a:ea typeface="Calibri" panose="020F0502020204030204" pitchFamily="34" charset="0"/>
                <a:cs typeface="Times New Roman" panose="02020603050405020304" pitchFamily="18" charset="0"/>
              </a:rPr>
              <a:t>mikropasaulei</a:t>
            </a:r>
            <a:r>
              <a:rPr lang="lv-LV" dirty="0">
                <a:latin typeface="Calibri" panose="020F0502020204030204" pitchFamily="34" charset="0"/>
                <a:ea typeface="Calibri" panose="020F0502020204030204" pitchFamily="34" charset="0"/>
                <a:cs typeface="Times New Roman" panose="02020603050405020304" pitchFamily="18" charset="0"/>
              </a:rPr>
              <a:t> raksturīgo daļiņu enerģijas graudaino struktūru (enerģija ε) un </a:t>
            </a:r>
            <a:r>
              <a:rPr lang="lv-LV" dirty="0" err="1">
                <a:latin typeface="Calibri" panose="020F0502020204030204" pitchFamily="34" charset="0"/>
                <a:ea typeface="Calibri" panose="020F0502020204030204" pitchFamily="34" charset="0"/>
                <a:cs typeface="Times New Roman" panose="02020603050405020304" pitchFamily="18" charset="0"/>
              </a:rPr>
              <a:t>makropasaulē</a:t>
            </a:r>
            <a:r>
              <a:rPr lang="lv-LV" dirty="0">
                <a:latin typeface="Calibri" panose="020F0502020204030204" pitchFamily="34" charset="0"/>
                <a:ea typeface="Calibri" panose="020F0502020204030204" pitchFamily="34" charset="0"/>
                <a:cs typeface="Times New Roman" panose="02020603050405020304" pitchFamily="18" charset="0"/>
              </a:rPr>
              <a:t> novēroto viļņu nepārtrauktību (frekvence ν). Līdz ar to vairāku zinātnieku pētījumi parādīja jaunas fizikas nozares — kvantu fizikas — rašanās neizbēgamību. Starptautiskajā mērvienību sistēmā enerģijas vienība ir džouls (J). Taču kvantu fizikā tā nav ērta vienība, jo ir pārāk liela. Mikrodaļiņu un </a:t>
            </a:r>
            <a:r>
              <a:rPr lang="lv-LV" u="sng" dirty="0">
                <a:latin typeface="Calibri" panose="020F0502020204030204" pitchFamily="34" charset="0"/>
                <a:ea typeface="Calibri" panose="020F0502020204030204" pitchFamily="34" charset="0"/>
                <a:cs typeface="Times New Roman" panose="02020603050405020304" pitchFamily="18" charset="0"/>
              </a:rPr>
              <a:t>kvantu enerģijas ir daudzkārt mazākas par džoulu</a:t>
            </a:r>
            <a:r>
              <a:rPr lang="lv-LV" dirty="0">
                <a:latin typeface="Calibri" panose="020F0502020204030204" pitchFamily="34" charset="0"/>
                <a:ea typeface="Calibri" panose="020F0502020204030204" pitchFamily="34" charset="0"/>
                <a:cs typeface="Times New Roman" panose="02020603050405020304" pitchFamily="18" charset="0"/>
              </a:rPr>
              <a:t>. Tāpēc kvantu fizikā enerģiju parasti izsaka </a:t>
            </a:r>
            <a:r>
              <a:rPr lang="lv-LV" b="1" dirty="0" err="1">
                <a:latin typeface="Calibri" panose="020F0502020204030204" pitchFamily="34" charset="0"/>
                <a:ea typeface="Calibri" panose="020F0502020204030204" pitchFamily="34" charset="0"/>
                <a:cs typeface="Times New Roman" panose="02020603050405020304" pitchFamily="18" charset="0"/>
              </a:rPr>
              <a:t>elektronvoltos</a:t>
            </a:r>
            <a:r>
              <a:rPr lang="lv-LV" dirty="0">
                <a:latin typeface="Calibri" panose="020F0502020204030204" pitchFamily="34" charset="0"/>
                <a:ea typeface="Calibri" panose="020F0502020204030204" pitchFamily="34" charset="0"/>
                <a:cs typeface="Times New Roman" panose="02020603050405020304" pitchFamily="18" charset="0"/>
              </a:rPr>
              <a:t> (</a:t>
            </a:r>
            <a:r>
              <a:rPr lang="lv-LV" dirty="0" err="1">
                <a:latin typeface="Calibri" panose="020F0502020204030204" pitchFamily="34" charset="0"/>
                <a:ea typeface="Calibri" panose="020F0502020204030204" pitchFamily="34" charset="0"/>
                <a:cs typeface="Times New Roman" panose="02020603050405020304" pitchFamily="18" charset="0"/>
              </a:rPr>
              <a:t>eV</a:t>
            </a:r>
            <a:r>
              <a:rPr lang="lv-LV" dirty="0">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pic>
        <p:nvPicPr>
          <p:cNvPr id="4" name="Picture 3"/>
          <p:cNvPicPr/>
          <p:nvPr/>
        </p:nvPicPr>
        <p:blipFill>
          <a:blip r:embed="rId2"/>
          <a:stretch>
            <a:fillRect/>
          </a:stretch>
        </p:blipFill>
        <p:spPr>
          <a:xfrm>
            <a:off x="7772400" y="4869180"/>
            <a:ext cx="2788919" cy="1211580"/>
          </a:xfrm>
          <a:prstGeom prst="rect">
            <a:avLst/>
          </a:prstGeom>
        </p:spPr>
      </p:pic>
    </p:spTree>
    <p:extLst>
      <p:ext uri="{BB962C8B-B14F-4D97-AF65-F5344CB8AC3E}">
        <p14:creationId xmlns:p14="http://schemas.microsoft.com/office/powerpoint/2010/main" val="2825396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325880" y="640080"/>
            <a:ext cx="9715499" cy="5349239"/>
          </a:xfrm>
          <a:prstGeom prst="rect">
            <a:avLst/>
          </a:prstGeom>
        </p:spPr>
      </p:pic>
    </p:spTree>
    <p:extLst>
      <p:ext uri="{BB962C8B-B14F-4D97-AF65-F5344CB8AC3E}">
        <p14:creationId xmlns:p14="http://schemas.microsoft.com/office/powerpoint/2010/main" val="1827607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7360920" y="731520"/>
            <a:ext cx="3771900" cy="3474720"/>
          </a:xfrm>
          <a:prstGeom prst="rect">
            <a:avLst/>
          </a:prstGeom>
        </p:spPr>
      </p:pic>
      <p:sp>
        <p:nvSpPr>
          <p:cNvPr id="5" name="Rectangle 4"/>
          <p:cNvSpPr/>
          <p:nvPr/>
        </p:nvSpPr>
        <p:spPr>
          <a:xfrm>
            <a:off x="1714500" y="675954"/>
            <a:ext cx="4754880" cy="2943626"/>
          </a:xfrm>
          <a:prstGeom prst="rect">
            <a:avLst/>
          </a:prstGeom>
        </p:spPr>
        <p:txBody>
          <a:bodyPr wrap="square">
            <a:spAutoFit/>
          </a:bodyPr>
          <a:lstStyle/>
          <a:p>
            <a:pPr>
              <a:lnSpc>
                <a:spcPct val="107000"/>
              </a:lnSpc>
              <a:spcAft>
                <a:spcPts val="800"/>
              </a:spcAft>
            </a:pPr>
            <a:r>
              <a:rPr lang="lv-LV" sz="2400" b="1" dirty="0" err="1" smtClean="0">
                <a:effectLst/>
                <a:latin typeface="Calibri" panose="020F0502020204030204" pitchFamily="34" charset="0"/>
                <a:ea typeface="Calibri" panose="020F0502020204030204" pitchFamily="34" charset="0"/>
                <a:cs typeface="Times New Roman" panose="02020603050405020304" pitchFamily="18" charset="0"/>
              </a:rPr>
              <a:t>Fotoefekts</a:t>
            </a:r>
            <a:r>
              <a:rPr lang="lv-LV" sz="2400" dirty="0" smtClean="0">
                <a:effectLst/>
                <a:latin typeface="Calibri" panose="020F0502020204030204" pitchFamily="34" charset="0"/>
                <a:ea typeface="Calibri" panose="020F0502020204030204" pitchFamily="34" charset="0"/>
                <a:cs typeface="Times New Roman" panose="02020603050405020304" pitchFamily="18" charset="0"/>
              </a:rPr>
              <a:t> ir brīvu elektronu emisija no cietvielas vai šķidruma, kas notiek, ja vielu apstaro ar gaismu. Šo parādību sauc par ārējo </a:t>
            </a:r>
            <a:r>
              <a:rPr lang="lv-LV" sz="2400" dirty="0" err="1" smtClean="0">
                <a:effectLst/>
                <a:latin typeface="Calibri" panose="020F0502020204030204" pitchFamily="34" charset="0"/>
                <a:ea typeface="Calibri" panose="020F0502020204030204" pitchFamily="34" charset="0"/>
                <a:cs typeface="Times New Roman" panose="02020603050405020304" pitchFamily="18" charset="0"/>
              </a:rPr>
              <a:t>fotoefektu</a:t>
            </a:r>
            <a:r>
              <a:rPr lang="lv-LV" sz="24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lv-LV" sz="2400" b="1" dirty="0" smtClean="0">
                <a:effectLst/>
                <a:latin typeface="Calibri" panose="020F0502020204030204" pitchFamily="34" charset="0"/>
                <a:ea typeface="Calibri" panose="020F0502020204030204" pitchFamily="34" charset="0"/>
                <a:cs typeface="Times New Roman" panose="02020603050405020304" pitchFamily="18" charset="0"/>
              </a:rPr>
              <a:t>Ārējais </a:t>
            </a:r>
            <a:r>
              <a:rPr lang="lv-LV" sz="2400" b="1" dirty="0" err="1" smtClean="0">
                <a:effectLst/>
                <a:latin typeface="Calibri" panose="020F0502020204030204" pitchFamily="34" charset="0"/>
                <a:ea typeface="Calibri" panose="020F0502020204030204" pitchFamily="34" charset="0"/>
                <a:cs typeface="Times New Roman" panose="02020603050405020304" pitchFamily="18" charset="0"/>
              </a:rPr>
              <a:t>fotoefekts</a:t>
            </a:r>
            <a:r>
              <a:rPr lang="lv-LV" sz="2400" dirty="0" smtClean="0">
                <a:effectLst/>
                <a:latin typeface="Calibri" panose="020F0502020204030204" pitchFamily="34" charset="0"/>
                <a:ea typeface="Calibri" panose="020F0502020204030204" pitchFamily="34" charset="0"/>
                <a:cs typeface="Times New Roman" panose="02020603050405020304" pitchFamily="18" charset="0"/>
              </a:rPr>
              <a:t> ir </a:t>
            </a:r>
            <a:r>
              <a:rPr lang="lv-LV" sz="2400" u="sng" dirty="0" smtClean="0">
                <a:effectLst/>
                <a:latin typeface="Calibri" panose="020F0502020204030204" pitchFamily="34" charset="0"/>
                <a:ea typeface="Calibri" panose="020F0502020204030204" pitchFamily="34" charset="0"/>
                <a:cs typeface="Times New Roman" panose="02020603050405020304" pitchFamily="18" charset="0"/>
              </a:rPr>
              <a:t>elektronu emisija no materiāla, ko izraisa absorbētās gaismas kvanti</a:t>
            </a:r>
            <a:r>
              <a:rPr lang="lv-LV" sz="24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3"/>
          <a:stretch>
            <a:fillRect/>
          </a:stretch>
        </p:blipFill>
        <p:spPr>
          <a:xfrm>
            <a:off x="1005840" y="4617720"/>
            <a:ext cx="9921240" cy="1097280"/>
          </a:xfrm>
          <a:prstGeom prst="rect">
            <a:avLst/>
          </a:prstGeom>
        </p:spPr>
      </p:pic>
    </p:spTree>
    <p:extLst>
      <p:ext uri="{BB962C8B-B14F-4D97-AF65-F5344CB8AC3E}">
        <p14:creationId xmlns:p14="http://schemas.microsoft.com/office/powerpoint/2010/main" val="827646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980" y="342900"/>
            <a:ext cx="10370820" cy="5834063"/>
          </a:xfrm>
        </p:spPr>
        <p:txBody>
          <a:bodyPr/>
          <a:lstStyle/>
          <a:p>
            <a:pPr marL="0" indent="0" algn="ctr">
              <a:buNone/>
            </a:pPr>
            <a:r>
              <a:rPr lang="lv-LV" dirty="0" err="1">
                <a:latin typeface="Calibri" panose="020F0502020204030204" pitchFamily="34" charset="0"/>
                <a:ea typeface="Calibri" panose="020F0502020204030204" pitchFamily="34" charset="0"/>
                <a:cs typeface="Times New Roman" panose="02020603050405020304" pitchFamily="18" charset="0"/>
              </a:rPr>
              <a:t>Fotoefektu</a:t>
            </a:r>
            <a:r>
              <a:rPr lang="lv-LV" dirty="0">
                <a:latin typeface="Calibri" panose="020F0502020204030204" pitchFamily="34" charset="0"/>
                <a:ea typeface="Calibri" panose="020F0502020204030204" pitchFamily="34" charset="0"/>
                <a:cs typeface="Times New Roman" panose="02020603050405020304" pitchFamily="18" charset="0"/>
              </a:rPr>
              <a:t> novēro gan tīriem metāliem, gan arī citiem materiāliem, kas sastāv no metālu savienojumiem. Ierīce </a:t>
            </a:r>
            <a:r>
              <a:rPr lang="lv-LV" dirty="0" err="1">
                <a:latin typeface="Calibri" panose="020F0502020204030204" pitchFamily="34" charset="0"/>
                <a:ea typeface="Calibri" panose="020F0502020204030204" pitchFamily="34" charset="0"/>
                <a:cs typeface="Times New Roman" panose="02020603050405020304" pitchFamily="18" charset="0"/>
              </a:rPr>
              <a:t>fotoefekta</a:t>
            </a:r>
            <a:r>
              <a:rPr lang="lv-LV" dirty="0">
                <a:latin typeface="Calibri" panose="020F0502020204030204" pitchFamily="34" charset="0"/>
                <a:ea typeface="Calibri" panose="020F0502020204030204" pitchFamily="34" charset="0"/>
                <a:cs typeface="Times New Roman" panose="02020603050405020304" pitchFamily="18" charset="0"/>
              </a:rPr>
              <a:t> novērošanai ir visai vienkārša. </a:t>
            </a:r>
            <a:r>
              <a:rPr lang="lv-LV" dirty="0" err="1">
                <a:latin typeface="Calibri" panose="020F0502020204030204" pitchFamily="34" charset="0"/>
                <a:ea typeface="Calibri" panose="020F0502020204030204" pitchFamily="34" charset="0"/>
                <a:cs typeface="Times New Roman" panose="02020603050405020304" pitchFamily="18" charset="0"/>
              </a:rPr>
              <a:t>Vakuumcaurulē</a:t>
            </a:r>
            <a:r>
              <a:rPr lang="lv-LV" dirty="0">
                <a:latin typeface="Calibri" panose="020F0502020204030204" pitchFamily="34" charset="0"/>
                <a:ea typeface="Calibri" panose="020F0502020204030204" pitchFamily="34" charset="0"/>
                <a:cs typeface="Times New Roman" panose="02020603050405020304" pitchFamily="18" charset="0"/>
              </a:rPr>
              <a:t> iemontētais katods izgatavots no pētāmā materiāla, piemēram, cinka vai litija, un to apstaro ar gaismu. Gaisma caurulē iekļūst pa īpašu lodziņu. Starp anodu un katodu pieliek līdzspriegumu, kas caurulē rada elektrisko lauku. Elektroni, kurus gaisma izsit no katoda, paātrinās elektriskajā laukā un plūst uz anodu. Tātad gaismas darbības rezultātā no katoda uz anodu plūst </a:t>
            </a:r>
            <a:r>
              <a:rPr lang="lv-LV" b="1" dirty="0" err="1">
                <a:latin typeface="Calibri" panose="020F0502020204030204" pitchFamily="34" charset="0"/>
                <a:ea typeface="Calibri" panose="020F0502020204030204" pitchFamily="34" charset="0"/>
                <a:cs typeface="Times New Roman" panose="02020603050405020304" pitchFamily="18" charset="0"/>
              </a:rPr>
              <a:t>fotostrāva</a:t>
            </a:r>
            <a:r>
              <a:rPr lang="lv-LV" dirty="0">
                <a:latin typeface="Calibri" panose="020F0502020204030204" pitchFamily="34" charset="0"/>
                <a:ea typeface="Calibri" panose="020F0502020204030204" pitchFamily="34" charset="0"/>
                <a:cs typeface="Times New Roman" panose="02020603050405020304" pitchFamily="18" charset="0"/>
              </a:rPr>
              <a:t>. Pakāpeniski palielinot spriegumu, </a:t>
            </a:r>
            <a:r>
              <a:rPr lang="lv-LV" dirty="0" err="1">
                <a:latin typeface="Calibri" panose="020F0502020204030204" pitchFamily="34" charset="0"/>
                <a:ea typeface="Calibri" panose="020F0502020204030204" pitchFamily="34" charset="0"/>
                <a:cs typeface="Times New Roman" panose="02020603050405020304" pitchFamily="18" charset="0"/>
              </a:rPr>
              <a:t>fotostrāva</a:t>
            </a:r>
            <a:r>
              <a:rPr lang="lv-LV" dirty="0">
                <a:latin typeface="Calibri" panose="020F0502020204030204" pitchFamily="34" charset="0"/>
                <a:ea typeface="Calibri" panose="020F0502020204030204" pitchFamily="34" charset="0"/>
                <a:cs typeface="Times New Roman" panose="02020603050405020304" pitchFamily="18" charset="0"/>
              </a:rPr>
              <a:t> pieaug līdz kādam noteiktam lielumam un sasniedz piesātinājumu. Tas redzams no </a:t>
            </a:r>
            <a:r>
              <a:rPr lang="lv-LV" dirty="0" err="1">
                <a:latin typeface="Calibri" panose="020F0502020204030204" pitchFamily="34" charset="0"/>
                <a:ea typeface="Calibri" panose="020F0502020204030204" pitchFamily="34" charset="0"/>
                <a:cs typeface="Times New Roman" panose="02020603050405020304" pitchFamily="18" charset="0"/>
              </a:rPr>
              <a:t>fotoefekta</a:t>
            </a:r>
            <a:r>
              <a:rPr lang="lv-LV" dirty="0">
                <a:latin typeface="Calibri" panose="020F0502020204030204" pitchFamily="34" charset="0"/>
                <a:ea typeface="Calibri" panose="020F0502020204030204" pitchFamily="34" charset="0"/>
                <a:cs typeface="Times New Roman" panose="02020603050405020304" pitchFamily="18" charset="0"/>
              </a:rPr>
              <a:t> </a:t>
            </a:r>
            <a:r>
              <a:rPr lang="lv-LV" dirty="0" err="1">
                <a:latin typeface="Calibri" panose="020F0502020204030204" pitchFamily="34" charset="0"/>
                <a:ea typeface="Calibri" panose="020F0502020204030204" pitchFamily="34" charset="0"/>
                <a:cs typeface="Times New Roman" panose="02020603050405020304" pitchFamily="18" charset="0"/>
              </a:rPr>
              <a:t>voltampēru</a:t>
            </a:r>
            <a:r>
              <a:rPr lang="lv-LV" dirty="0">
                <a:latin typeface="Calibri" panose="020F0502020204030204" pitchFamily="34" charset="0"/>
                <a:ea typeface="Calibri" panose="020F0502020204030204" pitchFamily="34" charset="0"/>
                <a:cs typeface="Times New Roman" panose="02020603050405020304" pitchFamily="18" charset="0"/>
              </a:rPr>
              <a:t> raksturlīknes un ir saprotams — jo lielāks ir elektriskais lauks, jo vairāk no metāla virsmas atbrīvoto elektronu nokļūst līdz anodam. No </a:t>
            </a:r>
            <a:r>
              <a:rPr lang="lv-LV" dirty="0" err="1">
                <a:latin typeface="Calibri" panose="020F0502020204030204" pitchFamily="34" charset="0"/>
                <a:ea typeface="Calibri" panose="020F0502020204030204" pitchFamily="34" charset="0"/>
                <a:cs typeface="Times New Roman" panose="02020603050405020304" pitchFamily="18" charset="0"/>
              </a:rPr>
              <a:t>voltampēru</a:t>
            </a:r>
            <a:r>
              <a:rPr lang="lv-LV" dirty="0">
                <a:latin typeface="Calibri" panose="020F0502020204030204" pitchFamily="34" charset="0"/>
                <a:ea typeface="Calibri" panose="020F0502020204030204" pitchFamily="34" charset="0"/>
                <a:cs typeface="Times New Roman" panose="02020603050405020304" pitchFamily="18" charset="0"/>
              </a:rPr>
              <a:t> raksturlīknes redzams, ka pat tad, kad elektrodiem pieliktais spriegums ir nulle, tomēr </a:t>
            </a:r>
            <a:r>
              <a:rPr lang="lv-LV" dirty="0" err="1">
                <a:latin typeface="Calibri" panose="020F0502020204030204" pitchFamily="34" charset="0"/>
                <a:ea typeface="Calibri" panose="020F0502020204030204" pitchFamily="34" charset="0"/>
                <a:cs typeface="Times New Roman" panose="02020603050405020304" pitchFamily="18" charset="0"/>
              </a:rPr>
              <a:t>fotostrāva</a:t>
            </a:r>
            <a:r>
              <a:rPr lang="lv-LV" dirty="0">
                <a:latin typeface="Calibri" panose="020F0502020204030204" pitchFamily="34" charset="0"/>
                <a:ea typeface="Calibri" panose="020F0502020204030204" pitchFamily="34" charset="0"/>
                <a:cs typeface="Times New Roman" panose="02020603050405020304" pitchFamily="18" charset="0"/>
              </a:rPr>
              <a:t> </a:t>
            </a:r>
            <a:r>
              <a:rPr lang="lv-LV" dirty="0" smtClean="0">
                <a:latin typeface="Calibri" panose="020F0502020204030204" pitchFamily="34" charset="0"/>
                <a:ea typeface="Calibri" panose="020F0502020204030204" pitchFamily="34" charset="0"/>
                <a:cs typeface="Times New Roman" panose="02020603050405020304" pitchFamily="18" charset="0"/>
              </a:rPr>
              <a:t>plūst.</a:t>
            </a:r>
            <a:endParaRPr lang="en-US" dirty="0"/>
          </a:p>
        </p:txBody>
      </p:sp>
    </p:spTree>
    <p:extLst>
      <p:ext uri="{BB962C8B-B14F-4D97-AF65-F5344CB8AC3E}">
        <p14:creationId xmlns:p14="http://schemas.microsoft.com/office/powerpoint/2010/main" val="3524420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65760"/>
            <a:ext cx="10210800" cy="5811203"/>
          </a:xfrm>
        </p:spPr>
        <p:txBody>
          <a:bodyPr>
            <a:normAutofit fontScale="92500"/>
          </a:bodyPr>
          <a:lstStyle/>
          <a:p>
            <a:pPr marL="0" indent="0" algn="ctr">
              <a:buNone/>
            </a:pPr>
            <a:r>
              <a:rPr lang="lv-LV" dirty="0">
                <a:latin typeface="Calibri" panose="020F0502020204030204" pitchFamily="34" charset="0"/>
                <a:ea typeface="Calibri" panose="020F0502020204030204" pitchFamily="34" charset="0"/>
                <a:cs typeface="Times New Roman" panose="02020603050405020304" pitchFamily="18" charset="0"/>
              </a:rPr>
              <a:t>Tas nozīmē, ka gaismas izsistajiem elektroniem piemītošais ātrums ir pietiekams, lai pat bez paātrinošā elektriskā lauka sasniegtu anodu. Ja maina elektrodiem pieliktā sprieguma polaritāti uz pretējo, tad </a:t>
            </a:r>
            <a:r>
              <a:rPr lang="lv-LV" dirty="0" err="1">
                <a:latin typeface="Calibri" panose="020F0502020204030204" pitchFamily="34" charset="0"/>
                <a:ea typeface="Calibri" panose="020F0502020204030204" pitchFamily="34" charset="0"/>
                <a:cs typeface="Times New Roman" panose="02020603050405020304" pitchFamily="18" charset="0"/>
              </a:rPr>
              <a:t>vakuumcaurulē</a:t>
            </a:r>
            <a:r>
              <a:rPr lang="lv-LV" dirty="0">
                <a:latin typeface="Calibri" panose="020F0502020204030204" pitchFamily="34" charset="0"/>
                <a:ea typeface="Calibri" panose="020F0502020204030204" pitchFamily="34" charset="0"/>
                <a:cs typeface="Times New Roman" panose="02020603050405020304" pitchFamily="18" charset="0"/>
              </a:rPr>
              <a:t> iegūst bremzējošo jeb </a:t>
            </a:r>
            <a:r>
              <a:rPr lang="lv-LV" u="sng" dirty="0">
                <a:latin typeface="Calibri" panose="020F0502020204030204" pitchFamily="34" charset="0"/>
                <a:ea typeface="Calibri" panose="020F0502020204030204" pitchFamily="34" charset="0"/>
                <a:cs typeface="Times New Roman" panose="02020603050405020304" pitchFamily="18" charset="0"/>
              </a:rPr>
              <a:t>aiztures spriegumu</a:t>
            </a:r>
            <a:r>
              <a:rPr lang="lv-LV" dirty="0">
                <a:latin typeface="Calibri" panose="020F0502020204030204" pitchFamily="34" charset="0"/>
                <a:ea typeface="Calibri" panose="020F0502020204030204" pitchFamily="34" charset="0"/>
                <a:cs typeface="Times New Roman" panose="02020603050405020304" pitchFamily="18" charset="0"/>
              </a:rPr>
              <a:t>. Pie noteikta aiztures sprieguma lieluma visi elektroni tiek apstādināti un </a:t>
            </a:r>
            <a:r>
              <a:rPr lang="lv-LV" dirty="0" err="1">
                <a:latin typeface="Calibri" panose="020F0502020204030204" pitchFamily="34" charset="0"/>
                <a:ea typeface="Calibri" panose="020F0502020204030204" pitchFamily="34" charset="0"/>
                <a:cs typeface="Times New Roman" panose="02020603050405020304" pitchFamily="18" charset="0"/>
              </a:rPr>
              <a:t>fotostrāva</a:t>
            </a:r>
            <a:r>
              <a:rPr lang="lv-LV" dirty="0">
                <a:latin typeface="Calibri" panose="020F0502020204030204" pitchFamily="34" charset="0"/>
                <a:ea typeface="Calibri" panose="020F0502020204030204" pitchFamily="34" charset="0"/>
                <a:cs typeface="Times New Roman" panose="02020603050405020304" pitchFamily="18" charset="0"/>
              </a:rPr>
              <a:t> vairs neplūst. Katram starojuma viļņa garumam ir cita aiztures sprieguma vērtība. </a:t>
            </a:r>
            <a:r>
              <a:rPr lang="lv-LV" u="sng" dirty="0">
                <a:latin typeface="Calibri" panose="020F0502020204030204" pitchFamily="34" charset="0"/>
                <a:ea typeface="Calibri" panose="020F0502020204030204" pitchFamily="34" charset="0"/>
                <a:cs typeface="Times New Roman" panose="02020603050405020304" pitchFamily="18" charset="0"/>
              </a:rPr>
              <a:t>Ja palielina </a:t>
            </a:r>
            <a:r>
              <a:rPr lang="lv-LV" u="sng" dirty="0" err="1">
                <a:latin typeface="Calibri" panose="020F0502020204030204" pitchFamily="34" charset="0"/>
                <a:ea typeface="Calibri" panose="020F0502020204030204" pitchFamily="34" charset="0"/>
                <a:cs typeface="Times New Roman" panose="02020603050405020304" pitchFamily="18" charset="0"/>
              </a:rPr>
              <a:t>fotoefektu</a:t>
            </a:r>
            <a:r>
              <a:rPr lang="lv-LV" u="sng" dirty="0">
                <a:latin typeface="Calibri" panose="020F0502020204030204" pitchFamily="34" charset="0"/>
                <a:ea typeface="Calibri" panose="020F0502020204030204" pitchFamily="34" charset="0"/>
                <a:cs typeface="Times New Roman" panose="02020603050405020304" pitchFamily="18" charset="0"/>
              </a:rPr>
              <a:t> izraisošās monohromatiskās gaismas intensitāti, tad palielinās arī strāvas stiprums, pie kura iestājas </a:t>
            </a:r>
            <a:r>
              <a:rPr lang="lv-LV" u="sng" dirty="0" err="1">
                <a:latin typeface="Calibri" panose="020F0502020204030204" pitchFamily="34" charset="0"/>
                <a:ea typeface="Calibri" panose="020F0502020204030204" pitchFamily="34" charset="0"/>
                <a:cs typeface="Times New Roman" panose="02020603050405020304" pitchFamily="18" charset="0"/>
              </a:rPr>
              <a:t>fotostrāvas</a:t>
            </a:r>
            <a:r>
              <a:rPr lang="lv-LV" u="sng" dirty="0">
                <a:latin typeface="Calibri" panose="020F0502020204030204" pitchFamily="34" charset="0"/>
                <a:ea typeface="Calibri" panose="020F0502020204030204" pitchFamily="34" charset="0"/>
                <a:cs typeface="Times New Roman" panose="02020603050405020304" pitchFamily="18" charset="0"/>
              </a:rPr>
              <a:t> piesātinājums</a:t>
            </a:r>
            <a:r>
              <a:rPr lang="lv-LV" dirty="0">
                <a:latin typeface="Calibri" panose="020F0502020204030204" pitchFamily="34" charset="0"/>
                <a:ea typeface="Calibri" panose="020F0502020204030204" pitchFamily="34" charset="0"/>
                <a:cs typeface="Times New Roman" panose="02020603050405020304" pitchFamily="18" charset="0"/>
              </a:rPr>
              <a:t>. Tas izskaidrojams ar to, ka jo lielāka ir gaismas intensitāte, jo vairāk fotonu “bombardē” katoda virsmu un līdz ar to lielāks arī ir izsisto elektronu skaits. Taču ir vēl viena likumsakarība, kas ir spēkā </a:t>
            </a:r>
            <a:r>
              <a:rPr lang="lv-LV" dirty="0" err="1">
                <a:latin typeface="Calibri" panose="020F0502020204030204" pitchFamily="34" charset="0"/>
                <a:ea typeface="Calibri" panose="020F0502020204030204" pitchFamily="34" charset="0"/>
                <a:cs typeface="Times New Roman" panose="02020603050405020304" pitchFamily="18" charset="0"/>
              </a:rPr>
              <a:t>fotoefektam</a:t>
            </a:r>
            <a:r>
              <a:rPr lang="lv-LV" dirty="0">
                <a:latin typeface="Calibri" panose="020F0502020204030204" pitchFamily="34" charset="0"/>
                <a:ea typeface="Calibri" panose="020F0502020204030204" pitchFamily="34" charset="0"/>
                <a:cs typeface="Times New Roman" panose="02020603050405020304" pitchFamily="18" charset="0"/>
              </a:rPr>
              <a:t>. </a:t>
            </a:r>
            <a:r>
              <a:rPr lang="lv-LV" u="sng" dirty="0">
                <a:latin typeface="Calibri" panose="020F0502020204030204" pitchFamily="34" charset="0"/>
                <a:ea typeface="Calibri" panose="020F0502020204030204" pitchFamily="34" charset="0"/>
                <a:cs typeface="Times New Roman" panose="02020603050405020304" pitchFamily="18" charset="0"/>
              </a:rPr>
              <a:t>Izrādās, ka gaisma</a:t>
            </a:r>
            <a:r>
              <a:rPr lang="lv-LV" dirty="0">
                <a:latin typeface="Calibri" panose="020F0502020204030204" pitchFamily="34" charset="0"/>
                <a:ea typeface="Calibri" panose="020F0502020204030204" pitchFamily="34" charset="0"/>
                <a:cs typeface="Times New Roman" panose="02020603050405020304" pitchFamily="18" charset="0"/>
              </a:rPr>
              <a:t>, lai cik liela nebūtu starojuma intensitāte, </a:t>
            </a:r>
            <a:r>
              <a:rPr lang="lv-LV" u="sng" dirty="0">
                <a:latin typeface="Calibri" panose="020F0502020204030204" pitchFamily="34" charset="0"/>
                <a:ea typeface="Calibri" panose="020F0502020204030204" pitchFamily="34" charset="0"/>
                <a:cs typeface="Times New Roman" panose="02020603050405020304" pitchFamily="18" charset="0"/>
              </a:rPr>
              <a:t>elektronus no metāla virsmas vairs “neizsit”, ja gaismas viļņa garums λ kļūst lielāks par maksimālo robežu λ </a:t>
            </a:r>
            <a:r>
              <a:rPr lang="lv-LV" u="sng" dirty="0" err="1">
                <a:latin typeface="Calibri" panose="020F0502020204030204" pitchFamily="34" charset="0"/>
                <a:ea typeface="Calibri" panose="020F0502020204030204" pitchFamily="34" charset="0"/>
                <a:cs typeface="Times New Roman" panose="02020603050405020304" pitchFamily="18" charset="0"/>
              </a:rPr>
              <a:t>max</a:t>
            </a:r>
            <a:r>
              <a:rPr lang="lv-LV" dirty="0">
                <a:latin typeface="Calibri" panose="020F0502020204030204" pitchFamily="34" charset="0"/>
                <a:ea typeface="Calibri" panose="020F0502020204030204" pitchFamily="34" charset="0"/>
                <a:cs typeface="Times New Roman" panose="02020603050405020304" pitchFamily="18" charset="0"/>
              </a:rPr>
              <a:t>. Šī gaismas viļņa garuma robeža ir raksturīga konstante katram materiālam, un to sauc par </a:t>
            </a:r>
            <a:r>
              <a:rPr lang="lv-LV" b="1" dirty="0" err="1">
                <a:latin typeface="Calibri" panose="020F0502020204030204" pitchFamily="34" charset="0"/>
                <a:ea typeface="Calibri" panose="020F0502020204030204" pitchFamily="34" charset="0"/>
                <a:cs typeface="Times New Roman" panose="02020603050405020304" pitchFamily="18" charset="0"/>
              </a:rPr>
              <a:t>fotoefekta</a:t>
            </a:r>
            <a:r>
              <a:rPr lang="lv-LV" b="1" dirty="0">
                <a:latin typeface="Calibri" panose="020F0502020204030204" pitchFamily="34" charset="0"/>
                <a:ea typeface="Calibri" panose="020F0502020204030204" pitchFamily="34" charset="0"/>
                <a:cs typeface="Times New Roman" panose="02020603050405020304" pitchFamily="18" charset="0"/>
              </a:rPr>
              <a:t> sarkano robežu</a:t>
            </a:r>
            <a:r>
              <a:rPr lang="lv-LV" dirty="0">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4047046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554480" y="845820"/>
            <a:ext cx="9646920" cy="4777739"/>
          </a:xfrm>
          <a:prstGeom prst="rect">
            <a:avLst/>
          </a:prstGeom>
        </p:spPr>
      </p:pic>
    </p:spTree>
    <p:extLst>
      <p:ext uri="{BB962C8B-B14F-4D97-AF65-F5344CB8AC3E}">
        <p14:creationId xmlns:p14="http://schemas.microsoft.com/office/powerpoint/2010/main" val="4249289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1213</Words>
  <Application>Microsoft Office PowerPoint</Application>
  <PresentationFormat>Widescreen</PresentationFormat>
  <Paragraphs>14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Gaismas kvanti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Gaismas kvanti</dc:title>
  <dc:creator>User</dc:creator>
  <cp:lastModifiedBy>User</cp:lastModifiedBy>
  <cp:revision>16</cp:revision>
  <dcterms:created xsi:type="dcterms:W3CDTF">2023-12-06T22:15:46Z</dcterms:created>
  <dcterms:modified xsi:type="dcterms:W3CDTF">2023-12-06T23:06:27Z</dcterms:modified>
</cp:coreProperties>
</file>