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0238700" cy="4276725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3548" y="-875"/>
      </p:cViewPr>
      <p:guideLst>
        <p:guide orient="horz" pos="13470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6D25 LO PAK KI KAPAKKI" userId="1d9645cf-eaab-4cae-b7e1-7c5aa5a61423" providerId="ADAL" clId="{2C919D34-83A6-440B-BD0A-8B1127A9070F}"/>
    <pc:docChg chg="modSld">
      <pc:chgData name="6D25 LO PAK KI KAPAKKI" userId="1d9645cf-eaab-4cae-b7e1-7c5aa5a61423" providerId="ADAL" clId="{2C919D34-83A6-440B-BD0A-8B1127A9070F}" dt="2022-11-25T14:12:09.162" v="0"/>
      <pc:docMkLst>
        <pc:docMk/>
      </pc:docMkLst>
      <pc:sldChg chg="modSp mod">
        <pc:chgData name="6D25 LO PAK KI KAPAKKI" userId="1d9645cf-eaab-4cae-b7e1-7c5aa5a61423" providerId="ADAL" clId="{2C919D34-83A6-440B-BD0A-8B1127A9070F}" dt="2022-11-25T14:12:09.162" v="0"/>
        <pc:sldMkLst>
          <pc:docMk/>
          <pc:sldMk cId="0" sldId="256"/>
        </pc:sldMkLst>
        <pc:spChg chg="mod">
          <ac:chgData name="6D25 LO PAK KI KAPAKKI" userId="1d9645cf-eaab-4cae-b7e1-7c5aa5a61423" providerId="ADAL" clId="{2C919D34-83A6-440B-BD0A-8B1127A9070F}" dt="2022-11-25T14:12:09.162" v="0"/>
          <ac:spMkLst>
            <pc:docMk/>
            <pc:sldMk cId="0" sldId="256"/>
            <ac:spMk id="3082" creationId="{AC006363-75D9-1140-AADA-C14564A77394}"/>
          </ac:spMkLst>
        </pc:spChg>
      </pc:sldChg>
    </pc:docChg>
  </pc:docChgLst>
  <pc:docChgLst>
    <pc:chgData name="6D25 LO PAK KI KAPAKKI" userId="1d9645cf-eaab-4cae-b7e1-7c5aa5a61423" providerId="ADAL" clId="{6078284D-3C68-4166-8EF8-C7B46FA8730B}"/>
    <pc:docChg chg="undo custSel modSld">
      <pc:chgData name="6D25 LO PAK KI KAPAKKI" userId="1d9645cf-eaab-4cae-b7e1-7c5aa5a61423" providerId="ADAL" clId="{6078284D-3C68-4166-8EF8-C7B46FA8730B}" dt="2022-11-19T02:15:18.518" v="1611"/>
      <pc:docMkLst>
        <pc:docMk/>
      </pc:docMkLst>
      <pc:sldChg chg="modSp mod">
        <pc:chgData name="6D25 LO PAK KI KAPAKKI" userId="1d9645cf-eaab-4cae-b7e1-7c5aa5a61423" providerId="ADAL" clId="{6078284D-3C68-4166-8EF8-C7B46FA8730B}" dt="2022-11-19T02:15:18.518" v="1611"/>
        <pc:sldMkLst>
          <pc:docMk/>
          <pc:sldMk cId="0" sldId="256"/>
        </pc:sldMkLst>
        <pc:spChg chg="mod">
          <ac:chgData name="6D25 LO PAK KI KAPAKKI" userId="1d9645cf-eaab-4cae-b7e1-7c5aa5a61423" providerId="ADAL" clId="{6078284D-3C68-4166-8EF8-C7B46FA8730B}" dt="2022-11-18T05:18:36.825" v="84" actId="20577"/>
          <ac:spMkLst>
            <pc:docMk/>
            <pc:sldMk cId="0" sldId="256"/>
            <ac:spMk id="3074" creationId="{DCA0120D-551E-BA80-50AC-A894E4F5C501}"/>
          </ac:spMkLst>
        </pc:spChg>
        <pc:spChg chg="mod">
          <ac:chgData name="6D25 LO PAK KI KAPAKKI" userId="1d9645cf-eaab-4cae-b7e1-7c5aa5a61423" providerId="ADAL" clId="{6078284D-3C68-4166-8EF8-C7B46FA8730B}" dt="2022-11-18T05:38:41.900" v="1606" actId="20577"/>
          <ac:spMkLst>
            <pc:docMk/>
            <pc:sldMk cId="0" sldId="256"/>
            <ac:spMk id="3075" creationId="{A1D310ED-3F16-F468-B89A-1880503A235A}"/>
          </ac:spMkLst>
        </pc:spChg>
        <pc:spChg chg="mod">
          <ac:chgData name="6D25 LO PAK KI KAPAKKI" userId="1d9645cf-eaab-4cae-b7e1-7c5aa5a61423" providerId="ADAL" clId="{6078284D-3C68-4166-8EF8-C7B46FA8730B}" dt="2022-11-18T05:18:00.618" v="21" actId="20577"/>
          <ac:spMkLst>
            <pc:docMk/>
            <pc:sldMk cId="0" sldId="256"/>
            <ac:spMk id="3079" creationId="{A5445892-F649-60B6-F01D-42C54A522CE5}"/>
          </ac:spMkLst>
        </pc:spChg>
        <pc:spChg chg="mod">
          <ac:chgData name="6D25 LO PAK KI KAPAKKI" userId="1d9645cf-eaab-4cae-b7e1-7c5aa5a61423" providerId="ADAL" clId="{6078284D-3C68-4166-8EF8-C7B46FA8730B}" dt="2022-11-18T05:30:11.555" v="1558" actId="5793"/>
          <ac:spMkLst>
            <pc:docMk/>
            <pc:sldMk cId="0" sldId="256"/>
            <ac:spMk id="3081" creationId="{F5B84EDE-F524-79DB-F7CB-819316654176}"/>
          </ac:spMkLst>
        </pc:spChg>
        <pc:spChg chg="mod">
          <ac:chgData name="6D25 LO PAK KI KAPAKKI" userId="1d9645cf-eaab-4cae-b7e1-7c5aa5a61423" providerId="ADAL" clId="{6078284D-3C68-4166-8EF8-C7B46FA8730B}" dt="2022-11-19T02:15:18.518" v="1611"/>
          <ac:spMkLst>
            <pc:docMk/>
            <pc:sldMk cId="0" sldId="256"/>
            <ac:spMk id="3082" creationId="{AC006363-75D9-1140-AADA-C14564A77394}"/>
          </ac:spMkLst>
        </pc:spChg>
        <pc:spChg chg="mod">
          <ac:chgData name="6D25 LO PAK KI KAPAKKI" userId="1d9645cf-eaab-4cae-b7e1-7c5aa5a61423" providerId="ADAL" clId="{6078284D-3C68-4166-8EF8-C7B46FA8730B}" dt="2022-11-18T05:31:08.090" v="1600" actId="255"/>
          <ac:spMkLst>
            <pc:docMk/>
            <pc:sldMk cId="0" sldId="256"/>
            <ac:spMk id="3084" creationId="{4A52BA5E-EA3C-D2DD-471E-A75A772DC71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62050F3-B114-A0BF-3CA0-38676F139C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BB85D05-2D8D-C7AA-9FC8-22818283D5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D161C4C-D5F4-F079-3BF4-89097E55AA3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96BAF6-59EB-5C73-1D4C-6656FE488EC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4D561EA-9882-934C-8ED4-400007E0E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838" y="6999288"/>
            <a:ext cx="22679025" cy="148891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838" y="22463125"/>
            <a:ext cx="22679025" cy="103251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65D08E-EFB9-4F97-B874-828F50F88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28B8B0-4F01-04C7-E0A3-0B083F19D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378280-8EC9-00B4-2800-980BC42179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866FB-40A8-5E43-BAA0-7329A2E3A3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61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EB6FA1-4B8F-13E5-DC28-CD12B50220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A71B09-6DBA-578B-523C-E95B254C9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1130DB-8916-4208-7A09-A622F5B4EA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63849-B904-634A-AF0B-9A74B3EE6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2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3375" y="1712913"/>
            <a:ext cx="6804025" cy="364823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1300" y="1712913"/>
            <a:ext cx="20259675" cy="364823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9CA468-BFD7-2B44-0F9E-6E45887D8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649AA5-7E8F-BCE1-E5AD-3A4EBD9F42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AEF30F-A4BF-EA97-2E0E-E5532EDB58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618D-9377-7F4E-B9EF-DBE9AEB76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76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6392D0-5513-6D67-0E9B-8E38FB698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FA81AD-F2C2-FD54-27C9-CC77C35EE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3A2B7D-7B52-46BF-FA6B-B7BAF7FF5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69DBA-0CF4-2145-97E7-146F1FA217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9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0661650"/>
            <a:ext cx="26081038" cy="177911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750" y="28621038"/>
            <a:ext cx="26081038" cy="93551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63FAF2-8B91-E99C-DCD5-C9DB36146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71582A-4B00-50DD-5701-1155F4948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53A3C2-1291-4C6C-301E-AB21A1138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393D0-7AE9-B643-AFF5-57F8F82D8F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46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1300" y="9979025"/>
            <a:ext cx="13531850" cy="28216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5550" y="9979025"/>
            <a:ext cx="13531850" cy="28216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81A334-6F62-78BA-203C-05EB822A14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91031-7F94-A35D-7A62-E04E15A929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D8555-1CC5-7DAC-0586-69A9CEBD1C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59592-A4B3-224F-BC60-CFB0011A0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16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276475"/>
            <a:ext cx="26081038" cy="82661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800" y="10483850"/>
            <a:ext cx="12792075" cy="5138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800" y="15622588"/>
            <a:ext cx="12792075" cy="22977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8263" y="10483850"/>
            <a:ext cx="12855575" cy="5138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8263" y="15622588"/>
            <a:ext cx="12855575" cy="22977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59C9C9-7EA6-F938-E192-C17D4C82FA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0B2BB5-5CAA-2F13-F76E-CBEDA226C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85303BD-51B4-C447-A93F-72327B3881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499FC-5A57-B94D-8CE3-B39BFF7A62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85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45C869C-D89B-695A-8996-8045405DFB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9E459D-EF55-34B1-585E-07DB2BFD3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B9AE3B-CC55-AFED-582F-6BCB5555D8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2BA98-2FBD-8D48-A780-F632FE33B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72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D12D6CE-8826-CC2B-A00B-82AC3E231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050A5-0B42-9A83-56F5-B8032FD21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4D0B4B-7DDC-8712-CA40-15FD80DE7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EFC7F-A889-B448-BAFE-6224D06209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8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575" y="6157913"/>
            <a:ext cx="15308263" cy="30392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00" y="12830175"/>
            <a:ext cx="9753600" cy="23769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5AEF4-4928-56B6-50F7-007843457E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20112F-E92A-F794-F1C5-4494C8A30E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BD047-0D02-AF55-FC32-DE63E8FE19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2AC61-A858-EE4B-8A7D-0D70B3E4F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73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55575" y="6157913"/>
            <a:ext cx="15308263" cy="30392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00" y="12830175"/>
            <a:ext cx="9753600" cy="23769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E73CB-0A94-D244-30E6-0BC5A99270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82DD6-6543-2DCF-3D15-63CD5C1DE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86951-6987-DFA8-60CD-2789094FB7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EA629-F518-5A44-BF3A-F944732CE4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53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318E5E-8DD9-9DE9-826C-D6930B807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072" tIns="208538" rIns="417072" bIns="2085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E59B91-DFDE-FF0E-6EE3-40888F94A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072" tIns="208538" rIns="417072" bIns="208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06E692B-34A6-B7B9-9037-E220191AB9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072" tIns="208538" rIns="417072" bIns="208538" numCol="1" anchor="t" anchorCtr="0" compatLnSpc="1">
            <a:prstTxWarp prst="textNoShape">
              <a:avLst/>
            </a:prstTxWarp>
          </a:bodyPr>
          <a:lstStyle>
            <a:lvl1pPr defTabSz="4170363" eaLnBrk="1" hangingPunct="1">
              <a:defRPr sz="6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83EC63-5B25-ED61-65AF-7C535E1C37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072" tIns="208538" rIns="417072" bIns="208538" numCol="1" anchor="t" anchorCtr="0" compatLnSpc="1">
            <a:prstTxWarp prst="textNoShape">
              <a:avLst/>
            </a:prstTxWarp>
          </a:bodyPr>
          <a:lstStyle>
            <a:lvl1pPr algn="ctr" defTabSz="4170363" eaLnBrk="1" hangingPunct="1">
              <a:defRPr sz="6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2B8FA94-FDBA-A6AB-A66D-DD413A9BB9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072" tIns="208538" rIns="417072" bIns="208538" numCol="1" anchor="t" anchorCtr="0" compatLnSpc="1">
            <a:prstTxWarp prst="textNoShape">
              <a:avLst/>
            </a:prstTxWarp>
          </a:bodyPr>
          <a:lstStyle>
            <a:lvl1pPr algn="r" defTabSz="4170363" eaLnBrk="1" hangingPunct="1">
              <a:defRPr sz="6400"/>
            </a:lvl1pPr>
          </a:lstStyle>
          <a:p>
            <a:pPr>
              <a:defRPr/>
            </a:pPr>
            <a:fld id="{B1FCD9B8-D724-D440-A2BE-27AB9D9322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0363" rtl="0" eaLnBrk="0" fontAlgn="base" hangingPunct="0">
        <a:spcBef>
          <a:spcPct val="0"/>
        </a:spcBef>
        <a:spcAft>
          <a:spcPct val="0"/>
        </a:spcAft>
        <a:defRPr sz="19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036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2pPr>
      <a:lvl3pPr algn="ctr" defTabSz="417036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3pPr>
      <a:lvl4pPr algn="ctr" defTabSz="417036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4pPr>
      <a:lvl5pPr algn="ctr" defTabSz="417036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5pPr>
      <a:lvl6pPr marL="457200" algn="ctr" defTabSz="417036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6pPr>
      <a:lvl7pPr marL="914400" algn="ctr" defTabSz="417036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417036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417036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562100" indent="-1562100" algn="l" defTabSz="4170363" rtl="0" eaLnBrk="0" fontAlgn="base" hangingPunct="0">
        <a:spcBef>
          <a:spcPct val="20000"/>
        </a:spcBef>
        <a:spcAft>
          <a:spcPct val="0"/>
        </a:spcAft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82963" indent="-1298575" algn="l" defTabSz="4170363" rtl="0" eaLnBrk="0" fontAlgn="base" hangingPunct="0">
        <a:spcBef>
          <a:spcPct val="20000"/>
        </a:spcBef>
        <a:spcAft>
          <a:spcPct val="0"/>
        </a:spcAft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700" indent="-1049338" algn="l" defTabSz="4170363" rtl="0" eaLnBrk="0" fontAlgn="base" hangingPunct="0">
        <a:spcBef>
          <a:spcPct val="20000"/>
        </a:spcBef>
        <a:spcAft>
          <a:spcPct val="0"/>
        </a:spcAft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99325" indent="-1038225" algn="l" defTabSz="4170363" rtl="0" eaLnBrk="0" fontAlgn="base" hangingPunct="0">
        <a:spcBef>
          <a:spcPct val="20000"/>
        </a:spcBef>
        <a:spcAft>
          <a:spcPct val="0"/>
        </a:spcAft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0063" indent="-1047750" algn="l" defTabSz="4170363" rtl="0" eaLnBrk="0" fontAlgn="base" hangingPunct="0">
        <a:spcBef>
          <a:spcPct val="20000"/>
        </a:spcBef>
        <a:spcAft>
          <a:spcPct val="0"/>
        </a:spcAft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CA0120D-551E-BA80-50AC-A894E4F5C5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0238700" cy="3484563"/>
          </a:xfrm>
          <a:solidFill>
            <a:srgbClr val="0000FF">
              <a:alpha val="63136"/>
            </a:srgbClr>
          </a:solidFill>
        </p:spPr>
        <p:txBody>
          <a:bodyPr anchor="ctr"/>
          <a:lstStyle/>
          <a:p>
            <a:pPr eaLnBrk="1" hangingPunct="1"/>
            <a:r>
              <a:rPr lang="en-US" altLang="en-US" sz="5500" b="1" dirty="0">
                <a:solidFill>
                  <a:schemeClr val="bg1"/>
                </a:solidFill>
              </a:rPr>
              <a:t>Gifted Education Fund</a:t>
            </a:r>
            <a:br>
              <a:rPr lang="en-US" altLang="en-US" sz="5500" b="1" dirty="0">
                <a:solidFill>
                  <a:schemeClr val="bg1"/>
                </a:solidFill>
              </a:rPr>
            </a:br>
            <a:r>
              <a:rPr lang="en-US" altLang="en-US" sz="5800" b="1" dirty="0" err="1">
                <a:solidFill>
                  <a:schemeClr val="bg1"/>
                </a:solidFill>
              </a:rPr>
              <a:t>AIoT</a:t>
            </a:r>
            <a:r>
              <a:rPr lang="en-US" altLang="en-US" sz="5800" b="1" dirty="0">
                <a:solidFill>
                  <a:schemeClr val="bg1"/>
                </a:solidFill>
              </a:rPr>
              <a:t> Coding, Engineering and Entrepreneurial Skills Education for Gifted Students</a:t>
            </a:r>
            <a:br>
              <a:rPr lang="en-US" altLang="en-US" sz="5600" b="1" dirty="0">
                <a:solidFill>
                  <a:schemeClr val="bg1"/>
                </a:solidFill>
              </a:rPr>
            </a:br>
            <a:r>
              <a:rPr lang="en-US" altLang="en-US" sz="8000" b="1" dirty="0">
                <a:solidFill>
                  <a:schemeClr val="bg1"/>
                </a:solidFill>
              </a:rPr>
              <a:t>Chinese Handwriting OCR for Schools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1D310ED-3F16-F468-B89A-1880503A23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700" y="6386513"/>
            <a:ext cx="30238700" cy="8532812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 sz="8000" b="1" dirty="0">
                <a:solidFill>
                  <a:srgbClr val="5D0ED0"/>
                </a:solidFill>
              </a:rPr>
              <a:t>Objective/Background/Motivation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en-US" sz="6600" b="1" i="1" dirty="0"/>
              <a:t> Chinese handwriting is known to be hard to recognize not only for the computer, but also for the human eye. This is why I had the idea to help create a data set for schools to be able to scan essays, and obtain an exact copy of all the words.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0" b="1" i="1" dirty="0"/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altLang="en-US" sz="8000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altLang="en-US" sz="8000" b="1" dirty="0">
              <a:solidFill>
                <a:srgbClr val="3333FF"/>
              </a:solidFill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9957DCA-2998-EF88-A812-8423C84B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zh-TW" sz="7600" b="1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C6725244-BDE8-CD84-0FE0-007D944D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078" name="Rectangle 8">
            <a:extLst>
              <a:ext uri="{FF2B5EF4-FFF2-40B4-BE49-F238E27FC236}">
                <a16:creationId xmlns:a16="http://schemas.microsoft.com/office/drawing/2014/main" id="{4684E93A-B939-883A-24AE-0D70107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079" name="Rectangle 35">
            <a:extLst>
              <a:ext uri="{FF2B5EF4-FFF2-40B4-BE49-F238E27FC236}">
                <a16:creationId xmlns:a16="http://schemas.microsoft.com/office/drawing/2014/main" id="{A5445892-F649-60B6-F01D-42C54A52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4044950"/>
            <a:ext cx="29327475" cy="1714500"/>
          </a:xfrm>
          <a:prstGeom prst="rect">
            <a:avLst/>
          </a:prstGeom>
          <a:noFill/>
          <a:ln w="38100" cmpd="dbl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25000"/>
              </a:spcAft>
              <a:buFontTx/>
              <a:buNone/>
            </a:pPr>
            <a:r>
              <a:rPr lang="en-US" altLang="en-US" sz="7200" b="1" dirty="0">
                <a:solidFill>
                  <a:srgbClr val="FF0000"/>
                </a:solidFill>
              </a:rPr>
              <a:t>Student: 27 Lo Pak Ki Kapakki</a:t>
            </a:r>
          </a:p>
        </p:txBody>
      </p:sp>
      <p:sp>
        <p:nvSpPr>
          <p:cNvPr id="3080" name="Rectangle 36">
            <a:extLst>
              <a:ext uri="{FF2B5EF4-FFF2-40B4-BE49-F238E27FC236}">
                <a16:creationId xmlns:a16="http://schemas.microsoft.com/office/drawing/2014/main" id="{D7D3A5DF-CB9C-D333-E00F-92E2469D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081" name="Rectangle 45">
            <a:extLst>
              <a:ext uri="{FF2B5EF4-FFF2-40B4-BE49-F238E27FC236}">
                <a16:creationId xmlns:a16="http://schemas.microsoft.com/office/drawing/2014/main" id="{F5B84EDE-F524-79DB-F7CB-81931665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14922500"/>
            <a:ext cx="30238700" cy="975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8000" b="1" dirty="0">
                <a:solidFill>
                  <a:srgbClr val="5D0ED0"/>
                </a:solidFill>
              </a:rPr>
              <a:t>Existing Solution</a:t>
            </a:r>
          </a:p>
          <a:p>
            <a:pPr eaLnBrk="1" hangingPunct="1"/>
            <a:r>
              <a:rPr lang="en-US" altLang="en-US" sz="6600" b="1" i="1" dirty="0"/>
              <a:t> Google has their own OCR API, but it is not open source and has a low accuracy on recognizing Chinese characters which are written poorly.</a:t>
            </a:r>
          </a:p>
          <a:p>
            <a:pPr eaLnBrk="1" hangingPunct="1">
              <a:buNone/>
            </a:pPr>
            <a:endParaRPr lang="en-US" altLang="en-US" sz="6600" b="1" i="1" dirty="0"/>
          </a:p>
          <a:p>
            <a:pPr eaLnBrk="1" hangingPunct="1"/>
            <a:r>
              <a:rPr lang="en-US" altLang="en-US" sz="6600" b="1" i="1" dirty="0"/>
              <a:t> There have been other models trained to recognize Chinese characters, but are not used for this purpose, so it would be a good idea to extend this technology to schools.</a:t>
            </a:r>
            <a:endParaRPr lang="en-US" altLang="en-US" sz="6600" b="1" dirty="0"/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8000" b="1" dirty="0">
              <a:solidFill>
                <a:srgbClr val="3333FF"/>
              </a:solidFill>
            </a:endParaRPr>
          </a:p>
        </p:txBody>
      </p:sp>
      <p:sp>
        <p:nvSpPr>
          <p:cNvPr id="3082" name="Rectangle 46">
            <a:extLst>
              <a:ext uri="{FF2B5EF4-FFF2-40B4-BE49-F238E27FC236}">
                <a16:creationId xmlns:a16="http://schemas.microsoft.com/office/drawing/2014/main" id="{AC006363-75D9-1140-AADA-C14564A7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31678563"/>
            <a:ext cx="30238700" cy="81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8000" b="1" dirty="0">
                <a:solidFill>
                  <a:srgbClr val="5D0ED0"/>
                </a:solidFill>
              </a:rPr>
              <a:t>Resources Needed</a:t>
            </a:r>
            <a:endParaRPr lang="en-US" altLang="en-US" sz="8000" b="1" i="1" dirty="0"/>
          </a:p>
          <a:p>
            <a:pPr eaLnBrk="1" hangingPunct="1"/>
            <a:r>
              <a:rPr lang="en-US" altLang="en-US" sz="6600" b="1" i="1" dirty="0"/>
              <a:t> A large character base of handwritten Chinese characters which range from good to poor handwriting.</a:t>
            </a:r>
          </a:p>
          <a:p>
            <a:pPr eaLnBrk="1" hangingPunct="1"/>
            <a:endParaRPr lang="en-US" altLang="en-US" sz="6600" b="1" i="1" dirty="0"/>
          </a:p>
          <a:p>
            <a:pPr eaLnBrk="1" hangingPunct="1"/>
            <a:r>
              <a:rPr lang="en-US" altLang="en-US" sz="6600" b="1" i="1"/>
              <a:t> https://github.com/intel/handwritten-chinese-ocr-samples</a:t>
            </a:r>
            <a:endParaRPr lang="en-US" altLang="en-US" sz="8000" b="1" dirty="0">
              <a:solidFill>
                <a:srgbClr val="3333FF"/>
              </a:solidFill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8000" b="1" dirty="0">
              <a:solidFill>
                <a:srgbClr val="3333FF"/>
              </a:solidFill>
            </a:endParaRPr>
          </a:p>
        </p:txBody>
      </p:sp>
      <p:pic>
        <p:nvPicPr>
          <p:cNvPr id="308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1B815576-7D2D-4E12-B0D6-39D04223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5075" y="39752588"/>
            <a:ext cx="87598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46">
            <a:extLst>
              <a:ext uri="{FF2B5EF4-FFF2-40B4-BE49-F238E27FC236}">
                <a16:creationId xmlns:a16="http://schemas.microsoft.com/office/drawing/2014/main" id="{4A52BA5E-EA3C-D2DD-471E-A75A772DC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24349075"/>
            <a:ext cx="30238700" cy="143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8000" b="1" dirty="0">
                <a:solidFill>
                  <a:srgbClr val="5D0ED0"/>
                </a:solidFill>
              </a:rPr>
              <a:t>Your Solution</a:t>
            </a:r>
          </a:p>
          <a:p>
            <a:pPr eaLnBrk="1" hangingPunct="1"/>
            <a:r>
              <a:rPr lang="en-US" altLang="en-US" sz="6600" b="1" i="1" dirty="0"/>
              <a:t> Using tesseract OCR’s API to train a model specifically for poor handwriting.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8000" b="1" dirty="0">
              <a:solidFill>
                <a:srgbClr val="3333FF"/>
              </a:solidFill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80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0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0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197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Gifted Education Fund AIoT Coding, Engineering and Entrepreneurial Skills Education for Gifted Students Chinese Handwriting OCR for Schools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Poster Template</dc:title>
  <dc:creator>Newman M T Lau</dc:creator>
  <cp:lastModifiedBy>6D25 LO PAK KI KAPAKKI</cp:lastModifiedBy>
  <cp:revision>38</cp:revision>
  <cp:lastPrinted>2021-09-14T04:23:42Z</cp:lastPrinted>
  <dcterms:created xsi:type="dcterms:W3CDTF">2004-09-24T09:27:01Z</dcterms:created>
  <dcterms:modified xsi:type="dcterms:W3CDTF">2022-11-25T14:12:11Z</dcterms:modified>
</cp:coreProperties>
</file>