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ra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Noto Sans" panose="020B0502040504020204" pitchFamily="34" charset="0"/>
      <p:regular r:id="rId29"/>
      <p:bold r:id="rId30"/>
      <p:italic r:id="rId31"/>
      <p:boldItalic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aleway Thin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JCll4GD9IPNSwVm7knR2Csgf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7315F-67E2-44E3-83A7-026B8EAD30AD}">
  <a:tblStyle styleId="{7347315F-67E2-44E3-83A7-026B8EAD3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>
      <p:cViewPr>
        <p:scale>
          <a:sx n="92" d="100"/>
          <a:sy n="92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D25 LO PAK KI KAPAKKI" userId="1d9645cf-eaab-4cae-b7e1-7c5aa5a61423" providerId="ADAL" clId="{742B3543-16D2-4F08-9F32-FA9F312EBA1D}"/>
    <pc:docChg chg="undo custSel modSld">
      <pc:chgData name="6D25 LO PAK KI KAPAKKI" userId="1d9645cf-eaab-4cae-b7e1-7c5aa5a61423" providerId="ADAL" clId="{742B3543-16D2-4F08-9F32-FA9F312EBA1D}" dt="2022-11-28T02:41:43.111" v="134" actId="20577"/>
      <pc:docMkLst>
        <pc:docMk/>
      </pc:docMkLst>
      <pc:sldChg chg="modSp mod">
        <pc:chgData name="6D25 LO PAK KI KAPAKKI" userId="1d9645cf-eaab-4cae-b7e1-7c5aa5a61423" providerId="ADAL" clId="{742B3543-16D2-4F08-9F32-FA9F312EBA1D}" dt="2022-11-28T02:41:43.111" v="134" actId="20577"/>
        <pc:sldMkLst>
          <pc:docMk/>
          <pc:sldMk cId="0" sldId="256"/>
        </pc:sldMkLst>
        <pc:spChg chg="mod">
          <ac:chgData name="6D25 LO PAK KI KAPAKKI" userId="1d9645cf-eaab-4cae-b7e1-7c5aa5a61423" providerId="ADAL" clId="{742B3543-16D2-4F08-9F32-FA9F312EBA1D}" dt="2022-11-28T02:40:14.351" v="7" actId="1076"/>
          <ac:spMkLst>
            <pc:docMk/>
            <pc:sldMk cId="0" sldId="256"/>
            <ac:spMk id="75" creationId="{00000000-0000-0000-0000-000000000000}"/>
          </ac:spMkLst>
        </pc:spChg>
        <pc:spChg chg="mod">
          <ac:chgData name="6D25 LO PAK KI KAPAKKI" userId="1d9645cf-eaab-4cae-b7e1-7c5aa5a61423" providerId="ADAL" clId="{742B3543-16D2-4F08-9F32-FA9F312EBA1D}" dt="2022-11-28T02:41:21.429" v="108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6D25 LO PAK KI KAPAKKI" userId="1d9645cf-eaab-4cae-b7e1-7c5aa5a61423" providerId="ADAL" clId="{742B3543-16D2-4F08-9F32-FA9F312EBA1D}" dt="2022-11-28T02:41:43.111" v="134" actId="20577"/>
          <ac:spMkLst>
            <pc:docMk/>
            <pc:sldMk cId="0" sldId="256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8316f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98316f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lang="en" sz="4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885877" y="2349678"/>
            <a:ext cx="10457051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400" dirty="0"/>
              <a:t>Chinese Handwriting OCR for Schools</a:t>
            </a:r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" sz="3200" b="1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An innovation to paper checking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dirty="0"/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27 Lo Pak Ki Kapakki</a:t>
            </a:r>
            <a:endParaRPr sz="20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sz="1700" b="0" i="1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908883" y="2298824"/>
            <a:ext cx="471475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 b="1" dirty="0"/>
              <a:t>How does it work?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" sz="2800" dirty="0"/>
              <a:t>Elaborate the concepts, technologies applied, etc.</a:t>
            </a:r>
            <a:endParaRPr sz="2800" dirty="0"/>
          </a:p>
        </p:txBody>
      </p:sp>
      <p:grpSp>
        <p:nvGrpSpPr>
          <p:cNvPr id="280" name="Google Shape;280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281" name="Google Shape;281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282" name="Google Shape;282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6" name="Google Shape;286;p10"/>
            <p:cNvPicPr preferRelativeResize="0"/>
            <p:nvPr/>
          </p:nvPicPr>
          <p:blipFill rotWithShape="1">
            <a:blip r:embed="rId3">
              <a:alphaModFix/>
            </a:blip>
            <a:srcRect b="662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316f170f_0_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3" name="Google Shape;293;g198316f170f_0_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94" name="Google Shape;294;g198316f170f_0_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8316f170f_0_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8316f170f_0_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8316f170f_0_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98316f170f_0_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9" name="Google Shape;299;g198316f170f_0_0"/>
          <p:cNvSpPr txBox="1">
            <a:spLocks noGrp="1"/>
          </p:cNvSpPr>
          <p:nvPr>
            <p:ph type="body" idx="1"/>
          </p:nvPr>
        </p:nvSpPr>
        <p:spPr>
          <a:xfrm>
            <a:off x="1939638" y="1823308"/>
            <a:ext cx="9560058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b="1" dirty="0">
                <a:cs typeface="Arial"/>
                <a:sym typeface="Arial"/>
              </a:rPr>
              <a:t>You may insert a graph to illustrate the workflow of your solution, i.e.:</a:t>
            </a: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b="1" dirty="0"/>
          </a:p>
        </p:txBody>
      </p:sp>
      <p:pic>
        <p:nvPicPr>
          <p:cNvPr id="300" name="Google Shape;300;g198316f170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75" y="2544925"/>
            <a:ext cx="7176213" cy="38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AC73F97A-C337-D397-9A3F-A8307D7F8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Timeline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07" name="Google Shape;307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748375" y="2464770"/>
            <a:ext cx="10747244" cy="1928460"/>
            <a:chOff x="-2036679" y="2163496"/>
            <a:chExt cx="16230601" cy="2912381"/>
          </a:xfrm>
        </p:grpSpPr>
        <p:sp>
          <p:nvSpPr>
            <p:cNvPr id="313" name="Google Shape;313;p11"/>
            <p:cNvSpPr txBox="1"/>
            <p:nvPr/>
          </p:nvSpPr>
          <p:spPr>
            <a:xfrm>
              <a:off x="-2036679" y="2244834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-2019299" y="4533601"/>
              <a:ext cx="3699591" cy="54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Details of the task</a:t>
              </a:r>
              <a:endParaRPr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2226913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10828996" y="216349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6490504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cxnSp>
          <p:nvCxnSpPr>
            <p:cNvPr id="318" name="Google Shape;318;p11"/>
            <p:cNvCxnSpPr/>
            <p:nvPr/>
          </p:nvCxnSpPr>
          <p:spPr>
            <a:xfrm rot="10800000" flipH="1">
              <a:off x="-2019301" y="3730693"/>
              <a:ext cx="15931207" cy="16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11"/>
            <p:cNvSpPr/>
            <p:nvPr/>
          </p:nvSpPr>
          <p:spPr>
            <a:xfrm>
              <a:off x="-2036679" y="3578862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252997" y="3560074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540438" y="3566463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828996" y="3553886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1"/>
          <p:cNvSpPr txBox="1"/>
          <p:nvPr/>
        </p:nvSpPr>
        <p:spPr>
          <a:xfrm>
            <a:off x="9307050" y="3978669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6439301" y="3997823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3571552" y="4015990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32" name="Google Shape;332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906454" y="2115525"/>
            <a:ext cx="8576489" cy="125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Future plan to further develop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Plan to deploy and market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305;p11">
            <a:extLst>
              <a:ext uri="{FF2B5EF4-FFF2-40B4-BE49-F238E27FC236}">
                <a16:creationId xmlns:a16="http://schemas.microsoft.com/office/drawing/2014/main" id="{C10CEC98-312A-9DEB-3A70-756D653CB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Future work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44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sz="4400" b="1" i="1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</a:t>
            </a:r>
            <a:endParaRPr dirty="0"/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Website, if any</a:t>
            </a: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6" name="Google Shape;346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3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sz="72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8" name="Google Shape;348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51" name="Google Shape;351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4294967295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32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About your </a:t>
            </a:r>
            <a:r>
              <a:rPr lang="en" sz="32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project idea</a:t>
            </a:r>
            <a:endParaRPr sz="3200" b="1" i="1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Short description about your project 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e.g.: “A personal protective equipment (PPE) detection system for construction workers”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Background &amp; Motivation</a:t>
            </a:r>
            <a:r>
              <a:rPr lang="en" sz="4000" dirty="0"/>
              <a:t> 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is the background of your project?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What motivated you to start this project?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problems would you like to solve?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Vision, Goals &amp; Objectives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Other Important Facts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800" dirty="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9396465" y="4014789"/>
            <a:ext cx="1907736" cy="1885950"/>
            <a:chOff x="557511" y="3214925"/>
            <a:chExt cx="719836" cy="720150"/>
          </a:xfrm>
        </p:grpSpPr>
        <p:sp>
          <p:nvSpPr>
            <p:cNvPr id="119" name="Google Shape;119;p3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111750" y="2284133"/>
            <a:ext cx="10005732" cy="3890176"/>
            <a:chOff x="1022296" y="1716050"/>
            <a:chExt cx="9551100" cy="3704224"/>
          </a:xfrm>
        </p:grpSpPr>
        <p:sp>
          <p:nvSpPr>
            <p:cNvPr id="135" name="Google Shape;135;p4"/>
            <p:cNvSpPr txBox="1"/>
            <p:nvPr/>
          </p:nvSpPr>
          <p:spPr>
            <a:xfrm>
              <a:off x="1022296" y="4900674"/>
              <a:ext cx="9551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 may use charts or graphs to illustrate the </a:t>
              </a:r>
              <a:r>
                <a:rPr lang="en" sz="24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result from market research</a:t>
              </a:r>
              <a:endParaRPr b="1" dirty="0"/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2309813" y="1874801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2309813" y="2584283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2309813" y="3293764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309813" y="400324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309813" y="473462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2309813" y="1716050"/>
              <a:ext cx="364500" cy="30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440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930095" y="3181037"/>
              <a:ext cx="233700" cy="155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44339" y="2786974"/>
              <a:ext cx="233700" cy="19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58583" y="3293764"/>
              <a:ext cx="233700" cy="144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683099" y="3494827"/>
              <a:ext cx="233700" cy="123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997344" y="2896444"/>
              <a:ext cx="233700" cy="18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311588" y="2029125"/>
              <a:ext cx="233700" cy="270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6104" y="2940220"/>
              <a:ext cx="233700" cy="179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50348" y="1874677"/>
              <a:ext cx="233700" cy="286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064593" y="3122662"/>
              <a:ext cx="233700" cy="1611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189109" y="3553201"/>
              <a:ext cx="233700" cy="118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503353" y="2093720"/>
              <a:ext cx="233700" cy="264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817597" y="2407510"/>
              <a:ext cx="233700" cy="232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0" name="Google Shape;160;p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Lora"/>
              </a:rPr>
              <a:t>You may add a table to compare data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1841667" y="2686050"/>
          <a:ext cx="8093400" cy="2977100"/>
        </p:xfrm>
        <a:graphic>
          <a:graphicData uri="http://schemas.openxmlformats.org/drawingml/2006/table">
            <a:tbl>
              <a:tblPr>
                <a:noFill/>
                <a:tableStyleId>{7347315F-67E2-44E3-83A7-026B8EAD30AD}</a:tableStyleId>
              </a:tblPr>
              <a:tblGrid>
                <a:gridCol w="20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Yellow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7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Blue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Orange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24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8172D152-663B-47A9-4793-3AE26CDB2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Are there </a:t>
            </a:r>
            <a:r>
              <a:rPr lang="en" sz="3200" dirty="0">
                <a:highlight>
                  <a:schemeClr val="accent1"/>
                </a:highlight>
              </a:rPr>
              <a:t>existing solutions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How the problem has been addressed by the current solution?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technologies they use?</a:t>
            </a:r>
            <a:endParaRPr sz="2800" dirty="0"/>
          </a:p>
        </p:txBody>
      </p:sp>
      <p:grpSp>
        <p:nvGrpSpPr>
          <p:cNvPr id="173" name="Google Shape;17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4" name="Google Shape;174;p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9028651" y="4145756"/>
            <a:ext cx="1659406" cy="1517426"/>
            <a:chOff x="1510757" y="3225422"/>
            <a:chExt cx="720214" cy="637346"/>
          </a:xfrm>
        </p:grpSpPr>
        <p:sp>
          <p:nvSpPr>
            <p:cNvPr id="180" name="Google Shape;180;p6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1717438" y="2040000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Possible improvements on the current solution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new technologies to bring about</a:t>
            </a:r>
            <a:endParaRPr sz="2800" dirty="0"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94" name="Google Shape;194;p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9198317" y="4114800"/>
            <a:ext cx="1488732" cy="1654541"/>
            <a:chOff x="6506504" y="937343"/>
            <a:chExt cx="744272" cy="793950"/>
          </a:xfrm>
        </p:grpSpPr>
        <p:sp>
          <p:nvSpPr>
            <p:cNvPr id="200" name="Google Shape;200;p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3" name="Google Shape;203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8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20" name="Google Shape;220;p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595447" y="2231480"/>
            <a:ext cx="3327703" cy="327386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072262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6987870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841666" y="5731899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graphics to </a:t>
            </a:r>
            <a:r>
              <a:rPr lang="en" sz="2400" b="1" dirty="0" err="1">
                <a:solidFill>
                  <a:schemeClr val="dk1"/>
                </a:solidFill>
                <a:latin typeface="Quattrocento Sans"/>
                <a:sym typeface="Quattrocento Sans"/>
              </a:rPr>
              <a:t>visualise</a:t>
            </a: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06E6E170-A1A8-8BE3-6710-53510F7E1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35" name="Google Shape;235;p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841666" y="5638071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data to support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>
            <a:off x="1894436" y="1873284"/>
            <a:ext cx="3710617" cy="3356247"/>
            <a:chOff x="-379870" y="-218195"/>
            <a:chExt cx="5575596" cy="5043119"/>
          </a:xfrm>
        </p:grpSpPr>
        <p:sp>
          <p:nvSpPr>
            <p:cNvPr id="242" name="Google Shape;242;p9"/>
            <p:cNvSpPr txBox="1"/>
            <p:nvPr/>
          </p:nvSpPr>
          <p:spPr>
            <a:xfrm>
              <a:off x="4136021" y="1006698"/>
              <a:ext cx="1059705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31.9%</a:t>
              </a:r>
              <a:endParaRPr dirty="0"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3248284" y="3946856"/>
              <a:ext cx="1152373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-52192" y="3716547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-379870" y="820518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1671445" y="-218195"/>
              <a:ext cx="86779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4.3%</a:t>
              </a:r>
              <a:endParaRPr dirty="0"/>
            </a:p>
          </p:txBody>
        </p:sp>
        <p:grpSp>
          <p:nvGrpSpPr>
            <p:cNvPr id="247" name="Google Shape;247;p9"/>
            <p:cNvGrpSpPr/>
            <p:nvPr/>
          </p:nvGrpSpPr>
          <p:grpSpPr>
            <a:xfrm>
              <a:off x="443328" y="896273"/>
              <a:ext cx="3882349" cy="3928651"/>
              <a:chOff x="-19735" y="0"/>
              <a:chExt cx="2620775" cy="2652031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1270000" y="0"/>
                <a:ext cx="1331040" cy="1861495"/>
              </a:xfrm>
              <a:custGeom>
                <a:avLst/>
                <a:gdLst/>
                <a:ahLst/>
                <a:cxnLst/>
                <a:rect l="l" t="t" r="r" b="b"/>
                <a:pathLst>
                  <a:path w="1331040" h="1861495" extrusionOk="0">
                    <a:moveTo>
                      <a:pt x="0" y="0"/>
                    </a:moveTo>
                    <a:cubicBezTo>
                      <a:pt x="444863" y="0"/>
                      <a:pt x="857296" y="232770"/>
                      <a:pt x="1087221" y="613608"/>
                    </a:cubicBezTo>
                    <a:cubicBezTo>
                      <a:pt x="1317146" y="994446"/>
                      <a:pt x="1331040" y="1467827"/>
                      <a:pt x="1123847" y="1861495"/>
                    </a:cubicBezTo>
                    <a:lnTo>
                      <a:pt x="561924" y="1565748"/>
                    </a:lnTo>
                    <a:cubicBezTo>
                      <a:pt x="665520" y="1368914"/>
                      <a:pt x="658573" y="1132223"/>
                      <a:pt x="543611" y="941804"/>
                    </a:cubicBezTo>
                    <a:cubicBezTo>
                      <a:pt x="428648" y="751385"/>
                      <a:pt x="222432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955148" y="1537294"/>
                <a:ext cx="1466857" cy="1114737"/>
              </a:xfrm>
              <a:custGeom>
                <a:avLst/>
                <a:gdLst/>
                <a:ahLst/>
                <a:cxnLst/>
                <a:rect l="l" t="t" r="r" b="b"/>
                <a:pathLst>
                  <a:path w="1466857" h="1114737" extrusionOk="0">
                    <a:moveTo>
                      <a:pt x="1466857" y="267293"/>
                    </a:moveTo>
                    <a:cubicBezTo>
                      <a:pt x="1209324" y="822263"/>
                      <a:pt x="592714" y="1114736"/>
                      <a:pt x="0" y="963059"/>
                    </a:cubicBezTo>
                    <a:lnTo>
                      <a:pt x="157426" y="347882"/>
                    </a:lnTo>
                    <a:cubicBezTo>
                      <a:pt x="453783" y="423721"/>
                      <a:pt x="762088" y="277485"/>
                      <a:pt x="890855" y="0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9968" y="1248946"/>
                <a:ext cx="1153485" cy="1265606"/>
              </a:xfrm>
              <a:custGeom>
                <a:avLst/>
                <a:gdLst/>
                <a:ahLst/>
                <a:cxnLst/>
                <a:rect l="l" t="t" r="r" b="b"/>
                <a:pathLst>
                  <a:path w="1153485" h="1265606" extrusionOk="0">
                    <a:moveTo>
                      <a:pt x="1027002" y="1265605"/>
                    </a:moveTo>
                    <a:cubicBezTo>
                      <a:pt x="427449" y="1143741"/>
                      <a:pt x="0" y="611729"/>
                      <a:pt x="10143" y="0"/>
                    </a:cubicBezTo>
                    <a:lnTo>
                      <a:pt x="645055" y="10527"/>
                    </a:lnTo>
                    <a:cubicBezTo>
                      <a:pt x="639984" y="316391"/>
                      <a:pt x="853708" y="582397"/>
                      <a:pt x="1153485" y="643330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-19735" y="29886"/>
                <a:ext cx="1152789" cy="1282552"/>
              </a:xfrm>
              <a:custGeom>
                <a:avLst/>
                <a:gdLst/>
                <a:ahLst/>
                <a:cxnLst/>
                <a:rect l="l" t="t" r="r" b="b"/>
                <a:pathLst>
                  <a:path w="1152789" h="1282552" extrusionOk="0">
                    <a:moveTo>
                      <a:pt x="20444" y="1282551"/>
                    </a:moveTo>
                    <a:cubicBezTo>
                      <a:pt x="0" y="671080"/>
                      <a:pt x="418429" y="131944"/>
                      <a:pt x="1015844" y="0"/>
                    </a:cubicBezTo>
                    <a:lnTo>
                      <a:pt x="1152790" y="620057"/>
                    </a:lnTo>
                    <a:cubicBezTo>
                      <a:pt x="854082" y="686029"/>
                      <a:pt x="644868" y="955597"/>
                      <a:pt x="655090" y="1261332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934472" y="0"/>
                <a:ext cx="335465" cy="657562"/>
              </a:xfrm>
              <a:custGeom>
                <a:avLst/>
                <a:gdLst/>
                <a:ahLst/>
                <a:cxnLst/>
                <a:rect l="l" t="t" r="r" b="b"/>
                <a:pathLst>
                  <a:path w="335465" h="657562" extrusionOk="0">
                    <a:moveTo>
                      <a:pt x="0" y="45124"/>
                    </a:moveTo>
                    <a:cubicBezTo>
                      <a:pt x="109287" y="15187"/>
                      <a:pt x="222088" y="11"/>
                      <a:pt x="335401" y="0"/>
                    </a:cubicBezTo>
                    <a:lnTo>
                      <a:pt x="335465" y="635000"/>
                    </a:lnTo>
                    <a:cubicBezTo>
                      <a:pt x="278808" y="635006"/>
                      <a:pt x="222407" y="642594"/>
                      <a:pt x="167764" y="657562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9"/>
          <p:cNvGrpSpPr/>
          <p:nvPr/>
        </p:nvGrpSpPr>
        <p:grpSpPr>
          <a:xfrm>
            <a:off x="6334176" y="1838751"/>
            <a:ext cx="3748314" cy="3435482"/>
            <a:chOff x="-138668" y="-267634"/>
            <a:chExt cx="5632240" cy="516217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4696602" y="2837413"/>
              <a:ext cx="79697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41%</a:t>
              </a:r>
              <a:endParaRPr dirty="0"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-138668" y="2273368"/>
              <a:ext cx="921479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30.5%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249717" y="-267634"/>
              <a:ext cx="717721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1694151" y="4073086"/>
              <a:ext cx="940732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550708" y="-234344"/>
              <a:ext cx="1059704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grpSp>
          <p:nvGrpSpPr>
            <p:cNvPr id="260" name="Google Shape;260;p9"/>
            <p:cNvGrpSpPr/>
            <p:nvPr/>
          </p:nvGrpSpPr>
          <p:grpSpPr>
            <a:xfrm>
              <a:off x="926309" y="809276"/>
              <a:ext cx="3963025" cy="3824809"/>
              <a:chOff x="-15943" y="0"/>
              <a:chExt cx="2675235" cy="2581933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1270000" y="0"/>
                <a:ext cx="766967" cy="763872"/>
              </a:xfrm>
              <a:custGeom>
                <a:avLst/>
                <a:gdLst/>
                <a:ahLst/>
                <a:cxnLst/>
                <a:rect l="l" t="t" r="r" b="b"/>
                <a:pathLst>
                  <a:path w="766967" h="7638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76918" y="0"/>
                      <a:pt x="546248" y="90510"/>
                      <a:pt x="766967" y="257744"/>
                    </a:cubicBezTo>
                    <a:lnTo>
                      <a:pt x="383483" y="763872"/>
                    </a:lnTo>
                    <a:cubicBezTo>
                      <a:pt x="273124" y="680255"/>
                      <a:pt x="138459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1168610" y="220677"/>
                <a:ext cx="1490682" cy="2361256"/>
              </a:xfrm>
              <a:custGeom>
                <a:avLst/>
                <a:gdLst/>
                <a:ahLst/>
                <a:cxnLst/>
                <a:rect l="l" t="t" r="r" b="b"/>
                <a:pathLst>
                  <a:path w="1490682" h="2361256" extrusionOk="0">
                    <a:moveTo>
                      <a:pt x="816806" y="0"/>
                    </a:moveTo>
                    <a:cubicBezTo>
                      <a:pt x="1292735" y="324482"/>
                      <a:pt x="1490682" y="928640"/>
                      <a:pt x="1299044" y="1471845"/>
                    </a:cubicBezTo>
                    <a:cubicBezTo>
                      <a:pt x="1107406" y="2015050"/>
                      <a:pt x="574179" y="2361256"/>
                      <a:pt x="0" y="2315269"/>
                    </a:cubicBezTo>
                    <a:lnTo>
                      <a:pt x="50695" y="1682296"/>
                    </a:lnTo>
                    <a:cubicBezTo>
                      <a:pt x="337785" y="1705289"/>
                      <a:pt x="604398" y="1532187"/>
                      <a:pt x="700217" y="1260584"/>
                    </a:cubicBezTo>
                    <a:cubicBezTo>
                      <a:pt x="796036" y="988981"/>
                      <a:pt x="697063" y="686903"/>
                      <a:pt x="459098" y="524661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473094" y="1764429"/>
                <a:ext cx="777909" cy="775002"/>
              </a:xfrm>
              <a:custGeom>
                <a:avLst/>
                <a:gdLst/>
                <a:ahLst/>
                <a:cxnLst/>
                <a:rect l="l" t="t" r="r" b="b"/>
                <a:pathLst>
                  <a:path w="777909" h="775002" extrusionOk="0">
                    <a:moveTo>
                      <a:pt x="758913" y="775003"/>
                    </a:moveTo>
                    <a:cubicBezTo>
                      <a:pt x="482119" y="766718"/>
                      <a:pt x="215617" y="668192"/>
                      <a:pt x="0" y="494430"/>
                    </a:cubicBezTo>
                    <a:lnTo>
                      <a:pt x="398453" y="0"/>
                    </a:lnTo>
                    <a:cubicBezTo>
                      <a:pt x="506262" y="86881"/>
                      <a:pt x="639512" y="136145"/>
                      <a:pt x="777910" y="140287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15943" y="186232"/>
                <a:ext cx="954904" cy="2111219"/>
              </a:xfrm>
              <a:custGeom>
                <a:avLst/>
                <a:gdLst/>
                <a:ahLst/>
                <a:cxnLst/>
                <a:rect l="l" t="t" r="r" b="b"/>
                <a:pathLst>
                  <a:path w="954904" h="2111219" extrusionOk="0">
                    <a:moveTo>
                      <a:pt x="539456" y="2111220"/>
                    </a:moveTo>
                    <a:cubicBezTo>
                      <a:pt x="196054" y="1861723"/>
                      <a:pt x="0" y="1457162"/>
                      <a:pt x="16957" y="1033032"/>
                    </a:cubicBezTo>
                    <a:cubicBezTo>
                      <a:pt x="33914" y="608903"/>
                      <a:pt x="261640" y="221285"/>
                      <a:pt x="623865" y="0"/>
                    </a:cubicBezTo>
                    <a:lnTo>
                      <a:pt x="954904" y="541884"/>
                    </a:lnTo>
                    <a:cubicBezTo>
                      <a:pt x="773792" y="652526"/>
                      <a:pt x="659929" y="846335"/>
                      <a:pt x="651450" y="1058400"/>
                    </a:cubicBezTo>
                    <a:cubicBezTo>
                      <a:pt x="642971" y="1270465"/>
                      <a:pt x="740998" y="1472746"/>
                      <a:pt x="912699" y="1597494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554584" y="0"/>
                <a:ext cx="715353" cy="745338"/>
              </a:xfrm>
              <a:custGeom>
                <a:avLst/>
                <a:gdLst/>
                <a:ahLst/>
                <a:cxnLst/>
                <a:rect l="l" t="t" r="r" b="b"/>
                <a:pathLst>
                  <a:path w="715353" h="745338" extrusionOk="0">
                    <a:moveTo>
                      <a:pt x="0" y="220677"/>
                    </a:moveTo>
                    <a:cubicBezTo>
                      <a:pt x="210844" y="76926"/>
                      <a:pt x="460103" y="26"/>
                      <a:pt x="715289" y="0"/>
                    </a:cubicBezTo>
                    <a:lnTo>
                      <a:pt x="715353" y="635000"/>
                    </a:lnTo>
                    <a:cubicBezTo>
                      <a:pt x="587760" y="635013"/>
                      <a:pt x="463130" y="673463"/>
                      <a:pt x="357708" y="745338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354</Words>
  <Application>Microsoft Office PowerPoint</Application>
  <PresentationFormat>寬螢幕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Montserrat</vt:lpstr>
      <vt:lpstr>Noto Sans</vt:lpstr>
      <vt:lpstr>Raleway Thin</vt:lpstr>
      <vt:lpstr>Raleway</vt:lpstr>
      <vt:lpstr>Calibri</vt:lpstr>
      <vt:lpstr>Quattrocento Sans</vt:lpstr>
      <vt:lpstr>Lora</vt:lpstr>
      <vt:lpstr>Arial</vt:lpstr>
      <vt:lpstr>Viola template</vt:lpstr>
      <vt:lpstr>Chinese Handwriting OCR for Schools</vt:lpstr>
      <vt:lpstr>Introduction</vt:lpstr>
      <vt:lpstr>Background &amp; Motivation </vt:lpstr>
      <vt:lpstr>What is the target market?</vt:lpstr>
      <vt:lpstr>What is the target market?</vt:lpstr>
      <vt:lpstr>Are there existing solutions?</vt:lpstr>
      <vt:lpstr>What is your solution?</vt:lpstr>
      <vt:lpstr>What is your solution?</vt:lpstr>
      <vt:lpstr>What is your solution?</vt:lpstr>
      <vt:lpstr>What is your solution?</vt:lpstr>
      <vt:lpstr>What is your solution?</vt:lpstr>
      <vt:lpstr>Timeline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Clarice Liu</dc:creator>
  <cp:lastModifiedBy>6D25 LO PAK KI KAPAKKI</cp:lastModifiedBy>
  <cp:revision>4</cp:revision>
  <dcterms:created xsi:type="dcterms:W3CDTF">2022-11-17T08:58:40Z</dcterms:created>
  <dcterms:modified xsi:type="dcterms:W3CDTF">2022-11-28T02:41:54Z</dcterms:modified>
</cp:coreProperties>
</file>