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Touvlo" panose="020B0604020202020204" charset="0"/>
      <p:regular r:id="rId12"/>
    </p:embeddedFont>
    <p:embeddedFont>
      <p:font typeface="Canva Sans Bold" panose="020B0604020202020204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Proxima Nova Condensed" panose="020B0604020202020204" charset="0"/>
      <p:regular r:id="rId18"/>
    </p:embeddedFont>
    <p:embeddedFont>
      <p:font typeface="Proxima Nova Condensed Bold" panose="020B0604020202020204" charset="0"/>
      <p:regular r:id="rId19"/>
    </p:embeddedFont>
    <p:embeddedFont>
      <p:font typeface="Touvlo Bold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69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9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201400" y="1013495"/>
            <a:ext cx="7720093" cy="1644729"/>
            <a:chOff x="0" y="0"/>
            <a:chExt cx="1907576" cy="406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07576" cy="406400"/>
            </a:xfrm>
            <a:custGeom>
              <a:avLst/>
              <a:gdLst/>
              <a:ahLst/>
              <a:cxnLst/>
              <a:rect l="l" t="t" r="r" b="b"/>
              <a:pathLst>
                <a:path w="1907576" h="406400">
                  <a:moveTo>
                    <a:pt x="1704376" y="0"/>
                  </a:moveTo>
                  <a:cubicBezTo>
                    <a:pt x="1816600" y="0"/>
                    <a:pt x="1907576" y="90976"/>
                    <a:pt x="1907576" y="203200"/>
                  </a:cubicBezTo>
                  <a:cubicBezTo>
                    <a:pt x="1907576" y="315424"/>
                    <a:pt x="1816600" y="406400"/>
                    <a:pt x="170437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907576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18"/>
                </a:lnSpc>
              </a:pPr>
              <a:endParaRPr sz="2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959932"/>
            <a:ext cx="4465841" cy="594089"/>
            <a:chOff x="0" y="0"/>
            <a:chExt cx="5954454" cy="792118"/>
          </a:xfrm>
        </p:grpSpPr>
        <p:sp>
          <p:nvSpPr>
            <p:cNvPr id="6" name="TextBox 6"/>
            <p:cNvSpPr txBox="1"/>
            <p:nvPr/>
          </p:nvSpPr>
          <p:spPr>
            <a:xfrm>
              <a:off x="938431" y="206702"/>
              <a:ext cx="5016023" cy="4263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370"/>
                </a:lnSpc>
              </a:pPr>
              <a:r>
                <a:rPr lang="en-US" sz="2370" u="none">
                  <a:solidFill>
                    <a:srgbClr val="F6F6F6"/>
                  </a:solidFill>
                  <a:latin typeface="Touvlo"/>
                  <a:ea typeface="Touvlo"/>
                  <a:cs typeface="Touvlo"/>
                  <a:sym typeface="Touvlo"/>
                </a:rPr>
                <a:t>AI Innovations</a:t>
              </a:r>
            </a:p>
          </p:txBody>
        </p:sp>
        <p:sp>
          <p:nvSpPr>
            <p:cNvPr id="7" name="Freeform 7"/>
            <p:cNvSpPr/>
            <p:nvPr/>
          </p:nvSpPr>
          <p:spPr>
            <a:xfrm>
              <a:off x="0" y="0"/>
              <a:ext cx="695624" cy="792118"/>
            </a:xfrm>
            <a:custGeom>
              <a:avLst/>
              <a:gdLst/>
              <a:ahLst/>
              <a:cxnLst/>
              <a:rect l="l" t="t" r="r" b="b"/>
              <a:pathLst>
                <a:path w="695624" h="792118">
                  <a:moveTo>
                    <a:pt x="0" y="0"/>
                  </a:moveTo>
                  <a:lnTo>
                    <a:pt x="695624" y="0"/>
                  </a:lnTo>
                  <a:lnTo>
                    <a:pt x="695624" y="792118"/>
                  </a:lnTo>
                  <a:lnTo>
                    <a:pt x="0" y="7921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id="8" name="Group 8"/>
          <p:cNvGrpSpPr/>
          <p:nvPr/>
        </p:nvGrpSpPr>
        <p:grpSpPr>
          <a:xfrm>
            <a:off x="1487514" y="2798913"/>
            <a:ext cx="8953942" cy="5821282"/>
            <a:chOff x="0" y="0"/>
            <a:chExt cx="11938589" cy="7761709"/>
          </a:xfrm>
        </p:grpSpPr>
        <p:sp>
          <p:nvSpPr>
            <p:cNvPr id="9" name="TextBox 9"/>
            <p:cNvSpPr txBox="1"/>
            <p:nvPr/>
          </p:nvSpPr>
          <p:spPr>
            <a:xfrm>
              <a:off x="0" y="266700"/>
              <a:ext cx="11938589" cy="50984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4422"/>
                </a:lnSpc>
              </a:pPr>
              <a:r>
                <a:rPr lang="en-US" sz="14422" b="1">
                  <a:solidFill>
                    <a:srgbClr val="F6F6F6"/>
                  </a:solidFill>
                  <a:latin typeface="Proxima Nova Condensed Bold"/>
                  <a:ea typeface="Proxima Nova Condensed Bold"/>
                  <a:cs typeface="Proxima Nova Condensed Bold"/>
                  <a:sym typeface="Proxima Nova Condensed Bold"/>
                </a:rPr>
                <a:t>Current Trends in AI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5663244"/>
              <a:ext cx="11938589" cy="20984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439"/>
                </a:lnSpc>
              </a:pPr>
              <a:r>
                <a:rPr lang="en-US" sz="4599">
                  <a:solidFill>
                    <a:srgbClr val="F6F6F6"/>
                  </a:solidFill>
                  <a:latin typeface="Touvlo"/>
                  <a:ea typeface="Touvlo"/>
                  <a:cs typeface="Touvlo"/>
                  <a:sym typeface="Touvlo"/>
                </a:rPr>
                <a:t>Insights on Emerging Technologies and Applications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1963400" y="1092355"/>
            <a:ext cx="4648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Kamaleshwaran</a:t>
            </a:r>
            <a:r>
              <a:rPr lang="en-US" sz="2800" dirty="0" smtClean="0"/>
              <a:t> N</a:t>
            </a:r>
          </a:p>
          <a:p>
            <a:r>
              <a:rPr lang="en-US" sz="2800" dirty="0" err="1" smtClean="0"/>
              <a:t>Selvakumar</a:t>
            </a:r>
            <a:r>
              <a:rPr lang="en-US" sz="2800" dirty="0" smtClean="0"/>
              <a:t> C</a:t>
            </a:r>
          </a:p>
          <a:p>
            <a:r>
              <a:rPr lang="en-US" sz="2800" dirty="0" err="1" smtClean="0"/>
              <a:t>Tejkiran</a:t>
            </a:r>
            <a:r>
              <a:rPr lang="en-US" sz="2800" dirty="0" smtClean="0"/>
              <a:t> A B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9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16831" y="-211815"/>
            <a:ext cx="18921662" cy="4232445"/>
            <a:chOff x="0" y="0"/>
            <a:chExt cx="4983483" cy="111471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83483" cy="1114718"/>
            </a:xfrm>
            <a:custGeom>
              <a:avLst/>
              <a:gdLst/>
              <a:ahLst/>
              <a:cxnLst/>
              <a:rect l="l" t="t" r="r" b="b"/>
              <a:pathLst>
                <a:path w="4983483" h="1114718">
                  <a:moveTo>
                    <a:pt x="0" y="0"/>
                  </a:moveTo>
                  <a:lnTo>
                    <a:pt x="4983483" y="0"/>
                  </a:lnTo>
                  <a:lnTo>
                    <a:pt x="4983483" y="1114718"/>
                  </a:lnTo>
                  <a:lnTo>
                    <a:pt x="0" y="1114718"/>
                  </a:lnTo>
                  <a:close/>
                </a:path>
              </a:pathLst>
            </a:custGeom>
            <a:solidFill>
              <a:srgbClr val="323F8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983483" cy="11623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781778" y="8733472"/>
            <a:ext cx="4597759" cy="1049655"/>
            <a:chOff x="0" y="0"/>
            <a:chExt cx="6130346" cy="1399540"/>
          </a:xfrm>
        </p:grpSpPr>
        <p:sp>
          <p:nvSpPr>
            <p:cNvPr id="6" name="TextBox 6"/>
            <p:cNvSpPr txBox="1"/>
            <p:nvPr/>
          </p:nvSpPr>
          <p:spPr>
            <a:xfrm>
              <a:off x="0" y="-57150"/>
              <a:ext cx="6130346" cy="6227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F6F6F6"/>
                  </a:solidFill>
                  <a:latin typeface="Touvlo"/>
                  <a:ea typeface="Touvlo"/>
                  <a:cs typeface="Touvlo"/>
                  <a:sym typeface="Touvlo"/>
                </a:rPr>
                <a:t>PHONE: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625899"/>
              <a:ext cx="6130346" cy="7736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900"/>
                </a:lnSpc>
                <a:spcBef>
                  <a:spcPct val="0"/>
                </a:spcBef>
              </a:pPr>
              <a:r>
                <a:rPr lang="en-US" sz="3500" b="1">
                  <a:solidFill>
                    <a:srgbClr val="F6F6F6"/>
                  </a:solidFill>
                  <a:latin typeface="Touvlo Bold"/>
                  <a:ea typeface="Touvlo Bold"/>
                  <a:cs typeface="Touvlo Bold"/>
                  <a:sym typeface="Touvlo Bold"/>
                </a:rPr>
                <a:t>1234567890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8781778" y="7017926"/>
            <a:ext cx="10022201" cy="1046546"/>
            <a:chOff x="0" y="0"/>
            <a:chExt cx="13362935" cy="1395395"/>
          </a:xfrm>
        </p:grpSpPr>
        <p:sp>
          <p:nvSpPr>
            <p:cNvPr id="9" name="TextBox 9"/>
            <p:cNvSpPr txBox="1"/>
            <p:nvPr/>
          </p:nvSpPr>
          <p:spPr>
            <a:xfrm>
              <a:off x="0" y="-57150"/>
              <a:ext cx="13362935" cy="6227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19"/>
                </a:lnSpc>
                <a:spcBef>
                  <a:spcPct val="0"/>
                </a:spcBef>
              </a:pPr>
              <a:r>
                <a:rPr lang="en-US" sz="2799" u="none">
                  <a:solidFill>
                    <a:srgbClr val="F6F6F6"/>
                  </a:solidFill>
                  <a:latin typeface="Touvlo"/>
                  <a:ea typeface="Touvlo"/>
                  <a:cs typeface="Touvlo"/>
                  <a:sym typeface="Touvlo"/>
                </a:rPr>
                <a:t>EMAIL: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759249"/>
              <a:ext cx="13362935" cy="6361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500"/>
                </a:lnSpc>
              </a:pPr>
              <a:r>
                <a:rPr lang="en-US" sz="3500" b="1">
                  <a:solidFill>
                    <a:srgbClr val="F6F6F6"/>
                  </a:solidFill>
                  <a:latin typeface="Touvlo Bold"/>
                  <a:ea typeface="Touvlo Bold"/>
                  <a:cs typeface="Touvlo Bold"/>
                  <a:sym typeface="Touvlo Bold"/>
                </a:rPr>
                <a:t>2416137@saec.ac.in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5210895" y="1231808"/>
            <a:ext cx="7141766" cy="1566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>
                <a:solidFill>
                  <a:srgbClr val="F6F6F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Thank you !!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9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5193165" y="-3260223"/>
            <a:ext cx="2211047" cy="12617694"/>
            <a:chOff x="0" y="0"/>
            <a:chExt cx="647480" cy="36949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47480" cy="3694947"/>
            </a:xfrm>
            <a:custGeom>
              <a:avLst/>
              <a:gdLst/>
              <a:ahLst/>
              <a:cxnLst/>
              <a:rect l="l" t="t" r="r" b="b"/>
              <a:pathLst>
                <a:path w="647480" h="3694947">
                  <a:moveTo>
                    <a:pt x="215943" y="19070"/>
                  </a:moveTo>
                  <a:cubicBezTo>
                    <a:pt x="249031" y="7556"/>
                    <a:pt x="286876" y="0"/>
                    <a:pt x="323914" y="0"/>
                  </a:cubicBezTo>
                  <a:cubicBezTo>
                    <a:pt x="360954" y="0"/>
                    <a:pt x="396595" y="6476"/>
                    <a:pt x="429440" y="17990"/>
                  </a:cubicBezTo>
                  <a:cubicBezTo>
                    <a:pt x="430139" y="18350"/>
                    <a:pt x="430838" y="18350"/>
                    <a:pt x="431536" y="18710"/>
                  </a:cubicBezTo>
                  <a:cubicBezTo>
                    <a:pt x="554883" y="64765"/>
                    <a:pt x="645733" y="186379"/>
                    <a:pt x="647480" y="392523"/>
                  </a:cubicBezTo>
                  <a:lnTo>
                    <a:pt x="647480" y="3694947"/>
                  </a:lnTo>
                  <a:lnTo>
                    <a:pt x="0" y="3694947"/>
                  </a:lnTo>
                  <a:lnTo>
                    <a:pt x="0" y="394973"/>
                  </a:lnTo>
                  <a:cubicBezTo>
                    <a:pt x="1747" y="185660"/>
                    <a:pt x="91199" y="64045"/>
                    <a:pt x="215943" y="190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88900"/>
              <a:ext cx="647480" cy="36060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69886" y="2097260"/>
            <a:ext cx="9142043" cy="114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606"/>
              </a:lnSpc>
            </a:pPr>
            <a:r>
              <a:rPr lang="en-US" sz="8606" b="1" dirty="0">
                <a:solidFill>
                  <a:srgbClr val="000000"/>
                </a:solidFill>
                <a:latin typeface="Proxima Nova Condensed Bold"/>
                <a:ea typeface="Proxima Nova Condensed Bold"/>
                <a:cs typeface="Proxima Nova Condensed Bold"/>
                <a:sym typeface="Proxima Nova Condensed Bold"/>
              </a:rPr>
              <a:t>AI Technology Trends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69886" y="5524500"/>
            <a:ext cx="14048679" cy="18622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990"/>
              </a:lnSpc>
              <a:spcBef>
                <a:spcPct val="0"/>
              </a:spcBef>
            </a:pPr>
            <a:r>
              <a:rPr lang="en-US" sz="3564" u="none">
                <a:solidFill>
                  <a:srgbClr val="F6F6F6"/>
                </a:solidFill>
                <a:latin typeface="Touvlo"/>
                <a:ea typeface="Touvlo"/>
                <a:cs typeface="Touvlo"/>
                <a:sym typeface="Touvlo"/>
              </a:rPr>
              <a:t>Today's AI landscape is rapidly evolving, influencing various industries with </a:t>
            </a:r>
            <a:r>
              <a:rPr lang="en-US" sz="3564" b="1" u="none">
                <a:solidFill>
                  <a:srgbClr val="F6F6F6"/>
                </a:solidFill>
                <a:latin typeface="Touvlo Bold"/>
                <a:ea typeface="Touvlo Bold"/>
                <a:cs typeface="Touvlo Bold"/>
                <a:sym typeface="Touvlo Bold"/>
              </a:rPr>
              <a:t>innovative solutions</a:t>
            </a:r>
            <a:r>
              <a:rPr lang="en-US" sz="3564" u="none">
                <a:solidFill>
                  <a:srgbClr val="F6F6F6"/>
                </a:solidFill>
                <a:latin typeface="Touvlo"/>
                <a:ea typeface="Touvlo"/>
                <a:cs typeface="Touvlo"/>
                <a:sym typeface="Touvlo"/>
              </a:rPr>
              <a:t> that enhance efficiency and transform traditional processes.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9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03822" y="2960927"/>
            <a:ext cx="15503940" cy="6550414"/>
          </a:xfrm>
          <a:custGeom>
            <a:avLst/>
            <a:gdLst/>
            <a:ahLst/>
            <a:cxnLst/>
            <a:rect l="l" t="t" r="r" b="b"/>
            <a:pathLst>
              <a:path w="15503940" h="6550414">
                <a:moveTo>
                  <a:pt x="0" y="0"/>
                </a:moveTo>
                <a:lnTo>
                  <a:pt x="15503939" y="0"/>
                </a:lnTo>
                <a:lnTo>
                  <a:pt x="15503939" y="6550415"/>
                </a:lnTo>
                <a:lnTo>
                  <a:pt x="0" y="65504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-457200" y="495300"/>
            <a:ext cx="14323880" cy="31954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720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AI Revolution is Here</a:t>
            </a:r>
          </a:p>
          <a:p>
            <a:pPr algn="ctr">
              <a:lnSpc>
                <a:spcPts val="12880"/>
              </a:lnSpc>
            </a:pPr>
            <a:endParaRPr lang="en-US" sz="7200" b="1" dirty="0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9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2589313" y="-3360813"/>
            <a:ext cx="2211047" cy="10175689"/>
            <a:chOff x="0" y="0"/>
            <a:chExt cx="647480" cy="297983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47480" cy="2979834"/>
            </a:xfrm>
            <a:custGeom>
              <a:avLst/>
              <a:gdLst/>
              <a:ahLst/>
              <a:cxnLst/>
              <a:rect l="l" t="t" r="r" b="b"/>
              <a:pathLst>
                <a:path w="647480" h="2979834">
                  <a:moveTo>
                    <a:pt x="215943" y="19070"/>
                  </a:moveTo>
                  <a:cubicBezTo>
                    <a:pt x="249031" y="7556"/>
                    <a:pt x="286876" y="0"/>
                    <a:pt x="323914" y="0"/>
                  </a:cubicBezTo>
                  <a:cubicBezTo>
                    <a:pt x="360954" y="0"/>
                    <a:pt x="396595" y="6476"/>
                    <a:pt x="429440" y="17990"/>
                  </a:cubicBezTo>
                  <a:cubicBezTo>
                    <a:pt x="430139" y="18350"/>
                    <a:pt x="430838" y="18350"/>
                    <a:pt x="431536" y="18710"/>
                  </a:cubicBezTo>
                  <a:cubicBezTo>
                    <a:pt x="554883" y="64765"/>
                    <a:pt x="645733" y="186379"/>
                    <a:pt x="647480" y="376638"/>
                  </a:cubicBezTo>
                  <a:lnTo>
                    <a:pt x="647480" y="2979834"/>
                  </a:lnTo>
                  <a:lnTo>
                    <a:pt x="0" y="2979834"/>
                  </a:lnTo>
                  <a:lnTo>
                    <a:pt x="0" y="378570"/>
                  </a:lnTo>
                  <a:cubicBezTo>
                    <a:pt x="1747" y="185660"/>
                    <a:pt x="91199" y="64045"/>
                    <a:pt x="215943" y="190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88900"/>
              <a:ext cx="647480" cy="28909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526149" y="1289414"/>
            <a:ext cx="8168659" cy="10181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671"/>
              </a:lnSpc>
              <a:spcBef>
                <a:spcPct val="0"/>
              </a:spcBef>
            </a:pPr>
            <a:r>
              <a:rPr lang="en-US" sz="7671" b="1" u="none" strike="noStrike">
                <a:solidFill>
                  <a:srgbClr val="000000"/>
                </a:solidFill>
                <a:latin typeface="Proxima Nova Condensed Bold"/>
                <a:ea typeface="Proxima Nova Condensed Bold"/>
                <a:cs typeface="Proxima Nova Condensed Bold"/>
                <a:sym typeface="Proxima Nova Condensed Bold"/>
              </a:rPr>
              <a:t>Key AI Concepts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2486769" y="3900642"/>
            <a:ext cx="15154680" cy="5291200"/>
            <a:chOff x="0" y="0"/>
            <a:chExt cx="20206239" cy="7054933"/>
          </a:xfrm>
        </p:grpSpPr>
        <p:sp>
          <p:nvSpPr>
            <p:cNvPr id="7" name="TextBox 7"/>
            <p:cNvSpPr txBox="1"/>
            <p:nvPr/>
          </p:nvSpPr>
          <p:spPr>
            <a:xfrm>
              <a:off x="0" y="-76200"/>
              <a:ext cx="20206239" cy="9685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159"/>
                </a:lnSpc>
                <a:spcBef>
                  <a:spcPct val="0"/>
                </a:spcBef>
              </a:pPr>
              <a:r>
                <a:rPr lang="en-US" sz="4399" b="1" u="none">
                  <a:solidFill>
                    <a:srgbClr val="F6F6F6"/>
                  </a:solidFill>
                  <a:latin typeface="Proxima Nova Condensed Bold"/>
                  <a:ea typeface="Proxima Nova Condensed Bold"/>
                  <a:cs typeface="Proxima Nova Condensed Bold"/>
                  <a:sym typeface="Proxima Nova Condensed Bold"/>
                </a:rPr>
                <a:t>AUTOMATION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115775"/>
              <a:ext cx="20206239" cy="5578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583"/>
                </a:lnSpc>
              </a:pPr>
              <a:r>
                <a:rPr lang="en-US" sz="2559" u="none">
                  <a:solidFill>
                    <a:srgbClr val="F6F6F6"/>
                  </a:solidFill>
                  <a:latin typeface="Touvlo"/>
                  <a:ea typeface="Touvlo"/>
                  <a:cs typeface="Touvlo"/>
                  <a:sym typeface="Touvlo"/>
                </a:rPr>
                <a:t>Automation streamlines processes, reducing </a:t>
              </a:r>
              <a:r>
                <a:rPr lang="en-US" sz="2559" b="1" u="none">
                  <a:solidFill>
                    <a:srgbClr val="F6F6F6"/>
                  </a:solidFill>
                  <a:latin typeface="Touvlo Bold"/>
                  <a:ea typeface="Touvlo Bold"/>
                  <a:cs typeface="Touvlo Bold"/>
                  <a:sym typeface="Touvlo Bold"/>
                </a:rPr>
                <a:t>human effort</a:t>
              </a:r>
              <a:r>
                <a:rPr lang="en-US" sz="2559" u="none">
                  <a:solidFill>
                    <a:srgbClr val="F6F6F6"/>
                  </a:solidFill>
                  <a:latin typeface="Touvlo"/>
                  <a:ea typeface="Touvlo"/>
                  <a:cs typeface="Touvlo"/>
                  <a:sym typeface="Touvlo"/>
                </a:rPr>
                <a:t> and increasing efficiency.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2614477"/>
              <a:ext cx="20206239" cy="9685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159"/>
                </a:lnSpc>
                <a:spcBef>
                  <a:spcPct val="0"/>
                </a:spcBef>
              </a:pPr>
              <a:r>
                <a:rPr lang="en-US" sz="4399" b="1" u="none">
                  <a:solidFill>
                    <a:srgbClr val="F6F6F6"/>
                  </a:solidFill>
                  <a:latin typeface="Proxima Nova Condensed Bold"/>
                  <a:ea typeface="Proxima Nova Condensed Bold"/>
                  <a:cs typeface="Proxima Nova Condensed Bold"/>
                  <a:sym typeface="Proxima Nova Condensed Bold"/>
                </a:rPr>
                <a:t>MACHINE LEARNING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3806452"/>
              <a:ext cx="20206239" cy="5578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583"/>
                </a:lnSpc>
              </a:pPr>
              <a:r>
                <a:rPr lang="en-US" sz="2559" u="none">
                  <a:solidFill>
                    <a:srgbClr val="F6F6F6"/>
                  </a:solidFill>
                  <a:latin typeface="Touvlo"/>
                  <a:ea typeface="Touvlo"/>
                  <a:cs typeface="Touvlo"/>
                  <a:sym typeface="Touvlo"/>
                </a:rPr>
                <a:t>Machine learning enables systems to </a:t>
              </a:r>
              <a:r>
                <a:rPr lang="en-US" sz="2559" b="1" u="none">
                  <a:solidFill>
                    <a:srgbClr val="F6F6F6"/>
                  </a:solidFill>
                  <a:latin typeface="Touvlo Bold"/>
                  <a:ea typeface="Touvlo Bold"/>
                  <a:cs typeface="Touvlo Bold"/>
                  <a:sym typeface="Touvlo Bold"/>
                </a:rPr>
                <a:t>learn from data</a:t>
              </a:r>
              <a:r>
                <a:rPr lang="en-US" sz="2559" u="none">
                  <a:solidFill>
                    <a:srgbClr val="F6F6F6"/>
                  </a:solidFill>
                  <a:latin typeface="Touvlo"/>
                  <a:ea typeface="Touvlo"/>
                  <a:cs typeface="Touvlo"/>
                  <a:sym typeface="Touvlo"/>
                </a:rPr>
                <a:t> and improve over time.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5305154"/>
              <a:ext cx="20206239" cy="9685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159"/>
                </a:lnSpc>
                <a:spcBef>
                  <a:spcPct val="0"/>
                </a:spcBef>
              </a:pPr>
              <a:r>
                <a:rPr lang="en-US" sz="4399" b="1" u="none">
                  <a:solidFill>
                    <a:srgbClr val="F6F6F6"/>
                  </a:solidFill>
                  <a:latin typeface="Proxima Nova Condensed Bold"/>
                  <a:ea typeface="Proxima Nova Condensed Bold"/>
                  <a:cs typeface="Proxima Nova Condensed Bold"/>
                  <a:sym typeface="Proxima Nova Condensed Bold"/>
                </a:rPr>
                <a:t>NATURAL LANGUAGE PROCESSING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6497129"/>
              <a:ext cx="20206239" cy="5578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583"/>
                </a:lnSpc>
              </a:pPr>
              <a:r>
                <a:rPr lang="en-US" sz="2559" u="none">
                  <a:solidFill>
                    <a:srgbClr val="F6F6F6"/>
                  </a:solidFill>
                  <a:latin typeface="Touvlo"/>
                  <a:ea typeface="Touvlo"/>
                  <a:cs typeface="Touvlo"/>
                  <a:sym typeface="Touvlo"/>
                </a:rPr>
                <a:t>Natural language processing allows machines to </a:t>
              </a:r>
              <a:r>
                <a:rPr lang="en-US" sz="2559" b="1" u="none">
                  <a:solidFill>
                    <a:srgbClr val="F6F6F6"/>
                  </a:solidFill>
                  <a:latin typeface="Touvlo Bold"/>
                  <a:ea typeface="Touvlo Bold"/>
                  <a:cs typeface="Touvlo Bold"/>
                  <a:sym typeface="Touvlo Bold"/>
                </a:rPr>
                <a:t>understand and interpret</a:t>
              </a:r>
              <a:r>
                <a:rPr lang="en-US" sz="2559" u="none">
                  <a:solidFill>
                    <a:srgbClr val="F6F6F6"/>
                  </a:solidFill>
                  <a:latin typeface="Touvlo"/>
                  <a:ea typeface="Touvlo"/>
                  <a:cs typeface="Touvlo"/>
                  <a:sym typeface="Touvlo"/>
                </a:rPr>
                <a:t> human language.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F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20070" y="-500849"/>
            <a:ext cx="7526776" cy="11288699"/>
            <a:chOff x="0" y="0"/>
            <a:chExt cx="1982361" cy="297315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82361" cy="2973155"/>
            </a:xfrm>
            <a:custGeom>
              <a:avLst/>
              <a:gdLst/>
              <a:ahLst/>
              <a:cxnLst/>
              <a:rect l="l" t="t" r="r" b="b"/>
              <a:pathLst>
                <a:path w="1982361" h="2973155">
                  <a:moveTo>
                    <a:pt x="61715" y="0"/>
                  </a:moveTo>
                  <a:lnTo>
                    <a:pt x="1920646" y="0"/>
                  </a:lnTo>
                  <a:cubicBezTo>
                    <a:pt x="1937014" y="0"/>
                    <a:pt x="1952711" y="6502"/>
                    <a:pt x="1964285" y="18076"/>
                  </a:cubicBezTo>
                  <a:cubicBezTo>
                    <a:pt x="1975859" y="29650"/>
                    <a:pt x="1982361" y="45347"/>
                    <a:pt x="1982361" y="61715"/>
                  </a:cubicBezTo>
                  <a:lnTo>
                    <a:pt x="1982361" y="2911440"/>
                  </a:lnTo>
                  <a:cubicBezTo>
                    <a:pt x="1982361" y="2927808"/>
                    <a:pt x="1975859" y="2943505"/>
                    <a:pt x="1964285" y="2955079"/>
                  </a:cubicBezTo>
                  <a:cubicBezTo>
                    <a:pt x="1952711" y="2966653"/>
                    <a:pt x="1937014" y="2973155"/>
                    <a:pt x="1920646" y="2973155"/>
                  </a:cubicBezTo>
                  <a:lnTo>
                    <a:pt x="61715" y="2973155"/>
                  </a:lnTo>
                  <a:cubicBezTo>
                    <a:pt x="45347" y="2973155"/>
                    <a:pt x="29650" y="2966653"/>
                    <a:pt x="18076" y="2955079"/>
                  </a:cubicBezTo>
                  <a:cubicBezTo>
                    <a:pt x="6502" y="2943505"/>
                    <a:pt x="0" y="2927808"/>
                    <a:pt x="0" y="2911440"/>
                  </a:cubicBezTo>
                  <a:lnTo>
                    <a:pt x="0" y="61715"/>
                  </a:lnTo>
                  <a:cubicBezTo>
                    <a:pt x="0" y="45347"/>
                    <a:pt x="6502" y="29650"/>
                    <a:pt x="18076" y="18076"/>
                  </a:cubicBezTo>
                  <a:cubicBezTo>
                    <a:pt x="29650" y="6502"/>
                    <a:pt x="45347" y="0"/>
                    <a:pt x="61715" y="0"/>
                  </a:cubicBezTo>
                  <a:close/>
                </a:path>
              </a:pathLst>
            </a:custGeom>
            <a:solidFill>
              <a:srgbClr val="11297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982361" cy="30112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964300" y="2382749"/>
            <a:ext cx="6295000" cy="2244901"/>
            <a:chOff x="0" y="0"/>
            <a:chExt cx="1139599" cy="406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39599" cy="406400"/>
            </a:xfrm>
            <a:custGeom>
              <a:avLst/>
              <a:gdLst/>
              <a:ahLst/>
              <a:cxnLst/>
              <a:rect l="l" t="t" r="r" b="b"/>
              <a:pathLst>
                <a:path w="1139599" h="406400">
                  <a:moveTo>
                    <a:pt x="936399" y="0"/>
                  </a:moveTo>
                  <a:cubicBezTo>
                    <a:pt x="1048624" y="0"/>
                    <a:pt x="1139599" y="90976"/>
                    <a:pt x="1139599" y="203200"/>
                  </a:cubicBezTo>
                  <a:cubicBezTo>
                    <a:pt x="1139599" y="315424"/>
                    <a:pt x="1048624" y="406400"/>
                    <a:pt x="93639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85725"/>
              <a:ext cx="1139599" cy="4921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6435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8224098" y="2382749"/>
            <a:ext cx="4489803" cy="2244901"/>
            <a:chOff x="0" y="0"/>
            <a:chExt cx="812800" cy="406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112973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95250"/>
              <a:ext cx="812800" cy="501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6435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964300" y="5659349"/>
            <a:ext cx="6295000" cy="2244901"/>
            <a:chOff x="0" y="0"/>
            <a:chExt cx="1139599" cy="4064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139599" cy="406400"/>
            </a:xfrm>
            <a:custGeom>
              <a:avLst/>
              <a:gdLst/>
              <a:ahLst/>
              <a:cxnLst/>
              <a:rect l="l" t="t" r="r" b="b"/>
              <a:pathLst>
                <a:path w="1139599" h="406400">
                  <a:moveTo>
                    <a:pt x="936399" y="0"/>
                  </a:moveTo>
                  <a:cubicBezTo>
                    <a:pt x="1048624" y="0"/>
                    <a:pt x="1139599" y="90976"/>
                    <a:pt x="1139599" y="203200"/>
                  </a:cubicBezTo>
                  <a:cubicBezTo>
                    <a:pt x="1139599" y="315424"/>
                    <a:pt x="1048624" y="406400"/>
                    <a:pt x="93639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85725"/>
              <a:ext cx="1139599" cy="4921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6435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224098" y="5659349"/>
            <a:ext cx="4489803" cy="2244901"/>
            <a:chOff x="0" y="0"/>
            <a:chExt cx="812800" cy="4064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112973"/>
            </a:solidFill>
            <a:ln cap="sq">
              <a:noFill/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95250"/>
              <a:ext cx="812800" cy="501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6435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028700" y="2552700"/>
            <a:ext cx="5621921" cy="20694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974"/>
              </a:lnSpc>
              <a:spcBef>
                <a:spcPct val="0"/>
              </a:spcBef>
            </a:pPr>
            <a:r>
              <a:rPr lang="en-US" sz="7974" b="1" u="none" strike="noStrike" dirty="0">
                <a:solidFill>
                  <a:srgbClr val="F6F6F6"/>
                </a:solidFill>
                <a:latin typeface="Proxima Nova Condensed Bold"/>
                <a:ea typeface="Proxima Nova Condensed Bold"/>
                <a:cs typeface="Proxima Nova Condensed Bold"/>
                <a:sym typeface="Proxima Nova Condensed Bold"/>
              </a:rPr>
              <a:t>AI Technology Trends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28700" y="5995558"/>
            <a:ext cx="5621921" cy="842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46"/>
              </a:lnSpc>
              <a:spcBef>
                <a:spcPct val="0"/>
              </a:spcBef>
            </a:pPr>
            <a:r>
              <a:rPr lang="en-US" sz="2461" u="none" dirty="0">
                <a:solidFill>
                  <a:srgbClr val="F6F6F6"/>
                </a:solidFill>
                <a:latin typeface="Touvlo"/>
                <a:ea typeface="Touvlo"/>
                <a:cs typeface="Touvlo"/>
                <a:sym typeface="Touvlo"/>
              </a:rPr>
              <a:t>Recent statistics highlight the impact of AI integration in businesses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13028664" y="2887118"/>
            <a:ext cx="3585862" cy="1236163"/>
            <a:chOff x="0" y="0"/>
            <a:chExt cx="4781149" cy="1648218"/>
          </a:xfrm>
        </p:grpSpPr>
        <p:sp>
          <p:nvSpPr>
            <p:cNvPr id="20" name="TextBox 20"/>
            <p:cNvSpPr txBox="1"/>
            <p:nvPr/>
          </p:nvSpPr>
          <p:spPr>
            <a:xfrm>
              <a:off x="0" y="19050"/>
              <a:ext cx="4781149" cy="4389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528"/>
                </a:lnSpc>
                <a:spcBef>
                  <a:spcPct val="0"/>
                </a:spcBef>
              </a:pPr>
              <a:r>
                <a:rPr lang="en-US" sz="2298" b="1" u="none" strike="noStrike">
                  <a:solidFill>
                    <a:srgbClr val="000000"/>
                  </a:solidFill>
                  <a:latin typeface="Proxima Nova Condensed Bold"/>
                  <a:ea typeface="Proxima Nova Condensed Bold"/>
                  <a:cs typeface="Proxima Nova Condensed Bold"/>
                  <a:sym typeface="Proxima Nova Condensed Bold"/>
                </a:rPr>
                <a:t>Companies reporting efficiency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690974"/>
              <a:ext cx="4781149" cy="9572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953"/>
                </a:lnSpc>
              </a:pPr>
              <a:r>
                <a:rPr lang="en-US" sz="2109">
                  <a:solidFill>
                    <a:srgbClr val="000000"/>
                  </a:solidFill>
                  <a:latin typeface="Touvlo"/>
                  <a:ea typeface="Touvlo"/>
                  <a:cs typeface="Touvlo"/>
                  <a:sym typeface="Touvlo"/>
                </a:rPr>
                <a:t>Significantly boosted productivity levels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3209201" y="6219828"/>
            <a:ext cx="3585862" cy="1236163"/>
            <a:chOff x="0" y="0"/>
            <a:chExt cx="4781149" cy="1648218"/>
          </a:xfrm>
        </p:grpSpPr>
        <p:sp>
          <p:nvSpPr>
            <p:cNvPr id="23" name="TextBox 23"/>
            <p:cNvSpPr txBox="1"/>
            <p:nvPr/>
          </p:nvSpPr>
          <p:spPr>
            <a:xfrm>
              <a:off x="0" y="19050"/>
              <a:ext cx="4781149" cy="4389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528"/>
                </a:lnSpc>
              </a:pPr>
              <a:r>
                <a:rPr lang="en-US" sz="2298" b="1">
                  <a:solidFill>
                    <a:srgbClr val="000000"/>
                  </a:solidFill>
                  <a:latin typeface="Proxima Nova Condensed Bold"/>
                  <a:ea typeface="Proxima Nova Condensed Bold"/>
                  <a:cs typeface="Proxima Nova Condensed Bold"/>
                  <a:sym typeface="Proxima Nova Condensed Bold"/>
                </a:rPr>
                <a:t>Projected market growth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690974"/>
              <a:ext cx="4781149" cy="9572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953"/>
                </a:lnSpc>
              </a:pPr>
              <a:r>
                <a:rPr lang="en-US" sz="2109">
                  <a:solidFill>
                    <a:srgbClr val="000000"/>
                  </a:solidFill>
                  <a:latin typeface="Touvlo"/>
                  <a:ea typeface="Touvlo"/>
                  <a:cs typeface="Touvlo"/>
                  <a:sym typeface="Touvlo"/>
                </a:rPr>
                <a:t>Indicates strong future demand</a:t>
              </a:r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8447562" y="2945359"/>
            <a:ext cx="4042876" cy="7785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435"/>
              </a:lnSpc>
              <a:spcBef>
                <a:spcPct val="0"/>
              </a:spcBef>
            </a:pPr>
            <a:r>
              <a:rPr lang="en-US" sz="4596" b="1" u="none" strike="noStrike">
                <a:solidFill>
                  <a:srgbClr val="F6F6F6"/>
                </a:solidFill>
                <a:latin typeface="Proxima Nova Condensed Bold"/>
                <a:ea typeface="Proxima Nova Condensed Bold"/>
                <a:cs typeface="Proxima Nova Condensed Bold"/>
                <a:sym typeface="Proxima Nova Condensed Bold"/>
              </a:rPr>
              <a:t>70,000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8447562" y="6221959"/>
            <a:ext cx="4042876" cy="7785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435"/>
              </a:lnSpc>
              <a:spcBef>
                <a:spcPct val="0"/>
              </a:spcBef>
            </a:pPr>
            <a:r>
              <a:rPr lang="en-US" sz="4596" b="1" u="none" strike="noStrike">
                <a:solidFill>
                  <a:srgbClr val="F6F6F6"/>
                </a:solidFill>
                <a:latin typeface="Proxima Nova Condensed Bold"/>
                <a:ea typeface="Proxima Nova Condensed Bold"/>
                <a:cs typeface="Proxima Nova Condensed Bold"/>
                <a:sym typeface="Proxima Nova Condensed Bold"/>
              </a:rPr>
              <a:t>190%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9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505313" y="4005364"/>
            <a:ext cx="2462645" cy="2462645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110223" y="4005364"/>
            <a:ext cx="2462645" cy="2462645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715132" y="4005364"/>
            <a:ext cx="2462645" cy="2462645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3320041" y="4005364"/>
            <a:ext cx="2462645" cy="2462645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</a:pPr>
              <a:endParaRPr/>
            </a:p>
          </p:txBody>
        </p:sp>
      </p:grpSp>
      <p:sp>
        <p:nvSpPr>
          <p:cNvPr id="14" name="AutoShape 14"/>
          <p:cNvSpPr/>
          <p:nvPr/>
        </p:nvSpPr>
        <p:spPr>
          <a:xfrm>
            <a:off x="4967959" y="5236686"/>
            <a:ext cx="1142264" cy="0"/>
          </a:xfrm>
          <a:prstGeom prst="line">
            <a:avLst/>
          </a:prstGeom>
          <a:ln w="38100" cap="rnd">
            <a:solidFill>
              <a:srgbClr val="FFFFFF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15" name="AutoShape 15"/>
          <p:cNvSpPr/>
          <p:nvPr/>
        </p:nvSpPr>
        <p:spPr>
          <a:xfrm>
            <a:off x="8572868" y="5236686"/>
            <a:ext cx="1142264" cy="0"/>
          </a:xfrm>
          <a:prstGeom prst="line">
            <a:avLst/>
          </a:prstGeom>
          <a:ln w="38100" cap="rnd">
            <a:solidFill>
              <a:srgbClr val="FFFFFF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16" name="AutoShape 16"/>
          <p:cNvSpPr/>
          <p:nvPr/>
        </p:nvSpPr>
        <p:spPr>
          <a:xfrm>
            <a:off x="12177777" y="5236686"/>
            <a:ext cx="1142264" cy="0"/>
          </a:xfrm>
          <a:prstGeom prst="line">
            <a:avLst/>
          </a:prstGeom>
          <a:ln w="38100" cap="rnd">
            <a:solidFill>
              <a:srgbClr val="FFFFFF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17" name="TextBox 17"/>
          <p:cNvSpPr txBox="1"/>
          <p:nvPr/>
        </p:nvSpPr>
        <p:spPr>
          <a:xfrm>
            <a:off x="2505313" y="7076064"/>
            <a:ext cx="2462645" cy="612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486"/>
              </a:lnSpc>
            </a:pPr>
            <a:r>
              <a:rPr lang="en-US" sz="1776">
                <a:solidFill>
                  <a:srgbClr val="F6F6F6"/>
                </a:solidFill>
                <a:latin typeface="Touvlo"/>
                <a:ea typeface="Touvlo"/>
                <a:cs typeface="Touvlo"/>
                <a:sym typeface="Touvlo"/>
              </a:rPr>
              <a:t>Birth of AI as a field began.</a:t>
            </a:r>
          </a:p>
        </p:txBody>
      </p:sp>
      <p:sp>
        <p:nvSpPr>
          <p:cNvPr id="18" name="AutoShape 18"/>
          <p:cNvSpPr/>
          <p:nvPr/>
        </p:nvSpPr>
        <p:spPr>
          <a:xfrm>
            <a:off x="3736636" y="6468009"/>
            <a:ext cx="0" cy="63663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TextBox 19"/>
          <p:cNvSpPr txBox="1"/>
          <p:nvPr/>
        </p:nvSpPr>
        <p:spPr>
          <a:xfrm>
            <a:off x="6110223" y="7575288"/>
            <a:ext cx="2462645" cy="1240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486"/>
              </a:lnSpc>
            </a:pPr>
            <a:r>
              <a:rPr lang="en-US" sz="1776">
                <a:solidFill>
                  <a:srgbClr val="F6F6F6"/>
                </a:solidFill>
                <a:latin typeface="Touvlo"/>
                <a:ea typeface="Touvlo"/>
                <a:cs typeface="Touvlo"/>
                <a:sym typeface="Touvlo"/>
              </a:rPr>
              <a:t>IBM's Deep Blue defeated world champion Garry Kasparov.</a:t>
            </a:r>
          </a:p>
        </p:txBody>
      </p:sp>
      <p:sp>
        <p:nvSpPr>
          <p:cNvPr id="20" name="AutoShape 20"/>
          <p:cNvSpPr/>
          <p:nvPr/>
        </p:nvSpPr>
        <p:spPr>
          <a:xfrm flipH="1">
            <a:off x="7341545" y="6468009"/>
            <a:ext cx="0" cy="1135854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TextBox 21"/>
          <p:cNvSpPr txBox="1"/>
          <p:nvPr/>
        </p:nvSpPr>
        <p:spPr>
          <a:xfrm>
            <a:off x="9715132" y="7787623"/>
            <a:ext cx="2462645" cy="926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486"/>
              </a:lnSpc>
            </a:pPr>
            <a:r>
              <a:rPr lang="en-US" sz="1776">
                <a:solidFill>
                  <a:srgbClr val="F6F6F6"/>
                </a:solidFill>
                <a:latin typeface="Touvlo"/>
                <a:ea typeface="Touvlo"/>
                <a:cs typeface="Touvlo"/>
                <a:sym typeface="Touvlo"/>
              </a:rPr>
              <a:t>AI achieved human-level accuracy in image recognition.</a:t>
            </a:r>
          </a:p>
        </p:txBody>
      </p:sp>
      <p:sp>
        <p:nvSpPr>
          <p:cNvPr id="22" name="AutoShape 22"/>
          <p:cNvSpPr/>
          <p:nvPr/>
        </p:nvSpPr>
        <p:spPr>
          <a:xfrm>
            <a:off x="10946455" y="6468009"/>
            <a:ext cx="0" cy="1348189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TextBox 23"/>
          <p:cNvSpPr txBox="1"/>
          <p:nvPr/>
        </p:nvSpPr>
        <p:spPr>
          <a:xfrm>
            <a:off x="13320041" y="8174572"/>
            <a:ext cx="2462645" cy="1240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486"/>
              </a:lnSpc>
            </a:pPr>
            <a:r>
              <a:rPr lang="en-US" sz="1776">
                <a:solidFill>
                  <a:srgbClr val="F6F6F6"/>
                </a:solidFill>
                <a:latin typeface="Touvlo"/>
                <a:ea typeface="Touvlo"/>
                <a:cs typeface="Touvlo"/>
                <a:sym typeface="Touvlo"/>
              </a:rPr>
              <a:t>AI technologies transformed diagnostic processes in healthcare.</a:t>
            </a:r>
          </a:p>
        </p:txBody>
      </p:sp>
      <p:sp>
        <p:nvSpPr>
          <p:cNvPr id="24" name="AutoShape 24"/>
          <p:cNvSpPr/>
          <p:nvPr/>
        </p:nvSpPr>
        <p:spPr>
          <a:xfrm>
            <a:off x="14551364" y="6468009"/>
            <a:ext cx="0" cy="1735138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5" name="Group 25"/>
          <p:cNvGrpSpPr/>
          <p:nvPr/>
        </p:nvGrpSpPr>
        <p:grpSpPr>
          <a:xfrm>
            <a:off x="-317672" y="-232734"/>
            <a:ext cx="18923343" cy="3674381"/>
            <a:chOff x="0" y="0"/>
            <a:chExt cx="4983926" cy="967738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4983926" cy="967738"/>
            </a:xfrm>
            <a:custGeom>
              <a:avLst/>
              <a:gdLst/>
              <a:ahLst/>
              <a:cxnLst/>
              <a:rect l="l" t="t" r="r" b="b"/>
              <a:pathLst>
                <a:path w="4983926" h="967738">
                  <a:moveTo>
                    <a:pt x="0" y="0"/>
                  </a:moveTo>
                  <a:lnTo>
                    <a:pt x="4983926" y="0"/>
                  </a:lnTo>
                  <a:lnTo>
                    <a:pt x="4983926" y="967738"/>
                  </a:lnTo>
                  <a:lnTo>
                    <a:pt x="0" y="967738"/>
                  </a:lnTo>
                  <a:close/>
                </a:path>
              </a:pathLst>
            </a:custGeom>
            <a:solidFill>
              <a:srgbClr val="323F8D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47625"/>
              <a:ext cx="4983926" cy="10153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1028700" y="1223551"/>
            <a:ext cx="9772570" cy="11534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662"/>
              </a:lnSpc>
              <a:spcBef>
                <a:spcPct val="0"/>
              </a:spcBef>
            </a:pPr>
            <a:r>
              <a:rPr lang="en-US" sz="8662" b="1" u="none" strike="noStrike">
                <a:solidFill>
                  <a:srgbClr val="F6F6F6"/>
                </a:solidFill>
                <a:latin typeface="Proxima Nova Condensed Bold"/>
                <a:ea typeface="Proxima Nova Condensed Bold"/>
                <a:cs typeface="Proxima Nova Condensed Bold"/>
                <a:sym typeface="Proxima Nova Condensed Bold"/>
              </a:rPr>
              <a:t>AI Milestones Timeline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2752702" y="4985226"/>
            <a:ext cx="1967868" cy="455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779"/>
              </a:lnSpc>
              <a:spcBef>
                <a:spcPct val="0"/>
              </a:spcBef>
            </a:pPr>
            <a:r>
              <a:rPr lang="en-US" sz="2699" b="1" u="none" strike="noStrike">
                <a:solidFill>
                  <a:srgbClr val="000000"/>
                </a:solidFill>
                <a:latin typeface="Proxima Nova Condensed Bold"/>
                <a:ea typeface="Proxima Nova Condensed Bold"/>
                <a:cs typeface="Proxima Nova Condensed Bold"/>
                <a:sym typeface="Proxima Nova Condensed Bold"/>
              </a:rPr>
              <a:t>1956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6284342" y="4985226"/>
            <a:ext cx="2114407" cy="455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779"/>
              </a:lnSpc>
              <a:spcBef>
                <a:spcPct val="0"/>
              </a:spcBef>
            </a:pPr>
            <a:r>
              <a:rPr lang="en-US" sz="2699" b="1" u="none" strike="noStrike">
                <a:solidFill>
                  <a:srgbClr val="000000"/>
                </a:solidFill>
                <a:latin typeface="Proxima Nova Condensed Bold"/>
                <a:ea typeface="Proxima Nova Condensed Bold"/>
                <a:cs typeface="Proxima Nova Condensed Bold"/>
                <a:sym typeface="Proxima Nova Condensed Bold"/>
              </a:rPr>
              <a:t>1997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9918559" y="4985226"/>
            <a:ext cx="2055792" cy="455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779"/>
              </a:lnSpc>
              <a:spcBef>
                <a:spcPct val="0"/>
              </a:spcBef>
            </a:pPr>
            <a:r>
              <a:rPr lang="en-US" sz="2699" b="1" u="none" strike="noStrike">
                <a:solidFill>
                  <a:srgbClr val="000000"/>
                </a:solidFill>
                <a:latin typeface="Proxima Nova Condensed Bold"/>
                <a:ea typeface="Proxima Nova Condensed Bold"/>
                <a:cs typeface="Proxima Nova Condensed Bold"/>
                <a:sym typeface="Proxima Nova Condensed Bold"/>
              </a:rPr>
              <a:t>2012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3450199" y="4985226"/>
            <a:ext cx="2202330" cy="455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779"/>
              </a:lnSpc>
              <a:spcBef>
                <a:spcPct val="0"/>
              </a:spcBef>
            </a:pPr>
            <a:r>
              <a:rPr lang="en-US" sz="2699" b="1" u="none" strike="noStrike">
                <a:solidFill>
                  <a:srgbClr val="000000"/>
                </a:solidFill>
                <a:latin typeface="Proxima Nova Condensed Bold"/>
                <a:ea typeface="Proxima Nova Condensed Bold"/>
                <a:cs typeface="Proxima Nova Condensed Bold"/>
                <a:sym typeface="Proxima Nova Condensed Bold"/>
              </a:rPr>
              <a:t>2021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9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1299" y="1376353"/>
            <a:ext cx="15125403" cy="2104460"/>
            <a:chOff x="0" y="0"/>
            <a:chExt cx="20167204" cy="2805947"/>
          </a:xfrm>
        </p:grpSpPr>
        <p:sp>
          <p:nvSpPr>
            <p:cNvPr id="3" name="TextBox 3"/>
            <p:cNvSpPr txBox="1"/>
            <p:nvPr/>
          </p:nvSpPr>
          <p:spPr>
            <a:xfrm>
              <a:off x="0" y="-9525"/>
              <a:ext cx="20167204" cy="15588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9202"/>
                </a:lnSpc>
              </a:pPr>
              <a:r>
                <a:rPr lang="en-US" sz="7668" b="1">
                  <a:solidFill>
                    <a:srgbClr val="F6F6F6"/>
                  </a:solidFill>
                  <a:latin typeface="Proxima Nova Condensed Bold"/>
                  <a:ea typeface="Proxima Nova Condensed Bold"/>
                  <a:cs typeface="Proxima Nova Condensed Bold"/>
                  <a:sym typeface="Proxima Nova Condensed Bold"/>
                </a:rPr>
                <a:t>Exploring AI Technology Benefits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818644"/>
              <a:ext cx="20167204" cy="9873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109"/>
                </a:lnSpc>
              </a:pPr>
              <a:r>
                <a:rPr lang="en-US" sz="4699">
                  <a:solidFill>
                    <a:srgbClr val="F6F6F6"/>
                  </a:solidFill>
                  <a:latin typeface="Proxima Nova Condensed"/>
                  <a:ea typeface="Proxima Nova Condensed"/>
                  <a:cs typeface="Proxima Nova Condensed"/>
                  <a:sym typeface="Proxima Nova Condensed"/>
                </a:rPr>
                <a:t>Discover the key advantages of AI systems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81299" y="4597689"/>
            <a:ext cx="6124038" cy="4253113"/>
            <a:chOff x="0" y="0"/>
            <a:chExt cx="8165384" cy="5670817"/>
          </a:xfrm>
        </p:grpSpPr>
        <p:sp>
          <p:nvSpPr>
            <p:cNvPr id="6" name="TextBox 6"/>
            <p:cNvSpPr txBox="1"/>
            <p:nvPr/>
          </p:nvSpPr>
          <p:spPr>
            <a:xfrm>
              <a:off x="0" y="9525"/>
              <a:ext cx="8165384" cy="22028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541"/>
                </a:lnSpc>
              </a:pPr>
              <a:r>
                <a:rPr lang="en-US" sz="5451" b="1">
                  <a:solidFill>
                    <a:srgbClr val="F6F6F6"/>
                  </a:solidFill>
                  <a:latin typeface="Proxima Nova Condensed Bold"/>
                  <a:ea typeface="Proxima Nova Condensed Bold"/>
                  <a:cs typeface="Proxima Nova Condensed Bold"/>
                  <a:sym typeface="Proxima Nova Condensed Bold"/>
                </a:rPr>
                <a:t>Efficiency Gains from AI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2822553"/>
              <a:ext cx="8165384" cy="28482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64973" lvl="1" indent="-332486" algn="l">
                <a:lnSpc>
                  <a:spcPts val="4312"/>
                </a:lnSpc>
                <a:buFont typeface="Arial"/>
                <a:buChar char="•"/>
              </a:pPr>
              <a:r>
                <a:rPr lang="en-US" sz="3080">
                  <a:solidFill>
                    <a:srgbClr val="F6F6F6"/>
                  </a:solidFill>
                  <a:latin typeface="Proxima Nova Condensed"/>
                  <a:ea typeface="Proxima Nova Condensed"/>
                  <a:cs typeface="Proxima Nova Condensed"/>
                  <a:sym typeface="Proxima Nova Condensed"/>
                </a:rPr>
                <a:t>Automating repetitive tasks for speed</a:t>
              </a:r>
            </a:p>
            <a:p>
              <a:pPr marL="664973" lvl="1" indent="-332486" algn="l">
                <a:lnSpc>
                  <a:spcPts val="4312"/>
                </a:lnSpc>
                <a:buFont typeface="Arial"/>
                <a:buChar char="•"/>
              </a:pPr>
              <a:r>
                <a:rPr lang="en-US" sz="3080">
                  <a:solidFill>
                    <a:srgbClr val="F6F6F6"/>
                  </a:solidFill>
                  <a:latin typeface="Proxima Nova Condensed"/>
                  <a:ea typeface="Proxima Nova Condensed"/>
                  <a:cs typeface="Proxima Nova Condensed"/>
                  <a:sym typeface="Proxima Nova Condensed"/>
                </a:rPr>
                <a:t>Reducing human error in processes</a:t>
              </a:r>
            </a:p>
            <a:p>
              <a:pPr marL="664973" lvl="1" indent="-332486" algn="l">
                <a:lnSpc>
                  <a:spcPts val="4312"/>
                </a:lnSpc>
                <a:buFont typeface="Arial"/>
                <a:buChar char="•"/>
              </a:pPr>
              <a:r>
                <a:rPr lang="en-US" sz="3080">
                  <a:solidFill>
                    <a:srgbClr val="F6F6F6"/>
                  </a:solidFill>
                  <a:latin typeface="Proxima Nova Condensed"/>
                  <a:ea typeface="Proxima Nova Condensed"/>
                  <a:cs typeface="Proxima Nova Condensed"/>
                  <a:sym typeface="Proxima Nova Condensed"/>
                </a:rPr>
                <a:t>Streamlining workflows for productivity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839602" y="4597689"/>
            <a:ext cx="6458724" cy="4664535"/>
            <a:chOff x="0" y="0"/>
            <a:chExt cx="8611632" cy="6219380"/>
          </a:xfrm>
        </p:grpSpPr>
        <p:sp>
          <p:nvSpPr>
            <p:cNvPr id="9" name="TextBox 9"/>
            <p:cNvSpPr txBox="1"/>
            <p:nvPr/>
          </p:nvSpPr>
          <p:spPr>
            <a:xfrm>
              <a:off x="0" y="9525"/>
              <a:ext cx="8611632" cy="22001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586"/>
                </a:lnSpc>
                <a:spcBef>
                  <a:spcPct val="0"/>
                </a:spcBef>
              </a:pPr>
              <a:r>
                <a:rPr lang="en-US" sz="5488" b="1">
                  <a:solidFill>
                    <a:srgbClr val="F6F6F6"/>
                  </a:solidFill>
                  <a:latin typeface="Proxima Nova Condensed Bold"/>
                  <a:ea typeface="Proxima Nova Condensed Bold"/>
                  <a:cs typeface="Proxima Nova Condensed Bold"/>
                  <a:sym typeface="Proxima Nova Condensed Bold"/>
                </a:rPr>
                <a:t>Scalability and Insights of AI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2647334"/>
              <a:ext cx="8611632" cy="35720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65445" lvl="1" indent="-332723" algn="l">
                <a:lnSpc>
                  <a:spcPts val="4315"/>
                </a:lnSpc>
                <a:buFont typeface="Arial"/>
                <a:buChar char="•"/>
              </a:pPr>
              <a:r>
                <a:rPr lang="en-US" sz="3082">
                  <a:solidFill>
                    <a:srgbClr val="F6F6F6"/>
                  </a:solidFill>
                  <a:latin typeface="Proxima Nova Condensed"/>
                  <a:ea typeface="Proxima Nova Condensed"/>
                  <a:cs typeface="Proxima Nova Condensed"/>
                  <a:sym typeface="Proxima Nova Condensed"/>
                </a:rPr>
                <a:t>Adapting solutions for growing demands</a:t>
              </a:r>
            </a:p>
            <a:p>
              <a:pPr marL="665445" lvl="1" indent="-332723" algn="l">
                <a:lnSpc>
                  <a:spcPts val="4315"/>
                </a:lnSpc>
                <a:buFont typeface="Arial"/>
                <a:buChar char="•"/>
              </a:pPr>
              <a:r>
                <a:rPr lang="en-US" sz="3082">
                  <a:solidFill>
                    <a:srgbClr val="F6F6F6"/>
                  </a:solidFill>
                  <a:latin typeface="Proxima Nova Condensed"/>
                  <a:ea typeface="Proxima Nova Condensed"/>
                  <a:cs typeface="Proxima Nova Condensed"/>
                  <a:sym typeface="Proxima Nova Condensed"/>
                </a:rPr>
                <a:t>Analyzing data for informed decisions</a:t>
              </a:r>
            </a:p>
            <a:p>
              <a:pPr marL="665445" lvl="1" indent="-332723" algn="l">
                <a:lnSpc>
                  <a:spcPts val="4315"/>
                </a:lnSpc>
                <a:buFont typeface="Arial"/>
                <a:buChar char="•"/>
              </a:pPr>
              <a:r>
                <a:rPr lang="en-US" sz="3082">
                  <a:solidFill>
                    <a:srgbClr val="F6F6F6"/>
                  </a:solidFill>
                  <a:latin typeface="Proxima Nova Condensed"/>
                  <a:ea typeface="Proxima Nova Condensed"/>
                  <a:cs typeface="Proxima Nova Condensed"/>
                  <a:sym typeface="Proxima Nova Condensed"/>
                </a:rPr>
                <a:t>Enhancing customer experiences through insights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9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1426402"/>
            <a:ext cx="8115300" cy="2353712"/>
            <a:chOff x="0" y="0"/>
            <a:chExt cx="1427384" cy="4139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27384" cy="413990"/>
            </a:xfrm>
            <a:custGeom>
              <a:avLst/>
              <a:gdLst/>
              <a:ahLst/>
              <a:cxnLst/>
              <a:rect l="l" t="t" r="r" b="b"/>
              <a:pathLst>
                <a:path w="1427384" h="413990">
                  <a:moveTo>
                    <a:pt x="25758" y="0"/>
                  </a:moveTo>
                  <a:lnTo>
                    <a:pt x="1401626" y="0"/>
                  </a:lnTo>
                  <a:cubicBezTo>
                    <a:pt x="1408458" y="0"/>
                    <a:pt x="1415009" y="2714"/>
                    <a:pt x="1419840" y="7544"/>
                  </a:cubicBezTo>
                  <a:cubicBezTo>
                    <a:pt x="1424670" y="12375"/>
                    <a:pt x="1427384" y="18926"/>
                    <a:pt x="1427384" y="25758"/>
                  </a:cubicBezTo>
                  <a:lnTo>
                    <a:pt x="1427384" y="388232"/>
                  </a:lnTo>
                  <a:cubicBezTo>
                    <a:pt x="1427384" y="395063"/>
                    <a:pt x="1424670" y="401615"/>
                    <a:pt x="1419840" y="406445"/>
                  </a:cubicBezTo>
                  <a:cubicBezTo>
                    <a:pt x="1415009" y="411276"/>
                    <a:pt x="1408458" y="413990"/>
                    <a:pt x="1401626" y="413990"/>
                  </a:cubicBezTo>
                  <a:lnTo>
                    <a:pt x="25758" y="413990"/>
                  </a:lnTo>
                  <a:cubicBezTo>
                    <a:pt x="18926" y="413990"/>
                    <a:pt x="12375" y="411276"/>
                    <a:pt x="7544" y="406445"/>
                  </a:cubicBezTo>
                  <a:cubicBezTo>
                    <a:pt x="2714" y="401615"/>
                    <a:pt x="0" y="395063"/>
                    <a:pt x="0" y="388232"/>
                  </a:cubicBezTo>
                  <a:lnTo>
                    <a:pt x="0" y="25758"/>
                  </a:lnTo>
                  <a:cubicBezTo>
                    <a:pt x="0" y="18926"/>
                    <a:pt x="2714" y="12375"/>
                    <a:pt x="7544" y="7544"/>
                  </a:cubicBezTo>
                  <a:cubicBezTo>
                    <a:pt x="12375" y="2714"/>
                    <a:pt x="18926" y="0"/>
                    <a:pt x="2575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1427384" cy="413990"/>
            </a:xfrm>
            <a:prstGeom prst="rect">
              <a:avLst/>
            </a:prstGeom>
          </p:spPr>
          <p:txBody>
            <a:bodyPr lIns="277829" tIns="277829" rIns="277829" bIns="277829" rtlCol="0" anchor="ctr"/>
            <a:lstStyle/>
            <a:p>
              <a:pPr algn="ctr">
                <a:lnSpc>
                  <a:spcPts val="431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144000" y="3966644"/>
            <a:ext cx="8115300" cy="2353712"/>
            <a:chOff x="0" y="0"/>
            <a:chExt cx="1427384" cy="41399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427384" cy="413990"/>
            </a:xfrm>
            <a:custGeom>
              <a:avLst/>
              <a:gdLst/>
              <a:ahLst/>
              <a:cxnLst/>
              <a:rect l="l" t="t" r="r" b="b"/>
              <a:pathLst>
                <a:path w="1427384" h="413990">
                  <a:moveTo>
                    <a:pt x="25758" y="0"/>
                  </a:moveTo>
                  <a:lnTo>
                    <a:pt x="1401626" y="0"/>
                  </a:lnTo>
                  <a:cubicBezTo>
                    <a:pt x="1408458" y="0"/>
                    <a:pt x="1415009" y="2714"/>
                    <a:pt x="1419840" y="7544"/>
                  </a:cubicBezTo>
                  <a:cubicBezTo>
                    <a:pt x="1424670" y="12375"/>
                    <a:pt x="1427384" y="18926"/>
                    <a:pt x="1427384" y="25758"/>
                  </a:cubicBezTo>
                  <a:lnTo>
                    <a:pt x="1427384" y="388232"/>
                  </a:lnTo>
                  <a:cubicBezTo>
                    <a:pt x="1427384" y="395063"/>
                    <a:pt x="1424670" y="401615"/>
                    <a:pt x="1419840" y="406445"/>
                  </a:cubicBezTo>
                  <a:cubicBezTo>
                    <a:pt x="1415009" y="411276"/>
                    <a:pt x="1408458" y="413990"/>
                    <a:pt x="1401626" y="413990"/>
                  </a:cubicBezTo>
                  <a:lnTo>
                    <a:pt x="25758" y="413990"/>
                  </a:lnTo>
                  <a:cubicBezTo>
                    <a:pt x="18926" y="413990"/>
                    <a:pt x="12375" y="411276"/>
                    <a:pt x="7544" y="406445"/>
                  </a:cubicBezTo>
                  <a:cubicBezTo>
                    <a:pt x="2714" y="401615"/>
                    <a:pt x="0" y="395063"/>
                    <a:pt x="0" y="388232"/>
                  </a:cubicBezTo>
                  <a:lnTo>
                    <a:pt x="0" y="25758"/>
                  </a:lnTo>
                  <a:cubicBezTo>
                    <a:pt x="0" y="18926"/>
                    <a:pt x="2714" y="12375"/>
                    <a:pt x="7544" y="7544"/>
                  </a:cubicBezTo>
                  <a:cubicBezTo>
                    <a:pt x="12375" y="2714"/>
                    <a:pt x="18926" y="0"/>
                    <a:pt x="2575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0"/>
              <a:ext cx="1427384" cy="413990"/>
            </a:xfrm>
            <a:prstGeom prst="rect">
              <a:avLst/>
            </a:prstGeom>
          </p:spPr>
          <p:txBody>
            <a:bodyPr lIns="277829" tIns="277829" rIns="277829" bIns="277829" rtlCol="0" anchor="ctr"/>
            <a:lstStyle/>
            <a:p>
              <a:pPr algn="ctr">
                <a:lnSpc>
                  <a:spcPts val="431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144000" y="6506886"/>
            <a:ext cx="8115300" cy="2353712"/>
            <a:chOff x="0" y="0"/>
            <a:chExt cx="1427384" cy="4139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427384" cy="413990"/>
            </a:xfrm>
            <a:custGeom>
              <a:avLst/>
              <a:gdLst/>
              <a:ahLst/>
              <a:cxnLst/>
              <a:rect l="l" t="t" r="r" b="b"/>
              <a:pathLst>
                <a:path w="1427384" h="413990">
                  <a:moveTo>
                    <a:pt x="25758" y="0"/>
                  </a:moveTo>
                  <a:lnTo>
                    <a:pt x="1401626" y="0"/>
                  </a:lnTo>
                  <a:cubicBezTo>
                    <a:pt x="1408458" y="0"/>
                    <a:pt x="1415009" y="2714"/>
                    <a:pt x="1419840" y="7544"/>
                  </a:cubicBezTo>
                  <a:cubicBezTo>
                    <a:pt x="1424670" y="12375"/>
                    <a:pt x="1427384" y="18926"/>
                    <a:pt x="1427384" y="25758"/>
                  </a:cubicBezTo>
                  <a:lnTo>
                    <a:pt x="1427384" y="388232"/>
                  </a:lnTo>
                  <a:cubicBezTo>
                    <a:pt x="1427384" y="395063"/>
                    <a:pt x="1424670" y="401615"/>
                    <a:pt x="1419840" y="406445"/>
                  </a:cubicBezTo>
                  <a:cubicBezTo>
                    <a:pt x="1415009" y="411276"/>
                    <a:pt x="1408458" y="413990"/>
                    <a:pt x="1401626" y="413990"/>
                  </a:cubicBezTo>
                  <a:lnTo>
                    <a:pt x="25758" y="413990"/>
                  </a:lnTo>
                  <a:cubicBezTo>
                    <a:pt x="18926" y="413990"/>
                    <a:pt x="12375" y="411276"/>
                    <a:pt x="7544" y="406445"/>
                  </a:cubicBezTo>
                  <a:cubicBezTo>
                    <a:pt x="2714" y="401615"/>
                    <a:pt x="0" y="395063"/>
                    <a:pt x="0" y="388232"/>
                  </a:cubicBezTo>
                  <a:lnTo>
                    <a:pt x="0" y="25758"/>
                  </a:lnTo>
                  <a:cubicBezTo>
                    <a:pt x="0" y="18926"/>
                    <a:pt x="2714" y="12375"/>
                    <a:pt x="7544" y="7544"/>
                  </a:cubicBezTo>
                  <a:cubicBezTo>
                    <a:pt x="12375" y="2714"/>
                    <a:pt x="18926" y="0"/>
                    <a:pt x="2575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0"/>
              <a:ext cx="1427384" cy="413990"/>
            </a:xfrm>
            <a:prstGeom prst="rect">
              <a:avLst/>
            </a:prstGeom>
          </p:spPr>
          <p:txBody>
            <a:bodyPr lIns="277829" tIns="277829" rIns="277829" bIns="277829" rtlCol="0" anchor="ctr"/>
            <a:lstStyle/>
            <a:p>
              <a:pPr algn="ctr">
                <a:lnSpc>
                  <a:spcPts val="431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28700" y="1416877"/>
            <a:ext cx="6739220" cy="2752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800"/>
              </a:lnSpc>
              <a:spcBef>
                <a:spcPct val="0"/>
              </a:spcBef>
            </a:pPr>
            <a:r>
              <a:rPr lang="en-US" sz="9000" b="1">
                <a:solidFill>
                  <a:srgbClr val="F6F6F6"/>
                </a:solidFill>
                <a:latin typeface="Proxima Nova Condensed Bold"/>
                <a:ea typeface="Proxima Nova Condensed Bold"/>
                <a:cs typeface="Proxima Nova Condensed Bold"/>
                <a:sym typeface="Proxima Nova Condensed Bold"/>
              </a:rPr>
              <a:t>Emerging AI Concepts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9869319" y="1984324"/>
            <a:ext cx="6664661" cy="1480079"/>
            <a:chOff x="0" y="0"/>
            <a:chExt cx="8886215" cy="1973438"/>
          </a:xfrm>
        </p:grpSpPr>
        <p:sp>
          <p:nvSpPr>
            <p:cNvPr id="13" name="TextBox 13"/>
            <p:cNvSpPr txBox="1"/>
            <p:nvPr/>
          </p:nvSpPr>
          <p:spPr>
            <a:xfrm>
              <a:off x="0" y="9525"/>
              <a:ext cx="8886215" cy="6889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199"/>
                </a:lnSpc>
                <a:spcBef>
                  <a:spcPct val="0"/>
                </a:spcBef>
              </a:pPr>
              <a:r>
                <a:rPr lang="en-US" sz="3499" b="1">
                  <a:solidFill>
                    <a:srgbClr val="000000"/>
                  </a:solidFill>
                  <a:latin typeface="Proxima Nova Condensed Bold"/>
                  <a:ea typeface="Proxima Nova Condensed Bold"/>
                  <a:cs typeface="Proxima Nova Condensed Bold"/>
                  <a:sym typeface="Proxima Nova Condensed Bold"/>
                </a:rPr>
                <a:t>AI Ethics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1134872"/>
              <a:ext cx="8886215" cy="8385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602"/>
                </a:lnSpc>
                <a:spcBef>
                  <a:spcPct val="0"/>
                </a:spcBef>
              </a:pPr>
              <a:r>
                <a:rPr lang="en-US" sz="1858">
                  <a:solidFill>
                    <a:srgbClr val="000000"/>
                  </a:solidFill>
                  <a:latin typeface="Proxima Nova Condensed"/>
                  <a:ea typeface="Proxima Nova Condensed"/>
                  <a:cs typeface="Proxima Nova Condensed"/>
                  <a:sym typeface="Proxima Nova Condensed"/>
                </a:rPr>
                <a:t>Ethical considerations are essential for responsible AI development and usage today.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9869319" y="4524565"/>
            <a:ext cx="6664661" cy="1480079"/>
            <a:chOff x="0" y="0"/>
            <a:chExt cx="8886215" cy="1973438"/>
          </a:xfrm>
        </p:grpSpPr>
        <p:sp>
          <p:nvSpPr>
            <p:cNvPr id="16" name="TextBox 16"/>
            <p:cNvSpPr txBox="1"/>
            <p:nvPr/>
          </p:nvSpPr>
          <p:spPr>
            <a:xfrm>
              <a:off x="0" y="9525"/>
              <a:ext cx="8886215" cy="6889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199"/>
                </a:lnSpc>
                <a:spcBef>
                  <a:spcPct val="0"/>
                </a:spcBef>
              </a:pPr>
              <a:r>
                <a:rPr lang="en-US" sz="3499" b="1">
                  <a:solidFill>
                    <a:srgbClr val="000000"/>
                  </a:solidFill>
                  <a:latin typeface="Proxima Nova Condensed Bold"/>
                  <a:ea typeface="Proxima Nova Condensed Bold"/>
                  <a:cs typeface="Proxima Nova Condensed Bold"/>
                  <a:sym typeface="Proxima Nova Condensed Bold"/>
                </a:rPr>
                <a:t>Explainable AI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1134872"/>
              <a:ext cx="8886215" cy="8385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602"/>
                </a:lnSpc>
                <a:spcBef>
                  <a:spcPct val="0"/>
                </a:spcBef>
              </a:pPr>
              <a:r>
                <a:rPr lang="en-US" sz="1858" u="none">
                  <a:solidFill>
                    <a:srgbClr val="000000"/>
                  </a:solidFill>
                  <a:latin typeface="Proxima Nova Condensed"/>
                  <a:ea typeface="Proxima Nova Condensed"/>
                  <a:cs typeface="Proxima Nova Condensed"/>
                  <a:sym typeface="Proxima Nova Condensed"/>
                </a:rPr>
                <a:t>Ensuring transparency in AI decisions helps users trust and understand AI systems better.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9869319" y="7064807"/>
            <a:ext cx="6664661" cy="1444585"/>
            <a:chOff x="0" y="0"/>
            <a:chExt cx="8886215" cy="1926113"/>
          </a:xfrm>
        </p:grpSpPr>
        <p:sp>
          <p:nvSpPr>
            <p:cNvPr id="19" name="TextBox 19"/>
            <p:cNvSpPr txBox="1"/>
            <p:nvPr/>
          </p:nvSpPr>
          <p:spPr>
            <a:xfrm>
              <a:off x="0" y="9525"/>
              <a:ext cx="8886215" cy="6889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199"/>
                </a:lnSpc>
                <a:spcBef>
                  <a:spcPct val="0"/>
                </a:spcBef>
              </a:pPr>
              <a:r>
                <a:rPr lang="en-US" sz="3499" b="1">
                  <a:solidFill>
                    <a:srgbClr val="000000"/>
                  </a:solidFill>
                  <a:latin typeface="Proxima Nova Condensed Bold"/>
                  <a:ea typeface="Proxima Nova Condensed Bold"/>
                  <a:cs typeface="Proxima Nova Condensed Bold"/>
                  <a:sym typeface="Proxima Nova Condensed Bold"/>
                </a:rPr>
                <a:t>AI in Education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1144397"/>
              <a:ext cx="8886215" cy="7817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462"/>
                </a:lnSpc>
                <a:spcBef>
                  <a:spcPct val="0"/>
                </a:spcBef>
              </a:pPr>
              <a:r>
                <a:rPr lang="en-US" sz="1758" u="none">
                  <a:solidFill>
                    <a:srgbClr val="000000"/>
                  </a:solidFill>
                  <a:latin typeface="Proxima Nova Condensed"/>
                  <a:ea typeface="Proxima Nova Condensed"/>
                  <a:cs typeface="Proxima Nova Condensed"/>
                  <a:sym typeface="Proxima Nova Condensed"/>
                </a:rPr>
                <a:t>AI is transforming education through personalized learning experiences and intelligent tutoring systems.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9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74911" y="1028700"/>
            <a:ext cx="13161258" cy="2189619"/>
          </a:xfrm>
          <a:custGeom>
            <a:avLst/>
            <a:gdLst/>
            <a:ahLst/>
            <a:cxnLst/>
            <a:rect l="l" t="t" r="r" b="b"/>
            <a:pathLst>
              <a:path w="13161258" h="2189619">
                <a:moveTo>
                  <a:pt x="0" y="0"/>
                </a:moveTo>
                <a:lnTo>
                  <a:pt x="13161258" y="0"/>
                </a:lnTo>
                <a:lnTo>
                  <a:pt x="13161258" y="2189619"/>
                </a:lnTo>
                <a:lnTo>
                  <a:pt x="0" y="21896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229" b="-822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774911" y="4098134"/>
            <a:ext cx="12928586" cy="2090733"/>
          </a:xfrm>
          <a:custGeom>
            <a:avLst/>
            <a:gdLst/>
            <a:ahLst/>
            <a:cxnLst/>
            <a:rect l="l" t="t" r="r" b="b"/>
            <a:pathLst>
              <a:path w="12928586" h="2090733">
                <a:moveTo>
                  <a:pt x="0" y="0"/>
                </a:moveTo>
                <a:lnTo>
                  <a:pt x="12928585" y="0"/>
                </a:lnTo>
                <a:lnTo>
                  <a:pt x="12928585" y="2090732"/>
                </a:lnTo>
                <a:lnTo>
                  <a:pt x="0" y="20907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7199" b="-7199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13249" y="6845209"/>
            <a:ext cx="12216951" cy="2090733"/>
          </a:xfrm>
          <a:custGeom>
            <a:avLst/>
            <a:gdLst/>
            <a:ahLst/>
            <a:cxnLst/>
            <a:rect l="l" t="t" r="r" b="b"/>
            <a:pathLst>
              <a:path w="12216951" h="2090733">
                <a:moveTo>
                  <a:pt x="0" y="0"/>
                </a:moveTo>
                <a:lnTo>
                  <a:pt x="12216951" y="0"/>
                </a:lnTo>
                <a:lnTo>
                  <a:pt x="12216951" y="2090732"/>
                </a:lnTo>
                <a:lnTo>
                  <a:pt x="0" y="209073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4051" b="-4051"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270</Words>
  <Application>Microsoft Office PowerPoint</Application>
  <PresentationFormat>Custom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Touvlo</vt:lpstr>
      <vt:lpstr>Canva Sans Bold</vt:lpstr>
      <vt:lpstr>Calibri</vt:lpstr>
      <vt:lpstr>Proxima Nova Condensed</vt:lpstr>
      <vt:lpstr>Proxima Nova Condensed Bold</vt:lpstr>
      <vt:lpstr>Arial</vt:lpstr>
      <vt:lpstr>Touvlo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Insights on Emerging Technologies and Applications</dc:title>
  <dc:creator>admin</dc:creator>
  <cp:lastModifiedBy>admin</cp:lastModifiedBy>
  <cp:revision>3</cp:revision>
  <dcterms:created xsi:type="dcterms:W3CDTF">2006-08-16T00:00:00Z</dcterms:created>
  <dcterms:modified xsi:type="dcterms:W3CDTF">2025-09-15T07:10:31Z</dcterms:modified>
  <dc:identifier>DAGzBo44j6w</dc:identifier>
</cp:coreProperties>
</file>