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6" d="100"/>
          <a:sy n="86" d="100"/>
        </p:scale>
        <p:origin x="-212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D728701E-CAF4-4159-9B3E-41C86DFFA30D}" type="datetimeFigureOut">
              <a:rPr lang="en-US" smtClean="0"/>
              <a:t>2/17/17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624388" y="228600"/>
            <a:ext cx="2057400" cy="203911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2/17/17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half" idx="17"/>
          </p:nvPr>
        </p:nvSpPr>
        <p:spPr>
          <a:xfrm>
            <a:off x="502920" y="1985963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8"/>
          </p:nvPr>
        </p:nvSpPr>
        <p:spPr>
          <a:xfrm>
            <a:off x="502920" y="4164965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2/17/17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2/17/17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3451225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273050"/>
            <a:ext cx="4597399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D728701E-CAF4-4159-9B3E-41C86DFFA30D}" type="datetimeFigureOut">
              <a:rPr lang="en-US" smtClean="0"/>
              <a:t>2/17/17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59305" y="6423585"/>
            <a:ext cx="331694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3898272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228600"/>
            <a:ext cx="3460658" cy="63452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3898272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D728701E-CAF4-4159-9B3E-41C86DFFA30D}" type="datetimeFigureOut">
              <a:rPr lang="en-US" smtClean="0"/>
              <a:t>2/17/17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990110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505" y="4424082"/>
            <a:ext cx="6191157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28600"/>
            <a:ext cx="637838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6505" y="5257799"/>
            <a:ext cx="6191157" cy="885825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2/17/17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327212" y="4632792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4" y="228600"/>
            <a:ext cx="6387167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6181611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6179566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212262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2/17/17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46481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49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altLang="zh-CN" smtClean="0"/>
              <a:t>Drag picture to placeholder or click icon to add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6802438" y="4535424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altLang="zh-CN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423545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4016633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401530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048000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2/17/17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25907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4624388" y="4534726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altLang="zh-CN" smtClean="0"/>
              <a:t>Drag picture to placeholder or click icon to add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4624388" y="2381663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altLang="zh-CN" smtClean="0"/>
              <a:t>Drag picture to placeholder or click icon to add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6803136" y="2381662"/>
            <a:ext cx="2057400" cy="418795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altLang="zh-CN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3124200"/>
            <a:ext cx="3108960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365248"/>
            <a:ext cx="424011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3995737"/>
            <a:ext cx="3108960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D728701E-CAF4-4159-9B3E-41C86DFFA30D}" type="datetimeFigureOut">
              <a:rPr lang="en-US" smtClean="0"/>
              <a:t>2/17/17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750361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27790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altLang="zh-CN" smtClean="0"/>
              <a:t>Drag picture to placeholder or click icon to add</a:t>
            </a:r>
            <a:endParaRPr/>
          </a:p>
        </p:txBody>
      </p:sp>
      <p:sp>
        <p:nvSpPr>
          <p:cNvPr id="15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246062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altLang="zh-CN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2/17/17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2/17/17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5772" y="954742"/>
            <a:ext cx="681318" cy="5171422"/>
          </a:xfrm>
        </p:spPr>
        <p:txBody>
          <a:bodyPr vert="eaVert" anchor="t" anchorCtr="0"/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58756"/>
            <a:ext cx="6858000" cy="5184869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2/17/17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 rot="16200000">
            <a:off x="8593111" y="561668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7556313" cy="995082"/>
          </a:xfrm>
        </p:spPr>
        <p:txBody>
          <a:bodyPr anchor="b" anchorCtr="0"/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2/17/17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8" y="1129553"/>
            <a:ext cx="7558960" cy="774700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D728701E-CAF4-4159-9B3E-41C86DFFA30D}" type="datetimeFigureOut">
              <a:rPr lang="en-US" smtClean="0"/>
              <a:t>2/17/17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altLang="zh-CN" smtClean="0"/>
              <a:t>Drag picture to placeholder or click icon to add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74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altLang="zh-CN" smtClean="0"/>
              <a:t>Drag picture to placeholder or click icon to add</a:t>
            </a:r>
            <a:endParaRPr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1779494"/>
            <a:ext cx="3086100" cy="2040905"/>
          </a:xfrm>
        </p:spPr>
        <p:txBody>
          <a:bodyPr lIns="45720" tIns="45720" rIns="45720" anchor="t">
            <a:noAutofit/>
          </a:bodyPr>
          <a:lstStyle>
            <a:lvl1pPr marL="0" indent="0" algn="ctr">
              <a:spcBef>
                <a:spcPts val="600"/>
              </a:spcBef>
              <a:buNone/>
              <a:defRPr sz="460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altLang="zh-CN" smtClean="0"/>
              <a:t>Click to edit Master text styles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58907" y="228600"/>
            <a:ext cx="820093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3124200"/>
            <a:ext cx="5638800" cy="1362075"/>
          </a:xfrm>
        </p:spPr>
        <p:txBody>
          <a:bodyPr anchor="b" anchorCtr="0">
            <a:normAutofit/>
          </a:bodyPr>
          <a:lstStyle>
            <a:lvl1pPr algn="l">
              <a:defRPr sz="32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4495800"/>
            <a:ext cx="5638800" cy="1500187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300"/>
              </a:spcBef>
              <a:buNone/>
              <a:defRPr sz="14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906" y="6248774"/>
            <a:ext cx="1474694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2/17/17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0" y="6248774"/>
            <a:ext cx="5638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5800" y="6248774"/>
            <a:ext cx="554038" cy="365125"/>
          </a:xfrm>
        </p:spPr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003612" y="3110754"/>
            <a:ext cx="26090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40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9" name="Rectangle 8"/>
          <p:cNvSpPr/>
          <p:nvPr/>
        </p:nvSpPr>
        <p:spPr>
          <a:xfrm>
            <a:off x="285750" y="228600"/>
            <a:ext cx="212725" cy="6345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2/17/17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TextBox 11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2/17/17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2070847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2070847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985963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2/17/17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4164965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14" name="Rectangle 13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05800" y="242234"/>
            <a:ext cx="554038" cy="365125"/>
          </a:xfrm>
        </p:spPr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2/17/17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981200"/>
            <a:ext cx="7556313" cy="4144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2/17/17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5800" y="242234"/>
            <a:ext cx="5540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</p:sldLayoutIdLst>
  <p:txStyles>
    <p:titleStyle>
      <a:lvl1pPr algn="l" defTabSz="914400" rtl="0" eaLnBrk="1" latinLnBrk="0" hangingPunct="1">
        <a:spcBef>
          <a:spcPct val="0"/>
        </a:spcBef>
        <a:buNone/>
        <a:defRPr sz="3600" b="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20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防止资源泄漏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Best Practice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014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讲一点历史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Resource Leaks </a:t>
            </a:r>
            <a:r>
              <a:rPr lang="zh-CN" altLang="en-US" dirty="0" smtClean="0"/>
              <a:t>曾经是非常难查找的</a:t>
            </a:r>
            <a:r>
              <a:rPr lang="zh-CN" altLang="zh-CN" dirty="0"/>
              <a:t>，</a:t>
            </a:r>
            <a:r>
              <a:rPr lang="zh-CN" altLang="en-US" dirty="0" smtClean="0"/>
              <a:t>有时要花几个月时间</a:t>
            </a:r>
          </a:p>
          <a:p>
            <a:r>
              <a:rPr lang="en-US" altLang="zh-CN" dirty="0" smtClean="0"/>
              <a:t>C++/C </a:t>
            </a:r>
            <a:r>
              <a:rPr lang="zh-CN" altLang="en-US" dirty="0" smtClean="0"/>
              <a:t>时代</a:t>
            </a:r>
          </a:p>
          <a:p>
            <a:pPr lvl="1"/>
            <a:r>
              <a:rPr lang="en-US" altLang="zh-CN" dirty="0" smtClean="0"/>
              <a:t>Purify</a:t>
            </a:r>
            <a:r>
              <a:rPr lang="zh-CN" altLang="en-US" dirty="0" smtClean="0"/>
              <a:t>，</a:t>
            </a:r>
            <a:r>
              <a:rPr lang="en-US" altLang="zh-CN" dirty="0" smtClean="0"/>
              <a:t>initially written by Reed Hastings of Pure Software</a:t>
            </a:r>
          </a:p>
          <a:p>
            <a:pPr lvl="1"/>
            <a:r>
              <a:rPr lang="en-US" altLang="zh-CN" dirty="0" smtClean="0"/>
              <a:t>Purify </a:t>
            </a:r>
            <a:r>
              <a:rPr lang="zh-CN" altLang="en-US" dirty="0" smtClean="0"/>
              <a:t>是那个时代最流行的内存泄漏探测工具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Pure Software </a:t>
            </a:r>
            <a:r>
              <a:rPr lang="zh-CN" altLang="en-US" dirty="0" smtClean="0"/>
              <a:t>与</a:t>
            </a:r>
            <a:r>
              <a:rPr lang="en-US" altLang="zh-CN" dirty="0" smtClean="0"/>
              <a:t> Atria Software </a:t>
            </a:r>
            <a:r>
              <a:rPr lang="zh-CN" altLang="en-US" dirty="0" smtClean="0"/>
              <a:t>合并，然后被</a:t>
            </a:r>
            <a:r>
              <a:rPr lang="en-US" altLang="zh-CN" dirty="0" smtClean="0"/>
              <a:t>Rational Software</a:t>
            </a:r>
            <a:r>
              <a:rPr lang="zh-CN" altLang="en-US" dirty="0" smtClean="0"/>
              <a:t>收购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Reed Hastings </a:t>
            </a:r>
            <a:r>
              <a:rPr lang="zh-CN" altLang="en-US" dirty="0" smtClean="0"/>
              <a:t>创立</a:t>
            </a:r>
            <a:r>
              <a:rPr lang="en-US" altLang="zh-CN" dirty="0" smtClean="0"/>
              <a:t> Netflix</a:t>
            </a:r>
            <a:endParaRPr lang="zh-CN" altLang="en-US" dirty="0" smtClean="0"/>
          </a:p>
          <a:p>
            <a:r>
              <a:rPr lang="en-US" altLang="zh-CN" dirty="0" smtClean="0"/>
              <a:t>Java</a:t>
            </a:r>
            <a:r>
              <a:rPr lang="zh-CN" altLang="en-US" dirty="0" smtClean="0"/>
              <a:t>／</a:t>
            </a:r>
            <a:r>
              <a:rPr lang="en-US" altLang="zh-CN" dirty="0" smtClean="0"/>
              <a:t>C#</a:t>
            </a:r>
            <a:r>
              <a:rPr lang="zh-CN" altLang="en-US" dirty="0" smtClean="0"/>
              <a:t>等</a:t>
            </a:r>
            <a:r>
              <a:rPr lang="en-US" altLang="zh-CN" dirty="0" smtClean="0"/>
              <a:t>managed languages </a:t>
            </a:r>
            <a:r>
              <a:rPr lang="zh-CN" altLang="en-US" dirty="0" smtClean="0"/>
              <a:t>自动释放</a:t>
            </a:r>
            <a:r>
              <a:rPr lang="en-US" altLang="zh-CN" dirty="0" smtClean="0"/>
              <a:t>Heap</a:t>
            </a:r>
            <a:r>
              <a:rPr lang="zh-CN" altLang="en-US" dirty="0" smtClean="0"/>
              <a:t>内存</a:t>
            </a:r>
          </a:p>
          <a:p>
            <a:r>
              <a:rPr lang="zh-CN" altLang="en-US" dirty="0" smtClean="0"/>
              <a:t>但是其他系统资源，数据库连接、网络连接、文件等，还是需要直接释放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507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Best Practice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1358678"/>
            <a:ext cx="7556313" cy="524272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zh-CN" altLang="en-US" dirty="0" smtClean="0"/>
              <a:t>在同一个函数内申请和释放系统资源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CN" dirty="0" smtClean="0"/>
              <a:t>public void </a:t>
            </a:r>
            <a:r>
              <a:rPr lang="en-US" altLang="zh-CN" dirty="0" err="1" smtClean="0"/>
              <a:t>doSomethingWithResource</a:t>
            </a:r>
            <a:r>
              <a:rPr lang="en-US" altLang="zh-CN" dirty="0" smtClean="0"/>
              <a:t>( parameters</a:t>
            </a:r>
            <a:r>
              <a:rPr lang="is-IS" altLang="zh-CN" dirty="0" smtClean="0"/>
              <a:t>) {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is-IS" altLang="zh-CN" dirty="0" smtClean="0"/>
              <a:t>	try {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is-IS" altLang="zh-CN" dirty="0"/>
              <a:t>	</a:t>
            </a:r>
            <a:r>
              <a:rPr lang="is-IS" altLang="zh-CN" dirty="0" smtClean="0"/>
              <a:t>	resource r = alocate resource;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is-IS" altLang="zh-CN" dirty="0"/>
              <a:t>	</a:t>
            </a:r>
            <a:r>
              <a:rPr lang="is-IS" altLang="zh-CN" dirty="0" smtClean="0"/>
              <a:t>	call other functions with resource r;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is-IS" altLang="zh-CN" dirty="0"/>
              <a:t>	</a:t>
            </a:r>
            <a:r>
              <a:rPr lang="is-IS" altLang="zh-CN" dirty="0" smtClean="0"/>
              <a:t>} 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is-IS" altLang="zh-CN" dirty="0"/>
              <a:t>	</a:t>
            </a:r>
            <a:r>
              <a:rPr lang="is-IS" altLang="zh-CN" dirty="0" smtClean="0"/>
              <a:t>catch( errors ) {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is-IS" altLang="zh-CN" dirty="0"/>
              <a:t>	</a:t>
            </a:r>
            <a:r>
              <a:rPr lang="is-IS" altLang="zh-CN" dirty="0" smtClean="0"/>
              <a:t>	handle errors;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is-IS" altLang="zh-CN" dirty="0" smtClean="0"/>
              <a:t>	}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is-IS" altLang="zh-CN" dirty="0"/>
              <a:t>	</a:t>
            </a:r>
            <a:r>
              <a:rPr lang="is-IS" altLang="zh-CN" dirty="0" smtClean="0"/>
              <a:t>finally {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is-IS" altLang="zh-CN" dirty="0"/>
              <a:t>	</a:t>
            </a:r>
            <a:r>
              <a:rPr lang="is-IS" altLang="zh-CN" dirty="0" smtClean="0"/>
              <a:t>	release r if it is alive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is-IS" altLang="zh-CN" dirty="0" smtClean="0"/>
              <a:t>	}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is-IS" altLang="zh-CN" dirty="0" smtClean="0"/>
              <a:t>}</a:t>
            </a:r>
            <a:r>
              <a:rPr lang="en-US" altLang="zh-CN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015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 Practice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1225764"/>
            <a:ext cx="7556313" cy="544947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zh-CN" altLang="en-US" dirty="0" smtClean="0"/>
              <a:t>如果有很多处要申请和释放资源，建立</a:t>
            </a:r>
            <a:r>
              <a:rPr lang="en-US" altLang="zh-CN" dirty="0" smtClean="0"/>
              <a:t>helper function</a:t>
            </a:r>
            <a:r>
              <a:rPr lang="zh-CN" altLang="en-US" dirty="0" smtClean="0"/>
              <a:t>，资源使用代码作为参数传入</a:t>
            </a:r>
            <a:r>
              <a:rPr lang="zh-CN" altLang="zh-CN" dirty="0" smtClean="0"/>
              <a:t>（</a:t>
            </a:r>
            <a:r>
              <a:rPr lang="en-US" altLang="zh-CN" dirty="0" smtClean="0"/>
              <a:t>function </a:t>
            </a:r>
            <a:r>
              <a:rPr lang="zh-CN" altLang="en-US" dirty="0" smtClean="0"/>
              <a:t>还是</a:t>
            </a:r>
            <a:r>
              <a:rPr lang="en-US" altLang="zh-CN" dirty="0" smtClean="0"/>
              <a:t> Object</a:t>
            </a:r>
            <a:r>
              <a:rPr lang="zh-CN" altLang="en-US" dirty="0" smtClean="0"/>
              <a:t>，取决于你使用的语言）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CN" dirty="0"/>
              <a:t>public </a:t>
            </a:r>
            <a:r>
              <a:rPr lang="en-US" altLang="zh-CN" dirty="0" smtClean="0"/>
              <a:t>static void </a:t>
            </a:r>
            <a:r>
              <a:rPr lang="en-US" altLang="zh-CN" dirty="0" err="1" smtClean="0"/>
              <a:t>resourceHelper</a:t>
            </a:r>
            <a:r>
              <a:rPr lang="en-US" altLang="zh-CN" dirty="0" smtClean="0"/>
              <a:t>( </a:t>
            </a:r>
            <a:r>
              <a:rPr lang="en-US" altLang="zh-CN" dirty="0" err="1" smtClean="0"/>
              <a:t>runnableWithResource</a:t>
            </a:r>
            <a:r>
              <a:rPr lang="is-IS" altLang="zh-CN" dirty="0" smtClean="0"/>
              <a:t>) </a:t>
            </a:r>
            <a:r>
              <a:rPr lang="is-IS" altLang="zh-CN" dirty="0"/>
              <a:t>{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is-IS" altLang="zh-CN" dirty="0"/>
              <a:t>	try {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is-IS" altLang="zh-CN" dirty="0"/>
              <a:t>		resource r = alocate resource;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is-IS" altLang="zh-CN" dirty="0"/>
              <a:t>		</a:t>
            </a:r>
            <a:r>
              <a:rPr lang="is-IS" altLang="zh-CN" dirty="0" smtClean="0"/>
              <a:t>runnableWithResource(r);</a:t>
            </a:r>
            <a:endParaRPr lang="is-IS" altLang="zh-CN" dirty="0"/>
          </a:p>
          <a:p>
            <a:pPr marL="0" indent="0">
              <a:lnSpc>
                <a:spcPct val="70000"/>
              </a:lnSpc>
              <a:buNone/>
            </a:pPr>
            <a:r>
              <a:rPr lang="is-IS" altLang="zh-CN" dirty="0"/>
              <a:t>	} 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is-IS" altLang="zh-CN" dirty="0"/>
              <a:t>	catch( errors ) {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is-IS" altLang="zh-CN" dirty="0"/>
              <a:t>		handle errors;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is-IS" altLang="zh-CN" dirty="0"/>
              <a:t>	}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is-IS" altLang="zh-CN" dirty="0"/>
              <a:t>	finally {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is-IS" altLang="zh-CN" dirty="0"/>
              <a:t>		release r if it is alive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is-IS" altLang="zh-CN" dirty="0"/>
              <a:t>	}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is-IS" altLang="zh-CN" dirty="0"/>
              <a:t>}</a:t>
            </a:r>
            <a:r>
              <a:rPr lang="en-US" altLang="zh-CN" dirty="0"/>
              <a:t> 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835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</a:t>
            </a:r>
            <a:r>
              <a:rPr lang="zh-CN" altLang="en-US" dirty="0" smtClean="0"/>
              <a:t>也有内存泄漏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如果你没有释放引用，</a:t>
            </a:r>
            <a:r>
              <a:rPr lang="en-US" altLang="zh-CN" dirty="0" smtClean="0"/>
              <a:t>VM</a:t>
            </a:r>
            <a:r>
              <a:rPr lang="zh-CN" altLang="en-US" dirty="0" smtClean="0"/>
              <a:t>不会释放内存，也会产生泄漏</a:t>
            </a:r>
          </a:p>
          <a:p>
            <a:r>
              <a:rPr lang="zh-CN" altLang="en-US" dirty="0" smtClean="0"/>
              <a:t>检查静态变量。比如它是一个</a:t>
            </a:r>
            <a:r>
              <a:rPr lang="en-US" altLang="zh-CN" dirty="0" err="1" smtClean="0"/>
              <a:t>LinkedList</a:t>
            </a:r>
            <a:r>
              <a:rPr lang="zh-CN" altLang="en-US" dirty="0" smtClean="0"/>
              <a:t>，你不断的加元素，忘了移除不再用的。</a:t>
            </a:r>
          </a:p>
          <a:p>
            <a:r>
              <a:rPr lang="zh-CN" altLang="en-US" dirty="0" smtClean="0"/>
              <a:t>检查自编的缓存，一直在涨，没总容量限制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876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Garbage Collection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基于</a:t>
            </a:r>
            <a:r>
              <a:rPr lang="en-US" altLang="zh-CN" dirty="0" smtClean="0"/>
              <a:t>Generation</a:t>
            </a:r>
            <a:r>
              <a:rPr lang="zh-CN" altLang="en-US" dirty="0" smtClean="0"/>
              <a:t>的</a:t>
            </a:r>
            <a:r>
              <a:rPr lang="en-US" altLang="zh-CN" dirty="0" smtClean="0"/>
              <a:t>GC</a:t>
            </a:r>
          </a:p>
          <a:p>
            <a:r>
              <a:rPr lang="zh-CN" altLang="en-US" dirty="0" smtClean="0"/>
              <a:t>在</a:t>
            </a:r>
            <a:r>
              <a:rPr lang="en-US" altLang="zh-CN" dirty="0" smtClean="0"/>
              <a:t>Eden</a:t>
            </a:r>
            <a:r>
              <a:rPr lang="zh-CN" altLang="en-US" dirty="0" smtClean="0"/>
              <a:t>回收是相对有效的</a:t>
            </a:r>
          </a:p>
          <a:p>
            <a:r>
              <a:rPr lang="en-US" altLang="zh-CN" dirty="0" smtClean="0"/>
              <a:t>Best Practice</a:t>
            </a:r>
            <a:r>
              <a:rPr lang="zh-CN" altLang="en-US" dirty="0" smtClean="0"/>
              <a:t>，尽可能在产生</a:t>
            </a:r>
            <a:r>
              <a:rPr lang="en-US" altLang="zh-CN" dirty="0" smtClean="0"/>
              <a:t>object</a:t>
            </a:r>
            <a:r>
              <a:rPr lang="zh-CN" altLang="en-US" dirty="0" smtClean="0"/>
              <a:t>的同一个函数释放所有引用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608529653"/>
      </p:ext>
    </p:extLst>
  </p:cSld>
  <p:clrMapOvr>
    <a:masterClrMapping/>
  </p:clrMapOvr>
</p:sld>
</file>

<file path=ppt/theme/theme1.xml><?xml version="1.0" encoding="utf-8"?>
<a:theme xmlns:a="http://schemas.openxmlformats.org/drawingml/2006/main" name="Advantage">
  <a:themeElements>
    <a:clrScheme name="Advantage">
      <a:dk1>
        <a:sysClr val="windowText" lastClr="000000"/>
      </a:dk1>
      <a:lt1>
        <a:sysClr val="window" lastClr="FFFFFF"/>
      </a:lt1>
      <a:dk2>
        <a:srgbClr val="2B142D"/>
      </a:dk2>
      <a:lt2>
        <a:srgbClr val="C3AFCC"/>
      </a:lt2>
      <a:accent1>
        <a:srgbClr val="663366"/>
      </a:accent1>
      <a:accent2>
        <a:srgbClr val="330F42"/>
      </a:accent2>
      <a:accent3>
        <a:srgbClr val="666699"/>
      </a:accent3>
      <a:accent4>
        <a:srgbClr val="999966"/>
      </a:accent4>
      <a:accent5>
        <a:srgbClr val="F7901E"/>
      </a:accent5>
      <a:accent6>
        <a:srgbClr val="A3A101"/>
      </a:accent6>
      <a:hlink>
        <a:srgbClr val="BC5FBC"/>
      </a:hlink>
      <a:folHlink>
        <a:srgbClr val="9775A7"/>
      </a:folHlink>
    </a:clrScheme>
    <a:fontScheme name="Advantage">
      <a:maj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Ad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Advantage.thmx</Template>
  <TotalTime>82</TotalTime>
  <Words>159</Words>
  <Application>Microsoft Macintosh PowerPoint</Application>
  <PresentationFormat>On-screen Show (4:3)</PresentationFormat>
  <Paragraphs>47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Advantage</vt:lpstr>
      <vt:lpstr>防止资源泄漏</vt:lpstr>
      <vt:lpstr>讲一点历史</vt:lpstr>
      <vt:lpstr>Best Practice</vt:lpstr>
      <vt:lpstr>Best Practice</vt:lpstr>
      <vt:lpstr>Java也有内存泄漏</vt:lpstr>
      <vt:lpstr>Garbage Collection</vt:lpstr>
    </vt:vector>
  </TitlesOfParts>
  <Company>沃特有限公司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防止资源泄漏</dc:title>
  <dc:creator>毅 高</dc:creator>
  <cp:lastModifiedBy>毅 高</cp:lastModifiedBy>
  <cp:revision>9</cp:revision>
  <dcterms:created xsi:type="dcterms:W3CDTF">2017-02-17T01:54:34Z</dcterms:created>
  <dcterms:modified xsi:type="dcterms:W3CDTF">2017-02-17T03:17:26Z</dcterms:modified>
</cp:coreProperties>
</file>