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7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2" r:id="rId16"/>
    <p:sldId id="274" r:id="rId17"/>
    <p:sldId id="275" r:id="rId18"/>
    <p:sldId id="276" r:id="rId19"/>
    <p:sldId id="283" r:id="rId20"/>
    <p:sldId id="277" r:id="rId21"/>
    <p:sldId id="278" r:id="rId22"/>
    <p:sldId id="261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4170" y="2058670"/>
            <a:ext cx="3818890" cy="723265"/>
          </a:xfrm>
        </p:spPr>
        <p:txBody>
          <a:bodyPr/>
          <a:lstStyle/>
          <a:p>
            <a:pPr algn="l"/>
            <a:r>
              <a:rPr lang="zh-CN" altLang="en-US" sz="3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异常处理探讨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08555" y="4657725"/>
            <a:ext cx="8332470" cy="77089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                                    </a:t>
            </a:r>
            <a:r>
              <a:rPr lang="en-US" altLang="zh-CN" dirty="0"/>
              <a:t>	                                            </a:t>
            </a:r>
            <a:r>
              <a:rPr lang="zh-CN" altLang="en-US" dirty="0"/>
              <a:t>扈焕涛</a:t>
            </a:r>
            <a:endParaRPr lang="en-US" altLang="zh-CN" sz="3200" dirty="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1456"/>
            <a:ext cx="10515600" cy="1325563"/>
          </a:xfrm>
        </p:spPr>
        <p:txBody>
          <a:bodyPr/>
          <a:lstStyle/>
          <a:p>
            <a:r>
              <a:rPr lang="zh-CN" altLang="en-US" dirty="0"/>
              <a:t>隔离错误处理代码和常规代码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8200" y="1746727"/>
            <a:ext cx="3932237" cy="44507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Exception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可以让你能在一个地方写好代码主流程，在另外一个地方处理异常。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内容占位符 7" descr="图片包含 屏幕截图&#10;&#10;已生成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12" y="1666736"/>
            <a:ext cx="5362575" cy="4171950"/>
          </a:xfrm>
        </p:spPr>
      </p:pic>
    </p:spTree>
    <p:extLst>
      <p:ext uri="{BB962C8B-B14F-4D97-AF65-F5344CB8AC3E}">
        <p14:creationId xmlns:p14="http://schemas.microsoft.com/office/powerpoint/2010/main" val="298954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1456"/>
            <a:ext cx="10515600" cy="1325563"/>
          </a:xfrm>
        </p:spPr>
        <p:txBody>
          <a:bodyPr/>
          <a:lstStyle/>
          <a:p>
            <a:r>
              <a:rPr lang="zh-CN" altLang="en-US" dirty="0"/>
              <a:t>归类和区分错误类型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697746" y="1631317"/>
            <a:ext cx="3932237" cy="44507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在大多数情况下，你希望异常处理器越具体越好。理由是在你决定最佳的恢复策略之前，你首先要知道错误的类型。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内容占位符 6" descr="图片包含 屏幕截图&#10;&#10;已生成极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46" y="1808476"/>
            <a:ext cx="6172200" cy="4154798"/>
          </a:xfrm>
        </p:spPr>
      </p:pic>
    </p:spTree>
    <p:extLst>
      <p:ext uri="{BB962C8B-B14F-4D97-AF65-F5344CB8AC3E}">
        <p14:creationId xmlns:p14="http://schemas.microsoft.com/office/powerpoint/2010/main" val="77971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767494" cy="718457"/>
          </a:xfrm>
        </p:spPr>
        <p:txBody>
          <a:bodyPr/>
          <a:lstStyle/>
          <a:p>
            <a:r>
              <a:rPr lang="zh-CN" altLang="en-US" dirty="0"/>
              <a:t>示例：用户不正确调用你的方法</a:t>
            </a:r>
          </a:p>
        </p:txBody>
      </p:sp>
      <p:pic>
        <p:nvPicPr>
          <p:cNvPr id="9" name="内容占位符 4" descr="图片包含 屏幕截图&#10;&#10;已生成极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21" y="1623527"/>
            <a:ext cx="8444203" cy="3377681"/>
          </a:xfrm>
        </p:spPr>
      </p:pic>
      <p:sp>
        <p:nvSpPr>
          <p:cNvPr id="10" name="文本占位符 7"/>
          <p:cNvSpPr txBox="1">
            <a:spLocks/>
          </p:cNvSpPr>
          <p:nvPr/>
        </p:nvSpPr>
        <p:spPr>
          <a:xfrm>
            <a:off x="839789" y="1623527"/>
            <a:ext cx="2416596" cy="4245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如图：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AarryList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的构造方法，当调用时参数错误时，这就属于非法使用：应该抛出异常（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Throw new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），直接中止主流程，并通知用户方法，强迫用户方法使用正确的方式，防止问题蔓延；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800" dirty="0"/>
          </a:p>
        </p:txBody>
      </p:sp>
      <p:pic>
        <p:nvPicPr>
          <p:cNvPr id="11" name="图片 10" descr="图片包含 屏幕截图&#10;&#10;已生成极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990600"/>
            <a:ext cx="9934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43571" y="927701"/>
            <a:ext cx="9293257" cy="58782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在调用栈中向上传播错误</a:t>
            </a:r>
          </a:p>
        </p:txBody>
      </p:sp>
      <p:pic>
        <p:nvPicPr>
          <p:cNvPr id="9" name="内容占位符 5" descr="图片包含 屏幕截图, 文字&#10;&#10;已生成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40" y="1515530"/>
            <a:ext cx="4685445" cy="3615709"/>
          </a:xfrm>
        </p:spPr>
      </p:pic>
      <p:sp>
        <p:nvSpPr>
          <p:cNvPr id="10" name="文本占位符 3"/>
          <p:cNvSpPr txBox="1">
            <a:spLocks/>
          </p:cNvSpPr>
          <p:nvPr/>
        </p:nvSpPr>
        <p:spPr>
          <a:xfrm>
            <a:off x="830910" y="1515530"/>
            <a:ext cx="3932237" cy="44507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一个方法可以躲避任何抛给它的异常，从而让一个方法可以把异常抛到更远的调用栈中捕获。因此，只有关心错误的方法，才必须要去检测错误。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图片 11" descr="图片包含 屏幕截图&#10;&#10;已生成极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6" y="247649"/>
            <a:ext cx="11893420" cy="6151469"/>
          </a:xfrm>
          <a:prstGeom prst="rect">
            <a:avLst/>
          </a:prstGeom>
        </p:spPr>
      </p:pic>
      <p:pic>
        <p:nvPicPr>
          <p:cNvPr id="11" name="图片 10" descr="图片包含 屏幕截图&#10;&#10;已生成极高可信度的说明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66" y="554477"/>
            <a:ext cx="10153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/>
          <p:cNvSpPr>
            <a:spLocks noGrp="1"/>
          </p:cNvSpPr>
          <p:nvPr>
            <p:ph type="title"/>
          </p:nvPr>
        </p:nvSpPr>
        <p:spPr>
          <a:xfrm>
            <a:off x="838200" y="536285"/>
            <a:ext cx="10515600" cy="1300071"/>
          </a:xfrm>
        </p:spPr>
        <p:txBody>
          <a:bodyPr/>
          <a:lstStyle/>
          <a:p>
            <a:r>
              <a:rPr lang="en-US" altLang="zh-CN" dirty="0"/>
              <a:t>Throws</a:t>
            </a:r>
            <a:r>
              <a:rPr lang="zh-CN" altLang="en-US" dirty="0"/>
              <a:t>和</a:t>
            </a:r>
            <a:r>
              <a:rPr lang="en-US" altLang="zh-CN" dirty="0"/>
              <a:t>throw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idx="1"/>
          </p:nvPr>
        </p:nvSpPr>
        <p:spPr>
          <a:xfrm>
            <a:off x="838200" y="1909305"/>
            <a:ext cx="10515600" cy="4267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"throws"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是函数进行异常说明时候的关键字。就是声明我这函数会出现这样这样的异常。如果你们想调用，就必须处理这些异常。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throw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是真正抛出一个异常的实例，例如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throw new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IOException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();throw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是表示明确抛出一个异常；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055202"/>
            <a:ext cx="8496300" cy="280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6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2371725"/>
            <a:ext cx="10515600" cy="1325563"/>
          </a:xfrm>
        </p:spPr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错误实践</a:t>
            </a:r>
          </a:p>
        </p:txBody>
      </p:sp>
    </p:spTree>
    <p:extLst>
      <p:ext uri="{BB962C8B-B14F-4D97-AF65-F5344CB8AC3E}">
        <p14:creationId xmlns:p14="http://schemas.microsoft.com/office/powerpoint/2010/main" val="425750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/>
          <p:cNvSpPr>
            <a:spLocks noGrp="1"/>
          </p:cNvSpPr>
          <p:nvPr>
            <p:ph type="title"/>
          </p:nvPr>
        </p:nvSpPr>
        <p:spPr>
          <a:xfrm>
            <a:off x="839788" y="857816"/>
            <a:ext cx="9656357" cy="58852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错误的实践案例</a:t>
            </a:r>
          </a:p>
        </p:txBody>
      </p:sp>
      <p:pic>
        <p:nvPicPr>
          <p:cNvPr id="9" name="内容占位符 7" descr="图片包含 文字, 屏幕截图&#10;&#10;已生成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28" y="857816"/>
            <a:ext cx="6657687" cy="5415863"/>
          </a:xfrm>
        </p:spPr>
      </p:pic>
      <p:sp>
        <p:nvSpPr>
          <p:cNvPr id="10" name="文本占位符 8"/>
          <p:cNvSpPr txBox="1">
            <a:spLocks/>
          </p:cNvSpPr>
          <p:nvPr/>
        </p:nvSpPr>
        <p:spPr>
          <a:xfrm>
            <a:off x="839788" y="1446339"/>
            <a:ext cx="3932237" cy="49810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如果你的异常处理器能返回到一种安全状态，并能够让用户执行一些其他的命令；或者允许用户保存所有操作的结果，并以适当的方式终止程序那就自己处理，如果不能，就往上抛。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代码块里面最好是原子的操作，及最好把整个方法的逻辑都放在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里面，这就让一些可能会发生不同异常的代码可以写在一块，让代码看起来更清晰</a:t>
            </a:r>
          </a:p>
        </p:txBody>
      </p:sp>
    </p:spTree>
    <p:extLst>
      <p:ext uri="{BB962C8B-B14F-4D97-AF65-F5344CB8AC3E}">
        <p14:creationId xmlns:p14="http://schemas.microsoft.com/office/powerpoint/2010/main" val="376963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1456"/>
            <a:ext cx="10515600" cy="1325563"/>
          </a:xfrm>
        </p:spPr>
        <p:txBody>
          <a:bodyPr/>
          <a:lstStyle/>
          <a:p>
            <a:r>
              <a:rPr lang="zh-CN" altLang="en-US" dirty="0"/>
              <a:t>错误示例</a:t>
            </a:r>
            <a:r>
              <a:rPr lang="en-US" altLang="zh-CN" dirty="0"/>
              <a:t>:</a:t>
            </a:r>
            <a:r>
              <a:rPr lang="zh-CN" altLang="en-US" dirty="0"/>
              <a:t>不根据场景继续往上抛</a:t>
            </a:r>
          </a:p>
        </p:txBody>
      </p:sp>
      <p:pic>
        <p:nvPicPr>
          <p:cNvPr id="6" name="内容占位符 7" descr="图片包含 屏幕截图&#10;&#10;已生成极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26" y="382882"/>
            <a:ext cx="9621777" cy="6099984"/>
          </a:xfrm>
        </p:spPr>
      </p:pic>
    </p:spTree>
    <p:extLst>
      <p:ext uri="{BB962C8B-B14F-4D97-AF65-F5344CB8AC3E}">
        <p14:creationId xmlns:p14="http://schemas.microsoft.com/office/powerpoint/2010/main" val="425132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65290" y="763917"/>
            <a:ext cx="10767494" cy="718457"/>
          </a:xfrm>
        </p:spPr>
        <p:txBody>
          <a:bodyPr/>
          <a:lstStyle/>
          <a:p>
            <a:r>
              <a:rPr lang="zh-CN" altLang="en-US" dirty="0"/>
              <a:t>错误示例：你调用第三方的方法</a:t>
            </a:r>
          </a:p>
        </p:txBody>
      </p:sp>
      <p:sp>
        <p:nvSpPr>
          <p:cNvPr id="9" name="文本占位符 7"/>
          <p:cNvSpPr txBox="1">
            <a:spLocks/>
          </p:cNvSpPr>
          <p:nvPr/>
        </p:nvSpPr>
        <p:spPr>
          <a:xfrm>
            <a:off x="1309924" y="4533089"/>
            <a:ext cx="9432620" cy="133589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如图：如果第三方给你传递了一个异常，你要判断“你的方法”是否合适处理这个异常，如果不合适，传递给上层方法，如果合适，写一个异常处理器处理这个异常</a:t>
            </a:r>
            <a:endParaRPr lang="zh-CN" altLang="en-US" dirty="0"/>
          </a:p>
        </p:txBody>
      </p:sp>
      <p:pic>
        <p:nvPicPr>
          <p:cNvPr id="10" name="内容占位符 6" descr="图片包含 屏幕截图&#10;&#10;已生成极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5" y="1669002"/>
            <a:ext cx="11283897" cy="2533345"/>
          </a:xfrm>
        </p:spPr>
      </p:pic>
    </p:spTree>
    <p:extLst>
      <p:ext uri="{BB962C8B-B14F-4D97-AF65-F5344CB8AC3E}">
        <p14:creationId xmlns:p14="http://schemas.microsoft.com/office/powerpoint/2010/main" val="98803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2371725"/>
            <a:ext cx="10515600" cy="1325563"/>
          </a:xfrm>
        </p:spPr>
        <p:txBody>
          <a:bodyPr/>
          <a:lstStyle/>
          <a:p>
            <a:r>
              <a:rPr lang="en-US" altLang="zh-CN" dirty="0"/>
              <a:t>				      </a:t>
            </a:r>
            <a:r>
              <a:rPr lang="zh-CN" altLang="en-US" dirty="0"/>
              <a:t>总结</a:t>
            </a:r>
          </a:p>
        </p:txBody>
      </p:sp>
      <p:sp>
        <p:nvSpPr>
          <p:cNvPr id="3" name="副标题 6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			     </a:t>
            </a:r>
            <a:r>
              <a:rPr lang="zh-CN" altLang="en-US" dirty="0"/>
              <a:t>旨在分享和探讨</a:t>
            </a:r>
          </a:p>
        </p:txBody>
      </p:sp>
    </p:spTree>
    <p:extLst>
      <p:ext uri="{BB962C8B-B14F-4D97-AF65-F5344CB8AC3E}">
        <p14:creationId xmlns:p14="http://schemas.microsoft.com/office/powerpoint/2010/main" val="14449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1456"/>
            <a:ext cx="10515600" cy="1325563"/>
          </a:xfrm>
        </p:spPr>
        <p:txBody>
          <a:bodyPr/>
          <a:lstStyle/>
          <a:p>
            <a:r>
              <a:rPr lang="en-US" altLang="zh-CN" dirty="0"/>
              <a:t>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083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分为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RuntimeException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Checked 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Checked 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必须要捕获或声明（比如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）。而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RuntimeException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不强制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比如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NullPointerException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5522"/>
            <a:ext cx="10515600" cy="554664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当异常发生时，不应立即捕获，而是应该考虑当前作用域是否有有能力处理这一异常的能力，如果没有，则应将该异常继续向上抛出，交由更上层的作用域来处理。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通常情况下，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最好是包含一个原子操作代码块，也就说，如果前面的失败了，出异常了，后面的也没必要进行下去了，要么都全部成功，要么都全部失败。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异常一般都是底层代码捕获了都抛出去，交给上层统一处理，比如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dao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层通常都是往上抛异常。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不要滥用异常，异常处理性能比正常逻辑执行低，在主线流程或者关键负载流程中要减少异常处理的负载和成本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85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386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在调用可能产生异常的方法前，先验证，从而减少异常的产生，这个也对你写的接口方法适用（比如非空验证、参数类型验证等）。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在具体处理异常的地方，应当使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try-catch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块尽可能的小，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catch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尽可能具体的异常。千万不要捕获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Exception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这么宽泛的异常之后就不管了。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不要忽略异常。比如使用一个空的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catch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。即使你确定什么都不需要做，至少也要解释为什么可以什么都不做。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根据具体需求可编写自定义异常</a:t>
            </a:r>
          </a:p>
        </p:txBody>
      </p:sp>
    </p:spTree>
    <p:extLst>
      <p:ext uri="{BB962C8B-B14F-4D97-AF65-F5344CB8AC3E}">
        <p14:creationId xmlns:p14="http://schemas.microsoft.com/office/powerpoint/2010/main" val="151211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29285" y="1933575"/>
            <a:ext cx="10515600" cy="1325563"/>
          </a:xfrm>
        </p:spPr>
        <p:txBody>
          <a:bodyPr/>
          <a:lstStyle/>
          <a:p>
            <a:pPr algn="ctr"/>
            <a:r>
              <a:rPr lang="en-US" altLang="zh-CN" sz="720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Thanks</a:t>
            </a: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6158865" y="5003800"/>
            <a:ext cx="4242435" cy="400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成都迪思普纳软件有限责任公司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158865" y="5297805"/>
            <a:ext cx="4498975" cy="4857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公司地址：成都市高新区天府大道中段1388号1栋8层866号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网站域名：www.disruptive.cn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1456"/>
            <a:ext cx="10515600" cy="1325563"/>
          </a:xfrm>
        </p:spPr>
        <p:txBody>
          <a:bodyPr/>
          <a:lstStyle/>
          <a:p>
            <a:r>
              <a:rPr lang="en-US" altLang="zh-CN" dirty="0"/>
              <a:t>Checked Exception(</a:t>
            </a:r>
            <a:r>
              <a:rPr lang="zh-CN" altLang="en-US" dirty="0"/>
              <a:t>检查异常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083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中，直接或间接因为“资源”问题引起的异常，一般属于检查异常（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Checked 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。检查异常继承于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，而不继承于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RuntimeException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。通常如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必须捕获或声明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交给关心这个异常的方法处理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7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1456"/>
            <a:ext cx="10515600" cy="1325563"/>
          </a:xfrm>
        </p:spPr>
        <p:txBody>
          <a:bodyPr/>
          <a:lstStyle/>
          <a:p>
            <a:r>
              <a:rPr lang="en-US" altLang="zh-CN" dirty="0" err="1"/>
              <a:t>RuntimeException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083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如果你调用服务方法的方式不正确，你应该马上修改代码，避免发生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RuntimeException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如果是用户方法调用你的方法的方式不正确，你应该立刻抛出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RuntimeException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，强制让使用者修正代码或改变使用方式，防止问题蔓延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一般情况下，不要捕获或声明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RuntimeException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。因为问题在于你的程序本身有问题，如果你用异常流程处理了，反而让正常流程问题一直存在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11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4" descr="图片包含 文字&#10;&#10;已生成极高可信度的说明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" r="3605" b="1"/>
          <a:stretch/>
        </p:blipFill>
        <p:spPr>
          <a:xfrm>
            <a:off x="5149049" y="1053835"/>
            <a:ext cx="6403288" cy="5164083"/>
          </a:xfrm>
          <a:prstGeom prst="rect">
            <a:avLst/>
          </a:prstGeom>
          <a:effectLst/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74284" y="668591"/>
            <a:ext cx="10435838" cy="10083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600" kern="1200" dirty="0">
                <a:latin typeface="+mj-lt"/>
                <a:ea typeface="+mj-ea"/>
                <a:cs typeface="+mj-cs"/>
              </a:rPr>
              <a:t>异常发生原因：方法交互概要图</a:t>
            </a:r>
            <a:endParaRPr lang="en-US" altLang="zh-CN" sz="3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12"/>
          <p:cNvSpPr>
            <a:spLocks noGrp="1"/>
          </p:cNvSpPr>
          <p:nvPr>
            <p:ph idx="1"/>
          </p:nvPr>
        </p:nvSpPr>
        <p:spPr>
          <a:xfrm>
            <a:off x="745724" y="1676892"/>
            <a:ext cx="3570243" cy="454692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程序中，都是利用方法（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Method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）和其他实体进行交互。所以异常的发生、抛出、声明和处理都是在方法内。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User Method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：可以理解为用户请求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Your Method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：我们提供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写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)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的方法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Server Method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：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平台提供的方法和其他第三方供应方提供的方法。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933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1456"/>
            <a:ext cx="10515600" cy="1325563"/>
          </a:xfrm>
        </p:spPr>
        <p:txBody>
          <a:bodyPr/>
          <a:lstStyle/>
          <a:p>
            <a:r>
              <a:rPr lang="zh-CN" altLang="en-US" dirty="0"/>
              <a:t>异常处理方法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0832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的异常都是发生在方法内，所以研究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异常，要以“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Method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”为中心，总结一下处理办法：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当服务方法告诉“你的方法 ”的主流程逻辑有问题时，就要及时修复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BUG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来消除异常；当用户方法非法使用“你的方法”时，应该直接中止主流程，并通知用户方法，强迫用户方法使用正确的方式，防止问题蔓延；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当服务方法传递一个异常给“你的方法”时，你要判断“你的方法”是否合适处理这个异常，如果不合适，传递给上层方法，如果合适，写一个异常处理器处理这个异常。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20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2371725"/>
            <a:ext cx="10515600" cy="1325563"/>
          </a:xfrm>
        </p:spPr>
        <p:txBody>
          <a:bodyPr/>
          <a:lstStyle/>
          <a:p>
            <a:r>
              <a:rPr lang="en-US" altLang="zh-CN" dirty="0"/>
              <a:t>			</a:t>
            </a:r>
            <a:r>
              <a:rPr lang="zh-CN" altLang="en-US" dirty="0"/>
              <a:t>处理方式及好处</a:t>
            </a:r>
          </a:p>
        </p:txBody>
      </p:sp>
    </p:spTree>
    <p:extLst>
      <p:ext uri="{BB962C8B-B14F-4D97-AF65-F5344CB8AC3E}">
        <p14:creationId xmlns:p14="http://schemas.microsoft.com/office/powerpoint/2010/main" val="404391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1456"/>
            <a:ext cx="10515600" cy="1325563"/>
          </a:xfrm>
        </p:spPr>
        <p:txBody>
          <a:bodyPr/>
          <a:lstStyle/>
          <a:p>
            <a:r>
              <a:rPr lang="zh-CN" altLang="en-US" dirty="0"/>
              <a:t>捕获异常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083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代码块标识了可能会发生异常的一块代码。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catch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代码块标识了一块代码，被称作异常处理器，可以处理一种特定类型的异常。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finally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代码块标识了一块一定会执行的代码，是一个关闭文件、恢复资源、清理代码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4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最佳实践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539551"/>
            <a:ext cx="10515600" cy="46374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在同一个函数内申请和释放系统资源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void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doSomethingWithResource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parameters) {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try {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resource r =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alocate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resource;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call other functions with resource r;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} 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catch( errors ) {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handle errors;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finally {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release r if it is alive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 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43" y="1631191"/>
            <a:ext cx="9627902" cy="42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1161</Words>
  <Application>Microsoft Office PowerPoint</Application>
  <PresentationFormat>宽屏</PresentationFormat>
  <Paragraphs>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思源黑体 CN Bold</vt:lpstr>
      <vt:lpstr>思源黑体 CN Medium</vt:lpstr>
      <vt:lpstr>宋体</vt:lpstr>
      <vt:lpstr>微软雅黑 Light</vt:lpstr>
      <vt:lpstr>Arial</vt:lpstr>
      <vt:lpstr>Calibri</vt:lpstr>
      <vt:lpstr>Calibri Light</vt:lpstr>
      <vt:lpstr>Wingdings</vt:lpstr>
      <vt:lpstr>Office 主题</vt:lpstr>
      <vt:lpstr>异常处理探讨</vt:lpstr>
      <vt:lpstr>Exception</vt:lpstr>
      <vt:lpstr>Checked Exception(检查异常)</vt:lpstr>
      <vt:lpstr>RuntimeException</vt:lpstr>
      <vt:lpstr>异常发生原因：方法交互概要图</vt:lpstr>
      <vt:lpstr>异常处理方法</vt:lpstr>
      <vt:lpstr>   处理方式及好处</vt:lpstr>
      <vt:lpstr>捕获异常</vt:lpstr>
      <vt:lpstr>finally最佳实践</vt:lpstr>
      <vt:lpstr>隔离错误处理代码和常规代码</vt:lpstr>
      <vt:lpstr>归类和区分错误类型</vt:lpstr>
      <vt:lpstr>示例：用户不正确调用你的方法</vt:lpstr>
      <vt:lpstr>在调用栈中向上传播错误</vt:lpstr>
      <vt:lpstr>Throws和throw</vt:lpstr>
      <vt:lpstr>    错误实践</vt:lpstr>
      <vt:lpstr>错误的实践案例</vt:lpstr>
      <vt:lpstr>错误示例:不根据场景继续往上抛</vt:lpstr>
      <vt:lpstr>错误示例：你调用第三方的方法</vt:lpstr>
      <vt:lpstr>          总结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17338</dc:creator>
  <cp:lastModifiedBy>huantao hu</cp:lastModifiedBy>
  <cp:revision>12</cp:revision>
  <dcterms:created xsi:type="dcterms:W3CDTF">2017-05-19T07:43:00Z</dcterms:created>
  <dcterms:modified xsi:type="dcterms:W3CDTF">2017-05-25T01:39:10Z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