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youtu.be/lC1mOSdmzFc?t=7m42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Gmuela/CursoJava/raw/master/hints.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s.wikipedia.org/wiki/Louis_Braille" TargetMode="External"/><Relationship Id="rId4" Type="http://schemas.openxmlformats.org/officeDocument/2006/relationships/hyperlink" Target="https://es.wikipedia.org/wiki/Siglo_XI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s.wikipedia.org/wiki/Ceguera" TargetMode="External"/><Relationship Id="rId4" Type="http://schemas.openxmlformats.org/officeDocument/2006/relationships/hyperlink" Target="https://es.wikipedia.org/wiki/Braille_(lectur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ebanywhere.cs.washington.edu/wa.ph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s" sz="6000"/>
              <a:t>Accesibilidad</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a:spcBef>
                <a:spcPts val="0"/>
              </a:spcBef>
              <a:buNone/>
            </a:pPr>
            <a:r>
              <a:rPr lang="es" sz="4800"/>
              <a:t>Ceguera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Informática para ciegos</a:t>
            </a:r>
          </a:p>
        </p:txBody>
      </p:sp>
      <p:sp>
        <p:nvSpPr>
          <p:cNvPr id="140" name="Shape 14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sz="2400"/>
              <a:t>Esta barra interpreta la pantalla y, en lugar de comunicarla mediante voz al usuario, la traduce en braille en la barra inferior.</a:t>
            </a:r>
          </a:p>
        </p:txBody>
      </p:sp>
      <p:pic>
        <p:nvPicPr>
          <p:cNvPr descr="pe1.jpg" id="141" name="Shape 141"/>
          <p:cNvPicPr preferRelativeResize="0"/>
          <p:nvPr/>
        </p:nvPicPr>
        <p:blipFill>
          <a:blip r:embed="rId3">
            <a:alphaModFix amt="93000"/>
          </a:blip>
          <a:stretch>
            <a:fillRect/>
          </a:stretch>
        </p:blipFill>
        <p:spPr>
          <a:xfrm>
            <a:off x="2276675" y="2451650"/>
            <a:ext cx="3579624" cy="238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Informática para ciegos</a:t>
            </a:r>
          </a:p>
        </p:txBody>
      </p:sp>
      <p:sp>
        <p:nvSpPr>
          <p:cNvPr id="147" name="Shape 14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sz="2400"/>
              <a:t>Con las barras braille una persona ciega es capaz de programar, administrar sistemas, crear/leer documentos, etc… </a:t>
            </a:r>
          </a:p>
          <a:p>
            <a:pPr lvl="0">
              <a:spcBef>
                <a:spcPts val="0"/>
              </a:spcBef>
              <a:buNone/>
            </a:pPr>
            <a:r>
              <a:t/>
            </a:r>
            <a:endParaRPr sz="2400"/>
          </a:p>
          <a:p>
            <a:pPr lvl="0">
              <a:spcBef>
                <a:spcPts val="0"/>
              </a:spcBef>
              <a:buNone/>
            </a:pPr>
            <a:r>
              <a:rPr lang="es" sz="2400" u="sng">
                <a:solidFill>
                  <a:schemeClr val="hlink"/>
                </a:solidFill>
                <a:hlinkClick r:id="rId3"/>
              </a:rPr>
              <a:t>https://youtu.be/lC1mOSdmzFc?t=7m42s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HTML y su accesibilidad</a:t>
            </a:r>
          </a:p>
        </p:txBody>
      </p:sp>
      <p:sp>
        <p:nvSpPr>
          <p:cNvPr id="153" name="Shape 15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Hay atributos como </a:t>
            </a:r>
            <a:r>
              <a:rPr b="1" lang="es"/>
              <a:t>required </a:t>
            </a:r>
            <a:r>
              <a:rPr lang="es"/>
              <a:t>para los inputs o el </a:t>
            </a:r>
            <a:r>
              <a:rPr b="1" lang="es"/>
              <a:t>alt</a:t>
            </a:r>
            <a:r>
              <a:rPr lang="es"/>
              <a:t> de los img que pueden ser leídos por los lectores de pantalla, pero dichos lectores no funcionan igual en todos los navegadores.</a:t>
            </a:r>
          </a:p>
          <a:p>
            <a:pPr lvl="0">
              <a:spcBef>
                <a:spcPts val="0"/>
              </a:spcBef>
              <a:buNone/>
            </a:pPr>
            <a:r>
              <a:rPr lang="es"/>
              <a:t>Por ejemplo, </a:t>
            </a:r>
            <a:r>
              <a:rPr b="1" lang="es"/>
              <a:t>required en Chrome</a:t>
            </a:r>
            <a:r>
              <a:rPr lang="es"/>
              <a:t> le indica al lector que es requerido mientras que </a:t>
            </a:r>
            <a:r>
              <a:rPr b="1" lang="es"/>
              <a:t>Internet Explorer no</a:t>
            </a:r>
            <a:r>
              <a:rPr lang="es"/>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HTML5 Web Speech Api</a:t>
            </a:r>
          </a:p>
        </p:txBody>
      </p:sp>
      <p:sp>
        <p:nvSpPr>
          <p:cNvPr id="159" name="Shape 159"/>
          <p:cNvSpPr txBox="1"/>
          <p:nvPr>
            <p:ph idx="1" type="body"/>
          </p:nvPr>
        </p:nvSpPr>
        <p:spPr>
          <a:xfrm>
            <a:off x="311700" y="1217525"/>
            <a:ext cx="8520600" cy="3444900"/>
          </a:xfrm>
          <a:prstGeom prst="rect">
            <a:avLst/>
          </a:prstGeom>
        </p:spPr>
        <p:txBody>
          <a:bodyPr anchorCtr="0" anchor="t" bIns="91425" lIns="91425" rIns="91425" tIns="91425">
            <a:noAutofit/>
          </a:bodyPr>
          <a:lstStyle/>
          <a:p>
            <a:pPr lvl="0">
              <a:spcBef>
                <a:spcPts val="0"/>
              </a:spcBef>
              <a:buNone/>
            </a:pPr>
            <a:r>
              <a:rPr lang="es"/>
              <a:t>En HTML5 se está trabajando en un API que sea capaz de reconocer no solo palabras, si no interpretar acciones que desea realizar el usuario, como por ejemplo abrir un link, cambiar entre pestañas, hacer focus a inputs, etc...</a:t>
            </a:r>
          </a:p>
          <a:p>
            <a:pPr lvl="0">
              <a:spcBef>
                <a:spcPts val="0"/>
              </a:spcBef>
              <a:buNone/>
            </a:pPr>
            <a:r>
              <a:rPr lang="es" u="sng">
                <a:solidFill>
                  <a:schemeClr val="hlink"/>
                </a:solidFill>
                <a:hlinkClick r:id="rId3"/>
              </a:rPr>
              <a:t>https://github.com/Gmuela/CursoJava/raw/master/hints.mp4</a:t>
            </a:r>
          </a:p>
          <a:p>
            <a:pPr lvl="0">
              <a:spcBef>
                <a:spcPts val="0"/>
              </a:spcBef>
              <a:buNone/>
            </a:pPr>
            <a:r>
              <a:rPr i="1" lang="es" sz="1400">
                <a:solidFill>
                  <a:schemeClr val="accent6"/>
                </a:solidFill>
                <a:highlight>
                  <a:srgbClr val="FFFFFF"/>
                </a:highlight>
                <a:latin typeface="Verdana"/>
                <a:ea typeface="Verdana"/>
                <a:cs typeface="Verdana"/>
                <a:sym typeface="Verdana"/>
              </a:rPr>
              <a:t>speakHint</a:t>
            </a:r>
            <a:r>
              <a:rPr i="1" lang="es" sz="1400">
                <a:solidFill>
                  <a:srgbClr val="674EA7"/>
                </a:solidFill>
                <a:highlight>
                  <a:srgbClr val="FFFFFF"/>
                </a:highlight>
                <a:latin typeface="Verdana"/>
                <a:ea typeface="Verdana"/>
                <a:cs typeface="Verdana"/>
                <a:sym typeface="Verdana"/>
              </a:rPr>
              <a:t> </a:t>
            </a:r>
            <a:r>
              <a:rPr i="1" lang="es" sz="1400">
                <a:solidFill>
                  <a:srgbClr val="FF0000"/>
                </a:solidFill>
                <a:highlight>
                  <a:srgbClr val="FFFFFF"/>
                </a:highlight>
                <a:latin typeface="Verdana"/>
                <a:ea typeface="Verdana"/>
                <a:cs typeface="Verdana"/>
                <a:sym typeface="Verdana"/>
              </a:rPr>
              <a:t>= function(</a:t>
            </a:r>
            <a:r>
              <a:rPr i="1" lang="es" sz="1400">
                <a:solidFill>
                  <a:srgbClr val="38761D"/>
                </a:solidFill>
                <a:highlight>
                  <a:srgbClr val="FFFFFF"/>
                </a:highlight>
                <a:latin typeface="Verdana"/>
                <a:ea typeface="Verdana"/>
                <a:cs typeface="Verdana"/>
                <a:sym typeface="Verdana"/>
              </a:rPr>
              <a:t>e</a:t>
            </a:r>
            <a:r>
              <a:rPr i="1" lang="es" sz="1400">
                <a:solidFill>
                  <a:srgbClr val="FF0000"/>
                </a:solidFill>
                <a:highlight>
                  <a:srgbClr val="FFFFFF"/>
                </a:highlight>
                <a:latin typeface="Verdana"/>
                <a:ea typeface="Verdana"/>
                <a:cs typeface="Verdana"/>
                <a:sym typeface="Verdana"/>
              </a:rPr>
              <a:t>) {</a:t>
            </a:r>
            <a:br>
              <a:rPr i="1" lang="es" sz="1400">
                <a:solidFill>
                  <a:srgbClr val="000000"/>
                </a:solidFill>
                <a:highlight>
                  <a:srgbClr val="FFFFFF"/>
                </a:highlight>
                <a:latin typeface="Verdana"/>
                <a:ea typeface="Verdana"/>
                <a:cs typeface="Verdana"/>
                <a:sym typeface="Verdana"/>
              </a:rPr>
            </a:br>
            <a:r>
              <a:rPr i="1" lang="es" sz="1400">
                <a:solidFill>
                  <a:srgbClr val="000000"/>
                </a:solidFill>
                <a:highlight>
                  <a:srgbClr val="FFFFFF"/>
                </a:highlight>
                <a:latin typeface="Verdana"/>
                <a:ea typeface="Verdana"/>
                <a:cs typeface="Verdana"/>
                <a:sym typeface="Verdana"/>
              </a:rPr>
              <a:t>	</a:t>
            </a:r>
            <a:r>
              <a:rPr i="1" lang="es" sz="1400">
                <a:solidFill>
                  <a:srgbClr val="FF0000"/>
                </a:solidFill>
                <a:highlight>
                  <a:srgbClr val="FFFFFF"/>
                </a:highlight>
                <a:latin typeface="Verdana"/>
                <a:ea typeface="Verdana"/>
                <a:cs typeface="Verdana"/>
                <a:sym typeface="Verdana"/>
              </a:rPr>
              <a:t>var </a:t>
            </a:r>
            <a:r>
              <a:rPr i="1" lang="es" sz="1400">
                <a:solidFill>
                  <a:srgbClr val="6AA84F"/>
                </a:solidFill>
                <a:highlight>
                  <a:srgbClr val="FFFFFF"/>
                </a:highlight>
                <a:latin typeface="Verdana"/>
                <a:ea typeface="Verdana"/>
                <a:cs typeface="Verdana"/>
                <a:sym typeface="Verdana"/>
              </a:rPr>
              <a:t>msg </a:t>
            </a:r>
            <a:r>
              <a:rPr i="1" lang="es" sz="1400">
                <a:solidFill>
                  <a:srgbClr val="FF0000"/>
                </a:solidFill>
                <a:highlight>
                  <a:srgbClr val="FFFFFF"/>
                </a:highlight>
                <a:latin typeface="Verdana"/>
                <a:ea typeface="Verdana"/>
                <a:cs typeface="Verdana"/>
                <a:sym typeface="Verdana"/>
              </a:rPr>
              <a:t>= </a:t>
            </a:r>
            <a:r>
              <a:rPr i="1" lang="es" sz="1400">
                <a:solidFill>
                  <a:srgbClr val="0000FF"/>
                </a:solidFill>
                <a:highlight>
                  <a:srgbClr val="FFFFFF"/>
                </a:highlight>
                <a:latin typeface="Verdana"/>
                <a:ea typeface="Verdana"/>
                <a:cs typeface="Verdana"/>
                <a:sym typeface="Verdana"/>
              </a:rPr>
              <a:t>new SpeechSynthesisUtterance(</a:t>
            </a:r>
            <a:r>
              <a:rPr i="1" lang="es" sz="1400">
                <a:solidFill>
                  <a:srgbClr val="38761D"/>
                </a:solidFill>
                <a:highlight>
                  <a:srgbClr val="FFFFFF"/>
                </a:highlight>
                <a:latin typeface="Verdana"/>
                <a:ea typeface="Verdana"/>
                <a:cs typeface="Verdana"/>
                <a:sym typeface="Verdana"/>
              </a:rPr>
              <a:t>e.target.dataset.hint</a:t>
            </a:r>
            <a:r>
              <a:rPr i="1" lang="es" sz="1400">
                <a:solidFill>
                  <a:srgbClr val="0000FF"/>
                </a:solidFill>
                <a:highlight>
                  <a:srgbClr val="FFFFFF"/>
                </a:highlight>
                <a:latin typeface="Verdana"/>
                <a:ea typeface="Verdana"/>
                <a:cs typeface="Verdana"/>
                <a:sym typeface="Verdana"/>
              </a:rPr>
              <a:t>);</a:t>
            </a:r>
            <a:br>
              <a:rPr i="1" lang="es" sz="1400">
                <a:solidFill>
                  <a:srgbClr val="0000FF"/>
                </a:solidFill>
                <a:highlight>
                  <a:srgbClr val="FFFFFF"/>
                </a:highlight>
                <a:latin typeface="Verdana"/>
                <a:ea typeface="Verdana"/>
                <a:cs typeface="Verdana"/>
                <a:sym typeface="Verdana"/>
              </a:rPr>
            </a:br>
            <a:r>
              <a:rPr i="1" lang="es" sz="1400">
                <a:solidFill>
                  <a:srgbClr val="0000FF"/>
                </a:solidFill>
                <a:highlight>
                  <a:srgbClr val="FFFFFF"/>
                </a:highlight>
                <a:latin typeface="Verdana"/>
                <a:ea typeface="Verdana"/>
                <a:cs typeface="Verdana"/>
                <a:sym typeface="Verdana"/>
              </a:rPr>
              <a:t>    window.speechSynthesis.speak(</a:t>
            </a:r>
            <a:r>
              <a:rPr i="1" lang="es" sz="1400">
                <a:solidFill>
                  <a:srgbClr val="6AA84F"/>
                </a:solidFill>
                <a:highlight>
                  <a:srgbClr val="FFFFFF"/>
                </a:highlight>
                <a:latin typeface="Verdana"/>
                <a:ea typeface="Verdana"/>
                <a:cs typeface="Verdana"/>
                <a:sym typeface="Verdana"/>
              </a:rPr>
              <a:t>msg</a:t>
            </a:r>
            <a:r>
              <a:rPr i="1" lang="es" sz="1400">
                <a:solidFill>
                  <a:srgbClr val="0000FF"/>
                </a:solidFill>
                <a:highlight>
                  <a:srgbClr val="FFFFFF"/>
                </a:highlight>
                <a:latin typeface="Verdana"/>
                <a:ea typeface="Verdana"/>
                <a:cs typeface="Verdana"/>
                <a:sym typeface="Verdana"/>
              </a:rPr>
              <a:t>);</a:t>
            </a:r>
            <a:br>
              <a:rPr i="1" lang="es" sz="1400">
                <a:solidFill>
                  <a:srgbClr val="000000"/>
                </a:solidFill>
                <a:highlight>
                  <a:srgbClr val="FFFFFF"/>
                </a:highlight>
                <a:latin typeface="Verdana"/>
                <a:ea typeface="Verdana"/>
                <a:cs typeface="Verdana"/>
                <a:sym typeface="Verdana"/>
              </a:rPr>
            </a:br>
            <a:r>
              <a:rPr i="1" lang="es" sz="1400">
                <a:solidFill>
                  <a:srgbClr val="FF0000"/>
                </a:solidFill>
                <a:highlight>
                  <a:srgbClr val="FFFFFF"/>
                </a:highlight>
                <a:latin typeface="Verdana"/>
                <a:ea typeface="Verdana"/>
                <a:cs typeface="Verdana"/>
                <a:sym typeface="Verdana"/>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1270475" y="360625"/>
            <a:ext cx="6253500" cy="607800"/>
          </a:xfrm>
          <a:prstGeom prst="rect">
            <a:avLst/>
          </a:prstGeom>
        </p:spPr>
        <p:txBody>
          <a:bodyPr anchorCtr="0" anchor="t" bIns="91425" lIns="91425" rIns="91425" tIns="91425">
            <a:noAutofit/>
          </a:bodyPr>
          <a:lstStyle/>
          <a:p>
            <a:pPr lvl="0" algn="ctr">
              <a:spcBef>
                <a:spcPts val="0"/>
              </a:spcBef>
              <a:buNone/>
            </a:pPr>
            <a:r>
              <a:rPr lang="es" sz="4800"/>
              <a:t>Ceguera</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sz="2400"/>
              <a:t>Hay varios niveles de ceguera según la discapacidad visual que tenga la persona.</a:t>
            </a:r>
          </a:p>
          <a:p>
            <a:pPr lvl="0">
              <a:spcBef>
                <a:spcPts val="0"/>
              </a:spcBef>
              <a:buNone/>
            </a:pPr>
            <a:r>
              <a:rPr lang="es" sz="2400"/>
              <a:t>Lo que se conoce como ceguera realmente es a la discapacidad visual del, como mínimo, 90%.</a:t>
            </a:r>
          </a:p>
          <a:p>
            <a:pPr lvl="0">
              <a:spcBef>
                <a:spcPts val="0"/>
              </a:spcBef>
              <a:buNone/>
            </a:pPr>
            <a:r>
              <a:rPr lang="es" sz="2400"/>
              <a:t>La accesibilidad en la web no está solo enfocada a estas últimas, pero si pueden ser los que más los necesitan.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Sistemas de lectura para ciegos	</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s" sz="2400">
                <a:solidFill>
                  <a:srgbClr val="252525"/>
                </a:solidFill>
                <a:highlight>
                  <a:srgbClr val="FFFFFF"/>
                </a:highlight>
                <a:latin typeface="Arial"/>
                <a:ea typeface="Arial"/>
                <a:cs typeface="Arial"/>
                <a:sym typeface="Arial"/>
              </a:rPr>
              <a:t>Braille</a:t>
            </a:r>
          </a:p>
          <a:p>
            <a:pPr lvl="0">
              <a:spcBef>
                <a:spcPts val="0"/>
              </a:spcBef>
              <a:buNone/>
            </a:pPr>
            <a:r>
              <a:rPr lang="es">
                <a:solidFill>
                  <a:srgbClr val="252525"/>
                </a:solidFill>
                <a:highlight>
                  <a:srgbClr val="FFFFFF"/>
                </a:highlight>
                <a:latin typeface="Arial"/>
                <a:ea typeface="Arial"/>
                <a:cs typeface="Arial"/>
                <a:sym typeface="Arial"/>
              </a:rPr>
              <a:t>El braille es un sistema de lectura y escritura táctil pensado para personas ciegas. Fue inventado por el francés </a:t>
            </a:r>
            <a:r>
              <a:rPr lang="es">
                <a:solidFill>
                  <a:srgbClr val="0B0080"/>
                </a:solidFill>
                <a:highlight>
                  <a:srgbClr val="FFFFFF"/>
                </a:highlight>
                <a:latin typeface="Arial"/>
                <a:ea typeface="Arial"/>
                <a:cs typeface="Arial"/>
                <a:sym typeface="Arial"/>
                <a:hlinkClick r:id="rId3"/>
              </a:rPr>
              <a:t>Louis Braille</a:t>
            </a:r>
            <a:r>
              <a:rPr lang="es">
                <a:solidFill>
                  <a:srgbClr val="252525"/>
                </a:solidFill>
                <a:highlight>
                  <a:srgbClr val="FFFFFF"/>
                </a:highlight>
                <a:latin typeface="Arial"/>
                <a:ea typeface="Arial"/>
                <a:cs typeface="Arial"/>
                <a:sym typeface="Arial"/>
              </a:rPr>
              <a:t> a mediados del </a:t>
            </a:r>
            <a:r>
              <a:rPr lang="es">
                <a:solidFill>
                  <a:srgbClr val="0B0080"/>
                </a:solidFill>
                <a:highlight>
                  <a:srgbClr val="FFFFFF"/>
                </a:highlight>
                <a:latin typeface="Arial"/>
                <a:ea typeface="Arial"/>
                <a:cs typeface="Arial"/>
                <a:sym typeface="Arial"/>
                <a:hlinkClick r:id="rId4"/>
              </a:rPr>
              <a:t>siglo XIX</a:t>
            </a:r>
            <a:r>
              <a:rPr lang="es">
                <a:solidFill>
                  <a:srgbClr val="252525"/>
                </a:solidFill>
                <a:highlight>
                  <a:srgbClr val="FFFFFF"/>
                </a:highlight>
                <a:latin typeface="Arial"/>
                <a:ea typeface="Arial"/>
                <a:cs typeface="Arial"/>
                <a:sym typeface="Arial"/>
              </a:rPr>
              <a:t>, que se quedó ciego debido a un accidente durante su niñez mientras jugaba en el taller de su padre.</a:t>
            </a:r>
          </a:p>
          <a:p>
            <a:pPr lvl="0">
              <a:spcBef>
                <a:spcPts val="0"/>
              </a:spcBef>
              <a:buNone/>
            </a:pPr>
            <a:r>
              <a:t/>
            </a:r>
            <a:endParaRPr>
              <a:solidFill>
                <a:srgbClr val="252525"/>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descr="braille.png" id="103" name="Shape 103"/>
          <p:cNvPicPr preferRelativeResize="0"/>
          <p:nvPr/>
        </p:nvPicPr>
        <p:blipFill>
          <a:blip r:embed="rId3">
            <a:alphaModFix/>
          </a:blip>
          <a:stretch>
            <a:fillRect/>
          </a:stretch>
        </p:blipFill>
        <p:spPr>
          <a:xfrm>
            <a:off x="1011450" y="86350"/>
            <a:ext cx="5339999" cy="4634024"/>
          </a:xfrm>
          <a:prstGeom prst="rect">
            <a:avLst/>
          </a:prstGeom>
          <a:noFill/>
          <a:ln>
            <a:noFill/>
          </a:ln>
        </p:spPr>
      </p:pic>
      <p:sp>
        <p:nvSpPr>
          <p:cNvPr id="104" name="Shape 104"/>
          <p:cNvSpPr txBox="1"/>
          <p:nvPr/>
        </p:nvSpPr>
        <p:spPr>
          <a:xfrm>
            <a:off x="1319800" y="653725"/>
            <a:ext cx="777000" cy="123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Sistemas de lectura para ciegos</a:t>
            </a: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s" sz="2400">
                <a:solidFill>
                  <a:srgbClr val="000000"/>
                </a:solidFill>
              </a:rPr>
              <a:t>Sistema Constanz</a:t>
            </a:r>
          </a:p>
          <a:p>
            <a:pPr lvl="0">
              <a:spcBef>
                <a:spcPts val="0"/>
              </a:spcBef>
              <a:buNone/>
            </a:pPr>
            <a:r>
              <a:rPr lang="es">
                <a:solidFill>
                  <a:srgbClr val="252525"/>
                </a:solidFill>
                <a:highlight>
                  <a:srgbClr val="FFFFFF"/>
                </a:highlight>
                <a:latin typeface="Arial"/>
                <a:ea typeface="Arial"/>
                <a:cs typeface="Arial"/>
                <a:sym typeface="Arial"/>
              </a:rPr>
              <a:t>El </a:t>
            </a:r>
            <a:r>
              <a:rPr b="1" lang="es">
                <a:solidFill>
                  <a:srgbClr val="252525"/>
                </a:solidFill>
                <a:highlight>
                  <a:srgbClr val="FFFFFF"/>
                </a:highlight>
                <a:latin typeface="Arial"/>
                <a:ea typeface="Arial"/>
                <a:cs typeface="Arial"/>
                <a:sym typeface="Arial"/>
              </a:rPr>
              <a:t>Sistema Constanz</a:t>
            </a:r>
            <a:r>
              <a:rPr lang="es">
                <a:solidFill>
                  <a:srgbClr val="252525"/>
                </a:solidFill>
                <a:highlight>
                  <a:srgbClr val="FFFFFF"/>
                </a:highlight>
                <a:latin typeface="Arial"/>
                <a:ea typeface="Arial"/>
                <a:cs typeface="Arial"/>
                <a:sym typeface="Arial"/>
              </a:rPr>
              <a:t> se trata de un sistema de identificación de los colores por el tacto, para personas </a:t>
            </a:r>
            <a:r>
              <a:rPr lang="es">
                <a:solidFill>
                  <a:srgbClr val="0B0080"/>
                </a:solidFill>
                <a:highlight>
                  <a:srgbClr val="FFFFFF"/>
                </a:highlight>
                <a:latin typeface="Arial"/>
                <a:ea typeface="Arial"/>
                <a:cs typeface="Arial"/>
                <a:sym typeface="Arial"/>
                <a:hlinkClick r:id="rId3"/>
              </a:rPr>
              <a:t>ciegas</a:t>
            </a:r>
            <a:r>
              <a:rPr lang="es">
                <a:solidFill>
                  <a:srgbClr val="252525"/>
                </a:solidFill>
                <a:highlight>
                  <a:srgbClr val="FFFFFF"/>
                </a:highlight>
                <a:latin typeface="Arial"/>
                <a:ea typeface="Arial"/>
                <a:cs typeface="Arial"/>
                <a:sym typeface="Arial"/>
              </a:rPr>
              <a:t>, por tanto, similar al </a:t>
            </a:r>
            <a:r>
              <a:rPr lang="es">
                <a:solidFill>
                  <a:srgbClr val="0B0080"/>
                </a:solidFill>
                <a:highlight>
                  <a:srgbClr val="FFFFFF"/>
                </a:highlight>
                <a:latin typeface="Arial"/>
                <a:ea typeface="Arial"/>
                <a:cs typeface="Arial"/>
                <a:sym typeface="Arial"/>
                <a:hlinkClick r:id="rId4"/>
              </a:rPr>
              <a:t>Braille</a:t>
            </a:r>
            <a:r>
              <a:rPr lang="es">
                <a:solidFill>
                  <a:srgbClr val="252525"/>
                </a:solidFill>
                <a:highlight>
                  <a:srgbClr val="FFFFFF"/>
                </a:highlight>
                <a:latin typeface="Arial"/>
                <a:ea typeface="Arial"/>
                <a:cs typeface="Arial"/>
                <a:sym typeface="Aria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pic>
        <p:nvPicPr>
          <p:cNvPr descr="Table_Colors_of_Constanz_System_1.svg.png" id="115" name="Shape 115"/>
          <p:cNvPicPr preferRelativeResize="0"/>
          <p:nvPr/>
        </p:nvPicPr>
        <p:blipFill>
          <a:blip r:embed="rId3">
            <a:alphaModFix/>
          </a:blip>
          <a:stretch>
            <a:fillRect/>
          </a:stretch>
        </p:blipFill>
        <p:spPr>
          <a:xfrm>
            <a:off x="304800" y="131800"/>
            <a:ext cx="8534400" cy="373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96025"/>
            <a:ext cx="8520600" cy="607800"/>
          </a:xfrm>
          <a:prstGeom prst="rect">
            <a:avLst/>
          </a:prstGeom>
        </p:spPr>
        <p:txBody>
          <a:bodyPr anchorCtr="0" anchor="t" bIns="91425" lIns="91425" rIns="91425" tIns="91425">
            <a:noAutofit/>
          </a:bodyPr>
          <a:lstStyle/>
          <a:p>
            <a:pPr lvl="0">
              <a:spcBef>
                <a:spcPts val="0"/>
              </a:spcBef>
              <a:buNone/>
            </a:pPr>
            <a:r>
              <a:rPr lang="es"/>
              <a:t>Herramientas de lectura de pantalla</a:t>
            </a:r>
          </a:p>
        </p:txBody>
      </p:sp>
      <p:sp>
        <p:nvSpPr>
          <p:cNvPr id="121" name="Shape 121"/>
          <p:cNvSpPr txBox="1"/>
          <p:nvPr>
            <p:ph idx="1" type="body"/>
          </p:nvPr>
        </p:nvSpPr>
        <p:spPr>
          <a:xfrm>
            <a:off x="311700" y="1242200"/>
            <a:ext cx="8520600" cy="3339000"/>
          </a:xfrm>
          <a:prstGeom prst="rect">
            <a:avLst/>
          </a:prstGeom>
        </p:spPr>
        <p:txBody>
          <a:bodyPr anchorCtr="0" anchor="t" bIns="91425" lIns="91425" rIns="91425" tIns="91425">
            <a:noAutofit/>
          </a:bodyPr>
          <a:lstStyle/>
          <a:p>
            <a:pPr lvl="0">
              <a:spcBef>
                <a:spcPts val="0"/>
              </a:spcBef>
              <a:buNone/>
            </a:pPr>
            <a:r>
              <a:rPr b="1" lang="es"/>
              <a:t>Web Anywhere: </a:t>
            </a:r>
          </a:p>
          <a:p>
            <a:pPr lvl="0">
              <a:spcBef>
                <a:spcPts val="0"/>
              </a:spcBef>
              <a:buNone/>
            </a:pPr>
            <a:r>
              <a:rPr lang="es"/>
              <a:t>	WebAnywhere es una página web a través de la cual se puede acceder a diferentes sitios mientras que una voz te los va leyendo (la voz está creada para leer en inglés, por lo que puede dar problemas con otros idiomas).</a:t>
            </a:r>
          </a:p>
          <a:p>
            <a:pPr lvl="0">
              <a:spcBef>
                <a:spcPts val="0"/>
              </a:spcBef>
              <a:buNone/>
            </a:pPr>
            <a:r>
              <a:t/>
            </a:r>
            <a:endParaRPr/>
          </a:p>
          <a:p>
            <a:pPr lvl="0">
              <a:spcBef>
                <a:spcPts val="0"/>
              </a:spcBef>
              <a:buNone/>
            </a:pPr>
            <a:r>
              <a:rPr lang="es"/>
              <a:t>link: </a:t>
            </a:r>
            <a:r>
              <a:rPr lang="es" u="sng">
                <a:solidFill>
                  <a:schemeClr val="hlink"/>
                </a:solidFill>
                <a:hlinkClick r:id="rId3"/>
              </a:rPr>
              <a:t>http://webanywhere.cs.washington.edu/wa.php</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Herramientas de lectura de pantalla</a:t>
            </a:r>
          </a:p>
        </p:txBody>
      </p:sp>
      <p:sp>
        <p:nvSpPr>
          <p:cNvPr id="127" name="Shape 12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81000" lvl="0" marL="457200">
              <a:spcBef>
                <a:spcPts val="0"/>
              </a:spcBef>
              <a:buSzPct val="100000"/>
              <a:buChar char="-"/>
            </a:pPr>
            <a:r>
              <a:rPr lang="es" sz="2400"/>
              <a:t>Emacspeak, ORCA (Linux)</a:t>
            </a:r>
          </a:p>
          <a:p>
            <a:pPr indent="-381000" lvl="0" marL="457200" rtl="0">
              <a:spcBef>
                <a:spcPts val="0"/>
              </a:spcBef>
              <a:spcAft>
                <a:spcPts val="300"/>
              </a:spcAft>
              <a:buSzPct val="100000"/>
              <a:buChar char="-"/>
            </a:pPr>
            <a:r>
              <a:rPr lang="es" sz="2400"/>
              <a:t>Serotek System Access (Windows)</a:t>
            </a:r>
          </a:p>
          <a:p>
            <a:pPr indent="-381000" lvl="0" marL="457200" rtl="0">
              <a:spcBef>
                <a:spcPts val="0"/>
              </a:spcBef>
              <a:spcAft>
                <a:spcPts val="300"/>
              </a:spcAft>
              <a:buSzPct val="100000"/>
              <a:buChar char="-"/>
            </a:pPr>
            <a:r>
              <a:rPr lang="es" sz="2400"/>
              <a:t>Apple VoiceOver (OS X)</a:t>
            </a:r>
          </a:p>
          <a:p>
            <a:pPr lvl="0" rtl="0">
              <a:spcBef>
                <a:spcPts val="0"/>
              </a:spcBef>
              <a:spcAft>
                <a:spcPts val="300"/>
              </a:spcAft>
              <a:buNone/>
            </a:pPr>
            <a:r>
              <a:rPr lang="es" sz="2400"/>
              <a:t>Todos ellos se basan en el mismo principio: Identificar la pantalla, interpretarla y mediante el uso de una voz comunicar al usuario su contenido.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Informática para ciegos</a:t>
            </a:r>
          </a:p>
        </p:txBody>
      </p:sp>
      <p:sp>
        <p:nvSpPr>
          <p:cNvPr id="133" name="Shape 13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sz="2400"/>
              <a:t>Existen multitud de herramientas cuyo objetivo es facilitar el uso de un ordenador a una persona con ceguera. La más usada desde su invención ha sido la línea o barra braille.</a:t>
            </a:r>
          </a:p>
        </p:txBody>
      </p:sp>
      <p:pic>
        <p:nvPicPr>
          <p:cNvPr descr="108371-9274467.jpg" id="134" name="Shape 134"/>
          <p:cNvPicPr preferRelativeResize="0"/>
          <p:nvPr/>
        </p:nvPicPr>
        <p:blipFill>
          <a:blip r:embed="rId3">
            <a:alphaModFix/>
          </a:blip>
          <a:stretch>
            <a:fillRect/>
          </a:stretch>
        </p:blipFill>
        <p:spPr>
          <a:xfrm>
            <a:off x="2054600" y="2778225"/>
            <a:ext cx="3729251" cy="1986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