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8" r:id="rId5"/>
    <p:sldId id="257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2A9DAA-C434-40D7-A5F9-5CD6433FC997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DB9BBA-A78F-4576-80C4-B56C45DC798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wdis.net/index.html?lang=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de WCAG 2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72" y="980728"/>
            <a:ext cx="4589630" cy="46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dirty="0" smtClean="0"/>
              <a:t>Web analizada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página analizada se muestra insertando iconos de alerta sobre los problemas de accesibilidad encontrados. Estos iconos representan los tres niveles de prioridad y pueden ser: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A</a:t>
            </a:r>
            <a:r>
              <a:rPr lang="es-ES" b="1" dirty="0" smtClean="0"/>
              <a:t>utomáticos</a:t>
            </a:r>
            <a:r>
              <a:rPr lang="es-ES" dirty="0"/>
              <a:t>, aquellos en los que la herramienta tiene la certeza de que incumplen las pautas (por ejemplo, una imagen sin texto alternativo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Manuales</a:t>
            </a:r>
            <a:r>
              <a:rPr lang="es-ES" dirty="0" smtClean="0"/>
              <a:t>, el </a:t>
            </a:r>
            <a:r>
              <a:rPr lang="es-ES" dirty="0"/>
              <a:t>nivel de prioridad es el mismo, pero se trata de problemas que necesitan ser revisados por el desarrollador. Se refiere a problemas de accesibilidad bajo ciertas condiciones que se deben comprobar (por ejemplo, la necesidad de una descripción larga para las imágenes").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Tanaguru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Hera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W3C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Adobe Acrobat </a:t>
            </a:r>
            <a:r>
              <a:rPr lang="es-ES" dirty="0" smtClean="0"/>
              <a:t>Pro (Valida Documentos)</a:t>
            </a:r>
          </a:p>
          <a:p>
            <a:endParaRPr lang="es-ES" dirty="0" smtClean="0"/>
          </a:p>
          <a:p>
            <a:r>
              <a:rPr lang="es-ES" dirty="0"/>
              <a:t>Google </a:t>
            </a:r>
            <a:r>
              <a:rPr lang="es-ES" dirty="0" err="1"/>
              <a:t>Accessibility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(</a:t>
            </a:r>
            <a:r>
              <a:rPr lang="es-ES" dirty="0" err="1" smtClean="0"/>
              <a:t>Extension</a:t>
            </a:r>
            <a:r>
              <a:rPr lang="es-ES" dirty="0" smtClean="0"/>
              <a:t> web)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9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WCAG 2.0?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Pautas de Accesibilidad para el Contenido Web (WCAG).</a:t>
            </a:r>
          </a:p>
          <a:p>
            <a:endParaRPr lang="es-ES" dirty="0"/>
          </a:p>
          <a:p>
            <a:r>
              <a:rPr lang="es-ES" dirty="0" smtClean="0"/>
              <a:t>Son una serie de requisitos que deben cumplir las paginas web para permitir el acceso de su contenido a la mayor cantidad de usuarios, ya sean sordos, tengan problemas visuales o ceguera y discapacidades motoras o cognitivas.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6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48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RECOMENDACIONES DEL  WCAG 2.0:</a:t>
            </a:r>
          </a:p>
          <a:p>
            <a:endParaRPr lang="es-ES" dirty="0"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Perceptible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Texto alternativo: </a:t>
            </a:r>
            <a:r>
              <a:rPr lang="es-ES" dirty="0">
                <a:cs typeface="Arial" pitchFamily="34" charset="0"/>
              </a:rPr>
              <a:t>alternativas textuales para contenido no textual.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Adaptable</a:t>
            </a:r>
            <a:r>
              <a:rPr lang="es-ES" dirty="0">
                <a:cs typeface="Arial" pitchFamily="34" charset="0"/>
              </a:rPr>
              <a:t>: pueda ser presentado de varias formas sin perder información ni estructura.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Distinguible (vista y oído): </a:t>
            </a:r>
            <a:r>
              <a:rPr lang="es-ES" dirty="0">
                <a:cs typeface="Arial" pitchFamily="34" charset="0"/>
              </a:rPr>
              <a:t>facilitar a los usuarios ver y escuchar los contenidos.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Operable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Teclado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accesible:</a:t>
            </a:r>
            <a:r>
              <a:rPr lang="es-ES" dirty="0">
                <a:cs typeface="Arial" pitchFamily="34" charset="0"/>
              </a:rPr>
              <a:t> funcionalidad disponible en teclado.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Tiempo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suficiente: </a:t>
            </a:r>
            <a:r>
              <a:rPr lang="es-ES" dirty="0">
                <a:cs typeface="Arial" pitchFamily="34" charset="0"/>
              </a:rPr>
              <a:t>proporcionar tiempo suficiente para leer y utilizar el contenido.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Ataques</a:t>
            </a:r>
            <a:r>
              <a:rPr lang="es-ES" dirty="0">
                <a:cs typeface="Arial" pitchFamily="34" charset="0"/>
              </a:rPr>
              <a:t> </a:t>
            </a:r>
            <a:r>
              <a:rPr lang="es-ES" b="1" dirty="0">
                <a:cs typeface="Arial" pitchFamily="34" charset="0"/>
              </a:rPr>
              <a:t>epilépticos: </a:t>
            </a:r>
            <a:r>
              <a:rPr lang="es-ES" dirty="0">
                <a:cs typeface="Arial" pitchFamily="34" charset="0"/>
              </a:rPr>
              <a:t>no diseñar contenido que pueda causar ataques epilépticos.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Navegación: </a:t>
            </a:r>
            <a:r>
              <a:rPr lang="es-ES" dirty="0">
                <a:cs typeface="Arial" pitchFamily="34" charset="0"/>
              </a:rPr>
              <a:t>proporcionar formas que ayuden a navegar, localizar contenido y determinar donde se encuentran.</a:t>
            </a:r>
            <a:endParaRPr lang="es-ES" b="1" dirty="0"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9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Comprensible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Legible: </a:t>
            </a:r>
            <a:r>
              <a:rPr lang="es-ES" dirty="0">
                <a:cs typeface="Arial" pitchFamily="34" charset="0"/>
              </a:rPr>
              <a:t>contenido legible y comprensible.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Previsible: </a:t>
            </a:r>
            <a:r>
              <a:rPr lang="es-ES" dirty="0">
                <a:cs typeface="Arial" pitchFamily="34" charset="0"/>
              </a:rPr>
              <a:t> apariencia y forma de utilizar previsible.</a:t>
            </a:r>
            <a:endParaRPr lang="es-ES" b="1" dirty="0"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s-ES" b="1" dirty="0">
                <a:cs typeface="Arial" pitchFamily="34" charset="0"/>
              </a:rPr>
              <a:t>Asistencia a la entrada de datos: </a:t>
            </a:r>
            <a:r>
              <a:rPr lang="es-ES" dirty="0">
                <a:cs typeface="Arial" pitchFamily="34" charset="0"/>
              </a:rPr>
              <a:t>ayudar a evitar y corregir errores.</a:t>
            </a:r>
            <a:endParaRPr lang="es-ES" b="1" dirty="0"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ES" dirty="0">
                <a:solidFill>
                  <a:srgbClr val="FF0000"/>
                </a:solidFill>
                <a:cs typeface="Arial" pitchFamily="34" charset="0"/>
              </a:rPr>
              <a:t>Robustez</a:t>
            </a:r>
            <a:r>
              <a:rPr lang="es-ES" dirty="0">
                <a:cs typeface="Arial" pitchFamily="34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s-ES" dirty="0">
                <a:cs typeface="Arial" pitchFamily="34" charset="0"/>
              </a:rPr>
              <a:t>  </a:t>
            </a:r>
            <a:r>
              <a:rPr lang="es-ES" b="1" dirty="0">
                <a:cs typeface="Arial" pitchFamily="34" charset="0"/>
              </a:rPr>
              <a:t>Compatible: </a:t>
            </a:r>
            <a:r>
              <a:rPr lang="es-ES" dirty="0"/>
              <a:t> </a:t>
            </a:r>
            <a:r>
              <a:rPr lang="es-ES" dirty="0">
                <a:cs typeface="Arial" pitchFamily="34" charset="0"/>
              </a:rPr>
              <a:t>Maximiza la compatibilidad con los agentes de usuario actuales y futuros, incluyendo tecnologías de asistencia.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8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BENEFICIOS DE SEGUIRLAS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principal beneficio de usar WCAG es conseguir un nivel aceptable de accesibilidad para distintos tipos de usuarios.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Dependiendo de los tres niveles de requisitos de prioridad se puede medir el nivel de inaccesibilidad de las paginas, para después, corregirlas y permitir el acceso a diferentes tipos de </a:t>
            </a:r>
            <a:r>
              <a:rPr lang="es-ES" dirty="0" smtClean="0"/>
              <a:t>usuarios.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8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628800"/>
            <a:ext cx="7467600" cy="1143000"/>
          </a:xfrm>
        </p:spPr>
        <p:txBody>
          <a:bodyPr>
            <a:normAutofit/>
          </a:bodyPr>
          <a:lstStyle/>
          <a:p>
            <a:r>
              <a:rPr lang="es-ES" b="1" dirty="0">
                <a:hlinkClick r:id="rId2"/>
              </a:rPr>
              <a:t>Test de Accesibilidad Web (TAW</a:t>
            </a:r>
            <a:r>
              <a:rPr lang="es-ES" b="1" dirty="0" smtClean="0">
                <a:hlinkClick r:id="rId2"/>
              </a:rPr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"/>
          </p:nvPr>
        </p:nvSpPr>
        <p:spPr>
          <a:xfrm>
            <a:off x="457200" y="3356992"/>
            <a:ext cx="7467600" cy="311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herramienta para el análisis de la </a:t>
            </a:r>
            <a:r>
              <a:rPr lang="es-ES" b="1" dirty="0"/>
              <a:t>accesibilidad</a:t>
            </a:r>
            <a:r>
              <a:rPr lang="es-ES" dirty="0"/>
              <a:t> de sitios web, alcanzando de una forma integral y global a todos los elementos y páginas que lo componen.</a:t>
            </a:r>
          </a:p>
        </p:txBody>
      </p:sp>
    </p:spTree>
    <p:extLst>
      <p:ext uri="{BB962C8B-B14F-4D97-AF65-F5344CB8AC3E}">
        <p14:creationId xmlns:p14="http://schemas.microsoft.com/office/powerpoint/2010/main" val="36479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¿Cómo </a:t>
            </a:r>
            <a:r>
              <a:rPr lang="es-ES" i="1" dirty="0"/>
              <a:t>funciona TAW</a:t>
            </a:r>
            <a:r>
              <a:rPr lang="es-ES" i="1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Se introduce </a:t>
            </a:r>
            <a:r>
              <a:rPr lang="es-ES" dirty="0"/>
              <a:t>una dirección </a:t>
            </a:r>
            <a:r>
              <a:rPr lang="es-ES" dirty="0" smtClean="0"/>
              <a:t>URL, que genera </a:t>
            </a:r>
            <a:r>
              <a:rPr lang="es-ES" dirty="0"/>
              <a:t>un informe HTML basado en la página analizada con información sobre el resultado del análisis.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informe se divide en tres </a:t>
            </a:r>
            <a:r>
              <a:rPr lang="es-ES" dirty="0" smtClean="0"/>
              <a:t>partes: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Cabecera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Muestra </a:t>
            </a:r>
            <a:r>
              <a:rPr lang="es-ES" dirty="0"/>
              <a:t>el logotipo, versión del TAW y versión de las normas WAI.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muestran los problemas de accesibilidad encontrados, organizados por prioridad, indicando:</a:t>
            </a:r>
          </a:p>
          <a:p>
            <a:r>
              <a:rPr lang="es-ES" dirty="0"/>
              <a:t>Código del punto de verificación.</a:t>
            </a:r>
          </a:p>
          <a:p>
            <a:r>
              <a:rPr lang="es-ES" dirty="0"/>
              <a:t>Descripción del problema.</a:t>
            </a:r>
          </a:p>
          <a:p>
            <a:r>
              <a:rPr lang="es-ES" dirty="0"/>
              <a:t>Número de línea de la página analizada.</a:t>
            </a:r>
          </a:p>
          <a:p>
            <a:r>
              <a:rPr lang="es-ES" dirty="0"/>
              <a:t>Etiqueta HTML que genera el problema de accesibilidad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8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C00000"/>
      </a:accent1>
      <a:accent2>
        <a:srgbClr val="C00000"/>
      </a:accent2>
      <a:accent3>
        <a:srgbClr val="C00000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449</Words>
  <Application>Microsoft Office PowerPoint</Application>
  <PresentationFormat>Presentación en pantalla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Presentación de PowerPoint</vt:lpstr>
      <vt:lpstr>¿QUÉ ES WCAG 2.0?</vt:lpstr>
      <vt:lpstr>Presentación de PowerPoint</vt:lpstr>
      <vt:lpstr>Presentación de PowerPoint</vt:lpstr>
      <vt:lpstr>BENEFICIOS DE SEGUIRLAS</vt:lpstr>
      <vt:lpstr>Test de Accesibilidad Web (TAW)</vt:lpstr>
      <vt:lpstr>¿Cómo funciona TAW?</vt:lpstr>
      <vt:lpstr>1. Cabecera</vt:lpstr>
      <vt:lpstr>2. Resumen</vt:lpstr>
      <vt:lpstr>3. Web analizada</vt:lpstr>
      <vt:lpstr>Otros ejemplos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curso mañana</dc:creator>
  <cp:lastModifiedBy>curso mañana</cp:lastModifiedBy>
  <cp:revision>9</cp:revision>
  <dcterms:created xsi:type="dcterms:W3CDTF">2016-11-16T08:23:27Z</dcterms:created>
  <dcterms:modified xsi:type="dcterms:W3CDTF">2016-11-16T10:35:20Z</dcterms:modified>
</cp:coreProperties>
</file>