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sldIdLst>
    <p:sldId id="256" r:id="rId5"/>
    <p:sldId id="257" r:id="rId6"/>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22"/>
    <p:restoredTop sz="97046"/>
  </p:normalViewPr>
  <p:slideViewPr>
    <p:cSldViewPr snapToGrid="0">
      <p:cViewPr varScale="1">
        <p:scale>
          <a:sx n="50" d="100"/>
          <a:sy n="50" d="100"/>
        </p:scale>
        <p:origin x="300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544023"/>
            <a:ext cx="8549640" cy="5411893"/>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8164619"/>
            <a:ext cx="7543800" cy="3753061"/>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8307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559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827617"/>
            <a:ext cx="2168843" cy="131734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827617"/>
            <a:ext cx="6380798" cy="13173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985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36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2130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3875409"/>
            <a:ext cx="8675370" cy="6466204"/>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10402786"/>
            <a:ext cx="8675370" cy="3400424"/>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868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4138083"/>
            <a:ext cx="427482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4138083"/>
            <a:ext cx="427482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375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827620"/>
            <a:ext cx="8675370" cy="30046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3810636"/>
            <a:ext cx="4255174" cy="186753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5678170"/>
            <a:ext cx="4255174"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3810636"/>
            <a:ext cx="4276130" cy="186753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5678170"/>
            <a:ext cx="4276130"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8894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910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779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1036320"/>
            <a:ext cx="3244096" cy="36271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2238167"/>
            <a:ext cx="5092065" cy="11046883"/>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4663440"/>
            <a:ext cx="3244096" cy="8639599"/>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746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1036320"/>
            <a:ext cx="3244096" cy="36271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2238167"/>
            <a:ext cx="5092065" cy="11046883"/>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4663440"/>
            <a:ext cx="3244096" cy="8639599"/>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0854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827620"/>
            <a:ext cx="867537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4138083"/>
            <a:ext cx="867537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14407730"/>
            <a:ext cx="2263140" cy="827617"/>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smtClean="0"/>
              <a:t>4/15/2025</a:t>
            </a:fld>
            <a:endParaRPr lang="en-US" dirty="0"/>
          </a:p>
        </p:txBody>
      </p:sp>
      <p:sp>
        <p:nvSpPr>
          <p:cNvPr id="5" name="Footer Placeholder 4"/>
          <p:cNvSpPr>
            <a:spLocks noGrp="1"/>
          </p:cNvSpPr>
          <p:nvPr>
            <p:ph type="ftr" sz="quarter" idx="3"/>
          </p:nvPr>
        </p:nvSpPr>
        <p:spPr>
          <a:xfrm>
            <a:off x="3331845" y="14407730"/>
            <a:ext cx="3394710" cy="827617"/>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14407730"/>
            <a:ext cx="2263140" cy="827617"/>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21364315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97850-A350-FD9C-152C-0DC409C20475}"/>
              </a:ext>
            </a:extLst>
          </p:cNvPr>
          <p:cNvSpPr txBox="1"/>
          <p:nvPr/>
        </p:nvSpPr>
        <p:spPr>
          <a:xfrm>
            <a:off x="614588" y="6140371"/>
            <a:ext cx="8829223" cy="3600986"/>
          </a:xfrm>
          <a:prstGeom prst="rect">
            <a:avLst/>
          </a:prstGeom>
          <a:noFill/>
        </p:spPr>
        <p:txBody>
          <a:bodyPr wrap="square" rtlCol="0">
            <a:spAutoFit/>
          </a:bodyPr>
          <a:lstStyle/>
          <a:p>
            <a:r>
              <a:rPr lang="en-US" sz="1900" i="1" dirty="0">
                <a:latin typeface="Roboto" panose="02000000000000000000" pitchFamily="2" charset="0"/>
                <a:ea typeface="Roboto" panose="02000000000000000000" pitchFamily="2" charset="0"/>
              </a:rPr>
              <a:t>FIRST</a:t>
            </a:r>
            <a:r>
              <a:rPr lang="en-US" sz="1900" baseline="30000" dirty="0">
                <a:latin typeface="Roboto" panose="02000000000000000000" pitchFamily="2" charset="0"/>
                <a:ea typeface="Roboto" panose="02000000000000000000" pitchFamily="2" charset="0"/>
              </a:rPr>
              <a:t>®</a:t>
            </a:r>
            <a:r>
              <a:rPr lang="en-US" sz="1900" dirty="0">
                <a:latin typeface="Roboto" panose="02000000000000000000" pitchFamily="2" charset="0"/>
                <a:ea typeface="Roboto" panose="02000000000000000000" pitchFamily="2" charset="0"/>
              </a:rPr>
              <a:t> is the sport where every kid can go pro. As the world's leading non-profit that prepares young people for the future, </a:t>
            </a:r>
            <a:r>
              <a:rPr lang="en-US" sz="1900" i="1" dirty="0">
                <a:latin typeface="Roboto" panose="02000000000000000000" pitchFamily="2" charset="0"/>
                <a:ea typeface="Roboto" panose="02000000000000000000" pitchFamily="2" charset="0"/>
              </a:rPr>
              <a:t>FIRST</a:t>
            </a:r>
            <a:r>
              <a:rPr lang="en-US" sz="1900" baseline="30000" dirty="0">
                <a:latin typeface="Roboto" panose="02000000000000000000" pitchFamily="2" charset="0"/>
                <a:ea typeface="Roboto" panose="02000000000000000000" pitchFamily="2" charset="0"/>
              </a:rPr>
              <a:t>®</a:t>
            </a:r>
            <a:r>
              <a:rPr lang="en-US" sz="1900" dirty="0">
                <a:latin typeface="Roboto" panose="02000000000000000000" pitchFamily="2" charset="0"/>
                <a:ea typeface="Roboto" panose="02000000000000000000" pitchFamily="2" charset="0"/>
              </a:rPr>
              <a:t> offers a suite of life-changing youth robotics programs that build skills, confidence, and resilience. Participants work collaboratively to solve an annual, themed robotics challenge.</a:t>
            </a:r>
          </a:p>
          <a:p>
            <a:endParaRPr lang="en-US" sz="1900" dirty="0">
              <a:latin typeface="Roboto" panose="02000000000000000000" pitchFamily="2" charset="0"/>
              <a:ea typeface="Roboto" panose="02000000000000000000" pitchFamily="2" charset="0"/>
            </a:endParaRPr>
          </a:p>
          <a:p>
            <a:r>
              <a:rPr lang="en-US" sz="1900" dirty="0">
                <a:latin typeface="Roboto" panose="02000000000000000000" pitchFamily="2" charset="0"/>
                <a:ea typeface="Roboto" panose="02000000000000000000" pitchFamily="2" charset="0"/>
              </a:rPr>
              <a:t>Every artifact we uncover holds a story. Each tool, each innovation, each work of art connects us to the people and ideas that came before us. Using STEM skills and teamwork, today we can dig deeper into discoveries than ever before.</a:t>
            </a:r>
          </a:p>
          <a:p>
            <a:endParaRPr lang="en-US" sz="1900" dirty="0">
              <a:latin typeface="Roboto" panose="02000000000000000000" pitchFamily="2" charset="0"/>
              <a:ea typeface="Roboto" panose="02000000000000000000" pitchFamily="2" charset="0"/>
            </a:endParaRPr>
          </a:p>
          <a:p>
            <a:r>
              <a:rPr lang="en-US" sz="1900" dirty="0">
                <a:latin typeface="Roboto" panose="02000000000000000000" pitchFamily="2" charset="0"/>
                <a:ea typeface="Roboto" panose="02000000000000000000" pitchFamily="2" charset="0"/>
              </a:rPr>
              <a:t>Welcome to </a:t>
            </a:r>
            <a:r>
              <a:rPr lang="en-US" sz="1900" i="1" dirty="0">
                <a:latin typeface="Roboto" panose="02000000000000000000" pitchFamily="2" charset="0"/>
                <a:ea typeface="Roboto" panose="02000000000000000000" pitchFamily="2" charset="0"/>
              </a:rPr>
              <a:t>FIRST</a:t>
            </a:r>
            <a:r>
              <a:rPr lang="en-US" sz="1900" baseline="30000" dirty="0">
                <a:latin typeface="Roboto" panose="02000000000000000000" pitchFamily="2" charset="0"/>
                <a:ea typeface="Roboto" panose="02000000000000000000" pitchFamily="2" charset="0"/>
              </a:rPr>
              <a:t>®</a:t>
            </a:r>
            <a:r>
              <a:rPr lang="en-US" sz="1900" dirty="0">
                <a:latin typeface="Roboto" panose="02000000000000000000" pitchFamily="2" charset="0"/>
                <a:ea typeface="Roboto" panose="02000000000000000000" pitchFamily="2" charset="0"/>
              </a:rPr>
              <a:t> AGE</a:t>
            </a:r>
            <a:r>
              <a:rPr lang="en-US" sz="1900" baseline="30000" dirty="0">
                <a:latin typeface="Roboto" panose="02000000000000000000" pitchFamily="2" charset="0"/>
                <a:ea typeface="Roboto" panose="02000000000000000000" pitchFamily="2" charset="0"/>
              </a:rPr>
              <a:t>TM</a:t>
            </a:r>
            <a:r>
              <a:rPr lang="en-US" sz="1900" dirty="0">
                <a:latin typeface="Roboto" panose="02000000000000000000" pitchFamily="2" charset="0"/>
                <a:ea typeface="Roboto" panose="02000000000000000000" pitchFamily="2" charset="0"/>
              </a:rPr>
              <a:t> presented by Qualcomm, our 2025-2026 robotics season inspired by archaeology. What will you uncover? </a:t>
            </a:r>
            <a:r>
              <a:rPr lang="en-US" sz="1900" b="1" dirty="0">
                <a:latin typeface="Roboto" panose="02000000000000000000" pitchFamily="2" charset="0"/>
                <a:ea typeface="Roboto" panose="02000000000000000000" pitchFamily="2" charset="0"/>
              </a:rPr>
              <a:t>Join us for an experience for the ages.</a:t>
            </a:r>
          </a:p>
        </p:txBody>
      </p:sp>
      <p:sp>
        <p:nvSpPr>
          <p:cNvPr id="3" name="TextBox 2">
            <a:extLst>
              <a:ext uri="{FF2B5EF4-FFF2-40B4-BE49-F238E27FC236}">
                <a16:creationId xmlns:a16="http://schemas.microsoft.com/office/drawing/2014/main" id="{EDDD4909-C75B-582F-E368-D2B13EADA224}"/>
              </a:ext>
            </a:extLst>
          </p:cNvPr>
          <p:cNvSpPr txBox="1"/>
          <p:nvPr/>
        </p:nvSpPr>
        <p:spPr>
          <a:xfrm>
            <a:off x="1101724" y="5063292"/>
            <a:ext cx="7854952" cy="892552"/>
          </a:xfrm>
          <a:prstGeom prst="rect">
            <a:avLst/>
          </a:prstGeom>
          <a:noFill/>
        </p:spPr>
        <p:txBody>
          <a:bodyPr wrap="square" rtlCol="0">
            <a:spAutoFit/>
          </a:bodyPr>
          <a:lstStyle/>
          <a:p>
            <a:pPr algn="ctr"/>
            <a:r>
              <a:rPr lang="en-US" sz="5200" b="1" dirty="0">
                <a:latin typeface="Roboto" panose="02000000000000000000" pitchFamily="2" charset="0"/>
                <a:ea typeface="Roboto" panose="02000000000000000000" pitchFamily="2" charset="0"/>
              </a:rPr>
              <a:t>Uncover The Future</a:t>
            </a:r>
          </a:p>
        </p:txBody>
      </p:sp>
    </p:spTree>
    <p:extLst>
      <p:ext uri="{BB962C8B-B14F-4D97-AF65-F5344CB8AC3E}">
        <p14:creationId xmlns:p14="http://schemas.microsoft.com/office/powerpoint/2010/main" val="123896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BEA6DCA-618B-2099-CE3B-B9B81F0B35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736C5A-E1A1-D288-3632-2A4E505077F2}"/>
              </a:ext>
            </a:extLst>
          </p:cNvPr>
          <p:cNvSpPr txBox="1"/>
          <p:nvPr/>
        </p:nvSpPr>
        <p:spPr>
          <a:xfrm>
            <a:off x="614588" y="6140371"/>
            <a:ext cx="8829223" cy="3600986"/>
          </a:xfrm>
          <a:prstGeom prst="rect">
            <a:avLst/>
          </a:prstGeom>
          <a:noFill/>
        </p:spPr>
        <p:txBody>
          <a:bodyPr wrap="square" rtlCol="0">
            <a:spAutoFit/>
          </a:bodyPr>
          <a:lstStyle/>
          <a:p>
            <a:r>
              <a:rPr lang="en-US" sz="1900" i="1" dirty="0">
                <a:latin typeface="Roboto" panose="02000000000000000000" pitchFamily="2" charset="0"/>
                <a:ea typeface="Roboto" panose="02000000000000000000" pitchFamily="2" charset="0"/>
              </a:rPr>
              <a:t>FIRST</a:t>
            </a:r>
            <a:r>
              <a:rPr lang="en-US" sz="1900" baseline="30000" dirty="0">
                <a:latin typeface="Roboto" panose="02000000000000000000" pitchFamily="2" charset="0"/>
                <a:ea typeface="Roboto" panose="02000000000000000000" pitchFamily="2" charset="0"/>
              </a:rPr>
              <a:t>®</a:t>
            </a:r>
            <a:r>
              <a:rPr lang="en-US" sz="1900" dirty="0">
                <a:latin typeface="Roboto" panose="02000000000000000000" pitchFamily="2" charset="0"/>
                <a:ea typeface="Roboto" panose="02000000000000000000" pitchFamily="2" charset="0"/>
              </a:rPr>
              <a:t> is the sport where every kid can go pro. As the world's leading non-profit that prepares young people for the future, </a:t>
            </a:r>
            <a:r>
              <a:rPr lang="en-US" sz="1900" i="1" dirty="0">
                <a:latin typeface="Roboto" panose="02000000000000000000" pitchFamily="2" charset="0"/>
                <a:ea typeface="Roboto" panose="02000000000000000000" pitchFamily="2" charset="0"/>
              </a:rPr>
              <a:t>FIRST</a:t>
            </a:r>
            <a:r>
              <a:rPr lang="en-US" sz="1900" baseline="30000" dirty="0">
                <a:latin typeface="Roboto" panose="02000000000000000000" pitchFamily="2" charset="0"/>
                <a:ea typeface="Roboto" panose="02000000000000000000" pitchFamily="2" charset="0"/>
              </a:rPr>
              <a:t>®</a:t>
            </a:r>
            <a:r>
              <a:rPr lang="en-US" sz="1900" dirty="0">
                <a:latin typeface="Roboto" panose="02000000000000000000" pitchFamily="2" charset="0"/>
                <a:ea typeface="Roboto" panose="02000000000000000000" pitchFamily="2" charset="0"/>
              </a:rPr>
              <a:t> offers a suite of life-changing youth robotics programs that build skills, confidence, and resilience. Participants work collaboratively to solve an annual, themed robotics challenge.</a:t>
            </a:r>
          </a:p>
          <a:p>
            <a:endParaRPr lang="en-US" sz="1900" dirty="0">
              <a:latin typeface="Roboto" panose="02000000000000000000" pitchFamily="2" charset="0"/>
              <a:ea typeface="Roboto" panose="02000000000000000000" pitchFamily="2" charset="0"/>
            </a:endParaRPr>
          </a:p>
          <a:p>
            <a:r>
              <a:rPr lang="en-US" sz="1900" dirty="0">
                <a:latin typeface="Roboto" panose="02000000000000000000" pitchFamily="2" charset="0"/>
                <a:ea typeface="Roboto" panose="02000000000000000000" pitchFamily="2" charset="0"/>
              </a:rPr>
              <a:t>Every artifact we uncover holds a story. Each tool, each innovation, each work of art connects us to the people and ideas that came before us. Using STEM skills and teamwork, today we can dig deeper into discoveries than ever before.</a:t>
            </a:r>
          </a:p>
          <a:p>
            <a:endParaRPr lang="en-US" sz="1900" dirty="0">
              <a:latin typeface="Roboto" panose="02000000000000000000" pitchFamily="2" charset="0"/>
              <a:ea typeface="Roboto" panose="02000000000000000000" pitchFamily="2" charset="0"/>
            </a:endParaRPr>
          </a:p>
          <a:p>
            <a:r>
              <a:rPr lang="en-US" sz="1900" dirty="0">
                <a:latin typeface="Roboto" panose="02000000000000000000" pitchFamily="2" charset="0"/>
                <a:ea typeface="Roboto" panose="02000000000000000000" pitchFamily="2" charset="0"/>
              </a:rPr>
              <a:t>Welcome to </a:t>
            </a:r>
            <a:r>
              <a:rPr lang="en-US" sz="1900" i="1" dirty="0">
                <a:latin typeface="Roboto" panose="02000000000000000000" pitchFamily="2" charset="0"/>
                <a:ea typeface="Roboto" panose="02000000000000000000" pitchFamily="2" charset="0"/>
              </a:rPr>
              <a:t>FIRST</a:t>
            </a:r>
            <a:r>
              <a:rPr lang="en-US" sz="1900" baseline="30000" dirty="0">
                <a:latin typeface="Roboto" panose="02000000000000000000" pitchFamily="2" charset="0"/>
                <a:ea typeface="Roboto" panose="02000000000000000000" pitchFamily="2" charset="0"/>
              </a:rPr>
              <a:t>®</a:t>
            </a:r>
            <a:r>
              <a:rPr lang="en-US" sz="1900" dirty="0">
                <a:latin typeface="Roboto" panose="02000000000000000000" pitchFamily="2" charset="0"/>
                <a:ea typeface="Roboto" panose="02000000000000000000" pitchFamily="2" charset="0"/>
              </a:rPr>
              <a:t> AGE</a:t>
            </a:r>
            <a:r>
              <a:rPr lang="en-US" sz="1900" baseline="30000" dirty="0">
                <a:latin typeface="Roboto" panose="02000000000000000000" pitchFamily="2" charset="0"/>
                <a:ea typeface="Roboto" panose="02000000000000000000" pitchFamily="2" charset="0"/>
              </a:rPr>
              <a:t>TM</a:t>
            </a:r>
            <a:r>
              <a:rPr lang="en-US" sz="1900" dirty="0">
                <a:latin typeface="Roboto" panose="02000000000000000000" pitchFamily="2" charset="0"/>
                <a:ea typeface="Roboto" panose="02000000000000000000" pitchFamily="2" charset="0"/>
              </a:rPr>
              <a:t> presented by Qualcomm, our 2025-2026 robotics season inspired by archaeology. What will you uncover? </a:t>
            </a:r>
            <a:r>
              <a:rPr lang="en-US" sz="1900" b="1" dirty="0">
                <a:latin typeface="Roboto" panose="02000000000000000000" pitchFamily="2" charset="0"/>
                <a:ea typeface="Roboto" panose="02000000000000000000" pitchFamily="2" charset="0"/>
              </a:rPr>
              <a:t>Join us for an experience for the ages.</a:t>
            </a:r>
          </a:p>
        </p:txBody>
      </p:sp>
    </p:spTree>
    <p:extLst>
      <p:ext uri="{BB962C8B-B14F-4D97-AF65-F5344CB8AC3E}">
        <p14:creationId xmlns:p14="http://schemas.microsoft.com/office/powerpoint/2010/main" val="1320295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0371c52-833b-400f-ba1d-3599a71f02d7">
      <Terms xmlns="http://schemas.microsoft.com/office/infopath/2007/PartnerControls"/>
    </lcf76f155ced4ddcb4097134ff3c332f>
    <TaxCatchAll xmlns="d7171e60-d71e-4106-a8b9-6506c21092a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530A68EFD17D48950E84BD598DC437" ma:contentTypeVersion="14" ma:contentTypeDescription="Create a new document." ma:contentTypeScope="" ma:versionID="11f8c389ba70db3419c02c7103570f99">
  <xsd:schema xmlns:xsd="http://www.w3.org/2001/XMLSchema" xmlns:xs="http://www.w3.org/2001/XMLSchema" xmlns:p="http://schemas.microsoft.com/office/2006/metadata/properties" xmlns:ns2="00371c52-833b-400f-ba1d-3599a71f02d7" xmlns:ns3="d7171e60-d71e-4106-a8b9-6506c21092ae" targetNamespace="http://schemas.microsoft.com/office/2006/metadata/properties" ma:root="true" ma:fieldsID="cb4fcf96f3018154d94d9e70be468014" ns2:_="" ns3:_="">
    <xsd:import namespace="00371c52-833b-400f-ba1d-3599a71f02d7"/>
    <xsd:import namespace="d7171e60-d71e-4106-a8b9-6506c21092a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371c52-833b-400f-ba1d-3599a71f02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f13cef49-2953-4246-9b7f-e3d70b1cf0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171e60-d71e-4106-a8b9-6506c21092a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87c93e5-97d2-4f50-abfb-d0fa337f7335}" ma:internalName="TaxCatchAll" ma:showField="CatchAllData" ma:web="d7171e60-d71e-4106-a8b9-6506c21092a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F4E6C5-F7AE-4B2B-B871-EE2682B1B907}">
  <ds:schemaRefs>
    <ds:schemaRef ds:uri="http://schemas.microsoft.com/office/2006/metadata/properties"/>
    <ds:schemaRef ds:uri="http://schemas.microsoft.com/office/infopath/2007/PartnerControls"/>
    <ds:schemaRef ds:uri="00371c52-833b-400f-ba1d-3599a71f02d7"/>
    <ds:schemaRef ds:uri="d7171e60-d71e-4106-a8b9-6506c21092ae"/>
  </ds:schemaRefs>
</ds:datastoreItem>
</file>

<file path=customXml/itemProps2.xml><?xml version="1.0" encoding="utf-8"?>
<ds:datastoreItem xmlns:ds="http://schemas.openxmlformats.org/officeDocument/2006/customXml" ds:itemID="{B3E21B9A-5134-47F8-BB57-6A6850B282FF}">
  <ds:schemaRefs>
    <ds:schemaRef ds:uri="http://schemas.microsoft.com/sharepoint/v3/contenttype/forms"/>
  </ds:schemaRefs>
</ds:datastoreItem>
</file>

<file path=customXml/itemProps3.xml><?xml version="1.0" encoding="utf-8"?>
<ds:datastoreItem xmlns:ds="http://schemas.openxmlformats.org/officeDocument/2006/customXml" ds:itemID="{ECDD145F-4973-4FF8-8C0D-834C308E6C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371c52-833b-400f-ba1d-3599a71f02d7"/>
    <ds:schemaRef ds:uri="d7171e60-d71e-4106-a8b9-6506c21092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23</TotalTime>
  <Words>271</Words>
  <Application>Microsoft Office PowerPoint</Application>
  <PresentationFormat>Custom</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Kraynik</dc:creator>
  <cp:lastModifiedBy>Jeff Kraynik</cp:lastModifiedBy>
  <cp:revision>10</cp:revision>
  <dcterms:created xsi:type="dcterms:W3CDTF">2023-04-10T20:15:15Z</dcterms:created>
  <dcterms:modified xsi:type="dcterms:W3CDTF">2025-04-15T12:52:49Z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0x01010014530A68EFD17D48950E84BD598DC437</vt:lpwstr>
  </property>
</Properties>
</file>