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5" r:id="rId19"/>
    <p:sldId id="272" r:id="rId20"/>
    <p:sldId id="277" r:id="rId21"/>
    <p:sldId id="273" r:id="rId22"/>
    <p:sldId id="274" r:id="rId23"/>
    <p:sldId id="283" r:id="rId24"/>
    <p:sldId id="278" r:id="rId25"/>
    <p:sldId id="279" r:id="rId26"/>
    <p:sldId id="284" r:id="rId27"/>
    <p:sldId id="280" r:id="rId28"/>
    <p:sldId id="281" r:id="rId29"/>
    <p:sldId id="285" r:id="rId30"/>
    <p:sldId id="286" r:id="rId31"/>
    <p:sldId id="287" r:id="rId32"/>
    <p:sldId id="289" r:id="rId33"/>
    <p:sldId id="288"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AC947-EBA9-427C-B897-78C5BEBD3B1A}" v="91" dt="2021-04-14T09:21:31.255"/>
    <p1510:client id="{2DFE76BA-CE9F-4C24-A5B8-730548FA67AD}" v="1479" dt="2021-04-14T07:54:16.278"/>
    <p1510:client id="{3FF4BBB5-827B-490D-A107-3F4506DF2249}" v="86" dt="2021-04-14T07:56:41.726"/>
    <p1510:client id="{4C866B73-29B8-4F0E-A88A-0297E7B39E62}" v="168" dt="2021-04-14T09:24:58.109"/>
    <p1510:client id="{61698ABC-3C31-47C3-BDB8-4896C326A173}" v="153" dt="2021-04-14T08:37:51.880"/>
    <p1510:client id="{7C011FC9-8693-4430-BBE8-AFB9B24376AE}" v="16" dt="2021-04-14T07:59:38.902"/>
    <p1510:client id="{A75FDE6B-E0ED-4A99-9F04-676FBE2771F0}" v="536" dt="2021-04-14T08:33:36.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7717/peerj.4640" TargetMode="External"/><Relationship Id="rId7" Type="http://schemas.openxmlformats.org/officeDocument/2006/relationships/hyperlink" Target="https://doi.org/10.1007/s00607-021-00928-8" TargetMode="External"/><Relationship Id="rId2" Type="http://schemas.openxmlformats.org/officeDocument/2006/relationships/hyperlink" Target="https://doi.org/10.1007/s10462-021-09979-x" TargetMode="External"/><Relationship Id="rId1" Type="http://schemas.openxmlformats.org/officeDocument/2006/relationships/slideLayout" Target="../slideLayouts/slideLayout2.xml"/><Relationship Id="rId6" Type="http://schemas.openxmlformats.org/officeDocument/2006/relationships/hyperlink" Target="https://doi.org/10.1016%2Fj.gaitpost.2013.09.021" TargetMode="External"/><Relationship Id="rId5" Type="http://schemas.openxmlformats.org/officeDocument/2006/relationships/hyperlink" Target="https://doi.org/10.1016%2FS0268-0033%2898%2900012-6" TargetMode="External"/><Relationship Id="rId4" Type="http://schemas.openxmlformats.org/officeDocument/2006/relationships/hyperlink" Target="https://doi.org/10.6084/m9.figshare.5722711.v4"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machinelearningmastery.com/how-to-implement-major-architecture-innovations-for-convolutional-neural-networks/" TargetMode="External"/><Relationship Id="rId2" Type="http://schemas.openxmlformats.org/officeDocument/2006/relationships/hyperlink" Target="https://machinelearningmastery.com/stacking-ensemble-for-deep-learning-neural-networks/" TargetMode="External"/><Relationship Id="rId1" Type="http://schemas.openxmlformats.org/officeDocument/2006/relationships/slideLayout" Target="../slideLayouts/slideLayout2.xml"/><Relationship Id="rId4" Type="http://schemas.openxmlformats.org/officeDocument/2006/relationships/hyperlink" Target="https://www.analyticsvidhya.com/blog/2018/06/comprehensive-guide-for-ensemble-model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164066F7-8740-41E3-8D72-FD143352F201}"/>
              </a:ext>
            </a:extLst>
          </p:cNvPr>
          <p:cNvSpPr>
            <a:spLocks noGrp="1"/>
          </p:cNvSpPr>
          <p:nvPr/>
        </p:nvSpPr>
        <p:spPr>
          <a:xfrm>
            <a:off x="11205833" y="6190791"/>
            <a:ext cx="731600" cy="4224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a:defRPr lang="en-US"/>
            </a:defPPr>
            <a:lvl1pPr marL="0" marR="0" lvl="0"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1pPr>
            <a:lvl2pPr marL="0" marR="0" lvl="1"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2pPr>
            <a:lvl3pPr marL="0" marR="0" lvl="2"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3pPr>
            <a:lvl4pPr marL="0" marR="0" lvl="3"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4pPr>
            <a:lvl5pPr marL="0" marR="0" lvl="4"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5pPr>
            <a:lvl6pPr marL="0" marR="0" lvl="5"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6pPr>
            <a:lvl7pPr marL="0" marR="0" lvl="6"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7pPr>
            <a:lvl8pPr marL="0" marR="0" lvl="7"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8pPr>
            <a:lvl9pPr marL="0" marR="0" lvl="8" indent="0" algn="r" defTabSz="914400" rtl="0" eaLnBrk="1" latinLnBrk="0" hangingPunct="1">
              <a:lnSpc>
                <a:spcPct val="90000"/>
              </a:lnSpc>
              <a:spcBef>
                <a:spcPts val="0"/>
              </a:spcBef>
              <a:spcAft>
                <a:spcPts val="0"/>
              </a:spcAft>
              <a:buSzPts val="1800"/>
              <a:buNone/>
              <a:defRPr sz="2400" kern="1200">
                <a:solidFill>
                  <a:schemeClr val="lt1"/>
                </a:solidFill>
                <a:latin typeface="Bebas Neue"/>
                <a:ea typeface="Bebas Neue"/>
                <a:cs typeface="Bebas Neue"/>
                <a:sym typeface="Bebas Neue"/>
              </a:defRPr>
            </a:lvl9pPr>
          </a:lstStyle>
          <a:p>
            <a:fld id="{00000000-1234-1234-1234-123412341234}" type="slidenum">
              <a:rPr lang="en">
                <a:solidFill>
                  <a:srgbClr val="FFFFFF"/>
                </a:solidFill>
              </a:rPr>
              <a:pPr/>
              <a:t>1</a:t>
            </a:fld>
            <a:endParaRPr lang="en">
              <a:solidFill>
                <a:srgbClr val="FFFFFF"/>
              </a:solidFill>
            </a:endParaRPr>
          </a:p>
        </p:txBody>
      </p:sp>
      <p:pic>
        <p:nvPicPr>
          <p:cNvPr id="5" name="Picture 4" descr="A picture containing text, clipart&#10;&#10;Description automatically generated">
            <a:extLst>
              <a:ext uri="{FF2B5EF4-FFF2-40B4-BE49-F238E27FC236}">
                <a16:creationId xmlns:a16="http://schemas.microsoft.com/office/drawing/2014/main" id="{C74E5DB0-9A2B-4625-A3F7-54D09C979DCC}"/>
              </a:ext>
            </a:extLst>
          </p:cNvPr>
          <p:cNvPicPr>
            <a:picLocks noChangeAspect="1"/>
          </p:cNvPicPr>
          <p:nvPr/>
        </p:nvPicPr>
        <p:blipFill>
          <a:blip r:embed="rId2"/>
          <a:stretch>
            <a:fillRect/>
          </a:stretch>
        </p:blipFill>
        <p:spPr>
          <a:xfrm>
            <a:off x="5412706" y="1204665"/>
            <a:ext cx="1366019" cy="1464617"/>
          </a:xfrm>
          <a:prstGeom prst="rect">
            <a:avLst/>
          </a:prstGeom>
        </p:spPr>
      </p:pic>
      <p:sp>
        <p:nvSpPr>
          <p:cNvPr id="7" name="TextBox 4">
            <a:extLst>
              <a:ext uri="{FF2B5EF4-FFF2-40B4-BE49-F238E27FC236}">
                <a16:creationId xmlns:a16="http://schemas.microsoft.com/office/drawing/2014/main" id="{86A3ABAF-61FF-4682-8D8E-5437D89B5499}"/>
              </a:ext>
            </a:extLst>
          </p:cNvPr>
          <p:cNvSpPr txBox="1"/>
          <p:nvPr/>
        </p:nvSpPr>
        <p:spPr>
          <a:xfrm>
            <a:off x="847810" y="5078348"/>
            <a:ext cx="6503068"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t>                            Submitted</a:t>
            </a:r>
            <a:r>
              <a:rPr lang="en-US" b="1">
                <a:ea typeface="+mn-lt"/>
                <a:cs typeface="+mn-lt"/>
              </a:rPr>
              <a:t> by:</a:t>
            </a:r>
            <a:endParaRPr lang="en-US">
              <a:ea typeface="+mn-lt"/>
              <a:cs typeface="+mn-lt"/>
            </a:endParaRPr>
          </a:p>
          <a:p>
            <a:r>
              <a:rPr lang="en-US" b="1">
                <a:ea typeface="+mn-lt"/>
                <a:cs typeface="+mn-lt"/>
              </a:rPr>
              <a:t>Nikita Chauhan                         181112231</a:t>
            </a:r>
            <a:endParaRPr lang="en-US">
              <a:ea typeface="+mn-lt"/>
              <a:cs typeface="+mn-lt"/>
            </a:endParaRPr>
          </a:p>
          <a:p>
            <a:r>
              <a:rPr lang="en-US" b="1" err="1">
                <a:ea typeface="+mn-lt"/>
                <a:cs typeface="+mn-lt"/>
              </a:rPr>
              <a:t>Duppati</a:t>
            </a:r>
            <a:r>
              <a:rPr lang="en-US" b="1">
                <a:ea typeface="+mn-lt"/>
                <a:cs typeface="+mn-lt"/>
              </a:rPr>
              <a:t> Sahithi                        181112236</a:t>
            </a:r>
            <a:endParaRPr lang="en-US">
              <a:ea typeface="+mn-lt"/>
              <a:cs typeface="+mn-lt"/>
            </a:endParaRPr>
          </a:p>
          <a:p>
            <a:r>
              <a:rPr lang="en-US" b="1">
                <a:ea typeface="+mn-lt"/>
                <a:cs typeface="+mn-lt"/>
              </a:rPr>
              <a:t>Niharika Shilpi                          181112255 </a:t>
            </a:r>
            <a:endParaRPr lang="en-US">
              <a:ea typeface="+mn-lt"/>
              <a:cs typeface="+mn-lt"/>
            </a:endParaRPr>
          </a:p>
          <a:p>
            <a:r>
              <a:rPr lang="en-US" b="1">
                <a:ea typeface="+mn-lt"/>
                <a:cs typeface="+mn-lt"/>
              </a:rPr>
              <a:t>Rajeshwari  </a:t>
            </a:r>
            <a:r>
              <a:rPr lang="en-US" b="1" err="1">
                <a:ea typeface="+mn-lt"/>
                <a:cs typeface="+mn-lt"/>
              </a:rPr>
              <a:t>Pandravisam</a:t>
            </a:r>
            <a:r>
              <a:rPr lang="en-US" b="1">
                <a:ea typeface="+mn-lt"/>
                <a:cs typeface="+mn-lt"/>
              </a:rPr>
              <a:t>       181112261</a:t>
            </a:r>
            <a:endParaRPr lang="en-US">
              <a:ea typeface="+mn-lt"/>
              <a:cs typeface="+mn-lt"/>
            </a:endParaRPr>
          </a:p>
        </p:txBody>
      </p:sp>
      <p:sp>
        <p:nvSpPr>
          <p:cNvPr id="8" name="TextBox 5">
            <a:extLst>
              <a:ext uri="{FF2B5EF4-FFF2-40B4-BE49-F238E27FC236}">
                <a16:creationId xmlns:a16="http://schemas.microsoft.com/office/drawing/2014/main" id="{33CFC7DB-1895-4972-B2D9-553AC02DE321}"/>
              </a:ext>
            </a:extLst>
          </p:cNvPr>
          <p:cNvSpPr txBox="1"/>
          <p:nvPr/>
        </p:nvSpPr>
        <p:spPr>
          <a:xfrm>
            <a:off x="1225641" y="375486"/>
            <a:ext cx="9534798"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a:cs typeface="Arial"/>
              </a:rPr>
              <a:t>Maulana Azad National Institute of Technology</a:t>
            </a:r>
            <a:r>
              <a:rPr lang="en-US" sz="2800">
                <a:cs typeface="Arial"/>
              </a:rPr>
              <a:t> </a:t>
            </a:r>
          </a:p>
          <a:p>
            <a:pPr algn="ctr"/>
            <a:r>
              <a:rPr lang="en-US" sz="2000" b="1">
                <a:cs typeface="Arial"/>
              </a:rPr>
              <a:t>Bhopal, India, 462003</a:t>
            </a:r>
            <a:endParaRPr lang="en-US" sz="2000">
              <a:cs typeface="Arial"/>
            </a:endParaRPr>
          </a:p>
        </p:txBody>
      </p:sp>
      <p:sp>
        <p:nvSpPr>
          <p:cNvPr id="9" name="TextBox 6">
            <a:extLst>
              <a:ext uri="{FF2B5EF4-FFF2-40B4-BE49-F238E27FC236}">
                <a16:creationId xmlns:a16="http://schemas.microsoft.com/office/drawing/2014/main" id="{EC03A995-DF52-416E-A105-E99BA36E69AC}"/>
              </a:ext>
            </a:extLst>
          </p:cNvPr>
          <p:cNvSpPr txBox="1"/>
          <p:nvPr/>
        </p:nvSpPr>
        <p:spPr>
          <a:xfrm>
            <a:off x="2724150" y="2423360"/>
            <a:ext cx="6904121" cy="264687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b="1">
              <a:solidFill>
                <a:schemeClr val="accent5"/>
              </a:solidFill>
              <a:ea typeface="+mn-lt"/>
              <a:cs typeface="+mn-lt"/>
            </a:endParaRPr>
          </a:p>
          <a:p>
            <a:pPr algn="ctr"/>
            <a:r>
              <a:rPr lang="en-US" sz="2000" b="1">
                <a:solidFill>
                  <a:schemeClr val="accent5"/>
                </a:solidFill>
                <a:ea typeface="+mn-lt"/>
                <a:cs typeface="+mn-lt"/>
              </a:rPr>
              <a:t>Department of Computer Science and Engineering</a:t>
            </a:r>
            <a:endParaRPr lang="en-US" sz="2000">
              <a:solidFill>
                <a:schemeClr val="accent5"/>
              </a:solidFill>
              <a:ea typeface="+mn-lt"/>
              <a:cs typeface="+mn-lt"/>
            </a:endParaRPr>
          </a:p>
          <a:p>
            <a:pPr algn="ctr"/>
            <a:br>
              <a:rPr lang="en-US" b="1">
                <a:ea typeface="+mn-lt"/>
                <a:cs typeface="+mn-lt"/>
              </a:rPr>
            </a:br>
            <a:r>
              <a:rPr lang="en-US" b="1">
                <a:ea typeface="+mn-lt"/>
                <a:cs typeface="+mn-lt"/>
              </a:rPr>
              <a:t>MINOR PROJECT REPORT</a:t>
            </a:r>
            <a:endParaRPr lang="en-US">
              <a:ea typeface="+mn-lt"/>
              <a:cs typeface="+mn-lt"/>
            </a:endParaRPr>
          </a:p>
          <a:p>
            <a:pPr algn="ctr"/>
            <a:r>
              <a:rPr lang="en-US" b="1">
                <a:ea typeface="+mn-lt"/>
                <a:cs typeface="+mn-lt"/>
              </a:rPr>
              <a:t>Semester 6</a:t>
            </a:r>
            <a:endParaRPr lang="en-US">
              <a:ea typeface="+mn-lt"/>
              <a:cs typeface="+mn-lt"/>
            </a:endParaRPr>
          </a:p>
          <a:p>
            <a:pPr algn="ctr"/>
            <a:endParaRPr lang="en-US" b="1">
              <a:ea typeface="+mn-lt"/>
              <a:cs typeface="+mn-lt"/>
            </a:endParaRPr>
          </a:p>
          <a:p>
            <a:pPr algn="ctr"/>
            <a:r>
              <a:rPr lang="en-US" b="1">
                <a:solidFill>
                  <a:schemeClr val="accent2"/>
                </a:solidFill>
                <a:ea typeface="+mn-lt"/>
                <a:cs typeface="+mn-lt"/>
              </a:rPr>
              <a:t>Neural Network Based Pattern identification of different human joints for different human walking styles by calculating the hip, knee, ankle angles of the person per 100 steps at a given angular speed.</a:t>
            </a:r>
            <a:endParaRPr lang="en-US" b="1">
              <a:solidFill>
                <a:schemeClr val="accent2"/>
              </a:solidFill>
              <a:cs typeface="Calibri"/>
            </a:endParaRPr>
          </a:p>
        </p:txBody>
      </p:sp>
      <p:sp>
        <p:nvSpPr>
          <p:cNvPr id="10" name="TextBox 7">
            <a:extLst>
              <a:ext uri="{FF2B5EF4-FFF2-40B4-BE49-F238E27FC236}">
                <a16:creationId xmlns:a16="http://schemas.microsoft.com/office/drawing/2014/main" id="{4F2BCC63-0853-43A3-92CD-3C4D76E44363}"/>
              </a:ext>
            </a:extLst>
          </p:cNvPr>
          <p:cNvSpPr txBox="1"/>
          <p:nvPr/>
        </p:nvSpPr>
        <p:spPr>
          <a:xfrm>
            <a:off x="8705661" y="5074972"/>
            <a:ext cx="2743200"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ea typeface="+mn-lt"/>
                <a:cs typeface="+mn-lt"/>
              </a:rPr>
              <a:t>Under the guidance of</a:t>
            </a:r>
            <a:r>
              <a:rPr lang="en-US">
                <a:ea typeface="+mn-lt"/>
                <a:cs typeface="+mn-lt"/>
              </a:rPr>
              <a:t> </a:t>
            </a:r>
            <a:endParaRPr lang="en-US">
              <a:cs typeface="Arial"/>
            </a:endParaRPr>
          </a:p>
          <a:p>
            <a:pPr algn="ctr"/>
            <a:r>
              <a:rPr lang="en-US" b="1">
                <a:ea typeface="+mn-lt"/>
                <a:cs typeface="+mn-lt"/>
              </a:rPr>
              <a:t>Dr. Vaibhav Soni Sir</a:t>
            </a:r>
            <a:endParaRPr lang="en-US">
              <a:cs typeface="Arial"/>
            </a:endParaRPr>
          </a:p>
          <a:p>
            <a:br>
              <a:rPr lang="en-US"/>
            </a:br>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21C4AB-D897-4FD5-8D9B-349E40F35C10}"/>
              </a:ext>
            </a:extLst>
          </p:cNvPr>
          <p:cNvSpPr txBox="1"/>
          <p:nvPr/>
        </p:nvSpPr>
        <p:spPr>
          <a:xfrm>
            <a:off x="1143539" y="1028520"/>
            <a:ext cx="50579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mn-lt"/>
                <a:cs typeface="Arial"/>
              </a:rPr>
              <a:t>Long Short Term Memory(LSTM)</a:t>
            </a:r>
          </a:p>
        </p:txBody>
      </p:sp>
      <p:sp>
        <p:nvSpPr>
          <p:cNvPr id="6" name="TextBox 5">
            <a:extLst>
              <a:ext uri="{FF2B5EF4-FFF2-40B4-BE49-F238E27FC236}">
                <a16:creationId xmlns:a16="http://schemas.microsoft.com/office/drawing/2014/main" id="{BDF09223-E0F4-40AD-A225-0ABE46B4F89B}"/>
              </a:ext>
            </a:extLst>
          </p:cNvPr>
          <p:cNvSpPr txBox="1"/>
          <p:nvPr/>
        </p:nvSpPr>
        <p:spPr>
          <a:xfrm>
            <a:off x="1144438" y="1906438"/>
            <a:ext cx="962995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solidFill>
                  <a:srgbClr val="1E263A"/>
                </a:solidFill>
                <a:latin typeface="Calibri"/>
                <a:cs typeface="Arial"/>
              </a:rPr>
              <a:t>Long short term memory (LSTM)</a:t>
            </a:r>
            <a:r>
              <a:rPr lang="en-US" sz="2400">
                <a:solidFill>
                  <a:srgbClr val="1E263A"/>
                </a:solidFill>
                <a:latin typeface="Calibri"/>
                <a:cs typeface="Arial"/>
              </a:rPr>
              <a:t> is the most popular cell used in RNN which maintains a cell state as well as a carry state for ensuring that the signal is not lost as the sequence is processed .​</a:t>
            </a:r>
            <a:endParaRPr lang="en-US">
              <a:cs typeface="Calibri" panose="020F0502020204030204"/>
            </a:endParaRPr>
          </a:p>
          <a:p>
            <a:pPr algn="just"/>
            <a:endParaRPr lang="en-US" sz="2400">
              <a:solidFill>
                <a:srgbClr val="1E263A"/>
              </a:solidFill>
              <a:latin typeface="Calibri"/>
              <a:cs typeface="Arial"/>
            </a:endParaRPr>
          </a:p>
          <a:p>
            <a:pPr algn="just"/>
            <a:r>
              <a:rPr lang="en-US" sz="2400">
                <a:solidFill>
                  <a:srgbClr val="1E263A"/>
                </a:solidFill>
                <a:latin typeface="Calibri"/>
                <a:cs typeface="Arial"/>
              </a:rPr>
              <a:t>LSTM has 3 different gates and weight vectors:​</a:t>
            </a:r>
          </a:p>
          <a:p>
            <a:pPr algn="just">
              <a:buChar char="•"/>
            </a:pPr>
            <a:r>
              <a:rPr lang="en-US" sz="2400">
                <a:solidFill>
                  <a:srgbClr val="1E263A"/>
                </a:solidFill>
                <a:latin typeface="Calibri"/>
                <a:cs typeface="Arial"/>
              </a:rPr>
              <a:t>Forget gate ​</a:t>
            </a:r>
          </a:p>
          <a:p>
            <a:pPr algn="just">
              <a:buChar char="•"/>
            </a:pPr>
            <a:r>
              <a:rPr lang="en-US" sz="2400">
                <a:solidFill>
                  <a:srgbClr val="1E263A"/>
                </a:solidFill>
                <a:latin typeface="Calibri"/>
                <a:cs typeface="Arial"/>
              </a:rPr>
              <a:t>Input gate​</a:t>
            </a:r>
          </a:p>
          <a:p>
            <a:pPr algn="just">
              <a:buChar char="•"/>
            </a:pPr>
            <a:r>
              <a:rPr lang="en-US" sz="2400">
                <a:solidFill>
                  <a:srgbClr val="1E263A"/>
                </a:solidFill>
                <a:latin typeface="Calibri"/>
                <a:cs typeface="Arial"/>
              </a:rPr>
              <a:t>Output gate​</a:t>
            </a:r>
          </a:p>
          <a:p>
            <a:pPr algn="just"/>
            <a:r>
              <a:rPr lang="en-US" sz="2400">
                <a:solidFill>
                  <a:srgbClr val="1E263A"/>
                </a:solidFill>
                <a:latin typeface="Calibri"/>
                <a:cs typeface="Segoe UI"/>
              </a:rPr>
              <a:t>​</a:t>
            </a:r>
          </a:p>
        </p:txBody>
      </p:sp>
    </p:spTree>
    <p:extLst>
      <p:ext uri="{BB962C8B-B14F-4D97-AF65-F5344CB8AC3E}">
        <p14:creationId xmlns:p14="http://schemas.microsoft.com/office/powerpoint/2010/main" val="141120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F277B83-200D-4BBF-A296-47BA0095430F}"/>
              </a:ext>
            </a:extLst>
          </p:cNvPr>
          <p:cNvPicPr>
            <a:picLocks noChangeAspect="1"/>
          </p:cNvPicPr>
          <p:nvPr/>
        </p:nvPicPr>
        <p:blipFill>
          <a:blip r:embed="rId2"/>
          <a:stretch>
            <a:fillRect/>
          </a:stretch>
        </p:blipFill>
        <p:spPr>
          <a:xfrm>
            <a:off x="2855344" y="289066"/>
            <a:ext cx="6208142" cy="2455493"/>
          </a:xfrm>
          <a:prstGeom prst="rect">
            <a:avLst/>
          </a:prstGeom>
        </p:spPr>
      </p:pic>
      <p:pic>
        <p:nvPicPr>
          <p:cNvPr id="3" name="Picture 3">
            <a:extLst>
              <a:ext uri="{FF2B5EF4-FFF2-40B4-BE49-F238E27FC236}">
                <a16:creationId xmlns:a16="http://schemas.microsoft.com/office/drawing/2014/main" id="{3A8ACE7A-C162-429E-9F91-483243210A6A}"/>
              </a:ext>
            </a:extLst>
          </p:cNvPr>
          <p:cNvPicPr>
            <a:picLocks noChangeAspect="1"/>
          </p:cNvPicPr>
          <p:nvPr/>
        </p:nvPicPr>
        <p:blipFill>
          <a:blip r:embed="rId3"/>
          <a:stretch>
            <a:fillRect/>
          </a:stretch>
        </p:blipFill>
        <p:spPr>
          <a:xfrm>
            <a:off x="569344" y="2987927"/>
            <a:ext cx="3936520" cy="3369430"/>
          </a:xfrm>
          <a:prstGeom prst="rect">
            <a:avLst/>
          </a:prstGeom>
        </p:spPr>
      </p:pic>
      <p:pic>
        <p:nvPicPr>
          <p:cNvPr id="4" name="Picture 4">
            <a:extLst>
              <a:ext uri="{FF2B5EF4-FFF2-40B4-BE49-F238E27FC236}">
                <a16:creationId xmlns:a16="http://schemas.microsoft.com/office/drawing/2014/main" id="{58E6FDE7-C9A5-44B1-9F1C-59008C90DD87}"/>
              </a:ext>
            </a:extLst>
          </p:cNvPr>
          <p:cNvPicPr>
            <a:picLocks noChangeAspect="1"/>
          </p:cNvPicPr>
          <p:nvPr/>
        </p:nvPicPr>
        <p:blipFill>
          <a:blip r:embed="rId4"/>
          <a:stretch>
            <a:fillRect/>
          </a:stretch>
        </p:blipFill>
        <p:spPr>
          <a:xfrm>
            <a:off x="4801139" y="4930535"/>
            <a:ext cx="3352800" cy="1866900"/>
          </a:xfrm>
          <a:prstGeom prst="rect">
            <a:avLst/>
          </a:prstGeom>
        </p:spPr>
      </p:pic>
      <p:pic>
        <p:nvPicPr>
          <p:cNvPr id="5" name="Picture 5">
            <a:extLst>
              <a:ext uri="{FF2B5EF4-FFF2-40B4-BE49-F238E27FC236}">
                <a16:creationId xmlns:a16="http://schemas.microsoft.com/office/drawing/2014/main" id="{EF75D6B2-1A59-407A-97C7-62017010E189}"/>
              </a:ext>
            </a:extLst>
          </p:cNvPr>
          <p:cNvPicPr>
            <a:picLocks noChangeAspect="1"/>
          </p:cNvPicPr>
          <p:nvPr/>
        </p:nvPicPr>
        <p:blipFill>
          <a:blip r:embed="rId5"/>
          <a:stretch>
            <a:fillRect/>
          </a:stretch>
        </p:blipFill>
        <p:spPr>
          <a:xfrm>
            <a:off x="8480844" y="4110127"/>
            <a:ext cx="3352800" cy="1485900"/>
          </a:xfrm>
          <a:prstGeom prst="rect">
            <a:avLst/>
          </a:prstGeom>
        </p:spPr>
      </p:pic>
      <p:pic>
        <p:nvPicPr>
          <p:cNvPr id="6" name="Picture 6">
            <a:extLst>
              <a:ext uri="{FF2B5EF4-FFF2-40B4-BE49-F238E27FC236}">
                <a16:creationId xmlns:a16="http://schemas.microsoft.com/office/drawing/2014/main" id="{2C9612C2-B3FF-4C28-83E6-93BBE18913A1}"/>
              </a:ext>
            </a:extLst>
          </p:cNvPr>
          <p:cNvPicPr>
            <a:picLocks noChangeAspect="1"/>
          </p:cNvPicPr>
          <p:nvPr/>
        </p:nvPicPr>
        <p:blipFill>
          <a:blip r:embed="rId6"/>
          <a:stretch>
            <a:fillRect/>
          </a:stretch>
        </p:blipFill>
        <p:spPr>
          <a:xfrm>
            <a:off x="4799342" y="3002172"/>
            <a:ext cx="3686175" cy="1933575"/>
          </a:xfrm>
          <a:prstGeom prst="rect">
            <a:avLst/>
          </a:prstGeom>
        </p:spPr>
      </p:pic>
    </p:spTree>
    <p:extLst>
      <p:ext uri="{BB962C8B-B14F-4D97-AF65-F5344CB8AC3E}">
        <p14:creationId xmlns:p14="http://schemas.microsoft.com/office/powerpoint/2010/main" val="236467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88599-8FF5-4CD0-878A-DF559196E79E}"/>
              </a:ext>
            </a:extLst>
          </p:cNvPr>
          <p:cNvSpPr txBox="1"/>
          <p:nvPr/>
        </p:nvSpPr>
        <p:spPr>
          <a:xfrm>
            <a:off x="1101307" y="2912853"/>
            <a:ext cx="45547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2"/>
                </a:solidFill>
                <a:latin typeface="Calibri"/>
                <a:cs typeface="Calibri"/>
              </a:rPr>
              <a:t>The LSTM Model we made  -&gt;</a:t>
            </a:r>
            <a:r>
              <a:rPr lang="en-US" sz="2800">
                <a:solidFill>
                  <a:schemeClr val="accent2"/>
                </a:solidFill>
                <a:latin typeface="Calibri"/>
                <a:cs typeface="Calibri"/>
              </a:rPr>
              <a:t>​</a:t>
            </a:r>
          </a:p>
        </p:txBody>
      </p:sp>
      <p:pic>
        <p:nvPicPr>
          <p:cNvPr id="3" name="Picture 3">
            <a:extLst>
              <a:ext uri="{FF2B5EF4-FFF2-40B4-BE49-F238E27FC236}">
                <a16:creationId xmlns:a16="http://schemas.microsoft.com/office/drawing/2014/main" id="{2728A259-B357-4F4F-AA88-48948DCF3E81}"/>
              </a:ext>
            </a:extLst>
          </p:cNvPr>
          <p:cNvPicPr>
            <a:picLocks noChangeAspect="1"/>
          </p:cNvPicPr>
          <p:nvPr/>
        </p:nvPicPr>
        <p:blipFill>
          <a:blip r:embed="rId2"/>
          <a:stretch>
            <a:fillRect/>
          </a:stretch>
        </p:blipFill>
        <p:spPr>
          <a:xfrm>
            <a:off x="6985599" y="207034"/>
            <a:ext cx="2102689" cy="6443933"/>
          </a:xfrm>
          <a:prstGeom prst="rect">
            <a:avLst/>
          </a:prstGeom>
        </p:spPr>
      </p:pic>
    </p:spTree>
    <p:extLst>
      <p:ext uri="{BB962C8B-B14F-4D97-AF65-F5344CB8AC3E}">
        <p14:creationId xmlns:p14="http://schemas.microsoft.com/office/powerpoint/2010/main" val="136947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C1E22F-08BE-4FDF-9D8E-749E7A2730A3}"/>
              </a:ext>
            </a:extLst>
          </p:cNvPr>
          <p:cNvSpPr txBox="1"/>
          <p:nvPr/>
        </p:nvSpPr>
        <p:spPr>
          <a:xfrm>
            <a:off x="527538" y="4756638"/>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000" b="1">
                <a:solidFill>
                  <a:srgbClr val="FFFFFF"/>
                </a:solidFill>
                <a:latin typeface="+mj-lt"/>
                <a:ea typeface="+mj-ea"/>
                <a:cs typeface="+mj-cs"/>
              </a:rPr>
              <a:t>Plot of angular moments of the person for 100 steps through LSTM model and comparing that with the True Prediction</a:t>
            </a:r>
            <a:r>
              <a:rPr lang="en-US" sz="3000">
                <a:solidFill>
                  <a:srgbClr val="FFFFFF"/>
                </a:solidFill>
                <a:latin typeface="+mj-lt"/>
                <a:ea typeface="+mj-ea"/>
                <a:cs typeface="+mj-cs"/>
              </a:rPr>
              <a:t>​</a:t>
            </a:r>
          </a:p>
        </p:txBody>
      </p:sp>
      <p:cxnSp>
        <p:nvCxnSpPr>
          <p:cNvPr id="14" name="Straight Connector 1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6">
            <a:extLst>
              <a:ext uri="{FF2B5EF4-FFF2-40B4-BE49-F238E27FC236}">
                <a16:creationId xmlns:a16="http://schemas.microsoft.com/office/drawing/2014/main" id="{49F63F7E-7B5E-481D-9321-D98CF8B6A293}"/>
              </a:ext>
            </a:extLst>
          </p:cNvPr>
          <p:cNvPicPr>
            <a:picLocks noChangeAspect="1"/>
          </p:cNvPicPr>
          <p:nvPr/>
        </p:nvPicPr>
        <p:blipFill>
          <a:blip r:embed="rId2"/>
          <a:stretch>
            <a:fillRect/>
          </a:stretch>
        </p:blipFill>
        <p:spPr>
          <a:xfrm>
            <a:off x="4321834" y="826074"/>
            <a:ext cx="3577088" cy="3006114"/>
          </a:xfrm>
          <a:prstGeom prst="rect">
            <a:avLst/>
          </a:prstGeom>
        </p:spPr>
      </p:pic>
      <p:pic>
        <p:nvPicPr>
          <p:cNvPr id="7" name="Picture 7">
            <a:extLst>
              <a:ext uri="{FF2B5EF4-FFF2-40B4-BE49-F238E27FC236}">
                <a16:creationId xmlns:a16="http://schemas.microsoft.com/office/drawing/2014/main" id="{3177F7CC-B569-4988-B82B-250708703CB3}"/>
              </a:ext>
            </a:extLst>
          </p:cNvPr>
          <p:cNvPicPr>
            <a:picLocks noChangeAspect="1"/>
          </p:cNvPicPr>
          <p:nvPr/>
        </p:nvPicPr>
        <p:blipFill>
          <a:blip r:embed="rId3"/>
          <a:stretch>
            <a:fillRect/>
          </a:stretch>
        </p:blipFill>
        <p:spPr>
          <a:xfrm>
            <a:off x="655608" y="912516"/>
            <a:ext cx="2987614" cy="2847609"/>
          </a:xfrm>
          <a:prstGeom prst="rect">
            <a:avLst/>
          </a:prstGeom>
        </p:spPr>
      </p:pic>
      <p:pic>
        <p:nvPicPr>
          <p:cNvPr id="8" name="Picture 8">
            <a:extLst>
              <a:ext uri="{FF2B5EF4-FFF2-40B4-BE49-F238E27FC236}">
                <a16:creationId xmlns:a16="http://schemas.microsoft.com/office/drawing/2014/main" id="{427A8A43-C18D-4C08-B4C5-2FEB751A22AA}"/>
              </a:ext>
            </a:extLst>
          </p:cNvPr>
          <p:cNvPicPr>
            <a:picLocks noChangeAspect="1"/>
          </p:cNvPicPr>
          <p:nvPr/>
        </p:nvPicPr>
        <p:blipFill>
          <a:blip r:embed="rId4"/>
          <a:stretch>
            <a:fillRect/>
          </a:stretch>
        </p:blipFill>
        <p:spPr>
          <a:xfrm>
            <a:off x="8361872" y="908482"/>
            <a:ext cx="3318294" cy="2855676"/>
          </a:xfrm>
          <a:prstGeom prst="rect">
            <a:avLst/>
          </a:prstGeom>
        </p:spPr>
      </p:pic>
    </p:spTree>
    <p:extLst>
      <p:ext uri="{BB962C8B-B14F-4D97-AF65-F5344CB8AC3E}">
        <p14:creationId xmlns:p14="http://schemas.microsoft.com/office/powerpoint/2010/main" val="106078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08E70-5F30-4539-A25F-E2D1FD34ABAE}"/>
              </a:ext>
            </a:extLst>
          </p:cNvPr>
          <p:cNvSpPr txBox="1"/>
          <p:nvPr/>
        </p:nvSpPr>
        <p:spPr>
          <a:xfrm>
            <a:off x="1143539" y="1028520"/>
            <a:ext cx="566180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mn-lt"/>
                <a:cs typeface="Arial"/>
              </a:rPr>
              <a:t>Convolutional Neural Networks(CNN)</a:t>
            </a:r>
          </a:p>
          <a:p>
            <a:pPr algn="l"/>
            <a:endParaRPr lang="en-US" sz="2800">
              <a:solidFill>
                <a:schemeClr val="accent2"/>
              </a:solidFill>
              <a:cs typeface="Calibri"/>
            </a:endParaRPr>
          </a:p>
        </p:txBody>
      </p:sp>
      <p:sp>
        <p:nvSpPr>
          <p:cNvPr id="4" name="TextBox 3">
            <a:extLst>
              <a:ext uri="{FF2B5EF4-FFF2-40B4-BE49-F238E27FC236}">
                <a16:creationId xmlns:a16="http://schemas.microsoft.com/office/drawing/2014/main" id="{C76FC029-CD30-48D6-87F0-AA0B20C66160}"/>
              </a:ext>
            </a:extLst>
          </p:cNvPr>
          <p:cNvSpPr txBox="1"/>
          <p:nvPr/>
        </p:nvSpPr>
        <p:spPr>
          <a:xfrm>
            <a:off x="1144438" y="1978325"/>
            <a:ext cx="715704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1E263A"/>
                </a:solidFill>
                <a:latin typeface="Calibri"/>
                <a:cs typeface="Arial"/>
              </a:rPr>
              <a:t>Convolutional Neural Network (CNN) or </a:t>
            </a:r>
            <a:r>
              <a:rPr lang="en-US" sz="2400" b="1" err="1">
                <a:solidFill>
                  <a:srgbClr val="1E263A"/>
                </a:solidFill>
                <a:latin typeface="Calibri"/>
                <a:cs typeface="Arial"/>
              </a:rPr>
              <a:t>ConvNet</a:t>
            </a:r>
            <a:r>
              <a:rPr lang="en-US" sz="2400" b="1">
                <a:solidFill>
                  <a:srgbClr val="1E263A"/>
                </a:solidFill>
                <a:latin typeface="Calibri"/>
                <a:cs typeface="Arial"/>
              </a:rPr>
              <a:t>,</a:t>
            </a:r>
            <a:r>
              <a:rPr lang="en-US" sz="2400">
                <a:solidFill>
                  <a:srgbClr val="1E263A"/>
                </a:solidFill>
                <a:latin typeface="Calibri"/>
                <a:cs typeface="Arial"/>
              </a:rPr>
              <a:t> is a feed forward neural network that is generally used to analyze visual images by processing data with grid like topology.​</a:t>
            </a:r>
          </a:p>
          <a:p>
            <a:r>
              <a:rPr lang="en-US" sz="2400">
                <a:solidFill>
                  <a:srgbClr val="1E263A"/>
                </a:solidFill>
                <a:latin typeface="Calibri"/>
                <a:cs typeface="Arial"/>
              </a:rPr>
              <a:t>​</a:t>
            </a:r>
          </a:p>
          <a:p>
            <a:r>
              <a:rPr lang="en-US" sz="2400">
                <a:solidFill>
                  <a:srgbClr val="1E263A"/>
                </a:solidFill>
                <a:latin typeface="Calibri"/>
                <a:cs typeface="Arial"/>
              </a:rPr>
              <a:t>It is made up of 4 layers:-​</a:t>
            </a:r>
          </a:p>
          <a:p>
            <a:pPr>
              <a:buAutoNum type="arabicPeriod"/>
            </a:pPr>
            <a:r>
              <a:rPr lang="en-US" sz="2400">
                <a:solidFill>
                  <a:srgbClr val="1E263A"/>
                </a:solidFill>
                <a:latin typeface="Calibri"/>
                <a:cs typeface="Arial"/>
              </a:rPr>
              <a:t>Convolution Layer​</a:t>
            </a:r>
          </a:p>
          <a:p>
            <a:pPr>
              <a:buAutoNum type="arabicPeriod"/>
            </a:pPr>
            <a:r>
              <a:rPr lang="en-US" sz="2400" err="1">
                <a:solidFill>
                  <a:srgbClr val="1E263A"/>
                </a:solidFill>
                <a:latin typeface="Calibri"/>
                <a:cs typeface="Arial"/>
              </a:rPr>
              <a:t>ReLU</a:t>
            </a:r>
            <a:r>
              <a:rPr lang="en-US" sz="2400">
                <a:solidFill>
                  <a:srgbClr val="1E263A"/>
                </a:solidFill>
                <a:latin typeface="Calibri"/>
                <a:cs typeface="Arial"/>
              </a:rPr>
              <a:t> Layer​</a:t>
            </a:r>
          </a:p>
          <a:p>
            <a:pPr>
              <a:buAutoNum type="arabicPeriod"/>
            </a:pPr>
            <a:r>
              <a:rPr lang="en-US" sz="2400">
                <a:solidFill>
                  <a:srgbClr val="1E263A"/>
                </a:solidFill>
                <a:latin typeface="Calibri"/>
                <a:cs typeface="Arial"/>
              </a:rPr>
              <a:t>Pooling Layer​</a:t>
            </a:r>
          </a:p>
          <a:p>
            <a:pPr>
              <a:buAutoNum type="arabicPeriod"/>
            </a:pPr>
            <a:r>
              <a:rPr lang="en-US" sz="2400">
                <a:solidFill>
                  <a:srgbClr val="1E263A"/>
                </a:solidFill>
                <a:latin typeface="Calibri"/>
                <a:cs typeface="Arial"/>
              </a:rPr>
              <a:t>Fully Connected Layer​</a:t>
            </a:r>
          </a:p>
        </p:txBody>
      </p:sp>
      <p:pic>
        <p:nvPicPr>
          <p:cNvPr id="5" name="Picture 4">
            <a:extLst>
              <a:ext uri="{FF2B5EF4-FFF2-40B4-BE49-F238E27FC236}">
                <a16:creationId xmlns:a16="http://schemas.microsoft.com/office/drawing/2014/main" id="{909B7C25-EB8B-4DD8-A17B-F5A79235F815}"/>
              </a:ext>
            </a:extLst>
          </p:cNvPr>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4988" y="3640103"/>
            <a:ext cx="35909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3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8DD777E-A76D-4532-8F7A-C5C3D6267F71}"/>
              </a:ext>
            </a:extLst>
          </p:cNvPr>
          <p:cNvPicPr>
            <a:picLocks noChangeAspect="1"/>
          </p:cNvPicPr>
          <p:nvPr/>
        </p:nvPicPr>
        <p:blipFill>
          <a:blip r:embed="rId2"/>
          <a:stretch>
            <a:fillRect/>
          </a:stretch>
        </p:blipFill>
        <p:spPr>
          <a:xfrm>
            <a:off x="356560" y="3884330"/>
            <a:ext cx="5426764" cy="2249789"/>
          </a:xfrm>
          <a:prstGeom prst="rect">
            <a:avLst/>
          </a:prstGeom>
        </p:spPr>
      </p:pic>
      <p:sp>
        <p:nvSpPr>
          <p:cNvPr id="20" name="Rectangle 2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49E0FCD-EB84-44B8-8203-C57EE4C4F6B3}"/>
              </a:ext>
            </a:extLst>
          </p:cNvPr>
          <p:cNvPicPr>
            <a:picLocks noChangeAspect="1"/>
          </p:cNvPicPr>
          <p:nvPr/>
        </p:nvPicPr>
        <p:blipFill>
          <a:blip r:embed="rId3"/>
          <a:stretch>
            <a:fillRect/>
          </a:stretch>
        </p:blipFill>
        <p:spPr>
          <a:xfrm>
            <a:off x="6308034" y="410521"/>
            <a:ext cx="5112595" cy="2727595"/>
          </a:xfrm>
          <a:prstGeom prst="rect">
            <a:avLst/>
          </a:prstGeom>
        </p:spPr>
      </p:pic>
      <p:sp>
        <p:nvSpPr>
          <p:cNvPr id="21" name="Rectangle 2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0262C210-6FDC-47A9-A95D-E999E28B7816}"/>
              </a:ext>
            </a:extLst>
          </p:cNvPr>
          <p:cNvPicPr>
            <a:picLocks noChangeAspect="1"/>
          </p:cNvPicPr>
          <p:nvPr/>
        </p:nvPicPr>
        <p:blipFill>
          <a:blip r:embed="rId4"/>
          <a:stretch>
            <a:fillRect/>
          </a:stretch>
        </p:blipFill>
        <p:spPr>
          <a:xfrm>
            <a:off x="356559" y="703364"/>
            <a:ext cx="5426764" cy="1858666"/>
          </a:xfrm>
          <a:prstGeom prst="rect">
            <a:avLst/>
          </a:prstGeom>
        </p:spPr>
      </p:pic>
      <p:pic>
        <p:nvPicPr>
          <p:cNvPr id="5" name="Picture 5">
            <a:extLst>
              <a:ext uri="{FF2B5EF4-FFF2-40B4-BE49-F238E27FC236}">
                <a16:creationId xmlns:a16="http://schemas.microsoft.com/office/drawing/2014/main" id="{07DE62F9-21AF-4076-B08E-C68201897A70}"/>
              </a:ext>
            </a:extLst>
          </p:cNvPr>
          <p:cNvPicPr>
            <a:picLocks noChangeAspect="1"/>
          </p:cNvPicPr>
          <p:nvPr/>
        </p:nvPicPr>
        <p:blipFill>
          <a:blip r:embed="rId5"/>
          <a:stretch>
            <a:fillRect/>
          </a:stretch>
        </p:blipFill>
        <p:spPr>
          <a:xfrm>
            <a:off x="6308034" y="3762203"/>
            <a:ext cx="5112595" cy="2498346"/>
          </a:xfrm>
          <a:prstGeom prst="rect">
            <a:avLst/>
          </a:prstGeom>
        </p:spPr>
      </p:pic>
    </p:spTree>
    <p:extLst>
      <p:ext uri="{BB962C8B-B14F-4D97-AF65-F5344CB8AC3E}">
        <p14:creationId xmlns:p14="http://schemas.microsoft.com/office/powerpoint/2010/main" val="96434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26A6-2460-467A-9B1A-4B716B48F2ED}"/>
              </a:ext>
            </a:extLst>
          </p:cNvPr>
          <p:cNvSpPr>
            <a:spLocks noGrp="1"/>
          </p:cNvSpPr>
          <p:nvPr/>
        </p:nvSpPr>
        <p:spPr>
          <a:xfrm>
            <a:off x="803655" y="2663436"/>
            <a:ext cx="5121080" cy="758437"/>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b="1" u="sng">
                <a:solidFill>
                  <a:schemeClr val="accent2"/>
                </a:solidFill>
                <a:latin typeface="Calibri"/>
              </a:rPr>
              <a:t>The CNN Model we made  -&gt;</a:t>
            </a:r>
            <a:endParaRPr lang="en-US">
              <a:solidFill>
                <a:schemeClr val="accent2"/>
              </a:solidFill>
              <a:latin typeface="Calibri"/>
            </a:endParaRPr>
          </a:p>
        </p:txBody>
      </p:sp>
      <p:pic>
        <p:nvPicPr>
          <p:cNvPr id="3" name="Picture 3">
            <a:extLst>
              <a:ext uri="{FF2B5EF4-FFF2-40B4-BE49-F238E27FC236}">
                <a16:creationId xmlns:a16="http://schemas.microsoft.com/office/drawing/2014/main" id="{7FE05B5A-0B5D-4FF4-9D53-F0B8CF297B46}"/>
              </a:ext>
            </a:extLst>
          </p:cNvPr>
          <p:cNvPicPr>
            <a:picLocks noChangeAspect="1"/>
          </p:cNvPicPr>
          <p:nvPr/>
        </p:nvPicPr>
        <p:blipFill>
          <a:blip r:embed="rId2"/>
          <a:stretch>
            <a:fillRect/>
          </a:stretch>
        </p:blipFill>
        <p:spPr>
          <a:xfrm>
            <a:off x="7279616" y="307675"/>
            <a:ext cx="2765485" cy="6213894"/>
          </a:xfrm>
          <a:prstGeom prst="rect">
            <a:avLst/>
          </a:prstGeom>
        </p:spPr>
      </p:pic>
    </p:spTree>
    <p:extLst>
      <p:ext uri="{BB962C8B-B14F-4D97-AF65-F5344CB8AC3E}">
        <p14:creationId xmlns:p14="http://schemas.microsoft.com/office/powerpoint/2010/main" val="87376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C1E22F-08BE-4FDF-9D8E-749E7A2730A3}"/>
              </a:ext>
            </a:extLst>
          </p:cNvPr>
          <p:cNvSpPr txBox="1"/>
          <p:nvPr/>
        </p:nvSpPr>
        <p:spPr>
          <a:xfrm>
            <a:off x="527538" y="4756638"/>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000" b="1">
                <a:solidFill>
                  <a:srgbClr val="FFFFFF"/>
                </a:solidFill>
                <a:latin typeface="+mj-lt"/>
                <a:ea typeface="+mj-ea"/>
                <a:cs typeface="+mj-cs"/>
              </a:rPr>
              <a:t>Plot of angular moments of the person for 100 steps through CNN model and comparing that with the True Prediction</a:t>
            </a:r>
            <a:r>
              <a:rPr lang="en-US" sz="3000">
                <a:solidFill>
                  <a:srgbClr val="FFFFFF"/>
                </a:solidFill>
                <a:latin typeface="+mj-lt"/>
                <a:ea typeface="+mj-ea"/>
                <a:cs typeface="+mj-cs"/>
              </a:rPr>
              <a:t>​</a:t>
            </a:r>
          </a:p>
        </p:txBody>
      </p:sp>
      <p:cxnSp>
        <p:nvCxnSpPr>
          <p:cNvPr id="14" name="Straight Connector 1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242840E1-9107-46C2-B043-45EA252A98FE}"/>
              </a:ext>
            </a:extLst>
          </p:cNvPr>
          <p:cNvPicPr>
            <a:picLocks noChangeAspect="1"/>
          </p:cNvPicPr>
          <p:nvPr/>
        </p:nvPicPr>
        <p:blipFill>
          <a:blip r:embed="rId2"/>
          <a:stretch>
            <a:fillRect/>
          </a:stretch>
        </p:blipFill>
        <p:spPr>
          <a:xfrm>
            <a:off x="8376249" y="618302"/>
            <a:ext cx="3303916" cy="3306641"/>
          </a:xfrm>
          <a:prstGeom prst="rect">
            <a:avLst/>
          </a:prstGeom>
        </p:spPr>
      </p:pic>
      <p:pic>
        <p:nvPicPr>
          <p:cNvPr id="4" name="Picture 4">
            <a:extLst>
              <a:ext uri="{FF2B5EF4-FFF2-40B4-BE49-F238E27FC236}">
                <a16:creationId xmlns:a16="http://schemas.microsoft.com/office/drawing/2014/main" id="{9154D701-83DC-42F5-A3F1-010BA8A0B535}"/>
              </a:ext>
            </a:extLst>
          </p:cNvPr>
          <p:cNvPicPr>
            <a:picLocks noChangeAspect="1"/>
          </p:cNvPicPr>
          <p:nvPr/>
        </p:nvPicPr>
        <p:blipFill>
          <a:blip r:embed="rId3"/>
          <a:stretch>
            <a:fillRect/>
          </a:stretch>
        </p:blipFill>
        <p:spPr>
          <a:xfrm>
            <a:off x="4264324" y="615304"/>
            <a:ext cx="3692105" cy="3327012"/>
          </a:xfrm>
          <a:prstGeom prst="rect">
            <a:avLst/>
          </a:prstGeom>
        </p:spPr>
      </p:pic>
      <p:pic>
        <p:nvPicPr>
          <p:cNvPr id="5" name="Picture 8">
            <a:extLst>
              <a:ext uri="{FF2B5EF4-FFF2-40B4-BE49-F238E27FC236}">
                <a16:creationId xmlns:a16="http://schemas.microsoft.com/office/drawing/2014/main" id="{9C1FF2F6-FD46-48D1-8967-51D903C9CF62}"/>
              </a:ext>
            </a:extLst>
          </p:cNvPr>
          <p:cNvPicPr>
            <a:picLocks noChangeAspect="1"/>
          </p:cNvPicPr>
          <p:nvPr/>
        </p:nvPicPr>
        <p:blipFill>
          <a:blip r:embed="rId4"/>
          <a:stretch>
            <a:fillRect/>
          </a:stretch>
        </p:blipFill>
        <p:spPr>
          <a:xfrm>
            <a:off x="526211" y="774235"/>
            <a:ext cx="3303916" cy="3167302"/>
          </a:xfrm>
          <a:prstGeom prst="rect">
            <a:avLst/>
          </a:prstGeom>
        </p:spPr>
      </p:pic>
    </p:spTree>
    <p:extLst>
      <p:ext uri="{BB962C8B-B14F-4D97-AF65-F5344CB8AC3E}">
        <p14:creationId xmlns:p14="http://schemas.microsoft.com/office/powerpoint/2010/main" val="177081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67187-3344-4281-8F96-58D97DD2BC83}"/>
              </a:ext>
            </a:extLst>
          </p:cNvPr>
          <p:cNvSpPr txBox="1"/>
          <p:nvPr/>
        </p:nvSpPr>
        <p:spPr>
          <a:xfrm>
            <a:off x="1143539" y="1028520"/>
            <a:ext cx="416655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mn-lt"/>
                <a:cs typeface="Arial"/>
              </a:rPr>
              <a:t>Gated Recurrent Unit(GRU)</a:t>
            </a:r>
          </a:p>
          <a:p>
            <a:pPr algn="l"/>
            <a:endParaRPr lang="en-US" sz="2800">
              <a:solidFill>
                <a:schemeClr val="accent2"/>
              </a:solidFill>
              <a:cs typeface="Calibri"/>
            </a:endParaRPr>
          </a:p>
        </p:txBody>
      </p:sp>
      <p:sp>
        <p:nvSpPr>
          <p:cNvPr id="4" name="TextBox 3">
            <a:extLst>
              <a:ext uri="{FF2B5EF4-FFF2-40B4-BE49-F238E27FC236}">
                <a16:creationId xmlns:a16="http://schemas.microsoft.com/office/drawing/2014/main" id="{665CFA45-7C26-4CCA-9046-673B4742AA0D}"/>
              </a:ext>
            </a:extLst>
          </p:cNvPr>
          <p:cNvSpPr txBox="1"/>
          <p:nvPr/>
        </p:nvSpPr>
        <p:spPr>
          <a:xfrm>
            <a:off x="1144437" y="2107721"/>
            <a:ext cx="737271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1E263A"/>
                </a:solidFill>
                <a:latin typeface="Calibri"/>
                <a:cs typeface="Arial"/>
              </a:rPr>
              <a:t>Gated recurrent unit(GRU),</a:t>
            </a:r>
            <a:r>
              <a:rPr lang="en-US" sz="2400">
                <a:solidFill>
                  <a:srgbClr val="1E263A"/>
                </a:solidFill>
                <a:latin typeface="Calibri"/>
                <a:cs typeface="Arial"/>
              </a:rPr>
              <a:t> it is another efficient RNN architecture.​</a:t>
            </a:r>
            <a:endParaRPr lang="en-US"/>
          </a:p>
          <a:p>
            <a:endParaRPr lang="en-US" sz="2400">
              <a:solidFill>
                <a:srgbClr val="1E263A"/>
              </a:solidFill>
              <a:latin typeface="Calibri"/>
              <a:cs typeface="Arial"/>
            </a:endParaRPr>
          </a:p>
          <a:p>
            <a:r>
              <a:rPr lang="en-US" sz="2400">
                <a:solidFill>
                  <a:srgbClr val="1E263A"/>
                </a:solidFill>
                <a:latin typeface="Calibri"/>
                <a:cs typeface="Arial"/>
              </a:rPr>
              <a:t>GRU has 2 different gates :​</a:t>
            </a:r>
          </a:p>
          <a:p>
            <a:pPr>
              <a:buChar char="•"/>
            </a:pPr>
            <a:r>
              <a:rPr lang="en-US" sz="2400">
                <a:solidFill>
                  <a:srgbClr val="1E263A"/>
                </a:solidFill>
                <a:latin typeface="Calibri"/>
                <a:cs typeface="Arial"/>
              </a:rPr>
              <a:t>Reset gate ​</a:t>
            </a:r>
          </a:p>
          <a:p>
            <a:pPr>
              <a:buChar char="•"/>
            </a:pPr>
            <a:r>
              <a:rPr lang="en-US" sz="2400">
                <a:solidFill>
                  <a:srgbClr val="1E263A"/>
                </a:solidFill>
                <a:latin typeface="Calibri"/>
                <a:cs typeface="Arial"/>
              </a:rPr>
              <a:t>Update gate​</a:t>
            </a:r>
          </a:p>
          <a:p>
            <a:endParaRPr lang="en-US" sz="2400">
              <a:solidFill>
                <a:srgbClr val="1E263A"/>
              </a:solidFill>
              <a:latin typeface="Calibri"/>
              <a:cs typeface="Arial"/>
            </a:endParaRPr>
          </a:p>
          <a:p>
            <a:r>
              <a:rPr lang="en-US" sz="2400">
                <a:solidFill>
                  <a:srgbClr val="1E263A"/>
                </a:solidFill>
                <a:latin typeface="Calibri"/>
                <a:cs typeface="Arial"/>
              </a:rPr>
              <a:t>These gates have their own set of weights that are adaptively updated in their learning phase.​</a:t>
            </a:r>
          </a:p>
          <a:p>
            <a:r>
              <a:rPr lang="en-US" sz="2400">
                <a:solidFill>
                  <a:srgbClr val="1E263A"/>
                </a:solidFill>
                <a:latin typeface="Calibri"/>
                <a:cs typeface="Segoe UI"/>
              </a:rPr>
              <a:t>​</a:t>
            </a:r>
          </a:p>
        </p:txBody>
      </p:sp>
      <p:pic>
        <p:nvPicPr>
          <p:cNvPr id="5" name="Picture 5">
            <a:extLst>
              <a:ext uri="{FF2B5EF4-FFF2-40B4-BE49-F238E27FC236}">
                <a16:creationId xmlns:a16="http://schemas.microsoft.com/office/drawing/2014/main" id="{35418581-DDEB-4CB8-B91C-3B91AF110682}"/>
              </a:ext>
            </a:extLst>
          </p:cNvPr>
          <p:cNvPicPr>
            <a:picLocks noChangeAspect="1"/>
          </p:cNvPicPr>
          <p:nvPr/>
        </p:nvPicPr>
        <p:blipFill>
          <a:blip r:embed="rId2"/>
          <a:stretch>
            <a:fillRect/>
          </a:stretch>
        </p:blipFill>
        <p:spPr>
          <a:xfrm>
            <a:off x="7427343" y="2447202"/>
            <a:ext cx="4367841" cy="3099408"/>
          </a:xfrm>
          <a:prstGeom prst="rect">
            <a:avLst/>
          </a:prstGeom>
        </p:spPr>
      </p:pic>
    </p:spTree>
    <p:extLst>
      <p:ext uri="{BB962C8B-B14F-4D97-AF65-F5344CB8AC3E}">
        <p14:creationId xmlns:p14="http://schemas.microsoft.com/office/powerpoint/2010/main" val="258972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DED0F7-AF9D-49B3-9329-034A5C89A136}"/>
              </a:ext>
            </a:extLst>
          </p:cNvPr>
          <p:cNvSpPr>
            <a:spLocks noGrp="1"/>
          </p:cNvSpPr>
          <p:nvPr/>
        </p:nvSpPr>
        <p:spPr>
          <a:xfrm>
            <a:off x="803655" y="2663436"/>
            <a:ext cx="5121080" cy="758437"/>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b="1" u="sng">
                <a:solidFill>
                  <a:schemeClr val="accent2"/>
                </a:solidFill>
                <a:latin typeface="Calibri"/>
              </a:rPr>
              <a:t>The GRU Model we made  -&gt;</a:t>
            </a:r>
            <a:endParaRPr lang="en-US">
              <a:solidFill>
                <a:schemeClr val="accent2"/>
              </a:solidFill>
              <a:latin typeface="Calibri"/>
            </a:endParaRPr>
          </a:p>
        </p:txBody>
      </p:sp>
      <p:pic>
        <p:nvPicPr>
          <p:cNvPr id="4" name="Picture 4">
            <a:extLst>
              <a:ext uri="{FF2B5EF4-FFF2-40B4-BE49-F238E27FC236}">
                <a16:creationId xmlns:a16="http://schemas.microsoft.com/office/drawing/2014/main" id="{30C84089-5431-4587-A277-841302E6A232}"/>
              </a:ext>
            </a:extLst>
          </p:cNvPr>
          <p:cNvPicPr>
            <a:picLocks noChangeAspect="1"/>
          </p:cNvPicPr>
          <p:nvPr/>
        </p:nvPicPr>
        <p:blipFill>
          <a:blip r:embed="rId2"/>
          <a:stretch>
            <a:fillRect/>
          </a:stretch>
        </p:blipFill>
        <p:spPr>
          <a:xfrm>
            <a:off x="7070640" y="595223"/>
            <a:ext cx="2565212" cy="5638800"/>
          </a:xfrm>
          <a:prstGeom prst="rect">
            <a:avLst/>
          </a:prstGeom>
        </p:spPr>
      </p:pic>
    </p:spTree>
    <p:extLst>
      <p:ext uri="{BB962C8B-B14F-4D97-AF65-F5344CB8AC3E}">
        <p14:creationId xmlns:p14="http://schemas.microsoft.com/office/powerpoint/2010/main" val="108840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49ADD9B-7273-4BF4-8481-F696E1F31BF7}"/>
              </a:ext>
            </a:extLst>
          </p:cNvPr>
          <p:cNvSpPr txBox="1"/>
          <p:nvPr/>
        </p:nvSpPr>
        <p:spPr>
          <a:xfrm>
            <a:off x="-460" y="640080"/>
            <a:ext cx="4720430" cy="5660366"/>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4400" b="1" kern="1200">
                <a:solidFill>
                  <a:schemeClr val="bg1"/>
                </a:solidFill>
                <a:latin typeface="Calibri"/>
                <a:ea typeface="+mj-ea"/>
                <a:cs typeface="Calibri"/>
              </a:rPr>
              <a:t>Aim of the project</a:t>
            </a:r>
            <a:endParaRPr lang="en-US">
              <a:ea typeface="+mj-ea"/>
            </a:endParaRPr>
          </a:p>
        </p:txBody>
      </p:sp>
      <p:sp>
        <p:nvSpPr>
          <p:cNvPr id="3" name="TextBox 1">
            <a:extLst>
              <a:ext uri="{FF2B5EF4-FFF2-40B4-BE49-F238E27FC236}">
                <a16:creationId xmlns:a16="http://schemas.microsoft.com/office/drawing/2014/main" id="{96026F57-CD91-4995-908F-87D2919AB2C0}"/>
              </a:ext>
            </a:extLst>
          </p:cNvPr>
          <p:cNvSpPr txBox="1"/>
          <p:nvPr/>
        </p:nvSpPr>
        <p:spPr>
          <a:xfrm>
            <a:off x="5358384" y="640081"/>
            <a:ext cx="6024654" cy="5257800"/>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90000"/>
              </a:lnSpc>
              <a:spcAft>
                <a:spcPts val="600"/>
              </a:spcAft>
            </a:pPr>
            <a:r>
              <a:rPr lang="en-US" sz="2400" dirty="0">
                <a:ea typeface="+mn-lt"/>
                <a:cs typeface="+mn-lt"/>
              </a:rPr>
              <a:t>Neural Network Based Pattern identification of different human  joints for different human walking styles by calculating the hip, knee, ankle angles of the person per 100 steps at a given angular </a:t>
            </a:r>
            <a:r>
              <a:rPr lang="en-US" sz="2400" dirty="0"/>
              <a:t>speed when the person's information like age, height, mass, gait speed, leg length and gender is given.</a:t>
            </a:r>
            <a:endParaRPr lang="en-US" sz="2400" dirty="0">
              <a:cs typeface="Calibri"/>
            </a:endParaRPr>
          </a:p>
        </p:txBody>
      </p:sp>
    </p:spTree>
    <p:extLst>
      <p:ext uri="{BB962C8B-B14F-4D97-AF65-F5344CB8AC3E}">
        <p14:creationId xmlns:p14="http://schemas.microsoft.com/office/powerpoint/2010/main" val="108513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C1E22F-08BE-4FDF-9D8E-749E7A2730A3}"/>
              </a:ext>
            </a:extLst>
          </p:cNvPr>
          <p:cNvSpPr txBox="1"/>
          <p:nvPr/>
        </p:nvSpPr>
        <p:spPr>
          <a:xfrm>
            <a:off x="527538" y="4756638"/>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000" b="1">
                <a:solidFill>
                  <a:srgbClr val="FFFFFF"/>
                </a:solidFill>
                <a:latin typeface="+mj-lt"/>
                <a:ea typeface="+mj-ea"/>
                <a:cs typeface="+mj-cs"/>
              </a:rPr>
              <a:t>Plot of angular moments of the person for 100 steps through GRU model and comparing that with the True Prediction</a:t>
            </a:r>
            <a:r>
              <a:rPr lang="en-US" sz="3000">
                <a:solidFill>
                  <a:srgbClr val="FFFFFF"/>
                </a:solidFill>
                <a:latin typeface="+mj-lt"/>
                <a:ea typeface="+mj-ea"/>
                <a:cs typeface="+mj-cs"/>
              </a:rPr>
              <a:t>​</a:t>
            </a:r>
          </a:p>
        </p:txBody>
      </p:sp>
      <p:cxnSp>
        <p:nvCxnSpPr>
          <p:cNvPr id="14" name="Straight Connector 1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7">
            <a:extLst>
              <a:ext uri="{FF2B5EF4-FFF2-40B4-BE49-F238E27FC236}">
                <a16:creationId xmlns:a16="http://schemas.microsoft.com/office/drawing/2014/main" id="{6E8A671F-5C4E-40E0-B2C7-1EC65A441463}"/>
              </a:ext>
            </a:extLst>
          </p:cNvPr>
          <p:cNvPicPr>
            <a:picLocks noChangeAspect="1"/>
          </p:cNvPicPr>
          <p:nvPr/>
        </p:nvPicPr>
        <p:blipFill>
          <a:blip r:embed="rId2"/>
          <a:stretch>
            <a:fillRect/>
          </a:stretch>
        </p:blipFill>
        <p:spPr>
          <a:xfrm>
            <a:off x="583721" y="722051"/>
            <a:ext cx="3303916" cy="3286048"/>
          </a:xfrm>
          <a:prstGeom prst="rect">
            <a:avLst/>
          </a:prstGeom>
        </p:spPr>
      </p:pic>
      <p:pic>
        <p:nvPicPr>
          <p:cNvPr id="8" name="Picture 8">
            <a:extLst>
              <a:ext uri="{FF2B5EF4-FFF2-40B4-BE49-F238E27FC236}">
                <a16:creationId xmlns:a16="http://schemas.microsoft.com/office/drawing/2014/main" id="{7B65BD36-ADCB-4B93-AC63-4CE5CF75D24D}"/>
              </a:ext>
            </a:extLst>
          </p:cNvPr>
          <p:cNvPicPr>
            <a:picLocks noChangeAspect="1"/>
          </p:cNvPicPr>
          <p:nvPr/>
        </p:nvPicPr>
        <p:blipFill>
          <a:blip r:embed="rId3"/>
          <a:stretch>
            <a:fillRect/>
          </a:stretch>
        </p:blipFill>
        <p:spPr>
          <a:xfrm>
            <a:off x="4379343" y="943257"/>
            <a:ext cx="3303916" cy="3088052"/>
          </a:xfrm>
          <a:prstGeom prst="rect">
            <a:avLst/>
          </a:prstGeom>
        </p:spPr>
      </p:pic>
      <p:pic>
        <p:nvPicPr>
          <p:cNvPr id="9" name="Picture 10">
            <a:extLst>
              <a:ext uri="{FF2B5EF4-FFF2-40B4-BE49-F238E27FC236}">
                <a16:creationId xmlns:a16="http://schemas.microsoft.com/office/drawing/2014/main" id="{11B1F30E-55BC-4161-979A-EA2B071C7FE4}"/>
              </a:ext>
            </a:extLst>
          </p:cNvPr>
          <p:cNvPicPr>
            <a:picLocks noChangeAspect="1"/>
          </p:cNvPicPr>
          <p:nvPr/>
        </p:nvPicPr>
        <p:blipFill>
          <a:blip r:embed="rId4"/>
          <a:stretch>
            <a:fillRect/>
          </a:stretch>
        </p:blipFill>
        <p:spPr>
          <a:xfrm>
            <a:off x="8606287" y="946094"/>
            <a:ext cx="3145766" cy="3082378"/>
          </a:xfrm>
          <a:prstGeom prst="rect">
            <a:avLst/>
          </a:prstGeom>
        </p:spPr>
      </p:pic>
    </p:spTree>
    <p:extLst>
      <p:ext uri="{BB962C8B-B14F-4D97-AF65-F5344CB8AC3E}">
        <p14:creationId xmlns:p14="http://schemas.microsoft.com/office/powerpoint/2010/main" val="328265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9403D2-6A57-4FB0-B795-854E2D3EFCA8}"/>
              </a:ext>
            </a:extLst>
          </p:cNvPr>
          <p:cNvSpPr txBox="1"/>
          <p:nvPr/>
        </p:nvSpPr>
        <p:spPr>
          <a:xfrm>
            <a:off x="1143539" y="1028520"/>
            <a:ext cx="278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mn-lt"/>
                <a:cs typeface="Arial"/>
              </a:rPr>
              <a:t>Ensembled model</a:t>
            </a:r>
          </a:p>
        </p:txBody>
      </p:sp>
      <p:sp>
        <p:nvSpPr>
          <p:cNvPr id="4" name="TextBox 3">
            <a:extLst>
              <a:ext uri="{FF2B5EF4-FFF2-40B4-BE49-F238E27FC236}">
                <a16:creationId xmlns:a16="http://schemas.microsoft.com/office/drawing/2014/main" id="{6E698F08-3A83-497E-9186-BA8BD46A84DA}"/>
              </a:ext>
            </a:extLst>
          </p:cNvPr>
          <p:cNvSpPr txBox="1"/>
          <p:nvPr/>
        </p:nvSpPr>
        <p:spPr>
          <a:xfrm>
            <a:off x="1144438" y="1719532"/>
            <a:ext cx="661070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a:solidFill>
                  <a:srgbClr val="1E263A"/>
                </a:solidFill>
                <a:latin typeface="Calibri"/>
                <a:cs typeface="Arial"/>
              </a:rPr>
              <a:t>Ensemble learning helps improve machine learning results by combining several models. ​</a:t>
            </a:r>
          </a:p>
          <a:p>
            <a:pPr>
              <a:buChar char="•"/>
            </a:pPr>
            <a:r>
              <a:rPr lang="en-US" sz="2400">
                <a:solidFill>
                  <a:srgbClr val="1E263A"/>
                </a:solidFill>
                <a:latin typeface="Calibri"/>
                <a:cs typeface="Arial"/>
              </a:rPr>
              <a:t>This approach allows the production of better predictive performance compared to a single model.​</a:t>
            </a:r>
          </a:p>
        </p:txBody>
      </p:sp>
      <p:pic>
        <p:nvPicPr>
          <p:cNvPr id="5" name="Picture 5">
            <a:extLst>
              <a:ext uri="{FF2B5EF4-FFF2-40B4-BE49-F238E27FC236}">
                <a16:creationId xmlns:a16="http://schemas.microsoft.com/office/drawing/2014/main" id="{11F2E8CC-A18F-4C65-8798-7B7658F87A4A}"/>
              </a:ext>
            </a:extLst>
          </p:cNvPr>
          <p:cNvPicPr>
            <a:picLocks noChangeAspect="1"/>
          </p:cNvPicPr>
          <p:nvPr/>
        </p:nvPicPr>
        <p:blipFill>
          <a:blip r:embed="rId2"/>
          <a:stretch>
            <a:fillRect/>
          </a:stretch>
        </p:blipFill>
        <p:spPr>
          <a:xfrm>
            <a:off x="4264325" y="3663400"/>
            <a:ext cx="6610708" cy="2996144"/>
          </a:xfrm>
          <a:prstGeom prst="rect">
            <a:avLst/>
          </a:prstGeom>
        </p:spPr>
      </p:pic>
    </p:spTree>
    <p:extLst>
      <p:ext uri="{BB962C8B-B14F-4D97-AF65-F5344CB8AC3E}">
        <p14:creationId xmlns:p14="http://schemas.microsoft.com/office/powerpoint/2010/main" val="206286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2F827D7-FA6A-4683-87C4-6E1022A768AF}"/>
              </a:ext>
            </a:extLst>
          </p:cNvPr>
          <p:cNvPicPr>
            <a:picLocks noChangeAspect="1"/>
          </p:cNvPicPr>
          <p:nvPr/>
        </p:nvPicPr>
        <p:blipFill>
          <a:blip r:embed="rId2"/>
          <a:stretch>
            <a:fillRect/>
          </a:stretch>
        </p:blipFill>
        <p:spPr>
          <a:xfrm>
            <a:off x="6090249" y="792192"/>
            <a:ext cx="5259237" cy="5273614"/>
          </a:xfrm>
          <a:prstGeom prst="rect">
            <a:avLst/>
          </a:prstGeom>
        </p:spPr>
      </p:pic>
      <p:sp>
        <p:nvSpPr>
          <p:cNvPr id="4" name="Title 1">
            <a:extLst>
              <a:ext uri="{FF2B5EF4-FFF2-40B4-BE49-F238E27FC236}">
                <a16:creationId xmlns:a16="http://schemas.microsoft.com/office/drawing/2014/main" id="{579B29A6-F252-4911-A4C6-EE9DE98A50B0}"/>
              </a:ext>
            </a:extLst>
          </p:cNvPr>
          <p:cNvSpPr>
            <a:spLocks noGrp="1"/>
          </p:cNvSpPr>
          <p:nvPr/>
        </p:nvSpPr>
        <p:spPr>
          <a:xfrm>
            <a:off x="803655" y="2663436"/>
            <a:ext cx="5408627" cy="758437"/>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b="1" u="sng">
                <a:solidFill>
                  <a:schemeClr val="accent2"/>
                </a:solidFill>
                <a:latin typeface="Calibri"/>
              </a:rPr>
              <a:t>The Ensembled Model we made  -&gt;</a:t>
            </a:r>
            <a:endParaRPr lang="en-US">
              <a:solidFill>
                <a:schemeClr val="accent2"/>
              </a:solidFill>
              <a:latin typeface="Calibri"/>
            </a:endParaRPr>
          </a:p>
        </p:txBody>
      </p:sp>
    </p:spTree>
    <p:extLst>
      <p:ext uri="{BB962C8B-B14F-4D97-AF65-F5344CB8AC3E}">
        <p14:creationId xmlns:p14="http://schemas.microsoft.com/office/powerpoint/2010/main" val="130426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C1E22F-08BE-4FDF-9D8E-749E7A2730A3}"/>
              </a:ext>
            </a:extLst>
          </p:cNvPr>
          <p:cNvSpPr txBox="1"/>
          <p:nvPr/>
        </p:nvSpPr>
        <p:spPr>
          <a:xfrm>
            <a:off x="527538" y="4756638"/>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000" b="1">
                <a:solidFill>
                  <a:srgbClr val="FFFFFF"/>
                </a:solidFill>
                <a:latin typeface="+mj-lt"/>
                <a:ea typeface="+mj-ea"/>
                <a:cs typeface="+mj-cs"/>
              </a:rPr>
              <a:t>Plot of angular moments of the person for 100 steps through Ensembled model and comparing that with the True Prediction</a:t>
            </a:r>
            <a:r>
              <a:rPr lang="en-US" sz="3000">
                <a:solidFill>
                  <a:srgbClr val="FFFFFF"/>
                </a:solidFill>
                <a:latin typeface="+mj-lt"/>
                <a:ea typeface="+mj-ea"/>
                <a:cs typeface="+mj-cs"/>
              </a:rPr>
              <a:t>​</a:t>
            </a:r>
          </a:p>
        </p:txBody>
      </p:sp>
      <p:cxnSp>
        <p:nvCxnSpPr>
          <p:cNvPr id="14" name="Straight Connector 1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ABA3491E-A313-4ECD-8207-2B7B8B9D0801}"/>
              </a:ext>
            </a:extLst>
          </p:cNvPr>
          <p:cNvPicPr>
            <a:picLocks noChangeAspect="1"/>
          </p:cNvPicPr>
          <p:nvPr/>
        </p:nvPicPr>
        <p:blipFill>
          <a:blip r:embed="rId2"/>
          <a:stretch>
            <a:fillRect/>
          </a:stretch>
        </p:blipFill>
        <p:spPr>
          <a:xfrm>
            <a:off x="583721" y="480771"/>
            <a:ext cx="3001992" cy="3653591"/>
          </a:xfrm>
          <a:prstGeom prst="rect">
            <a:avLst/>
          </a:prstGeom>
        </p:spPr>
      </p:pic>
      <p:pic>
        <p:nvPicPr>
          <p:cNvPr id="4" name="Picture 4">
            <a:extLst>
              <a:ext uri="{FF2B5EF4-FFF2-40B4-BE49-F238E27FC236}">
                <a16:creationId xmlns:a16="http://schemas.microsoft.com/office/drawing/2014/main" id="{18A0ECA4-752B-4CA2-A514-82A1F27AE91F}"/>
              </a:ext>
            </a:extLst>
          </p:cNvPr>
          <p:cNvPicPr>
            <a:picLocks noChangeAspect="1"/>
          </p:cNvPicPr>
          <p:nvPr/>
        </p:nvPicPr>
        <p:blipFill>
          <a:blip r:embed="rId3"/>
          <a:stretch>
            <a:fillRect/>
          </a:stretch>
        </p:blipFill>
        <p:spPr>
          <a:xfrm>
            <a:off x="4393721" y="479011"/>
            <a:ext cx="3275162" cy="3657109"/>
          </a:xfrm>
          <a:prstGeom prst="rect">
            <a:avLst/>
          </a:prstGeom>
        </p:spPr>
      </p:pic>
      <p:pic>
        <p:nvPicPr>
          <p:cNvPr id="5" name="Picture 8">
            <a:extLst>
              <a:ext uri="{FF2B5EF4-FFF2-40B4-BE49-F238E27FC236}">
                <a16:creationId xmlns:a16="http://schemas.microsoft.com/office/drawing/2014/main" id="{5127EB94-A29D-4AB5-A9E6-A546AB995548}"/>
              </a:ext>
            </a:extLst>
          </p:cNvPr>
          <p:cNvPicPr>
            <a:picLocks noChangeAspect="1"/>
          </p:cNvPicPr>
          <p:nvPr/>
        </p:nvPicPr>
        <p:blipFill>
          <a:blip r:embed="rId4"/>
          <a:stretch>
            <a:fillRect/>
          </a:stretch>
        </p:blipFill>
        <p:spPr>
          <a:xfrm>
            <a:off x="8476891" y="566872"/>
            <a:ext cx="3145766" cy="3653915"/>
          </a:xfrm>
          <a:prstGeom prst="rect">
            <a:avLst/>
          </a:prstGeom>
        </p:spPr>
      </p:pic>
    </p:spTree>
    <p:extLst>
      <p:ext uri="{BB962C8B-B14F-4D97-AF65-F5344CB8AC3E}">
        <p14:creationId xmlns:p14="http://schemas.microsoft.com/office/powerpoint/2010/main" val="2640209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81F1F-DD7D-497D-BE84-7D1C7B3A0299}"/>
              </a:ext>
            </a:extLst>
          </p:cNvPr>
          <p:cNvSpPr txBox="1"/>
          <p:nvPr/>
        </p:nvSpPr>
        <p:spPr>
          <a:xfrm>
            <a:off x="1143539" y="1028520"/>
            <a:ext cx="190931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mn-lt"/>
                <a:cs typeface="Arial"/>
              </a:rPr>
              <a:t>VGG model</a:t>
            </a:r>
          </a:p>
          <a:p>
            <a:pPr algn="l"/>
            <a:endParaRPr lang="en-US" sz="2800">
              <a:solidFill>
                <a:schemeClr val="accent2"/>
              </a:solidFill>
              <a:cs typeface="Calibri"/>
            </a:endParaRPr>
          </a:p>
        </p:txBody>
      </p:sp>
      <p:sp>
        <p:nvSpPr>
          <p:cNvPr id="4" name="TextBox 3">
            <a:extLst>
              <a:ext uri="{FF2B5EF4-FFF2-40B4-BE49-F238E27FC236}">
                <a16:creationId xmlns:a16="http://schemas.microsoft.com/office/drawing/2014/main" id="{D32E2984-4637-4BD3-99D7-15F05E2776B0}"/>
              </a:ext>
            </a:extLst>
          </p:cNvPr>
          <p:cNvSpPr txBox="1"/>
          <p:nvPr/>
        </p:nvSpPr>
        <p:spPr>
          <a:xfrm>
            <a:off x="1144438" y="2193985"/>
            <a:ext cx="104494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400">
                <a:solidFill>
                  <a:srgbClr val="1E263A"/>
                </a:solidFill>
                <a:latin typeface="Calibri"/>
                <a:cs typeface="Arial"/>
              </a:rPr>
              <a:t>The VGG convolutional neural network architecture, named for the Visual Geometry Group at Oxford, was an important milestone in the use of deep learning methods .​</a:t>
            </a:r>
            <a:endParaRPr lang="en-US"/>
          </a:p>
          <a:p>
            <a:pPr algn="just"/>
            <a:r>
              <a:rPr lang="en-US" sz="2400">
                <a:solidFill>
                  <a:srgbClr val="1E263A"/>
                </a:solidFill>
                <a:latin typeface="Calibri"/>
                <a:cs typeface="Arial"/>
              </a:rPr>
              <a:t>​</a:t>
            </a:r>
          </a:p>
          <a:p>
            <a:pPr algn="just">
              <a:buChar char="•"/>
            </a:pPr>
            <a:r>
              <a:rPr lang="en-US" sz="2400">
                <a:solidFill>
                  <a:srgbClr val="1E263A"/>
                </a:solidFill>
                <a:latin typeface="Calibri"/>
                <a:cs typeface="Arial"/>
              </a:rPr>
              <a:t>In this we can add many VGG block to make the network more and more deep.​</a:t>
            </a:r>
          </a:p>
          <a:p>
            <a:pPr algn="just">
              <a:buChar char="•"/>
            </a:pPr>
            <a:endParaRPr lang="en-US" sz="2400">
              <a:solidFill>
                <a:srgbClr val="1E263A"/>
              </a:solidFill>
              <a:latin typeface="Calibri"/>
              <a:cs typeface="Arial"/>
            </a:endParaRPr>
          </a:p>
        </p:txBody>
      </p:sp>
    </p:spTree>
    <p:extLst>
      <p:ext uri="{BB962C8B-B14F-4D97-AF65-F5344CB8AC3E}">
        <p14:creationId xmlns:p14="http://schemas.microsoft.com/office/powerpoint/2010/main" val="3734432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A0A2C8-A584-41EF-8790-EBF23BF51E09}"/>
              </a:ext>
            </a:extLst>
          </p:cNvPr>
          <p:cNvSpPr>
            <a:spLocks noGrp="1"/>
          </p:cNvSpPr>
          <p:nvPr/>
        </p:nvSpPr>
        <p:spPr>
          <a:xfrm>
            <a:off x="803655" y="2663436"/>
            <a:ext cx="5408627" cy="758437"/>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r>
              <a:rPr lang="en-US" b="1" u="sng">
                <a:solidFill>
                  <a:schemeClr val="accent2"/>
                </a:solidFill>
                <a:latin typeface="Calibri"/>
              </a:rPr>
              <a:t>The VGG Model we made  -&gt;</a:t>
            </a:r>
            <a:endParaRPr lang="en-US">
              <a:solidFill>
                <a:schemeClr val="accent2"/>
              </a:solidFill>
              <a:latin typeface="Calibri"/>
            </a:endParaRPr>
          </a:p>
        </p:txBody>
      </p:sp>
      <p:pic>
        <p:nvPicPr>
          <p:cNvPr id="2" name="Picture 4" descr="Diagram&#10;&#10;Description automatically generated">
            <a:extLst>
              <a:ext uri="{FF2B5EF4-FFF2-40B4-BE49-F238E27FC236}">
                <a16:creationId xmlns:a16="http://schemas.microsoft.com/office/drawing/2014/main" id="{1F484279-9E18-4BD6-BF30-103157359A36}"/>
              </a:ext>
            </a:extLst>
          </p:cNvPr>
          <p:cNvPicPr>
            <a:picLocks noChangeAspect="1"/>
          </p:cNvPicPr>
          <p:nvPr/>
        </p:nvPicPr>
        <p:blipFill>
          <a:blip r:embed="rId2"/>
          <a:stretch>
            <a:fillRect/>
          </a:stretch>
        </p:blipFill>
        <p:spPr>
          <a:xfrm>
            <a:off x="7493043" y="-6803"/>
            <a:ext cx="2147617" cy="6872292"/>
          </a:xfrm>
          <a:prstGeom prst="rect">
            <a:avLst/>
          </a:prstGeom>
        </p:spPr>
      </p:pic>
    </p:spTree>
    <p:extLst>
      <p:ext uri="{BB962C8B-B14F-4D97-AF65-F5344CB8AC3E}">
        <p14:creationId xmlns:p14="http://schemas.microsoft.com/office/powerpoint/2010/main" val="3126891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C1E22F-08BE-4FDF-9D8E-749E7A2730A3}"/>
              </a:ext>
            </a:extLst>
          </p:cNvPr>
          <p:cNvSpPr txBox="1"/>
          <p:nvPr/>
        </p:nvSpPr>
        <p:spPr>
          <a:xfrm>
            <a:off x="441274" y="5561770"/>
            <a:ext cx="11226118" cy="13761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r>
              <a:rPr lang="en-US" sz="3000" b="1">
                <a:solidFill>
                  <a:schemeClr val="bg1"/>
                </a:solidFill>
                <a:latin typeface="Calibri Light"/>
                <a:ea typeface="+mj-ea"/>
                <a:cs typeface="Arial"/>
              </a:rPr>
              <a:t>Plot of how the knee, hip and knee angles of the person changes for 100 steps by all the models and comparing that with our True Value.</a:t>
            </a:r>
            <a:r>
              <a:rPr lang="en-US" sz="3000" b="1">
                <a:solidFill>
                  <a:schemeClr val="bg1"/>
                </a:solidFill>
                <a:latin typeface="Calibri Light"/>
                <a:ea typeface="+mj-ea"/>
                <a:cs typeface="Calibri Light"/>
              </a:rPr>
              <a:t> </a:t>
            </a:r>
            <a:endParaRPr lang="en-US" sz="3000">
              <a:solidFill>
                <a:schemeClr val="bg1"/>
              </a:solidFill>
              <a:latin typeface="Calibri Light"/>
              <a:ea typeface="+mn-lt"/>
              <a:cs typeface="+mn-lt"/>
            </a:endParaRPr>
          </a:p>
          <a:p>
            <a:pPr>
              <a:lnSpc>
                <a:spcPct val="90000"/>
              </a:lnSpc>
            </a:pPr>
            <a:endParaRPr lang="en-US" sz="3000">
              <a:solidFill>
                <a:schemeClr val="bg1"/>
              </a:solidFill>
              <a:latin typeface="Calibri Light"/>
              <a:ea typeface="+mn-lt"/>
              <a:cs typeface="+mn-lt"/>
            </a:endParaRPr>
          </a:p>
          <a:p>
            <a:pPr>
              <a:lnSpc>
                <a:spcPct val="90000"/>
              </a:lnSpc>
            </a:pPr>
            <a:endParaRPr lang="en-US" sz="3000">
              <a:solidFill>
                <a:schemeClr val="bg1"/>
              </a:solidFill>
              <a:latin typeface="Calibri Light"/>
              <a:ea typeface="+mn-lt"/>
              <a:cs typeface="+mn-lt"/>
            </a:endParaRPr>
          </a:p>
          <a:p>
            <a:pPr algn="ctr">
              <a:lnSpc>
                <a:spcPct val="90000"/>
              </a:lnSpc>
              <a:spcBef>
                <a:spcPct val="0"/>
              </a:spcBef>
              <a:spcAft>
                <a:spcPts val="600"/>
              </a:spcAft>
            </a:pPr>
            <a:endParaRPr lang="en-US" sz="3000">
              <a:solidFill>
                <a:schemeClr val="bg1"/>
              </a:solidFill>
              <a:latin typeface="Calibri Light"/>
              <a:ea typeface="+mj-ea"/>
              <a:cs typeface="Calibri Light"/>
            </a:endParaRPr>
          </a:p>
        </p:txBody>
      </p:sp>
      <p:cxnSp>
        <p:nvCxnSpPr>
          <p:cNvPr id="14" name="Straight Connector 1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3" name="TextBox 1">
            <a:extLst>
              <a:ext uri="{FF2B5EF4-FFF2-40B4-BE49-F238E27FC236}">
                <a16:creationId xmlns:a16="http://schemas.microsoft.com/office/drawing/2014/main" id="{34751BA7-C4B7-4DFA-B273-060031289286}"/>
              </a:ext>
            </a:extLst>
          </p:cNvPr>
          <p:cNvSpPr txBox="1"/>
          <p:nvPr/>
        </p:nvSpPr>
        <p:spPr>
          <a:xfrm>
            <a:off x="3775494" y="-92015"/>
            <a:ext cx="4957313"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a:solidFill>
                  <a:schemeClr val="accent1"/>
                </a:solidFill>
                <a:cs typeface="Calibri"/>
              </a:rPr>
              <a:t>Comparison of our models</a:t>
            </a:r>
            <a:endParaRPr lang="en-US" b="1">
              <a:solidFill>
                <a:schemeClr val="accent1"/>
              </a:solidFill>
              <a:cs typeface="Calibri"/>
            </a:endParaRPr>
          </a:p>
        </p:txBody>
      </p:sp>
      <p:pic>
        <p:nvPicPr>
          <p:cNvPr id="17" name="Picture 17">
            <a:extLst>
              <a:ext uri="{FF2B5EF4-FFF2-40B4-BE49-F238E27FC236}">
                <a16:creationId xmlns:a16="http://schemas.microsoft.com/office/drawing/2014/main" id="{20E49D8D-34B0-4DB1-AD79-4D6BED3AF5C4}"/>
              </a:ext>
            </a:extLst>
          </p:cNvPr>
          <p:cNvPicPr>
            <a:picLocks noChangeAspect="1"/>
          </p:cNvPicPr>
          <p:nvPr/>
        </p:nvPicPr>
        <p:blipFill>
          <a:blip r:embed="rId2"/>
          <a:stretch>
            <a:fillRect/>
          </a:stretch>
        </p:blipFill>
        <p:spPr>
          <a:xfrm>
            <a:off x="569343" y="774236"/>
            <a:ext cx="3217653" cy="3037906"/>
          </a:xfrm>
          <a:prstGeom prst="rect">
            <a:avLst/>
          </a:prstGeom>
        </p:spPr>
      </p:pic>
      <p:pic>
        <p:nvPicPr>
          <p:cNvPr id="18" name="Picture 18">
            <a:extLst>
              <a:ext uri="{FF2B5EF4-FFF2-40B4-BE49-F238E27FC236}">
                <a16:creationId xmlns:a16="http://schemas.microsoft.com/office/drawing/2014/main" id="{430C57A5-FEAE-4ECE-BABD-CC9AF9E48B4C}"/>
              </a:ext>
            </a:extLst>
          </p:cNvPr>
          <p:cNvPicPr>
            <a:picLocks noChangeAspect="1"/>
          </p:cNvPicPr>
          <p:nvPr/>
        </p:nvPicPr>
        <p:blipFill>
          <a:blip r:embed="rId3"/>
          <a:stretch>
            <a:fillRect/>
          </a:stretch>
        </p:blipFill>
        <p:spPr>
          <a:xfrm>
            <a:off x="4364966" y="820541"/>
            <a:ext cx="3390181" cy="2988428"/>
          </a:xfrm>
          <a:prstGeom prst="rect">
            <a:avLst/>
          </a:prstGeom>
        </p:spPr>
      </p:pic>
      <p:pic>
        <p:nvPicPr>
          <p:cNvPr id="19" name="Picture 19">
            <a:extLst>
              <a:ext uri="{FF2B5EF4-FFF2-40B4-BE49-F238E27FC236}">
                <a16:creationId xmlns:a16="http://schemas.microsoft.com/office/drawing/2014/main" id="{2FE152EE-E541-4990-A8D0-E49F42B4A2A6}"/>
              </a:ext>
            </a:extLst>
          </p:cNvPr>
          <p:cNvPicPr>
            <a:picLocks noChangeAspect="1"/>
          </p:cNvPicPr>
          <p:nvPr/>
        </p:nvPicPr>
        <p:blipFill>
          <a:blip r:embed="rId4"/>
          <a:stretch>
            <a:fillRect/>
          </a:stretch>
        </p:blipFill>
        <p:spPr>
          <a:xfrm>
            <a:off x="8606287" y="818251"/>
            <a:ext cx="3073879" cy="3007383"/>
          </a:xfrm>
          <a:prstGeom prst="rect">
            <a:avLst/>
          </a:prstGeom>
        </p:spPr>
      </p:pic>
    </p:spTree>
    <p:extLst>
      <p:ext uri="{BB962C8B-B14F-4D97-AF65-F5344CB8AC3E}">
        <p14:creationId xmlns:p14="http://schemas.microsoft.com/office/powerpoint/2010/main" val="236885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D7EA288-E8FD-44EA-A96D-E8F73F8843C6}"/>
              </a:ext>
            </a:extLst>
          </p:cNvPr>
          <p:cNvGraphicFramePr>
            <a:graphicFrameLocks noGrp="1"/>
          </p:cNvGraphicFramePr>
          <p:nvPr/>
        </p:nvGraphicFramePr>
        <p:xfrm>
          <a:off x="643467" y="2207618"/>
          <a:ext cx="10905069" cy="2442768"/>
        </p:xfrm>
        <a:graphic>
          <a:graphicData uri="http://schemas.openxmlformats.org/drawingml/2006/table">
            <a:tbl>
              <a:tblPr firstRow="1" bandRow="1">
                <a:tableStyleId>{5C22544A-7EE6-4342-B048-85BDC9FD1C3A}</a:tableStyleId>
              </a:tblPr>
              <a:tblGrid>
                <a:gridCol w="857555">
                  <a:extLst>
                    <a:ext uri="{9D8B030D-6E8A-4147-A177-3AD203B41FA5}">
                      <a16:colId xmlns:a16="http://schemas.microsoft.com/office/drawing/2014/main" val="4160218812"/>
                    </a:ext>
                  </a:extLst>
                </a:gridCol>
                <a:gridCol w="1636152">
                  <a:extLst>
                    <a:ext uri="{9D8B030D-6E8A-4147-A177-3AD203B41FA5}">
                      <a16:colId xmlns:a16="http://schemas.microsoft.com/office/drawing/2014/main" val="1453800071"/>
                    </a:ext>
                  </a:extLst>
                </a:gridCol>
                <a:gridCol w="2847130">
                  <a:extLst>
                    <a:ext uri="{9D8B030D-6E8A-4147-A177-3AD203B41FA5}">
                      <a16:colId xmlns:a16="http://schemas.microsoft.com/office/drawing/2014/main" val="2171539851"/>
                    </a:ext>
                  </a:extLst>
                </a:gridCol>
                <a:gridCol w="2717102">
                  <a:extLst>
                    <a:ext uri="{9D8B030D-6E8A-4147-A177-3AD203B41FA5}">
                      <a16:colId xmlns:a16="http://schemas.microsoft.com/office/drawing/2014/main" val="2313578928"/>
                    </a:ext>
                  </a:extLst>
                </a:gridCol>
                <a:gridCol w="2847130">
                  <a:extLst>
                    <a:ext uri="{9D8B030D-6E8A-4147-A177-3AD203B41FA5}">
                      <a16:colId xmlns:a16="http://schemas.microsoft.com/office/drawing/2014/main" val="584790464"/>
                    </a:ext>
                  </a:extLst>
                </a:gridCol>
              </a:tblGrid>
              <a:tr h="407128">
                <a:tc>
                  <a:txBody>
                    <a:bodyPr/>
                    <a:lstStyle/>
                    <a:p>
                      <a:pPr fontAlgn="base"/>
                      <a:r>
                        <a:rPr lang="en-US" sz="1800">
                          <a:effectLst/>
                        </a:rPr>
                        <a:t>S.no.​</a:t>
                      </a:r>
                      <a:endParaRPr lang="en-US" sz="1800" b="1">
                        <a:solidFill>
                          <a:srgbClr val="FFFFFF"/>
                        </a:solidFill>
                        <a:effectLst/>
                      </a:endParaRPr>
                    </a:p>
                  </a:txBody>
                  <a:tcPr marL="90236" marR="90236" marT="45118" marB="45118"/>
                </a:tc>
                <a:tc>
                  <a:txBody>
                    <a:bodyPr/>
                    <a:lstStyle/>
                    <a:p>
                      <a:pPr fontAlgn="base"/>
                      <a:r>
                        <a:rPr lang="en-US" sz="1800">
                          <a:effectLst/>
                        </a:rPr>
                        <a:t>Model Name​</a:t>
                      </a:r>
                      <a:endParaRPr lang="en-US" sz="1800" b="1">
                        <a:solidFill>
                          <a:srgbClr val="FFFFFF"/>
                        </a:solidFill>
                        <a:effectLst/>
                      </a:endParaRPr>
                    </a:p>
                  </a:txBody>
                  <a:tcPr marL="90236" marR="90236" marT="45118" marB="45118"/>
                </a:tc>
                <a:tc>
                  <a:txBody>
                    <a:bodyPr/>
                    <a:lstStyle/>
                    <a:p>
                      <a:pPr fontAlgn="base"/>
                      <a:r>
                        <a:rPr lang="en-US" sz="1800">
                          <a:effectLst/>
                        </a:rPr>
                        <a:t>Hip_mean_error​</a:t>
                      </a:r>
                      <a:endParaRPr lang="en-US" sz="1800" b="1">
                        <a:solidFill>
                          <a:srgbClr val="FFFFFF"/>
                        </a:solidFill>
                        <a:effectLst/>
                      </a:endParaRPr>
                    </a:p>
                  </a:txBody>
                  <a:tcPr marL="90236" marR="90236" marT="45118" marB="45118"/>
                </a:tc>
                <a:tc>
                  <a:txBody>
                    <a:bodyPr/>
                    <a:lstStyle/>
                    <a:p>
                      <a:pPr fontAlgn="base"/>
                      <a:r>
                        <a:rPr lang="en-US" sz="1800">
                          <a:effectLst/>
                        </a:rPr>
                        <a:t>Knee_mean_error​</a:t>
                      </a:r>
                      <a:endParaRPr lang="en-US" sz="1800" b="1">
                        <a:solidFill>
                          <a:srgbClr val="FFFFFF"/>
                        </a:solidFill>
                        <a:effectLst/>
                      </a:endParaRPr>
                    </a:p>
                  </a:txBody>
                  <a:tcPr marL="90236" marR="90236" marT="45118" marB="45118"/>
                </a:tc>
                <a:tc>
                  <a:txBody>
                    <a:bodyPr/>
                    <a:lstStyle/>
                    <a:p>
                      <a:pPr fontAlgn="base"/>
                      <a:r>
                        <a:rPr lang="en-US" sz="1800">
                          <a:effectLst/>
                        </a:rPr>
                        <a:t>Ankle_mean_error​</a:t>
                      </a:r>
                      <a:endParaRPr lang="en-US" sz="1800" b="1">
                        <a:solidFill>
                          <a:srgbClr val="FFFFFF"/>
                        </a:solidFill>
                        <a:effectLst/>
                      </a:endParaRPr>
                    </a:p>
                  </a:txBody>
                  <a:tcPr marL="90236" marR="90236" marT="45118" marB="45118"/>
                </a:tc>
                <a:extLst>
                  <a:ext uri="{0D108BD9-81ED-4DB2-BD59-A6C34878D82A}">
                    <a16:rowId xmlns:a16="http://schemas.microsoft.com/office/drawing/2014/main" val="29611520"/>
                  </a:ext>
                </a:extLst>
              </a:tr>
              <a:tr h="407128">
                <a:tc>
                  <a:txBody>
                    <a:bodyPr/>
                    <a:lstStyle/>
                    <a:p>
                      <a:pPr fontAlgn="base"/>
                      <a:r>
                        <a:rPr lang="en-US" sz="1800">
                          <a:effectLst/>
                        </a:rPr>
                        <a:t>1​</a:t>
                      </a:r>
                      <a:endParaRPr lang="en-US" sz="1800">
                        <a:solidFill>
                          <a:srgbClr val="1E263A"/>
                        </a:solidFill>
                        <a:effectLst/>
                      </a:endParaRPr>
                    </a:p>
                  </a:txBody>
                  <a:tcPr marL="90236" marR="90236" marT="45118" marB="45118"/>
                </a:tc>
                <a:tc>
                  <a:txBody>
                    <a:bodyPr/>
                    <a:lstStyle/>
                    <a:p>
                      <a:pPr fontAlgn="base"/>
                      <a:r>
                        <a:rPr lang="en-US" sz="1800">
                          <a:effectLst/>
                        </a:rPr>
                        <a:t>LSTM​</a:t>
                      </a:r>
                      <a:endParaRPr lang="en-US" sz="1800">
                        <a:solidFill>
                          <a:srgbClr val="1E263A"/>
                        </a:solidFill>
                        <a:effectLst/>
                      </a:endParaRPr>
                    </a:p>
                  </a:txBody>
                  <a:tcPr marL="90236" marR="90236" marT="45118" marB="45118"/>
                </a:tc>
                <a:tc>
                  <a:txBody>
                    <a:bodyPr/>
                    <a:lstStyle/>
                    <a:p>
                      <a:pPr fontAlgn="base"/>
                      <a:r>
                        <a:rPr lang="en-US" sz="1800">
                          <a:effectLst/>
                        </a:rPr>
                        <a:t>0.2806581851159908​</a:t>
                      </a:r>
                      <a:endParaRPr lang="en-US" sz="1800">
                        <a:solidFill>
                          <a:srgbClr val="1E263A"/>
                        </a:solidFill>
                        <a:effectLst/>
                      </a:endParaRPr>
                    </a:p>
                  </a:txBody>
                  <a:tcPr marL="90236" marR="90236" marT="45118" marB="45118"/>
                </a:tc>
                <a:tc>
                  <a:txBody>
                    <a:bodyPr/>
                    <a:lstStyle/>
                    <a:p>
                      <a:pPr fontAlgn="base"/>
                      <a:r>
                        <a:rPr lang="en-US" sz="1800">
                          <a:effectLst/>
                        </a:rPr>
                        <a:t>0.0351174787052302​</a:t>
                      </a:r>
                      <a:endParaRPr lang="en-US" sz="1800">
                        <a:solidFill>
                          <a:srgbClr val="1E263A"/>
                        </a:solidFill>
                        <a:effectLst/>
                      </a:endParaRPr>
                    </a:p>
                  </a:txBody>
                  <a:tcPr marL="90236" marR="90236" marT="45118" marB="45118"/>
                </a:tc>
                <a:tc>
                  <a:txBody>
                    <a:bodyPr/>
                    <a:lstStyle/>
                    <a:p>
                      <a:pPr fontAlgn="base"/>
                      <a:r>
                        <a:rPr lang="en-US" sz="1800">
                          <a:effectLst/>
                        </a:rPr>
                        <a:t>0.024801056202634574​</a:t>
                      </a:r>
                      <a:endParaRPr lang="en-US" sz="1800">
                        <a:solidFill>
                          <a:srgbClr val="1E263A"/>
                        </a:solidFill>
                        <a:effectLst/>
                      </a:endParaRPr>
                    </a:p>
                  </a:txBody>
                  <a:tcPr marL="90236" marR="90236" marT="45118" marB="45118"/>
                </a:tc>
                <a:extLst>
                  <a:ext uri="{0D108BD9-81ED-4DB2-BD59-A6C34878D82A}">
                    <a16:rowId xmlns:a16="http://schemas.microsoft.com/office/drawing/2014/main" val="4263137397"/>
                  </a:ext>
                </a:extLst>
              </a:tr>
              <a:tr h="407128">
                <a:tc>
                  <a:txBody>
                    <a:bodyPr/>
                    <a:lstStyle/>
                    <a:p>
                      <a:pPr fontAlgn="base"/>
                      <a:r>
                        <a:rPr lang="en-US" sz="1800">
                          <a:effectLst/>
                        </a:rPr>
                        <a:t>2​</a:t>
                      </a:r>
                      <a:endParaRPr lang="en-US" sz="1800">
                        <a:solidFill>
                          <a:srgbClr val="1E263A"/>
                        </a:solidFill>
                        <a:effectLst/>
                      </a:endParaRPr>
                    </a:p>
                  </a:txBody>
                  <a:tcPr marL="90236" marR="90236" marT="45118" marB="45118"/>
                </a:tc>
                <a:tc>
                  <a:txBody>
                    <a:bodyPr/>
                    <a:lstStyle/>
                    <a:p>
                      <a:pPr fontAlgn="base"/>
                      <a:r>
                        <a:rPr lang="en-US" sz="1800">
                          <a:effectLst/>
                        </a:rPr>
                        <a:t>CNN​</a:t>
                      </a:r>
                      <a:endParaRPr lang="en-US" sz="1800">
                        <a:solidFill>
                          <a:srgbClr val="1E263A"/>
                        </a:solidFill>
                        <a:effectLst/>
                      </a:endParaRPr>
                    </a:p>
                  </a:txBody>
                  <a:tcPr marL="90236" marR="90236" marT="45118" marB="45118"/>
                </a:tc>
                <a:tc>
                  <a:txBody>
                    <a:bodyPr/>
                    <a:lstStyle/>
                    <a:p>
                      <a:pPr fontAlgn="base"/>
                      <a:r>
                        <a:rPr lang="en-US" sz="1800">
                          <a:effectLst/>
                        </a:rPr>
                        <a:t>0.029615926688723773​</a:t>
                      </a:r>
                      <a:endParaRPr lang="en-US" sz="1800">
                        <a:solidFill>
                          <a:srgbClr val="1E263A"/>
                        </a:solidFill>
                        <a:effectLst/>
                      </a:endParaRPr>
                    </a:p>
                  </a:txBody>
                  <a:tcPr marL="90236" marR="90236" marT="45118" marB="45118"/>
                </a:tc>
                <a:tc>
                  <a:txBody>
                    <a:bodyPr/>
                    <a:lstStyle/>
                    <a:p>
                      <a:pPr fontAlgn="base"/>
                      <a:r>
                        <a:rPr lang="en-US" sz="1800">
                          <a:effectLst/>
                        </a:rPr>
                        <a:t>0.04001808845529718​</a:t>
                      </a:r>
                      <a:endParaRPr lang="en-US" sz="1800">
                        <a:solidFill>
                          <a:srgbClr val="1E263A"/>
                        </a:solidFill>
                        <a:effectLst/>
                      </a:endParaRPr>
                    </a:p>
                  </a:txBody>
                  <a:tcPr marL="90236" marR="90236" marT="45118" marB="45118"/>
                </a:tc>
                <a:tc>
                  <a:txBody>
                    <a:bodyPr/>
                    <a:lstStyle/>
                    <a:p>
                      <a:pPr fontAlgn="base"/>
                      <a:r>
                        <a:rPr lang="en-US" sz="1800">
                          <a:effectLst/>
                        </a:rPr>
                        <a:t>0.026002174149845​</a:t>
                      </a:r>
                      <a:endParaRPr lang="en-US" sz="1800">
                        <a:solidFill>
                          <a:srgbClr val="1E263A"/>
                        </a:solidFill>
                        <a:effectLst/>
                      </a:endParaRPr>
                    </a:p>
                  </a:txBody>
                  <a:tcPr marL="90236" marR="90236" marT="45118" marB="45118"/>
                </a:tc>
                <a:extLst>
                  <a:ext uri="{0D108BD9-81ED-4DB2-BD59-A6C34878D82A}">
                    <a16:rowId xmlns:a16="http://schemas.microsoft.com/office/drawing/2014/main" val="4058702264"/>
                  </a:ext>
                </a:extLst>
              </a:tr>
              <a:tr h="407128">
                <a:tc>
                  <a:txBody>
                    <a:bodyPr/>
                    <a:lstStyle/>
                    <a:p>
                      <a:pPr fontAlgn="base"/>
                      <a:r>
                        <a:rPr lang="en-US" sz="1800">
                          <a:effectLst/>
                        </a:rPr>
                        <a:t>3​</a:t>
                      </a:r>
                      <a:endParaRPr lang="en-US" sz="1800">
                        <a:solidFill>
                          <a:srgbClr val="1E263A"/>
                        </a:solidFill>
                        <a:effectLst/>
                      </a:endParaRPr>
                    </a:p>
                  </a:txBody>
                  <a:tcPr marL="90236" marR="90236" marT="45118" marB="45118"/>
                </a:tc>
                <a:tc>
                  <a:txBody>
                    <a:bodyPr/>
                    <a:lstStyle/>
                    <a:p>
                      <a:pPr fontAlgn="base"/>
                      <a:r>
                        <a:rPr lang="en-US" sz="1800">
                          <a:effectLst/>
                        </a:rPr>
                        <a:t>GRU​</a:t>
                      </a:r>
                      <a:endParaRPr lang="en-US" sz="1800">
                        <a:solidFill>
                          <a:srgbClr val="1E263A"/>
                        </a:solidFill>
                        <a:effectLst/>
                      </a:endParaRPr>
                    </a:p>
                  </a:txBody>
                  <a:tcPr marL="90236" marR="90236" marT="45118" marB="45118"/>
                </a:tc>
                <a:tc>
                  <a:txBody>
                    <a:bodyPr/>
                    <a:lstStyle/>
                    <a:p>
                      <a:pPr fontAlgn="base"/>
                      <a:r>
                        <a:rPr lang="en-US" sz="1800">
                          <a:effectLst/>
                        </a:rPr>
                        <a:t>0.02411768486540539​</a:t>
                      </a:r>
                      <a:endParaRPr lang="en-US" sz="1800">
                        <a:solidFill>
                          <a:srgbClr val="1E263A"/>
                        </a:solidFill>
                        <a:effectLst/>
                      </a:endParaRPr>
                    </a:p>
                  </a:txBody>
                  <a:tcPr marL="90236" marR="90236" marT="45118" marB="45118"/>
                </a:tc>
                <a:tc>
                  <a:txBody>
                    <a:bodyPr/>
                    <a:lstStyle/>
                    <a:p>
                      <a:pPr fontAlgn="base"/>
                      <a:r>
                        <a:rPr lang="en-US" sz="1800">
                          <a:effectLst/>
                        </a:rPr>
                        <a:t>0.03048257636745935​</a:t>
                      </a:r>
                      <a:endParaRPr lang="en-US" sz="1800">
                        <a:solidFill>
                          <a:srgbClr val="1E263A"/>
                        </a:solidFill>
                        <a:effectLst/>
                      </a:endParaRPr>
                    </a:p>
                  </a:txBody>
                  <a:tcPr marL="90236" marR="90236" marT="45118" marB="45118"/>
                </a:tc>
                <a:tc>
                  <a:txBody>
                    <a:bodyPr/>
                    <a:lstStyle/>
                    <a:p>
                      <a:pPr fontAlgn="base"/>
                      <a:r>
                        <a:rPr lang="en-US" sz="1800">
                          <a:effectLst/>
                        </a:rPr>
                        <a:t>0.024127558921955096​</a:t>
                      </a:r>
                      <a:endParaRPr lang="en-US" sz="1800">
                        <a:solidFill>
                          <a:srgbClr val="1E263A"/>
                        </a:solidFill>
                        <a:effectLst/>
                      </a:endParaRPr>
                    </a:p>
                  </a:txBody>
                  <a:tcPr marL="90236" marR="90236" marT="45118" marB="45118"/>
                </a:tc>
                <a:extLst>
                  <a:ext uri="{0D108BD9-81ED-4DB2-BD59-A6C34878D82A}">
                    <a16:rowId xmlns:a16="http://schemas.microsoft.com/office/drawing/2014/main" val="3159501183"/>
                  </a:ext>
                </a:extLst>
              </a:tr>
              <a:tr h="407128">
                <a:tc>
                  <a:txBody>
                    <a:bodyPr/>
                    <a:lstStyle/>
                    <a:p>
                      <a:pPr fontAlgn="base"/>
                      <a:r>
                        <a:rPr lang="en-US" sz="1800">
                          <a:effectLst/>
                        </a:rPr>
                        <a:t>4​</a:t>
                      </a:r>
                      <a:endParaRPr lang="en-US" sz="1800">
                        <a:solidFill>
                          <a:srgbClr val="1E263A"/>
                        </a:solidFill>
                        <a:effectLst/>
                      </a:endParaRPr>
                    </a:p>
                  </a:txBody>
                  <a:tcPr marL="90236" marR="90236" marT="45118" marB="45118"/>
                </a:tc>
                <a:tc>
                  <a:txBody>
                    <a:bodyPr/>
                    <a:lstStyle/>
                    <a:p>
                      <a:pPr fontAlgn="base"/>
                      <a:r>
                        <a:rPr lang="en-US" sz="1800">
                          <a:effectLst/>
                        </a:rPr>
                        <a:t>Ensemble​</a:t>
                      </a:r>
                      <a:endParaRPr lang="en-US" sz="1800">
                        <a:solidFill>
                          <a:srgbClr val="1E263A"/>
                        </a:solidFill>
                        <a:effectLst/>
                      </a:endParaRPr>
                    </a:p>
                  </a:txBody>
                  <a:tcPr marL="90236" marR="90236" marT="45118" marB="45118"/>
                </a:tc>
                <a:tc>
                  <a:txBody>
                    <a:bodyPr/>
                    <a:lstStyle/>
                    <a:p>
                      <a:pPr fontAlgn="base"/>
                      <a:r>
                        <a:rPr lang="en-US" sz="1800">
                          <a:effectLst/>
                        </a:rPr>
                        <a:t>0.03201705333297378​</a:t>
                      </a:r>
                      <a:endParaRPr lang="en-US" sz="1800">
                        <a:solidFill>
                          <a:srgbClr val="1E263A"/>
                        </a:solidFill>
                        <a:effectLst/>
                      </a:endParaRPr>
                    </a:p>
                  </a:txBody>
                  <a:tcPr marL="90236" marR="90236" marT="45118" marB="45118"/>
                </a:tc>
                <a:tc>
                  <a:txBody>
                    <a:bodyPr/>
                    <a:lstStyle/>
                    <a:p>
                      <a:pPr fontAlgn="base"/>
                      <a:r>
                        <a:rPr lang="en-US" sz="1800">
                          <a:effectLst/>
                        </a:rPr>
                        <a:t>0.03801530859388143​</a:t>
                      </a:r>
                      <a:endParaRPr lang="en-US" sz="1800">
                        <a:solidFill>
                          <a:srgbClr val="1E263A"/>
                        </a:solidFill>
                        <a:effectLst/>
                      </a:endParaRPr>
                    </a:p>
                  </a:txBody>
                  <a:tcPr marL="90236" marR="90236" marT="45118" marB="45118"/>
                </a:tc>
                <a:tc>
                  <a:txBody>
                    <a:bodyPr/>
                    <a:lstStyle/>
                    <a:p>
                      <a:pPr fontAlgn="base"/>
                      <a:r>
                        <a:rPr lang="en-US" sz="1800">
                          <a:effectLst/>
                        </a:rPr>
                        <a:t>0.02617658254016726​</a:t>
                      </a:r>
                      <a:endParaRPr lang="en-US" sz="1800">
                        <a:solidFill>
                          <a:srgbClr val="1E263A"/>
                        </a:solidFill>
                        <a:effectLst/>
                      </a:endParaRPr>
                    </a:p>
                  </a:txBody>
                  <a:tcPr marL="90236" marR="90236" marT="45118" marB="45118"/>
                </a:tc>
                <a:extLst>
                  <a:ext uri="{0D108BD9-81ED-4DB2-BD59-A6C34878D82A}">
                    <a16:rowId xmlns:a16="http://schemas.microsoft.com/office/drawing/2014/main" val="79140850"/>
                  </a:ext>
                </a:extLst>
              </a:tr>
              <a:tr h="407128">
                <a:tc>
                  <a:txBody>
                    <a:bodyPr/>
                    <a:lstStyle/>
                    <a:p>
                      <a:pPr fontAlgn="base"/>
                      <a:r>
                        <a:rPr lang="en-US" sz="1800">
                          <a:effectLst/>
                        </a:rPr>
                        <a:t>5​</a:t>
                      </a:r>
                      <a:endParaRPr lang="en-US" sz="1800">
                        <a:solidFill>
                          <a:srgbClr val="1E263A"/>
                        </a:solidFill>
                        <a:effectLst/>
                      </a:endParaRPr>
                    </a:p>
                  </a:txBody>
                  <a:tcPr marL="90236" marR="90236" marT="45118" marB="45118"/>
                </a:tc>
                <a:tc>
                  <a:txBody>
                    <a:bodyPr/>
                    <a:lstStyle/>
                    <a:p>
                      <a:pPr fontAlgn="base"/>
                      <a:r>
                        <a:rPr lang="en-US" sz="1800">
                          <a:effectLst/>
                        </a:rPr>
                        <a:t>VGG​</a:t>
                      </a:r>
                      <a:endParaRPr lang="en-US" sz="1800">
                        <a:solidFill>
                          <a:srgbClr val="1E263A"/>
                        </a:solidFill>
                        <a:effectLst/>
                      </a:endParaRPr>
                    </a:p>
                  </a:txBody>
                  <a:tcPr marL="90236" marR="90236" marT="45118" marB="45118"/>
                </a:tc>
                <a:tc>
                  <a:txBody>
                    <a:bodyPr/>
                    <a:lstStyle/>
                    <a:p>
                      <a:pPr fontAlgn="base"/>
                      <a:r>
                        <a:rPr lang="en-US" sz="1800">
                          <a:effectLst/>
                        </a:rPr>
                        <a:t>0.03834686734542258​</a:t>
                      </a:r>
                      <a:endParaRPr lang="en-US" sz="1800">
                        <a:solidFill>
                          <a:srgbClr val="1E263A"/>
                        </a:solidFill>
                        <a:effectLst/>
                      </a:endParaRPr>
                    </a:p>
                  </a:txBody>
                  <a:tcPr marL="90236" marR="90236" marT="45118" marB="45118"/>
                </a:tc>
                <a:tc>
                  <a:txBody>
                    <a:bodyPr/>
                    <a:lstStyle/>
                    <a:p>
                      <a:pPr fontAlgn="base"/>
                      <a:r>
                        <a:rPr lang="en-US" sz="1800">
                          <a:effectLst/>
                        </a:rPr>
                        <a:t>0.03903141846883398​</a:t>
                      </a:r>
                      <a:endParaRPr lang="en-US" sz="1800">
                        <a:solidFill>
                          <a:srgbClr val="1E263A"/>
                        </a:solidFill>
                        <a:effectLst/>
                      </a:endParaRPr>
                    </a:p>
                  </a:txBody>
                  <a:tcPr marL="90236" marR="90236" marT="45118" marB="45118"/>
                </a:tc>
                <a:tc>
                  <a:txBody>
                    <a:bodyPr/>
                    <a:lstStyle/>
                    <a:p>
                      <a:pPr fontAlgn="base"/>
                      <a:r>
                        <a:rPr lang="en-US" sz="1800">
                          <a:effectLst/>
                        </a:rPr>
                        <a:t>0.028249844659730457​</a:t>
                      </a:r>
                      <a:endParaRPr lang="en-US" sz="1800">
                        <a:solidFill>
                          <a:srgbClr val="1E263A"/>
                        </a:solidFill>
                        <a:effectLst/>
                      </a:endParaRPr>
                    </a:p>
                  </a:txBody>
                  <a:tcPr marL="90236" marR="90236" marT="45118" marB="45118"/>
                </a:tc>
                <a:extLst>
                  <a:ext uri="{0D108BD9-81ED-4DB2-BD59-A6C34878D82A}">
                    <a16:rowId xmlns:a16="http://schemas.microsoft.com/office/drawing/2014/main" val="1840920059"/>
                  </a:ext>
                </a:extLst>
              </a:tr>
            </a:tbl>
          </a:graphicData>
        </a:graphic>
      </p:graphicFrame>
    </p:spTree>
    <p:extLst>
      <p:ext uri="{BB962C8B-B14F-4D97-AF65-F5344CB8AC3E}">
        <p14:creationId xmlns:p14="http://schemas.microsoft.com/office/powerpoint/2010/main" val="382356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20223BA-0A1C-42E4-B820-DFAA3381286C}"/>
              </a:ext>
            </a:extLst>
          </p:cNvPr>
          <p:cNvSpPr txBox="1"/>
          <p:nvPr/>
        </p:nvSpPr>
        <p:spPr>
          <a:xfrm>
            <a:off x="977200" y="640080"/>
            <a:ext cx="2765112" cy="5257800"/>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b="1" kern="1200">
                <a:solidFill>
                  <a:schemeClr val="bg1"/>
                </a:solidFill>
                <a:latin typeface="Calibri"/>
                <a:ea typeface="+mj-ea"/>
                <a:cs typeface="Calibri"/>
              </a:rPr>
              <a:t>Conclusion</a:t>
            </a:r>
          </a:p>
        </p:txBody>
      </p:sp>
      <p:sp>
        <p:nvSpPr>
          <p:cNvPr id="4" name="TextBox 3">
            <a:extLst>
              <a:ext uri="{FF2B5EF4-FFF2-40B4-BE49-F238E27FC236}">
                <a16:creationId xmlns:a16="http://schemas.microsoft.com/office/drawing/2014/main" id="{8B2B6835-34DD-401A-B6D9-088AA8ACA974}"/>
              </a:ext>
            </a:extLst>
          </p:cNvPr>
          <p:cNvSpPr txBox="1"/>
          <p:nvPr/>
        </p:nvSpPr>
        <p:spPr>
          <a:xfrm>
            <a:off x="5358384" y="640081"/>
            <a:ext cx="6024654" cy="52578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lnSpc>
                <a:spcPct val="90000"/>
              </a:lnSpc>
              <a:spcAft>
                <a:spcPts val="600"/>
              </a:spcAft>
            </a:pPr>
            <a:r>
              <a:rPr lang="en-US" sz="2400"/>
              <a:t>We observe that the mean error of the GRU Model is comparatively less when compared with LSTM, GRU, CNN, Ensembled and VGG Model when calculated for knee, hip and ankle. Hence we conclude that GRU Model is performing well and is the best among rest.</a:t>
            </a:r>
            <a:endParaRPr lang="en-US">
              <a:cs typeface="Calibri" panose="020F0502020204030204"/>
            </a:endParaRPr>
          </a:p>
        </p:txBody>
      </p:sp>
    </p:spTree>
    <p:extLst>
      <p:ext uri="{BB962C8B-B14F-4D97-AF65-F5344CB8AC3E}">
        <p14:creationId xmlns:p14="http://schemas.microsoft.com/office/powerpoint/2010/main" val="248491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20223BA-0A1C-42E4-B820-DFAA3381286C}"/>
              </a:ext>
            </a:extLst>
          </p:cNvPr>
          <p:cNvSpPr txBox="1"/>
          <p:nvPr/>
        </p:nvSpPr>
        <p:spPr>
          <a:xfrm>
            <a:off x="764771" y="755099"/>
            <a:ext cx="3193201" cy="5257800"/>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b="1">
                <a:solidFill>
                  <a:schemeClr val="bg1"/>
                </a:solidFill>
                <a:latin typeface="Calibri"/>
                <a:ea typeface="+mj-ea"/>
                <a:cs typeface="Calibri"/>
              </a:rPr>
              <a:t>Applications</a:t>
            </a:r>
            <a:endParaRPr lang="en-US" sz="4400" b="1" kern="1200">
              <a:solidFill>
                <a:schemeClr val="bg1"/>
              </a:solidFill>
              <a:latin typeface="Calibri"/>
              <a:ea typeface="+mj-ea"/>
              <a:cs typeface="Calibri"/>
            </a:endParaRPr>
          </a:p>
        </p:txBody>
      </p:sp>
      <p:sp>
        <p:nvSpPr>
          <p:cNvPr id="4" name="TextBox 3">
            <a:extLst>
              <a:ext uri="{FF2B5EF4-FFF2-40B4-BE49-F238E27FC236}">
                <a16:creationId xmlns:a16="http://schemas.microsoft.com/office/drawing/2014/main" id="{8B2B6835-34DD-401A-B6D9-088AA8ACA974}"/>
              </a:ext>
            </a:extLst>
          </p:cNvPr>
          <p:cNvSpPr txBox="1"/>
          <p:nvPr/>
        </p:nvSpPr>
        <p:spPr>
          <a:xfrm>
            <a:off x="5358384" y="640081"/>
            <a:ext cx="6024654" cy="52578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r>
              <a:rPr lang="en-US" sz="2400">
                <a:latin typeface="Calibri"/>
                <a:cs typeface="Arial"/>
              </a:rPr>
              <a:t>Currently, humanoid robots are not capable of walking like human being.  But with our research we can make robot walk like human just by changing the  angle and position of  ankle , hip and knee of the humanoid robots.</a:t>
            </a:r>
            <a:endParaRPr lang="en-US" sz="2400">
              <a:latin typeface="Calibri"/>
              <a:ea typeface="+mn-lt"/>
              <a:cs typeface="+mn-lt"/>
            </a:endParaRPr>
          </a:p>
          <a:p>
            <a:pPr algn="just">
              <a:lnSpc>
                <a:spcPct val="90000"/>
              </a:lnSpc>
              <a:spcAft>
                <a:spcPts val="600"/>
              </a:spcAft>
            </a:pPr>
            <a:endParaRPr lang="en-US" sz="2400">
              <a:cs typeface="Calibri" panose="020F0502020204030204"/>
            </a:endParaRPr>
          </a:p>
        </p:txBody>
      </p:sp>
    </p:spTree>
    <p:extLst>
      <p:ext uri="{BB962C8B-B14F-4D97-AF65-F5344CB8AC3E}">
        <p14:creationId xmlns:p14="http://schemas.microsoft.com/office/powerpoint/2010/main" val="234996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435;p38">
            <a:extLst>
              <a:ext uri="{FF2B5EF4-FFF2-40B4-BE49-F238E27FC236}">
                <a16:creationId xmlns:a16="http://schemas.microsoft.com/office/drawing/2014/main" id="{7D1C9F94-51B3-471C-A9A6-93C148382874}"/>
              </a:ext>
            </a:extLst>
          </p:cNvPr>
          <p:cNvSpPr txBox="1">
            <a:spLocks noGrp="1"/>
          </p:cNvSpPr>
          <p:nvPr/>
        </p:nvSpPr>
        <p:spPr>
          <a:xfrm>
            <a:off x="804672" y="640080"/>
            <a:ext cx="3282696" cy="5257800"/>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1pPr>
            <a:lvl2pPr marR="0" lvl="1"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2pPr>
            <a:lvl3pPr marR="0" lvl="2"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3pPr>
            <a:lvl4pPr marR="0" lvl="3"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4pPr>
            <a:lvl5pPr marR="0" lvl="4"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5pPr>
            <a:lvl6pPr marR="0" lvl="5"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6pPr>
            <a:lvl7pPr marR="0" lvl="6"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7pPr>
            <a:lvl8pPr marR="0" lvl="7"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8pPr>
            <a:lvl9pPr marR="0" lvl="8" algn="l" rtl="0">
              <a:lnSpc>
                <a:spcPct val="90000"/>
              </a:lnSpc>
              <a:spcBef>
                <a:spcPts val="0"/>
              </a:spcBef>
              <a:spcAft>
                <a:spcPts val="0"/>
              </a:spcAft>
              <a:buClr>
                <a:schemeClr val="lt1"/>
              </a:buClr>
              <a:buSzPts val="3400"/>
              <a:buFont typeface="Bebas Neue"/>
              <a:buNone/>
              <a:defRPr sz="3400" b="0" i="0" u="none" strike="noStrike" cap="none">
                <a:solidFill>
                  <a:schemeClr val="lt1"/>
                </a:solidFill>
                <a:latin typeface="Bebas Neue"/>
                <a:ea typeface="Bebas Neue"/>
                <a:cs typeface="Bebas Neue"/>
                <a:sym typeface="Bebas Neue"/>
              </a:defRPr>
            </a:lvl9pPr>
          </a:lstStyle>
          <a:p>
            <a:pPr algn="ctr">
              <a:spcBef>
                <a:spcPct val="0"/>
              </a:spcBef>
              <a:spcAft>
                <a:spcPts val="600"/>
              </a:spcAft>
            </a:pPr>
            <a:r>
              <a:rPr lang="en-US" sz="4400" b="1" kern="1200">
                <a:solidFill>
                  <a:schemeClr val="bg1"/>
                </a:solidFill>
                <a:latin typeface="Calibri"/>
                <a:ea typeface="+mj-ea"/>
                <a:cs typeface="Calibri"/>
              </a:rPr>
              <a:t>Topics Covered</a:t>
            </a:r>
            <a:endParaRPr lang="en-US">
              <a:ea typeface="+mj-ea"/>
            </a:endParaRPr>
          </a:p>
        </p:txBody>
      </p:sp>
      <p:sp>
        <p:nvSpPr>
          <p:cNvPr id="3" name="TextBox 1">
            <a:extLst>
              <a:ext uri="{FF2B5EF4-FFF2-40B4-BE49-F238E27FC236}">
                <a16:creationId xmlns:a16="http://schemas.microsoft.com/office/drawing/2014/main" id="{89A6974D-F04D-4BEC-8AC5-FCEF9420E19B}"/>
              </a:ext>
            </a:extLst>
          </p:cNvPr>
          <p:cNvSpPr txBox="1"/>
          <p:nvPr/>
        </p:nvSpPr>
        <p:spPr>
          <a:xfrm>
            <a:off x="5358384" y="640081"/>
            <a:ext cx="6024654" cy="525780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228600">
              <a:lnSpc>
                <a:spcPct val="90000"/>
              </a:lnSpc>
              <a:spcAft>
                <a:spcPts val="600"/>
              </a:spcAft>
              <a:buFont typeface="Arial" panose="020B0604020202020204" pitchFamily="34" charset="0"/>
              <a:buChar char="•"/>
            </a:pPr>
            <a:r>
              <a:rPr lang="en-US" sz="2400"/>
              <a:t>Introduction</a:t>
            </a:r>
          </a:p>
          <a:p>
            <a:pPr marL="514350" indent="-228600">
              <a:lnSpc>
                <a:spcPct val="90000"/>
              </a:lnSpc>
              <a:spcAft>
                <a:spcPts val="600"/>
              </a:spcAft>
              <a:buFont typeface="Arial" panose="020B0604020202020204" pitchFamily="34" charset="0"/>
              <a:buChar char="•"/>
            </a:pPr>
            <a:r>
              <a:rPr lang="en-US" sz="2400"/>
              <a:t>Data Set Used</a:t>
            </a:r>
            <a:endParaRPr lang="en-US" sz="2400">
              <a:cs typeface="Calibri"/>
            </a:endParaRPr>
          </a:p>
          <a:p>
            <a:pPr marL="514350" indent="-228600">
              <a:lnSpc>
                <a:spcPct val="90000"/>
              </a:lnSpc>
              <a:spcAft>
                <a:spcPts val="600"/>
              </a:spcAft>
              <a:buFont typeface="Arial" panose="020B0604020202020204" pitchFamily="34" charset="0"/>
              <a:buChar char="•"/>
            </a:pPr>
            <a:r>
              <a:rPr lang="en-US" sz="2400"/>
              <a:t>Models tested</a:t>
            </a:r>
            <a:endParaRPr lang="en-US" sz="2400">
              <a:cs typeface="Calibri"/>
            </a:endParaRPr>
          </a:p>
          <a:p>
            <a:pPr marL="514350" indent="-228600">
              <a:lnSpc>
                <a:spcPct val="90000"/>
              </a:lnSpc>
              <a:spcAft>
                <a:spcPts val="600"/>
              </a:spcAft>
              <a:buFont typeface="Arial" panose="020B0604020202020204" pitchFamily="34" charset="0"/>
              <a:buChar char="•"/>
            </a:pPr>
            <a:r>
              <a:rPr lang="en-US" sz="2400"/>
              <a:t>Comparison among all models </a:t>
            </a:r>
            <a:endParaRPr lang="en-US" sz="2400">
              <a:cs typeface="Calibri" panose="020F0502020204030204"/>
            </a:endParaRPr>
          </a:p>
          <a:p>
            <a:pPr marL="514350" indent="-228600">
              <a:lnSpc>
                <a:spcPct val="90000"/>
              </a:lnSpc>
              <a:spcAft>
                <a:spcPts val="600"/>
              </a:spcAft>
              <a:buFont typeface="Arial" panose="020B0604020202020204" pitchFamily="34" charset="0"/>
              <a:buChar char="•"/>
            </a:pPr>
            <a:r>
              <a:rPr lang="en-US" sz="2400">
                <a:cs typeface="Calibri" panose="020F0502020204030204"/>
              </a:rPr>
              <a:t>Application</a:t>
            </a:r>
            <a:endParaRPr lang="en-US" sz="2400"/>
          </a:p>
          <a:p>
            <a:pPr marL="514350" indent="-228600">
              <a:lnSpc>
                <a:spcPct val="90000"/>
              </a:lnSpc>
              <a:spcAft>
                <a:spcPts val="600"/>
              </a:spcAft>
              <a:buFont typeface="Arial" panose="020B0604020202020204" pitchFamily="34" charset="0"/>
              <a:buChar char="•"/>
            </a:pPr>
            <a:r>
              <a:rPr lang="en-US" sz="2400">
                <a:cs typeface="Calibri"/>
              </a:rPr>
              <a:t>Future Scope</a:t>
            </a:r>
            <a:endParaRPr lang="en-US" sz="2400"/>
          </a:p>
          <a:p>
            <a:pPr marL="514350" indent="-228600">
              <a:lnSpc>
                <a:spcPct val="90000"/>
              </a:lnSpc>
              <a:spcAft>
                <a:spcPts val="600"/>
              </a:spcAft>
              <a:buFont typeface="Arial" panose="020B0604020202020204" pitchFamily="34" charset="0"/>
              <a:buChar char="•"/>
            </a:pPr>
            <a:r>
              <a:rPr lang="en-US" sz="2400"/>
              <a:t>References</a:t>
            </a:r>
            <a:endParaRPr lang="en-US" sz="2400">
              <a:cs typeface="Calibri"/>
            </a:endParaRPr>
          </a:p>
        </p:txBody>
      </p:sp>
    </p:spTree>
    <p:extLst>
      <p:ext uri="{BB962C8B-B14F-4D97-AF65-F5344CB8AC3E}">
        <p14:creationId xmlns:p14="http://schemas.microsoft.com/office/powerpoint/2010/main" val="3769005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20223BA-0A1C-42E4-B820-DFAA3381286C}"/>
              </a:ext>
            </a:extLst>
          </p:cNvPr>
          <p:cNvSpPr txBox="1"/>
          <p:nvPr/>
        </p:nvSpPr>
        <p:spPr>
          <a:xfrm>
            <a:off x="646521" y="798231"/>
            <a:ext cx="3426470" cy="5257800"/>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4400" b="1">
                <a:solidFill>
                  <a:schemeClr val="bg1"/>
                </a:solidFill>
                <a:latin typeface="Calibri"/>
                <a:ea typeface="+mj-ea"/>
                <a:cs typeface="Calibri"/>
              </a:rPr>
              <a:t>Future Scope</a:t>
            </a:r>
            <a:endParaRPr lang="en-US" sz="4400" b="1" kern="1200">
              <a:solidFill>
                <a:schemeClr val="bg1"/>
              </a:solidFill>
              <a:latin typeface="Calibri"/>
              <a:ea typeface="+mj-ea"/>
              <a:cs typeface="Calibri"/>
            </a:endParaRPr>
          </a:p>
        </p:txBody>
      </p:sp>
      <p:sp>
        <p:nvSpPr>
          <p:cNvPr id="4" name="TextBox 3">
            <a:extLst>
              <a:ext uri="{FF2B5EF4-FFF2-40B4-BE49-F238E27FC236}">
                <a16:creationId xmlns:a16="http://schemas.microsoft.com/office/drawing/2014/main" id="{8B2B6835-34DD-401A-B6D9-088AA8ACA974}"/>
              </a:ext>
            </a:extLst>
          </p:cNvPr>
          <p:cNvSpPr txBox="1"/>
          <p:nvPr/>
        </p:nvSpPr>
        <p:spPr>
          <a:xfrm>
            <a:off x="5272120" y="985138"/>
            <a:ext cx="6024654" cy="52578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gn="just">
              <a:buAutoNum type="arabicPeriod"/>
            </a:pPr>
            <a:r>
              <a:rPr lang="en-US" sz="2400">
                <a:latin typeface="Calibri"/>
                <a:cs typeface="Arial"/>
              </a:rPr>
              <a:t>Currently the maximum accuracy of all models is 92%. We can use some other model and parameters to increase  the accuracy of model and so of our project.</a:t>
            </a:r>
            <a:endParaRPr lang="en-US" sz="2400">
              <a:latin typeface="Calibri"/>
              <a:ea typeface="+mn-lt"/>
              <a:cs typeface="+mn-lt"/>
            </a:endParaRPr>
          </a:p>
          <a:p>
            <a:pPr marL="342900" indent="-342900" algn="just">
              <a:buAutoNum type="arabicPeriod"/>
            </a:pPr>
            <a:r>
              <a:rPr lang="en-US" sz="2400">
                <a:latin typeface="Calibri"/>
                <a:cs typeface="Arial"/>
              </a:rPr>
              <a:t>The dataset we used in our project is of human walk on treadmill and overground, for further improvement in bipedal robot we can take a dataset where we make our objects(human) walk on inclined plane like stairs, mountain, etc.</a:t>
            </a:r>
            <a:endParaRPr lang="en-US" sz="2400">
              <a:latin typeface="Calibri"/>
              <a:ea typeface="+mn-lt"/>
              <a:cs typeface="+mn-lt"/>
            </a:endParaRPr>
          </a:p>
          <a:p>
            <a:pPr algn="just">
              <a:lnSpc>
                <a:spcPct val="90000"/>
              </a:lnSpc>
              <a:spcAft>
                <a:spcPts val="600"/>
              </a:spcAft>
            </a:pPr>
            <a:endParaRPr lang="en-US" sz="2400">
              <a:cs typeface="Calibri" panose="020F0502020204030204"/>
            </a:endParaRPr>
          </a:p>
        </p:txBody>
      </p:sp>
    </p:spTree>
    <p:extLst>
      <p:ext uri="{BB962C8B-B14F-4D97-AF65-F5344CB8AC3E}">
        <p14:creationId xmlns:p14="http://schemas.microsoft.com/office/powerpoint/2010/main" val="4178070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1142D0-4D51-48D1-8483-24CC91C9B0B8}"/>
              </a:ext>
            </a:extLst>
          </p:cNvPr>
          <p:cNvSpPr>
            <a:spLocks noGrp="1"/>
          </p:cNvSpPr>
          <p:nvPr>
            <p:ph type="title"/>
          </p:nvPr>
        </p:nvSpPr>
        <p:spPr>
          <a:xfrm>
            <a:off x="977200" y="798232"/>
            <a:ext cx="2765112" cy="5257800"/>
          </a:xfrm>
        </p:spPr>
        <p:txBody>
          <a:bodyPr>
            <a:normAutofit/>
          </a:bodyPr>
          <a:lstStyle/>
          <a:p>
            <a:pPr>
              <a:spcBef>
                <a:spcPts val="0"/>
              </a:spcBef>
            </a:pPr>
            <a:r>
              <a:rPr lang="en-US" b="1" dirty="0">
                <a:solidFill>
                  <a:schemeClr val="bg1"/>
                </a:solidFill>
                <a:latin typeface="Calibri"/>
                <a:cs typeface="Arial"/>
              </a:rPr>
              <a:t>References</a:t>
            </a:r>
            <a:endParaRPr lang="en-US" b="1" dirty="0">
              <a:solidFill>
                <a:schemeClr val="bg1"/>
              </a:solidFill>
              <a:latin typeface="Calibri"/>
              <a:ea typeface="+mj-lt"/>
              <a:cs typeface="Arial"/>
            </a:endParaRPr>
          </a:p>
        </p:txBody>
      </p:sp>
      <p:sp>
        <p:nvSpPr>
          <p:cNvPr id="3" name="Content Placeholder 2">
            <a:extLst>
              <a:ext uri="{FF2B5EF4-FFF2-40B4-BE49-F238E27FC236}">
                <a16:creationId xmlns:a16="http://schemas.microsoft.com/office/drawing/2014/main" id="{20F8F792-8592-4E8C-8FBE-C5DC70EE28DB}"/>
              </a:ext>
            </a:extLst>
          </p:cNvPr>
          <p:cNvSpPr>
            <a:spLocks noGrp="1"/>
          </p:cNvSpPr>
          <p:nvPr>
            <p:ph idx="1"/>
          </p:nvPr>
        </p:nvSpPr>
        <p:spPr>
          <a:xfrm>
            <a:off x="4783291" y="387154"/>
            <a:ext cx="7462389" cy="6049878"/>
          </a:xfrm>
        </p:spPr>
        <p:txBody>
          <a:bodyPr vert="horz" lIns="91440" tIns="45720" rIns="91440" bIns="45720" rtlCol="0" anchor="ctr">
            <a:noAutofit/>
          </a:bodyPr>
          <a:lstStyle/>
          <a:p>
            <a:pPr>
              <a:spcBef>
                <a:spcPts val="0"/>
              </a:spcBef>
              <a:spcAft>
                <a:spcPts val="600"/>
              </a:spcAft>
            </a:pPr>
            <a:endParaRPr lang="en-US" sz="1800" dirty="0">
              <a:cs typeface="Calibri" panose="020F0502020204030204"/>
            </a:endParaRPr>
          </a:p>
          <a:p>
            <a:pPr marL="285750" indent="-285750">
              <a:spcBef>
                <a:spcPts val="0"/>
              </a:spcBef>
              <a:spcAft>
                <a:spcPts val="600"/>
              </a:spcAft>
            </a:pPr>
            <a:endParaRPr lang="en-US" sz="1800" dirty="0">
              <a:latin typeface="Arial"/>
              <a:cs typeface="Arial"/>
            </a:endParaRPr>
          </a:p>
          <a:p>
            <a:pPr marL="342900" indent="-342900">
              <a:buAutoNum type="arabicPeriod"/>
            </a:pPr>
            <a:r>
              <a:rPr lang="en-US" sz="1800" b="1">
                <a:ea typeface="+mn-lt"/>
                <a:cs typeface="+mn-lt"/>
              </a:rPr>
              <a:t>Semwal, V.B., Gaud, N., Lalwani, P. </a:t>
            </a:r>
            <a:r>
              <a:rPr lang="en-US" sz="1800" b="1" i="1">
                <a:ea typeface="+mn-lt"/>
                <a:cs typeface="+mn-lt"/>
              </a:rPr>
              <a:t>et al</a:t>
            </a:r>
            <a:r>
              <a:rPr lang="en-US" sz="1800" i="1">
                <a:ea typeface="+mn-lt"/>
                <a:cs typeface="+mn-lt"/>
              </a:rPr>
              <a:t>.</a:t>
            </a:r>
            <a:r>
              <a:rPr lang="en-US" sz="1800">
                <a:ea typeface="+mn-lt"/>
                <a:cs typeface="+mn-lt"/>
              </a:rPr>
              <a:t> Pattern identification of different human joints for different human walking styles using inertial measurement unit (IMU) sensors. </a:t>
            </a:r>
            <a:r>
              <a:rPr lang="en-US" sz="1800" i="1" err="1">
                <a:ea typeface="+mn-lt"/>
                <a:cs typeface="+mn-lt"/>
              </a:rPr>
              <a:t>Artif</a:t>
            </a:r>
            <a:r>
              <a:rPr lang="en-US" sz="1800" i="1">
                <a:ea typeface="+mn-lt"/>
                <a:cs typeface="+mn-lt"/>
              </a:rPr>
              <a:t> Intell Rev</a:t>
            </a:r>
            <a:r>
              <a:rPr lang="en-US" sz="1800">
                <a:ea typeface="+mn-lt"/>
                <a:cs typeface="+mn-lt"/>
              </a:rPr>
              <a:t> (2021). </a:t>
            </a:r>
            <a:r>
              <a:rPr lang="en-US" sz="1800">
                <a:ea typeface="+mn-lt"/>
                <a:cs typeface="+mn-lt"/>
                <a:hlinkClick r:id="rId2"/>
              </a:rPr>
              <a:t>https://doi.org/10.1007/s10462-021-09979-x</a:t>
            </a:r>
            <a:endParaRPr lang="en-US">
              <a:cs typeface="Calibri" panose="020F0502020204030204"/>
            </a:endParaRPr>
          </a:p>
          <a:p>
            <a:pPr marL="342900" indent="-342900">
              <a:buAutoNum type="arabicPeriod"/>
            </a:pPr>
            <a:r>
              <a:rPr lang="en-US" sz="1800" b="1">
                <a:ea typeface="+mn-lt"/>
                <a:cs typeface="+mn-lt"/>
              </a:rPr>
              <a:t>Fukuchi CA, Fukuchi RK, Duarte M. 2018.</a:t>
            </a:r>
            <a:r>
              <a:rPr lang="en-US" sz="1800">
                <a:ea typeface="+mn-lt"/>
                <a:cs typeface="+mn-lt"/>
              </a:rPr>
              <a:t> A public dataset of overground and treadmill walking kinematics and kinetics in healthy individuals</a:t>
            </a:r>
            <a:r>
              <a:rPr lang="en-US" sz="1800" b="1">
                <a:ea typeface="+mn-lt"/>
                <a:cs typeface="+mn-lt"/>
              </a:rPr>
              <a:t>. </a:t>
            </a:r>
            <a:r>
              <a:rPr lang="en-US" sz="1800" i="1" err="1">
                <a:ea typeface="+mn-lt"/>
                <a:cs typeface="+mn-lt"/>
              </a:rPr>
              <a:t>PeerJ</a:t>
            </a:r>
            <a:r>
              <a:rPr lang="en-US" sz="1800">
                <a:ea typeface="+mn-lt"/>
                <a:cs typeface="+mn-lt"/>
              </a:rPr>
              <a:t> 6:e4640 </a:t>
            </a:r>
            <a:r>
              <a:rPr lang="en-US" sz="1800">
                <a:ea typeface="+mn-lt"/>
                <a:cs typeface="+mn-lt"/>
                <a:hlinkClick r:id="rId3"/>
              </a:rPr>
              <a:t>https://doi.org/10.7717/peerj.4640</a:t>
            </a:r>
            <a:endParaRPr lang="en-US">
              <a:cs typeface="Calibri" panose="020F0502020204030204"/>
            </a:endParaRPr>
          </a:p>
          <a:p>
            <a:pPr marL="342900" indent="-342900">
              <a:buAutoNum type="arabicPeriod"/>
            </a:pPr>
            <a:r>
              <a:rPr lang="en-US" sz="1800" b="1">
                <a:ea typeface="+mn-lt"/>
                <a:cs typeface="+mn-lt"/>
              </a:rPr>
              <a:t>Fukuchi, Claudiane; Fukuchi, Reginaldo; Duarte, Marcos (2018):</a:t>
            </a:r>
            <a:r>
              <a:rPr lang="en-US" sz="1800">
                <a:ea typeface="+mn-lt"/>
                <a:cs typeface="+mn-lt"/>
              </a:rPr>
              <a:t> A public data set of overground and treadmill walking kinematics and kinetics of healthy individuals. </a:t>
            </a:r>
            <a:r>
              <a:rPr lang="en-US" sz="1800" err="1">
                <a:ea typeface="+mn-lt"/>
                <a:cs typeface="+mn-lt"/>
              </a:rPr>
              <a:t>figshare</a:t>
            </a:r>
            <a:r>
              <a:rPr lang="en-US" sz="1800">
                <a:ea typeface="+mn-lt"/>
                <a:cs typeface="+mn-lt"/>
              </a:rPr>
              <a:t>. Dataset. </a:t>
            </a:r>
            <a:r>
              <a:rPr lang="en-US" sz="1800">
                <a:ea typeface="+mn-lt"/>
                <a:cs typeface="+mn-lt"/>
                <a:hlinkClick r:id="rId4"/>
              </a:rPr>
              <a:t>https://doi.org/10.6084/m9.figshare.5722711.v4</a:t>
            </a:r>
            <a:r>
              <a:rPr lang="en-US" sz="1800">
                <a:ea typeface="+mn-lt"/>
                <a:cs typeface="+mn-lt"/>
              </a:rPr>
              <a:t> </a:t>
            </a:r>
            <a:endParaRPr lang="en-US">
              <a:cs typeface="Calibri" panose="020F0502020204030204"/>
            </a:endParaRPr>
          </a:p>
          <a:p>
            <a:pPr marL="342900" indent="-342900">
              <a:buAutoNum type="arabicPeriod"/>
            </a:pPr>
            <a:r>
              <a:rPr lang="en-US" sz="1800" b="1">
                <a:ea typeface="+mn-lt"/>
                <a:cs typeface="+mn-lt"/>
              </a:rPr>
              <a:t>Alton F, Baldey L, Caplan S, Morrissey MC.</a:t>
            </a:r>
            <a:r>
              <a:rPr lang="en-US" sz="1800">
                <a:ea typeface="+mn-lt"/>
                <a:cs typeface="+mn-lt"/>
              </a:rPr>
              <a:t> </a:t>
            </a:r>
            <a:r>
              <a:rPr lang="en-US" sz="1800" b="1">
                <a:ea typeface="+mn-lt"/>
                <a:cs typeface="+mn-lt"/>
              </a:rPr>
              <a:t>1998</a:t>
            </a:r>
            <a:r>
              <a:rPr lang="en-US" sz="1800">
                <a:ea typeface="+mn-lt"/>
                <a:cs typeface="+mn-lt"/>
              </a:rPr>
              <a:t>. </a:t>
            </a:r>
            <a:r>
              <a:rPr lang="en-US" sz="1800">
                <a:ea typeface="+mn-lt"/>
                <a:cs typeface="+mn-lt"/>
                <a:hlinkClick r:id="rId5"/>
              </a:rPr>
              <a:t>A kinematic comparison of overground and treadmill walking</a:t>
            </a:r>
            <a:r>
              <a:rPr lang="en-US" sz="1800">
                <a:ea typeface="+mn-lt"/>
                <a:cs typeface="+mn-lt"/>
              </a:rPr>
              <a:t>. </a:t>
            </a:r>
            <a:r>
              <a:rPr lang="en-US" sz="1800" i="1">
                <a:ea typeface="+mn-lt"/>
                <a:cs typeface="+mn-lt"/>
              </a:rPr>
              <a:t>Clinical Biomechanics</a:t>
            </a:r>
            <a:r>
              <a:rPr lang="en-US" sz="1800">
                <a:ea typeface="+mn-lt"/>
                <a:cs typeface="+mn-lt"/>
              </a:rPr>
              <a:t> </a:t>
            </a:r>
            <a:r>
              <a:rPr lang="en-US" sz="1800" b="1">
                <a:ea typeface="+mn-lt"/>
                <a:cs typeface="+mn-lt"/>
              </a:rPr>
              <a:t>13</a:t>
            </a:r>
            <a:r>
              <a:rPr lang="en-US" sz="1800">
                <a:ea typeface="+mn-lt"/>
                <a:cs typeface="+mn-lt"/>
              </a:rPr>
              <a:t>:434-440</a:t>
            </a:r>
            <a:endParaRPr lang="en-US">
              <a:cs typeface="Calibri" panose="020F0502020204030204"/>
            </a:endParaRPr>
          </a:p>
          <a:p>
            <a:pPr marL="342900" indent="-342900">
              <a:buAutoNum type="arabicPeriod"/>
            </a:pPr>
            <a:r>
              <a:rPr lang="en-US" sz="1800" b="1">
                <a:ea typeface="+mn-lt"/>
                <a:cs typeface="+mn-lt"/>
              </a:rPr>
              <a:t>Arnold JB, Mackintosh S, Jones S, Thewlis D.</a:t>
            </a:r>
            <a:r>
              <a:rPr lang="en-US" sz="1800">
                <a:ea typeface="+mn-lt"/>
                <a:cs typeface="+mn-lt"/>
              </a:rPr>
              <a:t> </a:t>
            </a:r>
            <a:r>
              <a:rPr lang="en-US" sz="1800" b="1">
                <a:ea typeface="+mn-lt"/>
                <a:cs typeface="+mn-lt"/>
              </a:rPr>
              <a:t>2014</a:t>
            </a:r>
            <a:r>
              <a:rPr lang="en-US" sz="1800">
                <a:ea typeface="+mn-lt"/>
                <a:cs typeface="+mn-lt"/>
              </a:rPr>
              <a:t>. </a:t>
            </a:r>
            <a:r>
              <a:rPr lang="en-US" sz="1800">
                <a:ea typeface="+mn-lt"/>
                <a:cs typeface="+mn-lt"/>
                <a:hlinkClick r:id="rId6"/>
              </a:rPr>
              <a:t>Differences in foot kinematics between young and older adults during walking</a:t>
            </a:r>
            <a:r>
              <a:rPr lang="en-US" sz="1800">
                <a:ea typeface="+mn-lt"/>
                <a:cs typeface="+mn-lt"/>
              </a:rPr>
              <a:t>. </a:t>
            </a:r>
            <a:r>
              <a:rPr lang="en-US" sz="1800" i="1">
                <a:ea typeface="+mn-lt"/>
                <a:cs typeface="+mn-lt"/>
              </a:rPr>
              <a:t>Gait Posture</a:t>
            </a:r>
            <a:r>
              <a:rPr lang="en-US" sz="1800">
                <a:ea typeface="+mn-lt"/>
                <a:cs typeface="+mn-lt"/>
              </a:rPr>
              <a:t> </a:t>
            </a:r>
            <a:r>
              <a:rPr lang="en-US" sz="1800" b="1">
                <a:ea typeface="+mn-lt"/>
                <a:cs typeface="+mn-lt"/>
              </a:rPr>
              <a:t>39</a:t>
            </a:r>
            <a:r>
              <a:rPr lang="en-US" sz="1800">
                <a:ea typeface="+mn-lt"/>
                <a:cs typeface="+mn-lt"/>
              </a:rPr>
              <a:t>:689-694</a:t>
            </a:r>
            <a:endParaRPr lang="en-US">
              <a:cs typeface="Calibri" panose="020F0502020204030204"/>
            </a:endParaRPr>
          </a:p>
          <a:p>
            <a:pPr marL="342900" indent="-342900">
              <a:buAutoNum type="arabicPeriod"/>
            </a:pPr>
            <a:r>
              <a:rPr lang="en-US" sz="1800" b="1">
                <a:ea typeface="+mn-lt"/>
                <a:cs typeface="+mn-lt"/>
              </a:rPr>
              <a:t>Dua N, Singh SN, Semwal VB (2021)</a:t>
            </a:r>
            <a:r>
              <a:rPr lang="en-US" sz="1800">
                <a:ea typeface="+mn-lt"/>
                <a:cs typeface="+mn-lt"/>
              </a:rPr>
              <a:t> Multi-input CNN-GRU based human activity recognition using wearable sensors. Computing. </a:t>
            </a:r>
            <a:r>
              <a:rPr lang="en-US" sz="1800">
                <a:ea typeface="+mn-lt"/>
                <a:cs typeface="+mn-lt"/>
                <a:hlinkClick r:id="rId7"/>
              </a:rPr>
              <a:t>https://doi.org/10.1007/s00607-021-00928-8</a:t>
            </a:r>
            <a:endParaRPr lang="en-US">
              <a:cs typeface="Calibri" panose="020F0502020204030204"/>
            </a:endParaRPr>
          </a:p>
          <a:p>
            <a:pPr marL="0" indent="0">
              <a:spcBef>
                <a:spcPts val="0"/>
              </a:spcBef>
              <a:spcAft>
                <a:spcPts val="600"/>
              </a:spcAft>
              <a:buNone/>
            </a:pPr>
            <a:endParaRPr lang="en-US" sz="1800">
              <a:latin typeface="Calibri" panose="020F0502020204030204"/>
              <a:cs typeface="Calibri" panose="020F0502020204030204"/>
            </a:endParaRPr>
          </a:p>
          <a:p>
            <a:pPr marL="342900" indent="-342900">
              <a:spcBef>
                <a:spcPts val="0"/>
              </a:spcBef>
              <a:spcAft>
                <a:spcPts val="600"/>
              </a:spcAft>
              <a:buFont typeface="Arial,Sans-Serif" panose="020B0604020202020204" pitchFamily="34" charset="0"/>
            </a:pPr>
            <a:endParaRPr lang="en-US" sz="1800" dirty="0">
              <a:latin typeface="Arial"/>
              <a:cs typeface="Arial"/>
            </a:endParaRPr>
          </a:p>
        </p:txBody>
      </p:sp>
    </p:spTree>
    <p:extLst>
      <p:ext uri="{BB962C8B-B14F-4D97-AF65-F5344CB8AC3E}">
        <p14:creationId xmlns:p14="http://schemas.microsoft.com/office/powerpoint/2010/main" val="1394608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1142D0-4D51-48D1-8483-24CC91C9B0B8}"/>
              </a:ext>
            </a:extLst>
          </p:cNvPr>
          <p:cNvSpPr>
            <a:spLocks noGrp="1"/>
          </p:cNvSpPr>
          <p:nvPr>
            <p:ph type="title"/>
          </p:nvPr>
        </p:nvSpPr>
        <p:spPr>
          <a:xfrm>
            <a:off x="977200" y="798232"/>
            <a:ext cx="2765112" cy="5257800"/>
          </a:xfrm>
        </p:spPr>
        <p:txBody>
          <a:bodyPr>
            <a:normAutofit/>
          </a:bodyPr>
          <a:lstStyle/>
          <a:p>
            <a:pPr>
              <a:spcBef>
                <a:spcPts val="0"/>
              </a:spcBef>
            </a:pPr>
            <a:r>
              <a:rPr lang="en-US" b="1">
                <a:solidFill>
                  <a:schemeClr val="bg1"/>
                </a:solidFill>
                <a:latin typeface="Calibri"/>
                <a:cs typeface="Arial"/>
              </a:rPr>
              <a:t>References</a:t>
            </a:r>
            <a:endParaRPr lang="en-US" b="1">
              <a:solidFill>
                <a:schemeClr val="bg1"/>
              </a:solidFill>
              <a:latin typeface="Calibri"/>
              <a:ea typeface="+mj-lt"/>
              <a:cs typeface="Arial"/>
            </a:endParaRPr>
          </a:p>
        </p:txBody>
      </p:sp>
      <p:sp>
        <p:nvSpPr>
          <p:cNvPr id="3" name="Content Placeholder 2">
            <a:extLst>
              <a:ext uri="{FF2B5EF4-FFF2-40B4-BE49-F238E27FC236}">
                <a16:creationId xmlns:a16="http://schemas.microsoft.com/office/drawing/2014/main" id="{20F8F792-8592-4E8C-8FBE-C5DC70EE28DB}"/>
              </a:ext>
            </a:extLst>
          </p:cNvPr>
          <p:cNvSpPr>
            <a:spLocks noGrp="1"/>
          </p:cNvSpPr>
          <p:nvPr>
            <p:ph idx="1"/>
          </p:nvPr>
        </p:nvSpPr>
        <p:spPr>
          <a:xfrm>
            <a:off x="4713107" y="66312"/>
            <a:ext cx="7482441" cy="6711614"/>
          </a:xfrm>
        </p:spPr>
        <p:txBody>
          <a:bodyPr vert="horz" lIns="91440" tIns="45720" rIns="91440" bIns="45720" rtlCol="0" anchor="ctr">
            <a:noAutofit/>
          </a:bodyPr>
          <a:lstStyle/>
          <a:p>
            <a:pPr>
              <a:spcBef>
                <a:spcPts val="0"/>
              </a:spcBef>
              <a:spcAft>
                <a:spcPts val="600"/>
              </a:spcAft>
            </a:pPr>
            <a:endParaRPr lang="en-US" sz="1800">
              <a:cs typeface="Calibri" panose="020F0502020204030204"/>
            </a:endParaRPr>
          </a:p>
          <a:p>
            <a:pPr marL="0" indent="0">
              <a:spcBef>
                <a:spcPts val="0"/>
              </a:spcBef>
              <a:spcAft>
                <a:spcPts val="600"/>
              </a:spcAft>
              <a:buNone/>
            </a:pPr>
            <a:endParaRPr lang="en-US" sz="1800" b="1">
              <a:ea typeface="+mn-lt"/>
              <a:cs typeface="+mn-lt"/>
            </a:endParaRPr>
          </a:p>
          <a:p>
            <a:pPr marL="0" indent="0">
              <a:buNone/>
            </a:pPr>
            <a:r>
              <a:rPr lang="en-US" sz="1800">
                <a:ea typeface="+mn-lt"/>
                <a:cs typeface="+mn-lt"/>
              </a:rPr>
              <a:t>7. </a:t>
            </a:r>
            <a:r>
              <a:rPr lang="en-US" sz="1800" b="1">
                <a:ea typeface="+mn-lt"/>
                <a:cs typeface="+mn-lt"/>
              </a:rPr>
              <a:t>Ekinci M (2006)</a:t>
            </a:r>
            <a:r>
              <a:rPr lang="en-US" sz="1800">
                <a:ea typeface="+mn-lt"/>
                <a:cs typeface="+mn-lt"/>
              </a:rPr>
              <a:t> A new approach for human identification using gait recognition. In: International conference on computational science and its applications. Springer, Berlin</a:t>
            </a:r>
          </a:p>
          <a:p>
            <a:pPr marL="0" indent="0">
              <a:buNone/>
            </a:pPr>
            <a:r>
              <a:rPr lang="en-US" sz="1800">
                <a:ea typeface="+mn-lt"/>
                <a:cs typeface="+mn-lt"/>
              </a:rPr>
              <a:t>8. </a:t>
            </a:r>
            <a:r>
              <a:rPr lang="en-US" sz="1800" b="1">
                <a:ea typeface="+mn-lt"/>
                <a:cs typeface="+mn-lt"/>
              </a:rPr>
              <a:t>Gupta JP, </a:t>
            </a:r>
            <a:r>
              <a:rPr lang="en-US" sz="1800" b="1" err="1">
                <a:ea typeface="+mn-lt"/>
                <a:cs typeface="+mn-lt"/>
              </a:rPr>
              <a:t>Polytool</a:t>
            </a:r>
            <a:r>
              <a:rPr lang="en-US" sz="1800" b="1">
                <a:ea typeface="+mn-lt"/>
                <a:cs typeface="+mn-lt"/>
              </a:rPr>
              <a:t> D, Singh N, Semwal VB (2014)</a:t>
            </a:r>
            <a:r>
              <a:rPr lang="en-US" sz="1800">
                <a:ea typeface="+mn-lt"/>
                <a:cs typeface="+mn-lt"/>
              </a:rPr>
              <a:t> Analysis of gait pattern to recognize the human activities. IJIMAI 2(7):7–16</a:t>
            </a:r>
            <a:endParaRPr lang="en-US">
              <a:cs typeface="Calibri" panose="020F0502020204030204"/>
            </a:endParaRPr>
          </a:p>
          <a:p>
            <a:pPr marL="0" indent="0">
              <a:buNone/>
            </a:pPr>
            <a:r>
              <a:rPr lang="en-US" sz="1800">
                <a:ea typeface="+mn-lt"/>
                <a:cs typeface="+mn-lt"/>
              </a:rPr>
              <a:t>9. </a:t>
            </a:r>
            <a:r>
              <a:rPr lang="en-US" sz="1800" b="1">
                <a:ea typeface="+mn-lt"/>
                <a:cs typeface="+mn-lt"/>
              </a:rPr>
              <a:t>Gupta A et al (2020)</a:t>
            </a:r>
            <a:r>
              <a:rPr lang="en-US" sz="1800">
                <a:ea typeface="+mn-lt"/>
                <a:cs typeface="+mn-lt"/>
              </a:rPr>
              <a:t> Multiple task human gait analysis and identification: ensemble learning approach. In: Emotion and information processing. Springer, Berlin</a:t>
            </a:r>
            <a:endParaRPr lang="en-US">
              <a:cs typeface="Calibri" panose="020F0502020204030204"/>
            </a:endParaRPr>
          </a:p>
          <a:p>
            <a:pPr marL="0" indent="0">
              <a:buNone/>
            </a:pPr>
            <a:r>
              <a:rPr lang="en-US" sz="1800">
                <a:ea typeface="+mn-lt"/>
                <a:cs typeface="+mn-lt"/>
              </a:rPr>
              <a:t>10. </a:t>
            </a:r>
            <a:r>
              <a:rPr lang="en-US" sz="1800" b="1">
                <a:ea typeface="+mn-lt"/>
                <a:cs typeface="+mn-lt"/>
              </a:rPr>
              <a:t>Sivakumar S et al (2016)</a:t>
            </a:r>
            <a:r>
              <a:rPr lang="en-US" sz="1800">
                <a:ea typeface="+mn-lt"/>
                <a:cs typeface="+mn-lt"/>
              </a:rPr>
              <a:t> ANN for gait estimations: a review on current trends and future applications. In: 2016 IEEE EMBS conference on biomedical engineering and sciences (IECBES). IEEE.</a:t>
            </a:r>
            <a:endParaRPr lang="en-US">
              <a:cs typeface="Calibri" panose="020F0502020204030204"/>
            </a:endParaRPr>
          </a:p>
          <a:p>
            <a:pPr marL="0" indent="0">
              <a:buNone/>
            </a:pPr>
            <a:r>
              <a:rPr lang="en-US" sz="1800">
                <a:ea typeface="+mn-lt"/>
                <a:cs typeface="+mn-lt"/>
              </a:rPr>
              <a:t>11. </a:t>
            </a:r>
            <a:r>
              <a:rPr lang="en-US" sz="1800" b="1">
                <a:ea typeface="+mn-lt"/>
                <a:cs typeface="+mn-lt"/>
              </a:rPr>
              <a:t>Jason Brownlee, </a:t>
            </a:r>
            <a:r>
              <a:rPr lang="en-US" sz="1800">
                <a:ea typeface="+mn-lt"/>
                <a:cs typeface="+mn-lt"/>
              </a:rPr>
              <a:t>Stacking Ensemble for Deep Learning Neural Networks in Python </a:t>
            </a:r>
            <a:r>
              <a:rPr lang="en-US" sz="1800">
                <a:ea typeface="+mn-lt"/>
                <a:cs typeface="+mn-lt"/>
                <a:hlinkClick r:id="rId2"/>
              </a:rPr>
              <a:t>https://machinelearningmastery.com/stacking-ensemble-for-deep-learning-neural-networks/</a:t>
            </a:r>
            <a:endParaRPr lang="en-US">
              <a:cs typeface="Calibri" panose="020F0502020204030204"/>
            </a:endParaRPr>
          </a:p>
          <a:p>
            <a:pPr marL="0" indent="0">
              <a:buNone/>
            </a:pPr>
            <a:r>
              <a:rPr lang="en-US" sz="1800">
                <a:ea typeface="+mn-lt"/>
                <a:cs typeface="+mn-lt"/>
              </a:rPr>
              <a:t>12. </a:t>
            </a:r>
            <a:r>
              <a:rPr lang="en-US" sz="1800" b="1">
                <a:ea typeface="+mn-lt"/>
                <a:cs typeface="+mn-lt"/>
              </a:rPr>
              <a:t>Jason Brownlee</a:t>
            </a:r>
            <a:r>
              <a:rPr lang="en-US" sz="1800">
                <a:ea typeface="+mn-lt"/>
                <a:cs typeface="+mn-lt"/>
              </a:rPr>
              <a:t>, How to Develop VGG, Inception and ResNet Modules from Scratch in </a:t>
            </a:r>
            <a:r>
              <a:rPr lang="en-US" sz="1800" err="1">
                <a:ea typeface="+mn-lt"/>
                <a:cs typeface="+mn-lt"/>
              </a:rPr>
              <a:t>Keras</a:t>
            </a:r>
            <a:r>
              <a:rPr lang="en-US" sz="1800">
                <a:ea typeface="+mn-lt"/>
                <a:cs typeface="+mn-lt"/>
              </a:rPr>
              <a:t> </a:t>
            </a:r>
            <a:r>
              <a:rPr lang="en-US" sz="1800">
                <a:ea typeface="+mn-lt"/>
                <a:cs typeface="+mn-lt"/>
                <a:hlinkClick r:id="rId3"/>
              </a:rPr>
              <a:t>https://machinelearningmastery.com/how-to-implement-major-architecture-innovations-for-convolutional-neural-networks/</a:t>
            </a:r>
            <a:endParaRPr lang="en-US">
              <a:cs typeface="Calibri" panose="020F0502020204030204"/>
            </a:endParaRPr>
          </a:p>
          <a:p>
            <a:pPr marL="0" indent="0">
              <a:buNone/>
            </a:pPr>
            <a:r>
              <a:rPr lang="en-US" sz="1800">
                <a:ea typeface="+mn-lt"/>
                <a:cs typeface="+mn-lt"/>
              </a:rPr>
              <a:t>13. </a:t>
            </a:r>
            <a:r>
              <a:rPr lang="en-US" sz="1800" b="1">
                <a:ea typeface="+mn-lt"/>
                <a:cs typeface="+mn-lt"/>
              </a:rPr>
              <a:t>Aishwarya Singh, June 18, 2018.</a:t>
            </a:r>
            <a:r>
              <a:rPr lang="en-US" sz="1800">
                <a:ea typeface="+mn-lt"/>
                <a:cs typeface="+mn-lt"/>
              </a:rPr>
              <a:t> How to Develop VGG, Inception and ResNet Modules from Scratch in </a:t>
            </a:r>
            <a:r>
              <a:rPr lang="en-US" sz="1800" err="1">
                <a:ea typeface="+mn-lt"/>
                <a:cs typeface="+mn-lt"/>
              </a:rPr>
              <a:t>Keras</a:t>
            </a:r>
            <a:r>
              <a:rPr lang="en-US" sz="1800">
                <a:ea typeface="+mn-lt"/>
                <a:cs typeface="+mn-lt"/>
              </a:rPr>
              <a:t> </a:t>
            </a:r>
            <a:r>
              <a:rPr lang="en-US" sz="1800">
                <a:ea typeface="+mn-lt"/>
                <a:cs typeface="+mn-lt"/>
                <a:hlinkClick r:id="rId4"/>
              </a:rPr>
              <a:t>https://www.analyticsvidhya.com/blog/2018/06/comprehensive-guide-for-ensemble-models/</a:t>
            </a:r>
            <a:endParaRPr lang="en-US">
              <a:cs typeface="Calibri" panose="020F0502020204030204"/>
            </a:endParaRPr>
          </a:p>
          <a:p>
            <a:pPr marL="0" indent="0">
              <a:spcBef>
                <a:spcPts val="0"/>
              </a:spcBef>
              <a:spcAft>
                <a:spcPts val="600"/>
              </a:spcAft>
              <a:buNone/>
            </a:pPr>
            <a:r>
              <a:rPr lang="en-US" sz="1800">
                <a:ea typeface="+mn-lt"/>
                <a:cs typeface="+mn-lt"/>
              </a:rPr>
              <a:t>    </a:t>
            </a:r>
            <a:endParaRPr lang="en-US" sz="1800">
              <a:cs typeface="Calibri"/>
            </a:endParaRPr>
          </a:p>
          <a:p>
            <a:pPr marL="0" indent="0">
              <a:spcBef>
                <a:spcPts val="0"/>
              </a:spcBef>
              <a:spcAft>
                <a:spcPts val="600"/>
              </a:spcAft>
              <a:buNone/>
            </a:pPr>
            <a:endParaRPr lang="en-US" sz="1800">
              <a:latin typeface="Arial"/>
              <a:cs typeface="Arial"/>
            </a:endParaRPr>
          </a:p>
        </p:txBody>
      </p:sp>
    </p:spTree>
    <p:extLst>
      <p:ext uri="{BB962C8B-B14F-4D97-AF65-F5344CB8AC3E}">
        <p14:creationId xmlns:p14="http://schemas.microsoft.com/office/powerpoint/2010/main" val="3769699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7DC0DD-AE5D-4EC3-9C75-9A385AFDE7C8}"/>
              </a:ext>
            </a:extLst>
          </p:cNvPr>
          <p:cNvSpPr>
            <a:spLocks noGrp="1"/>
          </p:cNvSpPr>
          <p:nvPr>
            <p:ph type="ctrTitle"/>
          </p:nvPr>
        </p:nvSpPr>
        <p:spPr>
          <a:xfrm>
            <a:off x="804672" y="962246"/>
            <a:ext cx="6437700" cy="2611967"/>
          </a:xfrm>
        </p:spPr>
        <p:txBody>
          <a:bodyPr anchor="b">
            <a:normAutofit/>
          </a:bodyPr>
          <a:lstStyle/>
          <a:p>
            <a:pPr algn="l">
              <a:spcBef>
                <a:spcPts val="0"/>
              </a:spcBef>
            </a:pPr>
            <a:r>
              <a:rPr lang="en-US" sz="4400" b="1">
                <a:latin typeface="Calibri"/>
                <a:ea typeface="+mj-lt"/>
                <a:cs typeface="Arial"/>
              </a:rPr>
              <a:t>Copyrights</a:t>
            </a:r>
            <a:endParaRPr lang="en-US" sz="4400" b="1">
              <a:latin typeface="Calibri"/>
              <a:ea typeface="+mj-lt"/>
              <a:cs typeface="Calibri Light"/>
            </a:endParaRPr>
          </a:p>
          <a:p>
            <a:pPr algn="l"/>
            <a:endParaRPr lang="en-US" sz="4400" b="1">
              <a:latin typeface="Calibri"/>
              <a:cs typeface="Calibri Light"/>
            </a:endParaRPr>
          </a:p>
        </p:txBody>
      </p:sp>
      <p:sp>
        <p:nvSpPr>
          <p:cNvPr id="3" name="Subtitle 2">
            <a:extLst>
              <a:ext uri="{FF2B5EF4-FFF2-40B4-BE49-F238E27FC236}">
                <a16:creationId xmlns:a16="http://schemas.microsoft.com/office/drawing/2014/main" id="{C4AC79B6-42B6-467F-BF5C-CAA9AEC7DC4A}"/>
              </a:ext>
            </a:extLst>
          </p:cNvPr>
          <p:cNvSpPr>
            <a:spLocks noGrp="1"/>
          </p:cNvSpPr>
          <p:nvPr>
            <p:ph type="subTitle" idx="1"/>
          </p:nvPr>
        </p:nvSpPr>
        <p:spPr>
          <a:xfrm>
            <a:off x="804672" y="3719618"/>
            <a:ext cx="4167376" cy="1155525"/>
          </a:xfrm>
        </p:spPr>
        <p:txBody>
          <a:bodyPr vert="horz" lIns="91440" tIns="45720" rIns="91440" bIns="45720" rtlCol="0" anchor="t">
            <a:normAutofit/>
          </a:bodyPr>
          <a:lstStyle/>
          <a:p>
            <a:pPr algn="l"/>
            <a:r>
              <a:rPr lang="en-US" u="sng">
                <a:latin typeface="Calibri"/>
                <a:cs typeface="Arial"/>
              </a:rPr>
              <a:t>Copyright 2018 Fukuchi et al.</a:t>
            </a:r>
            <a:endParaRPr lang="en-US">
              <a:latin typeface="Calibri"/>
              <a:cs typeface="Calibri"/>
            </a:endParaRPr>
          </a:p>
        </p:txBody>
      </p:sp>
    </p:spTree>
    <p:extLst>
      <p:ext uri="{BB962C8B-B14F-4D97-AF65-F5344CB8AC3E}">
        <p14:creationId xmlns:p14="http://schemas.microsoft.com/office/powerpoint/2010/main" val="27170849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miling Face with No Fill">
            <a:extLst>
              <a:ext uri="{FF2B5EF4-FFF2-40B4-BE49-F238E27FC236}">
                <a16:creationId xmlns:a16="http://schemas.microsoft.com/office/drawing/2014/main" id="{1026A677-335D-4517-A811-F21C2399E4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2" name="TextBox 1">
            <a:extLst>
              <a:ext uri="{FF2B5EF4-FFF2-40B4-BE49-F238E27FC236}">
                <a16:creationId xmlns:a16="http://schemas.microsoft.com/office/drawing/2014/main" id="{A4765314-9BE0-48CC-A698-2934E4C788C0}"/>
              </a:ext>
            </a:extLst>
          </p:cNvPr>
          <p:cNvSpPr txBox="1"/>
          <p:nvPr/>
        </p:nvSpPr>
        <p:spPr>
          <a:xfrm>
            <a:off x="5379553" y="2885243"/>
            <a:ext cx="2847810" cy="109198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4400"/>
              <a:t>Thank you</a:t>
            </a:r>
            <a:endParaRPr lang="en-US" sz="4400">
              <a:cs typeface="Calibri"/>
            </a:endParaRPr>
          </a:p>
        </p:txBody>
      </p:sp>
    </p:spTree>
    <p:extLst>
      <p:ext uri="{BB962C8B-B14F-4D97-AF65-F5344CB8AC3E}">
        <p14:creationId xmlns:p14="http://schemas.microsoft.com/office/powerpoint/2010/main" val="39487884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74FFB5-E5DC-442A-AB49-8F58FC5CBD87}"/>
              </a:ext>
            </a:extLst>
          </p:cNvPr>
          <p:cNvSpPr txBox="1"/>
          <p:nvPr/>
        </p:nvSpPr>
        <p:spPr>
          <a:xfrm>
            <a:off x="4954438" y="526211"/>
            <a:ext cx="229750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1"/>
                </a:solidFill>
                <a:cs typeface="Calibri"/>
              </a:rPr>
              <a:t>Introduction</a:t>
            </a:r>
          </a:p>
        </p:txBody>
      </p:sp>
      <p:sp>
        <p:nvSpPr>
          <p:cNvPr id="3" name="TextBox 2">
            <a:extLst>
              <a:ext uri="{FF2B5EF4-FFF2-40B4-BE49-F238E27FC236}">
                <a16:creationId xmlns:a16="http://schemas.microsoft.com/office/drawing/2014/main" id="{F131127E-4A1A-4EF4-A8E9-D97C39F0C4AF}"/>
              </a:ext>
            </a:extLst>
          </p:cNvPr>
          <p:cNvSpPr txBox="1"/>
          <p:nvPr/>
        </p:nvSpPr>
        <p:spPr>
          <a:xfrm>
            <a:off x="1143539" y="1833652"/>
            <a:ext cx="21824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cs typeface="Arial"/>
              </a:rPr>
              <a:t>What is Gait?</a:t>
            </a:r>
            <a:endParaRPr lang="en-US" sz="2800">
              <a:solidFill>
                <a:schemeClr val="accent2"/>
              </a:solidFill>
              <a:latin typeface="Calibri"/>
              <a:ea typeface="+mn-lt"/>
              <a:cs typeface="+mn-lt"/>
            </a:endParaRPr>
          </a:p>
          <a:p>
            <a:pPr algn="l"/>
            <a:endParaRPr lang="en-US" sz="2800">
              <a:solidFill>
                <a:schemeClr val="accent2"/>
              </a:solidFill>
              <a:cs typeface="Calibri"/>
            </a:endParaRPr>
          </a:p>
        </p:txBody>
      </p:sp>
      <p:sp>
        <p:nvSpPr>
          <p:cNvPr id="4" name="TextBox 3">
            <a:extLst>
              <a:ext uri="{FF2B5EF4-FFF2-40B4-BE49-F238E27FC236}">
                <a16:creationId xmlns:a16="http://schemas.microsoft.com/office/drawing/2014/main" id="{88964415-CAD9-4E28-8E04-8680A009F851}"/>
              </a:ext>
            </a:extLst>
          </p:cNvPr>
          <p:cNvSpPr txBox="1"/>
          <p:nvPr/>
        </p:nvSpPr>
        <p:spPr>
          <a:xfrm>
            <a:off x="1144438" y="2467155"/>
            <a:ext cx="89973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1E263A"/>
                </a:solidFill>
                <a:latin typeface="Calibri"/>
                <a:cs typeface="Calibri"/>
              </a:rPr>
              <a:t>- Human gaits are the various ways in which a human can move, either naturally or as a result of specialized training.</a:t>
            </a:r>
            <a:r>
              <a:rPr lang="en-US" sz="2400">
                <a:latin typeface="Calibri"/>
                <a:cs typeface="Arial"/>
              </a:rPr>
              <a:t>​</a:t>
            </a:r>
            <a:endParaRPr lang="en-US" sz="2400">
              <a:latin typeface="Calibri"/>
              <a:cs typeface="Calibri"/>
            </a:endParaRPr>
          </a:p>
        </p:txBody>
      </p:sp>
      <p:sp>
        <p:nvSpPr>
          <p:cNvPr id="5" name="TextBox 4">
            <a:extLst>
              <a:ext uri="{FF2B5EF4-FFF2-40B4-BE49-F238E27FC236}">
                <a16:creationId xmlns:a16="http://schemas.microsoft.com/office/drawing/2014/main" id="{5CDEB11D-645E-4079-AD02-F18A20873FD4}"/>
              </a:ext>
            </a:extLst>
          </p:cNvPr>
          <p:cNvSpPr txBox="1"/>
          <p:nvPr/>
        </p:nvSpPr>
        <p:spPr>
          <a:xfrm>
            <a:off x="1143538" y="3717085"/>
            <a:ext cx="337580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cs typeface="Arial"/>
              </a:rPr>
              <a:t>What is Gait Analysis?</a:t>
            </a:r>
            <a:endParaRPr lang="en-US" sz="2800">
              <a:solidFill>
                <a:schemeClr val="accent2"/>
              </a:solidFill>
              <a:latin typeface="Calibri"/>
              <a:ea typeface="+mn-lt"/>
              <a:cs typeface="+mn-lt"/>
            </a:endParaRPr>
          </a:p>
          <a:p>
            <a:pPr algn="l"/>
            <a:endParaRPr lang="en-US" sz="2800">
              <a:solidFill>
                <a:schemeClr val="accent2"/>
              </a:solidFill>
              <a:cs typeface="Calibri"/>
            </a:endParaRPr>
          </a:p>
        </p:txBody>
      </p:sp>
      <p:sp>
        <p:nvSpPr>
          <p:cNvPr id="6" name="TextBox 5">
            <a:extLst>
              <a:ext uri="{FF2B5EF4-FFF2-40B4-BE49-F238E27FC236}">
                <a16:creationId xmlns:a16="http://schemas.microsoft.com/office/drawing/2014/main" id="{DBF8D2CE-DAE7-49BA-9D3B-51FADB7DD09C}"/>
              </a:ext>
            </a:extLst>
          </p:cNvPr>
          <p:cNvSpPr txBox="1"/>
          <p:nvPr/>
        </p:nvSpPr>
        <p:spPr>
          <a:xfrm>
            <a:off x="1144438" y="4537495"/>
            <a:ext cx="92561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1E263A"/>
                </a:solidFill>
                <a:latin typeface="Calibri"/>
                <a:cs typeface="Calibri"/>
              </a:rPr>
              <a:t>- Gait analysis (GA) has been widely used to better understand the gait patterns of a wide range of populations. The application of this method has the ability to distinguish between normal and abnormal gaits.</a:t>
            </a:r>
            <a:r>
              <a:rPr lang="en-US" sz="2400">
                <a:latin typeface="Calibri"/>
                <a:cs typeface="Arial"/>
              </a:rPr>
              <a:t>​</a:t>
            </a:r>
            <a:endParaRPr lang="en-US" sz="2400">
              <a:latin typeface="Calibri"/>
              <a:cs typeface="Calibri"/>
            </a:endParaRPr>
          </a:p>
        </p:txBody>
      </p:sp>
    </p:spTree>
    <p:extLst>
      <p:ext uri="{BB962C8B-B14F-4D97-AF65-F5344CB8AC3E}">
        <p14:creationId xmlns:p14="http://schemas.microsoft.com/office/powerpoint/2010/main" val="376192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FE4731-6703-44BA-A888-B468F2154474}"/>
              </a:ext>
            </a:extLst>
          </p:cNvPr>
          <p:cNvSpPr txBox="1"/>
          <p:nvPr/>
        </p:nvSpPr>
        <p:spPr>
          <a:xfrm>
            <a:off x="1086030" y="1028520"/>
            <a:ext cx="643818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cs typeface="Calibri"/>
              </a:rPr>
              <a:t>How legged &amp; wheeled mechanisms differ?</a:t>
            </a:r>
            <a:endParaRPr lang="en-US" sz="2800">
              <a:solidFill>
                <a:schemeClr val="accent2"/>
              </a:solidFill>
              <a:latin typeface="Calibri"/>
              <a:ea typeface="+mn-lt"/>
              <a:cs typeface="Calibri"/>
            </a:endParaRPr>
          </a:p>
          <a:p>
            <a:endParaRPr lang="en-US" sz="2800">
              <a:solidFill>
                <a:schemeClr val="accent2"/>
              </a:solidFill>
              <a:latin typeface="Calibri"/>
              <a:cs typeface="Calibri"/>
            </a:endParaRPr>
          </a:p>
        </p:txBody>
      </p:sp>
      <p:sp>
        <p:nvSpPr>
          <p:cNvPr id="4" name="TextBox 3">
            <a:extLst>
              <a:ext uri="{FF2B5EF4-FFF2-40B4-BE49-F238E27FC236}">
                <a16:creationId xmlns:a16="http://schemas.microsoft.com/office/drawing/2014/main" id="{8FAB4171-42E6-46B3-B8F7-496BB7360BC9}"/>
              </a:ext>
            </a:extLst>
          </p:cNvPr>
          <p:cNvSpPr txBox="1"/>
          <p:nvPr/>
        </p:nvSpPr>
        <p:spPr>
          <a:xfrm>
            <a:off x="1000664" y="1978325"/>
            <a:ext cx="994625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1E263A"/>
                </a:solidFill>
                <a:latin typeface="Calibri"/>
                <a:cs typeface="Calibri"/>
              </a:rPr>
              <a:t>- The posture of a wheeled mechanism is dependent upon the terrain, but a legged mechanism can isolate its body from the terrain— achieving a more stable stance​</a:t>
            </a:r>
          </a:p>
          <a:p>
            <a:pPr algn="just"/>
            <a:r>
              <a:rPr lang="en-US" sz="2400">
                <a:solidFill>
                  <a:srgbClr val="1E263A"/>
                </a:solidFill>
                <a:latin typeface="Calibri"/>
                <a:cs typeface="Calibri"/>
              </a:rPr>
              <a:t>​</a:t>
            </a:r>
          </a:p>
        </p:txBody>
      </p:sp>
      <p:sp>
        <p:nvSpPr>
          <p:cNvPr id="5" name="TextBox 4">
            <a:extLst>
              <a:ext uri="{FF2B5EF4-FFF2-40B4-BE49-F238E27FC236}">
                <a16:creationId xmlns:a16="http://schemas.microsoft.com/office/drawing/2014/main" id="{284C9CE2-E12B-45A1-AADE-009C3CA6FB1C}"/>
              </a:ext>
            </a:extLst>
          </p:cNvPr>
          <p:cNvSpPr txBox="1"/>
          <p:nvPr/>
        </p:nvSpPr>
        <p:spPr>
          <a:xfrm>
            <a:off x="1086928" y="3545456"/>
            <a:ext cx="40659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cs typeface="Calibri"/>
              </a:rPr>
              <a:t>What are bipedal robots? ​</a:t>
            </a:r>
          </a:p>
        </p:txBody>
      </p:sp>
      <p:sp>
        <p:nvSpPr>
          <p:cNvPr id="6" name="TextBox 5">
            <a:extLst>
              <a:ext uri="{FF2B5EF4-FFF2-40B4-BE49-F238E27FC236}">
                <a16:creationId xmlns:a16="http://schemas.microsoft.com/office/drawing/2014/main" id="{15A71B11-E872-4DF5-89A4-6E273A173455}"/>
              </a:ext>
            </a:extLst>
          </p:cNvPr>
          <p:cNvSpPr txBox="1"/>
          <p:nvPr/>
        </p:nvSpPr>
        <p:spPr>
          <a:xfrm>
            <a:off x="1086928" y="4393720"/>
            <a:ext cx="985999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1E263A"/>
                </a:solidFill>
                <a:latin typeface="Calibri"/>
                <a:cs typeface="Calibri"/>
              </a:rPr>
              <a:t>- A bipedal walking robot is a type of humanoid robot which mimics like a human being and can be programmed to perform some tasks as required. This bipedal robot can assist humans to carry out the tasks or activities in hazardous environments.</a:t>
            </a:r>
            <a:r>
              <a:rPr lang="en-US" sz="2400">
                <a:latin typeface="Calibri"/>
                <a:cs typeface="Calibri"/>
              </a:rPr>
              <a:t>​</a:t>
            </a:r>
            <a:endParaRPr lang="en-US"/>
          </a:p>
        </p:txBody>
      </p:sp>
    </p:spTree>
    <p:extLst>
      <p:ext uri="{BB962C8B-B14F-4D97-AF65-F5344CB8AC3E}">
        <p14:creationId xmlns:p14="http://schemas.microsoft.com/office/powerpoint/2010/main" val="238903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F68169-BE01-468E-9C89-C042AFF0835E}"/>
              </a:ext>
            </a:extLst>
          </p:cNvPr>
          <p:cNvSpPr txBox="1"/>
          <p:nvPr/>
        </p:nvSpPr>
        <p:spPr>
          <a:xfrm>
            <a:off x="4810664" y="454324"/>
            <a:ext cx="2585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1"/>
                </a:solidFill>
                <a:cs typeface="Calibri"/>
              </a:rPr>
              <a:t>Data Set Used</a:t>
            </a:r>
            <a:endParaRPr lang="en-US" b="1">
              <a:solidFill>
                <a:schemeClr val="accent1"/>
              </a:solidFill>
              <a:cs typeface="Calibri"/>
            </a:endParaRPr>
          </a:p>
        </p:txBody>
      </p:sp>
      <p:sp>
        <p:nvSpPr>
          <p:cNvPr id="5" name="TextBox 4">
            <a:extLst>
              <a:ext uri="{FF2B5EF4-FFF2-40B4-BE49-F238E27FC236}">
                <a16:creationId xmlns:a16="http://schemas.microsoft.com/office/drawing/2014/main" id="{CE1E66B5-0719-41DB-B8C4-A8C44BE1AB92}"/>
              </a:ext>
            </a:extLst>
          </p:cNvPr>
          <p:cNvSpPr txBox="1"/>
          <p:nvPr/>
        </p:nvSpPr>
        <p:spPr>
          <a:xfrm>
            <a:off x="1143539" y="1028520"/>
            <a:ext cx="21824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mn-lt"/>
                <a:cs typeface="Arial"/>
              </a:rPr>
              <a:t>Participants</a:t>
            </a:r>
          </a:p>
          <a:p>
            <a:pPr algn="l"/>
            <a:endParaRPr lang="en-US" sz="2800">
              <a:solidFill>
                <a:schemeClr val="accent2"/>
              </a:solidFill>
              <a:cs typeface="Calibri"/>
            </a:endParaRPr>
          </a:p>
        </p:txBody>
      </p:sp>
      <p:sp>
        <p:nvSpPr>
          <p:cNvPr id="7" name="TextBox 6">
            <a:extLst>
              <a:ext uri="{FF2B5EF4-FFF2-40B4-BE49-F238E27FC236}">
                <a16:creationId xmlns:a16="http://schemas.microsoft.com/office/drawing/2014/main" id="{C30A8332-D036-43EF-85FA-7787253FD313}"/>
              </a:ext>
            </a:extLst>
          </p:cNvPr>
          <p:cNvSpPr txBox="1"/>
          <p:nvPr/>
        </p:nvSpPr>
        <p:spPr>
          <a:xfrm>
            <a:off x="1051524" y="4042014"/>
            <a:ext cx="26138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cs typeface="Arial"/>
              </a:rPr>
              <a:t>Data acquisition</a:t>
            </a:r>
          </a:p>
        </p:txBody>
      </p:sp>
      <p:sp>
        <p:nvSpPr>
          <p:cNvPr id="8" name="TextBox 7">
            <a:extLst>
              <a:ext uri="{FF2B5EF4-FFF2-40B4-BE49-F238E27FC236}">
                <a16:creationId xmlns:a16="http://schemas.microsoft.com/office/drawing/2014/main" id="{42AEE30C-A05E-47B7-B282-64435BCCD8C3}"/>
              </a:ext>
            </a:extLst>
          </p:cNvPr>
          <p:cNvSpPr txBox="1"/>
          <p:nvPr/>
        </p:nvSpPr>
        <p:spPr>
          <a:xfrm>
            <a:off x="1058174" y="1561381"/>
            <a:ext cx="1033444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Calibri"/>
                <a:cs typeface="Calibri"/>
              </a:rPr>
              <a:t>Study participants included 42 volunteers, including 24 young adults (age 27.6 ± 4.4 years, height 171.1 ± 10.5 cm, and mass 68.4 ± 12.2 kg) and 18 older adults (age 62.7 ± 8.0 years, height 161.8 ± 9.5 cm, and mass 66.9 ± 10.1 kg). All participants were free of any lower-extremity injury in the last six months before the data were collected, and all were free of any orthopedic or neurologic disease that could interfere with their gait patterns.</a:t>
            </a:r>
            <a:r>
              <a:rPr lang="en-US" sz="2400">
                <a:latin typeface="Calibri"/>
                <a:cs typeface="Arial"/>
              </a:rPr>
              <a:t>​</a:t>
            </a:r>
            <a:endParaRPr lang="en-US" sz="2400">
              <a:latin typeface="Calibri"/>
              <a:cs typeface="Calibri"/>
            </a:endParaRPr>
          </a:p>
        </p:txBody>
      </p:sp>
      <p:sp>
        <p:nvSpPr>
          <p:cNvPr id="9" name="TextBox 8">
            <a:extLst>
              <a:ext uri="{FF2B5EF4-FFF2-40B4-BE49-F238E27FC236}">
                <a16:creationId xmlns:a16="http://schemas.microsoft.com/office/drawing/2014/main" id="{A99C2828-EFA2-439B-B491-BE1AA2F7BDDF}"/>
              </a:ext>
            </a:extLst>
          </p:cNvPr>
          <p:cNvSpPr txBox="1"/>
          <p:nvPr/>
        </p:nvSpPr>
        <p:spPr>
          <a:xfrm>
            <a:off x="1058175" y="4666891"/>
            <a:ext cx="1024818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Calibri"/>
                <a:cs typeface="Calibri"/>
              </a:rPr>
              <a:t>Standard gait-analysis procedures were employed to collect data using a motion-capture system that had 12 cameras. The data were collected using a three-dimensional (3D) motion-capture system, force platforms and an instrumented treadmill while the subjects walked barefoot over a range of gait speeds.</a:t>
            </a:r>
            <a:r>
              <a:rPr lang="en-US" sz="2400">
                <a:latin typeface="Calibri"/>
                <a:cs typeface="Arial"/>
              </a:rPr>
              <a:t>​</a:t>
            </a:r>
            <a:endParaRPr lang="en-US" sz="2400">
              <a:latin typeface="Calibri"/>
              <a:cs typeface="Calibri"/>
            </a:endParaRPr>
          </a:p>
        </p:txBody>
      </p:sp>
    </p:spTree>
    <p:extLst>
      <p:ext uri="{BB962C8B-B14F-4D97-AF65-F5344CB8AC3E}">
        <p14:creationId xmlns:p14="http://schemas.microsoft.com/office/powerpoint/2010/main" val="64972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D1663-48F1-455B-9F2C-44D24A3BA04B}"/>
              </a:ext>
            </a:extLst>
          </p:cNvPr>
          <p:cNvSpPr txBox="1"/>
          <p:nvPr/>
        </p:nvSpPr>
        <p:spPr>
          <a:xfrm>
            <a:off x="1302589" y="1834551"/>
            <a:ext cx="967308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Calibri"/>
                <a:cs typeface="Segoe UI"/>
              </a:rPr>
              <a:t>The original data set used contains the walking styles of 42 persons of different age groups walking with 8 different angular speeds. ​</a:t>
            </a:r>
            <a:endParaRPr lang="en-US"/>
          </a:p>
          <a:p>
            <a:pPr algn="just"/>
            <a:endParaRPr lang="en-US" sz="2400">
              <a:latin typeface="Calibri"/>
              <a:cs typeface="Segoe UI"/>
            </a:endParaRPr>
          </a:p>
          <a:p>
            <a:pPr algn="just"/>
            <a:r>
              <a:rPr lang="en-US" sz="2400">
                <a:latin typeface="Calibri"/>
                <a:cs typeface="Segoe UI"/>
              </a:rPr>
              <a:t>We have observed how pelvis, hip, knee, ankle and foot angles change with respect to x, y, z axes and recorded the observations for 100 steps. ​</a:t>
            </a:r>
          </a:p>
          <a:p>
            <a:pPr algn="just"/>
            <a:endParaRPr lang="en-US" sz="2400">
              <a:latin typeface="Calibri"/>
              <a:cs typeface="Segoe UI"/>
            </a:endParaRPr>
          </a:p>
          <a:p>
            <a:pPr algn="just"/>
            <a:r>
              <a:rPr lang="en-US" sz="2400">
                <a:latin typeface="Calibri"/>
                <a:cs typeface="Segoe UI"/>
              </a:rPr>
              <a:t>Input data contains personal information  like age, height, mass, gait speed, leg length, gender,.. And we expect the model to predict the walking style.  ​</a:t>
            </a:r>
          </a:p>
        </p:txBody>
      </p:sp>
    </p:spTree>
    <p:extLst>
      <p:ext uri="{BB962C8B-B14F-4D97-AF65-F5344CB8AC3E}">
        <p14:creationId xmlns:p14="http://schemas.microsoft.com/office/powerpoint/2010/main" val="227280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3AD6A9-487D-430B-807B-C15DC00E11D7}"/>
              </a:ext>
            </a:extLst>
          </p:cNvPr>
          <p:cNvSpPr txBox="1"/>
          <p:nvPr/>
        </p:nvSpPr>
        <p:spPr>
          <a:xfrm>
            <a:off x="483080" y="482891"/>
            <a:ext cx="11110822"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a:solidFill>
                  <a:schemeClr val="accent2"/>
                </a:solidFill>
                <a:latin typeface="Calibri"/>
                <a:cs typeface="Segoe UI"/>
              </a:rPr>
              <a:t>Combined Labeled Data Set Description</a:t>
            </a:r>
            <a:r>
              <a:rPr lang="en-US" sz="2800">
                <a:solidFill>
                  <a:schemeClr val="accent2"/>
                </a:solidFill>
                <a:latin typeface="Calibri"/>
                <a:cs typeface="Segoe UI"/>
              </a:rPr>
              <a:t>:</a:t>
            </a:r>
            <a:r>
              <a:rPr lang="en-US">
                <a:solidFill>
                  <a:srgbClr val="1E263A"/>
                </a:solidFill>
                <a:latin typeface="Calibri"/>
                <a:cs typeface="Segoe UI"/>
              </a:rPr>
              <a:t> </a:t>
            </a:r>
            <a:endParaRPr lang="en-US">
              <a:cs typeface="Calibri"/>
            </a:endParaRPr>
          </a:p>
          <a:p>
            <a:pPr algn="just"/>
            <a:r>
              <a:rPr lang="en-US" sz="2400">
                <a:solidFill>
                  <a:srgbClr val="1E263A"/>
                </a:solidFill>
                <a:latin typeface="Calibri"/>
                <a:cs typeface="Segoe UI"/>
              </a:rPr>
              <a:t>The data set is collected for 25 subjects using wearable accelerometer (6-Degree IMU sensors) for 7 different activities named: Jogging, Normal walk, sit up, up stair walk, down stair walk, walk on heel and walk on toe for clinical examination purpose.              We have considered the subject from different age group, gender and also collected data for pregnant woman data. </a:t>
            </a:r>
            <a:endParaRPr lang="en-US" sz="2400">
              <a:solidFill>
                <a:srgbClr val="000000"/>
              </a:solidFill>
              <a:latin typeface="Calibri"/>
              <a:cs typeface="Calibri"/>
            </a:endParaRPr>
          </a:p>
          <a:p>
            <a:pPr algn="just"/>
            <a:r>
              <a:rPr lang="en-US" sz="2400">
                <a:solidFill>
                  <a:srgbClr val="1E263A"/>
                </a:solidFill>
                <a:latin typeface="Calibri"/>
                <a:cs typeface="Segoe UI"/>
              </a:rPr>
              <a:t>Each data file is having following column: </a:t>
            </a:r>
            <a:endParaRPr lang="en-US" sz="2400">
              <a:solidFill>
                <a:srgbClr val="000000"/>
              </a:solidFill>
              <a:latin typeface="Calibri"/>
              <a:cs typeface="Calibri"/>
            </a:endParaRPr>
          </a:p>
          <a:p>
            <a:pPr algn="just"/>
            <a:r>
              <a:rPr lang="en-US" sz="2400">
                <a:solidFill>
                  <a:srgbClr val="1E263A"/>
                </a:solidFill>
                <a:latin typeface="Calibri"/>
                <a:cs typeface="Segoe UI"/>
              </a:rPr>
              <a:t>Time(s), ax(g), ay(g), </a:t>
            </a:r>
            <a:r>
              <a:rPr lang="en-US" sz="2400" err="1">
                <a:solidFill>
                  <a:srgbClr val="1E263A"/>
                </a:solidFill>
                <a:latin typeface="Calibri"/>
                <a:cs typeface="Segoe UI"/>
              </a:rPr>
              <a:t>az</a:t>
            </a:r>
            <a:r>
              <a:rPr lang="en-US" sz="2400">
                <a:solidFill>
                  <a:srgbClr val="1E263A"/>
                </a:solidFill>
                <a:latin typeface="Calibri"/>
                <a:cs typeface="Segoe UI"/>
              </a:rPr>
              <a:t>(g), </a:t>
            </a:r>
            <a:r>
              <a:rPr lang="en-US" sz="2400" err="1">
                <a:solidFill>
                  <a:srgbClr val="1E263A"/>
                </a:solidFill>
                <a:latin typeface="Calibri"/>
                <a:cs typeface="Segoe UI"/>
              </a:rPr>
              <a:t>wx</a:t>
            </a:r>
            <a:r>
              <a:rPr lang="en-US" sz="2400">
                <a:solidFill>
                  <a:srgbClr val="1E263A"/>
                </a:solidFill>
                <a:latin typeface="Calibri"/>
                <a:cs typeface="Segoe UI"/>
              </a:rPr>
              <a:t>(deg/s), </a:t>
            </a:r>
            <a:r>
              <a:rPr lang="en-US" sz="2400" err="1">
                <a:solidFill>
                  <a:srgbClr val="1E263A"/>
                </a:solidFill>
                <a:latin typeface="Calibri"/>
                <a:cs typeface="Segoe UI"/>
              </a:rPr>
              <a:t>wy</a:t>
            </a:r>
            <a:r>
              <a:rPr lang="en-US" sz="2400">
                <a:solidFill>
                  <a:srgbClr val="1E263A"/>
                </a:solidFill>
                <a:latin typeface="Calibri"/>
                <a:cs typeface="Segoe UI"/>
              </a:rPr>
              <a:t>(deg/s), </a:t>
            </a:r>
            <a:r>
              <a:rPr lang="en-US" sz="2400" err="1">
                <a:solidFill>
                  <a:srgbClr val="1E263A"/>
                </a:solidFill>
                <a:latin typeface="Calibri"/>
                <a:cs typeface="Segoe UI"/>
              </a:rPr>
              <a:t>wz</a:t>
            </a:r>
            <a:r>
              <a:rPr lang="en-US" sz="2400">
                <a:solidFill>
                  <a:srgbClr val="1E263A"/>
                </a:solidFill>
                <a:latin typeface="Calibri"/>
                <a:cs typeface="Segoe UI"/>
              </a:rPr>
              <a:t>(deg/s),  </a:t>
            </a:r>
            <a:r>
              <a:rPr lang="en-US" sz="2400" err="1">
                <a:solidFill>
                  <a:srgbClr val="1E263A"/>
                </a:solidFill>
                <a:latin typeface="Calibri"/>
                <a:cs typeface="Segoe UI"/>
              </a:rPr>
              <a:t>AngleX</a:t>
            </a:r>
            <a:r>
              <a:rPr lang="en-US" sz="2400">
                <a:solidFill>
                  <a:srgbClr val="1E263A"/>
                </a:solidFill>
                <a:latin typeface="Calibri"/>
                <a:cs typeface="Segoe UI"/>
              </a:rPr>
              <a:t>(deg),  </a:t>
            </a:r>
            <a:r>
              <a:rPr lang="en-US" sz="2400" err="1">
                <a:solidFill>
                  <a:srgbClr val="1E263A"/>
                </a:solidFill>
                <a:latin typeface="Calibri"/>
                <a:cs typeface="Segoe UI"/>
              </a:rPr>
              <a:t>AngleY</a:t>
            </a:r>
            <a:r>
              <a:rPr lang="en-US" sz="2400">
                <a:solidFill>
                  <a:srgbClr val="1E263A"/>
                </a:solidFill>
                <a:latin typeface="Calibri"/>
                <a:cs typeface="Segoe UI"/>
              </a:rPr>
              <a:t>(deg),  </a:t>
            </a:r>
            <a:r>
              <a:rPr lang="en-US" sz="2400" err="1">
                <a:solidFill>
                  <a:srgbClr val="1E263A"/>
                </a:solidFill>
                <a:latin typeface="Calibri"/>
                <a:cs typeface="Segoe UI"/>
              </a:rPr>
              <a:t>AngleZ</a:t>
            </a:r>
            <a:r>
              <a:rPr lang="en-US" sz="2400">
                <a:solidFill>
                  <a:srgbClr val="1E263A"/>
                </a:solidFill>
                <a:latin typeface="Calibri"/>
                <a:cs typeface="Segoe UI"/>
              </a:rPr>
              <a:t>(deg),  T(°) .​</a:t>
            </a:r>
            <a:endParaRPr lang="en-US" sz="2400">
              <a:latin typeface="Calibri"/>
              <a:cs typeface="Calibri"/>
            </a:endParaRPr>
          </a:p>
          <a:p>
            <a:pPr algn="just"/>
            <a:endParaRPr lang="en-US" sz="2400">
              <a:solidFill>
                <a:srgbClr val="1E263A"/>
              </a:solidFill>
              <a:latin typeface="Calibri"/>
              <a:cs typeface="Segoe UI"/>
            </a:endParaRPr>
          </a:p>
          <a:p>
            <a:pPr algn="just"/>
            <a:r>
              <a:rPr lang="en-US" sz="2400">
                <a:solidFill>
                  <a:srgbClr val="1E263A"/>
                </a:solidFill>
                <a:latin typeface="Calibri"/>
                <a:cs typeface="Segoe UI"/>
              </a:rPr>
              <a:t>Time(s) : time stamp ​</a:t>
            </a:r>
          </a:p>
          <a:p>
            <a:pPr algn="just"/>
            <a:r>
              <a:rPr lang="en-US" sz="2400">
                <a:solidFill>
                  <a:srgbClr val="1E263A"/>
                </a:solidFill>
                <a:latin typeface="Calibri"/>
                <a:cs typeface="Segoe UI"/>
              </a:rPr>
              <a:t>ax(g), ay(g), </a:t>
            </a:r>
            <a:r>
              <a:rPr lang="en-US" sz="2400" err="1">
                <a:solidFill>
                  <a:srgbClr val="1E263A"/>
                </a:solidFill>
                <a:latin typeface="Calibri"/>
                <a:cs typeface="Segoe UI"/>
              </a:rPr>
              <a:t>az</a:t>
            </a:r>
            <a:r>
              <a:rPr lang="en-US" sz="2400">
                <a:solidFill>
                  <a:srgbClr val="1E263A"/>
                </a:solidFill>
                <a:latin typeface="Calibri"/>
                <a:cs typeface="Segoe UI"/>
              </a:rPr>
              <a:t> (g): Acceleration about x, y and z axis ​</a:t>
            </a:r>
          </a:p>
          <a:p>
            <a:pPr algn="just"/>
            <a:r>
              <a:rPr lang="en-US" sz="2400" err="1">
                <a:solidFill>
                  <a:srgbClr val="1E263A"/>
                </a:solidFill>
                <a:latin typeface="Calibri"/>
                <a:cs typeface="Segoe UI"/>
              </a:rPr>
              <a:t>wx</a:t>
            </a:r>
            <a:r>
              <a:rPr lang="en-US" sz="2400">
                <a:solidFill>
                  <a:srgbClr val="1E263A"/>
                </a:solidFill>
                <a:latin typeface="Calibri"/>
                <a:cs typeface="Segoe UI"/>
              </a:rPr>
              <a:t>(deg/s) , </a:t>
            </a:r>
            <a:r>
              <a:rPr lang="en-US" sz="2400" err="1">
                <a:solidFill>
                  <a:srgbClr val="1E263A"/>
                </a:solidFill>
                <a:latin typeface="Calibri"/>
                <a:cs typeface="Segoe UI"/>
              </a:rPr>
              <a:t>wy</a:t>
            </a:r>
            <a:r>
              <a:rPr lang="en-US" sz="2400">
                <a:solidFill>
                  <a:srgbClr val="1E263A"/>
                </a:solidFill>
                <a:latin typeface="Calibri"/>
                <a:cs typeface="Segoe UI"/>
              </a:rPr>
              <a:t> (deg/s), </a:t>
            </a:r>
            <a:r>
              <a:rPr lang="en-US" sz="2400" err="1">
                <a:solidFill>
                  <a:srgbClr val="1E263A"/>
                </a:solidFill>
                <a:latin typeface="Calibri"/>
                <a:cs typeface="Segoe UI"/>
              </a:rPr>
              <a:t>wz</a:t>
            </a:r>
            <a:r>
              <a:rPr lang="en-US" sz="2400">
                <a:solidFill>
                  <a:srgbClr val="1E263A"/>
                </a:solidFill>
                <a:latin typeface="Calibri"/>
                <a:cs typeface="Segoe UI"/>
              </a:rPr>
              <a:t> (deg/s): Angular Velocity​</a:t>
            </a:r>
          </a:p>
          <a:p>
            <a:pPr algn="just"/>
            <a:r>
              <a:rPr lang="en-US" sz="2400" err="1">
                <a:solidFill>
                  <a:srgbClr val="1E263A"/>
                </a:solidFill>
                <a:latin typeface="Calibri"/>
                <a:cs typeface="Segoe UI"/>
              </a:rPr>
              <a:t>AngleX</a:t>
            </a:r>
            <a:r>
              <a:rPr lang="en-US" sz="2400">
                <a:solidFill>
                  <a:srgbClr val="1E263A"/>
                </a:solidFill>
                <a:latin typeface="Calibri"/>
                <a:cs typeface="Segoe UI"/>
              </a:rPr>
              <a:t> (deg) ,</a:t>
            </a:r>
            <a:r>
              <a:rPr lang="en-US" sz="2400" err="1">
                <a:solidFill>
                  <a:srgbClr val="1E263A"/>
                </a:solidFill>
                <a:latin typeface="Calibri"/>
                <a:cs typeface="Segoe UI"/>
              </a:rPr>
              <a:t>AngleY</a:t>
            </a:r>
            <a:r>
              <a:rPr lang="en-US" sz="2400">
                <a:solidFill>
                  <a:srgbClr val="1E263A"/>
                </a:solidFill>
                <a:latin typeface="Calibri"/>
                <a:cs typeface="Segoe UI"/>
              </a:rPr>
              <a:t> (deg) </a:t>
            </a:r>
            <a:r>
              <a:rPr lang="en-US" sz="2400" err="1">
                <a:solidFill>
                  <a:srgbClr val="1E263A"/>
                </a:solidFill>
                <a:latin typeface="Calibri"/>
                <a:cs typeface="Segoe UI"/>
              </a:rPr>
              <a:t>AngleZ</a:t>
            </a:r>
            <a:r>
              <a:rPr lang="en-US" sz="2400">
                <a:solidFill>
                  <a:srgbClr val="1E263A"/>
                </a:solidFill>
                <a:latin typeface="Calibri"/>
                <a:cs typeface="Segoe UI"/>
              </a:rPr>
              <a:t> (deg) </a:t>
            </a:r>
          </a:p>
          <a:p>
            <a:pPr algn="just"/>
            <a:r>
              <a:rPr lang="en-US" sz="2400">
                <a:solidFill>
                  <a:srgbClr val="1E263A"/>
                </a:solidFill>
                <a:latin typeface="Calibri"/>
                <a:cs typeface="Segoe UI"/>
              </a:rPr>
              <a:t>T(°): Joint angle value in degree.​</a:t>
            </a:r>
            <a:endParaRPr lang="en-US">
              <a:cs typeface="Calibri" panose="020F0502020204030204"/>
            </a:endParaRPr>
          </a:p>
          <a:p>
            <a:pPr algn="just"/>
            <a:r>
              <a:rPr lang="en-US" sz="2400">
                <a:solidFill>
                  <a:srgbClr val="1E263A"/>
                </a:solidFill>
                <a:latin typeface="Calibri"/>
                <a:cs typeface="Segoe UI"/>
              </a:rPr>
              <a:t>​</a:t>
            </a:r>
          </a:p>
        </p:txBody>
      </p:sp>
    </p:spTree>
    <p:extLst>
      <p:ext uri="{BB962C8B-B14F-4D97-AF65-F5344CB8AC3E}">
        <p14:creationId xmlns:p14="http://schemas.microsoft.com/office/powerpoint/2010/main" val="9498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83D62E-6FA7-446F-B459-458F285BF15C}"/>
              </a:ext>
            </a:extLst>
          </p:cNvPr>
          <p:cNvSpPr txBox="1"/>
          <p:nvPr/>
        </p:nvSpPr>
        <p:spPr>
          <a:xfrm>
            <a:off x="4896928" y="396815"/>
            <a:ext cx="239814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1"/>
                </a:solidFill>
                <a:cs typeface="Calibri"/>
              </a:rPr>
              <a:t>Models Used</a:t>
            </a:r>
            <a:endParaRPr lang="en-US" b="1">
              <a:solidFill>
                <a:schemeClr val="accent1"/>
              </a:solidFill>
              <a:cs typeface="Calibri"/>
            </a:endParaRPr>
          </a:p>
        </p:txBody>
      </p:sp>
      <p:sp>
        <p:nvSpPr>
          <p:cNvPr id="5" name="TextBox 4">
            <a:extLst>
              <a:ext uri="{FF2B5EF4-FFF2-40B4-BE49-F238E27FC236}">
                <a16:creationId xmlns:a16="http://schemas.microsoft.com/office/drawing/2014/main" id="{BFDEF0E0-D7CB-4873-A35A-7AF9FE794CD4}"/>
              </a:ext>
            </a:extLst>
          </p:cNvPr>
          <p:cNvSpPr txBox="1"/>
          <p:nvPr/>
        </p:nvSpPr>
        <p:spPr>
          <a:xfrm>
            <a:off x="1143539" y="1028520"/>
            <a:ext cx="505795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mn-lt"/>
                <a:cs typeface="Arial"/>
              </a:rPr>
              <a:t>Recurrent Neural Networks(RNN)</a:t>
            </a:r>
          </a:p>
          <a:p>
            <a:pPr algn="l"/>
            <a:endParaRPr lang="en-US" sz="2800">
              <a:solidFill>
                <a:schemeClr val="accent2"/>
              </a:solidFill>
              <a:cs typeface="Calibri"/>
            </a:endParaRPr>
          </a:p>
        </p:txBody>
      </p:sp>
      <p:sp>
        <p:nvSpPr>
          <p:cNvPr id="6" name="TextBox 5">
            <a:extLst>
              <a:ext uri="{FF2B5EF4-FFF2-40B4-BE49-F238E27FC236}">
                <a16:creationId xmlns:a16="http://schemas.microsoft.com/office/drawing/2014/main" id="{7E8CF814-9142-4AA2-BEFC-7B4D5F375CE1}"/>
              </a:ext>
            </a:extLst>
          </p:cNvPr>
          <p:cNvSpPr txBox="1"/>
          <p:nvPr/>
        </p:nvSpPr>
        <p:spPr>
          <a:xfrm>
            <a:off x="4537494" y="1978325"/>
            <a:ext cx="740146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400">
                <a:solidFill>
                  <a:srgbClr val="1E263A"/>
                </a:solidFill>
                <a:latin typeface="Calibri"/>
                <a:cs typeface="Arial"/>
              </a:rPr>
              <a:t>Recurrent means the output at current time step becomes the input to the next time step.​</a:t>
            </a:r>
            <a:endParaRPr lang="en-US"/>
          </a:p>
          <a:p>
            <a:pPr algn="just"/>
            <a:endParaRPr lang="en-US" sz="2400">
              <a:solidFill>
                <a:srgbClr val="1E263A"/>
              </a:solidFill>
              <a:latin typeface="Calibri"/>
              <a:cs typeface="Arial"/>
            </a:endParaRPr>
          </a:p>
          <a:p>
            <a:pPr algn="just">
              <a:buChar char="•"/>
            </a:pPr>
            <a:r>
              <a:rPr lang="en-US" sz="2400">
                <a:solidFill>
                  <a:srgbClr val="1E263A"/>
                </a:solidFill>
                <a:latin typeface="Calibri"/>
                <a:cs typeface="Arial"/>
              </a:rPr>
              <a:t>At each element of sequence, the </a:t>
            </a:r>
            <a:r>
              <a:rPr lang="en-US" sz="2400" b="1">
                <a:solidFill>
                  <a:srgbClr val="1E263A"/>
                </a:solidFill>
                <a:latin typeface="Calibri"/>
                <a:cs typeface="Arial"/>
              </a:rPr>
              <a:t>Recurrent Neural Network(RNN)</a:t>
            </a:r>
            <a:r>
              <a:rPr lang="en-US" sz="2400">
                <a:solidFill>
                  <a:srgbClr val="1E263A"/>
                </a:solidFill>
                <a:latin typeface="Calibri"/>
                <a:cs typeface="Arial"/>
              </a:rPr>
              <a:t> considers not just the current input but what it remembers about the preceding elements.​</a:t>
            </a:r>
          </a:p>
          <a:p>
            <a:pPr algn="just"/>
            <a:r>
              <a:rPr lang="en-US" sz="2400">
                <a:solidFill>
                  <a:srgbClr val="1E263A"/>
                </a:solidFill>
                <a:latin typeface="Calibri"/>
                <a:cs typeface="Arial"/>
              </a:rPr>
              <a:t>​</a:t>
            </a:r>
          </a:p>
          <a:p>
            <a:pPr algn="just">
              <a:buChar char="•"/>
            </a:pPr>
            <a:r>
              <a:rPr lang="en-US" sz="2400">
                <a:solidFill>
                  <a:srgbClr val="1E263A"/>
                </a:solidFill>
                <a:latin typeface="Calibri"/>
                <a:cs typeface="Arial"/>
              </a:rPr>
              <a:t>A RNN contains memory cells which allow the network to learn long-term dependencies in a  sequence which means it can take the entire context into account when making a prediction. ​</a:t>
            </a:r>
          </a:p>
        </p:txBody>
      </p:sp>
      <p:pic>
        <p:nvPicPr>
          <p:cNvPr id="7" name="Picture 6">
            <a:extLst>
              <a:ext uri="{FF2B5EF4-FFF2-40B4-BE49-F238E27FC236}">
                <a16:creationId xmlns:a16="http://schemas.microsoft.com/office/drawing/2014/main" id="{E8AA7D83-D094-499C-8DC8-C6A9ED4BB6F3}"/>
              </a:ext>
            </a:extLst>
          </p:cNvPr>
          <p:cNvPicPr>
            <a:picLocks noChangeAspect="1"/>
          </p:cNvPicPr>
          <p:nvPr/>
        </p:nvPicPr>
        <p:blipFill>
          <a:blip r:embed="rId2"/>
          <a:stretch>
            <a:fillRect/>
          </a:stretch>
        </p:blipFill>
        <p:spPr>
          <a:xfrm>
            <a:off x="71887" y="2063062"/>
            <a:ext cx="4836544" cy="3514366"/>
          </a:xfrm>
          <a:prstGeom prst="rect">
            <a:avLst/>
          </a:prstGeom>
        </p:spPr>
      </p:pic>
    </p:spTree>
    <p:extLst>
      <p:ext uri="{BB962C8B-B14F-4D97-AF65-F5344CB8AC3E}">
        <p14:creationId xmlns:p14="http://schemas.microsoft.com/office/powerpoint/2010/main" val="187115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Copyrights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150</cp:revision>
  <dcterms:created xsi:type="dcterms:W3CDTF">2021-04-14T06:43:07Z</dcterms:created>
  <dcterms:modified xsi:type="dcterms:W3CDTF">2021-04-14T09:25:05Z</dcterms:modified>
</cp:coreProperties>
</file>