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58028-6C4E-CB55-09C2-8479C8DE0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52444E-3C27-6BC5-2C4A-1354B8420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0DD718-0562-239D-84BC-AA824D0B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93F4F9-9E36-24D6-FBEF-04F6AE56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C0E87A-C8F4-5DEF-F7C5-5546A79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38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37E7D-684A-DD3E-8E04-835CF17C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A6654-24ED-E6A9-AF24-FC07CEE3D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5A290-2FB2-24FA-3370-AEBA998B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6F122A-5F3A-873D-BFC3-5E61405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D43F4-A18A-75DE-B1A9-CCE271D8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2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E590A0-7B65-F313-B9D0-212E4DB6B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6B8F72-CED1-7224-D2F8-D5E60907D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45C565-2862-CE73-AA8D-B1CA0332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EE00D-9A31-FDAA-D624-D41E35BA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A77A44-6B8A-DEF6-48EF-BA17EEC1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88BE4-3651-4415-E68B-B03F2B46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562807-41D1-1058-E787-E120DB92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91E9F9-2026-B8E8-DB05-8E096893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00EE92-767D-7B7C-F233-902FF2A0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40D174-3653-5E7B-AA7A-2AEAF0B6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7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1ECA3-82B1-72F2-D14E-EDFA11FC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3E935F-C69B-568E-D1C0-FD4561C6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C2D9C1-BCE8-53DF-AFF8-71458B7E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84DCBE-6B96-7EAC-D4F4-5A7BDEEA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181230-330C-5F88-7471-FEB750EE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21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324E3-6E15-8A3D-FCE2-4AB89D58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58BF2-61F9-C3B3-2B80-CADF0E7A2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260A41-3302-D29B-0238-BC9339AAE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1AA607-B52C-BC82-59E6-C00D5C2C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A86AE7-91CA-63E0-B100-D7885E32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FA2684-F6B2-5C03-9C64-7905DC85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98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4726E-180A-A464-EA30-A4400CD9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B48FD-42CF-C5E5-8C6D-C242400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F18E07-EF93-2C2F-9B1B-A78DAFE3B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023115-3077-7078-F884-FEADB862A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E8BFE4-E52D-3D0A-5D61-432665D48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1044C5-9D8C-1C71-78AB-11E81825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CAF287-85CE-9977-79EE-FA39B667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36E837-609E-2370-2B45-D2927048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0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75369-CB9B-1BB5-E26F-E7CB45D7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E62318-FD80-3ECC-7441-769C9E01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CD3AB9-97AD-1030-0488-9404E40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D3C5B6-CA1C-BCB5-DA70-FC0541E3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3FAB4A-7241-773D-0ADF-EF069B92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0E96A0-71BA-7F17-516D-67C5B46C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1D4EB1-EEDF-A504-B30B-0B6CB06E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7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9A0CF-C3B0-7D74-BC5C-A5BF8E3E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1C80F-048E-C0A3-2A5E-B60A073C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A78AA0-1584-D8BE-4D9E-4420CB76E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006684-91B1-C027-5B48-C1BCC304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E0F30C-D990-8469-B8F7-44151A0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004BE8-79AB-DB31-0A28-5961CC27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72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F4BB2-C6C8-8E41-0384-5CA124C4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CD08AC-52CF-A091-A723-B281BE6C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749D70-C2BF-689A-24D3-3872F02C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5AEC3B-DA49-02EA-0993-070ADDE6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4DE4E0-5B91-4176-C2A2-ABE7433C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38876F-85C6-D8BE-FB8F-83A944FB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6BA99-0053-FD3F-7583-84DDACE7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9A5893-3365-9BF1-29B2-21D219576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A7A12B-2573-3A28-C4A7-BA559095D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042E-E448-449F-9450-31A0E8B0AA83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856894-63EF-6A6F-E780-7CA16D31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D72927-F705-95E1-C283-DC5848E2A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DBC5-72BA-46B9-9F95-4E1015FB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60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9DAC3-438D-9B24-331F-4E86359CE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2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Bold SemiConden" panose="020B0502040204020203" pitchFamily="34" charset="0"/>
              </a:rPr>
              <a:t>Алгоритм шифрования</a:t>
            </a:r>
            <a:br>
              <a:rPr lang="ru-RU" dirty="0"/>
            </a:br>
            <a:r>
              <a:rPr lang="en-US" dirty="0">
                <a:latin typeface="Algerian" panose="04020705040A02060702" pitchFamily="82" charset="0"/>
              </a:rPr>
              <a:t>EFFICIENT ENCRYPTION(E2)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87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B20309-58A5-9F75-4D25-149A03A32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" y="77190"/>
            <a:ext cx="2598173" cy="63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E5A7C4-F2CE-5B28-04BE-4396DB94F55E}"/>
              </a:ext>
            </a:extLst>
          </p:cNvPr>
          <p:cNvSpPr txBox="1"/>
          <p:nvPr/>
        </p:nvSpPr>
        <p:spPr>
          <a:xfrm>
            <a:off x="3000994" y="385110"/>
            <a:ext cx="6095010" cy="660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  <a:tabLst>
                <a:tab pos="9982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видно из рисунка , алгоритм расшифрования отличается лишь последовательностью применения ключей.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6E397-641D-114F-3232-D5CBA53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29691-C66C-89E9-58C6-B698150D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  <a:tabLst>
                <a:tab pos="9982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Фейстеля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“по определению” дает алгоритму ряд преимуществ: алгоритмы, основанные на ней, применялись в течение десятилетий, их свойства хорошо изучены, что дает некоторую гарантию отсутствия как скрытых уязвимостей, так и незадекларированных возможностей. Известны также сильные и слабые стороны таких алгоритмов по отношению к различным методам криптоанализа. Кроме того, неоспоримым достоинством такой структуры является “симметричность” процедур зашифрования и расшифрования, для реализации которых можно использовать практически один и тот же программный код или аппаратный модуль.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  <a:tabLst>
                <a:tab pos="9982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является очередным подтверждением надежности алгоритмов шифрования, основанных на сети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Фейстеля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– в процессе анализа данного алгоритма не было выявлено каких-либо слабостей (за исключением “усеченных” версий алгоритма – с уменьшенным количеством раундов) и серьезных недостатков.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  <a:tabLst>
                <a:tab pos="9982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Недостатками же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являются: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buFont typeface="+mj-lt"/>
              <a:buAutoNum type="arabicParenR"/>
              <a:tabLst>
                <a:tab pos="9982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предъявляет очень высокие требования к энергонезависимой памяти, что делает весьма затрудненными его применение в таких устройствах, как смарт-карты;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buFont typeface="+mj-lt"/>
              <a:buAutoNum type="arabicParenR"/>
              <a:tabLst>
                <a:tab pos="9982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показывает относительно невысокую скорость шифрования;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arenR"/>
              <a:tabLst>
                <a:tab pos="9982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ресурсы требуются для функции расширения ключа, что также не способствует реализации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смарт-картах.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  <a:tabLst>
                <a:tab pos="9982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разработчики алгоритма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создали действительно сильный алгоритм шифрования, не подверженный каким-либо известным или прогнозируемым атакам. Однако высокая криптостойкость алгоритма достигается за счет невысокой скорости шифрования и активного использования вычислительных ресурсов и памяти.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29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9BA6-2096-D8E1-7EA3-9C9578DF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Немного истории и теории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D261E9-FAD6-D6FE-20D4-BAC5043C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ru-RU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Encryption</a:t>
            </a:r>
            <a:r>
              <a:rPr lang="ru-RU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эффективное шифрование — симметричный блочный криптоалгоритм на основе ячейки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Фейстеля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E2 использует блок размером 128 бит и ключи длиной 128, 192, 256 бит. Создан в компании NTT (Nippon Telegraph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Telephone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в 1998 году и был представлен на AES конкурсе.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E2 прошел тест на криптостойкость успешно. Стойкость шифра E2 не повлияла на его быстродействие. E2 занял одну из лидирующих позиций как в соревновании на скорость шифрования/расшифрования, так и в быстроте формирования ключей. В частности, реализация шифра E2 (компилятор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Borland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показала скорость шифрования/расшифрования 26 Мбит/сек. Несмотря на то, что показатели шифра менялись в зависимости от компилятора, платформы и логики, общая тенденция оставалась неизменной.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Большинство авторов, писавших о конкурсе AES, утверждают, что E2 наряду с некоторыми другими шифрами успешно прошел первый круг. Однако E2 не попал в финал в пятерку лучших шифров. НИСТ было отмечено, что несмотря на хорошие показатели скорости и отсутствие уязвимостей, требования к энергонезависимой памяти слишком высоки.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64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8DB05-4509-CBAE-00A5-5CA4B56A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Алгоритм шифрования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62681-9059-17DF-E832-C69E3612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5000"/>
              </a:lnSpc>
              <a:spcAft>
                <a:spcPts val="800"/>
              </a:spcAft>
              <a:tabLst>
                <a:tab pos="9982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Работу алгоритма шифрования можно разделить на три основные части: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IT-функция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или преобразователь начальных данных (англ.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(IT)), ячейка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Фейстеля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базе F-функции, повторяющаяся 12 раз, и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FT-функция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или преобразователь конечных данных (англ.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(FT)). Функция, выполняющая эти действия в данной реализации, называется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ENCODE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Она принимает 128 битный блок входных данных и сгенерированный ключ, а возвращает 128 битный блок зашифрованных данных.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Сеть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Фе́йстеля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или конструкция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Фейстеля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(англ.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Feistel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Feistel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cipher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— один из методов построения блочных шифров. Сеть состоит из ячеек, называемых ячейками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Фейстеля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 вход каждой ячейки поступают данные и ключ. На выходе каждой ячейки получают изменённые данные. Все ячейки однотипны, и сеть представляет собой определённую многократно повторяющуюся (итерированную) структуру. При шифровании и расшифровании выполняются одни и те же операции; отличается только порядок ключей.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42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87E3F-2812-184A-B23D-F852AC33B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E3AAD72-0D97-61B5-256E-CB96B035D1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4"/>
                <a:ext cx="8691748" cy="5097525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:b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b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Первое преобразование открытого текста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производится с помощью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IT-функции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двух сгенерированных ключей под номерами 13 и 14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𝐼𝑇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Структура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IT-функции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 данной реализации программы следующая: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𝐼𝑇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⊕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800" dirty="0"/>
                  <a:t>где </a:t>
                </a:r>
                <a:r>
                  <a:rPr lang="en-US" sz="1800" i="1" dirty="0"/>
                  <a:t>H</a:t>
                </a:r>
                <a:r>
                  <a:rPr lang="en-US" sz="1800" dirty="0"/>
                  <a:t> </a:t>
                </a:r>
                <a:r>
                  <a:rPr lang="ru-RU" sz="1800" dirty="0"/>
                  <a:t>– пространство слов бинарного алфавита размерности 64 бит; </a:t>
                </a:r>
                <a:r>
                  <a:rPr lang="en-US" sz="1800" i="1" dirty="0"/>
                  <a:t>X</a:t>
                </a:r>
                <a:r>
                  <a:rPr lang="ru-RU" sz="1800" i="1" dirty="0"/>
                  <a:t>, </a:t>
                </a:r>
                <a:r>
                  <a:rPr lang="en-US" sz="1800" i="1" dirty="0"/>
                  <a:t>A</a:t>
                </a:r>
                <a:r>
                  <a:rPr lang="ru-RU" sz="1800" i="1" dirty="0"/>
                  <a:t>, </a:t>
                </a:r>
                <a:r>
                  <a:rPr lang="en-US" sz="1800" i="1" dirty="0"/>
                  <a:t>B</a:t>
                </a:r>
                <a:r>
                  <a:rPr lang="en-US" sz="1800" dirty="0"/>
                  <a:t> </a:t>
                </a:r>
                <a:r>
                  <a:rPr lang="ru-RU" sz="1800" dirty="0"/>
                  <a:t>– бинарные слова размерности 128 бит; </a:t>
                </a:r>
                <a:r>
                  <a:rPr lang="en-US" sz="1800" i="1" dirty="0"/>
                  <a:t>BP</a:t>
                </a:r>
                <a:r>
                  <a:rPr lang="ru-RU" sz="1800" i="1" dirty="0"/>
                  <a:t>()</a:t>
                </a:r>
                <a:r>
                  <a:rPr lang="ru-RU" sz="1800" dirty="0"/>
                  <a:t> – </a:t>
                </a:r>
                <a:r>
                  <a:rPr lang="en-US" sz="1800" dirty="0"/>
                  <a:t>BP</a:t>
                </a:r>
                <a:r>
                  <a:rPr lang="ru-RU" sz="1800" dirty="0"/>
                  <a:t>-функция.</a:t>
                </a:r>
                <a:br>
                  <a:rPr lang="ru-RU" sz="1800" dirty="0"/>
                </a:br>
                <a:r>
                  <a:rPr lang="ru-RU" sz="1800" dirty="0"/>
                  <a:t>В данном случае </a:t>
                </a:r>
                <a:r>
                  <a:rPr lang="en-US" sz="1800" i="1" dirty="0"/>
                  <a:t>X </a:t>
                </a:r>
                <a:r>
                  <a:rPr lang="ru-RU" sz="1800" dirty="0"/>
                  <a:t>– это 128 битный блок информации, поступающий в </a:t>
                </a:r>
                <a:r>
                  <a:rPr lang="ru-RU" sz="1800" i="1" dirty="0"/>
                  <a:t>IT-функцию</a:t>
                </a:r>
                <a:r>
                  <a:rPr lang="ru-RU" sz="1800" dirty="0"/>
                  <a:t>;</a:t>
                </a:r>
                <a:r>
                  <a:rPr lang="ru-RU" sz="1800" i="1" dirty="0"/>
                  <a:t> </a:t>
                </a:r>
                <a:r>
                  <a:rPr lang="en-US" sz="1800" i="1" dirty="0"/>
                  <a:t>A</a:t>
                </a:r>
                <a:r>
                  <a:rPr lang="ru-RU" sz="1800" dirty="0"/>
                  <a:t> –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ru-RU" sz="1800" dirty="0"/>
                  <a:t>;</a:t>
                </a:r>
                <a:r>
                  <a:rPr lang="ru-RU" sz="1800" i="1" dirty="0"/>
                  <a:t> </a:t>
                </a:r>
                <a:r>
                  <a:rPr lang="en-US" sz="1800" i="1" dirty="0"/>
                  <a:t>B</a:t>
                </a:r>
                <a:r>
                  <a:rPr lang="ru-RU" sz="1800" dirty="0"/>
                  <a:t> – ключ </a:t>
                </a:r>
                <a:r>
                  <a:rPr lang="ru-RU" sz="1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ru-RU" sz="1800" dirty="0"/>
                  <a:t>.</a:t>
                </a:r>
                <a:br>
                  <a:rPr lang="ru-RU" sz="1800" dirty="0"/>
                </a:br>
                <a:r>
                  <a:rPr lang="ru-RU" sz="1800" dirty="0"/>
                  <a:t>То есть </a:t>
                </a:r>
                <a:r>
                  <a:rPr lang="ru-RU" sz="1800" i="1" dirty="0"/>
                  <a:t>IT-функция</a:t>
                </a:r>
                <a:r>
                  <a:rPr lang="ru-RU" sz="1800" dirty="0"/>
                  <a:t> принимает три аргумента. Первым делом информация складывается по модулю два с ключом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ru-RU" sz="1800" dirty="0"/>
                  <a:t>. Далее полученный результат разбивается на четыре блока по 32 бита и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sz="1800" dirty="0"/>
                  <a:t> с разделенным на такие же 32 битовые блоки ключом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ru-RU" sz="1800" dirty="0"/>
                  <a:t>. </a:t>
                </a:r>
                <a:br>
                  <a:rPr lang="ru-RU" dirty="0"/>
                </a:br>
                <a:br>
                  <a:rPr lang="ru-RU" dirty="0"/>
                </a:b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E3AAD72-0D97-61B5-256E-CB96B035D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4"/>
                <a:ext cx="8691748" cy="5097525"/>
              </a:xfrm>
              <a:blipFill>
                <a:blip r:embed="rId2"/>
                <a:stretch>
                  <a:fillRect l="-421" r="-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E4BD97-6856-840F-4A92-C60C3E4B7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48" y="11876"/>
            <a:ext cx="2482932" cy="6181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68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8D4A297-87D3-B88E-1F16-A3824BEFCC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7819" y="335437"/>
                <a:ext cx="7701148" cy="3292475"/>
              </a:xfrm>
            </p:spPr>
            <p:txBody>
              <a:bodyPr>
                <a:normAutofit fontScale="90000"/>
              </a:bodyPr>
              <a:lstStyle/>
              <a:p>
                <a:pPr algn="ctr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Затем все соединяется в том же порядке конкатенацией. Завершающей операцией в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IT-функции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является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BP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-функция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Она определяется следующим образом: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BP – функция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или функция перестановки байтов (англ.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byte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permutation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является частью IT-функции и FT — функции.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𝐵𝑃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(3)</m:t>
                            </m:r>
                          </m:sup>
                        </m:sSub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(4)</m:t>
                            </m:r>
                          </m:sup>
                        </m:sSubSup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=1, 2, 3, 4;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=1, 2, 3, 4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 2, 3, 4</m:t>
                          </m:r>
                        </m:e>
                      </m:d>
                    </m:oMath>
                  </m:oMathPara>
                </a14:m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8D4A297-87D3-B88E-1F16-A3824BEFC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7819" y="335437"/>
                <a:ext cx="7701148" cy="3292475"/>
              </a:xfrm>
              <a:blipFill>
                <a:blip r:embed="rId2"/>
                <a:stretch>
                  <a:fillRect t="-185" r="-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BEC022-AE59-6B35-C312-D6061E59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14" y="2510840"/>
            <a:ext cx="6184471" cy="24452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5E9CBB-94A1-9C82-4CE0-53AB94234034}"/>
                  </a:ext>
                </a:extLst>
              </p:cNvPr>
              <p:cNvSpPr txBox="1"/>
              <p:nvPr/>
            </p:nvSpPr>
            <p:spPr>
              <a:xfrm>
                <a:off x="1010888" y="5746819"/>
                <a:ext cx="6095010" cy="660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конечном итоге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функция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возвращает 128 битный блок данных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выполнив первую стадию преобразований.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5E9CBB-94A1-9C82-4CE0-53AB94234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88" y="5746819"/>
                <a:ext cx="6095010" cy="660758"/>
              </a:xfrm>
              <a:prstGeom prst="rect">
                <a:avLst/>
              </a:prstGeom>
              <a:blipFill>
                <a:blip r:embed="rId4"/>
                <a:stretch>
                  <a:fillRect l="-900" t="-6481" r="-800" b="-13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4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E660992-F42C-7885-C1AC-394749C453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3493" y="175120"/>
                <a:ext cx="11905013" cy="3672485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Далее идут преобразования, основанные на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ячейке </a:t>
                </a:r>
                <a:r>
                  <a:rPr lang="ru-RU" sz="18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Фейстеля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на базе F-функции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разбивается на два блока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равной длины, каждый из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является битовым вектором размерностью 64 бита. Затем выполняются 12 циклов преобразований в ячейке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Фейстеля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в которой правый блок на текущей итерации цикла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определяется сложением по модулю два левой части предыдущей итерации цикла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результата функции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аргументами которой являются правая часть предыдущей итерации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 левому блоку на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шаге цикла присваивается значение правого блока на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r-1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шаге. Цикл повторяется 12 раз, то есть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изменяется от 1 до 12.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800" i="1" dirty="0"/>
                  <a:t>F</a:t>
                </a:r>
                <a:r>
                  <a:rPr lang="ru-RU" sz="1800" i="1" dirty="0"/>
                  <a:t> – функция</a:t>
                </a:r>
                <a:r>
                  <a:rPr lang="ru-RU" sz="1800" dirty="0"/>
                  <a:t> состоит из нескольких последовательно выполняемых операций, показанных на рисунке 4.3. Все указанные операции выполняются над отдельными байтами </a:t>
                </a:r>
                <a:r>
                  <a:rPr lang="ru-RU" sz="1800" dirty="0" err="1"/>
                  <a:t>субблока</a:t>
                </a:r>
                <a:r>
                  <a:rPr lang="ru-RU" sz="1800" dirty="0"/>
                  <a:t>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1800" dirty="0"/>
                  <a:t> (через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1800" dirty="0"/>
                  <a:t> обозначена 64 – битная последовательность данных, поступающая на вход </a:t>
                </a:r>
                <a:r>
                  <a:rPr lang="en-US" sz="1800" i="1" dirty="0"/>
                  <a:t>F</a:t>
                </a:r>
                <a:r>
                  <a:rPr lang="ru-RU" sz="1800" i="1" dirty="0"/>
                  <a:t> – функции</a:t>
                </a:r>
                <a:r>
                  <a:rPr lang="ru-RU" sz="1800" dirty="0"/>
                  <a:t>), то есть можно считать, что 64 – битный </a:t>
                </a:r>
                <a:r>
                  <a:rPr lang="ru-RU" sz="1800" dirty="0" err="1"/>
                  <a:t>субблок</a:t>
                </a:r>
                <a:r>
                  <a:rPr lang="ru-RU" sz="1800" dirty="0"/>
                  <a:t>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1800" dirty="0"/>
                  <a:t> разбивается на 8 подблоков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1800" dirty="0"/>
                  <a:t>, каждый из которых имеет размер 8 битов.</a:t>
                </a:r>
                <a:br>
                  <a:rPr lang="ru-RU" dirty="0"/>
                </a:b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E660992-F42C-7885-C1AC-394749C45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493" y="175120"/>
                <a:ext cx="11905013" cy="3672485"/>
              </a:xfrm>
              <a:blipFill>
                <a:blip r:embed="rId2"/>
                <a:stretch>
                  <a:fillRect l="-307" t="-5482" r="-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29AE10-2D31-353C-CEF0-F5A40B0F6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73" y="2826525"/>
            <a:ext cx="5928360" cy="10210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93EBA-61FA-FF83-0144-F0C698E1CBEF}"/>
              </a:ext>
            </a:extLst>
          </p:cNvPr>
          <p:cNvSpPr txBox="1"/>
          <p:nvPr/>
        </p:nvSpPr>
        <p:spPr>
          <a:xfrm>
            <a:off x="2750622" y="3662650"/>
            <a:ext cx="6095010" cy="369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tabLst>
                <a:tab pos="998220" algn="l"/>
              </a:tabLst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функции.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6EFCBA-2958-32A8-2847-183D33A8B102}"/>
                  </a:ext>
                </a:extLst>
              </p:cNvPr>
              <p:cNvSpPr txBox="1"/>
              <p:nvPr/>
            </p:nvSpPr>
            <p:spPr>
              <a:xfrm>
                <a:off x="728849" y="4146828"/>
                <a:ext cx="10876808" cy="2352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𝐴𝐾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𝐴𝐾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выполняют наложение соответственно левой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правой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частей ключа раунда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входной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субблок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данных. Наложение выполняется побитовым сложением по модулю два каждого байта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субблока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соответствующего ему ключа раунда. То есть операции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𝐴𝐾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𝐴𝐾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выполняются так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обозначают, соответственно, текущее значение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байта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субблока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перед конкретной операцией и после нее):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𝐴𝐾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1: </m:t>
                    </m:r>
                    <m:sSubSup>
                      <m:sSub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𝐴𝐾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2: </m:t>
                    </m:r>
                    <m:sSubSup>
                      <m:sSub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6EFCBA-2958-32A8-2847-183D33A8B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49" y="4146828"/>
                <a:ext cx="10876808" cy="2352182"/>
              </a:xfrm>
              <a:prstGeom prst="rect">
                <a:avLst/>
              </a:prstGeom>
              <a:blipFill>
                <a:blip r:embed="rId4"/>
                <a:stretch>
                  <a:fillRect l="-504" t="-1554" r="-448" b="-25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96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0210F86-A586-B14F-16BC-AA7F3F0D17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92326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функция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функция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выполняют преобразования, описанные в первом пункте.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BRL – функция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(англ.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byte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rotate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или циклический сдвиг влево: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𝐵𝑅𝐿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=1…8</m:t>
                        </m:r>
                      </m:e>
                    </m:d>
                  </m:oMath>
                </a14:m>
                <a:r>
                  <a:rPr lang="ru-RU" sz="1800" dirty="0"/>
                  <a:t> – бинарное слово размерности 8 бит.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0210F86-A586-B14F-16BC-AA7F3F0D1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923265"/>
                <a:ext cx="10515600" cy="1325563"/>
              </a:xfrm>
              <a:blipFill>
                <a:blip r:embed="rId2"/>
                <a:stretch>
                  <a:fillRect l="-348" t="-26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1C61E0-D7F8-C35F-5881-5E1819FA89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 t="2875" r="4750"/>
          <a:stretch/>
        </p:blipFill>
        <p:spPr bwMode="auto">
          <a:xfrm>
            <a:off x="2933493" y="2315935"/>
            <a:ext cx="5873750" cy="3924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244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6B4887D-A2DA-355B-2D34-BEC6260E98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Финальный этап шифрования — выполнение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FT-функции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Результат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FT-функции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аргументами которой являются конкатенация правой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левой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частей на выходе 12 итерации ячейки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Фейстеля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ключи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𝐹𝑇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Структура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FT-функции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𝐹𝑇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𝐵𝑃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⊕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пространство слов бинарного алфавита размерности 64 бит;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(соответствует входным данным)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(соответствует ключу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(соответствует ключу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– бинарные слова размерности 128 бит.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Операция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"−"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выполняется следующим образом: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сначала ключ и данные делятся на блоки по 32 бита каждый, и из блока данных вычитается соответствующий ей блок ключа; затем, если получившееся значение отрицательное, то к нему прибавляется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если значение положительное, то выполняется следующая операция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FT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функции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Функция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𝐵𝑃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обратная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BP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функции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Ее структура выглядит так: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𝐵𝑃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RU" sz="1800" i="1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ru-RU" sz="18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br>
                  <a:rPr lang="ru-RU" sz="18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/>
                  <a:t>, </a:t>
                </a:r>
                <a:br>
                  <a:rPr lang="ru-RU" sz="1800" dirty="0"/>
                </a:b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bSup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=1, 2, 3, 4;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=1, 2, 3, 4</m:t>
                        </m:r>
                      </m:e>
                    </m:d>
                  </m:oMath>
                </a14:m>
                <a:r>
                  <a:rPr lang="ru-RU" sz="1800" dirty="0"/>
                  <a:t>,</a:t>
                </a:r>
                <a:br>
                  <a:rPr lang="ru-RU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=1, 2, 3, 4</m:t>
                          </m:r>
                        </m:e>
                      </m:d>
                    </m:oMath>
                  </m:oMathPara>
                </a14:m>
                <a:br>
                  <a:rPr lang="ru-RU" sz="1800" dirty="0"/>
                </a:b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/>
                  <a:t>.</a:t>
                </a:r>
                <a:br>
                  <a:rPr lang="ru-RU" sz="1800" dirty="0"/>
                </a:br>
                <a:br>
                  <a:rPr lang="en-US" sz="1800" dirty="0"/>
                </a:br>
                <a:br>
                  <a:rPr lang="ru-RU" sz="1800" dirty="0"/>
                </a:br>
                <a:r>
                  <a:rPr lang="en-US" sz="1800" i="1" dirty="0"/>
                  <a:t>FT</a:t>
                </a:r>
                <a:r>
                  <a:rPr lang="ru-RU" sz="1800" i="1" dirty="0"/>
                  <a:t>-функция</a:t>
                </a:r>
                <a:r>
                  <a:rPr lang="ru-RU" sz="1800" dirty="0"/>
                  <a:t> – это функция, обратная </a:t>
                </a:r>
                <a:r>
                  <a:rPr lang="en-US" sz="1800" i="1" dirty="0"/>
                  <a:t>IT</a:t>
                </a:r>
                <a:r>
                  <a:rPr lang="ru-RU" sz="1800" i="1" dirty="0"/>
                  <a:t>-функции</a:t>
                </a:r>
                <a:r>
                  <a:rPr lang="ru-RU" sz="1800" dirty="0"/>
                  <a:t>:</a:t>
                </a:r>
                <a:br>
                  <a:rPr lang="ru-RU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𝐹𝑇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𝐼𝑇</m:t>
                          </m:r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br>
                  <a:rPr lang="ru-RU" dirty="0"/>
                </a:br>
                <a:r>
                  <a:rPr lang="ru-RU" dirty="0"/>
                  <a:t> 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6B4887D-A2DA-355B-2D34-BEC6260E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  <a:blipFill>
                <a:blip r:embed="rId2"/>
                <a:stretch>
                  <a:fillRect l="-348" t="-189862" r="-580" b="-10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97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BBA44-2171-BA41-3DB9-50DF3DE7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Алгоритм расшифрования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3668E96-271F-DB8A-C779-763A7D33F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just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Расшифрование происходит по схеме, аналогичной шифрованию. Работу алгоритма расшифрования, можно разделить на три основные части: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-функция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(начальное преобразование — англ.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initial information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)), 12 циклов ячейки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Фейстеля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-функцией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в конце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-функция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(англ.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finale transformation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)). Блок алгоритма, отвечающий за расширение ключей, из секретного ключа, который считывается из файла, непосредственно перед шифрованием генерирует 16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подключей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которые являются битовыми векторами размерностью 128. На первом этапе происходит выполнение IT-функции, аргументами которой являются криптограмма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два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подключа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15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𝐼𝑇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15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Результат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-функции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разбивается на 2 равные части по 64 бита (половина блока): правую и левую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Далее выполняются 12 циклов ячейки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Фейстеля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базе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F-Функции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меняется от 12 до 1).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⊕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 завершении последнего цикла ячейки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Фейстеля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осуществляется конкатенация половинок блока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И в конце — финальное преобразование: выполняется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FT-функция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аргументами которой являются результат конкатенации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два ключа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Результатом выполнения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FT-функции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является открытый текст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5000"/>
                  </a:lnSpc>
                  <a:spcAft>
                    <a:spcPts val="800"/>
                  </a:spcAft>
                  <a:tabLst>
                    <a:tab pos="998220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𝐼𝑇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3668E96-271F-DB8A-C779-763A7D33F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840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525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1641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Algerian</vt:lpstr>
      <vt:lpstr>Arial</vt:lpstr>
      <vt:lpstr>Bahnschrift SemiBold SemiConden</vt:lpstr>
      <vt:lpstr>Calibri</vt:lpstr>
      <vt:lpstr>Calibri Light</vt:lpstr>
      <vt:lpstr>Cambria Math</vt:lpstr>
      <vt:lpstr>Times New Roman</vt:lpstr>
      <vt:lpstr>Тема Office</vt:lpstr>
      <vt:lpstr>Алгоритм шифрования EFFICIENT ENCRYPTION(E2)</vt:lpstr>
      <vt:lpstr>Немного истории и теории</vt:lpstr>
      <vt:lpstr>Алгоритм шифрования</vt:lpstr>
      <vt:lpstr>  Первое преобразование открытого текста M производится с помощью IT-функции и двух сгенерированных ключей под номерами 13 и 14 (k_13,k_14). M^′=IT(M, k_13, k_14 ) Структура IT-функции в данной реализации программы следующая: IT: H^2×H^2×H^2→H (X,A,B)→Y=BP((X⊕A)+B),  где H – пространство слов бинарного алфавита размерности 64 бит; X, A, B – бинарные слова размерности 128 бит; BP() – BP-функция. В данном случае X – это 128 битный блок информации, поступающий в IT-функцию; A – ключ k_13; B – ключ  k_14. То есть IT-функция принимает три аргумента. Первым делом информация складывается по модулю два с ключом  k_13. Далее полученный результат разбивается на четыре блока по 32 бита и складывается по модулю 2^32 с разделенным на такие же 32 битовые блоки ключом k_14.    </vt:lpstr>
      <vt:lpstr>Затем все соединяется в том же порядке конкатенацией. Завершающей операцией в IT-функции является BP-функция. Она определяется следующим образом: BP – функция, или функция перестановки байтов (англ. byte permutation), является частью IT-функции и FT — функции. BP: W^4→W^4 (x_1,x_2,x_3,x_4 )→(y_1,y_2,y_3,y_4 ),  где (x_i^((1)),x_i^((2)),x_i^((3)),x_i^((4)) )=x_i (x_i^j∈B_i=1, 2, 3, 4;j=1, 2, 3, 4), y_i=(x_i^((1) ),x_(i+1)^((2) ),x_(i+2)^((3) ),x_(i+3)^((4) ) )(i=1, 2, 3, 4) Y=(y_1,y_2,y_3,y_4 ). </vt:lpstr>
      <vt:lpstr>Далее идут преобразования, основанные на ячейке Фейстеля на базе F-функции. M^′ разбивается на два блока L_0 и R_0 равной длины, каждый из элементов L_0 и R_0 является битовым вектором размерностью 64 бита. Затем выполняются 12 циклов преобразований в ячейке Фейстеля, в которой правый блок на текущей итерации цикла R_r определяется сложением по модулю два левой части предыдущей итерации цикла R_(r-1) и результата функции F, аргументами которой являются правая часть предыдущей итерации R_(r-1) и ключ k_r, а левому блоку на r шаге цикла присваивается значение правого блока на r-1 шаге. Цикл повторяется 12 раз, то есть r изменяется от 1 до 12. R_r=L_(r-1)⊕F(R_(r-1), k_r ) L_r=R_(r-1) F – функция состоит из нескольких последовательно выполняемых операций, показанных на рисунке 4.3. Все указанные операции выполняются над отдельными байтами субблока R (через R обозначена 64 – битная последовательность данных, поступающая на вход F – функции), то есть можно считать, что 64 – битный субблок R разбивается на 8 подблоков n_x, каждый из которых имеет размер 8 битов.  </vt:lpstr>
      <vt:lpstr>S – функция и P – функция выполняют преобразования, описанные в первом пункте. BRL – функция (англ. byte rotate left function), или циклический сдвиг влево: BRL:H→H (b_1,b_2,b_3,…,b_8 )→(b_2,b_3,…,b_8,b_1),  где b_i  {i=1…8} – бинарное слово размерности 8 бит. </vt:lpstr>
      <vt:lpstr>Финальный этап шифрования — выполнение FT-функции. Результат FT-функции, аргументами которой являются конкатенация правой R_12 и левой L_12 частей на выходе 12 итерации ячейки Фейстеля и ключи k_15,k_16: C=FT(C^′,k_15,k_16 ) Структура FT-функции: FT: H^2×H^2×H^2→H (X,A,B)→Y=〖BP〗^(-1) ((X-B)⊕A). H – пространство слов бинарного алфавита размерности 64 бит; X (соответствует входным данным), A (соответствует ключу k_15), B (соответствует ключу k_16) – бинарные слова размерности 128 бит. Операция "-" выполняется следующим образом: сначала ключ и данные делятся на блоки по 32 бита каждый, и из блока данных вычитается соответствующий ей блок ключа; затем, если получившееся значение отрицательное, то к нему прибавляется 2^32; если значение положительное, то выполняется следующая операция FT – функции.  Функция 〖BP〗^(-1) – обратная BP – функции. Ее структура выглядит так: 〖BP〗^(-1): W^4→W^4 (y_1,y_2,y_3,y_4 )→(x_1,x_2,x_3,x_4 ),  где (y_i^((1)),y_i^((2)),y_i^((3)),y_i^((4)) )=y_i (y_i^j∈B_i=1, 2, 3, 4;j=1, 2, 3, 4), x_i=(y_i^((1) ),y_(i+1)^((2) ),y_(i+2)^((3) ),y_(i+3)^((4) ) )(i=1, 2, 3, 4) Y=(y_1,y_2,y_3,y_4 ).   FT-функция – это функция, обратная IT-функции: X=FT(IT(X,A,B),A,B)   </vt:lpstr>
      <vt:lpstr>Алгоритм расшифрования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шифрования EFFICIENT ENCRYPTION(E2)</dc:title>
  <dc:creator>Сергей</dc:creator>
  <cp:lastModifiedBy>Сергей</cp:lastModifiedBy>
  <cp:revision>9</cp:revision>
  <dcterms:created xsi:type="dcterms:W3CDTF">2024-02-26T15:35:06Z</dcterms:created>
  <dcterms:modified xsi:type="dcterms:W3CDTF">2024-03-05T14:13:57Z</dcterms:modified>
</cp:coreProperties>
</file>