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db038123b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db038123b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fc37ca98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fc37ca98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db038123b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db038123b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db038123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db038123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db038123b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db038123b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Music Collection </a:t>
            </a:r>
            <a:endParaRPr/>
          </a:p>
        </p:txBody>
      </p:sp>
      <p:sp>
        <p:nvSpPr>
          <p:cNvPr id="135" name="Google Shape;135;p13"/>
          <p:cNvSpPr txBox="1"/>
          <p:nvPr>
            <p:ph idx="1" type="subTitle"/>
          </p:nvPr>
        </p:nvSpPr>
        <p:spPr>
          <a:xfrm>
            <a:off x="4821700" y="2571750"/>
            <a:ext cx="3559500" cy="122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By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Daisy Hernandez </a:t>
            </a:r>
            <a:endParaRPr sz="1600"/>
          </a:p>
          <a:p>
            <a:pPr indent="0" lvl="0" marL="0" rtl="0" algn="ctr">
              <a:spcBef>
                <a:spcPts val="0"/>
              </a:spcBef>
              <a:spcAft>
                <a:spcPts val="0"/>
              </a:spcAft>
              <a:buNone/>
            </a:pPr>
            <a:r>
              <a:rPr lang="en" sz="1600"/>
              <a:t>and Julien Crespo</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Main </a:t>
            </a:r>
            <a:r>
              <a:rPr lang="en">
                <a:latin typeface="Georgia"/>
                <a:ea typeface="Georgia"/>
                <a:cs typeface="Georgia"/>
                <a:sym typeface="Georgia"/>
              </a:rPr>
              <a:t>User Case</a:t>
            </a:r>
            <a:endParaRPr>
              <a:latin typeface="Georgia"/>
              <a:ea typeface="Georgia"/>
              <a:cs typeface="Georgia"/>
              <a:sym typeface="Georgia"/>
            </a:endParaRPr>
          </a:p>
        </p:txBody>
      </p:sp>
      <p:sp>
        <p:nvSpPr>
          <p:cNvPr id="141" name="Google Shape;141;p14"/>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User  will be able to create an account on the website  where they are able to keep track of there  created playlist and saved songs. User will be able to create </a:t>
            </a:r>
            <a:r>
              <a:rPr lang="en" sz="1800"/>
              <a:t>personalized</a:t>
            </a:r>
            <a:r>
              <a:rPr lang="en" sz="1800"/>
              <a:t> playlist ,giving them name and adding songs to their playlist. The user will also be able to save song directly to library as well. The website will also </a:t>
            </a:r>
            <a:r>
              <a:rPr lang="en" sz="1800"/>
              <a:t>provide </a:t>
            </a:r>
            <a:r>
              <a:rPr lang="en" sz="1800"/>
              <a:t>information  about the song they select. By informing user about  Album  song belongs to, Information about the artist, </a:t>
            </a:r>
            <a:r>
              <a:rPr lang="en" sz="1800"/>
              <a:t>release date, </a:t>
            </a:r>
            <a:r>
              <a:rPr lang="en" sz="1800"/>
              <a:t>and duration.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point in user case:</a:t>
            </a:r>
            <a:endParaRPr/>
          </a:p>
        </p:txBody>
      </p:sp>
      <p:sp>
        <p:nvSpPr>
          <p:cNvPr id="147" name="Google Shape;147;p15"/>
          <p:cNvSpPr txBox="1"/>
          <p:nvPr>
            <p:ph idx="1" type="body"/>
          </p:nvPr>
        </p:nvSpPr>
        <p:spPr>
          <a:xfrm>
            <a:off x="1297500" y="1039400"/>
            <a:ext cx="7157400" cy="335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User cr</a:t>
            </a:r>
            <a:r>
              <a:rPr lang="en" sz="1400">
                <a:highlight>
                  <a:schemeClr val="dk1"/>
                </a:highlight>
                <a:latin typeface="Arial"/>
                <a:ea typeface="Arial"/>
                <a:cs typeface="Arial"/>
                <a:sym typeface="Arial"/>
              </a:rPr>
              <a:t>eates an account with username, email, and password.</a:t>
            </a:r>
            <a:endParaRPr sz="1400">
              <a:highlight>
                <a:schemeClr val="dk1"/>
              </a:highlight>
              <a:latin typeface="Arial"/>
              <a:ea typeface="Arial"/>
              <a:cs typeface="Arial"/>
              <a:sym typeface="Arial"/>
            </a:endParaRPr>
          </a:p>
          <a:p>
            <a:pPr indent="0" lvl="0" marL="0" rtl="0" algn="l">
              <a:spcBef>
                <a:spcPts val="0"/>
              </a:spcBef>
              <a:spcAft>
                <a:spcPts val="0"/>
              </a:spcAft>
              <a:buNone/>
            </a:pPr>
            <a:r>
              <a:t/>
            </a:r>
            <a:endParaRPr sz="1400">
              <a:highlight>
                <a:schemeClr val="dk1"/>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chemeClr val="dk1"/>
                </a:highlight>
                <a:latin typeface="Arial"/>
                <a:ea typeface="Arial"/>
                <a:cs typeface="Arial"/>
                <a:sym typeface="Arial"/>
              </a:rPr>
              <a:t>Account is not a separate table because users can only have 1 account, so everything pertaining to the account just relates to the user directly.</a:t>
            </a:r>
            <a:endParaRPr sz="1400">
              <a:highlight>
                <a:schemeClr val="dk1"/>
              </a:highlight>
              <a:latin typeface="Arial"/>
              <a:ea typeface="Arial"/>
              <a:cs typeface="Arial"/>
              <a:sym typeface="Arial"/>
            </a:endParaRPr>
          </a:p>
          <a:p>
            <a:pPr indent="0" lvl="0" marL="0" rtl="0" algn="l">
              <a:spcBef>
                <a:spcPts val="0"/>
              </a:spcBef>
              <a:spcAft>
                <a:spcPts val="0"/>
              </a:spcAft>
              <a:buNone/>
            </a:pPr>
            <a:r>
              <a:t/>
            </a:r>
            <a:endParaRPr sz="1400">
              <a:highlight>
                <a:schemeClr val="dk1"/>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chemeClr val="dk1"/>
                </a:highlight>
                <a:latin typeface="Arial"/>
                <a:ea typeface="Arial"/>
                <a:cs typeface="Arial"/>
                <a:sym typeface="Arial"/>
              </a:rPr>
              <a:t>The account has a library which can contain playlists and songs. Playlists are created by the user and contain a list of songs.</a:t>
            </a:r>
            <a:endParaRPr sz="1400">
              <a:highlight>
                <a:schemeClr val="dk1"/>
              </a:highlight>
              <a:latin typeface="Arial"/>
              <a:ea typeface="Arial"/>
              <a:cs typeface="Arial"/>
              <a:sym typeface="Arial"/>
            </a:endParaRPr>
          </a:p>
          <a:p>
            <a:pPr indent="0" lvl="0" marL="0" rtl="0" algn="l">
              <a:spcBef>
                <a:spcPts val="0"/>
              </a:spcBef>
              <a:spcAft>
                <a:spcPts val="0"/>
              </a:spcAft>
              <a:buNone/>
            </a:pPr>
            <a:r>
              <a:t/>
            </a:r>
            <a:endParaRPr sz="1400">
              <a:highlight>
                <a:schemeClr val="dk1"/>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chemeClr val="dk1"/>
                </a:highlight>
                <a:latin typeface="Arial"/>
                <a:ea typeface="Arial"/>
                <a:cs typeface="Arial"/>
                <a:sym typeface="Arial"/>
              </a:rPr>
              <a:t>Albums are collections of songs created by artists. Every song is made by at least one artist, and songs can only be part of 1 or 0 albums.</a:t>
            </a:r>
            <a:endParaRPr sz="1400">
              <a:highlight>
                <a:schemeClr val="dk1"/>
              </a:highlight>
              <a:latin typeface="Arial"/>
              <a:ea typeface="Arial"/>
              <a:cs typeface="Arial"/>
              <a:sym typeface="Arial"/>
            </a:endParaRPr>
          </a:p>
          <a:p>
            <a:pPr indent="0" lvl="0" marL="0" rtl="0" algn="l">
              <a:spcBef>
                <a:spcPts val="0"/>
              </a:spcBef>
              <a:spcAft>
                <a:spcPts val="0"/>
              </a:spcAft>
              <a:buNone/>
            </a:pPr>
            <a:r>
              <a:t/>
            </a:r>
            <a:endParaRPr sz="1400">
              <a:highlight>
                <a:schemeClr val="dk1"/>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sz="1400">
                <a:highlight>
                  <a:schemeClr val="dk1"/>
                </a:highlight>
                <a:latin typeface="Arial"/>
                <a:ea typeface="Arial"/>
                <a:cs typeface="Arial"/>
                <a:sym typeface="Arial"/>
              </a:rPr>
              <a:t>Users can add songs to their library or add them to playlists which are in their library by default.</a:t>
            </a:r>
            <a:r>
              <a:rPr lang="en" sz="1400">
                <a:highlight>
                  <a:schemeClr val="dk1"/>
                </a:highlight>
                <a:latin typeface="Arial"/>
                <a:ea typeface="Arial"/>
                <a:cs typeface="Arial"/>
                <a:sym typeface="Arial"/>
              </a:rPr>
              <a:t> </a:t>
            </a:r>
            <a:endParaRPr sz="1400">
              <a:highlight>
                <a:schemeClr val="dk1"/>
              </a:highlight>
              <a:latin typeface="Arial"/>
              <a:ea typeface="Arial"/>
              <a:cs typeface="Arial"/>
              <a:sym typeface="Arial"/>
            </a:endParaRPr>
          </a:p>
          <a:p>
            <a:pPr indent="0" lvl="0" marL="0" rtl="0" algn="l">
              <a:spcBef>
                <a:spcPts val="0"/>
              </a:spcBef>
              <a:spcAft>
                <a:spcPts val="0"/>
              </a:spcAft>
              <a:buNone/>
            </a:pPr>
            <a:r>
              <a:rPr lang="en" sz="1400">
                <a:highlight>
                  <a:schemeClr val="dk1"/>
                </a:highlight>
                <a:latin typeface="Arial"/>
                <a:ea typeface="Arial"/>
                <a:cs typeface="Arial"/>
                <a:sym typeface="Arial"/>
              </a:rPr>
              <a:t>NOT IMPLEMENTED: users can add entire albums to their library.</a:t>
            </a:r>
            <a:endParaRPr sz="16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47025" y="1943925"/>
            <a:ext cx="2631300" cy="62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User Case Diagram</a:t>
            </a:r>
            <a:endParaRPr>
              <a:latin typeface="Georgia"/>
              <a:ea typeface="Georgia"/>
              <a:cs typeface="Georgia"/>
              <a:sym typeface="Georgia"/>
            </a:endParaRPr>
          </a:p>
        </p:txBody>
      </p:sp>
      <p:pic>
        <p:nvPicPr>
          <p:cNvPr id="153" name="Google Shape;153;p16"/>
          <p:cNvPicPr preferRelativeResize="0"/>
          <p:nvPr/>
        </p:nvPicPr>
        <p:blipFill>
          <a:blip r:embed="rId3">
            <a:alphaModFix/>
          </a:blip>
          <a:stretch>
            <a:fillRect/>
          </a:stretch>
        </p:blipFill>
        <p:spPr>
          <a:xfrm>
            <a:off x="2886400" y="87000"/>
            <a:ext cx="5713813" cy="496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61400" y="1657650"/>
            <a:ext cx="2207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E / R Diagram</a:t>
            </a:r>
            <a:endParaRPr>
              <a:latin typeface="Georgia"/>
              <a:ea typeface="Georgia"/>
              <a:cs typeface="Georgia"/>
              <a:sym typeface="Georgia"/>
            </a:endParaRPr>
          </a:p>
        </p:txBody>
      </p:sp>
      <p:pic>
        <p:nvPicPr>
          <p:cNvPr id="159" name="Google Shape;159;p17"/>
          <p:cNvPicPr preferRelativeResize="0"/>
          <p:nvPr/>
        </p:nvPicPr>
        <p:blipFill>
          <a:blip r:embed="rId3">
            <a:alphaModFix/>
          </a:blip>
          <a:stretch>
            <a:fillRect/>
          </a:stretch>
        </p:blipFill>
        <p:spPr>
          <a:xfrm>
            <a:off x="2748125" y="45313"/>
            <a:ext cx="6123226" cy="5052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50">
                <a:latin typeface="Georgia"/>
                <a:ea typeface="Georgia"/>
                <a:cs typeface="Georgia"/>
                <a:sym typeface="Georgia"/>
              </a:rPr>
              <a:t>Relational Schema</a:t>
            </a:r>
            <a:endParaRPr sz="2000">
              <a:latin typeface="Georgia"/>
              <a:ea typeface="Georgia"/>
              <a:cs typeface="Georgia"/>
              <a:sym typeface="Georgia"/>
            </a:endParaRPr>
          </a:p>
        </p:txBody>
      </p:sp>
      <p:sp>
        <p:nvSpPr>
          <p:cNvPr id="165" name="Google Shape;165;p18"/>
          <p:cNvSpPr txBox="1"/>
          <p:nvPr>
            <p:ph idx="1" type="body"/>
          </p:nvPr>
        </p:nvSpPr>
        <p:spPr>
          <a:xfrm>
            <a:off x="1132900" y="1116150"/>
            <a:ext cx="7038900" cy="349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User (</a:t>
            </a:r>
            <a:r>
              <a:rPr lang="en" sz="1800" u="sng"/>
              <a:t>User ID</a:t>
            </a:r>
            <a:r>
              <a:rPr lang="en" sz="1800"/>
              <a:t> ,Username, Password,Email,IP address(location))</a:t>
            </a:r>
            <a:endParaRPr sz="1800"/>
          </a:p>
          <a:p>
            <a:pPr indent="-342900" lvl="0" marL="457200" rtl="0" algn="l">
              <a:spcBef>
                <a:spcPts val="0"/>
              </a:spcBef>
              <a:spcAft>
                <a:spcPts val="0"/>
              </a:spcAft>
              <a:buSzPts val="1800"/>
              <a:buChar char="●"/>
            </a:pPr>
            <a:r>
              <a:rPr lang="en" sz="1800"/>
              <a:t>Library ( </a:t>
            </a:r>
            <a:r>
              <a:rPr lang="en" sz="1800" u="sng"/>
              <a:t>Library</a:t>
            </a:r>
            <a:r>
              <a:rPr lang="en" sz="1800" u="sng"/>
              <a:t> ID</a:t>
            </a:r>
            <a:r>
              <a:rPr lang="en" sz="1800"/>
              <a:t>, User ID, Playlist key, Song key)</a:t>
            </a:r>
            <a:endParaRPr sz="1800"/>
          </a:p>
          <a:p>
            <a:pPr indent="-342900" lvl="0" marL="457200" rtl="0" algn="l">
              <a:spcBef>
                <a:spcPts val="0"/>
              </a:spcBef>
              <a:spcAft>
                <a:spcPts val="0"/>
              </a:spcAft>
              <a:buSzPts val="1800"/>
              <a:buChar char="●"/>
            </a:pPr>
            <a:r>
              <a:rPr lang="en" sz="1800"/>
              <a:t>Playlist(</a:t>
            </a:r>
            <a:r>
              <a:rPr lang="en" sz="1800" u="sng"/>
              <a:t>PlayList key</a:t>
            </a:r>
            <a:r>
              <a:rPr lang="en" sz="1800"/>
              <a:t>, PlayList Name,User ID</a:t>
            </a:r>
            <a:r>
              <a:rPr lang="en" sz="1800" u="sng"/>
              <a:t>,</a:t>
            </a:r>
            <a:r>
              <a:rPr lang="en" sz="1800"/>
              <a:t>S</a:t>
            </a:r>
            <a:r>
              <a:rPr lang="en" sz="1800"/>
              <a:t>ong key</a:t>
            </a:r>
            <a:r>
              <a:rPr lang="en" sz="1800"/>
              <a:t>,Duration)</a:t>
            </a:r>
            <a:endParaRPr sz="1800"/>
          </a:p>
          <a:p>
            <a:pPr indent="-342900" lvl="0" marL="457200" rtl="0" algn="l">
              <a:spcBef>
                <a:spcPts val="0"/>
              </a:spcBef>
              <a:spcAft>
                <a:spcPts val="0"/>
              </a:spcAft>
              <a:buSzPts val="1800"/>
              <a:buChar char="●"/>
            </a:pPr>
            <a:r>
              <a:rPr lang="en" sz="1800"/>
              <a:t>Song(</a:t>
            </a:r>
            <a:r>
              <a:rPr lang="en" sz="1800" u="sng"/>
              <a:t>Song key</a:t>
            </a:r>
            <a:r>
              <a:rPr lang="en" sz="1800"/>
              <a:t>,Song name</a:t>
            </a:r>
            <a:r>
              <a:rPr lang="en" sz="1800"/>
              <a:t>, Duration,Genre,release date, Artist key)</a:t>
            </a:r>
            <a:endParaRPr sz="1800"/>
          </a:p>
          <a:p>
            <a:pPr indent="-342900" lvl="0" marL="457200" rtl="0" algn="l">
              <a:spcBef>
                <a:spcPts val="0"/>
              </a:spcBef>
              <a:spcAft>
                <a:spcPts val="0"/>
              </a:spcAft>
              <a:buSzPts val="1800"/>
              <a:buChar char="●"/>
            </a:pPr>
            <a:r>
              <a:rPr lang="en" sz="1800"/>
              <a:t>Album(</a:t>
            </a:r>
            <a:r>
              <a:rPr lang="en" sz="1800" u="sng"/>
              <a:t>Album key</a:t>
            </a:r>
            <a:r>
              <a:rPr lang="en" sz="1800"/>
              <a:t>, Album Title,Release year, Artist key, Song key)</a:t>
            </a:r>
            <a:endParaRPr sz="1800"/>
          </a:p>
          <a:p>
            <a:pPr indent="-342900" lvl="0" marL="457200" rtl="0" algn="l">
              <a:spcBef>
                <a:spcPts val="0"/>
              </a:spcBef>
              <a:spcAft>
                <a:spcPts val="0"/>
              </a:spcAft>
              <a:buSzPts val="1800"/>
              <a:buChar char="●"/>
            </a:pPr>
            <a:r>
              <a:rPr lang="en" sz="1800"/>
              <a:t>Artist( </a:t>
            </a:r>
            <a:r>
              <a:rPr lang="en" sz="1800" u="sng"/>
              <a:t>Artist key</a:t>
            </a:r>
            <a:r>
              <a:rPr lang="en" sz="1800"/>
              <a:t>,Nationkey</a:t>
            </a:r>
            <a:r>
              <a:rPr lang="en" sz="1800"/>
              <a:t>, Artist Name</a:t>
            </a:r>
            <a:r>
              <a:rPr lang="en" sz="1800"/>
              <a:t>)</a:t>
            </a:r>
            <a:endParaRPr sz="1800"/>
          </a:p>
          <a:p>
            <a:pPr indent="-342900" lvl="0" marL="457200" rtl="0" algn="l">
              <a:spcBef>
                <a:spcPts val="0"/>
              </a:spcBef>
              <a:spcAft>
                <a:spcPts val="0"/>
              </a:spcAft>
              <a:buSzPts val="1800"/>
              <a:buChar char="●"/>
            </a:pPr>
            <a:r>
              <a:rPr lang="en" sz="1800"/>
              <a:t>Nation(</a:t>
            </a:r>
            <a:r>
              <a:rPr lang="en" sz="1800" u="sng"/>
              <a:t>Nationkey</a:t>
            </a:r>
            <a:r>
              <a:rPr lang="en" sz="1800"/>
              <a:t>, Nation name)</a:t>
            </a:r>
            <a:endParaRPr sz="1800"/>
          </a:p>
          <a:p>
            <a:pPr indent="0" lvl="0" marL="457200" rtl="0" algn="l">
              <a:spcBef>
                <a:spcPts val="1200"/>
              </a:spcBef>
              <a:spcAft>
                <a:spcPts val="12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