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7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6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2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7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7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4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5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79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8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CEA5877-B8BF-4956-B7C6-C9F37F919567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A89413-811B-4B0F-9417-0C08D4DE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22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FACF-BA79-BB77-5989-1F9B7655B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Bird Call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99D0E-F06A-8CF9-7365-9FF0922BF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5985" y="5280846"/>
            <a:ext cx="2198375" cy="120032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Mentees</a:t>
            </a:r>
          </a:p>
          <a:p>
            <a:r>
              <a:rPr lang="en-IN" dirty="0"/>
              <a:t>Rudra Gandhi</a:t>
            </a:r>
          </a:p>
          <a:p>
            <a:r>
              <a:rPr lang="en-IN" dirty="0" err="1"/>
              <a:t>Guhan</a:t>
            </a:r>
            <a:r>
              <a:rPr lang="en-IN" dirty="0"/>
              <a:t> Balaji</a:t>
            </a:r>
          </a:p>
          <a:p>
            <a:r>
              <a:rPr lang="en-IN" dirty="0"/>
              <a:t>Yash </a:t>
            </a:r>
            <a:r>
              <a:rPr lang="en-IN" dirty="0" err="1"/>
              <a:t>Kedia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584A0-CEB7-3090-43EC-2EE879424B28}"/>
              </a:ext>
            </a:extLst>
          </p:cNvPr>
          <p:cNvSpPr txBox="1"/>
          <p:nvPr/>
        </p:nvSpPr>
        <p:spPr>
          <a:xfrm>
            <a:off x="1827276" y="5280846"/>
            <a:ext cx="23676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Mentors</a:t>
            </a:r>
          </a:p>
          <a:p>
            <a:r>
              <a:rPr lang="en-IN" dirty="0"/>
              <a:t>Aryan N </a:t>
            </a:r>
            <a:r>
              <a:rPr lang="en-IN" dirty="0" err="1"/>
              <a:t>Herur</a:t>
            </a:r>
            <a:endParaRPr lang="en-IN" dirty="0"/>
          </a:p>
          <a:p>
            <a:r>
              <a:rPr lang="en-IN" dirty="0"/>
              <a:t>Vaibhav Santhosh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18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6BB0EA-CD7F-B8D3-71B1-5D1F7537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" y="858074"/>
            <a:ext cx="5731510" cy="1703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40850E-FD3B-B3CA-EDCA-8D2881685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227" y="858073"/>
            <a:ext cx="4789051" cy="1703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6EAC1-BF68-5995-C8D4-5F9BA50C06CE}"/>
              </a:ext>
            </a:extLst>
          </p:cNvPr>
          <p:cNvSpPr txBox="1"/>
          <p:nvPr/>
        </p:nvSpPr>
        <p:spPr>
          <a:xfrm>
            <a:off x="1255014" y="3546086"/>
            <a:ext cx="7084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that we have our mel spectrogram, we can pass that to a Convolutional Neural Network…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FAF8B-57AE-7AB0-D73F-E1D142D8C24B}"/>
              </a:ext>
            </a:extLst>
          </p:cNvPr>
          <p:cNvSpPr txBox="1"/>
          <p:nvPr/>
        </p:nvSpPr>
        <p:spPr>
          <a:xfrm>
            <a:off x="1255014" y="2542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Algebraically…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595EC3-9ECC-9F48-A560-7D6378A0636D}"/>
              </a:ext>
            </a:extLst>
          </p:cNvPr>
          <p:cNvSpPr txBox="1"/>
          <p:nvPr/>
        </p:nvSpPr>
        <p:spPr>
          <a:xfrm>
            <a:off x="337566" y="2730766"/>
            <a:ext cx="7084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 is filter bank matrix, and S is spectrogram matrix</a:t>
            </a:r>
          </a:p>
        </p:txBody>
      </p:sp>
    </p:spTree>
    <p:extLst>
      <p:ext uri="{BB962C8B-B14F-4D97-AF65-F5344CB8AC3E}">
        <p14:creationId xmlns:p14="http://schemas.microsoft.com/office/powerpoint/2010/main" val="131259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2894-FE04-9B14-8F16-A412DFFD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3258-6021-FA4B-29A3-59B3F0BD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CNNs, or Convolutional Neural Networks, are deep learning architectures particularly effective for image processing tasks. </a:t>
            </a:r>
          </a:p>
          <a:p>
            <a:r>
              <a:rPr lang="en-US" dirty="0"/>
              <a:t>They consist of layers that apply convolution operations to capture features like edges and textures, pooling layers to reduce spatial dimensions, activation functions for non-linearity, and fully connected layers for classification or regression.</a:t>
            </a:r>
          </a:p>
          <a:p>
            <a:r>
              <a:rPr lang="en-US" dirty="0"/>
              <a:t> CNNs excel at automatically learning hierarchical representations from raw data, making them invaluable for tasks such as image classification, object detection, and segmentation.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83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15B9-1435-6BFA-5D18-D4121C17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52639"/>
            <a:ext cx="12192000" cy="566738"/>
          </a:xfrm>
        </p:spPr>
        <p:txBody>
          <a:bodyPr/>
          <a:lstStyle/>
          <a:p>
            <a:pPr algn="ctr"/>
            <a:r>
              <a:rPr lang="en-IN" dirty="0"/>
              <a:t>Simple CNN</a:t>
            </a:r>
          </a:p>
        </p:txBody>
      </p:sp>
      <p:pic>
        <p:nvPicPr>
          <p:cNvPr id="5126" name="Picture 6" descr="A space and time efficient convolutional neural network for age group  estimation from facial images [PeerJ]">
            <a:extLst>
              <a:ext uri="{FF2B5EF4-FFF2-40B4-BE49-F238E27FC236}">
                <a16:creationId xmlns:a16="http://schemas.microsoft.com/office/drawing/2014/main" id="{E5EC5825-C3A3-1DCC-31C3-35B3EDFE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42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82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B2FE-9610-3618-341B-5399E2F5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the Mel to the CNN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F9DF6-291C-E285-8CC7-32353A65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4919" y="3782444"/>
            <a:ext cx="5731510" cy="2058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9676F-F572-F6A2-992D-777238B49561}"/>
              </a:ext>
            </a:extLst>
          </p:cNvPr>
          <p:cNvSpPr txBox="1"/>
          <p:nvPr/>
        </p:nvSpPr>
        <p:spPr>
          <a:xfrm>
            <a:off x="136523" y="2028118"/>
            <a:ext cx="11269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ctr">
              <a:buFont typeface="+mj-lt"/>
              <a:buAutoNum type="romanLcPeriod"/>
            </a:pPr>
            <a:r>
              <a:rPr lang="en-US" dirty="0"/>
              <a:t>the mel spectrogram is made for all audio, </a:t>
            </a:r>
          </a:p>
          <a:p>
            <a:pPr marL="400050" indent="-400050" algn="ctr">
              <a:buFont typeface="+mj-lt"/>
              <a:buAutoNum type="romanLcPeriod"/>
            </a:pPr>
            <a:r>
              <a:rPr lang="en-US" dirty="0"/>
              <a:t>Converted to grayscale</a:t>
            </a:r>
          </a:p>
          <a:p>
            <a:pPr marL="400050" indent="-400050" algn="ctr">
              <a:buFont typeface="+mj-lt"/>
              <a:buAutoNum type="romanLcPeriod"/>
            </a:pPr>
            <a:r>
              <a:rPr lang="en-US" dirty="0"/>
              <a:t>Normalized and made as a NumPy Array</a:t>
            </a:r>
          </a:p>
          <a:p>
            <a:pPr marL="400050" indent="-400050" algn="ctr">
              <a:buFont typeface="+mj-lt"/>
              <a:buAutoNum type="romanLcPeriod"/>
            </a:pPr>
            <a:r>
              <a:rPr lang="en-US" dirty="0"/>
              <a:t>Labels are made to categorical(binary class matrix)</a:t>
            </a:r>
          </a:p>
          <a:p>
            <a:pPr marL="400050" indent="-400050" algn="ctr">
              <a:buFont typeface="+mj-lt"/>
              <a:buAutoNum type="romanLcPeriod"/>
            </a:pPr>
            <a:endParaRPr lang="en-US" dirty="0"/>
          </a:p>
          <a:p>
            <a:pPr marL="400050" indent="-400050" algn="ctr">
              <a:buFont typeface="+mj-lt"/>
              <a:buAutoNum type="romanLcPeriod"/>
            </a:pPr>
            <a:r>
              <a:rPr lang="en-US" dirty="0"/>
              <a:t>Now the array is passed to the CNN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D749B-8848-1B60-0C34-162C5C09E9E9}"/>
              </a:ext>
            </a:extLst>
          </p:cNvPr>
          <p:cNvSpPr txBox="1"/>
          <p:nvPr/>
        </p:nvSpPr>
        <p:spPr>
          <a:xfrm>
            <a:off x="224919" y="5973050"/>
            <a:ext cx="573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Gray Scale Mel Spectrogram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F7A696-5854-10B6-D0E1-F0C6DB5C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25" y="3783714"/>
            <a:ext cx="5734050" cy="2057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80D47C-D674-70E0-DBF9-9B9EA6A89EC4}"/>
              </a:ext>
            </a:extLst>
          </p:cNvPr>
          <p:cNvSpPr txBox="1"/>
          <p:nvPr/>
        </p:nvSpPr>
        <p:spPr>
          <a:xfrm>
            <a:off x="5956429" y="6041480"/>
            <a:ext cx="5822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Mel Spectrogram</a:t>
            </a:r>
          </a:p>
        </p:txBody>
      </p:sp>
    </p:spTree>
    <p:extLst>
      <p:ext uri="{BB962C8B-B14F-4D97-AF65-F5344CB8AC3E}">
        <p14:creationId xmlns:p14="http://schemas.microsoft.com/office/powerpoint/2010/main" val="291496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5E43A-CA64-25B7-E8F4-DDA375770401}"/>
              </a:ext>
            </a:extLst>
          </p:cNvPr>
          <p:cNvSpPr txBox="1"/>
          <p:nvPr/>
        </p:nvSpPr>
        <p:spPr>
          <a:xfrm>
            <a:off x="331470" y="230829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 how well does the model perform?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6561B2-0BE2-6933-BED8-35558F5FA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667512"/>
            <a:ext cx="11050542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4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F56C5-7B71-9BFB-2D73-DD91BC026226}"/>
              </a:ext>
            </a:extLst>
          </p:cNvPr>
          <p:cNvSpPr txBox="1"/>
          <p:nvPr/>
        </p:nvSpPr>
        <p:spPr>
          <a:xfrm>
            <a:off x="580232" y="1296718"/>
            <a:ext cx="449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Summary of the CNN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621F2-09D5-D71C-1BA3-9BD33BE2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1" y="2042541"/>
            <a:ext cx="4495800" cy="394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45907-91A7-DEBB-FFB6-F612D8C0C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11" y="2229802"/>
            <a:ext cx="4086225" cy="2124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4386D8-F4FF-C9E2-B51E-ADACBE4C96A7}"/>
              </a:ext>
            </a:extLst>
          </p:cNvPr>
          <p:cNvSpPr txBox="1"/>
          <p:nvPr/>
        </p:nvSpPr>
        <p:spPr>
          <a:xfrm>
            <a:off x="6946011" y="1296718"/>
            <a:ext cx="401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416205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7109-6DBB-C8D6-6B12-26381FB7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9D8A-1DA5-CF93-0C06-C3615FE5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Even though the model gets to the accuracy of around 86% we can see at the end the starts to overfit, fortunately the check pointer allows to restore the best weights.</a:t>
            </a:r>
          </a:p>
          <a:p>
            <a:r>
              <a:rPr lang="en-IN" dirty="0"/>
              <a:t>For improvement, we can filter the data to only contain good samples, increase the size of the dataset</a:t>
            </a:r>
          </a:p>
          <a:p>
            <a:r>
              <a:rPr lang="en-IN" dirty="0"/>
              <a:t>To avoid overfitting better pre-processing techniques and data augmentation can be utilized.</a:t>
            </a:r>
          </a:p>
          <a:p>
            <a:r>
              <a:rPr lang="en-IN" dirty="0"/>
              <a:t>In general audio classification is difficult, because signals are very prone to noise and the models may learn the noise causing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421187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387-EECD-E76E-9F63-37990966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bird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3EC1-BD2A-91A4-AB31-45E004C4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30144" cy="3636511"/>
          </a:xfrm>
        </p:spPr>
        <p:txBody>
          <a:bodyPr/>
          <a:lstStyle/>
          <a:p>
            <a:r>
              <a:rPr lang="en-US" dirty="0"/>
              <a:t>With the increasing interest in biodiversity monitoring and conservation efforts, there is a growing need for automated and non-intrusive methods to identify and classify bird species.</a:t>
            </a:r>
          </a:p>
          <a:p>
            <a:r>
              <a:rPr lang="en-US" dirty="0"/>
              <a:t>Leveraging the power of convolutional neural networks (CNNs), it processes audio recordings to distinguish between diverse avian species.</a:t>
            </a:r>
            <a:endParaRPr lang="en-IN" dirty="0"/>
          </a:p>
          <a:p>
            <a:endParaRPr lang="en-US" dirty="0"/>
          </a:p>
        </p:txBody>
      </p:sp>
      <p:pic>
        <p:nvPicPr>
          <p:cNvPr id="1028" name="Picture 4" descr="Feathered Elegance: 35 Beautiful Bird Photos Shared By This Instagram Page">
            <a:extLst>
              <a:ext uri="{FF2B5EF4-FFF2-40B4-BE49-F238E27FC236}">
                <a16:creationId xmlns:a16="http://schemas.microsoft.com/office/drawing/2014/main" id="{5437A303-5377-B8DB-8ECB-DC752E50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87" y="2222287"/>
            <a:ext cx="4199318" cy="41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1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D06D-9A7F-3F5A-3B57-A1BAD490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27523"/>
            <a:ext cx="4852988" cy="1028126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How to Classify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9266A-38B9-BD51-3AB0-AFA462F3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To classify the bird species, we need to pass the audio to the deep learning model.</a:t>
            </a:r>
          </a:p>
          <a:p>
            <a:r>
              <a:rPr lang="en-IN" sz="2000" dirty="0"/>
              <a:t>But a conventional convolutional neural networks can not take audio files. </a:t>
            </a:r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3074" name="Picture 2" descr="Facial Expressions Of Thinking. Whole Body Of Boy And Girl. Vector  Illustration. Royalty Free SVG, Cliparts, Vectors, and Stock Illustration.  Image 125450539.">
            <a:extLst>
              <a:ext uri="{FF2B5EF4-FFF2-40B4-BE49-F238E27FC236}">
                <a16:creationId xmlns:a16="http://schemas.microsoft.com/office/drawing/2014/main" id="{BD943B51-3078-7EF8-A6DD-C5E05D6387F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5" b="10615"/>
          <a:stretch>
            <a:fillRect/>
          </a:stretch>
        </p:blipFill>
        <p:spPr bwMode="auto">
          <a:xfrm>
            <a:off x="6098117" y="0"/>
            <a:ext cx="5525121" cy="62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4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0F7-6079-CF4E-A1A7-45A38316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Mel Spectrogram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DE0C-3754-7F1E-333F-4567316B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04" y="2268302"/>
            <a:ext cx="5563800" cy="3636511"/>
          </a:xfrm>
        </p:spPr>
        <p:txBody>
          <a:bodyPr/>
          <a:lstStyle/>
          <a:p>
            <a:r>
              <a:rPr lang="en-US" dirty="0"/>
              <a:t>Representation of the spectrum of a signal as it varies over time. It is derived from the traditional spectrogram, which displays the frequency content of a signal over time. </a:t>
            </a:r>
          </a:p>
          <a:p>
            <a:r>
              <a:rPr lang="en-US" dirty="0"/>
              <a:t>The mel scale, which is a perceptual scale of pitches based on human hearing</a:t>
            </a:r>
            <a:endParaRPr lang="en-IN" dirty="0"/>
          </a:p>
        </p:txBody>
      </p:sp>
      <p:pic>
        <p:nvPicPr>
          <p:cNvPr id="2058" name="Picture 10" descr="Mel spectrogram - MATLAB melSpectrogram - MathWorks India">
            <a:extLst>
              <a:ext uri="{FF2B5EF4-FFF2-40B4-BE49-F238E27FC236}">
                <a16:creationId xmlns:a16="http://schemas.microsoft.com/office/drawing/2014/main" id="{E48682AE-FB5D-DDB6-1F05-B2623E24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2222287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7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veform, spectrogram, and mel-spectrogram of a 10-s speech segment... |  Download Scientific Diagram">
            <a:extLst>
              <a:ext uri="{FF2B5EF4-FFF2-40B4-BE49-F238E27FC236}">
                <a16:creationId xmlns:a16="http://schemas.microsoft.com/office/drawing/2014/main" id="{EA810F15-76FF-1ADD-CD51-D49971BE91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0931"/>
          <a:stretch/>
        </p:blipFill>
        <p:spPr bwMode="auto">
          <a:xfrm>
            <a:off x="639691" y="441679"/>
            <a:ext cx="4727194" cy="51881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3C89EF-1947-D663-A14A-CCF7D595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72" y="1629912"/>
            <a:ext cx="5731510" cy="29902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845DE6C-0541-B191-C88B-3B968C76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694" y="4567426"/>
            <a:ext cx="2217922" cy="566738"/>
          </a:xfrm>
        </p:spPr>
        <p:txBody>
          <a:bodyPr/>
          <a:lstStyle/>
          <a:p>
            <a:r>
              <a:rPr lang="en-IN" dirty="0"/>
              <a:t>Mel scale</a:t>
            </a:r>
          </a:p>
        </p:txBody>
      </p:sp>
    </p:spTree>
    <p:extLst>
      <p:ext uri="{BB962C8B-B14F-4D97-AF65-F5344CB8AC3E}">
        <p14:creationId xmlns:p14="http://schemas.microsoft.com/office/powerpoint/2010/main" val="56072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072B-0D9C-FB26-55F0-F966E09B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the Mel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E38C-E201-EB64-5295-5B454A73D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1" y="2578903"/>
            <a:ext cx="5454072" cy="3636511"/>
          </a:xfrm>
        </p:spPr>
        <p:txBody>
          <a:bodyPr/>
          <a:lstStyle/>
          <a:p>
            <a:r>
              <a:rPr lang="en-US" dirty="0"/>
              <a:t>1. The Short Time Fourier Transform is calculated, amplitude is converted to decibels.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 it is converted to the mel scale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ECF20-594C-2AAD-120E-D5CFF0884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02" b="2841"/>
          <a:stretch/>
        </p:blipFill>
        <p:spPr bwMode="auto">
          <a:xfrm>
            <a:off x="6095999" y="2033206"/>
            <a:ext cx="5731510" cy="262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84D1C-782F-AF5C-43FF-9C6FF4FD3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5726557" y="4755579"/>
            <a:ext cx="5731510" cy="17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7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50FC9-8FD0-EC6C-0382-C8E10B5623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/>
          <a:stretch/>
        </p:blipFill>
        <p:spPr>
          <a:xfrm>
            <a:off x="6095999" y="719391"/>
            <a:ext cx="5608955" cy="5071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FFED33-B9C6-1DBB-93C9-D99C0F484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" y="1128649"/>
            <a:ext cx="5731510" cy="37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69855-76FB-1D65-BA4D-70C562CEF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2024" y="374905"/>
            <a:ext cx="4419600" cy="2075688"/>
          </a:xfrm>
        </p:spPr>
        <p:txBody>
          <a:bodyPr>
            <a:normAutofit fontScale="925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100" dirty="0"/>
              <a:t>Choose the number of mel bands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100" dirty="0"/>
              <a:t>Construct mel filter banks:</a:t>
            </a:r>
          </a:p>
          <a:p>
            <a:r>
              <a:rPr lang="en-IN" sz="2100" dirty="0"/>
              <a:t>	</a:t>
            </a:r>
            <a:r>
              <a:rPr lang="en-US" sz="2100" dirty="0"/>
              <a:t>Lowest &amp; highest to mel using the formula	</a:t>
            </a:r>
          </a:p>
          <a:p>
            <a:r>
              <a:rPr lang="en-US" sz="2100" dirty="0"/>
              <a:t>	Create #mel bands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887CA-90ED-670E-CC65-042F89E5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24" y="2682525"/>
            <a:ext cx="4419600" cy="74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30C72-B252-FC8F-55CE-E8AE8857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04" y="2830830"/>
            <a:ext cx="4419600" cy="78105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18DB93-D1BE-7769-44DF-8CBF98690A4F}"/>
              </a:ext>
            </a:extLst>
          </p:cNvPr>
          <p:cNvSpPr txBox="1">
            <a:spLocks/>
          </p:cNvSpPr>
          <p:nvPr/>
        </p:nvSpPr>
        <p:spPr>
          <a:xfrm>
            <a:off x="6437376" y="3611880"/>
            <a:ext cx="4684776" cy="273093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900" dirty="0"/>
              <a:t>Suppose we have 6 as the number of mel bands </a:t>
            </a:r>
          </a:p>
          <a:p>
            <a:pPr lvl="1"/>
            <a:r>
              <a:rPr lang="en-US" sz="1900" dirty="0"/>
              <a:t>These points represent the center of the frequency points</a:t>
            </a:r>
          </a:p>
          <a:p>
            <a:pPr lvl="1"/>
            <a:r>
              <a:rPr lang="en-US" sz="1900" dirty="0"/>
              <a:t>Round to nearest frequency bin (due to discrete nature of the transform we use)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8690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347FE-077D-0315-6B77-E40059521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636" y="4937570"/>
            <a:ext cx="11666604" cy="182899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Create triangular filters: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By taking the previous centre as the left vertex and the next points centre as the right vertex, join both with the centre to get the triangle</a:t>
            </a:r>
          </a:p>
          <a:p>
            <a:endParaRPr lang="en-IN" dirty="0"/>
          </a:p>
        </p:txBody>
      </p:sp>
      <p:pic>
        <p:nvPicPr>
          <p:cNvPr id="5" name="Picture Placeholder 4" descr="Mel Filter Bank — PyFilterbank devN documentation">
            <a:extLst>
              <a:ext uri="{FF2B5EF4-FFF2-40B4-BE49-F238E27FC236}">
                <a16:creationId xmlns:a16="http://schemas.microsoft.com/office/drawing/2014/main" id="{35CB0DCA-E719-701E-58CC-B59720D05E4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r="2381"/>
          <a:stretch>
            <a:fillRect/>
          </a:stretch>
        </p:blipFill>
        <p:spPr bwMode="auto">
          <a:xfrm>
            <a:off x="0" y="0"/>
            <a:ext cx="12192000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6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215</TotalTime>
  <Words>551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Quotable</vt:lpstr>
      <vt:lpstr>Bird Call classification</vt:lpstr>
      <vt:lpstr>Why bird Classification?</vt:lpstr>
      <vt:lpstr>How to Classify</vt:lpstr>
      <vt:lpstr>Mel Spectrogram</vt:lpstr>
      <vt:lpstr>Mel scale</vt:lpstr>
      <vt:lpstr>How to get the Mel scale</vt:lpstr>
      <vt:lpstr>PowerPoint Presentation</vt:lpstr>
      <vt:lpstr>PowerPoint Presentation</vt:lpstr>
      <vt:lpstr>PowerPoint Presentation</vt:lpstr>
      <vt:lpstr>PowerPoint Presentation</vt:lpstr>
      <vt:lpstr>Convolutional Neural Network</vt:lpstr>
      <vt:lpstr>Simple CNN</vt:lpstr>
      <vt:lpstr>Passing the Mel to the CNN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Call classification</dc:title>
  <dc:creator>rudragandhi29@hotmail.com</dc:creator>
  <cp:lastModifiedBy>rudragandhi29@hotmail.com</cp:lastModifiedBy>
  <cp:revision>9</cp:revision>
  <dcterms:created xsi:type="dcterms:W3CDTF">2024-05-09T07:30:12Z</dcterms:created>
  <dcterms:modified xsi:type="dcterms:W3CDTF">2024-05-10T06:42:24Z</dcterms:modified>
</cp:coreProperties>
</file>