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13" r:id="rId3"/>
    <p:sldId id="305" r:id="rId4"/>
    <p:sldId id="299" r:id="rId5"/>
    <p:sldId id="300" r:id="rId6"/>
    <p:sldId id="301" r:id="rId7"/>
    <p:sldId id="302" r:id="rId8"/>
    <p:sldId id="303" r:id="rId9"/>
    <p:sldId id="257" r:id="rId10"/>
    <p:sldId id="262" r:id="rId11"/>
    <p:sldId id="264" r:id="rId12"/>
    <p:sldId id="265" r:id="rId13"/>
    <p:sldId id="304" r:id="rId14"/>
    <p:sldId id="306" r:id="rId15"/>
    <p:sldId id="312" r:id="rId16"/>
    <p:sldId id="307" r:id="rId17"/>
    <p:sldId id="308" r:id="rId18"/>
    <p:sldId id="309" r:id="rId19"/>
    <p:sldId id="310" r:id="rId20"/>
    <p:sldId id="311" r:id="rId21"/>
    <p:sldId id="256" r:id="rId22"/>
    <p:sldId id="292" r:id="rId23"/>
    <p:sldId id="295" r:id="rId24"/>
    <p:sldId id="294" r:id="rId25"/>
    <p:sldId id="293" r:id="rId26"/>
    <p:sldId id="259" r:id="rId27"/>
    <p:sldId id="297" r:id="rId28"/>
    <p:sldId id="296" r:id="rId29"/>
    <p:sldId id="298" r:id="rId30"/>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95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90" d="100"/>
          <a:sy n="90" d="100"/>
        </p:scale>
        <p:origin x="53" y="67"/>
      </p:cViewPr>
      <p:guideLst>
        <p:guide orient="horz" pos="2160"/>
        <p:guide pos="3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0922-4E5F-9929-1B9D-F543F40657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H"/>
          </a:p>
        </p:txBody>
      </p:sp>
      <p:sp>
        <p:nvSpPr>
          <p:cNvPr id="3" name="Subtitle 2">
            <a:extLst>
              <a:ext uri="{FF2B5EF4-FFF2-40B4-BE49-F238E27FC236}">
                <a16:creationId xmlns:a16="http://schemas.microsoft.com/office/drawing/2014/main" id="{AE5E4EF8-EAFC-5DC6-D61F-B572F1E02B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H"/>
          </a:p>
        </p:txBody>
      </p:sp>
      <p:sp>
        <p:nvSpPr>
          <p:cNvPr id="4" name="Date Placeholder 3">
            <a:extLst>
              <a:ext uri="{FF2B5EF4-FFF2-40B4-BE49-F238E27FC236}">
                <a16:creationId xmlns:a16="http://schemas.microsoft.com/office/drawing/2014/main" id="{4840E461-B0D1-C572-5B90-1C0944E6A518}"/>
              </a:ext>
            </a:extLst>
          </p:cNvPr>
          <p:cNvSpPr>
            <a:spLocks noGrp="1"/>
          </p:cNvSpPr>
          <p:nvPr>
            <p:ph type="dt" sz="half" idx="10"/>
          </p:nvPr>
        </p:nvSpPr>
        <p:spPr/>
        <p:txBody>
          <a:bodyPr/>
          <a:lstStyle/>
          <a:p>
            <a:fld id="{0F1608D7-E32A-4869-BC15-8C9F847D4A29}" type="datetimeFigureOut">
              <a:rPr lang="en-GH" smtClean="0"/>
              <a:t>12/12/2024</a:t>
            </a:fld>
            <a:endParaRPr lang="en-GH"/>
          </a:p>
        </p:txBody>
      </p:sp>
      <p:sp>
        <p:nvSpPr>
          <p:cNvPr id="5" name="Footer Placeholder 4">
            <a:extLst>
              <a:ext uri="{FF2B5EF4-FFF2-40B4-BE49-F238E27FC236}">
                <a16:creationId xmlns:a16="http://schemas.microsoft.com/office/drawing/2014/main" id="{6ABBE641-3B72-D35D-0608-03D00D7B7DCA}"/>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A7162C04-609C-8972-F8C9-793B0E66F5F8}"/>
              </a:ext>
            </a:extLst>
          </p:cNvPr>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139845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8AF6-73C7-50C1-1970-D12025EDCC0A}"/>
              </a:ext>
            </a:extLst>
          </p:cNvPr>
          <p:cNvSpPr>
            <a:spLocks noGrp="1"/>
          </p:cNvSpPr>
          <p:nvPr>
            <p:ph type="title"/>
          </p:nvPr>
        </p:nvSpPr>
        <p:spPr/>
        <p:txBody>
          <a:bodyPr/>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671E4A6B-9733-CA6C-09FB-7E1866EDE73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62868278-B160-57CB-54AA-A4311456DBE3}"/>
              </a:ext>
            </a:extLst>
          </p:cNvPr>
          <p:cNvSpPr>
            <a:spLocks noGrp="1"/>
          </p:cNvSpPr>
          <p:nvPr>
            <p:ph type="dt" sz="half" idx="10"/>
          </p:nvPr>
        </p:nvSpPr>
        <p:spPr/>
        <p:txBody>
          <a:bodyPr/>
          <a:lstStyle/>
          <a:p>
            <a:fld id="{0F1608D7-E32A-4869-BC15-8C9F847D4A29}" type="datetimeFigureOut">
              <a:rPr lang="en-GH" smtClean="0"/>
              <a:t>12/12/2024</a:t>
            </a:fld>
            <a:endParaRPr lang="en-GH"/>
          </a:p>
        </p:txBody>
      </p:sp>
      <p:sp>
        <p:nvSpPr>
          <p:cNvPr id="5" name="Footer Placeholder 4">
            <a:extLst>
              <a:ext uri="{FF2B5EF4-FFF2-40B4-BE49-F238E27FC236}">
                <a16:creationId xmlns:a16="http://schemas.microsoft.com/office/drawing/2014/main" id="{937D44DD-EED6-26BF-7793-B07E41DB85B7}"/>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FE1D365E-87D1-00E2-153C-FC2E6C5C13A2}"/>
              </a:ext>
            </a:extLst>
          </p:cNvPr>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22963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04204-5DA2-7683-1BED-8F7C899448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2D389C60-9D19-706B-8C9E-B1DB8CBE71F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DEE4F043-B35D-787F-AED0-07F8A42C9FF7}"/>
              </a:ext>
            </a:extLst>
          </p:cNvPr>
          <p:cNvSpPr>
            <a:spLocks noGrp="1"/>
          </p:cNvSpPr>
          <p:nvPr>
            <p:ph type="dt" sz="half" idx="10"/>
          </p:nvPr>
        </p:nvSpPr>
        <p:spPr/>
        <p:txBody>
          <a:bodyPr/>
          <a:lstStyle/>
          <a:p>
            <a:fld id="{0F1608D7-E32A-4869-BC15-8C9F847D4A29}" type="datetimeFigureOut">
              <a:rPr lang="en-GH" smtClean="0"/>
              <a:t>12/12/2024</a:t>
            </a:fld>
            <a:endParaRPr lang="en-GH"/>
          </a:p>
        </p:txBody>
      </p:sp>
      <p:sp>
        <p:nvSpPr>
          <p:cNvPr id="5" name="Footer Placeholder 4">
            <a:extLst>
              <a:ext uri="{FF2B5EF4-FFF2-40B4-BE49-F238E27FC236}">
                <a16:creationId xmlns:a16="http://schemas.microsoft.com/office/drawing/2014/main" id="{3F92E7FF-D9FD-C922-43A6-6218F6AFB9E3}"/>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BE622DD8-32CC-FCA1-6B9D-3DE463F86D40}"/>
              </a:ext>
            </a:extLst>
          </p:cNvPr>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3036734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1608D7-E32A-4869-BC15-8C9F847D4A29}" type="datetimeFigureOut">
              <a:rPr lang="en-GH" smtClean="0"/>
              <a:t>12/12/2024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3392116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608D7-E32A-4869-BC15-8C9F847D4A29}" type="datetimeFigureOut">
              <a:rPr lang="en-GH" smtClean="0"/>
              <a:t>12/12/2024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957055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1608D7-E32A-4869-BC15-8C9F847D4A29}" type="datetimeFigureOut">
              <a:rPr lang="en-GH" smtClean="0"/>
              <a:t>12/12/2024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597355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1608D7-E32A-4869-BC15-8C9F847D4A29}" type="datetimeFigureOut">
              <a:rPr lang="en-GH" smtClean="0"/>
              <a:t>12/12/2024</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4098475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1608D7-E32A-4869-BC15-8C9F847D4A29}" type="datetimeFigureOut">
              <a:rPr lang="en-GH" smtClean="0"/>
              <a:t>12/12/2024</a:t>
            </a:fld>
            <a:endParaRPr lang="en-GH"/>
          </a:p>
        </p:txBody>
      </p:sp>
      <p:sp>
        <p:nvSpPr>
          <p:cNvPr id="8" name="Footer Placeholder 7"/>
          <p:cNvSpPr>
            <a:spLocks noGrp="1"/>
          </p:cNvSpPr>
          <p:nvPr>
            <p:ph type="ftr" sz="quarter" idx="11"/>
          </p:nvPr>
        </p:nvSpPr>
        <p:spPr/>
        <p:txBody>
          <a:bodyPr/>
          <a:lstStyle/>
          <a:p>
            <a:endParaRPr lang="en-GH"/>
          </a:p>
        </p:txBody>
      </p:sp>
      <p:sp>
        <p:nvSpPr>
          <p:cNvPr id="9" name="Slide Number Placeholder 8"/>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4238995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1608D7-E32A-4869-BC15-8C9F847D4A29}" type="datetimeFigureOut">
              <a:rPr lang="en-GH" smtClean="0"/>
              <a:t>12/12/2024</a:t>
            </a:fld>
            <a:endParaRPr lang="en-GH"/>
          </a:p>
        </p:txBody>
      </p:sp>
      <p:sp>
        <p:nvSpPr>
          <p:cNvPr id="4" name="Footer Placeholder 3"/>
          <p:cNvSpPr>
            <a:spLocks noGrp="1"/>
          </p:cNvSpPr>
          <p:nvPr>
            <p:ph type="ftr" sz="quarter" idx="11"/>
          </p:nvPr>
        </p:nvSpPr>
        <p:spPr/>
        <p:txBody>
          <a:bodyPr/>
          <a:lstStyle/>
          <a:p>
            <a:endParaRPr lang="en-GH"/>
          </a:p>
        </p:txBody>
      </p:sp>
      <p:sp>
        <p:nvSpPr>
          <p:cNvPr id="5" name="Slide Number Placeholder 4"/>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2990487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608D7-E32A-4869-BC15-8C9F847D4A29}" type="datetimeFigureOut">
              <a:rPr lang="en-GH" smtClean="0"/>
              <a:t>12/12/2024</a:t>
            </a:fld>
            <a:endParaRPr lang="en-GH"/>
          </a:p>
        </p:txBody>
      </p:sp>
      <p:sp>
        <p:nvSpPr>
          <p:cNvPr id="3" name="Footer Placeholder 2"/>
          <p:cNvSpPr>
            <a:spLocks noGrp="1"/>
          </p:cNvSpPr>
          <p:nvPr>
            <p:ph type="ftr" sz="quarter" idx="11"/>
          </p:nvPr>
        </p:nvSpPr>
        <p:spPr/>
        <p:txBody>
          <a:bodyPr/>
          <a:lstStyle/>
          <a:p>
            <a:endParaRPr lang="en-GH"/>
          </a:p>
        </p:txBody>
      </p:sp>
      <p:sp>
        <p:nvSpPr>
          <p:cNvPr id="4" name="Slide Number Placeholder 3"/>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2327405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1608D7-E32A-4869-BC15-8C9F847D4A29}" type="datetimeFigureOut">
              <a:rPr lang="en-GH" smtClean="0"/>
              <a:t>12/12/2024</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368052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3B07-CB60-AD19-9278-A0F339EAF543}"/>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F0D60EB5-74B6-4F47-176C-20D22C412B3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1CA20CC3-EA6E-1443-A3FD-1B115FEAE5AF}"/>
              </a:ext>
            </a:extLst>
          </p:cNvPr>
          <p:cNvSpPr>
            <a:spLocks noGrp="1"/>
          </p:cNvSpPr>
          <p:nvPr>
            <p:ph type="dt" sz="half" idx="10"/>
          </p:nvPr>
        </p:nvSpPr>
        <p:spPr/>
        <p:txBody>
          <a:bodyPr/>
          <a:lstStyle/>
          <a:p>
            <a:fld id="{0F1608D7-E32A-4869-BC15-8C9F847D4A29}" type="datetimeFigureOut">
              <a:rPr lang="en-GH" smtClean="0"/>
              <a:t>12/12/2024</a:t>
            </a:fld>
            <a:endParaRPr lang="en-GH"/>
          </a:p>
        </p:txBody>
      </p:sp>
      <p:sp>
        <p:nvSpPr>
          <p:cNvPr id="5" name="Footer Placeholder 4">
            <a:extLst>
              <a:ext uri="{FF2B5EF4-FFF2-40B4-BE49-F238E27FC236}">
                <a16:creationId xmlns:a16="http://schemas.microsoft.com/office/drawing/2014/main" id="{1DDBC804-1E9C-18F6-7C3C-CEBAC04B5B20}"/>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052E0607-BE8C-8AE3-6747-3470EB7D6741}"/>
              </a:ext>
            </a:extLst>
          </p:cNvPr>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3292193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1608D7-E32A-4869-BC15-8C9F847D4A29}" type="datetimeFigureOut">
              <a:rPr lang="en-GH" smtClean="0"/>
              <a:t>12/12/2024</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3617017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1608D7-E32A-4869-BC15-8C9F847D4A29}" type="datetimeFigureOut">
              <a:rPr lang="en-GH" smtClean="0"/>
              <a:t>12/12/2024</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26689589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1608D7-E32A-4869-BC15-8C9F847D4A29}" type="datetimeFigureOut">
              <a:rPr lang="en-GH" smtClean="0"/>
              <a:t>12/12/2024</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14617926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1608D7-E32A-4869-BC15-8C9F847D4A29}" type="datetimeFigureOut">
              <a:rPr lang="en-GH" smtClean="0"/>
              <a:t>12/12/2024</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E68215A7-9B0A-4DF3-866E-78B300122834}" type="slidenum">
              <a:rPr lang="en-GH" smtClean="0"/>
              <a:t>‹#›</a:t>
            </a:fld>
            <a:endParaRPr lang="en-GH"/>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5158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1608D7-E32A-4869-BC15-8C9F847D4A29}" type="datetimeFigureOut">
              <a:rPr lang="en-GH" smtClean="0"/>
              <a:t>12/12/2024</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3851554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F1608D7-E32A-4869-BC15-8C9F847D4A29}" type="datetimeFigureOut">
              <a:rPr lang="en-GH" smtClean="0"/>
              <a:t>12/12/2024</a:t>
            </a:fld>
            <a:endParaRPr lang="en-GH"/>
          </a:p>
        </p:txBody>
      </p:sp>
      <p:sp>
        <p:nvSpPr>
          <p:cNvPr id="4" name="Footer Placeholder 3"/>
          <p:cNvSpPr>
            <a:spLocks noGrp="1"/>
          </p:cNvSpPr>
          <p:nvPr>
            <p:ph type="ftr" sz="quarter" idx="11"/>
          </p:nvPr>
        </p:nvSpPr>
        <p:spPr/>
        <p:txBody>
          <a:bodyPr/>
          <a:lstStyle/>
          <a:p>
            <a:endParaRPr lang="en-GH"/>
          </a:p>
        </p:txBody>
      </p:sp>
      <p:sp>
        <p:nvSpPr>
          <p:cNvPr id="5" name="Slide Number Placeholder 4"/>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22908661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F1608D7-E32A-4869-BC15-8C9F847D4A29}" type="datetimeFigureOut">
              <a:rPr lang="en-GH" smtClean="0"/>
              <a:t>12/12/2024</a:t>
            </a:fld>
            <a:endParaRPr lang="en-GH"/>
          </a:p>
        </p:txBody>
      </p:sp>
      <p:sp>
        <p:nvSpPr>
          <p:cNvPr id="4" name="Footer Placeholder 3"/>
          <p:cNvSpPr>
            <a:spLocks noGrp="1"/>
          </p:cNvSpPr>
          <p:nvPr>
            <p:ph type="ftr" sz="quarter" idx="11"/>
          </p:nvPr>
        </p:nvSpPr>
        <p:spPr/>
        <p:txBody>
          <a:bodyPr/>
          <a:lstStyle/>
          <a:p>
            <a:endParaRPr lang="en-GH"/>
          </a:p>
        </p:txBody>
      </p:sp>
      <p:sp>
        <p:nvSpPr>
          <p:cNvPr id="5" name="Slide Number Placeholder 4"/>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14302515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608D7-E32A-4869-BC15-8C9F847D4A29}" type="datetimeFigureOut">
              <a:rPr lang="en-GH" smtClean="0"/>
              <a:t>12/12/2024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1413427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608D7-E32A-4869-BC15-8C9F847D4A29}" type="datetimeFigureOut">
              <a:rPr lang="en-GH" smtClean="0"/>
              <a:t>12/12/2024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4258924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6F23-590D-9CAD-0209-E871611253E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H"/>
          </a:p>
        </p:txBody>
      </p:sp>
      <p:sp>
        <p:nvSpPr>
          <p:cNvPr id="3" name="Text Placeholder 2">
            <a:extLst>
              <a:ext uri="{FF2B5EF4-FFF2-40B4-BE49-F238E27FC236}">
                <a16:creationId xmlns:a16="http://schemas.microsoft.com/office/drawing/2014/main" id="{616E708D-93E7-A9F3-B9CE-43B652DC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1A1EAF8-11A9-1DCE-8A22-623537C097AA}"/>
              </a:ext>
            </a:extLst>
          </p:cNvPr>
          <p:cNvSpPr>
            <a:spLocks noGrp="1"/>
          </p:cNvSpPr>
          <p:nvPr>
            <p:ph type="dt" sz="half" idx="10"/>
          </p:nvPr>
        </p:nvSpPr>
        <p:spPr/>
        <p:txBody>
          <a:bodyPr/>
          <a:lstStyle/>
          <a:p>
            <a:fld id="{0F1608D7-E32A-4869-BC15-8C9F847D4A29}" type="datetimeFigureOut">
              <a:rPr lang="en-GH" smtClean="0"/>
              <a:t>12/12/2024</a:t>
            </a:fld>
            <a:endParaRPr lang="en-GH"/>
          </a:p>
        </p:txBody>
      </p:sp>
      <p:sp>
        <p:nvSpPr>
          <p:cNvPr id="5" name="Footer Placeholder 4">
            <a:extLst>
              <a:ext uri="{FF2B5EF4-FFF2-40B4-BE49-F238E27FC236}">
                <a16:creationId xmlns:a16="http://schemas.microsoft.com/office/drawing/2014/main" id="{6B40A1DD-AF1E-4648-3FF6-6F8E106CA4D2}"/>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84FBD7B8-8D86-A7C9-907A-E97A57783FCD}"/>
              </a:ext>
            </a:extLst>
          </p:cNvPr>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205601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7384-0EDE-251B-7946-C34073B9F29A}"/>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EF423599-B807-742B-44EE-D8AF4784B82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Content Placeholder 3">
            <a:extLst>
              <a:ext uri="{FF2B5EF4-FFF2-40B4-BE49-F238E27FC236}">
                <a16:creationId xmlns:a16="http://schemas.microsoft.com/office/drawing/2014/main" id="{27008753-65FF-7CB6-4F7A-0A1ED126028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Date Placeholder 4">
            <a:extLst>
              <a:ext uri="{FF2B5EF4-FFF2-40B4-BE49-F238E27FC236}">
                <a16:creationId xmlns:a16="http://schemas.microsoft.com/office/drawing/2014/main" id="{E0E07189-A2E7-83F6-4FED-87CCDA25B966}"/>
              </a:ext>
            </a:extLst>
          </p:cNvPr>
          <p:cNvSpPr>
            <a:spLocks noGrp="1"/>
          </p:cNvSpPr>
          <p:nvPr>
            <p:ph type="dt" sz="half" idx="10"/>
          </p:nvPr>
        </p:nvSpPr>
        <p:spPr/>
        <p:txBody>
          <a:bodyPr/>
          <a:lstStyle/>
          <a:p>
            <a:fld id="{0F1608D7-E32A-4869-BC15-8C9F847D4A29}" type="datetimeFigureOut">
              <a:rPr lang="en-GH" smtClean="0"/>
              <a:t>12/12/2024</a:t>
            </a:fld>
            <a:endParaRPr lang="en-GH"/>
          </a:p>
        </p:txBody>
      </p:sp>
      <p:sp>
        <p:nvSpPr>
          <p:cNvPr id="6" name="Footer Placeholder 5">
            <a:extLst>
              <a:ext uri="{FF2B5EF4-FFF2-40B4-BE49-F238E27FC236}">
                <a16:creationId xmlns:a16="http://schemas.microsoft.com/office/drawing/2014/main" id="{2CE86923-1A64-F6A8-0ADC-627293199794}"/>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C8A7C5C1-0A39-FED1-0ADA-7EF5D15E0894}"/>
              </a:ext>
            </a:extLst>
          </p:cNvPr>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101951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8A34-B2DD-667F-3558-6F6D4A3CFF35}"/>
              </a:ext>
            </a:extLst>
          </p:cNvPr>
          <p:cNvSpPr>
            <a:spLocks noGrp="1"/>
          </p:cNvSpPr>
          <p:nvPr>
            <p:ph type="title"/>
          </p:nvPr>
        </p:nvSpPr>
        <p:spPr>
          <a:xfrm>
            <a:off x="839788" y="365125"/>
            <a:ext cx="10515600" cy="1325563"/>
          </a:xfrm>
        </p:spPr>
        <p:txBody>
          <a:bodyPr/>
          <a:lstStyle/>
          <a:p>
            <a:r>
              <a:rPr lang="en-GB"/>
              <a:t>Click to edit Master title style</a:t>
            </a:r>
            <a:endParaRPr lang="en-GH"/>
          </a:p>
        </p:txBody>
      </p:sp>
      <p:sp>
        <p:nvSpPr>
          <p:cNvPr id="3" name="Text Placeholder 2">
            <a:extLst>
              <a:ext uri="{FF2B5EF4-FFF2-40B4-BE49-F238E27FC236}">
                <a16:creationId xmlns:a16="http://schemas.microsoft.com/office/drawing/2014/main" id="{D46BACAC-5565-1FDF-EA3C-616B5A0B2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235DBF2-DD6D-6C5F-CD46-9AFA80E0D80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Text Placeholder 4">
            <a:extLst>
              <a:ext uri="{FF2B5EF4-FFF2-40B4-BE49-F238E27FC236}">
                <a16:creationId xmlns:a16="http://schemas.microsoft.com/office/drawing/2014/main" id="{7E53E4C7-67D1-A26A-A601-16B4475DB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5F01EDF-A1B4-AFA0-FC20-C46E5D4C037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7" name="Date Placeholder 6">
            <a:extLst>
              <a:ext uri="{FF2B5EF4-FFF2-40B4-BE49-F238E27FC236}">
                <a16:creationId xmlns:a16="http://schemas.microsoft.com/office/drawing/2014/main" id="{DB58B481-C718-EBE1-D150-1C48E861E74C}"/>
              </a:ext>
            </a:extLst>
          </p:cNvPr>
          <p:cNvSpPr>
            <a:spLocks noGrp="1"/>
          </p:cNvSpPr>
          <p:nvPr>
            <p:ph type="dt" sz="half" idx="10"/>
          </p:nvPr>
        </p:nvSpPr>
        <p:spPr/>
        <p:txBody>
          <a:bodyPr/>
          <a:lstStyle/>
          <a:p>
            <a:fld id="{0F1608D7-E32A-4869-BC15-8C9F847D4A29}" type="datetimeFigureOut">
              <a:rPr lang="en-GH" smtClean="0"/>
              <a:t>12/12/2024</a:t>
            </a:fld>
            <a:endParaRPr lang="en-GH"/>
          </a:p>
        </p:txBody>
      </p:sp>
      <p:sp>
        <p:nvSpPr>
          <p:cNvPr id="8" name="Footer Placeholder 7">
            <a:extLst>
              <a:ext uri="{FF2B5EF4-FFF2-40B4-BE49-F238E27FC236}">
                <a16:creationId xmlns:a16="http://schemas.microsoft.com/office/drawing/2014/main" id="{4C4C8E71-5FFC-A60F-F05F-7137408CFC0A}"/>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F6B0CD60-E2B4-7435-0340-1102C968FB67}"/>
              </a:ext>
            </a:extLst>
          </p:cNvPr>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4089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4538-7A85-86B3-AEEB-08B78DF67383}"/>
              </a:ext>
            </a:extLst>
          </p:cNvPr>
          <p:cNvSpPr>
            <a:spLocks noGrp="1"/>
          </p:cNvSpPr>
          <p:nvPr>
            <p:ph type="title"/>
          </p:nvPr>
        </p:nvSpPr>
        <p:spPr/>
        <p:txBody>
          <a:bodyPr/>
          <a:lstStyle/>
          <a:p>
            <a:r>
              <a:rPr lang="en-GB"/>
              <a:t>Click to edit Master title style</a:t>
            </a:r>
            <a:endParaRPr lang="en-GH"/>
          </a:p>
        </p:txBody>
      </p:sp>
      <p:sp>
        <p:nvSpPr>
          <p:cNvPr id="3" name="Date Placeholder 2">
            <a:extLst>
              <a:ext uri="{FF2B5EF4-FFF2-40B4-BE49-F238E27FC236}">
                <a16:creationId xmlns:a16="http://schemas.microsoft.com/office/drawing/2014/main" id="{B82E31E5-BA60-6507-553C-92683039BFB1}"/>
              </a:ext>
            </a:extLst>
          </p:cNvPr>
          <p:cNvSpPr>
            <a:spLocks noGrp="1"/>
          </p:cNvSpPr>
          <p:nvPr>
            <p:ph type="dt" sz="half" idx="10"/>
          </p:nvPr>
        </p:nvSpPr>
        <p:spPr/>
        <p:txBody>
          <a:bodyPr/>
          <a:lstStyle/>
          <a:p>
            <a:fld id="{0F1608D7-E32A-4869-BC15-8C9F847D4A29}" type="datetimeFigureOut">
              <a:rPr lang="en-GH" smtClean="0"/>
              <a:t>12/12/2024</a:t>
            </a:fld>
            <a:endParaRPr lang="en-GH"/>
          </a:p>
        </p:txBody>
      </p:sp>
      <p:sp>
        <p:nvSpPr>
          <p:cNvPr id="4" name="Footer Placeholder 3">
            <a:extLst>
              <a:ext uri="{FF2B5EF4-FFF2-40B4-BE49-F238E27FC236}">
                <a16:creationId xmlns:a16="http://schemas.microsoft.com/office/drawing/2014/main" id="{E4061AED-1BEF-E5E1-0284-E85CC371E7BF}"/>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8B43501F-9DEA-F347-6738-CBD96C4CD6CB}"/>
              </a:ext>
            </a:extLst>
          </p:cNvPr>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418866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56F55-1706-1633-9E84-B1C47DE8319B}"/>
              </a:ext>
            </a:extLst>
          </p:cNvPr>
          <p:cNvSpPr>
            <a:spLocks noGrp="1"/>
          </p:cNvSpPr>
          <p:nvPr>
            <p:ph type="dt" sz="half" idx="10"/>
          </p:nvPr>
        </p:nvSpPr>
        <p:spPr/>
        <p:txBody>
          <a:bodyPr/>
          <a:lstStyle/>
          <a:p>
            <a:fld id="{0F1608D7-E32A-4869-BC15-8C9F847D4A29}" type="datetimeFigureOut">
              <a:rPr lang="en-GH" smtClean="0"/>
              <a:t>12/12/2024</a:t>
            </a:fld>
            <a:endParaRPr lang="en-GH"/>
          </a:p>
        </p:txBody>
      </p:sp>
      <p:sp>
        <p:nvSpPr>
          <p:cNvPr id="3" name="Footer Placeholder 2">
            <a:extLst>
              <a:ext uri="{FF2B5EF4-FFF2-40B4-BE49-F238E27FC236}">
                <a16:creationId xmlns:a16="http://schemas.microsoft.com/office/drawing/2014/main" id="{AE952DFD-F14A-774D-912D-59D2A410A6B1}"/>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579AA651-D468-03DD-FEB8-E736CBE1D1F6}"/>
              </a:ext>
            </a:extLst>
          </p:cNvPr>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330514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3808-8532-4C32-40A8-A083779C9E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Content Placeholder 2">
            <a:extLst>
              <a:ext uri="{FF2B5EF4-FFF2-40B4-BE49-F238E27FC236}">
                <a16:creationId xmlns:a16="http://schemas.microsoft.com/office/drawing/2014/main" id="{73180A83-B03B-451C-21B5-77F751CCB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Text Placeholder 3">
            <a:extLst>
              <a:ext uri="{FF2B5EF4-FFF2-40B4-BE49-F238E27FC236}">
                <a16:creationId xmlns:a16="http://schemas.microsoft.com/office/drawing/2014/main" id="{81138211-037E-3D8F-3978-0F4070B12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E0A0EF-84DA-0DDF-9E30-0B5A7AC49800}"/>
              </a:ext>
            </a:extLst>
          </p:cNvPr>
          <p:cNvSpPr>
            <a:spLocks noGrp="1"/>
          </p:cNvSpPr>
          <p:nvPr>
            <p:ph type="dt" sz="half" idx="10"/>
          </p:nvPr>
        </p:nvSpPr>
        <p:spPr/>
        <p:txBody>
          <a:bodyPr/>
          <a:lstStyle/>
          <a:p>
            <a:fld id="{0F1608D7-E32A-4869-BC15-8C9F847D4A29}" type="datetimeFigureOut">
              <a:rPr lang="en-GH" smtClean="0"/>
              <a:t>12/12/2024</a:t>
            </a:fld>
            <a:endParaRPr lang="en-GH"/>
          </a:p>
        </p:txBody>
      </p:sp>
      <p:sp>
        <p:nvSpPr>
          <p:cNvPr id="6" name="Footer Placeholder 5">
            <a:extLst>
              <a:ext uri="{FF2B5EF4-FFF2-40B4-BE49-F238E27FC236}">
                <a16:creationId xmlns:a16="http://schemas.microsoft.com/office/drawing/2014/main" id="{D5CD60E2-CDF5-D5F7-0EF9-4C31417B83EF}"/>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D18AEC08-98F9-D5EC-302F-23A2D4B2D0FD}"/>
              </a:ext>
            </a:extLst>
          </p:cNvPr>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203903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1A18-4542-2803-5F89-8CFC0733DE8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Picture Placeholder 2">
            <a:extLst>
              <a:ext uri="{FF2B5EF4-FFF2-40B4-BE49-F238E27FC236}">
                <a16:creationId xmlns:a16="http://schemas.microsoft.com/office/drawing/2014/main" id="{98296482-83C5-277C-FF95-9C8262D8F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256F9356-903E-AB22-76BD-2B569EC23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380C23-A12B-68AB-2489-DCC0DBF44388}"/>
              </a:ext>
            </a:extLst>
          </p:cNvPr>
          <p:cNvSpPr>
            <a:spLocks noGrp="1"/>
          </p:cNvSpPr>
          <p:nvPr>
            <p:ph type="dt" sz="half" idx="10"/>
          </p:nvPr>
        </p:nvSpPr>
        <p:spPr/>
        <p:txBody>
          <a:bodyPr/>
          <a:lstStyle/>
          <a:p>
            <a:fld id="{0F1608D7-E32A-4869-BC15-8C9F847D4A29}" type="datetimeFigureOut">
              <a:rPr lang="en-GH" smtClean="0"/>
              <a:t>12/12/2024</a:t>
            </a:fld>
            <a:endParaRPr lang="en-GH"/>
          </a:p>
        </p:txBody>
      </p:sp>
      <p:sp>
        <p:nvSpPr>
          <p:cNvPr id="6" name="Footer Placeholder 5">
            <a:extLst>
              <a:ext uri="{FF2B5EF4-FFF2-40B4-BE49-F238E27FC236}">
                <a16:creationId xmlns:a16="http://schemas.microsoft.com/office/drawing/2014/main" id="{CCAD76B5-61A1-8CA1-C79C-534B80D4E8E0}"/>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F9775396-5D9B-EC0D-8D5A-1B1F445232A2}"/>
              </a:ext>
            </a:extLst>
          </p:cNvPr>
          <p:cNvSpPr>
            <a:spLocks noGrp="1"/>
          </p:cNvSpPr>
          <p:nvPr>
            <p:ph type="sldNum" sz="quarter" idx="12"/>
          </p:nvPr>
        </p:nvSpPr>
        <p:spPr/>
        <p:txBody>
          <a:bodyPr/>
          <a:lstStyle/>
          <a:p>
            <a:fld id="{E68215A7-9B0A-4DF3-866E-78B300122834}" type="slidenum">
              <a:rPr lang="en-GH" smtClean="0"/>
              <a:t>‹#›</a:t>
            </a:fld>
            <a:endParaRPr lang="en-GH"/>
          </a:p>
        </p:txBody>
      </p:sp>
    </p:spTree>
    <p:extLst>
      <p:ext uri="{BB962C8B-B14F-4D97-AF65-F5344CB8AC3E}">
        <p14:creationId xmlns:p14="http://schemas.microsoft.com/office/powerpoint/2010/main" val="3852420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7F6CF-D74C-8EFC-93A8-4B28016CF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H"/>
          </a:p>
        </p:txBody>
      </p:sp>
      <p:sp>
        <p:nvSpPr>
          <p:cNvPr id="3" name="Text Placeholder 2">
            <a:extLst>
              <a:ext uri="{FF2B5EF4-FFF2-40B4-BE49-F238E27FC236}">
                <a16:creationId xmlns:a16="http://schemas.microsoft.com/office/drawing/2014/main" id="{CA729FB0-1BF9-777E-10BB-5881CB7D0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FB7731E8-F286-BC59-C815-02351407F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1608D7-E32A-4869-BC15-8C9F847D4A29}" type="datetimeFigureOut">
              <a:rPr lang="en-GH" smtClean="0"/>
              <a:t>12/12/2024</a:t>
            </a:fld>
            <a:endParaRPr lang="en-GH"/>
          </a:p>
        </p:txBody>
      </p:sp>
      <p:sp>
        <p:nvSpPr>
          <p:cNvPr id="5" name="Footer Placeholder 4">
            <a:extLst>
              <a:ext uri="{FF2B5EF4-FFF2-40B4-BE49-F238E27FC236}">
                <a16:creationId xmlns:a16="http://schemas.microsoft.com/office/drawing/2014/main" id="{12E56BE0-F521-54AF-EB8B-C08A40B46D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H"/>
          </a:p>
        </p:txBody>
      </p:sp>
      <p:sp>
        <p:nvSpPr>
          <p:cNvPr id="6" name="Slide Number Placeholder 5">
            <a:extLst>
              <a:ext uri="{FF2B5EF4-FFF2-40B4-BE49-F238E27FC236}">
                <a16:creationId xmlns:a16="http://schemas.microsoft.com/office/drawing/2014/main" id="{DDF6D3C8-F3BD-265B-A87D-614BBB5B6C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8215A7-9B0A-4DF3-866E-78B300122834}" type="slidenum">
              <a:rPr lang="en-GH" smtClean="0"/>
              <a:t>‹#›</a:t>
            </a:fld>
            <a:endParaRPr lang="en-GH"/>
          </a:p>
        </p:txBody>
      </p:sp>
    </p:spTree>
    <p:extLst>
      <p:ext uri="{BB962C8B-B14F-4D97-AF65-F5344CB8AC3E}">
        <p14:creationId xmlns:p14="http://schemas.microsoft.com/office/powerpoint/2010/main" val="137926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F1608D7-E32A-4869-BC15-8C9F847D4A29}" type="datetimeFigureOut">
              <a:rPr lang="en-GH" smtClean="0"/>
              <a:t>12/12/2024</a:t>
            </a:fld>
            <a:endParaRPr lang="en-GH"/>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H"/>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68215A7-9B0A-4DF3-866E-78B300122834}" type="slidenum">
              <a:rPr lang="en-GH" smtClean="0"/>
              <a:t>‹#›</a:t>
            </a:fld>
            <a:endParaRPr lang="en-GH"/>
          </a:p>
        </p:txBody>
      </p:sp>
    </p:spTree>
    <p:extLst>
      <p:ext uri="{BB962C8B-B14F-4D97-AF65-F5344CB8AC3E}">
        <p14:creationId xmlns:p14="http://schemas.microsoft.com/office/powerpoint/2010/main" val="38560057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4BA65-79C1-712B-B6F7-0FCEC20B5B7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85548CB-5389-AC1B-F91E-D62A926FC967}"/>
              </a:ext>
            </a:extLst>
          </p:cNvPr>
          <p:cNvSpPr txBox="1"/>
          <p:nvPr/>
        </p:nvSpPr>
        <p:spPr>
          <a:xfrm>
            <a:off x="2776451" y="4073628"/>
            <a:ext cx="6143510" cy="584775"/>
          </a:xfrm>
          <a:prstGeom prst="rect">
            <a:avLst/>
          </a:prstGeom>
          <a:noFill/>
        </p:spPr>
        <p:txBody>
          <a:bodyPr wrap="square" rtlCol="0">
            <a:spAutoFit/>
          </a:bodyPr>
          <a:lstStyle/>
          <a:p>
            <a:r>
              <a:rPr lang="en-GB" sz="3200" dirty="0"/>
              <a:t>GROUP PRESENTATION</a:t>
            </a:r>
          </a:p>
        </p:txBody>
      </p:sp>
      <p:sp>
        <p:nvSpPr>
          <p:cNvPr id="2" name="TextBox 1">
            <a:extLst>
              <a:ext uri="{FF2B5EF4-FFF2-40B4-BE49-F238E27FC236}">
                <a16:creationId xmlns:a16="http://schemas.microsoft.com/office/drawing/2014/main" id="{FEEB6066-9EE3-0046-CA1D-4DDABD53F3E4}"/>
              </a:ext>
            </a:extLst>
          </p:cNvPr>
          <p:cNvSpPr txBox="1"/>
          <p:nvPr/>
        </p:nvSpPr>
        <p:spPr>
          <a:xfrm>
            <a:off x="2776451" y="1770611"/>
            <a:ext cx="7099069" cy="2123658"/>
          </a:xfrm>
          <a:prstGeom prst="rect">
            <a:avLst/>
          </a:prstGeom>
          <a:noFill/>
        </p:spPr>
        <p:txBody>
          <a:bodyPr wrap="square" rtlCol="0">
            <a:spAutoFit/>
          </a:bodyPr>
          <a:lstStyle/>
          <a:p>
            <a:r>
              <a:rPr lang="en-US"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CPEN 211: DATABASE MANAGEMENT SYSTEMS</a:t>
            </a:r>
          </a:p>
        </p:txBody>
      </p:sp>
    </p:spTree>
    <p:extLst>
      <p:ext uri="{BB962C8B-B14F-4D97-AF65-F5344CB8AC3E}">
        <p14:creationId xmlns:p14="http://schemas.microsoft.com/office/powerpoint/2010/main" val="27681711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pSp>
        <p:nvGrpSpPr>
          <p:cNvPr id="19" name="Group 18"/>
          <p:cNvGrpSpPr/>
          <p:nvPr/>
        </p:nvGrpSpPr>
        <p:grpSpPr>
          <a:xfrm>
            <a:off x="-908685" y="2058035"/>
            <a:ext cx="4707890" cy="3112770"/>
            <a:chOff x="1176" y="2949"/>
            <a:chExt cx="7414" cy="4902"/>
          </a:xfrm>
          <a:solidFill>
            <a:schemeClr val="accent1"/>
          </a:solidFill>
        </p:grpSpPr>
        <p:sp>
          <p:nvSpPr>
            <p:cNvPr id="5" name="Rounded Rectangle 4"/>
            <p:cNvSpPr/>
            <p:nvPr/>
          </p:nvSpPr>
          <p:spPr>
            <a:xfrm>
              <a:off x="1176" y="2949"/>
              <a:ext cx="7414" cy="4902"/>
            </a:xfrm>
            <a:prstGeom prst="roundRect">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8" name="Text Box 7"/>
            <p:cNvSpPr txBox="1"/>
            <p:nvPr/>
          </p:nvSpPr>
          <p:spPr>
            <a:xfrm>
              <a:off x="2526" y="4229"/>
              <a:ext cx="4073" cy="1570"/>
            </a:xfrm>
            <a:prstGeom prst="rect">
              <a:avLst/>
            </a:prstGeom>
            <a:grpFill/>
          </p:spPr>
          <p:txBody>
            <a:bodyPr wrap="square" rtlCol="0">
              <a:noAutofit/>
            </a:bodyPr>
            <a:lstStyle/>
            <a:p>
              <a:r>
                <a:rPr lang="en-US" sz="3200">
                  <a:latin typeface="Arial" panose="020B0604020202020204" pitchFamily="34" charset="0"/>
                  <a:cs typeface="Arial" panose="020B0604020202020204" pitchFamily="34" charset="0"/>
                </a:rPr>
                <a:t>Parsing and Translation</a:t>
              </a:r>
            </a:p>
          </p:txBody>
        </p:sp>
        <p:sp>
          <p:nvSpPr>
            <p:cNvPr id="14" name="Text Box 13"/>
            <p:cNvSpPr txBox="1"/>
            <p:nvPr/>
          </p:nvSpPr>
          <p:spPr>
            <a:xfrm>
              <a:off x="2866" y="5924"/>
              <a:ext cx="3577" cy="1603"/>
            </a:xfrm>
            <a:prstGeom prst="rect">
              <a:avLst/>
            </a:prstGeom>
            <a:grpFill/>
          </p:spPr>
          <p:txBody>
            <a:bodyPr wrap="square" rtlCol="0">
              <a:noAutofit/>
            </a:bodyPr>
            <a:lstStyle/>
            <a:p>
              <a:r>
                <a:rPr lang="en-US" sz="800" dirty="0">
                  <a:sym typeface="+mn-ea"/>
                </a:rPr>
                <a:t>Parsing: Ensures the syntactic validity of the query and checks for semantic errors. The process includes verifying the presence of tables or data objects in the database to ensure that the query is executable.</a:t>
              </a:r>
            </a:p>
            <a:p>
              <a:r>
                <a:rPr lang="en-US" sz="800" dirty="0">
                  <a:sym typeface="+mn-ea"/>
                </a:rPr>
                <a:t>Translation: If the query passes validation, it is converted into an equivalent relational algebra expression for further processing.</a:t>
              </a:r>
              <a:endParaRPr lang="en-US" sz="800" dirty="0"/>
            </a:p>
            <a:p>
              <a:endParaRPr lang="en-US" sz="800" dirty="0"/>
            </a:p>
          </p:txBody>
        </p:sp>
      </p:grpSp>
      <p:grpSp>
        <p:nvGrpSpPr>
          <p:cNvPr id="20" name="Group 19"/>
          <p:cNvGrpSpPr/>
          <p:nvPr/>
        </p:nvGrpSpPr>
        <p:grpSpPr>
          <a:xfrm>
            <a:off x="5178425" y="316230"/>
            <a:ext cx="5911850" cy="3909060"/>
            <a:chOff x="10051" y="498"/>
            <a:chExt cx="7414" cy="4902"/>
          </a:xfrm>
          <a:solidFill>
            <a:schemeClr val="accent1"/>
          </a:solidFill>
        </p:grpSpPr>
        <p:sp>
          <p:nvSpPr>
            <p:cNvPr id="7" name="Rounded Rectangle 6"/>
            <p:cNvSpPr/>
            <p:nvPr/>
          </p:nvSpPr>
          <p:spPr>
            <a:xfrm>
              <a:off x="10051" y="498"/>
              <a:ext cx="7414" cy="4902"/>
            </a:xfrm>
            <a:prstGeom prst="roundRect">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Text Box 8"/>
            <p:cNvSpPr txBox="1"/>
            <p:nvPr/>
          </p:nvSpPr>
          <p:spPr>
            <a:xfrm>
              <a:off x="11636" y="1169"/>
              <a:ext cx="5436" cy="809"/>
            </a:xfrm>
            <a:prstGeom prst="rect">
              <a:avLst/>
            </a:prstGeom>
            <a:grpFill/>
          </p:spPr>
          <p:txBody>
            <a:bodyPr wrap="square" rtlCol="0">
              <a:spAutoFit/>
            </a:bodyPr>
            <a:lstStyle/>
            <a:p>
              <a:r>
                <a:rPr lang="en-US" sz="3600" b="1"/>
                <a:t>Optimization</a:t>
              </a:r>
            </a:p>
          </p:txBody>
        </p:sp>
        <p:sp>
          <p:nvSpPr>
            <p:cNvPr id="17" name="Text Box 16"/>
            <p:cNvSpPr txBox="1"/>
            <p:nvPr/>
          </p:nvSpPr>
          <p:spPr>
            <a:xfrm>
              <a:off x="11268" y="2305"/>
              <a:ext cx="5340" cy="2535"/>
            </a:xfrm>
            <a:prstGeom prst="rect">
              <a:avLst/>
            </a:prstGeom>
            <a:grpFill/>
          </p:spPr>
          <p:txBody>
            <a:bodyPr wrap="square" rtlCol="0">
              <a:noAutofit/>
            </a:bodyPr>
            <a:lstStyle/>
            <a:p>
              <a:r>
                <a:rPr lang="en-US" b="1"/>
                <a:t>The query optimizer evaluates various execution strategies and selects the most efficient and cost-effective execution plan. It ensures that the query is executed in the best possible way to minimize resource usage and execution time.</a:t>
              </a:r>
            </a:p>
          </p:txBody>
        </p:sp>
      </p:grpSp>
      <p:grpSp>
        <p:nvGrpSpPr>
          <p:cNvPr id="22" name="Group 21"/>
          <p:cNvGrpSpPr/>
          <p:nvPr/>
        </p:nvGrpSpPr>
        <p:grpSpPr>
          <a:xfrm>
            <a:off x="5780405" y="4965065"/>
            <a:ext cx="4707890" cy="3112770"/>
            <a:chOff x="9807" y="5664"/>
            <a:chExt cx="7414" cy="4902"/>
          </a:xfrm>
          <a:solidFill>
            <a:schemeClr val="tx1">
              <a:lumMod val="65000"/>
              <a:lumOff val="35000"/>
            </a:schemeClr>
          </a:solidFill>
        </p:grpSpPr>
        <p:sp>
          <p:nvSpPr>
            <p:cNvPr id="6" name="Rounded Rectangle 5"/>
            <p:cNvSpPr/>
            <p:nvPr/>
          </p:nvSpPr>
          <p:spPr>
            <a:xfrm>
              <a:off x="9807" y="5664"/>
              <a:ext cx="7414" cy="4902"/>
            </a:xfrm>
            <a:prstGeom prst="round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10" name="Text Box 9"/>
            <p:cNvSpPr txBox="1"/>
            <p:nvPr/>
          </p:nvSpPr>
          <p:spPr>
            <a:xfrm>
              <a:off x="11636" y="7333"/>
              <a:ext cx="4726" cy="1016"/>
            </a:xfrm>
            <a:prstGeom prst="rect">
              <a:avLst/>
            </a:prstGeom>
            <a:solidFill>
              <a:schemeClr val="accent1"/>
            </a:solidFill>
          </p:spPr>
          <p:txBody>
            <a:bodyPr wrap="square" rtlCol="0">
              <a:spAutoFit/>
            </a:bodyPr>
            <a:lstStyle/>
            <a:p>
              <a:r>
                <a:rPr lang="en-US" sz="3600"/>
                <a:t>Evaluation</a:t>
              </a:r>
            </a:p>
          </p:txBody>
        </p:sp>
        <p:sp>
          <p:nvSpPr>
            <p:cNvPr id="18" name="Text Box 17"/>
            <p:cNvSpPr txBox="1"/>
            <p:nvPr/>
          </p:nvSpPr>
          <p:spPr>
            <a:xfrm>
              <a:off x="11342" y="8753"/>
              <a:ext cx="4224" cy="531"/>
            </a:xfrm>
            <a:prstGeom prst="rect">
              <a:avLst/>
            </a:prstGeom>
            <a:solidFill>
              <a:schemeClr val="accent1"/>
            </a:solidFill>
          </p:spPr>
          <p:txBody>
            <a:bodyPr wrap="square" rtlCol="0">
              <a:spAutoFit/>
            </a:bodyPr>
            <a:lstStyle/>
            <a:p>
              <a:r>
                <a:rPr lang="en-US" sz="800" dirty="0"/>
                <a:t>The query evaluation engine executes the chosen query execution plan and returns the results to the user</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grpSp>
        <p:nvGrpSpPr>
          <p:cNvPr id="19" name="Group 18"/>
          <p:cNvGrpSpPr/>
          <p:nvPr/>
        </p:nvGrpSpPr>
        <p:grpSpPr>
          <a:xfrm>
            <a:off x="152400" y="3476625"/>
            <a:ext cx="4707890" cy="3112770"/>
            <a:chOff x="1176" y="2949"/>
            <a:chExt cx="7414" cy="4902"/>
          </a:xfrm>
          <a:solidFill>
            <a:schemeClr val="accent1"/>
          </a:solidFill>
        </p:grpSpPr>
        <p:sp>
          <p:nvSpPr>
            <p:cNvPr id="5" name="Rounded Rectangle 4"/>
            <p:cNvSpPr/>
            <p:nvPr/>
          </p:nvSpPr>
          <p:spPr>
            <a:xfrm>
              <a:off x="1176" y="2949"/>
              <a:ext cx="7414" cy="4902"/>
            </a:xfrm>
            <a:prstGeom prst="roundRect">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8" name="Text Box 7"/>
            <p:cNvSpPr txBox="1"/>
            <p:nvPr/>
          </p:nvSpPr>
          <p:spPr>
            <a:xfrm>
              <a:off x="2526" y="4229"/>
              <a:ext cx="4073" cy="1570"/>
            </a:xfrm>
            <a:prstGeom prst="rect">
              <a:avLst/>
            </a:prstGeom>
            <a:grpFill/>
          </p:spPr>
          <p:txBody>
            <a:bodyPr wrap="square" rtlCol="0">
              <a:noAutofit/>
            </a:bodyPr>
            <a:lstStyle/>
            <a:p>
              <a:r>
                <a:rPr lang="en-US" sz="3200">
                  <a:latin typeface="Arial" panose="020B0604020202020204" pitchFamily="34" charset="0"/>
                  <a:cs typeface="Arial" panose="020B0604020202020204" pitchFamily="34" charset="0"/>
                </a:rPr>
                <a:t>Parsing and Translation</a:t>
              </a:r>
            </a:p>
          </p:txBody>
        </p:sp>
        <p:sp>
          <p:nvSpPr>
            <p:cNvPr id="14" name="Text Box 13"/>
            <p:cNvSpPr txBox="1"/>
            <p:nvPr/>
          </p:nvSpPr>
          <p:spPr>
            <a:xfrm>
              <a:off x="2866" y="5924"/>
              <a:ext cx="3577" cy="1603"/>
            </a:xfrm>
            <a:prstGeom prst="rect">
              <a:avLst/>
            </a:prstGeom>
            <a:grpFill/>
          </p:spPr>
          <p:txBody>
            <a:bodyPr wrap="square" rtlCol="0">
              <a:noAutofit/>
            </a:bodyPr>
            <a:lstStyle/>
            <a:p>
              <a:r>
                <a:rPr lang="en-US" sz="800" dirty="0">
                  <a:sym typeface="+mn-ea"/>
                </a:rPr>
                <a:t>Parsing: Ensures the syntactic validity of the query and checks for semantic errors. The process includes verifying the presence of tables or data objects in the database to ensure that the query is executable.</a:t>
              </a:r>
            </a:p>
            <a:p>
              <a:r>
                <a:rPr lang="en-US" sz="800" dirty="0">
                  <a:sym typeface="+mn-ea"/>
                </a:rPr>
                <a:t>Translation: If the query passes validation, it is converted into an equivalent relational algebra expression for further processing.</a:t>
              </a:r>
              <a:endParaRPr lang="en-US" sz="800" dirty="0"/>
            </a:p>
            <a:p>
              <a:endParaRPr lang="en-US" sz="800" dirty="0"/>
            </a:p>
          </p:txBody>
        </p:sp>
      </p:grpSp>
      <p:grpSp>
        <p:nvGrpSpPr>
          <p:cNvPr id="20" name="Group 19"/>
          <p:cNvGrpSpPr/>
          <p:nvPr/>
        </p:nvGrpSpPr>
        <p:grpSpPr>
          <a:xfrm>
            <a:off x="152400" y="203200"/>
            <a:ext cx="4707890" cy="3112770"/>
            <a:chOff x="10051" y="498"/>
            <a:chExt cx="7414" cy="4902"/>
          </a:xfrm>
          <a:solidFill>
            <a:schemeClr val="accent1"/>
          </a:solidFill>
        </p:grpSpPr>
        <p:sp>
          <p:nvSpPr>
            <p:cNvPr id="7" name="Rounded Rectangle 6"/>
            <p:cNvSpPr/>
            <p:nvPr/>
          </p:nvSpPr>
          <p:spPr>
            <a:xfrm>
              <a:off x="10051" y="498"/>
              <a:ext cx="7414" cy="4902"/>
            </a:xfrm>
            <a:prstGeom prst="roundRect">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Text Box 8"/>
            <p:cNvSpPr txBox="1"/>
            <p:nvPr/>
          </p:nvSpPr>
          <p:spPr>
            <a:xfrm>
              <a:off x="11636" y="2263"/>
              <a:ext cx="5436" cy="1016"/>
            </a:xfrm>
            <a:prstGeom prst="rect">
              <a:avLst/>
            </a:prstGeom>
            <a:grpFill/>
          </p:spPr>
          <p:txBody>
            <a:bodyPr wrap="square" rtlCol="0">
              <a:spAutoFit/>
            </a:bodyPr>
            <a:lstStyle/>
            <a:p>
              <a:r>
                <a:rPr lang="en-US" sz="3600"/>
                <a:t>Optimization</a:t>
              </a:r>
            </a:p>
          </p:txBody>
        </p:sp>
        <p:sp>
          <p:nvSpPr>
            <p:cNvPr id="17" name="Text Box 16"/>
            <p:cNvSpPr txBox="1"/>
            <p:nvPr/>
          </p:nvSpPr>
          <p:spPr>
            <a:xfrm>
              <a:off x="11636" y="3613"/>
              <a:ext cx="3811" cy="1396"/>
            </a:xfrm>
            <a:prstGeom prst="rect">
              <a:avLst/>
            </a:prstGeom>
            <a:grpFill/>
          </p:spPr>
          <p:txBody>
            <a:bodyPr wrap="square" rtlCol="0">
              <a:noAutofit/>
            </a:bodyPr>
            <a:lstStyle/>
            <a:p>
              <a:r>
                <a:rPr lang="en-US" sz="800"/>
                <a:t>The query optimizer evaluates various execution strategies and selects the most efficient and cost-effective execution plan. It ensures that the query is executed in the best possible way to minimize resource usage and execution time.</a:t>
              </a:r>
            </a:p>
          </p:txBody>
        </p:sp>
      </p:grpSp>
      <p:grpSp>
        <p:nvGrpSpPr>
          <p:cNvPr id="22" name="Group 21"/>
          <p:cNvGrpSpPr/>
          <p:nvPr/>
        </p:nvGrpSpPr>
        <p:grpSpPr>
          <a:xfrm>
            <a:off x="5495925" y="1544320"/>
            <a:ext cx="6313170" cy="4174490"/>
            <a:chOff x="9807" y="5664"/>
            <a:chExt cx="7414" cy="4902"/>
          </a:xfrm>
          <a:solidFill>
            <a:schemeClr val="accent1"/>
          </a:solidFill>
        </p:grpSpPr>
        <p:sp>
          <p:nvSpPr>
            <p:cNvPr id="6" name="Rounded Rectangle 5"/>
            <p:cNvSpPr/>
            <p:nvPr/>
          </p:nvSpPr>
          <p:spPr>
            <a:xfrm>
              <a:off x="9807" y="5664"/>
              <a:ext cx="7414" cy="4902"/>
            </a:xfrm>
            <a:prstGeom prst="roundRect">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Text Box 9"/>
            <p:cNvSpPr txBox="1"/>
            <p:nvPr/>
          </p:nvSpPr>
          <p:spPr>
            <a:xfrm>
              <a:off x="12033" y="6903"/>
              <a:ext cx="4726" cy="758"/>
            </a:xfrm>
            <a:prstGeom prst="rect">
              <a:avLst/>
            </a:prstGeom>
            <a:grpFill/>
          </p:spPr>
          <p:txBody>
            <a:bodyPr wrap="square" rtlCol="0">
              <a:spAutoFit/>
            </a:bodyPr>
            <a:lstStyle/>
            <a:p>
              <a:r>
                <a:rPr lang="en-US" sz="3600" b="1"/>
                <a:t>Evaluation</a:t>
              </a:r>
            </a:p>
          </p:txBody>
        </p:sp>
        <p:sp>
          <p:nvSpPr>
            <p:cNvPr id="18" name="Text Box 17"/>
            <p:cNvSpPr txBox="1"/>
            <p:nvPr/>
          </p:nvSpPr>
          <p:spPr>
            <a:xfrm>
              <a:off x="11378" y="7794"/>
              <a:ext cx="5345" cy="1842"/>
            </a:xfrm>
            <a:prstGeom prst="rect">
              <a:avLst/>
            </a:prstGeom>
            <a:grpFill/>
          </p:spPr>
          <p:txBody>
            <a:bodyPr wrap="square" rtlCol="0">
              <a:spAutoFit/>
            </a:bodyPr>
            <a:lstStyle/>
            <a:p>
              <a:r>
                <a:rPr lang="en-US" sz="2400" b="1"/>
                <a:t>The query evaluation engine executes the chosen query execution plan and returns the results to the user</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grpSp>
        <p:nvGrpSpPr>
          <p:cNvPr id="19" name="Group 18"/>
          <p:cNvGrpSpPr/>
          <p:nvPr/>
        </p:nvGrpSpPr>
        <p:grpSpPr>
          <a:xfrm>
            <a:off x="-419776" y="679468"/>
            <a:ext cx="3773270" cy="2494816"/>
            <a:chOff x="3694" y="2949"/>
            <a:chExt cx="7414" cy="4902"/>
          </a:xfrm>
          <a:solidFill>
            <a:schemeClr val="accent1"/>
          </a:solidFill>
        </p:grpSpPr>
        <p:sp>
          <p:nvSpPr>
            <p:cNvPr id="5" name="Rounded Rectangle 4"/>
            <p:cNvSpPr/>
            <p:nvPr/>
          </p:nvSpPr>
          <p:spPr>
            <a:xfrm>
              <a:off x="3694" y="2949"/>
              <a:ext cx="7414" cy="4902"/>
            </a:xfrm>
            <a:prstGeom prst="roundRect">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8" name="Text Box 7"/>
            <p:cNvSpPr txBox="1"/>
            <p:nvPr/>
          </p:nvSpPr>
          <p:spPr>
            <a:xfrm>
              <a:off x="5044" y="3551"/>
              <a:ext cx="4073" cy="1570"/>
            </a:xfrm>
            <a:prstGeom prst="rect">
              <a:avLst/>
            </a:prstGeom>
            <a:grpFill/>
          </p:spPr>
          <p:txBody>
            <a:bodyPr wrap="square" rtlCol="0">
              <a:noAutofit/>
            </a:bodyPr>
            <a:lstStyle/>
            <a:p>
              <a:r>
                <a:rPr lang="en-US" b="1" dirty="0">
                  <a:latin typeface="Arial" panose="020B0604020202020204" pitchFamily="34" charset="0"/>
                  <a:cs typeface="Arial" panose="020B0604020202020204" pitchFamily="34" charset="0"/>
                </a:rPr>
                <a:t>Parsing and Translation</a:t>
              </a:r>
            </a:p>
          </p:txBody>
        </p:sp>
        <p:sp>
          <p:nvSpPr>
            <p:cNvPr id="14" name="Text Box 13"/>
            <p:cNvSpPr txBox="1"/>
            <p:nvPr/>
          </p:nvSpPr>
          <p:spPr>
            <a:xfrm>
              <a:off x="4460" y="4883"/>
              <a:ext cx="4973" cy="1603"/>
            </a:xfrm>
            <a:prstGeom prst="rect">
              <a:avLst/>
            </a:prstGeom>
            <a:grpFill/>
          </p:spPr>
          <p:txBody>
            <a:bodyPr wrap="square" rtlCol="0">
              <a:noAutofit/>
            </a:bodyPr>
            <a:lstStyle/>
            <a:p>
              <a:r>
                <a:rPr lang="en-US" sz="800" dirty="0">
                  <a:sym typeface="+mn-ea"/>
                </a:rPr>
                <a:t>Parsing: Ensures the syntactic validity of the query and checks for semantic errors. The process includes verifying the presence of tables or data objects in the database to ensure that the query is executable.</a:t>
              </a:r>
            </a:p>
            <a:p>
              <a:r>
                <a:rPr lang="en-US" sz="800" dirty="0">
                  <a:sym typeface="+mn-ea"/>
                </a:rPr>
                <a:t>Translation: If the query passes validation, it is converted into an equivalent relational algebra expression for further processing.</a:t>
              </a:r>
              <a:endParaRPr lang="en-US" sz="800" dirty="0"/>
            </a:p>
            <a:p>
              <a:endParaRPr lang="en-US" sz="800" dirty="0"/>
            </a:p>
          </p:txBody>
        </p:sp>
      </p:grpSp>
      <p:grpSp>
        <p:nvGrpSpPr>
          <p:cNvPr id="20" name="Group 19"/>
          <p:cNvGrpSpPr/>
          <p:nvPr/>
        </p:nvGrpSpPr>
        <p:grpSpPr>
          <a:xfrm>
            <a:off x="9776581" y="4561706"/>
            <a:ext cx="3154437" cy="2085656"/>
            <a:chOff x="10051" y="498"/>
            <a:chExt cx="7414" cy="4902"/>
          </a:xfrm>
          <a:solidFill>
            <a:schemeClr val="accent1"/>
          </a:solidFill>
        </p:grpSpPr>
        <p:sp>
          <p:nvSpPr>
            <p:cNvPr id="7" name="Rounded Rectangle 6"/>
            <p:cNvSpPr/>
            <p:nvPr/>
          </p:nvSpPr>
          <p:spPr>
            <a:xfrm>
              <a:off x="10051" y="498"/>
              <a:ext cx="7414" cy="4902"/>
            </a:xfrm>
            <a:prstGeom prst="roundRect">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Text Box 8"/>
            <p:cNvSpPr txBox="1"/>
            <p:nvPr/>
          </p:nvSpPr>
          <p:spPr>
            <a:xfrm>
              <a:off x="10917" y="1345"/>
              <a:ext cx="5436" cy="1230"/>
            </a:xfrm>
            <a:prstGeom prst="rect">
              <a:avLst/>
            </a:prstGeom>
            <a:grpFill/>
          </p:spPr>
          <p:txBody>
            <a:bodyPr wrap="square" rtlCol="0">
              <a:spAutoFit/>
            </a:bodyPr>
            <a:lstStyle/>
            <a:p>
              <a:r>
                <a:rPr lang="en-US" sz="2800" b="1" dirty="0"/>
                <a:t>Optimization</a:t>
              </a:r>
            </a:p>
          </p:txBody>
        </p:sp>
        <p:sp>
          <p:nvSpPr>
            <p:cNvPr id="17" name="Text Box 16"/>
            <p:cNvSpPr txBox="1"/>
            <p:nvPr/>
          </p:nvSpPr>
          <p:spPr>
            <a:xfrm>
              <a:off x="11234" y="2639"/>
              <a:ext cx="3811" cy="1396"/>
            </a:xfrm>
            <a:prstGeom prst="rect">
              <a:avLst/>
            </a:prstGeom>
            <a:grpFill/>
          </p:spPr>
          <p:txBody>
            <a:bodyPr wrap="square" rtlCol="0">
              <a:noAutofit/>
            </a:bodyPr>
            <a:lstStyle/>
            <a:p>
              <a:r>
                <a:rPr lang="en-US" sz="800" dirty="0"/>
                <a:t>The query optimizer evaluates various execution strategies and selects the most efficient and cost-effective execution plan. It ensures that the query is executed in the best possible way to minimize resource usage and execution time.</a:t>
              </a:r>
            </a:p>
          </p:txBody>
        </p:sp>
      </p:grpSp>
      <p:grpSp>
        <p:nvGrpSpPr>
          <p:cNvPr id="22" name="Group 21"/>
          <p:cNvGrpSpPr/>
          <p:nvPr/>
        </p:nvGrpSpPr>
        <p:grpSpPr>
          <a:xfrm>
            <a:off x="262485" y="5093716"/>
            <a:ext cx="2942610" cy="1945757"/>
            <a:chOff x="9807" y="12858"/>
            <a:chExt cx="7414" cy="4902"/>
          </a:xfrm>
          <a:solidFill>
            <a:schemeClr val="accent1"/>
          </a:solidFill>
        </p:grpSpPr>
        <p:sp>
          <p:nvSpPr>
            <p:cNvPr id="6" name="Rounded Rectangle 5"/>
            <p:cNvSpPr/>
            <p:nvPr/>
          </p:nvSpPr>
          <p:spPr>
            <a:xfrm>
              <a:off x="9807" y="12858"/>
              <a:ext cx="7414" cy="4902"/>
            </a:xfrm>
            <a:prstGeom prst="roundRect">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Text Box 9"/>
            <p:cNvSpPr txBox="1"/>
            <p:nvPr/>
          </p:nvSpPr>
          <p:spPr>
            <a:xfrm>
              <a:off x="11414" y="13806"/>
              <a:ext cx="4878" cy="1318"/>
            </a:xfrm>
            <a:prstGeom prst="rect">
              <a:avLst/>
            </a:prstGeom>
            <a:grpFill/>
          </p:spPr>
          <p:txBody>
            <a:bodyPr wrap="square" rtlCol="0">
              <a:spAutoFit/>
            </a:bodyPr>
            <a:lstStyle/>
            <a:p>
              <a:r>
                <a:rPr lang="en-US" sz="2800" b="1" dirty="0"/>
                <a:t>Evaluation</a:t>
              </a:r>
            </a:p>
          </p:txBody>
        </p:sp>
        <p:sp>
          <p:nvSpPr>
            <p:cNvPr id="18" name="Text Box 17"/>
            <p:cNvSpPr txBox="1"/>
            <p:nvPr/>
          </p:nvSpPr>
          <p:spPr>
            <a:xfrm>
              <a:off x="11378" y="14988"/>
              <a:ext cx="5345" cy="941"/>
            </a:xfrm>
            <a:prstGeom prst="rect">
              <a:avLst/>
            </a:prstGeom>
            <a:grpFill/>
          </p:spPr>
          <p:txBody>
            <a:bodyPr wrap="square" rtlCol="0">
              <a:spAutoFit/>
            </a:bodyPr>
            <a:lstStyle/>
            <a:p>
              <a:r>
                <a:rPr lang="en-US" sz="1200" b="1" dirty="0"/>
                <a:t>The query evaluation engine executes the chosen query execution plan and returns the results to the user</a:t>
              </a:r>
            </a:p>
          </p:txBody>
        </p:sp>
      </p:grpSp>
      <p:pic>
        <p:nvPicPr>
          <p:cNvPr id="16" name="Content Placeholder 3" descr="Screenshot 2024-11-27 144106">
            <a:extLst>
              <a:ext uri="{FF2B5EF4-FFF2-40B4-BE49-F238E27FC236}">
                <a16:creationId xmlns:a16="http://schemas.microsoft.com/office/drawing/2014/main" id="{9FD5AEE8-3FF3-4828-A692-3546EB24E529}"/>
              </a:ext>
            </a:extLst>
          </p:cNvPr>
          <p:cNvPicPr>
            <a:picLocks noChangeAspect="1"/>
          </p:cNvPicPr>
          <p:nvPr/>
        </p:nvPicPr>
        <p:blipFill>
          <a:blip r:embed="rId2"/>
          <a:stretch>
            <a:fillRect/>
          </a:stretch>
        </p:blipFill>
        <p:spPr>
          <a:xfrm>
            <a:off x="3501893" y="465455"/>
            <a:ext cx="5977890" cy="6027420"/>
          </a:xfrm>
          <a:prstGeom prst="rect">
            <a:avLst/>
          </a:prstGeom>
        </p:spPr>
      </p:pic>
    </p:spTree>
    <p:extLst>
      <p:ext uri="{BB962C8B-B14F-4D97-AF65-F5344CB8AC3E}">
        <p14:creationId xmlns:p14="http://schemas.microsoft.com/office/powerpoint/2010/main" val="1044117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22A7-5787-4629-85D8-522E75DC953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354EE0B-0951-4A9D-BCA2-28F6D5AF3848}"/>
              </a:ext>
            </a:extLst>
          </p:cNvPr>
          <p:cNvSpPr>
            <a:spLocks noGrp="1"/>
          </p:cNvSpPr>
          <p:nvPr>
            <p:ph idx="1"/>
          </p:nvPr>
        </p:nvSpPr>
        <p:spPr/>
        <p:txBody>
          <a:bodyPr/>
          <a:lstStyle/>
          <a:p>
            <a:endParaRPr lang="en-GB" dirty="0"/>
          </a:p>
        </p:txBody>
      </p:sp>
      <p:sp>
        <p:nvSpPr>
          <p:cNvPr id="4" name="TextBox 3">
            <a:extLst>
              <a:ext uri="{FF2B5EF4-FFF2-40B4-BE49-F238E27FC236}">
                <a16:creationId xmlns:a16="http://schemas.microsoft.com/office/drawing/2014/main" id="{8DD6C2DB-1256-4FD1-B48D-1E672BCC1F3F}"/>
              </a:ext>
            </a:extLst>
          </p:cNvPr>
          <p:cNvSpPr txBox="1"/>
          <p:nvPr/>
        </p:nvSpPr>
        <p:spPr>
          <a:xfrm>
            <a:off x="2332239" y="859691"/>
            <a:ext cx="8147630" cy="830997"/>
          </a:xfrm>
          <a:prstGeom prst="rect">
            <a:avLst/>
          </a:prstGeom>
          <a:noFill/>
        </p:spPr>
        <p:txBody>
          <a:bodyPr wrap="square" rtlCol="0">
            <a:spAutoFit/>
          </a:bodyPr>
          <a:lstStyle/>
          <a:p>
            <a:r>
              <a:rPr lang="en-GB" sz="4800" dirty="0"/>
              <a:t>Query Optimization in DBMS</a:t>
            </a:r>
          </a:p>
        </p:txBody>
      </p:sp>
      <p:sp>
        <p:nvSpPr>
          <p:cNvPr id="5" name="TextBox 4">
            <a:extLst>
              <a:ext uri="{FF2B5EF4-FFF2-40B4-BE49-F238E27FC236}">
                <a16:creationId xmlns:a16="http://schemas.microsoft.com/office/drawing/2014/main" id="{AA3E421C-AF2F-45E4-8E00-F6064672C070}"/>
              </a:ext>
            </a:extLst>
          </p:cNvPr>
          <p:cNvSpPr txBox="1"/>
          <p:nvPr/>
        </p:nvSpPr>
        <p:spPr>
          <a:xfrm>
            <a:off x="2332239" y="2326511"/>
            <a:ext cx="7384648" cy="3539430"/>
          </a:xfrm>
          <a:prstGeom prst="rect">
            <a:avLst/>
          </a:prstGeom>
          <a:noFill/>
        </p:spPr>
        <p:txBody>
          <a:bodyPr wrap="square" rtlCol="0">
            <a:spAutoFit/>
          </a:bodyPr>
          <a:lstStyle/>
          <a:p>
            <a:r>
              <a:rPr lang="en-US" sz="3200" dirty="0"/>
              <a:t>Query optimization improves database query efficiency by finding the best execution path, reducing retrieval time, and using system resources effectively. Poorly optimized queries can lead to slow application performance and a poor user experience.</a:t>
            </a:r>
            <a:endParaRPr lang="en-GB" sz="3200" dirty="0"/>
          </a:p>
        </p:txBody>
      </p:sp>
    </p:spTree>
    <p:extLst>
      <p:ext uri="{BB962C8B-B14F-4D97-AF65-F5344CB8AC3E}">
        <p14:creationId xmlns:p14="http://schemas.microsoft.com/office/powerpoint/2010/main" val="1692929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9521F09-BB3B-4FA5-B20A-70C2F6BD30CA}"/>
              </a:ext>
            </a:extLst>
          </p:cNvPr>
          <p:cNvGrpSpPr/>
          <p:nvPr/>
        </p:nvGrpSpPr>
        <p:grpSpPr>
          <a:xfrm>
            <a:off x="8288637" y="3099745"/>
            <a:ext cx="3235064" cy="3330615"/>
            <a:chOff x="2932372" y="3429000"/>
            <a:chExt cx="3235064" cy="3330615"/>
          </a:xfrm>
        </p:grpSpPr>
        <p:sp>
          <p:nvSpPr>
            <p:cNvPr id="2" name="Rectangle: Rounded Corners 1">
              <a:extLst>
                <a:ext uri="{FF2B5EF4-FFF2-40B4-BE49-F238E27FC236}">
                  <a16:creationId xmlns:a16="http://schemas.microsoft.com/office/drawing/2014/main" id="{536B2B89-ECCD-4154-B48A-BDEDF9594A37}"/>
                </a:ext>
              </a:extLst>
            </p:cNvPr>
            <p:cNvSpPr/>
            <p:nvPr/>
          </p:nvSpPr>
          <p:spPr>
            <a:xfrm>
              <a:off x="2932372" y="3429000"/>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84946E43-E301-481F-848E-FA356AC4BAD1}"/>
                </a:ext>
              </a:extLst>
            </p:cNvPr>
            <p:cNvSpPr txBox="1"/>
            <p:nvPr/>
          </p:nvSpPr>
          <p:spPr>
            <a:xfrm>
              <a:off x="3159889" y="4305782"/>
              <a:ext cx="2679479" cy="1754326"/>
            </a:xfrm>
            <a:prstGeom prst="rect">
              <a:avLst/>
            </a:prstGeom>
            <a:noFill/>
          </p:spPr>
          <p:txBody>
            <a:bodyPr wrap="square" rtlCol="0">
              <a:spAutoFit/>
            </a:bodyPr>
            <a:lstStyle/>
            <a:p>
              <a:r>
                <a:rPr lang="en-US" dirty="0"/>
                <a:t>Using Indexes: Indexes speed up data retrieval but should only be created for necessary columns to avoid additional management overhead.</a:t>
              </a:r>
              <a:endParaRPr lang="en-GB" dirty="0"/>
            </a:p>
          </p:txBody>
        </p:sp>
      </p:grpSp>
      <p:grpSp>
        <p:nvGrpSpPr>
          <p:cNvPr id="13" name="Group 12">
            <a:extLst>
              <a:ext uri="{FF2B5EF4-FFF2-40B4-BE49-F238E27FC236}">
                <a16:creationId xmlns:a16="http://schemas.microsoft.com/office/drawing/2014/main" id="{1869C614-95E8-4BB2-BF0A-D4CF0ECABAC6}"/>
              </a:ext>
            </a:extLst>
          </p:cNvPr>
          <p:cNvGrpSpPr/>
          <p:nvPr/>
        </p:nvGrpSpPr>
        <p:grpSpPr>
          <a:xfrm>
            <a:off x="4443771" y="3325052"/>
            <a:ext cx="3235064" cy="3330615"/>
            <a:chOff x="6394953" y="3452149"/>
            <a:chExt cx="3235064" cy="3330615"/>
          </a:xfrm>
        </p:grpSpPr>
        <p:sp>
          <p:nvSpPr>
            <p:cNvPr id="5" name="Rectangle: Rounded Corners 4">
              <a:extLst>
                <a:ext uri="{FF2B5EF4-FFF2-40B4-BE49-F238E27FC236}">
                  <a16:creationId xmlns:a16="http://schemas.microsoft.com/office/drawing/2014/main" id="{5E4276AA-B4DC-482A-8A6D-FA4211B6884D}"/>
                </a:ext>
              </a:extLst>
            </p:cNvPr>
            <p:cNvSpPr/>
            <p:nvPr/>
          </p:nvSpPr>
          <p:spPr>
            <a:xfrm>
              <a:off x="6394953" y="3452149"/>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63E63BF-9B06-4A9E-B9DD-6535D5E4072F}"/>
                </a:ext>
              </a:extLst>
            </p:cNvPr>
            <p:cNvSpPr txBox="1"/>
            <p:nvPr/>
          </p:nvSpPr>
          <p:spPr>
            <a:xfrm>
              <a:off x="6748041" y="4028783"/>
              <a:ext cx="2654459" cy="2308324"/>
            </a:xfrm>
            <a:prstGeom prst="rect">
              <a:avLst/>
            </a:prstGeom>
            <a:noFill/>
          </p:spPr>
          <p:txBody>
            <a:bodyPr wrap="square" rtlCol="0">
              <a:spAutoFit/>
            </a:bodyPr>
            <a:lstStyle/>
            <a:p>
              <a:r>
                <a:rPr lang="en-US" dirty="0"/>
                <a:t>Re-writing Queries: Simplify queries or break them into subqueries. Use specific column names instead of SELECT * and prefer WHERE over HAVING for faster execution.</a:t>
              </a:r>
              <a:endParaRPr lang="en-GB" dirty="0"/>
            </a:p>
          </p:txBody>
        </p:sp>
      </p:grpSp>
      <p:grpSp>
        <p:nvGrpSpPr>
          <p:cNvPr id="12" name="Group 11">
            <a:extLst>
              <a:ext uri="{FF2B5EF4-FFF2-40B4-BE49-F238E27FC236}">
                <a16:creationId xmlns:a16="http://schemas.microsoft.com/office/drawing/2014/main" id="{CFB91541-4158-4499-891D-44D188ADE969}"/>
              </a:ext>
            </a:extLst>
          </p:cNvPr>
          <p:cNvGrpSpPr/>
          <p:nvPr/>
        </p:nvGrpSpPr>
        <p:grpSpPr>
          <a:xfrm>
            <a:off x="6702531" y="1156244"/>
            <a:ext cx="2716098" cy="2796321"/>
            <a:chOff x="166616" y="3527385"/>
            <a:chExt cx="3235064" cy="3330615"/>
          </a:xfrm>
        </p:grpSpPr>
        <p:sp>
          <p:nvSpPr>
            <p:cNvPr id="7" name="Rectangle: Rounded Corners 6">
              <a:extLst>
                <a:ext uri="{FF2B5EF4-FFF2-40B4-BE49-F238E27FC236}">
                  <a16:creationId xmlns:a16="http://schemas.microsoft.com/office/drawing/2014/main" id="{158FDDDA-1742-4646-9E25-E7246430DF0F}"/>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EBED25D-F102-4429-98E2-7CC3F161B54D}"/>
                </a:ext>
              </a:extLst>
            </p:cNvPr>
            <p:cNvSpPr txBox="1"/>
            <p:nvPr/>
          </p:nvSpPr>
          <p:spPr>
            <a:xfrm>
              <a:off x="673767" y="4305782"/>
              <a:ext cx="2300925" cy="1477328"/>
            </a:xfrm>
            <a:prstGeom prst="rect">
              <a:avLst/>
            </a:prstGeom>
            <a:noFill/>
          </p:spPr>
          <p:txBody>
            <a:bodyPr wrap="square" rtlCol="0">
              <a:spAutoFit/>
            </a:bodyPr>
            <a:lstStyle/>
            <a:p>
              <a:r>
                <a:rPr lang="en-US" dirty="0"/>
                <a:t>Partitioning: Divide large tables into smaller ones to manage and search data more efficiently.</a:t>
              </a:r>
              <a:endParaRPr lang="en-GB" dirty="0"/>
            </a:p>
          </p:txBody>
        </p:sp>
      </p:grpSp>
      <p:grpSp>
        <p:nvGrpSpPr>
          <p:cNvPr id="14" name="Group 13">
            <a:extLst>
              <a:ext uri="{FF2B5EF4-FFF2-40B4-BE49-F238E27FC236}">
                <a16:creationId xmlns:a16="http://schemas.microsoft.com/office/drawing/2014/main" id="{6C1A90AB-BB10-47CC-84E4-31AD2F168F23}"/>
              </a:ext>
            </a:extLst>
          </p:cNvPr>
          <p:cNvGrpSpPr/>
          <p:nvPr/>
        </p:nvGrpSpPr>
        <p:grpSpPr>
          <a:xfrm>
            <a:off x="598905" y="3099746"/>
            <a:ext cx="3235064" cy="3330615"/>
            <a:chOff x="166616" y="3527385"/>
            <a:chExt cx="3235064" cy="3330615"/>
          </a:xfrm>
        </p:grpSpPr>
        <p:sp>
          <p:nvSpPr>
            <p:cNvPr id="15" name="Rectangle: Rounded Corners 14">
              <a:extLst>
                <a:ext uri="{FF2B5EF4-FFF2-40B4-BE49-F238E27FC236}">
                  <a16:creationId xmlns:a16="http://schemas.microsoft.com/office/drawing/2014/main" id="{5559FC4E-6B0D-44CC-A065-97D0452AB5F0}"/>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32B11527-43DC-4380-B8FD-F00AEAD4A7E9}"/>
                </a:ext>
              </a:extLst>
            </p:cNvPr>
            <p:cNvSpPr txBox="1"/>
            <p:nvPr/>
          </p:nvSpPr>
          <p:spPr>
            <a:xfrm>
              <a:off x="673767" y="4305782"/>
              <a:ext cx="2300925" cy="1477328"/>
            </a:xfrm>
            <a:prstGeom prst="rect">
              <a:avLst/>
            </a:prstGeom>
            <a:noFill/>
          </p:spPr>
          <p:txBody>
            <a:bodyPr wrap="square" rtlCol="0">
              <a:spAutoFit/>
            </a:bodyPr>
            <a:lstStyle/>
            <a:p>
              <a:r>
                <a:rPr lang="en-US" dirty="0"/>
                <a:t>Views: Use precomputed queries (views) for frequently executed queries to improve performance.</a:t>
              </a:r>
              <a:endParaRPr lang="en-GB" dirty="0"/>
            </a:p>
          </p:txBody>
        </p:sp>
      </p:grpSp>
      <p:grpSp>
        <p:nvGrpSpPr>
          <p:cNvPr id="17" name="Group 16">
            <a:extLst>
              <a:ext uri="{FF2B5EF4-FFF2-40B4-BE49-F238E27FC236}">
                <a16:creationId xmlns:a16="http://schemas.microsoft.com/office/drawing/2014/main" id="{54951983-A9FF-4A64-9CFE-01D8F9B151D0}"/>
              </a:ext>
            </a:extLst>
          </p:cNvPr>
          <p:cNvGrpSpPr/>
          <p:nvPr/>
        </p:nvGrpSpPr>
        <p:grpSpPr>
          <a:xfrm>
            <a:off x="2413535" y="1152722"/>
            <a:ext cx="2819087" cy="2902352"/>
            <a:chOff x="166616" y="3527385"/>
            <a:chExt cx="3235064" cy="3330615"/>
          </a:xfrm>
        </p:grpSpPr>
        <p:sp>
          <p:nvSpPr>
            <p:cNvPr id="18" name="Rectangle: Rounded Corners 17">
              <a:extLst>
                <a:ext uri="{FF2B5EF4-FFF2-40B4-BE49-F238E27FC236}">
                  <a16:creationId xmlns:a16="http://schemas.microsoft.com/office/drawing/2014/main" id="{EE598C0C-F94D-41A2-9273-4DA72D3B3DB2}"/>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36DC79BF-2FF8-4CD5-B748-A61B8DC2C6FB}"/>
                </a:ext>
              </a:extLst>
            </p:cNvPr>
            <p:cNvSpPr txBox="1"/>
            <p:nvPr/>
          </p:nvSpPr>
          <p:spPr>
            <a:xfrm>
              <a:off x="673767" y="4305782"/>
              <a:ext cx="2300925" cy="1200329"/>
            </a:xfrm>
            <a:prstGeom prst="rect">
              <a:avLst/>
            </a:prstGeom>
            <a:noFill/>
          </p:spPr>
          <p:txBody>
            <a:bodyPr wrap="square" rtlCol="0">
              <a:spAutoFit/>
            </a:bodyPr>
            <a:lstStyle/>
            <a:p>
              <a:r>
                <a:rPr lang="en-US" dirty="0"/>
                <a:t>Reducing Subqueries: Simplify subqueries to avoid complex and slow query execution..</a:t>
              </a:r>
              <a:endParaRPr lang="en-GB" dirty="0"/>
            </a:p>
          </p:txBody>
        </p:sp>
      </p:grpSp>
      <p:sp>
        <p:nvSpPr>
          <p:cNvPr id="20" name="TextBox 19">
            <a:extLst>
              <a:ext uri="{FF2B5EF4-FFF2-40B4-BE49-F238E27FC236}">
                <a16:creationId xmlns:a16="http://schemas.microsoft.com/office/drawing/2014/main" id="{37BC2BEE-86B8-431F-A65C-278879521918}"/>
              </a:ext>
            </a:extLst>
          </p:cNvPr>
          <p:cNvSpPr txBox="1"/>
          <p:nvPr/>
        </p:nvSpPr>
        <p:spPr>
          <a:xfrm>
            <a:off x="1258805" y="444836"/>
            <a:ext cx="10517703" cy="707886"/>
          </a:xfrm>
          <a:prstGeom prst="rect">
            <a:avLst/>
          </a:prstGeom>
          <a:noFill/>
        </p:spPr>
        <p:txBody>
          <a:bodyPr wrap="square" rtlCol="0">
            <a:spAutoFit/>
          </a:bodyPr>
          <a:lstStyle/>
          <a:p>
            <a:r>
              <a:rPr lang="it-IT" sz="4000" dirty="0"/>
              <a:t>METHODS TO IMPROVE QUERY OPTIMIZATION</a:t>
            </a:r>
            <a:endParaRPr lang="en-GB" sz="4000" dirty="0"/>
          </a:p>
        </p:txBody>
      </p:sp>
    </p:spTree>
    <p:extLst>
      <p:ext uri="{BB962C8B-B14F-4D97-AF65-F5344CB8AC3E}">
        <p14:creationId xmlns:p14="http://schemas.microsoft.com/office/powerpoint/2010/main" val="4254178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9521F09-BB3B-4FA5-B20A-70C2F6BD30CA}"/>
              </a:ext>
            </a:extLst>
          </p:cNvPr>
          <p:cNvGrpSpPr/>
          <p:nvPr/>
        </p:nvGrpSpPr>
        <p:grpSpPr>
          <a:xfrm>
            <a:off x="6427886" y="1526188"/>
            <a:ext cx="5007263" cy="5155158"/>
            <a:chOff x="2932372" y="3429000"/>
            <a:chExt cx="3235064" cy="3330615"/>
          </a:xfrm>
        </p:grpSpPr>
        <p:sp>
          <p:nvSpPr>
            <p:cNvPr id="2" name="Rectangle: Rounded Corners 1">
              <a:extLst>
                <a:ext uri="{FF2B5EF4-FFF2-40B4-BE49-F238E27FC236}">
                  <a16:creationId xmlns:a16="http://schemas.microsoft.com/office/drawing/2014/main" id="{536B2B89-ECCD-4154-B48A-BDEDF9594A37}"/>
                </a:ext>
              </a:extLst>
            </p:cNvPr>
            <p:cNvSpPr/>
            <p:nvPr/>
          </p:nvSpPr>
          <p:spPr>
            <a:xfrm>
              <a:off x="2932372" y="3429000"/>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84946E43-E301-481F-848E-FA356AC4BAD1}"/>
                </a:ext>
              </a:extLst>
            </p:cNvPr>
            <p:cNvSpPr txBox="1"/>
            <p:nvPr/>
          </p:nvSpPr>
          <p:spPr>
            <a:xfrm>
              <a:off x="3210164" y="3868175"/>
              <a:ext cx="2679479" cy="2286735"/>
            </a:xfrm>
            <a:prstGeom prst="rect">
              <a:avLst/>
            </a:prstGeom>
            <a:noFill/>
          </p:spPr>
          <p:txBody>
            <a:bodyPr wrap="square" rtlCol="0">
              <a:spAutoFit/>
            </a:bodyPr>
            <a:lstStyle/>
            <a:p>
              <a:r>
                <a:rPr lang="en-US" sz="3200" b="1" dirty="0"/>
                <a:t>Using Indexes: </a:t>
              </a:r>
              <a:r>
                <a:rPr lang="en-US" sz="3200" dirty="0"/>
                <a:t>Indexes speed up data retrieval but should only be created for necessary columns to avoid additional management overhead.</a:t>
              </a:r>
              <a:endParaRPr lang="en-GB" sz="3200" dirty="0"/>
            </a:p>
          </p:txBody>
        </p:sp>
      </p:grpSp>
      <p:grpSp>
        <p:nvGrpSpPr>
          <p:cNvPr id="13" name="Group 12">
            <a:extLst>
              <a:ext uri="{FF2B5EF4-FFF2-40B4-BE49-F238E27FC236}">
                <a16:creationId xmlns:a16="http://schemas.microsoft.com/office/drawing/2014/main" id="{1869C614-95E8-4BB2-BF0A-D4CF0ECABAC6}"/>
              </a:ext>
            </a:extLst>
          </p:cNvPr>
          <p:cNvGrpSpPr/>
          <p:nvPr/>
        </p:nvGrpSpPr>
        <p:grpSpPr>
          <a:xfrm>
            <a:off x="2530614" y="3301157"/>
            <a:ext cx="3235064" cy="3330615"/>
            <a:chOff x="6394953" y="3452149"/>
            <a:chExt cx="3235064" cy="3330615"/>
          </a:xfrm>
        </p:grpSpPr>
        <p:sp>
          <p:nvSpPr>
            <p:cNvPr id="5" name="Rectangle: Rounded Corners 4">
              <a:extLst>
                <a:ext uri="{FF2B5EF4-FFF2-40B4-BE49-F238E27FC236}">
                  <a16:creationId xmlns:a16="http://schemas.microsoft.com/office/drawing/2014/main" id="{5E4276AA-B4DC-482A-8A6D-FA4211B6884D}"/>
                </a:ext>
              </a:extLst>
            </p:cNvPr>
            <p:cNvSpPr/>
            <p:nvPr/>
          </p:nvSpPr>
          <p:spPr>
            <a:xfrm>
              <a:off x="6394953" y="3452149"/>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63E63BF-9B06-4A9E-B9DD-6535D5E4072F}"/>
                </a:ext>
              </a:extLst>
            </p:cNvPr>
            <p:cNvSpPr txBox="1"/>
            <p:nvPr/>
          </p:nvSpPr>
          <p:spPr>
            <a:xfrm>
              <a:off x="6748041" y="4028783"/>
              <a:ext cx="2654459" cy="2308324"/>
            </a:xfrm>
            <a:prstGeom prst="rect">
              <a:avLst/>
            </a:prstGeom>
            <a:noFill/>
          </p:spPr>
          <p:txBody>
            <a:bodyPr wrap="square" rtlCol="0">
              <a:spAutoFit/>
            </a:bodyPr>
            <a:lstStyle/>
            <a:p>
              <a:r>
                <a:rPr lang="en-US" dirty="0"/>
                <a:t>Re-writing Queries: Simplify queries or break them into subqueries. Use specific column names instead of SELECT * and prefer WHERE over HAVING for faster execution.</a:t>
              </a:r>
              <a:endParaRPr lang="en-GB" dirty="0"/>
            </a:p>
          </p:txBody>
        </p:sp>
      </p:grpSp>
      <p:grpSp>
        <p:nvGrpSpPr>
          <p:cNvPr id="12" name="Group 11">
            <a:extLst>
              <a:ext uri="{FF2B5EF4-FFF2-40B4-BE49-F238E27FC236}">
                <a16:creationId xmlns:a16="http://schemas.microsoft.com/office/drawing/2014/main" id="{CFB91541-4158-4499-891D-44D188ADE969}"/>
              </a:ext>
            </a:extLst>
          </p:cNvPr>
          <p:cNvGrpSpPr/>
          <p:nvPr/>
        </p:nvGrpSpPr>
        <p:grpSpPr>
          <a:xfrm>
            <a:off x="-1357084" y="3301157"/>
            <a:ext cx="3235064" cy="3330615"/>
            <a:chOff x="166616" y="3527385"/>
            <a:chExt cx="3235064" cy="3330615"/>
          </a:xfrm>
        </p:grpSpPr>
        <p:sp>
          <p:nvSpPr>
            <p:cNvPr id="7" name="Rectangle: Rounded Corners 6">
              <a:extLst>
                <a:ext uri="{FF2B5EF4-FFF2-40B4-BE49-F238E27FC236}">
                  <a16:creationId xmlns:a16="http://schemas.microsoft.com/office/drawing/2014/main" id="{158FDDDA-1742-4646-9E25-E7246430DF0F}"/>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EBED25D-F102-4429-98E2-7CC3F161B54D}"/>
                </a:ext>
              </a:extLst>
            </p:cNvPr>
            <p:cNvSpPr txBox="1"/>
            <p:nvPr/>
          </p:nvSpPr>
          <p:spPr>
            <a:xfrm>
              <a:off x="673767" y="4305782"/>
              <a:ext cx="2300925" cy="1477328"/>
            </a:xfrm>
            <a:prstGeom prst="rect">
              <a:avLst/>
            </a:prstGeom>
            <a:noFill/>
          </p:spPr>
          <p:txBody>
            <a:bodyPr wrap="square" rtlCol="0">
              <a:spAutoFit/>
            </a:bodyPr>
            <a:lstStyle/>
            <a:p>
              <a:r>
                <a:rPr lang="en-US" dirty="0"/>
                <a:t>Partitioning: Divide large tables into smaller ones to manage and search data more efficiently.</a:t>
              </a:r>
              <a:endParaRPr lang="en-GB" dirty="0"/>
            </a:p>
          </p:txBody>
        </p:sp>
      </p:grpSp>
      <p:grpSp>
        <p:nvGrpSpPr>
          <p:cNvPr id="14" name="Group 13">
            <a:extLst>
              <a:ext uri="{FF2B5EF4-FFF2-40B4-BE49-F238E27FC236}">
                <a16:creationId xmlns:a16="http://schemas.microsoft.com/office/drawing/2014/main" id="{6C1A90AB-BB10-47CC-84E4-31AD2F168F23}"/>
              </a:ext>
            </a:extLst>
          </p:cNvPr>
          <p:cNvGrpSpPr/>
          <p:nvPr/>
        </p:nvGrpSpPr>
        <p:grpSpPr>
          <a:xfrm>
            <a:off x="-5099935" y="3301157"/>
            <a:ext cx="3235064" cy="3330615"/>
            <a:chOff x="166616" y="3527385"/>
            <a:chExt cx="3235064" cy="3330615"/>
          </a:xfrm>
        </p:grpSpPr>
        <p:sp>
          <p:nvSpPr>
            <p:cNvPr id="15" name="Rectangle: Rounded Corners 14">
              <a:extLst>
                <a:ext uri="{FF2B5EF4-FFF2-40B4-BE49-F238E27FC236}">
                  <a16:creationId xmlns:a16="http://schemas.microsoft.com/office/drawing/2014/main" id="{5559FC4E-6B0D-44CC-A065-97D0452AB5F0}"/>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32B11527-43DC-4380-B8FD-F00AEAD4A7E9}"/>
                </a:ext>
              </a:extLst>
            </p:cNvPr>
            <p:cNvSpPr txBox="1"/>
            <p:nvPr/>
          </p:nvSpPr>
          <p:spPr>
            <a:xfrm>
              <a:off x="673767" y="4305782"/>
              <a:ext cx="2300925" cy="1477328"/>
            </a:xfrm>
            <a:prstGeom prst="rect">
              <a:avLst/>
            </a:prstGeom>
            <a:noFill/>
          </p:spPr>
          <p:txBody>
            <a:bodyPr wrap="square" rtlCol="0">
              <a:spAutoFit/>
            </a:bodyPr>
            <a:lstStyle/>
            <a:p>
              <a:r>
                <a:rPr lang="en-US" dirty="0"/>
                <a:t>Views: Use precomputed queries (views) for frequently executed queries to improve performance.</a:t>
              </a:r>
              <a:endParaRPr lang="en-GB" dirty="0"/>
            </a:p>
          </p:txBody>
        </p:sp>
      </p:grpSp>
      <p:grpSp>
        <p:nvGrpSpPr>
          <p:cNvPr id="17" name="Group 16">
            <a:extLst>
              <a:ext uri="{FF2B5EF4-FFF2-40B4-BE49-F238E27FC236}">
                <a16:creationId xmlns:a16="http://schemas.microsoft.com/office/drawing/2014/main" id="{54951983-A9FF-4A64-9CFE-01D8F9B151D0}"/>
              </a:ext>
            </a:extLst>
          </p:cNvPr>
          <p:cNvGrpSpPr/>
          <p:nvPr/>
        </p:nvGrpSpPr>
        <p:grpSpPr>
          <a:xfrm>
            <a:off x="-8945907" y="3339698"/>
            <a:ext cx="3235064" cy="3330615"/>
            <a:chOff x="166616" y="3527385"/>
            <a:chExt cx="3235064" cy="3330615"/>
          </a:xfrm>
        </p:grpSpPr>
        <p:sp>
          <p:nvSpPr>
            <p:cNvPr id="18" name="Rectangle: Rounded Corners 17">
              <a:extLst>
                <a:ext uri="{FF2B5EF4-FFF2-40B4-BE49-F238E27FC236}">
                  <a16:creationId xmlns:a16="http://schemas.microsoft.com/office/drawing/2014/main" id="{EE598C0C-F94D-41A2-9273-4DA72D3B3DB2}"/>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36DC79BF-2FF8-4CD5-B748-A61B8DC2C6FB}"/>
                </a:ext>
              </a:extLst>
            </p:cNvPr>
            <p:cNvSpPr txBox="1"/>
            <p:nvPr/>
          </p:nvSpPr>
          <p:spPr>
            <a:xfrm>
              <a:off x="673767" y="4305782"/>
              <a:ext cx="2300925" cy="1200329"/>
            </a:xfrm>
            <a:prstGeom prst="rect">
              <a:avLst/>
            </a:prstGeom>
            <a:noFill/>
          </p:spPr>
          <p:txBody>
            <a:bodyPr wrap="square" rtlCol="0">
              <a:spAutoFit/>
            </a:bodyPr>
            <a:lstStyle/>
            <a:p>
              <a:r>
                <a:rPr lang="en-US" dirty="0"/>
                <a:t>Reducing Subqueries: Simplify subqueries to avoid complex and slow query execution..</a:t>
              </a:r>
              <a:endParaRPr lang="en-GB" dirty="0"/>
            </a:p>
          </p:txBody>
        </p:sp>
      </p:grpSp>
      <p:sp>
        <p:nvSpPr>
          <p:cNvPr id="20" name="TextBox 19">
            <a:extLst>
              <a:ext uri="{FF2B5EF4-FFF2-40B4-BE49-F238E27FC236}">
                <a16:creationId xmlns:a16="http://schemas.microsoft.com/office/drawing/2014/main" id="{37BC2BEE-86B8-431F-A65C-278879521918}"/>
              </a:ext>
            </a:extLst>
          </p:cNvPr>
          <p:cNvSpPr txBox="1"/>
          <p:nvPr/>
        </p:nvSpPr>
        <p:spPr>
          <a:xfrm>
            <a:off x="474623" y="463005"/>
            <a:ext cx="4735278" cy="369332"/>
          </a:xfrm>
          <a:prstGeom prst="rect">
            <a:avLst/>
          </a:prstGeom>
          <a:noFill/>
        </p:spPr>
        <p:txBody>
          <a:bodyPr wrap="square" rtlCol="0">
            <a:spAutoFit/>
          </a:bodyPr>
          <a:lstStyle/>
          <a:p>
            <a:r>
              <a:rPr lang="it-IT" dirty="0"/>
              <a:t>METHODS TO IMPROVE QUERY OPTIMIZATION</a:t>
            </a:r>
            <a:endParaRPr lang="en-GB" dirty="0"/>
          </a:p>
        </p:txBody>
      </p:sp>
    </p:spTree>
    <p:extLst>
      <p:ext uri="{BB962C8B-B14F-4D97-AF65-F5344CB8AC3E}">
        <p14:creationId xmlns:p14="http://schemas.microsoft.com/office/powerpoint/2010/main" val="1475328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9521F09-BB3B-4FA5-B20A-70C2F6BD30CA}"/>
              </a:ext>
            </a:extLst>
          </p:cNvPr>
          <p:cNvGrpSpPr/>
          <p:nvPr/>
        </p:nvGrpSpPr>
        <p:grpSpPr>
          <a:xfrm>
            <a:off x="8599631" y="3351757"/>
            <a:ext cx="3235064" cy="3330615"/>
            <a:chOff x="2932372" y="3429000"/>
            <a:chExt cx="3235064" cy="3330615"/>
          </a:xfrm>
        </p:grpSpPr>
        <p:sp>
          <p:nvSpPr>
            <p:cNvPr id="2" name="Rectangle: Rounded Corners 1">
              <a:extLst>
                <a:ext uri="{FF2B5EF4-FFF2-40B4-BE49-F238E27FC236}">
                  <a16:creationId xmlns:a16="http://schemas.microsoft.com/office/drawing/2014/main" id="{536B2B89-ECCD-4154-B48A-BDEDF9594A37}"/>
                </a:ext>
              </a:extLst>
            </p:cNvPr>
            <p:cNvSpPr/>
            <p:nvPr/>
          </p:nvSpPr>
          <p:spPr>
            <a:xfrm>
              <a:off x="2932372" y="3429000"/>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84946E43-E301-481F-848E-FA356AC4BAD1}"/>
                </a:ext>
              </a:extLst>
            </p:cNvPr>
            <p:cNvSpPr txBox="1"/>
            <p:nvPr/>
          </p:nvSpPr>
          <p:spPr>
            <a:xfrm>
              <a:off x="3159889" y="4305782"/>
              <a:ext cx="2679479" cy="1754326"/>
            </a:xfrm>
            <a:prstGeom prst="rect">
              <a:avLst/>
            </a:prstGeom>
            <a:noFill/>
          </p:spPr>
          <p:txBody>
            <a:bodyPr wrap="square" rtlCol="0">
              <a:spAutoFit/>
            </a:bodyPr>
            <a:lstStyle/>
            <a:p>
              <a:r>
                <a:rPr lang="en-US" dirty="0"/>
                <a:t>Using Indexes: Indexes speed up data retrieval but should only be created for necessary columns to avoid additional management overhead.</a:t>
              </a:r>
              <a:endParaRPr lang="en-GB" dirty="0"/>
            </a:p>
          </p:txBody>
        </p:sp>
      </p:grpSp>
      <p:grpSp>
        <p:nvGrpSpPr>
          <p:cNvPr id="13" name="Group 12">
            <a:extLst>
              <a:ext uri="{FF2B5EF4-FFF2-40B4-BE49-F238E27FC236}">
                <a16:creationId xmlns:a16="http://schemas.microsoft.com/office/drawing/2014/main" id="{1869C614-95E8-4BB2-BF0A-D4CF0ECABAC6}"/>
              </a:ext>
            </a:extLst>
          </p:cNvPr>
          <p:cNvGrpSpPr/>
          <p:nvPr/>
        </p:nvGrpSpPr>
        <p:grpSpPr>
          <a:xfrm>
            <a:off x="2420391" y="1092235"/>
            <a:ext cx="5429763" cy="5590137"/>
            <a:chOff x="6394953" y="3452149"/>
            <a:chExt cx="3235064" cy="3330615"/>
          </a:xfrm>
        </p:grpSpPr>
        <p:sp>
          <p:nvSpPr>
            <p:cNvPr id="5" name="Rectangle: Rounded Corners 4">
              <a:extLst>
                <a:ext uri="{FF2B5EF4-FFF2-40B4-BE49-F238E27FC236}">
                  <a16:creationId xmlns:a16="http://schemas.microsoft.com/office/drawing/2014/main" id="{5E4276AA-B4DC-482A-8A6D-FA4211B6884D}"/>
                </a:ext>
              </a:extLst>
            </p:cNvPr>
            <p:cNvSpPr/>
            <p:nvPr/>
          </p:nvSpPr>
          <p:spPr>
            <a:xfrm>
              <a:off x="6394953" y="3452149"/>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63E63BF-9B06-4A9E-B9DD-6535D5E4072F}"/>
                </a:ext>
              </a:extLst>
            </p:cNvPr>
            <p:cNvSpPr txBox="1"/>
            <p:nvPr/>
          </p:nvSpPr>
          <p:spPr>
            <a:xfrm>
              <a:off x="6748041" y="4028783"/>
              <a:ext cx="2654459" cy="2402198"/>
            </a:xfrm>
            <a:prstGeom prst="rect">
              <a:avLst/>
            </a:prstGeom>
            <a:noFill/>
          </p:spPr>
          <p:txBody>
            <a:bodyPr wrap="square" rtlCol="0">
              <a:spAutoFit/>
            </a:bodyPr>
            <a:lstStyle/>
            <a:p>
              <a:r>
                <a:rPr lang="en-US" sz="3200" b="1" dirty="0"/>
                <a:t>Re-writing Queries</a:t>
              </a:r>
              <a:r>
                <a:rPr lang="en-US" sz="3200" dirty="0"/>
                <a:t>: Simplify queries or break them into subqueries. Use specific column names instead of SELECT * and prefer WHERE over HAVING for faster execution.</a:t>
              </a:r>
              <a:endParaRPr lang="en-GB" sz="3200" dirty="0"/>
            </a:p>
          </p:txBody>
        </p:sp>
      </p:grpSp>
      <p:grpSp>
        <p:nvGrpSpPr>
          <p:cNvPr id="12" name="Group 11">
            <a:extLst>
              <a:ext uri="{FF2B5EF4-FFF2-40B4-BE49-F238E27FC236}">
                <a16:creationId xmlns:a16="http://schemas.microsoft.com/office/drawing/2014/main" id="{CFB91541-4158-4499-891D-44D188ADE969}"/>
              </a:ext>
            </a:extLst>
          </p:cNvPr>
          <p:cNvGrpSpPr/>
          <p:nvPr/>
        </p:nvGrpSpPr>
        <p:grpSpPr>
          <a:xfrm>
            <a:off x="-1435025" y="3351756"/>
            <a:ext cx="3235064" cy="3330615"/>
            <a:chOff x="166616" y="3527385"/>
            <a:chExt cx="3235064" cy="3330615"/>
          </a:xfrm>
        </p:grpSpPr>
        <p:sp>
          <p:nvSpPr>
            <p:cNvPr id="7" name="Rectangle: Rounded Corners 6">
              <a:extLst>
                <a:ext uri="{FF2B5EF4-FFF2-40B4-BE49-F238E27FC236}">
                  <a16:creationId xmlns:a16="http://schemas.microsoft.com/office/drawing/2014/main" id="{158FDDDA-1742-4646-9E25-E7246430DF0F}"/>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EBED25D-F102-4429-98E2-7CC3F161B54D}"/>
                </a:ext>
              </a:extLst>
            </p:cNvPr>
            <p:cNvSpPr txBox="1"/>
            <p:nvPr/>
          </p:nvSpPr>
          <p:spPr>
            <a:xfrm>
              <a:off x="673767" y="4305782"/>
              <a:ext cx="2300925" cy="1477328"/>
            </a:xfrm>
            <a:prstGeom prst="rect">
              <a:avLst/>
            </a:prstGeom>
            <a:noFill/>
          </p:spPr>
          <p:txBody>
            <a:bodyPr wrap="square" rtlCol="0">
              <a:spAutoFit/>
            </a:bodyPr>
            <a:lstStyle/>
            <a:p>
              <a:r>
                <a:rPr lang="en-US" dirty="0"/>
                <a:t>Partitioning: Divide large tables into smaller ones to manage and search data more efficiently.</a:t>
              </a:r>
              <a:endParaRPr lang="en-GB" dirty="0"/>
            </a:p>
          </p:txBody>
        </p:sp>
      </p:grpSp>
      <p:grpSp>
        <p:nvGrpSpPr>
          <p:cNvPr id="14" name="Group 13">
            <a:extLst>
              <a:ext uri="{FF2B5EF4-FFF2-40B4-BE49-F238E27FC236}">
                <a16:creationId xmlns:a16="http://schemas.microsoft.com/office/drawing/2014/main" id="{6C1A90AB-BB10-47CC-84E4-31AD2F168F23}"/>
              </a:ext>
            </a:extLst>
          </p:cNvPr>
          <p:cNvGrpSpPr/>
          <p:nvPr/>
        </p:nvGrpSpPr>
        <p:grpSpPr>
          <a:xfrm>
            <a:off x="-5256511" y="3343434"/>
            <a:ext cx="3235064" cy="3330615"/>
            <a:chOff x="166616" y="3527385"/>
            <a:chExt cx="3235064" cy="3330615"/>
          </a:xfrm>
        </p:grpSpPr>
        <p:sp>
          <p:nvSpPr>
            <p:cNvPr id="15" name="Rectangle: Rounded Corners 14">
              <a:extLst>
                <a:ext uri="{FF2B5EF4-FFF2-40B4-BE49-F238E27FC236}">
                  <a16:creationId xmlns:a16="http://schemas.microsoft.com/office/drawing/2014/main" id="{5559FC4E-6B0D-44CC-A065-97D0452AB5F0}"/>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32B11527-43DC-4380-B8FD-F00AEAD4A7E9}"/>
                </a:ext>
              </a:extLst>
            </p:cNvPr>
            <p:cNvSpPr txBox="1"/>
            <p:nvPr/>
          </p:nvSpPr>
          <p:spPr>
            <a:xfrm>
              <a:off x="673767" y="4305782"/>
              <a:ext cx="2300925" cy="1477328"/>
            </a:xfrm>
            <a:prstGeom prst="rect">
              <a:avLst/>
            </a:prstGeom>
            <a:noFill/>
          </p:spPr>
          <p:txBody>
            <a:bodyPr wrap="square" rtlCol="0">
              <a:spAutoFit/>
            </a:bodyPr>
            <a:lstStyle/>
            <a:p>
              <a:r>
                <a:rPr lang="en-US" dirty="0"/>
                <a:t>Views: Use precomputed queries (views) for frequently executed queries to improve performance.</a:t>
              </a:r>
              <a:endParaRPr lang="en-GB" dirty="0"/>
            </a:p>
          </p:txBody>
        </p:sp>
      </p:grpSp>
      <p:grpSp>
        <p:nvGrpSpPr>
          <p:cNvPr id="17" name="Group 16">
            <a:extLst>
              <a:ext uri="{FF2B5EF4-FFF2-40B4-BE49-F238E27FC236}">
                <a16:creationId xmlns:a16="http://schemas.microsoft.com/office/drawing/2014/main" id="{54951983-A9FF-4A64-9CFE-01D8F9B151D0}"/>
              </a:ext>
            </a:extLst>
          </p:cNvPr>
          <p:cNvGrpSpPr/>
          <p:nvPr/>
        </p:nvGrpSpPr>
        <p:grpSpPr>
          <a:xfrm>
            <a:off x="-9079893" y="3343435"/>
            <a:ext cx="3235064" cy="3330615"/>
            <a:chOff x="166616" y="3527385"/>
            <a:chExt cx="3235064" cy="3330615"/>
          </a:xfrm>
        </p:grpSpPr>
        <p:sp>
          <p:nvSpPr>
            <p:cNvPr id="18" name="Rectangle: Rounded Corners 17">
              <a:extLst>
                <a:ext uri="{FF2B5EF4-FFF2-40B4-BE49-F238E27FC236}">
                  <a16:creationId xmlns:a16="http://schemas.microsoft.com/office/drawing/2014/main" id="{EE598C0C-F94D-41A2-9273-4DA72D3B3DB2}"/>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36DC79BF-2FF8-4CD5-B748-A61B8DC2C6FB}"/>
                </a:ext>
              </a:extLst>
            </p:cNvPr>
            <p:cNvSpPr txBox="1"/>
            <p:nvPr/>
          </p:nvSpPr>
          <p:spPr>
            <a:xfrm>
              <a:off x="673767" y="4305782"/>
              <a:ext cx="2300925" cy="1200329"/>
            </a:xfrm>
            <a:prstGeom prst="rect">
              <a:avLst/>
            </a:prstGeom>
            <a:noFill/>
          </p:spPr>
          <p:txBody>
            <a:bodyPr wrap="square" rtlCol="0">
              <a:spAutoFit/>
            </a:bodyPr>
            <a:lstStyle/>
            <a:p>
              <a:r>
                <a:rPr lang="en-US" dirty="0"/>
                <a:t>Reducing Subqueries: Simplify subqueries to avoid complex and slow query execution..</a:t>
              </a:r>
              <a:endParaRPr lang="en-GB" dirty="0"/>
            </a:p>
          </p:txBody>
        </p:sp>
      </p:grpSp>
      <p:sp>
        <p:nvSpPr>
          <p:cNvPr id="3" name="Rectangle 2">
            <a:extLst>
              <a:ext uri="{FF2B5EF4-FFF2-40B4-BE49-F238E27FC236}">
                <a16:creationId xmlns:a16="http://schemas.microsoft.com/office/drawing/2014/main" id="{C4E6CF8F-8B10-4B91-B724-8E832B56694F}"/>
              </a:ext>
            </a:extLst>
          </p:cNvPr>
          <p:cNvSpPr/>
          <p:nvPr/>
        </p:nvSpPr>
        <p:spPr>
          <a:xfrm>
            <a:off x="7288258" y="581732"/>
            <a:ext cx="4546437" cy="369332"/>
          </a:xfrm>
          <a:prstGeom prst="rect">
            <a:avLst/>
          </a:prstGeom>
        </p:spPr>
        <p:txBody>
          <a:bodyPr wrap="none">
            <a:spAutoFit/>
          </a:bodyPr>
          <a:lstStyle/>
          <a:p>
            <a:r>
              <a:rPr lang="it-IT" dirty="0"/>
              <a:t>METHODS TO IMPROVE QUERY OPTIMIZATION</a:t>
            </a:r>
            <a:endParaRPr lang="en-GB" dirty="0"/>
          </a:p>
        </p:txBody>
      </p:sp>
    </p:spTree>
    <p:extLst>
      <p:ext uri="{BB962C8B-B14F-4D97-AF65-F5344CB8AC3E}">
        <p14:creationId xmlns:p14="http://schemas.microsoft.com/office/powerpoint/2010/main" val="1166608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9521F09-BB3B-4FA5-B20A-70C2F6BD30CA}"/>
              </a:ext>
            </a:extLst>
          </p:cNvPr>
          <p:cNvGrpSpPr/>
          <p:nvPr/>
        </p:nvGrpSpPr>
        <p:grpSpPr>
          <a:xfrm>
            <a:off x="10116812" y="3089139"/>
            <a:ext cx="3235064" cy="3330615"/>
            <a:chOff x="2932372" y="3429000"/>
            <a:chExt cx="3235064" cy="3330615"/>
          </a:xfrm>
        </p:grpSpPr>
        <p:sp>
          <p:nvSpPr>
            <p:cNvPr id="2" name="Rectangle: Rounded Corners 1">
              <a:extLst>
                <a:ext uri="{FF2B5EF4-FFF2-40B4-BE49-F238E27FC236}">
                  <a16:creationId xmlns:a16="http://schemas.microsoft.com/office/drawing/2014/main" id="{536B2B89-ECCD-4154-B48A-BDEDF9594A37}"/>
                </a:ext>
              </a:extLst>
            </p:cNvPr>
            <p:cNvSpPr/>
            <p:nvPr/>
          </p:nvSpPr>
          <p:spPr>
            <a:xfrm>
              <a:off x="2932372" y="3429000"/>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84946E43-E301-481F-848E-FA356AC4BAD1}"/>
                </a:ext>
              </a:extLst>
            </p:cNvPr>
            <p:cNvSpPr txBox="1"/>
            <p:nvPr/>
          </p:nvSpPr>
          <p:spPr>
            <a:xfrm>
              <a:off x="3159889" y="4305782"/>
              <a:ext cx="2679479" cy="1754326"/>
            </a:xfrm>
            <a:prstGeom prst="rect">
              <a:avLst/>
            </a:prstGeom>
            <a:noFill/>
          </p:spPr>
          <p:txBody>
            <a:bodyPr wrap="square" rtlCol="0">
              <a:spAutoFit/>
            </a:bodyPr>
            <a:lstStyle/>
            <a:p>
              <a:r>
                <a:rPr lang="en-US" dirty="0"/>
                <a:t>Using Indexes: Indexes speed up data retrieval but should only be created for necessary columns to avoid additional management overhead.</a:t>
              </a:r>
              <a:endParaRPr lang="en-GB" dirty="0"/>
            </a:p>
          </p:txBody>
        </p:sp>
      </p:grpSp>
      <p:grpSp>
        <p:nvGrpSpPr>
          <p:cNvPr id="13" name="Group 12">
            <a:extLst>
              <a:ext uri="{FF2B5EF4-FFF2-40B4-BE49-F238E27FC236}">
                <a16:creationId xmlns:a16="http://schemas.microsoft.com/office/drawing/2014/main" id="{1869C614-95E8-4BB2-BF0A-D4CF0ECABAC6}"/>
              </a:ext>
            </a:extLst>
          </p:cNvPr>
          <p:cNvGrpSpPr/>
          <p:nvPr/>
        </p:nvGrpSpPr>
        <p:grpSpPr>
          <a:xfrm>
            <a:off x="6582437" y="3023651"/>
            <a:ext cx="3235064" cy="3330615"/>
            <a:chOff x="6394953" y="3452149"/>
            <a:chExt cx="3235064" cy="3330615"/>
          </a:xfrm>
        </p:grpSpPr>
        <p:sp>
          <p:nvSpPr>
            <p:cNvPr id="5" name="Rectangle: Rounded Corners 4">
              <a:extLst>
                <a:ext uri="{FF2B5EF4-FFF2-40B4-BE49-F238E27FC236}">
                  <a16:creationId xmlns:a16="http://schemas.microsoft.com/office/drawing/2014/main" id="{5E4276AA-B4DC-482A-8A6D-FA4211B6884D}"/>
                </a:ext>
              </a:extLst>
            </p:cNvPr>
            <p:cNvSpPr/>
            <p:nvPr/>
          </p:nvSpPr>
          <p:spPr>
            <a:xfrm>
              <a:off x="6394953" y="3452149"/>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63E63BF-9B06-4A9E-B9DD-6535D5E4072F}"/>
                </a:ext>
              </a:extLst>
            </p:cNvPr>
            <p:cNvSpPr txBox="1"/>
            <p:nvPr/>
          </p:nvSpPr>
          <p:spPr>
            <a:xfrm>
              <a:off x="6748041" y="4028783"/>
              <a:ext cx="2654459" cy="2308324"/>
            </a:xfrm>
            <a:prstGeom prst="rect">
              <a:avLst/>
            </a:prstGeom>
            <a:noFill/>
          </p:spPr>
          <p:txBody>
            <a:bodyPr wrap="square" rtlCol="0">
              <a:spAutoFit/>
            </a:bodyPr>
            <a:lstStyle/>
            <a:p>
              <a:r>
                <a:rPr lang="en-US" dirty="0"/>
                <a:t>Re-writing Queries: Simplify queries or break them into subqueries. Use specific column names instead of SELECT * and prefer WHERE over HAVING for faster execution.</a:t>
              </a:r>
              <a:endParaRPr lang="en-GB" dirty="0"/>
            </a:p>
          </p:txBody>
        </p:sp>
      </p:grpSp>
      <p:grpSp>
        <p:nvGrpSpPr>
          <p:cNvPr id="12" name="Group 11">
            <a:extLst>
              <a:ext uri="{FF2B5EF4-FFF2-40B4-BE49-F238E27FC236}">
                <a16:creationId xmlns:a16="http://schemas.microsoft.com/office/drawing/2014/main" id="{CFB91541-4158-4499-891D-44D188ADE969}"/>
              </a:ext>
            </a:extLst>
          </p:cNvPr>
          <p:cNvGrpSpPr/>
          <p:nvPr/>
        </p:nvGrpSpPr>
        <p:grpSpPr>
          <a:xfrm>
            <a:off x="1735511" y="1887572"/>
            <a:ext cx="4547615" cy="4681934"/>
            <a:chOff x="166616" y="3527385"/>
            <a:chExt cx="3235064" cy="3330615"/>
          </a:xfrm>
        </p:grpSpPr>
        <p:sp>
          <p:nvSpPr>
            <p:cNvPr id="7" name="Rectangle: Rounded Corners 6">
              <a:extLst>
                <a:ext uri="{FF2B5EF4-FFF2-40B4-BE49-F238E27FC236}">
                  <a16:creationId xmlns:a16="http://schemas.microsoft.com/office/drawing/2014/main" id="{158FDDDA-1742-4646-9E25-E7246430DF0F}"/>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EBED25D-F102-4429-98E2-7CC3F161B54D}"/>
                </a:ext>
              </a:extLst>
            </p:cNvPr>
            <p:cNvSpPr txBox="1"/>
            <p:nvPr/>
          </p:nvSpPr>
          <p:spPr>
            <a:xfrm>
              <a:off x="673767" y="4305782"/>
              <a:ext cx="2300925" cy="2167554"/>
            </a:xfrm>
            <a:prstGeom prst="rect">
              <a:avLst/>
            </a:prstGeom>
            <a:noFill/>
          </p:spPr>
          <p:txBody>
            <a:bodyPr wrap="square" rtlCol="0">
              <a:spAutoFit/>
            </a:bodyPr>
            <a:lstStyle/>
            <a:p>
              <a:r>
                <a:rPr lang="en-US" sz="3200" b="1" dirty="0"/>
                <a:t>Partitioning</a:t>
              </a:r>
              <a:r>
                <a:rPr lang="en-US" sz="3200" dirty="0"/>
                <a:t>: Divide large tables into smaller ones to manage and search data more efficiently.</a:t>
              </a:r>
              <a:endParaRPr lang="en-GB" sz="3200" dirty="0"/>
            </a:p>
          </p:txBody>
        </p:sp>
      </p:grpSp>
      <p:grpSp>
        <p:nvGrpSpPr>
          <p:cNvPr id="14" name="Group 13">
            <a:extLst>
              <a:ext uri="{FF2B5EF4-FFF2-40B4-BE49-F238E27FC236}">
                <a16:creationId xmlns:a16="http://schemas.microsoft.com/office/drawing/2014/main" id="{6C1A90AB-BB10-47CC-84E4-31AD2F168F23}"/>
              </a:ext>
            </a:extLst>
          </p:cNvPr>
          <p:cNvGrpSpPr/>
          <p:nvPr/>
        </p:nvGrpSpPr>
        <p:grpSpPr>
          <a:xfrm>
            <a:off x="-1798864" y="2981785"/>
            <a:ext cx="3235064" cy="3330615"/>
            <a:chOff x="166616" y="3527385"/>
            <a:chExt cx="3235064" cy="3330615"/>
          </a:xfrm>
        </p:grpSpPr>
        <p:sp>
          <p:nvSpPr>
            <p:cNvPr id="15" name="Rectangle: Rounded Corners 14">
              <a:extLst>
                <a:ext uri="{FF2B5EF4-FFF2-40B4-BE49-F238E27FC236}">
                  <a16:creationId xmlns:a16="http://schemas.microsoft.com/office/drawing/2014/main" id="{5559FC4E-6B0D-44CC-A065-97D0452AB5F0}"/>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32B11527-43DC-4380-B8FD-F00AEAD4A7E9}"/>
                </a:ext>
              </a:extLst>
            </p:cNvPr>
            <p:cNvSpPr txBox="1"/>
            <p:nvPr/>
          </p:nvSpPr>
          <p:spPr>
            <a:xfrm>
              <a:off x="673767" y="4305782"/>
              <a:ext cx="2300925" cy="1477328"/>
            </a:xfrm>
            <a:prstGeom prst="rect">
              <a:avLst/>
            </a:prstGeom>
            <a:noFill/>
          </p:spPr>
          <p:txBody>
            <a:bodyPr wrap="square" rtlCol="0">
              <a:spAutoFit/>
            </a:bodyPr>
            <a:lstStyle/>
            <a:p>
              <a:r>
                <a:rPr lang="en-US" dirty="0"/>
                <a:t>Views: Use precomputed queries (views) for frequently executed queries to improve performance.</a:t>
              </a:r>
              <a:endParaRPr lang="en-GB" dirty="0"/>
            </a:p>
          </p:txBody>
        </p:sp>
      </p:grpSp>
      <p:grpSp>
        <p:nvGrpSpPr>
          <p:cNvPr id="17" name="Group 16">
            <a:extLst>
              <a:ext uri="{FF2B5EF4-FFF2-40B4-BE49-F238E27FC236}">
                <a16:creationId xmlns:a16="http://schemas.microsoft.com/office/drawing/2014/main" id="{54951983-A9FF-4A64-9CFE-01D8F9B151D0}"/>
              </a:ext>
            </a:extLst>
          </p:cNvPr>
          <p:cNvGrpSpPr/>
          <p:nvPr/>
        </p:nvGrpSpPr>
        <p:grpSpPr>
          <a:xfrm>
            <a:off x="-5632550" y="3023650"/>
            <a:ext cx="3235064" cy="3330615"/>
            <a:chOff x="166616" y="3527385"/>
            <a:chExt cx="3235064" cy="3330615"/>
          </a:xfrm>
        </p:grpSpPr>
        <p:sp>
          <p:nvSpPr>
            <p:cNvPr id="18" name="Rectangle: Rounded Corners 17">
              <a:extLst>
                <a:ext uri="{FF2B5EF4-FFF2-40B4-BE49-F238E27FC236}">
                  <a16:creationId xmlns:a16="http://schemas.microsoft.com/office/drawing/2014/main" id="{EE598C0C-F94D-41A2-9273-4DA72D3B3DB2}"/>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36DC79BF-2FF8-4CD5-B748-A61B8DC2C6FB}"/>
                </a:ext>
              </a:extLst>
            </p:cNvPr>
            <p:cNvSpPr txBox="1"/>
            <p:nvPr/>
          </p:nvSpPr>
          <p:spPr>
            <a:xfrm>
              <a:off x="673767" y="4305782"/>
              <a:ext cx="2300925" cy="1200329"/>
            </a:xfrm>
            <a:prstGeom prst="rect">
              <a:avLst/>
            </a:prstGeom>
            <a:noFill/>
          </p:spPr>
          <p:txBody>
            <a:bodyPr wrap="square" rtlCol="0">
              <a:spAutoFit/>
            </a:bodyPr>
            <a:lstStyle/>
            <a:p>
              <a:r>
                <a:rPr lang="en-US" dirty="0"/>
                <a:t>Reducing Subqueries: Simplify subqueries to avoid complex and slow query execution..</a:t>
              </a:r>
              <a:endParaRPr lang="en-GB" dirty="0"/>
            </a:p>
          </p:txBody>
        </p:sp>
      </p:grpSp>
      <p:sp>
        <p:nvSpPr>
          <p:cNvPr id="20" name="TextBox 19">
            <a:extLst>
              <a:ext uri="{FF2B5EF4-FFF2-40B4-BE49-F238E27FC236}">
                <a16:creationId xmlns:a16="http://schemas.microsoft.com/office/drawing/2014/main" id="{37BC2BEE-86B8-431F-A65C-278879521918}"/>
              </a:ext>
            </a:extLst>
          </p:cNvPr>
          <p:cNvSpPr txBox="1"/>
          <p:nvPr/>
        </p:nvSpPr>
        <p:spPr>
          <a:xfrm>
            <a:off x="5884333" y="438246"/>
            <a:ext cx="10517703" cy="461665"/>
          </a:xfrm>
          <a:prstGeom prst="rect">
            <a:avLst/>
          </a:prstGeom>
          <a:noFill/>
        </p:spPr>
        <p:txBody>
          <a:bodyPr wrap="square" rtlCol="0">
            <a:spAutoFit/>
          </a:bodyPr>
          <a:lstStyle/>
          <a:p>
            <a:r>
              <a:rPr lang="it-IT" sz="2400" dirty="0"/>
              <a:t>METHODS TO IMPROVE QUERY OPTIMIZATION</a:t>
            </a:r>
            <a:endParaRPr lang="en-GB" sz="2400" dirty="0"/>
          </a:p>
        </p:txBody>
      </p:sp>
    </p:spTree>
    <p:extLst>
      <p:ext uri="{BB962C8B-B14F-4D97-AF65-F5344CB8AC3E}">
        <p14:creationId xmlns:p14="http://schemas.microsoft.com/office/powerpoint/2010/main" val="43077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9521F09-BB3B-4FA5-B20A-70C2F6BD30CA}"/>
              </a:ext>
            </a:extLst>
          </p:cNvPr>
          <p:cNvGrpSpPr/>
          <p:nvPr/>
        </p:nvGrpSpPr>
        <p:grpSpPr>
          <a:xfrm>
            <a:off x="14951795" y="3314024"/>
            <a:ext cx="3235064" cy="3330615"/>
            <a:chOff x="2932372" y="3429000"/>
            <a:chExt cx="3235064" cy="3330615"/>
          </a:xfrm>
        </p:grpSpPr>
        <p:sp>
          <p:nvSpPr>
            <p:cNvPr id="2" name="Rectangle: Rounded Corners 1">
              <a:extLst>
                <a:ext uri="{FF2B5EF4-FFF2-40B4-BE49-F238E27FC236}">
                  <a16:creationId xmlns:a16="http://schemas.microsoft.com/office/drawing/2014/main" id="{536B2B89-ECCD-4154-B48A-BDEDF9594A37}"/>
                </a:ext>
              </a:extLst>
            </p:cNvPr>
            <p:cNvSpPr/>
            <p:nvPr/>
          </p:nvSpPr>
          <p:spPr>
            <a:xfrm>
              <a:off x="2932372" y="3429000"/>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84946E43-E301-481F-848E-FA356AC4BAD1}"/>
                </a:ext>
              </a:extLst>
            </p:cNvPr>
            <p:cNvSpPr txBox="1"/>
            <p:nvPr/>
          </p:nvSpPr>
          <p:spPr>
            <a:xfrm>
              <a:off x="3159889" y="4305782"/>
              <a:ext cx="2679479" cy="1754326"/>
            </a:xfrm>
            <a:prstGeom prst="rect">
              <a:avLst/>
            </a:prstGeom>
            <a:noFill/>
          </p:spPr>
          <p:txBody>
            <a:bodyPr wrap="square" rtlCol="0">
              <a:spAutoFit/>
            </a:bodyPr>
            <a:lstStyle/>
            <a:p>
              <a:r>
                <a:rPr lang="en-US" dirty="0"/>
                <a:t>Using Indexes: Indexes speed up data retrieval but should only be created for necessary columns to avoid additional management overhead.</a:t>
              </a:r>
              <a:endParaRPr lang="en-GB" dirty="0"/>
            </a:p>
          </p:txBody>
        </p:sp>
      </p:grpSp>
      <p:grpSp>
        <p:nvGrpSpPr>
          <p:cNvPr id="13" name="Group 12">
            <a:extLst>
              <a:ext uri="{FF2B5EF4-FFF2-40B4-BE49-F238E27FC236}">
                <a16:creationId xmlns:a16="http://schemas.microsoft.com/office/drawing/2014/main" id="{1869C614-95E8-4BB2-BF0A-D4CF0ECABAC6}"/>
              </a:ext>
            </a:extLst>
          </p:cNvPr>
          <p:cNvGrpSpPr/>
          <p:nvPr/>
        </p:nvGrpSpPr>
        <p:grpSpPr>
          <a:xfrm>
            <a:off x="11031180" y="3314024"/>
            <a:ext cx="3235064" cy="3330615"/>
            <a:chOff x="6394953" y="3452149"/>
            <a:chExt cx="3235064" cy="3330615"/>
          </a:xfrm>
        </p:grpSpPr>
        <p:sp>
          <p:nvSpPr>
            <p:cNvPr id="5" name="Rectangle: Rounded Corners 4">
              <a:extLst>
                <a:ext uri="{FF2B5EF4-FFF2-40B4-BE49-F238E27FC236}">
                  <a16:creationId xmlns:a16="http://schemas.microsoft.com/office/drawing/2014/main" id="{5E4276AA-B4DC-482A-8A6D-FA4211B6884D}"/>
                </a:ext>
              </a:extLst>
            </p:cNvPr>
            <p:cNvSpPr/>
            <p:nvPr/>
          </p:nvSpPr>
          <p:spPr>
            <a:xfrm>
              <a:off x="6394953" y="3452149"/>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63E63BF-9B06-4A9E-B9DD-6535D5E4072F}"/>
                </a:ext>
              </a:extLst>
            </p:cNvPr>
            <p:cNvSpPr txBox="1"/>
            <p:nvPr/>
          </p:nvSpPr>
          <p:spPr>
            <a:xfrm>
              <a:off x="6748041" y="4028783"/>
              <a:ext cx="2654459" cy="2308324"/>
            </a:xfrm>
            <a:prstGeom prst="rect">
              <a:avLst/>
            </a:prstGeom>
            <a:noFill/>
          </p:spPr>
          <p:txBody>
            <a:bodyPr wrap="square" rtlCol="0">
              <a:spAutoFit/>
            </a:bodyPr>
            <a:lstStyle/>
            <a:p>
              <a:r>
                <a:rPr lang="en-US" dirty="0"/>
                <a:t>Re-writing Queries: Simplify queries or break them into subqueries. Use specific column names instead of SELECT * and prefer WHERE over HAVING for faster execution.</a:t>
              </a:r>
              <a:endParaRPr lang="en-GB" dirty="0"/>
            </a:p>
          </p:txBody>
        </p:sp>
      </p:grpSp>
      <p:grpSp>
        <p:nvGrpSpPr>
          <p:cNvPr id="12" name="Group 11">
            <a:extLst>
              <a:ext uri="{FF2B5EF4-FFF2-40B4-BE49-F238E27FC236}">
                <a16:creationId xmlns:a16="http://schemas.microsoft.com/office/drawing/2014/main" id="{CFB91541-4158-4499-891D-44D188ADE969}"/>
              </a:ext>
            </a:extLst>
          </p:cNvPr>
          <p:cNvGrpSpPr/>
          <p:nvPr/>
        </p:nvGrpSpPr>
        <p:grpSpPr>
          <a:xfrm>
            <a:off x="7118398" y="3340412"/>
            <a:ext cx="3235064" cy="3330615"/>
            <a:chOff x="166616" y="3527385"/>
            <a:chExt cx="3235064" cy="3330615"/>
          </a:xfrm>
        </p:grpSpPr>
        <p:sp>
          <p:nvSpPr>
            <p:cNvPr id="7" name="Rectangle: Rounded Corners 6">
              <a:extLst>
                <a:ext uri="{FF2B5EF4-FFF2-40B4-BE49-F238E27FC236}">
                  <a16:creationId xmlns:a16="http://schemas.microsoft.com/office/drawing/2014/main" id="{158FDDDA-1742-4646-9E25-E7246430DF0F}"/>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EBED25D-F102-4429-98E2-7CC3F161B54D}"/>
                </a:ext>
              </a:extLst>
            </p:cNvPr>
            <p:cNvSpPr txBox="1"/>
            <p:nvPr/>
          </p:nvSpPr>
          <p:spPr>
            <a:xfrm>
              <a:off x="673767" y="4305782"/>
              <a:ext cx="2300925" cy="1477328"/>
            </a:xfrm>
            <a:prstGeom prst="rect">
              <a:avLst/>
            </a:prstGeom>
            <a:noFill/>
          </p:spPr>
          <p:txBody>
            <a:bodyPr wrap="square" rtlCol="0">
              <a:spAutoFit/>
            </a:bodyPr>
            <a:lstStyle/>
            <a:p>
              <a:r>
                <a:rPr lang="en-US" dirty="0"/>
                <a:t>Partitioning: Divide large tables into smaller ones to manage and search data more efficiently.</a:t>
              </a:r>
              <a:endParaRPr lang="en-GB" dirty="0"/>
            </a:p>
          </p:txBody>
        </p:sp>
      </p:grpSp>
      <p:grpSp>
        <p:nvGrpSpPr>
          <p:cNvPr id="14" name="Group 13">
            <a:extLst>
              <a:ext uri="{FF2B5EF4-FFF2-40B4-BE49-F238E27FC236}">
                <a16:creationId xmlns:a16="http://schemas.microsoft.com/office/drawing/2014/main" id="{6C1A90AB-BB10-47CC-84E4-31AD2F168F23}"/>
              </a:ext>
            </a:extLst>
          </p:cNvPr>
          <p:cNvGrpSpPr/>
          <p:nvPr/>
        </p:nvGrpSpPr>
        <p:grpSpPr>
          <a:xfrm>
            <a:off x="1991616" y="1771347"/>
            <a:ext cx="4733485" cy="4873293"/>
            <a:chOff x="166616" y="3527385"/>
            <a:chExt cx="3235064" cy="3330615"/>
          </a:xfrm>
        </p:grpSpPr>
        <p:sp>
          <p:nvSpPr>
            <p:cNvPr id="15" name="Rectangle: Rounded Corners 14">
              <a:extLst>
                <a:ext uri="{FF2B5EF4-FFF2-40B4-BE49-F238E27FC236}">
                  <a16:creationId xmlns:a16="http://schemas.microsoft.com/office/drawing/2014/main" id="{5559FC4E-6B0D-44CC-A065-97D0452AB5F0}"/>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32B11527-43DC-4380-B8FD-F00AEAD4A7E9}"/>
                </a:ext>
              </a:extLst>
            </p:cNvPr>
            <p:cNvSpPr txBox="1"/>
            <p:nvPr/>
          </p:nvSpPr>
          <p:spPr>
            <a:xfrm>
              <a:off x="673767" y="4305782"/>
              <a:ext cx="2300925" cy="2418996"/>
            </a:xfrm>
            <a:prstGeom prst="rect">
              <a:avLst/>
            </a:prstGeom>
            <a:noFill/>
          </p:spPr>
          <p:txBody>
            <a:bodyPr wrap="square" rtlCol="0">
              <a:spAutoFit/>
            </a:bodyPr>
            <a:lstStyle/>
            <a:p>
              <a:r>
                <a:rPr lang="en-US" sz="3200" b="1" dirty="0"/>
                <a:t>Views: </a:t>
              </a:r>
              <a:r>
                <a:rPr lang="en-US" sz="3200" dirty="0"/>
                <a:t>Use precomputed queries (views) for frequently executed queries to improve performance.</a:t>
              </a:r>
              <a:endParaRPr lang="en-GB" sz="3200" dirty="0"/>
            </a:p>
          </p:txBody>
        </p:sp>
      </p:grpSp>
      <p:grpSp>
        <p:nvGrpSpPr>
          <p:cNvPr id="17" name="Group 16">
            <a:extLst>
              <a:ext uri="{FF2B5EF4-FFF2-40B4-BE49-F238E27FC236}">
                <a16:creationId xmlns:a16="http://schemas.microsoft.com/office/drawing/2014/main" id="{54951983-A9FF-4A64-9CFE-01D8F9B151D0}"/>
              </a:ext>
            </a:extLst>
          </p:cNvPr>
          <p:cNvGrpSpPr/>
          <p:nvPr/>
        </p:nvGrpSpPr>
        <p:grpSpPr>
          <a:xfrm>
            <a:off x="-1928999" y="3314025"/>
            <a:ext cx="3235064" cy="3330615"/>
            <a:chOff x="166616" y="3527385"/>
            <a:chExt cx="3235064" cy="3330615"/>
          </a:xfrm>
        </p:grpSpPr>
        <p:sp>
          <p:nvSpPr>
            <p:cNvPr id="18" name="Rectangle: Rounded Corners 17">
              <a:extLst>
                <a:ext uri="{FF2B5EF4-FFF2-40B4-BE49-F238E27FC236}">
                  <a16:creationId xmlns:a16="http://schemas.microsoft.com/office/drawing/2014/main" id="{EE598C0C-F94D-41A2-9273-4DA72D3B3DB2}"/>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36DC79BF-2FF8-4CD5-B748-A61B8DC2C6FB}"/>
                </a:ext>
              </a:extLst>
            </p:cNvPr>
            <p:cNvSpPr txBox="1"/>
            <p:nvPr/>
          </p:nvSpPr>
          <p:spPr>
            <a:xfrm>
              <a:off x="673767" y="4305782"/>
              <a:ext cx="2300925" cy="1200329"/>
            </a:xfrm>
            <a:prstGeom prst="rect">
              <a:avLst/>
            </a:prstGeom>
            <a:noFill/>
          </p:spPr>
          <p:txBody>
            <a:bodyPr wrap="square" rtlCol="0">
              <a:spAutoFit/>
            </a:bodyPr>
            <a:lstStyle/>
            <a:p>
              <a:r>
                <a:rPr lang="en-US" dirty="0"/>
                <a:t>Reducing Subqueries: Simplify subqueries to avoid complex and slow query execution..</a:t>
              </a:r>
              <a:endParaRPr lang="en-GB" dirty="0"/>
            </a:p>
          </p:txBody>
        </p:sp>
      </p:grpSp>
      <p:sp>
        <p:nvSpPr>
          <p:cNvPr id="20" name="TextBox 19">
            <a:extLst>
              <a:ext uri="{FF2B5EF4-FFF2-40B4-BE49-F238E27FC236}">
                <a16:creationId xmlns:a16="http://schemas.microsoft.com/office/drawing/2014/main" id="{37BC2BEE-86B8-431F-A65C-278879521918}"/>
              </a:ext>
            </a:extLst>
          </p:cNvPr>
          <p:cNvSpPr txBox="1"/>
          <p:nvPr/>
        </p:nvSpPr>
        <p:spPr>
          <a:xfrm>
            <a:off x="4891410" y="213360"/>
            <a:ext cx="10517703" cy="523220"/>
          </a:xfrm>
          <a:prstGeom prst="rect">
            <a:avLst/>
          </a:prstGeom>
          <a:noFill/>
        </p:spPr>
        <p:txBody>
          <a:bodyPr wrap="square" rtlCol="0">
            <a:spAutoFit/>
          </a:bodyPr>
          <a:lstStyle/>
          <a:p>
            <a:r>
              <a:rPr lang="it-IT" sz="2800" dirty="0"/>
              <a:t>METHODS TO IMPROVE QUERY OPTIMIZATION</a:t>
            </a:r>
            <a:endParaRPr lang="en-GB" sz="2800" dirty="0"/>
          </a:p>
        </p:txBody>
      </p:sp>
    </p:spTree>
    <p:extLst>
      <p:ext uri="{BB962C8B-B14F-4D97-AF65-F5344CB8AC3E}">
        <p14:creationId xmlns:p14="http://schemas.microsoft.com/office/powerpoint/2010/main" val="152615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9521F09-BB3B-4FA5-B20A-70C2F6BD30CA}"/>
              </a:ext>
            </a:extLst>
          </p:cNvPr>
          <p:cNvGrpSpPr/>
          <p:nvPr/>
        </p:nvGrpSpPr>
        <p:grpSpPr>
          <a:xfrm>
            <a:off x="17033547" y="3161248"/>
            <a:ext cx="3235064" cy="3330615"/>
            <a:chOff x="2932372" y="3429000"/>
            <a:chExt cx="3235064" cy="3330615"/>
          </a:xfrm>
        </p:grpSpPr>
        <p:sp>
          <p:nvSpPr>
            <p:cNvPr id="2" name="Rectangle: Rounded Corners 1">
              <a:extLst>
                <a:ext uri="{FF2B5EF4-FFF2-40B4-BE49-F238E27FC236}">
                  <a16:creationId xmlns:a16="http://schemas.microsoft.com/office/drawing/2014/main" id="{536B2B89-ECCD-4154-B48A-BDEDF9594A37}"/>
                </a:ext>
              </a:extLst>
            </p:cNvPr>
            <p:cNvSpPr/>
            <p:nvPr/>
          </p:nvSpPr>
          <p:spPr>
            <a:xfrm>
              <a:off x="2932372" y="3429000"/>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84946E43-E301-481F-848E-FA356AC4BAD1}"/>
                </a:ext>
              </a:extLst>
            </p:cNvPr>
            <p:cNvSpPr txBox="1"/>
            <p:nvPr/>
          </p:nvSpPr>
          <p:spPr>
            <a:xfrm>
              <a:off x="3159889" y="4305782"/>
              <a:ext cx="2679479" cy="1754326"/>
            </a:xfrm>
            <a:prstGeom prst="rect">
              <a:avLst/>
            </a:prstGeom>
            <a:noFill/>
          </p:spPr>
          <p:txBody>
            <a:bodyPr wrap="square" rtlCol="0">
              <a:spAutoFit/>
            </a:bodyPr>
            <a:lstStyle/>
            <a:p>
              <a:r>
                <a:rPr lang="en-US" dirty="0"/>
                <a:t>Using Indexes: Indexes speed up data retrieval but should only be created for necessary columns to avoid additional management overhead.</a:t>
              </a:r>
              <a:endParaRPr lang="en-GB" dirty="0"/>
            </a:p>
          </p:txBody>
        </p:sp>
      </p:grpSp>
      <p:grpSp>
        <p:nvGrpSpPr>
          <p:cNvPr id="13" name="Group 12">
            <a:extLst>
              <a:ext uri="{FF2B5EF4-FFF2-40B4-BE49-F238E27FC236}">
                <a16:creationId xmlns:a16="http://schemas.microsoft.com/office/drawing/2014/main" id="{1869C614-95E8-4BB2-BF0A-D4CF0ECABAC6}"/>
              </a:ext>
            </a:extLst>
          </p:cNvPr>
          <p:cNvGrpSpPr/>
          <p:nvPr/>
        </p:nvGrpSpPr>
        <p:grpSpPr>
          <a:xfrm>
            <a:off x="13112932" y="3161248"/>
            <a:ext cx="3235064" cy="3330615"/>
            <a:chOff x="6394953" y="3452149"/>
            <a:chExt cx="3235064" cy="3330615"/>
          </a:xfrm>
        </p:grpSpPr>
        <p:sp>
          <p:nvSpPr>
            <p:cNvPr id="5" name="Rectangle: Rounded Corners 4">
              <a:extLst>
                <a:ext uri="{FF2B5EF4-FFF2-40B4-BE49-F238E27FC236}">
                  <a16:creationId xmlns:a16="http://schemas.microsoft.com/office/drawing/2014/main" id="{5E4276AA-B4DC-482A-8A6D-FA4211B6884D}"/>
                </a:ext>
              </a:extLst>
            </p:cNvPr>
            <p:cNvSpPr/>
            <p:nvPr/>
          </p:nvSpPr>
          <p:spPr>
            <a:xfrm>
              <a:off x="6394953" y="3452149"/>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63E63BF-9B06-4A9E-B9DD-6535D5E4072F}"/>
                </a:ext>
              </a:extLst>
            </p:cNvPr>
            <p:cNvSpPr txBox="1"/>
            <p:nvPr/>
          </p:nvSpPr>
          <p:spPr>
            <a:xfrm>
              <a:off x="6748041" y="4028783"/>
              <a:ext cx="2654459" cy="2308324"/>
            </a:xfrm>
            <a:prstGeom prst="rect">
              <a:avLst/>
            </a:prstGeom>
            <a:noFill/>
          </p:spPr>
          <p:txBody>
            <a:bodyPr wrap="square" rtlCol="0">
              <a:spAutoFit/>
            </a:bodyPr>
            <a:lstStyle/>
            <a:p>
              <a:r>
                <a:rPr lang="en-US" dirty="0"/>
                <a:t>Re-writing Queries: Simplify queries or break them into subqueries. Use specific column names instead of SELECT * and prefer WHERE over HAVING for faster execution.</a:t>
              </a:r>
              <a:endParaRPr lang="en-GB" dirty="0"/>
            </a:p>
          </p:txBody>
        </p:sp>
      </p:grpSp>
      <p:grpSp>
        <p:nvGrpSpPr>
          <p:cNvPr id="12" name="Group 11">
            <a:extLst>
              <a:ext uri="{FF2B5EF4-FFF2-40B4-BE49-F238E27FC236}">
                <a16:creationId xmlns:a16="http://schemas.microsoft.com/office/drawing/2014/main" id="{CFB91541-4158-4499-891D-44D188ADE969}"/>
              </a:ext>
            </a:extLst>
          </p:cNvPr>
          <p:cNvGrpSpPr/>
          <p:nvPr/>
        </p:nvGrpSpPr>
        <p:grpSpPr>
          <a:xfrm>
            <a:off x="9200150" y="3187636"/>
            <a:ext cx="3235064" cy="3330615"/>
            <a:chOff x="166616" y="3527385"/>
            <a:chExt cx="3235064" cy="3330615"/>
          </a:xfrm>
        </p:grpSpPr>
        <p:sp>
          <p:nvSpPr>
            <p:cNvPr id="7" name="Rectangle: Rounded Corners 6">
              <a:extLst>
                <a:ext uri="{FF2B5EF4-FFF2-40B4-BE49-F238E27FC236}">
                  <a16:creationId xmlns:a16="http://schemas.microsoft.com/office/drawing/2014/main" id="{158FDDDA-1742-4646-9E25-E7246430DF0F}"/>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EBED25D-F102-4429-98E2-7CC3F161B54D}"/>
                </a:ext>
              </a:extLst>
            </p:cNvPr>
            <p:cNvSpPr txBox="1"/>
            <p:nvPr/>
          </p:nvSpPr>
          <p:spPr>
            <a:xfrm>
              <a:off x="673767" y="4305782"/>
              <a:ext cx="2300925" cy="1477328"/>
            </a:xfrm>
            <a:prstGeom prst="rect">
              <a:avLst/>
            </a:prstGeom>
            <a:noFill/>
          </p:spPr>
          <p:txBody>
            <a:bodyPr wrap="square" rtlCol="0">
              <a:spAutoFit/>
            </a:bodyPr>
            <a:lstStyle/>
            <a:p>
              <a:r>
                <a:rPr lang="en-US" dirty="0"/>
                <a:t>Partitioning: Divide large tables into smaller ones to manage and search data more efficiently.</a:t>
              </a:r>
              <a:endParaRPr lang="en-GB" dirty="0"/>
            </a:p>
          </p:txBody>
        </p:sp>
      </p:grpSp>
      <p:grpSp>
        <p:nvGrpSpPr>
          <p:cNvPr id="14" name="Group 13">
            <a:extLst>
              <a:ext uri="{FF2B5EF4-FFF2-40B4-BE49-F238E27FC236}">
                <a16:creationId xmlns:a16="http://schemas.microsoft.com/office/drawing/2014/main" id="{6C1A90AB-BB10-47CC-84E4-31AD2F168F23}"/>
              </a:ext>
            </a:extLst>
          </p:cNvPr>
          <p:cNvGrpSpPr/>
          <p:nvPr/>
        </p:nvGrpSpPr>
        <p:grpSpPr>
          <a:xfrm>
            <a:off x="5522432" y="3226736"/>
            <a:ext cx="3235064" cy="3330615"/>
            <a:chOff x="166616" y="3527385"/>
            <a:chExt cx="3235064" cy="3330615"/>
          </a:xfrm>
        </p:grpSpPr>
        <p:sp>
          <p:nvSpPr>
            <p:cNvPr id="15" name="Rectangle: Rounded Corners 14">
              <a:extLst>
                <a:ext uri="{FF2B5EF4-FFF2-40B4-BE49-F238E27FC236}">
                  <a16:creationId xmlns:a16="http://schemas.microsoft.com/office/drawing/2014/main" id="{5559FC4E-6B0D-44CC-A065-97D0452AB5F0}"/>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32B11527-43DC-4380-B8FD-F00AEAD4A7E9}"/>
                </a:ext>
              </a:extLst>
            </p:cNvPr>
            <p:cNvSpPr txBox="1"/>
            <p:nvPr/>
          </p:nvSpPr>
          <p:spPr>
            <a:xfrm>
              <a:off x="673767" y="4305782"/>
              <a:ext cx="2300925" cy="1477328"/>
            </a:xfrm>
            <a:prstGeom prst="rect">
              <a:avLst/>
            </a:prstGeom>
            <a:noFill/>
          </p:spPr>
          <p:txBody>
            <a:bodyPr wrap="square" rtlCol="0">
              <a:spAutoFit/>
            </a:bodyPr>
            <a:lstStyle/>
            <a:p>
              <a:r>
                <a:rPr lang="en-US" dirty="0"/>
                <a:t>Views: Use precomputed queries (views) for frequently executed queries to improve performance.</a:t>
              </a:r>
              <a:endParaRPr lang="en-GB" dirty="0"/>
            </a:p>
          </p:txBody>
        </p:sp>
      </p:grpSp>
      <p:grpSp>
        <p:nvGrpSpPr>
          <p:cNvPr id="17" name="Group 16">
            <a:extLst>
              <a:ext uri="{FF2B5EF4-FFF2-40B4-BE49-F238E27FC236}">
                <a16:creationId xmlns:a16="http://schemas.microsoft.com/office/drawing/2014/main" id="{54951983-A9FF-4A64-9CFE-01D8F9B151D0}"/>
              </a:ext>
            </a:extLst>
          </p:cNvPr>
          <p:cNvGrpSpPr/>
          <p:nvPr/>
        </p:nvGrpSpPr>
        <p:grpSpPr>
          <a:xfrm>
            <a:off x="206429" y="1551476"/>
            <a:ext cx="4987936" cy="5135260"/>
            <a:chOff x="166616" y="3527385"/>
            <a:chExt cx="3235064" cy="3330615"/>
          </a:xfrm>
        </p:grpSpPr>
        <p:sp>
          <p:nvSpPr>
            <p:cNvPr id="18" name="Rectangle: Rounded Corners 17">
              <a:extLst>
                <a:ext uri="{FF2B5EF4-FFF2-40B4-BE49-F238E27FC236}">
                  <a16:creationId xmlns:a16="http://schemas.microsoft.com/office/drawing/2014/main" id="{EE598C0C-F94D-41A2-9273-4DA72D3B3DB2}"/>
                </a:ext>
              </a:extLst>
            </p:cNvPr>
            <p:cNvSpPr/>
            <p:nvPr/>
          </p:nvSpPr>
          <p:spPr>
            <a:xfrm>
              <a:off x="166616" y="3527385"/>
              <a:ext cx="3235064" cy="3330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36DC79BF-2FF8-4CD5-B748-A61B8DC2C6FB}"/>
                </a:ext>
              </a:extLst>
            </p:cNvPr>
            <p:cNvSpPr txBox="1"/>
            <p:nvPr/>
          </p:nvSpPr>
          <p:spPr>
            <a:xfrm>
              <a:off x="673767" y="4305782"/>
              <a:ext cx="2300925" cy="2295595"/>
            </a:xfrm>
            <a:prstGeom prst="rect">
              <a:avLst/>
            </a:prstGeom>
            <a:noFill/>
          </p:spPr>
          <p:txBody>
            <a:bodyPr wrap="square" rtlCol="0">
              <a:spAutoFit/>
            </a:bodyPr>
            <a:lstStyle/>
            <a:p>
              <a:r>
                <a:rPr lang="en-US" sz="3200" b="1" dirty="0"/>
                <a:t>Reducing Subqueries: </a:t>
              </a:r>
              <a:r>
                <a:rPr lang="en-US" sz="3200" dirty="0"/>
                <a:t>Simplify subqueries to avoid complex and slow query execution.</a:t>
              </a:r>
              <a:endParaRPr lang="en-GB" sz="3200" dirty="0"/>
            </a:p>
          </p:txBody>
        </p:sp>
      </p:grpSp>
      <p:sp>
        <p:nvSpPr>
          <p:cNvPr id="20" name="TextBox 19">
            <a:extLst>
              <a:ext uri="{FF2B5EF4-FFF2-40B4-BE49-F238E27FC236}">
                <a16:creationId xmlns:a16="http://schemas.microsoft.com/office/drawing/2014/main" id="{37BC2BEE-86B8-431F-A65C-278879521918}"/>
              </a:ext>
            </a:extLst>
          </p:cNvPr>
          <p:cNvSpPr txBox="1"/>
          <p:nvPr/>
        </p:nvSpPr>
        <p:spPr>
          <a:xfrm>
            <a:off x="4914019" y="366137"/>
            <a:ext cx="10517703" cy="523220"/>
          </a:xfrm>
          <a:prstGeom prst="rect">
            <a:avLst/>
          </a:prstGeom>
          <a:noFill/>
        </p:spPr>
        <p:txBody>
          <a:bodyPr wrap="square" rtlCol="0">
            <a:spAutoFit/>
          </a:bodyPr>
          <a:lstStyle/>
          <a:p>
            <a:r>
              <a:rPr lang="it-IT" sz="2800" dirty="0"/>
              <a:t>METHODS TO IMPROVE QUERY OPTIMIZATION</a:t>
            </a:r>
            <a:endParaRPr lang="en-GB" sz="2800" dirty="0"/>
          </a:p>
        </p:txBody>
      </p:sp>
    </p:spTree>
    <p:extLst>
      <p:ext uri="{BB962C8B-B14F-4D97-AF65-F5344CB8AC3E}">
        <p14:creationId xmlns:p14="http://schemas.microsoft.com/office/powerpoint/2010/main" val="1972247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5FBF31-4FA7-490A-A729-C76C2F080BDF}"/>
              </a:ext>
            </a:extLst>
          </p:cNvPr>
          <p:cNvSpPr txBox="1"/>
          <p:nvPr/>
        </p:nvSpPr>
        <p:spPr>
          <a:xfrm>
            <a:off x="2673753" y="1166842"/>
            <a:ext cx="7847635" cy="5016758"/>
          </a:xfrm>
          <a:prstGeom prst="rect">
            <a:avLst/>
          </a:prstGeom>
          <a:noFill/>
        </p:spPr>
        <p:txBody>
          <a:bodyPr wrap="square" rtlCol="0">
            <a:spAutoFit/>
          </a:bodyPr>
          <a:lstStyle/>
          <a:p>
            <a:pPr algn="ctr"/>
            <a:r>
              <a:rPr lang="en-GB" sz="3200" dirty="0"/>
              <a:t>Group 5</a:t>
            </a:r>
          </a:p>
          <a:p>
            <a:pPr marL="342900" indent="-342900">
              <a:buAutoNum type="arabicPeriod"/>
            </a:pPr>
            <a:r>
              <a:rPr lang="en-GB" sz="3200" dirty="0"/>
              <a:t>22016968 Sarpong Jeffrey Somuah</a:t>
            </a:r>
          </a:p>
          <a:p>
            <a:pPr marL="342900" indent="-342900">
              <a:buAutoNum type="arabicPeriod"/>
            </a:pPr>
            <a:r>
              <a:rPr lang="en-GB" sz="3200" dirty="0"/>
              <a:t>22042860 Mensah Philemon</a:t>
            </a:r>
          </a:p>
          <a:p>
            <a:pPr marL="342900" indent="-342900">
              <a:buAutoNum type="arabicPeriod"/>
            </a:pPr>
            <a:r>
              <a:rPr lang="en-GB" sz="3200" dirty="0"/>
              <a:t>22043997 Aidoo-Taylor </a:t>
            </a:r>
            <a:r>
              <a:rPr lang="en-GB" sz="3200" dirty="0" err="1"/>
              <a:t>Kwamena</a:t>
            </a:r>
            <a:endParaRPr lang="en-GB" sz="3200" dirty="0"/>
          </a:p>
          <a:p>
            <a:pPr marL="342900" indent="-342900">
              <a:buAutoNum type="arabicPeriod"/>
            </a:pPr>
            <a:r>
              <a:rPr lang="en-GB" sz="3200" dirty="0"/>
              <a:t>22231991 Henry </a:t>
            </a:r>
            <a:r>
              <a:rPr lang="en-GB" sz="3200" dirty="0" err="1"/>
              <a:t>Otwey</a:t>
            </a:r>
            <a:r>
              <a:rPr lang="en-GB" sz="3200" dirty="0"/>
              <a:t> Baidoo</a:t>
            </a:r>
          </a:p>
          <a:p>
            <a:pPr marL="342900" indent="-342900">
              <a:buAutoNum type="arabicPeriod"/>
            </a:pPr>
            <a:r>
              <a:rPr lang="en-GB" sz="3200" dirty="0"/>
              <a:t>22132121 Amoah Pearl </a:t>
            </a:r>
            <a:r>
              <a:rPr lang="en-GB" sz="3200" dirty="0" err="1"/>
              <a:t>Owusua</a:t>
            </a:r>
            <a:endParaRPr lang="en-GB" sz="3200" dirty="0"/>
          </a:p>
          <a:p>
            <a:pPr marL="342900" indent="-342900">
              <a:buAutoNum type="arabicPeriod"/>
            </a:pPr>
            <a:r>
              <a:rPr lang="en-GB" sz="3200" dirty="0"/>
              <a:t>22020624 Manal Abdul - </a:t>
            </a:r>
            <a:r>
              <a:rPr lang="en-GB" sz="3200" dirty="0" err="1"/>
              <a:t>Kadi</a:t>
            </a:r>
            <a:r>
              <a:rPr lang="en-GB" sz="3200" dirty="0"/>
              <a:t> Mohammed</a:t>
            </a:r>
          </a:p>
          <a:p>
            <a:pPr marL="342900" indent="-342900">
              <a:buAutoNum type="arabicPeriod"/>
            </a:pPr>
            <a:r>
              <a:rPr lang="en-GB" sz="3200" dirty="0"/>
              <a:t>22071976 </a:t>
            </a:r>
            <a:r>
              <a:rPr lang="en-GB" sz="3200" dirty="0" err="1"/>
              <a:t>Eklo</a:t>
            </a:r>
            <a:r>
              <a:rPr lang="en-GB" sz="3200" dirty="0"/>
              <a:t> Christopher Yao</a:t>
            </a:r>
          </a:p>
          <a:p>
            <a:pPr marL="342900" indent="-342900">
              <a:buAutoNum type="arabicPeriod"/>
            </a:pPr>
            <a:r>
              <a:rPr lang="en-GB" sz="3200" dirty="0"/>
              <a:t>22049764 </a:t>
            </a:r>
            <a:r>
              <a:rPr lang="en-GB" sz="3200" dirty="0" err="1"/>
              <a:t>Krampah</a:t>
            </a:r>
            <a:r>
              <a:rPr lang="en-GB" sz="3200" dirty="0"/>
              <a:t> Jonathan</a:t>
            </a:r>
          </a:p>
          <a:p>
            <a:pPr marL="342900" indent="-342900">
              <a:buAutoNum type="arabicPeriod"/>
            </a:pPr>
            <a:r>
              <a:rPr lang="en-GB" sz="3200" dirty="0"/>
              <a:t>11365437 Captain </a:t>
            </a:r>
            <a:r>
              <a:rPr lang="en-GB" sz="3200" dirty="0" err="1"/>
              <a:t>Godsgift</a:t>
            </a:r>
            <a:endParaRPr lang="en-GB" sz="3200" dirty="0"/>
          </a:p>
        </p:txBody>
      </p:sp>
    </p:spTree>
    <p:extLst>
      <p:ext uri="{BB962C8B-B14F-4D97-AF65-F5344CB8AC3E}">
        <p14:creationId xmlns:p14="http://schemas.microsoft.com/office/powerpoint/2010/main" val="2356646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D133-C2BD-AFB8-5692-869696CDC22F}"/>
              </a:ext>
            </a:extLst>
          </p:cNvPr>
          <p:cNvSpPr>
            <a:spLocks noGrp="1"/>
          </p:cNvSpPr>
          <p:nvPr>
            <p:ph type="ctrTitle"/>
          </p:nvPr>
        </p:nvSpPr>
        <p:spPr/>
        <p:txBody>
          <a:bodyPr/>
          <a:lstStyle/>
          <a:p>
            <a:endParaRPr lang="en-GH"/>
          </a:p>
        </p:txBody>
      </p:sp>
      <p:sp>
        <p:nvSpPr>
          <p:cNvPr id="3" name="Subtitle 2">
            <a:extLst>
              <a:ext uri="{FF2B5EF4-FFF2-40B4-BE49-F238E27FC236}">
                <a16:creationId xmlns:a16="http://schemas.microsoft.com/office/drawing/2014/main" id="{5B2FEC75-F591-7E1B-FBC2-CB7999C93167}"/>
              </a:ext>
            </a:extLst>
          </p:cNvPr>
          <p:cNvSpPr>
            <a:spLocks noGrp="1"/>
          </p:cNvSpPr>
          <p:nvPr>
            <p:ph type="subTitle" idx="1"/>
          </p:nvPr>
        </p:nvSpPr>
        <p:spPr/>
        <p:txBody>
          <a:bodyPr/>
          <a:lstStyle/>
          <a:p>
            <a:endParaRPr lang="en-GH"/>
          </a:p>
        </p:txBody>
      </p:sp>
      <p:sp>
        <p:nvSpPr>
          <p:cNvPr id="7" name="Free-form: Shape 6">
            <a:extLst>
              <a:ext uri="{FF2B5EF4-FFF2-40B4-BE49-F238E27FC236}">
                <a16:creationId xmlns:a16="http://schemas.microsoft.com/office/drawing/2014/main" id="{681DCB99-9AE9-9380-AF30-B4227A746501}"/>
              </a:ext>
            </a:extLst>
          </p:cNvPr>
          <p:cNvSpPr/>
          <p:nvPr/>
        </p:nvSpPr>
        <p:spPr>
          <a:xfrm>
            <a:off x="0" y="0"/>
            <a:ext cx="12192000" cy="6858000"/>
          </a:xfrm>
          <a:custGeom>
            <a:avLst/>
            <a:gdLst/>
            <a:ahLst/>
            <a:cxnLst/>
            <a:rect l="l" t="t" r="r" b="b"/>
            <a:pathLst>
              <a:path w="12192000" h="6858000">
                <a:moveTo>
                  <a:pt x="4503556" y="3698666"/>
                </a:moveTo>
                <a:cubicBezTo>
                  <a:pt x="4573983" y="3698666"/>
                  <a:pt x="4632674" y="3725325"/>
                  <a:pt x="4679629" y="3778643"/>
                </a:cubicBezTo>
                <a:cubicBezTo>
                  <a:pt x="4716234" y="3820426"/>
                  <a:pt x="4734537" y="3869967"/>
                  <a:pt x="4734537" y="3927266"/>
                </a:cubicBezTo>
                <a:cubicBezTo>
                  <a:pt x="4734537" y="3983374"/>
                  <a:pt x="4716234" y="4032717"/>
                  <a:pt x="4679629" y="4075294"/>
                </a:cubicBezTo>
                <a:cubicBezTo>
                  <a:pt x="4633870" y="4128612"/>
                  <a:pt x="4575179" y="4155271"/>
                  <a:pt x="4503556" y="4155271"/>
                </a:cubicBezTo>
                <a:cubicBezTo>
                  <a:pt x="4431932" y="4155271"/>
                  <a:pt x="4373440" y="4128411"/>
                  <a:pt x="4328078" y="4074690"/>
                </a:cubicBezTo>
                <a:cubicBezTo>
                  <a:pt x="4291473" y="4031319"/>
                  <a:pt x="4273170" y="3982178"/>
                  <a:pt x="4273170" y="3927266"/>
                </a:cubicBezTo>
                <a:cubicBezTo>
                  <a:pt x="4273170" y="3900607"/>
                  <a:pt x="4277945" y="3874346"/>
                  <a:pt x="4287495" y="3848480"/>
                </a:cubicBezTo>
                <a:cubicBezTo>
                  <a:pt x="4304207" y="3803119"/>
                  <a:pt x="4332259" y="3766809"/>
                  <a:pt x="4371652" y="3739552"/>
                </a:cubicBezTo>
                <a:cubicBezTo>
                  <a:pt x="4411046" y="3712295"/>
                  <a:pt x="4455013" y="3698666"/>
                  <a:pt x="4503556" y="3698666"/>
                </a:cubicBezTo>
                <a:close/>
                <a:moveTo>
                  <a:pt x="5301870" y="3688546"/>
                </a:moveTo>
                <a:lnTo>
                  <a:pt x="5372935" y="3688546"/>
                </a:lnTo>
                <a:cubicBezTo>
                  <a:pt x="5415537" y="3688546"/>
                  <a:pt x="5445697" y="3697601"/>
                  <a:pt x="5463413" y="3715712"/>
                </a:cubicBezTo>
                <a:cubicBezTo>
                  <a:pt x="5481130" y="3733822"/>
                  <a:pt x="5489989" y="3758005"/>
                  <a:pt x="5489989" y="3788261"/>
                </a:cubicBezTo>
                <a:cubicBezTo>
                  <a:pt x="5489989" y="3818907"/>
                  <a:pt x="5482225" y="3843188"/>
                  <a:pt x="5466697" y="3861103"/>
                </a:cubicBezTo>
                <a:cubicBezTo>
                  <a:pt x="5449576" y="3881002"/>
                  <a:pt x="5418123" y="3890952"/>
                  <a:pt x="5372340" y="3890952"/>
                </a:cubicBezTo>
                <a:lnTo>
                  <a:pt x="5301870" y="3890952"/>
                </a:lnTo>
                <a:close/>
                <a:moveTo>
                  <a:pt x="2806320" y="3688546"/>
                </a:moveTo>
                <a:lnTo>
                  <a:pt x="2877386" y="3688546"/>
                </a:lnTo>
                <a:cubicBezTo>
                  <a:pt x="2919988" y="3688546"/>
                  <a:pt x="2950147" y="3697601"/>
                  <a:pt x="2967864" y="3715712"/>
                </a:cubicBezTo>
                <a:cubicBezTo>
                  <a:pt x="2985580" y="3733822"/>
                  <a:pt x="2994439" y="3758005"/>
                  <a:pt x="2994439" y="3788261"/>
                </a:cubicBezTo>
                <a:cubicBezTo>
                  <a:pt x="2994439" y="3818907"/>
                  <a:pt x="2986675" y="3843188"/>
                  <a:pt x="2971148" y="3861103"/>
                </a:cubicBezTo>
                <a:cubicBezTo>
                  <a:pt x="2954026" y="3881002"/>
                  <a:pt x="2922573" y="3890952"/>
                  <a:pt x="2876790" y="3890952"/>
                </a:cubicBezTo>
                <a:lnTo>
                  <a:pt x="2806320" y="3890952"/>
                </a:lnTo>
                <a:close/>
                <a:moveTo>
                  <a:pt x="6635370" y="3679021"/>
                </a:moveTo>
                <a:lnTo>
                  <a:pt x="6674800" y="3679021"/>
                </a:lnTo>
                <a:cubicBezTo>
                  <a:pt x="6719008" y="3679021"/>
                  <a:pt x="6751071" y="3688320"/>
                  <a:pt x="6770990" y="3706917"/>
                </a:cubicBezTo>
                <a:cubicBezTo>
                  <a:pt x="6792098" y="3726705"/>
                  <a:pt x="6802653" y="3751041"/>
                  <a:pt x="6802653" y="3779926"/>
                </a:cubicBezTo>
                <a:cubicBezTo>
                  <a:pt x="6802653" y="3808812"/>
                  <a:pt x="6792098" y="3833346"/>
                  <a:pt x="6770990" y="3853531"/>
                </a:cubicBezTo>
                <a:cubicBezTo>
                  <a:pt x="6751474" y="3872129"/>
                  <a:pt x="6719411" y="3881427"/>
                  <a:pt x="6674800" y="3881427"/>
                </a:cubicBezTo>
                <a:lnTo>
                  <a:pt x="6635370" y="3881427"/>
                </a:lnTo>
                <a:close/>
                <a:moveTo>
                  <a:pt x="3539745" y="3679021"/>
                </a:moveTo>
                <a:lnTo>
                  <a:pt x="3579175" y="3679021"/>
                </a:lnTo>
                <a:cubicBezTo>
                  <a:pt x="3623383" y="3679021"/>
                  <a:pt x="3655447" y="3688320"/>
                  <a:pt x="3675365" y="3706917"/>
                </a:cubicBezTo>
                <a:cubicBezTo>
                  <a:pt x="3696474" y="3726705"/>
                  <a:pt x="3707028" y="3751041"/>
                  <a:pt x="3707028" y="3779926"/>
                </a:cubicBezTo>
                <a:cubicBezTo>
                  <a:pt x="3707028" y="3808812"/>
                  <a:pt x="3696474" y="3833346"/>
                  <a:pt x="3675365" y="3853531"/>
                </a:cubicBezTo>
                <a:cubicBezTo>
                  <a:pt x="3655849" y="3872129"/>
                  <a:pt x="3623786" y="3881427"/>
                  <a:pt x="3579175" y="3881427"/>
                </a:cubicBezTo>
                <a:lnTo>
                  <a:pt x="3539745" y="3881427"/>
                </a:lnTo>
                <a:close/>
                <a:moveTo>
                  <a:pt x="8138534" y="3518287"/>
                </a:moveTo>
                <a:lnTo>
                  <a:pt x="8138534" y="4330888"/>
                </a:lnTo>
                <a:lnTo>
                  <a:pt x="8601092" y="4330888"/>
                </a:lnTo>
                <a:lnTo>
                  <a:pt x="8601092" y="4154676"/>
                </a:lnTo>
                <a:lnTo>
                  <a:pt x="8349870" y="4154676"/>
                </a:lnTo>
                <a:lnTo>
                  <a:pt x="8349870" y="4009419"/>
                </a:lnTo>
                <a:lnTo>
                  <a:pt x="8587399" y="4009419"/>
                </a:lnTo>
                <a:lnTo>
                  <a:pt x="8587399" y="3833207"/>
                </a:lnTo>
                <a:lnTo>
                  <a:pt x="8349870" y="3833207"/>
                </a:lnTo>
                <a:lnTo>
                  <a:pt x="8349870" y="3694499"/>
                </a:lnTo>
                <a:lnTo>
                  <a:pt x="8601092" y="3694499"/>
                </a:lnTo>
                <a:lnTo>
                  <a:pt x="8601092" y="3518287"/>
                </a:lnTo>
                <a:close/>
                <a:moveTo>
                  <a:pt x="7757534" y="3518287"/>
                </a:moveTo>
                <a:lnTo>
                  <a:pt x="7757534" y="4330888"/>
                </a:lnTo>
                <a:lnTo>
                  <a:pt x="7968870" y="4330888"/>
                </a:lnTo>
                <a:lnTo>
                  <a:pt x="7968870" y="3518287"/>
                </a:lnTo>
                <a:close/>
                <a:moveTo>
                  <a:pt x="7109239" y="3518287"/>
                </a:moveTo>
                <a:lnTo>
                  <a:pt x="7109239" y="3694499"/>
                </a:lnTo>
                <a:lnTo>
                  <a:pt x="7281284" y="3694499"/>
                </a:lnTo>
                <a:lnTo>
                  <a:pt x="7281284" y="4330888"/>
                </a:lnTo>
                <a:lnTo>
                  <a:pt x="7492620" y="4330888"/>
                </a:lnTo>
                <a:lnTo>
                  <a:pt x="7492620" y="3694499"/>
                </a:lnTo>
                <a:lnTo>
                  <a:pt x="7667642" y="3694499"/>
                </a:lnTo>
                <a:lnTo>
                  <a:pt x="7667642" y="3518287"/>
                </a:lnTo>
                <a:close/>
                <a:moveTo>
                  <a:pt x="6424034" y="3518287"/>
                </a:moveTo>
                <a:lnTo>
                  <a:pt x="6424034" y="4330888"/>
                </a:lnTo>
                <a:lnTo>
                  <a:pt x="6635370" y="4330888"/>
                </a:lnTo>
                <a:lnTo>
                  <a:pt x="6635370" y="4018944"/>
                </a:lnTo>
                <a:lnTo>
                  <a:pt x="6837181" y="4330888"/>
                </a:lnTo>
                <a:lnTo>
                  <a:pt x="7099714" y="4330888"/>
                </a:lnTo>
                <a:lnTo>
                  <a:pt x="6844325" y="3997513"/>
                </a:lnTo>
                <a:cubicBezTo>
                  <a:pt x="6892346" y="3986798"/>
                  <a:pt x="6930050" y="3967748"/>
                  <a:pt x="6957434" y="3940363"/>
                </a:cubicBezTo>
                <a:cubicBezTo>
                  <a:pt x="7000296" y="3897501"/>
                  <a:pt x="7021728" y="3840152"/>
                  <a:pt x="7021728" y="3768318"/>
                </a:cubicBezTo>
                <a:cubicBezTo>
                  <a:pt x="7021728" y="3705612"/>
                  <a:pt x="7003075" y="3651041"/>
                  <a:pt x="6965768" y="3604607"/>
                </a:cubicBezTo>
                <a:cubicBezTo>
                  <a:pt x="6919731" y="3547060"/>
                  <a:pt x="6848690" y="3518287"/>
                  <a:pt x="6752646" y="3518287"/>
                </a:cubicBezTo>
                <a:close/>
                <a:moveTo>
                  <a:pt x="5823959" y="3518287"/>
                </a:moveTo>
                <a:lnTo>
                  <a:pt x="5823959" y="4330888"/>
                </a:lnTo>
                <a:lnTo>
                  <a:pt x="6286517" y="4330888"/>
                </a:lnTo>
                <a:lnTo>
                  <a:pt x="6286517" y="4154676"/>
                </a:lnTo>
                <a:lnTo>
                  <a:pt x="6035295" y="4154676"/>
                </a:lnTo>
                <a:lnTo>
                  <a:pt x="6035295" y="4009419"/>
                </a:lnTo>
                <a:lnTo>
                  <a:pt x="6272824" y="4009419"/>
                </a:lnTo>
                <a:lnTo>
                  <a:pt x="6272824" y="3833207"/>
                </a:lnTo>
                <a:lnTo>
                  <a:pt x="6035295" y="3833207"/>
                </a:lnTo>
                <a:lnTo>
                  <a:pt x="6035295" y="3694499"/>
                </a:lnTo>
                <a:lnTo>
                  <a:pt x="6286517" y="3694499"/>
                </a:lnTo>
                <a:lnTo>
                  <a:pt x="6286517" y="3518287"/>
                </a:lnTo>
                <a:close/>
                <a:moveTo>
                  <a:pt x="5090534" y="3518287"/>
                </a:moveTo>
                <a:lnTo>
                  <a:pt x="5090534" y="4330888"/>
                </a:lnTo>
                <a:lnTo>
                  <a:pt x="5301870" y="4330888"/>
                </a:lnTo>
                <a:lnTo>
                  <a:pt x="5301870" y="4061212"/>
                </a:lnTo>
                <a:lnTo>
                  <a:pt x="5434029" y="4061212"/>
                </a:lnTo>
                <a:cubicBezTo>
                  <a:pt x="5538011" y="4061212"/>
                  <a:pt x="5612424" y="4030091"/>
                  <a:pt x="5657271" y="3967850"/>
                </a:cubicBezTo>
                <a:cubicBezTo>
                  <a:pt x="5691799" y="3919878"/>
                  <a:pt x="5709064" y="3859221"/>
                  <a:pt x="5709064" y="3785880"/>
                </a:cubicBezTo>
                <a:cubicBezTo>
                  <a:pt x="5709064" y="3711354"/>
                  <a:pt x="5687632" y="3650105"/>
                  <a:pt x="5644770" y="3602133"/>
                </a:cubicBezTo>
                <a:cubicBezTo>
                  <a:pt x="5595160" y="3546235"/>
                  <a:pt x="5522532" y="3518287"/>
                  <a:pt x="5426886" y="3518287"/>
                </a:cubicBezTo>
                <a:close/>
                <a:moveTo>
                  <a:pt x="3328409" y="3518287"/>
                </a:moveTo>
                <a:lnTo>
                  <a:pt x="3328409" y="4330888"/>
                </a:lnTo>
                <a:lnTo>
                  <a:pt x="3539745" y="4330888"/>
                </a:lnTo>
                <a:lnTo>
                  <a:pt x="3539745" y="4018944"/>
                </a:lnTo>
                <a:lnTo>
                  <a:pt x="3741556" y="4330888"/>
                </a:lnTo>
                <a:lnTo>
                  <a:pt x="4004089" y="4330888"/>
                </a:lnTo>
                <a:lnTo>
                  <a:pt x="3748700" y="3997513"/>
                </a:lnTo>
                <a:cubicBezTo>
                  <a:pt x="3796722" y="3986798"/>
                  <a:pt x="3834425" y="3967748"/>
                  <a:pt x="3861809" y="3940363"/>
                </a:cubicBezTo>
                <a:cubicBezTo>
                  <a:pt x="3904672" y="3897501"/>
                  <a:pt x="3926103" y="3840152"/>
                  <a:pt x="3926103" y="3768318"/>
                </a:cubicBezTo>
                <a:cubicBezTo>
                  <a:pt x="3926103" y="3705612"/>
                  <a:pt x="3907450" y="3651041"/>
                  <a:pt x="3870144" y="3604607"/>
                </a:cubicBezTo>
                <a:cubicBezTo>
                  <a:pt x="3824106" y="3547060"/>
                  <a:pt x="3753065" y="3518287"/>
                  <a:pt x="3657022" y="3518287"/>
                </a:cubicBezTo>
                <a:close/>
                <a:moveTo>
                  <a:pt x="2594984" y="3518287"/>
                </a:moveTo>
                <a:lnTo>
                  <a:pt x="2594984" y="4330888"/>
                </a:lnTo>
                <a:lnTo>
                  <a:pt x="2806320" y="4330888"/>
                </a:lnTo>
                <a:lnTo>
                  <a:pt x="2806320" y="4061212"/>
                </a:lnTo>
                <a:lnTo>
                  <a:pt x="2938480" y="4061212"/>
                </a:lnTo>
                <a:cubicBezTo>
                  <a:pt x="3042461" y="4061212"/>
                  <a:pt x="3116875" y="4030091"/>
                  <a:pt x="3161722" y="3967850"/>
                </a:cubicBezTo>
                <a:cubicBezTo>
                  <a:pt x="3196250" y="3919878"/>
                  <a:pt x="3213514" y="3859221"/>
                  <a:pt x="3213514" y="3785880"/>
                </a:cubicBezTo>
                <a:cubicBezTo>
                  <a:pt x="3213514" y="3711354"/>
                  <a:pt x="3192083" y="3650105"/>
                  <a:pt x="3149220" y="3602133"/>
                </a:cubicBezTo>
                <a:cubicBezTo>
                  <a:pt x="3099611" y="3546235"/>
                  <a:pt x="3026983" y="3518287"/>
                  <a:pt x="2931336" y="3518287"/>
                </a:cubicBezTo>
                <a:close/>
                <a:moveTo>
                  <a:pt x="9011262" y="3498641"/>
                </a:moveTo>
                <a:cubicBezTo>
                  <a:pt x="8923949" y="3498641"/>
                  <a:pt x="8854099" y="3527777"/>
                  <a:pt x="8801712" y="3586050"/>
                </a:cubicBezTo>
                <a:cubicBezTo>
                  <a:pt x="8756865" y="3635597"/>
                  <a:pt x="8734442" y="3698031"/>
                  <a:pt x="8734442" y="3773350"/>
                </a:cubicBezTo>
                <a:cubicBezTo>
                  <a:pt x="8734442" y="3845495"/>
                  <a:pt x="8756108" y="3899404"/>
                  <a:pt x="8799442" y="3935080"/>
                </a:cubicBezTo>
                <a:cubicBezTo>
                  <a:pt x="8814548" y="3947370"/>
                  <a:pt x="8832836" y="3958074"/>
                  <a:pt x="8854304" y="3967189"/>
                </a:cubicBezTo>
                <a:cubicBezTo>
                  <a:pt x="8867822" y="3973136"/>
                  <a:pt x="8900819" y="3983840"/>
                  <a:pt x="8953293" y="3999299"/>
                </a:cubicBezTo>
                <a:cubicBezTo>
                  <a:pt x="8996627" y="4011726"/>
                  <a:pt x="9027438" y="4023955"/>
                  <a:pt x="9045724" y="4035985"/>
                </a:cubicBezTo>
                <a:cubicBezTo>
                  <a:pt x="9070374" y="4052021"/>
                  <a:pt x="9082699" y="4072067"/>
                  <a:pt x="9082699" y="4096121"/>
                </a:cubicBezTo>
                <a:cubicBezTo>
                  <a:pt x="9082699" y="4122581"/>
                  <a:pt x="9071565" y="4143027"/>
                  <a:pt x="9049296" y="4157457"/>
                </a:cubicBezTo>
                <a:cubicBezTo>
                  <a:pt x="9030203" y="4170287"/>
                  <a:pt x="9006936" y="4176702"/>
                  <a:pt x="8979496" y="4176702"/>
                </a:cubicBezTo>
                <a:cubicBezTo>
                  <a:pt x="8918650" y="4176702"/>
                  <a:pt x="8856412" y="4147929"/>
                  <a:pt x="8792782" y="4090382"/>
                </a:cubicBezTo>
                <a:lnTo>
                  <a:pt x="8702294" y="4260641"/>
                </a:lnTo>
                <a:cubicBezTo>
                  <a:pt x="8789210" y="4322157"/>
                  <a:pt x="8883468" y="4352915"/>
                  <a:pt x="8985068" y="4352915"/>
                </a:cubicBezTo>
                <a:cubicBezTo>
                  <a:pt x="9033486" y="4352915"/>
                  <a:pt x="9078730" y="4345563"/>
                  <a:pt x="9120799" y="4330860"/>
                </a:cubicBezTo>
                <a:cubicBezTo>
                  <a:pt x="9241450" y="4289139"/>
                  <a:pt x="9301774" y="4199541"/>
                  <a:pt x="9301774" y="4062067"/>
                </a:cubicBezTo>
                <a:cubicBezTo>
                  <a:pt x="9301774" y="4008427"/>
                  <a:pt x="9288057" y="3964523"/>
                  <a:pt x="9260623" y="3930354"/>
                </a:cubicBezTo>
                <a:cubicBezTo>
                  <a:pt x="9228824" y="3890220"/>
                  <a:pt x="9175552" y="3859227"/>
                  <a:pt x="9100810" y="3837374"/>
                </a:cubicBezTo>
                <a:cubicBezTo>
                  <a:pt x="9041179" y="3819850"/>
                  <a:pt x="9005398" y="3807500"/>
                  <a:pt x="8993468" y="3800325"/>
                </a:cubicBezTo>
                <a:cubicBezTo>
                  <a:pt x="8966834" y="3784791"/>
                  <a:pt x="8953516" y="3766272"/>
                  <a:pt x="8953516" y="3744766"/>
                </a:cubicBezTo>
                <a:cubicBezTo>
                  <a:pt x="8953516" y="3722857"/>
                  <a:pt x="8963662" y="3705329"/>
                  <a:pt x="8983952" y="3692183"/>
                </a:cubicBezTo>
                <a:cubicBezTo>
                  <a:pt x="9001860" y="3680630"/>
                  <a:pt x="9022154" y="3674854"/>
                  <a:pt x="9044832" y="3674854"/>
                </a:cubicBezTo>
                <a:cubicBezTo>
                  <a:pt x="9091787" y="3674854"/>
                  <a:pt x="9138342" y="3692912"/>
                  <a:pt x="9184498" y="3729027"/>
                </a:cubicBezTo>
                <a:lnTo>
                  <a:pt x="9269032" y="3564721"/>
                </a:lnTo>
                <a:cubicBezTo>
                  <a:pt x="9184894" y="3520668"/>
                  <a:pt x="9098971" y="3498641"/>
                  <a:pt x="9011262" y="3498641"/>
                </a:cubicBezTo>
                <a:close/>
                <a:moveTo>
                  <a:pt x="4503556" y="3493879"/>
                </a:moveTo>
                <a:cubicBezTo>
                  <a:pt x="4360681" y="3493879"/>
                  <a:pt x="4247373" y="3541305"/>
                  <a:pt x="4163633" y="3636159"/>
                </a:cubicBezTo>
                <a:cubicBezTo>
                  <a:pt x="4130295" y="3673862"/>
                  <a:pt x="4103705" y="3719205"/>
                  <a:pt x="4083861" y="3772187"/>
                </a:cubicBezTo>
                <a:cubicBezTo>
                  <a:pt x="4064017" y="3825170"/>
                  <a:pt x="4054095" y="3876863"/>
                  <a:pt x="4054095" y="3927266"/>
                </a:cubicBezTo>
                <a:cubicBezTo>
                  <a:pt x="4054095" y="4037597"/>
                  <a:pt x="4090806" y="4134435"/>
                  <a:pt x="4164228" y="4217779"/>
                </a:cubicBezTo>
                <a:cubicBezTo>
                  <a:pt x="4247969" y="4312632"/>
                  <a:pt x="4361078" y="4360058"/>
                  <a:pt x="4503556" y="4360058"/>
                </a:cubicBezTo>
                <a:cubicBezTo>
                  <a:pt x="4646431" y="4360058"/>
                  <a:pt x="4759739" y="4312632"/>
                  <a:pt x="4843480" y="4217779"/>
                </a:cubicBezTo>
                <a:cubicBezTo>
                  <a:pt x="4916901" y="4134435"/>
                  <a:pt x="4953612" y="4037597"/>
                  <a:pt x="4953612" y="3927266"/>
                </a:cubicBezTo>
                <a:cubicBezTo>
                  <a:pt x="4953612" y="3816538"/>
                  <a:pt x="4916901" y="3719502"/>
                  <a:pt x="4843480" y="3636159"/>
                </a:cubicBezTo>
                <a:cubicBezTo>
                  <a:pt x="4759739" y="3541305"/>
                  <a:pt x="4646431" y="3493879"/>
                  <a:pt x="4503556" y="3493879"/>
                </a:cubicBezTo>
                <a:close/>
                <a:moveTo>
                  <a:pt x="2944432" y="2302658"/>
                </a:moveTo>
                <a:lnTo>
                  <a:pt x="3031943" y="2561620"/>
                </a:lnTo>
                <a:lnTo>
                  <a:pt x="2855731" y="2561620"/>
                </a:lnTo>
                <a:close/>
                <a:moveTo>
                  <a:pt x="4777995" y="2227649"/>
                </a:moveTo>
                <a:lnTo>
                  <a:pt x="4826317" y="2227649"/>
                </a:lnTo>
                <a:cubicBezTo>
                  <a:pt x="4909041" y="2227649"/>
                  <a:pt x="4971282" y="2255303"/>
                  <a:pt x="5013041" y="2310611"/>
                </a:cubicBezTo>
                <a:cubicBezTo>
                  <a:pt x="5044463" y="2352395"/>
                  <a:pt x="5060173" y="2401338"/>
                  <a:pt x="5060173" y="2457440"/>
                </a:cubicBezTo>
                <a:cubicBezTo>
                  <a:pt x="5060173" y="2513542"/>
                  <a:pt x="5044463" y="2562683"/>
                  <a:pt x="5013041" y="2604863"/>
                </a:cubicBezTo>
                <a:cubicBezTo>
                  <a:pt x="4971679" y="2660172"/>
                  <a:pt x="4909438" y="2687826"/>
                  <a:pt x="4826317" y="2687826"/>
                </a:cubicBezTo>
                <a:lnTo>
                  <a:pt x="4777995" y="2687826"/>
                </a:lnTo>
                <a:close/>
                <a:moveTo>
                  <a:pt x="4566659" y="2051437"/>
                </a:moveTo>
                <a:lnTo>
                  <a:pt x="4566659" y="2864038"/>
                </a:lnTo>
                <a:lnTo>
                  <a:pt x="4878603" y="2864038"/>
                </a:lnTo>
                <a:cubicBezTo>
                  <a:pt x="4922259" y="2864038"/>
                  <a:pt x="4965121" y="2856696"/>
                  <a:pt x="5007190" y="2842012"/>
                </a:cubicBezTo>
                <a:cubicBezTo>
                  <a:pt x="5086565" y="2814230"/>
                  <a:pt x="5151752" y="2764323"/>
                  <a:pt x="5202750" y="2692291"/>
                </a:cubicBezTo>
                <a:cubicBezTo>
                  <a:pt x="5253749" y="2620258"/>
                  <a:pt x="5279249" y="2541974"/>
                  <a:pt x="5279249" y="2457440"/>
                </a:cubicBezTo>
                <a:cubicBezTo>
                  <a:pt x="5279249" y="2396718"/>
                  <a:pt x="5265357" y="2337782"/>
                  <a:pt x="5237576" y="2280632"/>
                </a:cubicBezTo>
                <a:cubicBezTo>
                  <a:pt x="5203445" y="2211576"/>
                  <a:pt x="5154431" y="2156410"/>
                  <a:pt x="5090534" y="2115135"/>
                </a:cubicBezTo>
                <a:cubicBezTo>
                  <a:pt x="5025446" y="2072669"/>
                  <a:pt x="4954803" y="2051437"/>
                  <a:pt x="4878603" y="2051437"/>
                </a:cubicBezTo>
                <a:close/>
                <a:moveTo>
                  <a:pt x="4185659" y="2051437"/>
                </a:moveTo>
                <a:lnTo>
                  <a:pt x="4185659" y="2864038"/>
                </a:lnTo>
                <a:lnTo>
                  <a:pt x="4396995" y="2864038"/>
                </a:lnTo>
                <a:lnTo>
                  <a:pt x="4396995" y="2051437"/>
                </a:lnTo>
                <a:close/>
                <a:moveTo>
                  <a:pt x="2830728" y="2051437"/>
                </a:moveTo>
                <a:lnTo>
                  <a:pt x="2518189" y="2864038"/>
                </a:lnTo>
                <a:lnTo>
                  <a:pt x="2741431" y="2864038"/>
                </a:lnTo>
                <a:lnTo>
                  <a:pt x="2797390" y="2722354"/>
                </a:lnTo>
                <a:lnTo>
                  <a:pt x="3089094" y="2722354"/>
                </a:lnTo>
                <a:lnTo>
                  <a:pt x="3141481" y="2864038"/>
                </a:lnTo>
                <a:lnTo>
                  <a:pt x="3367104" y="2864038"/>
                </a:lnTo>
                <a:lnTo>
                  <a:pt x="3061114" y="2051437"/>
                </a:lnTo>
                <a:close/>
                <a:moveTo>
                  <a:pt x="3857046" y="2034173"/>
                </a:moveTo>
                <a:cubicBezTo>
                  <a:pt x="3753463" y="2034173"/>
                  <a:pt x="3661189" y="2066915"/>
                  <a:pt x="3580226" y="2132399"/>
                </a:cubicBezTo>
                <a:cubicBezTo>
                  <a:pt x="3477039" y="2216140"/>
                  <a:pt x="3425445" y="2325479"/>
                  <a:pt x="3425445" y="2460416"/>
                </a:cubicBezTo>
                <a:cubicBezTo>
                  <a:pt x="3425445" y="2594957"/>
                  <a:pt x="3477039" y="2704098"/>
                  <a:pt x="3580226" y="2787838"/>
                </a:cubicBezTo>
                <a:cubicBezTo>
                  <a:pt x="3661189" y="2853323"/>
                  <a:pt x="3752867" y="2886065"/>
                  <a:pt x="3855261" y="2886065"/>
                </a:cubicBezTo>
                <a:cubicBezTo>
                  <a:pt x="3913998" y="2886065"/>
                  <a:pt x="3977895" y="2872373"/>
                  <a:pt x="4046952" y="2844988"/>
                </a:cubicBezTo>
                <a:lnTo>
                  <a:pt x="4046952" y="2591980"/>
                </a:lnTo>
                <a:cubicBezTo>
                  <a:pt x="4026680" y="2616754"/>
                  <a:pt x="4006408" y="2635134"/>
                  <a:pt x="3986136" y="2647121"/>
                </a:cubicBezTo>
                <a:cubicBezTo>
                  <a:pt x="3948377" y="2669892"/>
                  <a:pt x="3907837" y="2681277"/>
                  <a:pt x="3864516" y="2681277"/>
                </a:cubicBezTo>
                <a:cubicBezTo>
                  <a:pt x="3809666" y="2681277"/>
                  <a:pt x="3761970" y="2664764"/>
                  <a:pt x="3721427" y="2631736"/>
                </a:cubicBezTo>
                <a:cubicBezTo>
                  <a:pt x="3670156" y="2589953"/>
                  <a:pt x="3644520" y="2532846"/>
                  <a:pt x="3644520" y="2460416"/>
                </a:cubicBezTo>
                <a:cubicBezTo>
                  <a:pt x="3644520" y="2387590"/>
                  <a:pt x="3670156" y="2330285"/>
                  <a:pt x="3721427" y="2288501"/>
                </a:cubicBezTo>
                <a:cubicBezTo>
                  <a:pt x="3761970" y="2255474"/>
                  <a:pt x="3809666" y="2238960"/>
                  <a:pt x="3864516" y="2238960"/>
                </a:cubicBezTo>
                <a:cubicBezTo>
                  <a:pt x="3907837" y="2238960"/>
                  <a:pt x="3948377" y="2250345"/>
                  <a:pt x="3986136" y="2273116"/>
                </a:cubicBezTo>
                <a:cubicBezTo>
                  <a:pt x="4006805" y="2285506"/>
                  <a:pt x="4027077" y="2303886"/>
                  <a:pt x="4046952" y="2328257"/>
                </a:cubicBezTo>
                <a:lnTo>
                  <a:pt x="4046952" y="2075249"/>
                </a:lnTo>
                <a:cubicBezTo>
                  <a:pt x="3976704" y="2047865"/>
                  <a:pt x="3913403" y="2034173"/>
                  <a:pt x="3857046" y="2034173"/>
                </a:cubicBezTo>
                <a:close/>
                <a:moveTo>
                  <a:pt x="0" y="0"/>
                </a:moveTo>
                <a:lnTo>
                  <a:pt x="12192000" y="0"/>
                </a:lnTo>
                <a:lnTo>
                  <a:pt x="12192000" y="6858000"/>
                </a:lnTo>
                <a:lnTo>
                  <a:pt x="0" y="685800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H"/>
          </a:p>
        </p:txBody>
      </p:sp>
    </p:spTree>
    <p:extLst>
      <p:ext uri="{BB962C8B-B14F-4D97-AF65-F5344CB8AC3E}">
        <p14:creationId xmlns:p14="http://schemas.microsoft.com/office/powerpoint/2010/main" val="968777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54A2C-C66B-8D6B-9128-C81271C1A4B1}"/>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627827B3-45B4-B7FF-D0C7-B502087A2EAF}"/>
              </a:ext>
            </a:extLst>
          </p:cNvPr>
          <p:cNvGrpSpPr/>
          <p:nvPr/>
        </p:nvGrpSpPr>
        <p:grpSpPr>
          <a:xfrm>
            <a:off x="-440024" y="-440462"/>
            <a:ext cx="3468037" cy="7320688"/>
            <a:chOff x="3028013" y="-462688"/>
            <a:chExt cx="3468037" cy="7320688"/>
          </a:xfrm>
        </p:grpSpPr>
        <p:sp>
          <p:nvSpPr>
            <p:cNvPr id="9" name="Rectangle 8">
              <a:extLst>
                <a:ext uri="{FF2B5EF4-FFF2-40B4-BE49-F238E27FC236}">
                  <a16:creationId xmlns:a16="http://schemas.microsoft.com/office/drawing/2014/main" id="{DFBF432B-655B-3C84-F0A8-41D00608712C}"/>
                </a:ext>
              </a:extLst>
            </p:cNvPr>
            <p:cNvSpPr/>
            <p:nvPr/>
          </p:nvSpPr>
          <p:spPr>
            <a:xfrm>
              <a:off x="3028013" y="0"/>
              <a:ext cx="346803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10" name="TextBox 9">
              <a:extLst>
                <a:ext uri="{FF2B5EF4-FFF2-40B4-BE49-F238E27FC236}">
                  <a16:creationId xmlns:a16="http://schemas.microsoft.com/office/drawing/2014/main" id="{F84C717B-FEDF-EF5E-8A7F-C24310FDF5AE}"/>
                </a:ext>
              </a:extLst>
            </p:cNvPr>
            <p:cNvSpPr txBox="1"/>
            <p:nvPr/>
          </p:nvSpPr>
          <p:spPr>
            <a:xfrm>
              <a:off x="3306298" y="-462688"/>
              <a:ext cx="1457481"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2</a:t>
              </a:r>
              <a:endParaRPr lang="en-GH" sz="20000" dirty="0">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904CDD94-12B3-7AC6-A6A4-BA2203885A5F}"/>
                </a:ext>
              </a:extLst>
            </p:cNvPr>
            <p:cNvSpPr txBox="1"/>
            <p:nvPr/>
          </p:nvSpPr>
          <p:spPr>
            <a:xfrm>
              <a:off x="3306298" y="2001838"/>
              <a:ext cx="2624810" cy="507831"/>
            </a:xfrm>
            <a:prstGeom prst="rect">
              <a:avLst/>
            </a:prstGeom>
            <a:noFill/>
          </p:spPr>
          <p:txBody>
            <a:bodyPr wrap="square" rtlCol="0">
              <a:spAutoFit/>
            </a:bodyPr>
            <a:lstStyle/>
            <a:p>
              <a:r>
                <a:rPr lang="en-US" sz="2700" b="1" dirty="0"/>
                <a:t>CONSISTENCY</a:t>
              </a:r>
              <a:endParaRPr lang="en-GH" sz="2700" b="1" dirty="0"/>
            </a:p>
          </p:txBody>
        </p:sp>
        <p:sp>
          <p:nvSpPr>
            <p:cNvPr id="12" name="TextBox 11">
              <a:extLst>
                <a:ext uri="{FF2B5EF4-FFF2-40B4-BE49-F238E27FC236}">
                  <a16:creationId xmlns:a16="http://schemas.microsoft.com/office/drawing/2014/main" id="{5896D405-DF1C-328F-8758-E4EB4F1DBBB8}"/>
                </a:ext>
              </a:extLst>
            </p:cNvPr>
            <p:cNvSpPr txBox="1"/>
            <p:nvPr/>
          </p:nvSpPr>
          <p:spPr>
            <a:xfrm>
              <a:off x="3306298" y="2525058"/>
              <a:ext cx="2359984" cy="3139321"/>
            </a:xfrm>
            <a:prstGeom prst="rect">
              <a:avLst/>
            </a:prstGeom>
            <a:noFill/>
          </p:spPr>
          <p:txBody>
            <a:bodyPr wrap="square" rtlCol="0">
              <a:spAutoFit/>
            </a:bodyPr>
            <a:lstStyle/>
            <a:p>
              <a:r>
                <a:rPr lang="en-US" dirty="0"/>
                <a:t>Consistency ensures that a database remains in a valid state before and after a transaction. This means any transaction will bring the database from one valid state to another, maintaining all predefined rules.</a:t>
              </a:r>
              <a:endParaRPr lang="en-GH" dirty="0"/>
            </a:p>
          </p:txBody>
        </p:sp>
      </p:grpSp>
      <p:grpSp>
        <p:nvGrpSpPr>
          <p:cNvPr id="25" name="Group 24">
            <a:extLst>
              <a:ext uri="{FF2B5EF4-FFF2-40B4-BE49-F238E27FC236}">
                <a16:creationId xmlns:a16="http://schemas.microsoft.com/office/drawing/2014/main" id="{D56B0D0D-3E65-6D7C-23B7-0F1C16920D26}"/>
              </a:ext>
            </a:extLst>
          </p:cNvPr>
          <p:cNvGrpSpPr/>
          <p:nvPr/>
        </p:nvGrpSpPr>
        <p:grpSpPr>
          <a:xfrm>
            <a:off x="219819" y="-557145"/>
            <a:ext cx="2715718" cy="7415144"/>
            <a:chOff x="9454733" y="-557144"/>
            <a:chExt cx="2715718" cy="7415144"/>
          </a:xfrm>
        </p:grpSpPr>
        <p:sp>
          <p:nvSpPr>
            <p:cNvPr id="21" name="Rectangle 20">
              <a:extLst>
                <a:ext uri="{FF2B5EF4-FFF2-40B4-BE49-F238E27FC236}">
                  <a16:creationId xmlns:a16="http://schemas.microsoft.com/office/drawing/2014/main" id="{29B8CD01-7B87-464C-6686-2580F046788D}"/>
                </a:ext>
              </a:extLst>
            </p:cNvPr>
            <p:cNvSpPr/>
            <p:nvPr/>
          </p:nvSpPr>
          <p:spPr>
            <a:xfrm>
              <a:off x="9454733" y="-3174"/>
              <a:ext cx="2715718" cy="686117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22" name="TextBox 21">
              <a:extLst>
                <a:ext uri="{FF2B5EF4-FFF2-40B4-BE49-F238E27FC236}">
                  <a16:creationId xmlns:a16="http://schemas.microsoft.com/office/drawing/2014/main" id="{64D357A9-6420-5EA8-D34D-45E527DD12F8}"/>
                </a:ext>
              </a:extLst>
            </p:cNvPr>
            <p:cNvSpPr txBox="1"/>
            <p:nvPr/>
          </p:nvSpPr>
          <p:spPr>
            <a:xfrm>
              <a:off x="9876163" y="-557144"/>
              <a:ext cx="1587083"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4</a:t>
              </a:r>
              <a:endParaRPr lang="en-GH" sz="20000" dirty="0">
                <a:latin typeface="Aharoni" panose="02010803020104030203" pitchFamily="2" charset="-79"/>
                <a:cs typeface="Aharoni" panose="02010803020104030203" pitchFamily="2" charset="-79"/>
              </a:endParaRPr>
            </a:p>
          </p:txBody>
        </p:sp>
        <p:sp>
          <p:nvSpPr>
            <p:cNvPr id="23" name="TextBox 22">
              <a:extLst>
                <a:ext uri="{FF2B5EF4-FFF2-40B4-BE49-F238E27FC236}">
                  <a16:creationId xmlns:a16="http://schemas.microsoft.com/office/drawing/2014/main" id="{5B61AC37-FA48-6650-D360-A89A6D1F1A8B}"/>
                </a:ext>
              </a:extLst>
            </p:cNvPr>
            <p:cNvSpPr txBox="1"/>
            <p:nvPr/>
          </p:nvSpPr>
          <p:spPr>
            <a:xfrm>
              <a:off x="9622971" y="1998664"/>
              <a:ext cx="1969391" cy="461665"/>
            </a:xfrm>
            <a:prstGeom prst="rect">
              <a:avLst/>
            </a:prstGeom>
            <a:noFill/>
          </p:spPr>
          <p:txBody>
            <a:bodyPr wrap="square" rtlCol="0">
              <a:spAutoFit/>
            </a:bodyPr>
            <a:lstStyle/>
            <a:p>
              <a:r>
                <a:rPr lang="en-US" sz="2400" b="1" dirty="0"/>
                <a:t>DURABILITY</a:t>
              </a:r>
              <a:endParaRPr lang="en-GH" sz="2400" b="1" dirty="0"/>
            </a:p>
          </p:txBody>
        </p:sp>
        <p:sp>
          <p:nvSpPr>
            <p:cNvPr id="24" name="TextBox 23">
              <a:extLst>
                <a:ext uri="{FF2B5EF4-FFF2-40B4-BE49-F238E27FC236}">
                  <a16:creationId xmlns:a16="http://schemas.microsoft.com/office/drawing/2014/main" id="{3D32FD5D-689F-FD37-396C-5AABFCA5AA00}"/>
                </a:ext>
              </a:extLst>
            </p:cNvPr>
            <p:cNvSpPr txBox="1"/>
            <p:nvPr/>
          </p:nvSpPr>
          <p:spPr>
            <a:xfrm>
              <a:off x="9622971" y="2704238"/>
              <a:ext cx="1976292" cy="3139321"/>
            </a:xfrm>
            <a:prstGeom prst="rect">
              <a:avLst/>
            </a:prstGeom>
            <a:noFill/>
          </p:spPr>
          <p:txBody>
            <a:bodyPr wrap="square" rtlCol="0">
              <a:spAutoFit/>
            </a:bodyPr>
            <a:lstStyle/>
            <a:p>
              <a:r>
                <a:rPr lang="en-US" dirty="0"/>
                <a:t>This guarantees that once a transaction is completed, its effects are permanently recorded . This ensures data remains intact even if the system crashes.</a:t>
              </a:r>
              <a:endParaRPr lang="en-GH" dirty="0"/>
            </a:p>
          </p:txBody>
        </p:sp>
      </p:grpSp>
      <p:grpSp>
        <p:nvGrpSpPr>
          <p:cNvPr id="20" name="Group 19">
            <a:extLst>
              <a:ext uri="{FF2B5EF4-FFF2-40B4-BE49-F238E27FC236}">
                <a16:creationId xmlns:a16="http://schemas.microsoft.com/office/drawing/2014/main" id="{C7751DBC-0922-51F9-7A8F-CE1AAE896705}"/>
              </a:ext>
            </a:extLst>
          </p:cNvPr>
          <p:cNvGrpSpPr/>
          <p:nvPr/>
        </p:nvGrpSpPr>
        <p:grpSpPr>
          <a:xfrm>
            <a:off x="46712" y="-440462"/>
            <a:ext cx="2946817" cy="7298462"/>
            <a:chOff x="6521033" y="-440463"/>
            <a:chExt cx="2946817" cy="7298462"/>
          </a:xfrm>
        </p:grpSpPr>
        <p:sp>
          <p:nvSpPr>
            <p:cNvPr id="16" name="Rectangle 15">
              <a:extLst>
                <a:ext uri="{FF2B5EF4-FFF2-40B4-BE49-F238E27FC236}">
                  <a16:creationId xmlns:a16="http://schemas.microsoft.com/office/drawing/2014/main" id="{A1049EB4-2518-0C23-C35C-ED80A7E7DC53}"/>
                </a:ext>
              </a:extLst>
            </p:cNvPr>
            <p:cNvSpPr/>
            <p:nvPr/>
          </p:nvSpPr>
          <p:spPr>
            <a:xfrm>
              <a:off x="6521033" y="0"/>
              <a:ext cx="2946817" cy="6857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17" name="TextBox 16">
              <a:extLst>
                <a:ext uri="{FF2B5EF4-FFF2-40B4-BE49-F238E27FC236}">
                  <a16:creationId xmlns:a16="http://schemas.microsoft.com/office/drawing/2014/main" id="{C02141DB-37AA-3E54-8CB3-960F6B988976}"/>
                </a:ext>
              </a:extLst>
            </p:cNvPr>
            <p:cNvSpPr txBox="1"/>
            <p:nvPr/>
          </p:nvSpPr>
          <p:spPr>
            <a:xfrm>
              <a:off x="6939508" y="-440463"/>
              <a:ext cx="1257300"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3</a:t>
              </a:r>
              <a:endParaRPr lang="en-GH" sz="20000" dirty="0">
                <a:latin typeface="Aharoni" panose="02010803020104030203" pitchFamily="2" charset="-79"/>
                <a:cs typeface="Aharoni" panose="02010803020104030203" pitchFamily="2" charset="-79"/>
              </a:endParaRPr>
            </a:p>
          </p:txBody>
        </p:sp>
        <p:sp>
          <p:nvSpPr>
            <p:cNvPr id="18" name="TextBox 17">
              <a:extLst>
                <a:ext uri="{FF2B5EF4-FFF2-40B4-BE49-F238E27FC236}">
                  <a16:creationId xmlns:a16="http://schemas.microsoft.com/office/drawing/2014/main" id="{FED24664-CC13-5C45-7832-43A3026CF6F6}"/>
                </a:ext>
              </a:extLst>
            </p:cNvPr>
            <p:cNvSpPr txBox="1"/>
            <p:nvPr/>
          </p:nvSpPr>
          <p:spPr>
            <a:xfrm>
              <a:off x="6749143" y="2001838"/>
              <a:ext cx="2119086" cy="446276"/>
            </a:xfrm>
            <a:prstGeom prst="rect">
              <a:avLst/>
            </a:prstGeom>
            <a:noFill/>
          </p:spPr>
          <p:txBody>
            <a:bodyPr wrap="square" rtlCol="0">
              <a:spAutoFit/>
            </a:bodyPr>
            <a:lstStyle/>
            <a:p>
              <a:r>
                <a:rPr lang="en-US" sz="2300" b="1" dirty="0"/>
                <a:t>ISOLATION</a:t>
              </a:r>
              <a:endParaRPr lang="en-GH" sz="2300" b="1" dirty="0"/>
            </a:p>
          </p:txBody>
        </p:sp>
        <p:sp>
          <p:nvSpPr>
            <p:cNvPr id="19" name="TextBox 18">
              <a:extLst>
                <a:ext uri="{FF2B5EF4-FFF2-40B4-BE49-F238E27FC236}">
                  <a16:creationId xmlns:a16="http://schemas.microsoft.com/office/drawing/2014/main" id="{D3CF5BBC-E9A8-2FB2-9C28-3ADCEF2D9ABA}"/>
                </a:ext>
              </a:extLst>
            </p:cNvPr>
            <p:cNvSpPr txBox="1"/>
            <p:nvPr/>
          </p:nvSpPr>
          <p:spPr>
            <a:xfrm>
              <a:off x="6749143" y="2707412"/>
              <a:ext cx="1899557" cy="2308324"/>
            </a:xfrm>
            <a:prstGeom prst="rect">
              <a:avLst/>
            </a:prstGeom>
            <a:noFill/>
          </p:spPr>
          <p:txBody>
            <a:bodyPr wrap="square" rtlCol="0">
              <a:spAutoFit/>
            </a:bodyPr>
            <a:lstStyle/>
            <a:p>
              <a:r>
                <a:rPr lang="en-US" dirty="0"/>
                <a:t>Isolation in ACID properties ensures that transactions are executing independently without inference.</a:t>
              </a:r>
              <a:endParaRPr lang="en-GH" dirty="0"/>
            </a:p>
          </p:txBody>
        </p:sp>
      </p:grpSp>
      <p:sp>
        <p:nvSpPr>
          <p:cNvPr id="2" name="Title 1">
            <a:extLst>
              <a:ext uri="{FF2B5EF4-FFF2-40B4-BE49-F238E27FC236}">
                <a16:creationId xmlns:a16="http://schemas.microsoft.com/office/drawing/2014/main" id="{5B6D7E19-E494-B856-4AB1-A6ABDA711038}"/>
              </a:ext>
            </a:extLst>
          </p:cNvPr>
          <p:cNvSpPr>
            <a:spLocks noGrp="1"/>
          </p:cNvSpPr>
          <p:nvPr>
            <p:ph type="title"/>
          </p:nvPr>
        </p:nvSpPr>
        <p:spPr/>
        <p:txBody>
          <a:bodyPr/>
          <a:lstStyle/>
          <a:p>
            <a:endParaRPr lang="en-GH" dirty="0"/>
          </a:p>
        </p:txBody>
      </p:sp>
      <p:sp>
        <p:nvSpPr>
          <p:cNvPr id="3" name="Content Placeholder 2">
            <a:extLst>
              <a:ext uri="{FF2B5EF4-FFF2-40B4-BE49-F238E27FC236}">
                <a16:creationId xmlns:a16="http://schemas.microsoft.com/office/drawing/2014/main" id="{9D84F632-7846-9B54-0CDE-C8200769EF17}"/>
              </a:ext>
            </a:extLst>
          </p:cNvPr>
          <p:cNvSpPr>
            <a:spLocks noGrp="1"/>
          </p:cNvSpPr>
          <p:nvPr>
            <p:ph idx="1"/>
          </p:nvPr>
        </p:nvSpPr>
        <p:spPr/>
        <p:txBody>
          <a:bodyPr/>
          <a:lstStyle/>
          <a:p>
            <a:endParaRPr lang="en-GH" dirty="0"/>
          </a:p>
        </p:txBody>
      </p:sp>
      <p:grpSp>
        <p:nvGrpSpPr>
          <p:cNvPr id="4" name="Group 3">
            <a:extLst>
              <a:ext uri="{FF2B5EF4-FFF2-40B4-BE49-F238E27FC236}">
                <a16:creationId xmlns:a16="http://schemas.microsoft.com/office/drawing/2014/main" id="{A9A17F83-8362-09BA-9B16-93D2E1743FC6}"/>
              </a:ext>
            </a:extLst>
          </p:cNvPr>
          <p:cNvGrpSpPr/>
          <p:nvPr/>
        </p:nvGrpSpPr>
        <p:grpSpPr>
          <a:xfrm>
            <a:off x="0" y="-462687"/>
            <a:ext cx="3028013" cy="7320687"/>
            <a:chOff x="0" y="-462687"/>
            <a:chExt cx="3028013" cy="7320687"/>
          </a:xfrm>
        </p:grpSpPr>
        <p:sp>
          <p:nvSpPr>
            <p:cNvPr id="5" name="Rectangle 4">
              <a:extLst>
                <a:ext uri="{FF2B5EF4-FFF2-40B4-BE49-F238E27FC236}">
                  <a16:creationId xmlns:a16="http://schemas.microsoft.com/office/drawing/2014/main" id="{8DF11174-E94E-A71A-D03E-3F706B0BFFA9}"/>
                </a:ext>
              </a:extLst>
            </p:cNvPr>
            <p:cNvSpPr/>
            <p:nvPr/>
          </p:nvSpPr>
          <p:spPr>
            <a:xfrm>
              <a:off x="0" y="0"/>
              <a:ext cx="3028013"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6" name="TextBox 5">
              <a:extLst>
                <a:ext uri="{FF2B5EF4-FFF2-40B4-BE49-F238E27FC236}">
                  <a16:creationId xmlns:a16="http://schemas.microsoft.com/office/drawing/2014/main" id="{D928F90D-F369-7CF7-950F-C7684B0196CD}"/>
                </a:ext>
              </a:extLst>
            </p:cNvPr>
            <p:cNvSpPr txBox="1"/>
            <p:nvPr/>
          </p:nvSpPr>
          <p:spPr>
            <a:xfrm>
              <a:off x="149902" y="-462687"/>
              <a:ext cx="1229193"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1</a:t>
              </a:r>
              <a:endParaRPr lang="en-GH" sz="20000" dirty="0">
                <a:latin typeface="Aharoni" panose="02010803020104030203" pitchFamily="2" charset="-79"/>
                <a:cs typeface="Aharoni" panose="02010803020104030203" pitchFamily="2" charset="-79"/>
              </a:endParaRPr>
            </a:p>
          </p:txBody>
        </p:sp>
        <p:sp>
          <p:nvSpPr>
            <p:cNvPr id="7" name="TextBox 6">
              <a:extLst>
                <a:ext uri="{FF2B5EF4-FFF2-40B4-BE49-F238E27FC236}">
                  <a16:creationId xmlns:a16="http://schemas.microsoft.com/office/drawing/2014/main" id="{C0F92670-A618-2A2A-0D5E-B5529197A110}"/>
                </a:ext>
              </a:extLst>
            </p:cNvPr>
            <p:cNvSpPr txBox="1"/>
            <p:nvPr/>
          </p:nvSpPr>
          <p:spPr>
            <a:xfrm>
              <a:off x="299803" y="2001838"/>
              <a:ext cx="2603292" cy="523220"/>
            </a:xfrm>
            <a:prstGeom prst="rect">
              <a:avLst/>
            </a:prstGeom>
            <a:noFill/>
          </p:spPr>
          <p:txBody>
            <a:bodyPr wrap="square" rtlCol="0">
              <a:spAutoFit/>
            </a:bodyPr>
            <a:lstStyle/>
            <a:p>
              <a:r>
                <a:rPr lang="en-US" sz="2800" b="1" dirty="0"/>
                <a:t>ATOMICITY</a:t>
              </a:r>
              <a:endParaRPr lang="en-GH" sz="2800" b="1" dirty="0"/>
            </a:p>
          </p:txBody>
        </p:sp>
        <p:sp>
          <p:nvSpPr>
            <p:cNvPr id="8" name="TextBox 7">
              <a:extLst>
                <a:ext uri="{FF2B5EF4-FFF2-40B4-BE49-F238E27FC236}">
                  <a16:creationId xmlns:a16="http://schemas.microsoft.com/office/drawing/2014/main" id="{9C01FEDE-42A6-A3F2-98E8-0EB06EA19873}"/>
                </a:ext>
              </a:extLst>
            </p:cNvPr>
            <p:cNvSpPr txBox="1"/>
            <p:nvPr/>
          </p:nvSpPr>
          <p:spPr>
            <a:xfrm>
              <a:off x="419725" y="2525058"/>
              <a:ext cx="2218544" cy="3139321"/>
            </a:xfrm>
            <a:prstGeom prst="rect">
              <a:avLst/>
            </a:prstGeom>
            <a:noFill/>
          </p:spPr>
          <p:txBody>
            <a:bodyPr wrap="square" rtlCol="0">
              <a:spAutoFit/>
            </a:bodyPr>
            <a:lstStyle/>
            <a:p>
              <a:r>
                <a:rPr lang="en-US" dirty="0"/>
                <a:t>Atomicity in DBMS ensures that all operations within a transaction are completed all successfully or none at all. This guarantees data integrity by preventing partial updates.</a:t>
              </a:r>
              <a:endParaRPr lang="en-GH" dirty="0"/>
            </a:p>
          </p:txBody>
        </p:sp>
      </p:grpSp>
      <p:sp>
        <p:nvSpPr>
          <p:cNvPr id="15" name="Free-form: Shape 14">
            <a:extLst>
              <a:ext uri="{FF2B5EF4-FFF2-40B4-BE49-F238E27FC236}">
                <a16:creationId xmlns:a16="http://schemas.microsoft.com/office/drawing/2014/main" id="{5559EB2F-15A0-E0D2-71E9-97C8F3D4BE1E}"/>
              </a:ext>
            </a:extLst>
          </p:cNvPr>
          <p:cNvSpPr/>
          <p:nvPr/>
        </p:nvSpPr>
        <p:spPr>
          <a:xfrm>
            <a:off x="-486735" y="-6826280"/>
            <a:ext cx="12632023" cy="6858000"/>
          </a:xfrm>
          <a:custGeom>
            <a:avLst/>
            <a:gdLst/>
            <a:ahLst/>
            <a:cxnLst/>
            <a:rect l="l" t="t" r="r" b="b"/>
            <a:pathLst>
              <a:path w="12192000" h="6858000">
                <a:moveTo>
                  <a:pt x="4503556" y="3698666"/>
                </a:moveTo>
                <a:cubicBezTo>
                  <a:pt x="4573983" y="3698666"/>
                  <a:pt x="4632674" y="3725325"/>
                  <a:pt x="4679629" y="3778643"/>
                </a:cubicBezTo>
                <a:cubicBezTo>
                  <a:pt x="4716234" y="3820426"/>
                  <a:pt x="4734537" y="3869967"/>
                  <a:pt x="4734537" y="3927266"/>
                </a:cubicBezTo>
                <a:cubicBezTo>
                  <a:pt x="4734537" y="3983374"/>
                  <a:pt x="4716234" y="4032717"/>
                  <a:pt x="4679629" y="4075294"/>
                </a:cubicBezTo>
                <a:cubicBezTo>
                  <a:pt x="4633870" y="4128612"/>
                  <a:pt x="4575179" y="4155271"/>
                  <a:pt x="4503556" y="4155271"/>
                </a:cubicBezTo>
                <a:cubicBezTo>
                  <a:pt x="4431932" y="4155271"/>
                  <a:pt x="4373440" y="4128411"/>
                  <a:pt x="4328078" y="4074690"/>
                </a:cubicBezTo>
                <a:cubicBezTo>
                  <a:pt x="4291473" y="4031319"/>
                  <a:pt x="4273170" y="3982178"/>
                  <a:pt x="4273170" y="3927266"/>
                </a:cubicBezTo>
                <a:cubicBezTo>
                  <a:pt x="4273170" y="3900607"/>
                  <a:pt x="4277945" y="3874346"/>
                  <a:pt x="4287495" y="3848480"/>
                </a:cubicBezTo>
                <a:cubicBezTo>
                  <a:pt x="4304207" y="3803119"/>
                  <a:pt x="4332259" y="3766809"/>
                  <a:pt x="4371652" y="3739552"/>
                </a:cubicBezTo>
                <a:cubicBezTo>
                  <a:pt x="4411046" y="3712295"/>
                  <a:pt x="4455013" y="3698666"/>
                  <a:pt x="4503556" y="3698666"/>
                </a:cubicBezTo>
                <a:close/>
                <a:moveTo>
                  <a:pt x="5301870" y="3688546"/>
                </a:moveTo>
                <a:lnTo>
                  <a:pt x="5372935" y="3688546"/>
                </a:lnTo>
                <a:cubicBezTo>
                  <a:pt x="5415537" y="3688546"/>
                  <a:pt x="5445697" y="3697601"/>
                  <a:pt x="5463413" y="3715712"/>
                </a:cubicBezTo>
                <a:cubicBezTo>
                  <a:pt x="5481130" y="3733822"/>
                  <a:pt x="5489989" y="3758005"/>
                  <a:pt x="5489989" y="3788261"/>
                </a:cubicBezTo>
                <a:cubicBezTo>
                  <a:pt x="5489989" y="3818907"/>
                  <a:pt x="5482225" y="3843188"/>
                  <a:pt x="5466697" y="3861103"/>
                </a:cubicBezTo>
                <a:cubicBezTo>
                  <a:pt x="5449576" y="3881002"/>
                  <a:pt x="5418123" y="3890952"/>
                  <a:pt x="5372340" y="3890952"/>
                </a:cubicBezTo>
                <a:lnTo>
                  <a:pt x="5301870" y="3890952"/>
                </a:lnTo>
                <a:close/>
                <a:moveTo>
                  <a:pt x="2806320" y="3688546"/>
                </a:moveTo>
                <a:lnTo>
                  <a:pt x="2877386" y="3688546"/>
                </a:lnTo>
                <a:cubicBezTo>
                  <a:pt x="2919988" y="3688546"/>
                  <a:pt x="2950147" y="3697601"/>
                  <a:pt x="2967864" y="3715712"/>
                </a:cubicBezTo>
                <a:cubicBezTo>
                  <a:pt x="2985580" y="3733822"/>
                  <a:pt x="2994439" y="3758005"/>
                  <a:pt x="2994439" y="3788261"/>
                </a:cubicBezTo>
                <a:cubicBezTo>
                  <a:pt x="2994439" y="3818907"/>
                  <a:pt x="2986675" y="3843188"/>
                  <a:pt x="2971148" y="3861103"/>
                </a:cubicBezTo>
                <a:cubicBezTo>
                  <a:pt x="2954026" y="3881002"/>
                  <a:pt x="2922573" y="3890952"/>
                  <a:pt x="2876790" y="3890952"/>
                </a:cubicBezTo>
                <a:lnTo>
                  <a:pt x="2806320" y="3890952"/>
                </a:lnTo>
                <a:close/>
                <a:moveTo>
                  <a:pt x="6635370" y="3679021"/>
                </a:moveTo>
                <a:lnTo>
                  <a:pt x="6674800" y="3679021"/>
                </a:lnTo>
                <a:cubicBezTo>
                  <a:pt x="6719008" y="3679021"/>
                  <a:pt x="6751071" y="3688320"/>
                  <a:pt x="6770990" y="3706917"/>
                </a:cubicBezTo>
                <a:cubicBezTo>
                  <a:pt x="6792098" y="3726705"/>
                  <a:pt x="6802653" y="3751041"/>
                  <a:pt x="6802653" y="3779926"/>
                </a:cubicBezTo>
                <a:cubicBezTo>
                  <a:pt x="6802653" y="3808812"/>
                  <a:pt x="6792098" y="3833346"/>
                  <a:pt x="6770990" y="3853531"/>
                </a:cubicBezTo>
                <a:cubicBezTo>
                  <a:pt x="6751474" y="3872129"/>
                  <a:pt x="6719411" y="3881427"/>
                  <a:pt x="6674800" y="3881427"/>
                </a:cubicBezTo>
                <a:lnTo>
                  <a:pt x="6635370" y="3881427"/>
                </a:lnTo>
                <a:close/>
                <a:moveTo>
                  <a:pt x="3539745" y="3679021"/>
                </a:moveTo>
                <a:lnTo>
                  <a:pt x="3579175" y="3679021"/>
                </a:lnTo>
                <a:cubicBezTo>
                  <a:pt x="3623383" y="3679021"/>
                  <a:pt x="3655447" y="3688320"/>
                  <a:pt x="3675365" y="3706917"/>
                </a:cubicBezTo>
                <a:cubicBezTo>
                  <a:pt x="3696474" y="3726705"/>
                  <a:pt x="3707028" y="3751041"/>
                  <a:pt x="3707028" y="3779926"/>
                </a:cubicBezTo>
                <a:cubicBezTo>
                  <a:pt x="3707028" y="3808812"/>
                  <a:pt x="3696474" y="3833346"/>
                  <a:pt x="3675365" y="3853531"/>
                </a:cubicBezTo>
                <a:cubicBezTo>
                  <a:pt x="3655849" y="3872129"/>
                  <a:pt x="3623786" y="3881427"/>
                  <a:pt x="3579175" y="3881427"/>
                </a:cubicBezTo>
                <a:lnTo>
                  <a:pt x="3539745" y="3881427"/>
                </a:lnTo>
                <a:close/>
                <a:moveTo>
                  <a:pt x="8138534" y="3518287"/>
                </a:moveTo>
                <a:lnTo>
                  <a:pt x="8138534" y="4330888"/>
                </a:lnTo>
                <a:lnTo>
                  <a:pt x="8601092" y="4330888"/>
                </a:lnTo>
                <a:lnTo>
                  <a:pt x="8601092" y="4154676"/>
                </a:lnTo>
                <a:lnTo>
                  <a:pt x="8349870" y="4154676"/>
                </a:lnTo>
                <a:lnTo>
                  <a:pt x="8349870" y="4009419"/>
                </a:lnTo>
                <a:lnTo>
                  <a:pt x="8587399" y="4009419"/>
                </a:lnTo>
                <a:lnTo>
                  <a:pt x="8587399" y="3833207"/>
                </a:lnTo>
                <a:lnTo>
                  <a:pt x="8349870" y="3833207"/>
                </a:lnTo>
                <a:lnTo>
                  <a:pt x="8349870" y="3694499"/>
                </a:lnTo>
                <a:lnTo>
                  <a:pt x="8601092" y="3694499"/>
                </a:lnTo>
                <a:lnTo>
                  <a:pt x="8601092" y="3518287"/>
                </a:lnTo>
                <a:close/>
                <a:moveTo>
                  <a:pt x="7757534" y="3518287"/>
                </a:moveTo>
                <a:lnTo>
                  <a:pt x="7757534" y="4330888"/>
                </a:lnTo>
                <a:lnTo>
                  <a:pt x="7968870" y="4330888"/>
                </a:lnTo>
                <a:lnTo>
                  <a:pt x="7968870" y="3518287"/>
                </a:lnTo>
                <a:close/>
                <a:moveTo>
                  <a:pt x="7109239" y="3518287"/>
                </a:moveTo>
                <a:lnTo>
                  <a:pt x="7109239" y="3694499"/>
                </a:lnTo>
                <a:lnTo>
                  <a:pt x="7281284" y="3694499"/>
                </a:lnTo>
                <a:lnTo>
                  <a:pt x="7281284" y="4330888"/>
                </a:lnTo>
                <a:lnTo>
                  <a:pt x="7492620" y="4330888"/>
                </a:lnTo>
                <a:lnTo>
                  <a:pt x="7492620" y="3694499"/>
                </a:lnTo>
                <a:lnTo>
                  <a:pt x="7667642" y="3694499"/>
                </a:lnTo>
                <a:lnTo>
                  <a:pt x="7667642" y="3518287"/>
                </a:lnTo>
                <a:close/>
                <a:moveTo>
                  <a:pt x="6424034" y="3518287"/>
                </a:moveTo>
                <a:lnTo>
                  <a:pt x="6424034" y="4330888"/>
                </a:lnTo>
                <a:lnTo>
                  <a:pt x="6635370" y="4330888"/>
                </a:lnTo>
                <a:lnTo>
                  <a:pt x="6635370" y="4018944"/>
                </a:lnTo>
                <a:lnTo>
                  <a:pt x="6837181" y="4330888"/>
                </a:lnTo>
                <a:lnTo>
                  <a:pt x="7099714" y="4330888"/>
                </a:lnTo>
                <a:lnTo>
                  <a:pt x="6844325" y="3997513"/>
                </a:lnTo>
                <a:cubicBezTo>
                  <a:pt x="6892346" y="3986798"/>
                  <a:pt x="6930050" y="3967748"/>
                  <a:pt x="6957434" y="3940363"/>
                </a:cubicBezTo>
                <a:cubicBezTo>
                  <a:pt x="7000296" y="3897501"/>
                  <a:pt x="7021728" y="3840152"/>
                  <a:pt x="7021728" y="3768318"/>
                </a:cubicBezTo>
                <a:cubicBezTo>
                  <a:pt x="7021728" y="3705612"/>
                  <a:pt x="7003075" y="3651041"/>
                  <a:pt x="6965768" y="3604607"/>
                </a:cubicBezTo>
                <a:cubicBezTo>
                  <a:pt x="6919731" y="3547060"/>
                  <a:pt x="6848690" y="3518287"/>
                  <a:pt x="6752646" y="3518287"/>
                </a:cubicBezTo>
                <a:close/>
                <a:moveTo>
                  <a:pt x="5823959" y="3518287"/>
                </a:moveTo>
                <a:lnTo>
                  <a:pt x="5823959" y="4330888"/>
                </a:lnTo>
                <a:lnTo>
                  <a:pt x="6286517" y="4330888"/>
                </a:lnTo>
                <a:lnTo>
                  <a:pt x="6286517" y="4154676"/>
                </a:lnTo>
                <a:lnTo>
                  <a:pt x="6035295" y="4154676"/>
                </a:lnTo>
                <a:lnTo>
                  <a:pt x="6035295" y="4009419"/>
                </a:lnTo>
                <a:lnTo>
                  <a:pt x="6272824" y="4009419"/>
                </a:lnTo>
                <a:lnTo>
                  <a:pt x="6272824" y="3833207"/>
                </a:lnTo>
                <a:lnTo>
                  <a:pt x="6035295" y="3833207"/>
                </a:lnTo>
                <a:lnTo>
                  <a:pt x="6035295" y="3694499"/>
                </a:lnTo>
                <a:lnTo>
                  <a:pt x="6286517" y="3694499"/>
                </a:lnTo>
                <a:lnTo>
                  <a:pt x="6286517" y="3518287"/>
                </a:lnTo>
                <a:close/>
                <a:moveTo>
                  <a:pt x="5090534" y="3518287"/>
                </a:moveTo>
                <a:lnTo>
                  <a:pt x="5090534" y="4330888"/>
                </a:lnTo>
                <a:lnTo>
                  <a:pt x="5301870" y="4330888"/>
                </a:lnTo>
                <a:lnTo>
                  <a:pt x="5301870" y="4061212"/>
                </a:lnTo>
                <a:lnTo>
                  <a:pt x="5434029" y="4061212"/>
                </a:lnTo>
                <a:cubicBezTo>
                  <a:pt x="5538011" y="4061212"/>
                  <a:pt x="5612424" y="4030091"/>
                  <a:pt x="5657271" y="3967850"/>
                </a:cubicBezTo>
                <a:cubicBezTo>
                  <a:pt x="5691799" y="3919878"/>
                  <a:pt x="5709064" y="3859221"/>
                  <a:pt x="5709064" y="3785880"/>
                </a:cubicBezTo>
                <a:cubicBezTo>
                  <a:pt x="5709064" y="3711354"/>
                  <a:pt x="5687632" y="3650105"/>
                  <a:pt x="5644770" y="3602133"/>
                </a:cubicBezTo>
                <a:cubicBezTo>
                  <a:pt x="5595160" y="3546235"/>
                  <a:pt x="5522532" y="3518287"/>
                  <a:pt x="5426886" y="3518287"/>
                </a:cubicBezTo>
                <a:close/>
                <a:moveTo>
                  <a:pt x="3328409" y="3518287"/>
                </a:moveTo>
                <a:lnTo>
                  <a:pt x="3328409" y="4330888"/>
                </a:lnTo>
                <a:lnTo>
                  <a:pt x="3539745" y="4330888"/>
                </a:lnTo>
                <a:lnTo>
                  <a:pt x="3539745" y="4018944"/>
                </a:lnTo>
                <a:lnTo>
                  <a:pt x="3741556" y="4330888"/>
                </a:lnTo>
                <a:lnTo>
                  <a:pt x="4004089" y="4330888"/>
                </a:lnTo>
                <a:lnTo>
                  <a:pt x="3748700" y="3997513"/>
                </a:lnTo>
                <a:cubicBezTo>
                  <a:pt x="3796722" y="3986798"/>
                  <a:pt x="3834425" y="3967748"/>
                  <a:pt x="3861809" y="3940363"/>
                </a:cubicBezTo>
                <a:cubicBezTo>
                  <a:pt x="3904672" y="3897501"/>
                  <a:pt x="3926103" y="3840152"/>
                  <a:pt x="3926103" y="3768318"/>
                </a:cubicBezTo>
                <a:cubicBezTo>
                  <a:pt x="3926103" y="3705612"/>
                  <a:pt x="3907450" y="3651041"/>
                  <a:pt x="3870144" y="3604607"/>
                </a:cubicBezTo>
                <a:cubicBezTo>
                  <a:pt x="3824106" y="3547060"/>
                  <a:pt x="3753065" y="3518287"/>
                  <a:pt x="3657022" y="3518287"/>
                </a:cubicBezTo>
                <a:close/>
                <a:moveTo>
                  <a:pt x="2594984" y="3518287"/>
                </a:moveTo>
                <a:lnTo>
                  <a:pt x="2594984" y="4330888"/>
                </a:lnTo>
                <a:lnTo>
                  <a:pt x="2806320" y="4330888"/>
                </a:lnTo>
                <a:lnTo>
                  <a:pt x="2806320" y="4061212"/>
                </a:lnTo>
                <a:lnTo>
                  <a:pt x="2938480" y="4061212"/>
                </a:lnTo>
                <a:cubicBezTo>
                  <a:pt x="3042461" y="4061212"/>
                  <a:pt x="3116875" y="4030091"/>
                  <a:pt x="3161722" y="3967850"/>
                </a:cubicBezTo>
                <a:cubicBezTo>
                  <a:pt x="3196250" y="3919878"/>
                  <a:pt x="3213514" y="3859221"/>
                  <a:pt x="3213514" y="3785880"/>
                </a:cubicBezTo>
                <a:cubicBezTo>
                  <a:pt x="3213514" y="3711354"/>
                  <a:pt x="3192083" y="3650105"/>
                  <a:pt x="3149220" y="3602133"/>
                </a:cubicBezTo>
                <a:cubicBezTo>
                  <a:pt x="3099611" y="3546235"/>
                  <a:pt x="3026983" y="3518287"/>
                  <a:pt x="2931336" y="3518287"/>
                </a:cubicBezTo>
                <a:close/>
                <a:moveTo>
                  <a:pt x="9011262" y="3498641"/>
                </a:moveTo>
                <a:cubicBezTo>
                  <a:pt x="8923949" y="3498641"/>
                  <a:pt x="8854099" y="3527777"/>
                  <a:pt x="8801712" y="3586050"/>
                </a:cubicBezTo>
                <a:cubicBezTo>
                  <a:pt x="8756865" y="3635597"/>
                  <a:pt x="8734442" y="3698031"/>
                  <a:pt x="8734442" y="3773350"/>
                </a:cubicBezTo>
                <a:cubicBezTo>
                  <a:pt x="8734442" y="3845495"/>
                  <a:pt x="8756108" y="3899404"/>
                  <a:pt x="8799442" y="3935080"/>
                </a:cubicBezTo>
                <a:cubicBezTo>
                  <a:pt x="8814548" y="3947370"/>
                  <a:pt x="8832836" y="3958074"/>
                  <a:pt x="8854304" y="3967189"/>
                </a:cubicBezTo>
                <a:cubicBezTo>
                  <a:pt x="8867822" y="3973136"/>
                  <a:pt x="8900819" y="3983840"/>
                  <a:pt x="8953293" y="3999299"/>
                </a:cubicBezTo>
                <a:cubicBezTo>
                  <a:pt x="8996627" y="4011726"/>
                  <a:pt x="9027438" y="4023955"/>
                  <a:pt x="9045724" y="4035985"/>
                </a:cubicBezTo>
                <a:cubicBezTo>
                  <a:pt x="9070374" y="4052021"/>
                  <a:pt x="9082699" y="4072067"/>
                  <a:pt x="9082699" y="4096121"/>
                </a:cubicBezTo>
                <a:cubicBezTo>
                  <a:pt x="9082699" y="4122581"/>
                  <a:pt x="9071565" y="4143027"/>
                  <a:pt x="9049296" y="4157457"/>
                </a:cubicBezTo>
                <a:cubicBezTo>
                  <a:pt x="9030203" y="4170287"/>
                  <a:pt x="9006936" y="4176702"/>
                  <a:pt x="8979496" y="4176702"/>
                </a:cubicBezTo>
                <a:cubicBezTo>
                  <a:pt x="8918650" y="4176702"/>
                  <a:pt x="8856412" y="4147929"/>
                  <a:pt x="8792782" y="4090382"/>
                </a:cubicBezTo>
                <a:lnTo>
                  <a:pt x="8702294" y="4260641"/>
                </a:lnTo>
                <a:cubicBezTo>
                  <a:pt x="8789210" y="4322157"/>
                  <a:pt x="8883468" y="4352915"/>
                  <a:pt x="8985068" y="4352915"/>
                </a:cubicBezTo>
                <a:cubicBezTo>
                  <a:pt x="9033486" y="4352915"/>
                  <a:pt x="9078730" y="4345563"/>
                  <a:pt x="9120799" y="4330860"/>
                </a:cubicBezTo>
                <a:cubicBezTo>
                  <a:pt x="9241450" y="4289139"/>
                  <a:pt x="9301774" y="4199541"/>
                  <a:pt x="9301774" y="4062067"/>
                </a:cubicBezTo>
                <a:cubicBezTo>
                  <a:pt x="9301774" y="4008427"/>
                  <a:pt x="9288057" y="3964523"/>
                  <a:pt x="9260623" y="3930354"/>
                </a:cubicBezTo>
                <a:cubicBezTo>
                  <a:pt x="9228824" y="3890220"/>
                  <a:pt x="9175552" y="3859227"/>
                  <a:pt x="9100810" y="3837374"/>
                </a:cubicBezTo>
                <a:cubicBezTo>
                  <a:pt x="9041179" y="3819850"/>
                  <a:pt x="9005398" y="3807500"/>
                  <a:pt x="8993468" y="3800325"/>
                </a:cubicBezTo>
                <a:cubicBezTo>
                  <a:pt x="8966834" y="3784791"/>
                  <a:pt x="8953516" y="3766272"/>
                  <a:pt x="8953516" y="3744766"/>
                </a:cubicBezTo>
                <a:cubicBezTo>
                  <a:pt x="8953516" y="3722857"/>
                  <a:pt x="8963662" y="3705329"/>
                  <a:pt x="8983952" y="3692183"/>
                </a:cubicBezTo>
                <a:cubicBezTo>
                  <a:pt x="9001860" y="3680630"/>
                  <a:pt x="9022154" y="3674854"/>
                  <a:pt x="9044832" y="3674854"/>
                </a:cubicBezTo>
                <a:cubicBezTo>
                  <a:pt x="9091787" y="3674854"/>
                  <a:pt x="9138342" y="3692912"/>
                  <a:pt x="9184498" y="3729027"/>
                </a:cubicBezTo>
                <a:lnTo>
                  <a:pt x="9269032" y="3564721"/>
                </a:lnTo>
                <a:cubicBezTo>
                  <a:pt x="9184894" y="3520668"/>
                  <a:pt x="9098971" y="3498641"/>
                  <a:pt x="9011262" y="3498641"/>
                </a:cubicBezTo>
                <a:close/>
                <a:moveTo>
                  <a:pt x="4503556" y="3493879"/>
                </a:moveTo>
                <a:cubicBezTo>
                  <a:pt x="4360681" y="3493879"/>
                  <a:pt x="4247373" y="3541305"/>
                  <a:pt x="4163633" y="3636159"/>
                </a:cubicBezTo>
                <a:cubicBezTo>
                  <a:pt x="4130295" y="3673862"/>
                  <a:pt x="4103705" y="3719205"/>
                  <a:pt x="4083861" y="3772187"/>
                </a:cubicBezTo>
                <a:cubicBezTo>
                  <a:pt x="4064017" y="3825170"/>
                  <a:pt x="4054095" y="3876863"/>
                  <a:pt x="4054095" y="3927266"/>
                </a:cubicBezTo>
                <a:cubicBezTo>
                  <a:pt x="4054095" y="4037597"/>
                  <a:pt x="4090806" y="4134435"/>
                  <a:pt x="4164228" y="4217779"/>
                </a:cubicBezTo>
                <a:cubicBezTo>
                  <a:pt x="4247969" y="4312632"/>
                  <a:pt x="4361078" y="4360058"/>
                  <a:pt x="4503556" y="4360058"/>
                </a:cubicBezTo>
                <a:cubicBezTo>
                  <a:pt x="4646431" y="4360058"/>
                  <a:pt x="4759739" y="4312632"/>
                  <a:pt x="4843480" y="4217779"/>
                </a:cubicBezTo>
                <a:cubicBezTo>
                  <a:pt x="4916901" y="4134435"/>
                  <a:pt x="4953612" y="4037597"/>
                  <a:pt x="4953612" y="3927266"/>
                </a:cubicBezTo>
                <a:cubicBezTo>
                  <a:pt x="4953612" y="3816538"/>
                  <a:pt x="4916901" y="3719502"/>
                  <a:pt x="4843480" y="3636159"/>
                </a:cubicBezTo>
                <a:cubicBezTo>
                  <a:pt x="4759739" y="3541305"/>
                  <a:pt x="4646431" y="3493879"/>
                  <a:pt x="4503556" y="3493879"/>
                </a:cubicBezTo>
                <a:close/>
                <a:moveTo>
                  <a:pt x="2944432" y="2302658"/>
                </a:moveTo>
                <a:lnTo>
                  <a:pt x="3031943" y="2561620"/>
                </a:lnTo>
                <a:lnTo>
                  <a:pt x="2855731" y="2561620"/>
                </a:lnTo>
                <a:close/>
                <a:moveTo>
                  <a:pt x="4777995" y="2227649"/>
                </a:moveTo>
                <a:lnTo>
                  <a:pt x="4826317" y="2227649"/>
                </a:lnTo>
                <a:cubicBezTo>
                  <a:pt x="4909041" y="2227649"/>
                  <a:pt x="4971282" y="2255303"/>
                  <a:pt x="5013041" y="2310611"/>
                </a:cubicBezTo>
                <a:cubicBezTo>
                  <a:pt x="5044463" y="2352395"/>
                  <a:pt x="5060173" y="2401338"/>
                  <a:pt x="5060173" y="2457440"/>
                </a:cubicBezTo>
                <a:cubicBezTo>
                  <a:pt x="5060173" y="2513542"/>
                  <a:pt x="5044463" y="2562683"/>
                  <a:pt x="5013041" y="2604863"/>
                </a:cubicBezTo>
                <a:cubicBezTo>
                  <a:pt x="4971679" y="2660172"/>
                  <a:pt x="4909438" y="2687826"/>
                  <a:pt x="4826317" y="2687826"/>
                </a:cubicBezTo>
                <a:lnTo>
                  <a:pt x="4777995" y="2687826"/>
                </a:lnTo>
                <a:close/>
                <a:moveTo>
                  <a:pt x="4566659" y="2051437"/>
                </a:moveTo>
                <a:lnTo>
                  <a:pt x="4566659" y="2864038"/>
                </a:lnTo>
                <a:lnTo>
                  <a:pt x="4878603" y="2864038"/>
                </a:lnTo>
                <a:cubicBezTo>
                  <a:pt x="4922259" y="2864038"/>
                  <a:pt x="4965121" y="2856696"/>
                  <a:pt x="5007190" y="2842012"/>
                </a:cubicBezTo>
                <a:cubicBezTo>
                  <a:pt x="5086565" y="2814230"/>
                  <a:pt x="5151752" y="2764323"/>
                  <a:pt x="5202750" y="2692291"/>
                </a:cubicBezTo>
                <a:cubicBezTo>
                  <a:pt x="5253749" y="2620258"/>
                  <a:pt x="5279249" y="2541974"/>
                  <a:pt x="5279249" y="2457440"/>
                </a:cubicBezTo>
                <a:cubicBezTo>
                  <a:pt x="5279249" y="2396718"/>
                  <a:pt x="5265357" y="2337782"/>
                  <a:pt x="5237576" y="2280632"/>
                </a:cubicBezTo>
                <a:cubicBezTo>
                  <a:pt x="5203445" y="2211576"/>
                  <a:pt x="5154431" y="2156410"/>
                  <a:pt x="5090534" y="2115135"/>
                </a:cubicBezTo>
                <a:cubicBezTo>
                  <a:pt x="5025446" y="2072669"/>
                  <a:pt x="4954803" y="2051437"/>
                  <a:pt x="4878603" y="2051437"/>
                </a:cubicBezTo>
                <a:close/>
                <a:moveTo>
                  <a:pt x="4185659" y="2051437"/>
                </a:moveTo>
                <a:lnTo>
                  <a:pt x="4185659" y="2864038"/>
                </a:lnTo>
                <a:lnTo>
                  <a:pt x="4396995" y="2864038"/>
                </a:lnTo>
                <a:lnTo>
                  <a:pt x="4396995" y="2051437"/>
                </a:lnTo>
                <a:close/>
                <a:moveTo>
                  <a:pt x="2830728" y="2051437"/>
                </a:moveTo>
                <a:lnTo>
                  <a:pt x="2518189" y="2864038"/>
                </a:lnTo>
                <a:lnTo>
                  <a:pt x="2741431" y="2864038"/>
                </a:lnTo>
                <a:lnTo>
                  <a:pt x="2797390" y="2722354"/>
                </a:lnTo>
                <a:lnTo>
                  <a:pt x="3089094" y="2722354"/>
                </a:lnTo>
                <a:lnTo>
                  <a:pt x="3141481" y="2864038"/>
                </a:lnTo>
                <a:lnTo>
                  <a:pt x="3367104" y="2864038"/>
                </a:lnTo>
                <a:lnTo>
                  <a:pt x="3061114" y="2051437"/>
                </a:lnTo>
                <a:close/>
                <a:moveTo>
                  <a:pt x="3857046" y="2034173"/>
                </a:moveTo>
                <a:cubicBezTo>
                  <a:pt x="3753463" y="2034173"/>
                  <a:pt x="3661189" y="2066915"/>
                  <a:pt x="3580226" y="2132399"/>
                </a:cubicBezTo>
                <a:cubicBezTo>
                  <a:pt x="3477039" y="2216140"/>
                  <a:pt x="3425445" y="2325479"/>
                  <a:pt x="3425445" y="2460416"/>
                </a:cubicBezTo>
                <a:cubicBezTo>
                  <a:pt x="3425445" y="2594957"/>
                  <a:pt x="3477039" y="2704098"/>
                  <a:pt x="3580226" y="2787838"/>
                </a:cubicBezTo>
                <a:cubicBezTo>
                  <a:pt x="3661189" y="2853323"/>
                  <a:pt x="3752867" y="2886065"/>
                  <a:pt x="3855261" y="2886065"/>
                </a:cubicBezTo>
                <a:cubicBezTo>
                  <a:pt x="3913998" y="2886065"/>
                  <a:pt x="3977895" y="2872373"/>
                  <a:pt x="4046952" y="2844988"/>
                </a:cubicBezTo>
                <a:lnTo>
                  <a:pt x="4046952" y="2591980"/>
                </a:lnTo>
                <a:cubicBezTo>
                  <a:pt x="4026680" y="2616754"/>
                  <a:pt x="4006408" y="2635134"/>
                  <a:pt x="3986136" y="2647121"/>
                </a:cubicBezTo>
                <a:cubicBezTo>
                  <a:pt x="3948377" y="2669892"/>
                  <a:pt x="3907837" y="2681277"/>
                  <a:pt x="3864516" y="2681277"/>
                </a:cubicBezTo>
                <a:cubicBezTo>
                  <a:pt x="3809666" y="2681277"/>
                  <a:pt x="3761970" y="2664764"/>
                  <a:pt x="3721427" y="2631736"/>
                </a:cubicBezTo>
                <a:cubicBezTo>
                  <a:pt x="3670156" y="2589953"/>
                  <a:pt x="3644520" y="2532846"/>
                  <a:pt x="3644520" y="2460416"/>
                </a:cubicBezTo>
                <a:cubicBezTo>
                  <a:pt x="3644520" y="2387590"/>
                  <a:pt x="3670156" y="2330285"/>
                  <a:pt x="3721427" y="2288501"/>
                </a:cubicBezTo>
                <a:cubicBezTo>
                  <a:pt x="3761970" y="2255474"/>
                  <a:pt x="3809666" y="2238960"/>
                  <a:pt x="3864516" y="2238960"/>
                </a:cubicBezTo>
                <a:cubicBezTo>
                  <a:pt x="3907837" y="2238960"/>
                  <a:pt x="3948377" y="2250345"/>
                  <a:pt x="3986136" y="2273116"/>
                </a:cubicBezTo>
                <a:cubicBezTo>
                  <a:pt x="4006805" y="2285506"/>
                  <a:pt x="4027077" y="2303886"/>
                  <a:pt x="4046952" y="2328257"/>
                </a:cubicBezTo>
                <a:lnTo>
                  <a:pt x="4046952" y="2075249"/>
                </a:lnTo>
                <a:cubicBezTo>
                  <a:pt x="3976704" y="2047865"/>
                  <a:pt x="3913403" y="2034173"/>
                  <a:pt x="3857046" y="2034173"/>
                </a:cubicBezTo>
                <a:close/>
                <a:moveTo>
                  <a:pt x="0" y="0"/>
                </a:moveTo>
                <a:lnTo>
                  <a:pt x="12192000" y="0"/>
                </a:lnTo>
                <a:lnTo>
                  <a:pt x="12192000" y="6858000"/>
                </a:lnTo>
                <a:lnTo>
                  <a:pt x="0" y="685800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H"/>
          </a:p>
        </p:txBody>
      </p:sp>
    </p:spTree>
    <p:extLst>
      <p:ext uri="{BB962C8B-B14F-4D97-AF65-F5344CB8AC3E}">
        <p14:creationId xmlns:p14="http://schemas.microsoft.com/office/powerpoint/2010/main" val="905426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04CFD-3FCD-434E-EECC-8719492FBDC9}"/>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DBDD3C70-D378-40E9-7CD1-B05A6BA1DB50}"/>
              </a:ext>
            </a:extLst>
          </p:cNvPr>
          <p:cNvGrpSpPr/>
          <p:nvPr/>
        </p:nvGrpSpPr>
        <p:grpSpPr>
          <a:xfrm>
            <a:off x="3700734" y="-505523"/>
            <a:ext cx="2715718" cy="7415144"/>
            <a:chOff x="9454733" y="-557144"/>
            <a:chExt cx="2715718" cy="7415144"/>
          </a:xfrm>
        </p:grpSpPr>
        <p:sp>
          <p:nvSpPr>
            <p:cNvPr id="21" name="Rectangle 20">
              <a:extLst>
                <a:ext uri="{FF2B5EF4-FFF2-40B4-BE49-F238E27FC236}">
                  <a16:creationId xmlns:a16="http://schemas.microsoft.com/office/drawing/2014/main" id="{B31EF8FD-507D-2FC2-DED5-0E92AF7C4AC6}"/>
                </a:ext>
              </a:extLst>
            </p:cNvPr>
            <p:cNvSpPr/>
            <p:nvPr/>
          </p:nvSpPr>
          <p:spPr>
            <a:xfrm>
              <a:off x="9454733" y="-3174"/>
              <a:ext cx="2715718" cy="686117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22" name="TextBox 21">
              <a:extLst>
                <a:ext uri="{FF2B5EF4-FFF2-40B4-BE49-F238E27FC236}">
                  <a16:creationId xmlns:a16="http://schemas.microsoft.com/office/drawing/2014/main" id="{2873B408-652F-9A23-5FD1-79E6A036C906}"/>
                </a:ext>
              </a:extLst>
            </p:cNvPr>
            <p:cNvSpPr txBox="1"/>
            <p:nvPr/>
          </p:nvSpPr>
          <p:spPr>
            <a:xfrm>
              <a:off x="9876163" y="-557144"/>
              <a:ext cx="1587083"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4</a:t>
              </a:r>
              <a:endParaRPr lang="en-GH" sz="20000" dirty="0">
                <a:latin typeface="Aharoni" panose="02010803020104030203" pitchFamily="2" charset="-79"/>
                <a:cs typeface="Aharoni" panose="02010803020104030203" pitchFamily="2" charset="-79"/>
              </a:endParaRPr>
            </a:p>
          </p:txBody>
        </p:sp>
        <p:sp>
          <p:nvSpPr>
            <p:cNvPr id="23" name="TextBox 22">
              <a:extLst>
                <a:ext uri="{FF2B5EF4-FFF2-40B4-BE49-F238E27FC236}">
                  <a16:creationId xmlns:a16="http://schemas.microsoft.com/office/drawing/2014/main" id="{1D40790A-5DB9-28BC-24F7-C1913479CBC8}"/>
                </a:ext>
              </a:extLst>
            </p:cNvPr>
            <p:cNvSpPr txBox="1"/>
            <p:nvPr/>
          </p:nvSpPr>
          <p:spPr>
            <a:xfrm>
              <a:off x="9622971" y="1998664"/>
              <a:ext cx="1969391" cy="461665"/>
            </a:xfrm>
            <a:prstGeom prst="rect">
              <a:avLst/>
            </a:prstGeom>
            <a:noFill/>
          </p:spPr>
          <p:txBody>
            <a:bodyPr wrap="square" rtlCol="0">
              <a:spAutoFit/>
            </a:bodyPr>
            <a:lstStyle/>
            <a:p>
              <a:r>
                <a:rPr lang="en-US" sz="2400" b="1" dirty="0"/>
                <a:t>DURABILITY</a:t>
              </a:r>
              <a:endParaRPr lang="en-GH" sz="2400" b="1" dirty="0"/>
            </a:p>
          </p:txBody>
        </p:sp>
        <p:sp>
          <p:nvSpPr>
            <p:cNvPr id="24" name="TextBox 23">
              <a:extLst>
                <a:ext uri="{FF2B5EF4-FFF2-40B4-BE49-F238E27FC236}">
                  <a16:creationId xmlns:a16="http://schemas.microsoft.com/office/drawing/2014/main" id="{0238AF96-B122-A43D-FE59-BC9F78782667}"/>
                </a:ext>
              </a:extLst>
            </p:cNvPr>
            <p:cNvSpPr txBox="1"/>
            <p:nvPr/>
          </p:nvSpPr>
          <p:spPr>
            <a:xfrm>
              <a:off x="9622971" y="2704238"/>
              <a:ext cx="1976292" cy="3139321"/>
            </a:xfrm>
            <a:prstGeom prst="rect">
              <a:avLst/>
            </a:prstGeom>
            <a:noFill/>
          </p:spPr>
          <p:txBody>
            <a:bodyPr wrap="square" rtlCol="0">
              <a:spAutoFit/>
            </a:bodyPr>
            <a:lstStyle/>
            <a:p>
              <a:r>
                <a:rPr lang="en-US" dirty="0"/>
                <a:t>This guarantees that once a transaction is completed, its effects are permanently recorded . This ensures data remains intact even if the system crashes.</a:t>
              </a:r>
              <a:endParaRPr lang="en-GH" dirty="0"/>
            </a:p>
          </p:txBody>
        </p:sp>
      </p:grpSp>
      <p:grpSp>
        <p:nvGrpSpPr>
          <p:cNvPr id="20" name="Group 19">
            <a:extLst>
              <a:ext uri="{FF2B5EF4-FFF2-40B4-BE49-F238E27FC236}">
                <a16:creationId xmlns:a16="http://schemas.microsoft.com/office/drawing/2014/main" id="{E7202722-3FFB-B9C6-9ADE-BB163783E656}"/>
              </a:ext>
            </a:extLst>
          </p:cNvPr>
          <p:cNvGrpSpPr/>
          <p:nvPr/>
        </p:nvGrpSpPr>
        <p:grpSpPr>
          <a:xfrm>
            <a:off x="3512239" y="-388841"/>
            <a:ext cx="2946817" cy="7298462"/>
            <a:chOff x="6521033" y="-440463"/>
            <a:chExt cx="2946817" cy="7298462"/>
          </a:xfrm>
        </p:grpSpPr>
        <p:sp>
          <p:nvSpPr>
            <p:cNvPr id="16" name="Rectangle 15">
              <a:extLst>
                <a:ext uri="{FF2B5EF4-FFF2-40B4-BE49-F238E27FC236}">
                  <a16:creationId xmlns:a16="http://schemas.microsoft.com/office/drawing/2014/main" id="{CB13796F-1FC0-68DB-07FB-C71DA7605890}"/>
                </a:ext>
              </a:extLst>
            </p:cNvPr>
            <p:cNvSpPr/>
            <p:nvPr/>
          </p:nvSpPr>
          <p:spPr>
            <a:xfrm>
              <a:off x="6521033" y="0"/>
              <a:ext cx="2946817" cy="6857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17" name="TextBox 16">
              <a:extLst>
                <a:ext uri="{FF2B5EF4-FFF2-40B4-BE49-F238E27FC236}">
                  <a16:creationId xmlns:a16="http://schemas.microsoft.com/office/drawing/2014/main" id="{0EFE0E3B-96E0-0456-8416-0D304FCA6A2E}"/>
                </a:ext>
              </a:extLst>
            </p:cNvPr>
            <p:cNvSpPr txBox="1"/>
            <p:nvPr/>
          </p:nvSpPr>
          <p:spPr>
            <a:xfrm>
              <a:off x="6939508" y="-440463"/>
              <a:ext cx="1257300"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3</a:t>
              </a:r>
              <a:endParaRPr lang="en-GH" sz="20000" dirty="0">
                <a:latin typeface="Aharoni" panose="02010803020104030203" pitchFamily="2" charset="-79"/>
                <a:cs typeface="Aharoni" panose="02010803020104030203" pitchFamily="2" charset="-79"/>
              </a:endParaRPr>
            </a:p>
          </p:txBody>
        </p:sp>
        <p:sp>
          <p:nvSpPr>
            <p:cNvPr id="18" name="TextBox 17">
              <a:extLst>
                <a:ext uri="{FF2B5EF4-FFF2-40B4-BE49-F238E27FC236}">
                  <a16:creationId xmlns:a16="http://schemas.microsoft.com/office/drawing/2014/main" id="{1BEE18AD-2D01-AB88-ACD9-7856F90EA70E}"/>
                </a:ext>
              </a:extLst>
            </p:cNvPr>
            <p:cNvSpPr txBox="1"/>
            <p:nvPr/>
          </p:nvSpPr>
          <p:spPr>
            <a:xfrm>
              <a:off x="6749143" y="2001838"/>
              <a:ext cx="2119086" cy="446276"/>
            </a:xfrm>
            <a:prstGeom prst="rect">
              <a:avLst/>
            </a:prstGeom>
            <a:noFill/>
          </p:spPr>
          <p:txBody>
            <a:bodyPr wrap="square" rtlCol="0">
              <a:spAutoFit/>
            </a:bodyPr>
            <a:lstStyle/>
            <a:p>
              <a:r>
                <a:rPr lang="en-US" sz="2300" b="1" dirty="0"/>
                <a:t>ISOLATION</a:t>
              </a:r>
              <a:endParaRPr lang="en-GH" sz="2300" b="1" dirty="0"/>
            </a:p>
          </p:txBody>
        </p:sp>
        <p:sp>
          <p:nvSpPr>
            <p:cNvPr id="19" name="TextBox 18">
              <a:extLst>
                <a:ext uri="{FF2B5EF4-FFF2-40B4-BE49-F238E27FC236}">
                  <a16:creationId xmlns:a16="http://schemas.microsoft.com/office/drawing/2014/main" id="{EEF1DE51-A3A7-3F19-5CE3-AD5115E933E5}"/>
                </a:ext>
              </a:extLst>
            </p:cNvPr>
            <p:cNvSpPr txBox="1"/>
            <p:nvPr/>
          </p:nvSpPr>
          <p:spPr>
            <a:xfrm>
              <a:off x="6749143" y="2707412"/>
              <a:ext cx="1899557" cy="2308324"/>
            </a:xfrm>
            <a:prstGeom prst="rect">
              <a:avLst/>
            </a:prstGeom>
            <a:noFill/>
          </p:spPr>
          <p:txBody>
            <a:bodyPr wrap="square" rtlCol="0">
              <a:spAutoFit/>
            </a:bodyPr>
            <a:lstStyle/>
            <a:p>
              <a:r>
                <a:rPr lang="en-US" dirty="0"/>
                <a:t>Isolation in ACID properties ensures that transactions are executing independently without inference.</a:t>
              </a:r>
              <a:endParaRPr lang="en-GH" dirty="0"/>
            </a:p>
          </p:txBody>
        </p:sp>
      </p:grpSp>
      <p:sp>
        <p:nvSpPr>
          <p:cNvPr id="2" name="Title 1">
            <a:extLst>
              <a:ext uri="{FF2B5EF4-FFF2-40B4-BE49-F238E27FC236}">
                <a16:creationId xmlns:a16="http://schemas.microsoft.com/office/drawing/2014/main" id="{80697B2D-9718-56F4-59BC-9068FE821060}"/>
              </a:ext>
            </a:extLst>
          </p:cNvPr>
          <p:cNvSpPr>
            <a:spLocks noGrp="1"/>
          </p:cNvSpPr>
          <p:nvPr>
            <p:ph type="title"/>
          </p:nvPr>
        </p:nvSpPr>
        <p:spPr/>
        <p:txBody>
          <a:bodyPr/>
          <a:lstStyle/>
          <a:p>
            <a:endParaRPr lang="en-GH" dirty="0"/>
          </a:p>
        </p:txBody>
      </p:sp>
      <p:sp>
        <p:nvSpPr>
          <p:cNvPr id="3" name="Content Placeholder 2">
            <a:extLst>
              <a:ext uri="{FF2B5EF4-FFF2-40B4-BE49-F238E27FC236}">
                <a16:creationId xmlns:a16="http://schemas.microsoft.com/office/drawing/2014/main" id="{9FE283D0-AF4B-BDF9-ABA2-B9194D0BA625}"/>
              </a:ext>
            </a:extLst>
          </p:cNvPr>
          <p:cNvSpPr>
            <a:spLocks noGrp="1"/>
          </p:cNvSpPr>
          <p:nvPr>
            <p:ph idx="1"/>
          </p:nvPr>
        </p:nvSpPr>
        <p:spPr/>
        <p:txBody>
          <a:bodyPr/>
          <a:lstStyle/>
          <a:p>
            <a:endParaRPr lang="en-GH" dirty="0"/>
          </a:p>
        </p:txBody>
      </p:sp>
      <p:grpSp>
        <p:nvGrpSpPr>
          <p:cNvPr id="4" name="Group 3">
            <a:extLst>
              <a:ext uri="{FF2B5EF4-FFF2-40B4-BE49-F238E27FC236}">
                <a16:creationId xmlns:a16="http://schemas.microsoft.com/office/drawing/2014/main" id="{8B2636DF-2FC7-8E9D-2198-25B56CB670E3}"/>
              </a:ext>
            </a:extLst>
          </p:cNvPr>
          <p:cNvGrpSpPr/>
          <p:nvPr/>
        </p:nvGrpSpPr>
        <p:grpSpPr>
          <a:xfrm>
            <a:off x="0" y="-462687"/>
            <a:ext cx="3028013" cy="7320687"/>
            <a:chOff x="0" y="-462687"/>
            <a:chExt cx="3028013" cy="7320687"/>
          </a:xfrm>
        </p:grpSpPr>
        <p:sp>
          <p:nvSpPr>
            <p:cNvPr id="5" name="Rectangle 4">
              <a:extLst>
                <a:ext uri="{FF2B5EF4-FFF2-40B4-BE49-F238E27FC236}">
                  <a16:creationId xmlns:a16="http://schemas.microsoft.com/office/drawing/2014/main" id="{F8AAEC04-DBE6-0310-20F9-D1B1C6018886}"/>
                </a:ext>
              </a:extLst>
            </p:cNvPr>
            <p:cNvSpPr/>
            <p:nvPr/>
          </p:nvSpPr>
          <p:spPr>
            <a:xfrm>
              <a:off x="0" y="0"/>
              <a:ext cx="3028013"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6" name="TextBox 5">
              <a:extLst>
                <a:ext uri="{FF2B5EF4-FFF2-40B4-BE49-F238E27FC236}">
                  <a16:creationId xmlns:a16="http://schemas.microsoft.com/office/drawing/2014/main" id="{49A54C31-2F54-3162-A4FE-4C85A2BB1437}"/>
                </a:ext>
              </a:extLst>
            </p:cNvPr>
            <p:cNvSpPr txBox="1"/>
            <p:nvPr/>
          </p:nvSpPr>
          <p:spPr>
            <a:xfrm>
              <a:off x="149902" y="-462687"/>
              <a:ext cx="1229193"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1</a:t>
              </a:r>
              <a:endParaRPr lang="en-GH" sz="20000" dirty="0">
                <a:latin typeface="Aharoni" panose="02010803020104030203" pitchFamily="2" charset="-79"/>
                <a:cs typeface="Aharoni" panose="02010803020104030203" pitchFamily="2" charset="-79"/>
              </a:endParaRPr>
            </a:p>
          </p:txBody>
        </p:sp>
        <p:sp>
          <p:nvSpPr>
            <p:cNvPr id="7" name="TextBox 6">
              <a:extLst>
                <a:ext uri="{FF2B5EF4-FFF2-40B4-BE49-F238E27FC236}">
                  <a16:creationId xmlns:a16="http://schemas.microsoft.com/office/drawing/2014/main" id="{371C596E-4249-FC57-5239-3BE9D90AA72C}"/>
                </a:ext>
              </a:extLst>
            </p:cNvPr>
            <p:cNvSpPr txBox="1"/>
            <p:nvPr/>
          </p:nvSpPr>
          <p:spPr>
            <a:xfrm>
              <a:off x="299803" y="2001838"/>
              <a:ext cx="2603292" cy="523220"/>
            </a:xfrm>
            <a:prstGeom prst="rect">
              <a:avLst/>
            </a:prstGeom>
            <a:noFill/>
          </p:spPr>
          <p:txBody>
            <a:bodyPr wrap="square" rtlCol="0">
              <a:spAutoFit/>
            </a:bodyPr>
            <a:lstStyle/>
            <a:p>
              <a:r>
                <a:rPr lang="en-US" sz="2800" b="1" dirty="0"/>
                <a:t>ATOMICITY</a:t>
              </a:r>
              <a:endParaRPr lang="en-GH" sz="2800" b="1" dirty="0"/>
            </a:p>
          </p:txBody>
        </p:sp>
        <p:sp>
          <p:nvSpPr>
            <p:cNvPr id="8" name="TextBox 7">
              <a:extLst>
                <a:ext uri="{FF2B5EF4-FFF2-40B4-BE49-F238E27FC236}">
                  <a16:creationId xmlns:a16="http://schemas.microsoft.com/office/drawing/2014/main" id="{706FA9B6-C025-5118-DF44-54C5D64B5E5E}"/>
                </a:ext>
              </a:extLst>
            </p:cNvPr>
            <p:cNvSpPr txBox="1"/>
            <p:nvPr/>
          </p:nvSpPr>
          <p:spPr>
            <a:xfrm>
              <a:off x="419725" y="2525058"/>
              <a:ext cx="2218544" cy="3139321"/>
            </a:xfrm>
            <a:prstGeom prst="rect">
              <a:avLst/>
            </a:prstGeom>
            <a:noFill/>
          </p:spPr>
          <p:txBody>
            <a:bodyPr wrap="square" rtlCol="0">
              <a:spAutoFit/>
            </a:bodyPr>
            <a:lstStyle/>
            <a:p>
              <a:r>
                <a:rPr lang="en-US" dirty="0"/>
                <a:t>Atomicity in DBMS ensures that all operations within a transaction are completed all successfully or none at all. This guarantees data integrity by preventing partial updates.</a:t>
              </a:r>
              <a:endParaRPr lang="en-GH" dirty="0"/>
            </a:p>
          </p:txBody>
        </p:sp>
      </p:grpSp>
      <p:grpSp>
        <p:nvGrpSpPr>
          <p:cNvPr id="14" name="Group 13">
            <a:extLst>
              <a:ext uri="{FF2B5EF4-FFF2-40B4-BE49-F238E27FC236}">
                <a16:creationId xmlns:a16="http://schemas.microsoft.com/office/drawing/2014/main" id="{C841F363-EC21-AA48-98B5-FD921D188A4A}"/>
              </a:ext>
            </a:extLst>
          </p:cNvPr>
          <p:cNvGrpSpPr/>
          <p:nvPr/>
        </p:nvGrpSpPr>
        <p:grpSpPr>
          <a:xfrm>
            <a:off x="3023016" y="-462687"/>
            <a:ext cx="3468037" cy="7320688"/>
            <a:chOff x="3028013" y="-462688"/>
            <a:chExt cx="3468037" cy="7320688"/>
          </a:xfrm>
        </p:grpSpPr>
        <p:sp>
          <p:nvSpPr>
            <p:cNvPr id="9" name="Rectangle 8">
              <a:extLst>
                <a:ext uri="{FF2B5EF4-FFF2-40B4-BE49-F238E27FC236}">
                  <a16:creationId xmlns:a16="http://schemas.microsoft.com/office/drawing/2014/main" id="{F047DC08-47F6-3772-7060-00127F94B5BC}"/>
                </a:ext>
              </a:extLst>
            </p:cNvPr>
            <p:cNvSpPr/>
            <p:nvPr/>
          </p:nvSpPr>
          <p:spPr>
            <a:xfrm>
              <a:off x="3028013" y="0"/>
              <a:ext cx="346803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10" name="TextBox 9">
              <a:extLst>
                <a:ext uri="{FF2B5EF4-FFF2-40B4-BE49-F238E27FC236}">
                  <a16:creationId xmlns:a16="http://schemas.microsoft.com/office/drawing/2014/main" id="{04525D5D-38D2-47B0-730C-69995CBEFD75}"/>
                </a:ext>
              </a:extLst>
            </p:cNvPr>
            <p:cNvSpPr txBox="1"/>
            <p:nvPr/>
          </p:nvSpPr>
          <p:spPr>
            <a:xfrm>
              <a:off x="3306298" y="-462688"/>
              <a:ext cx="1457481"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2</a:t>
              </a:r>
              <a:endParaRPr lang="en-GH" sz="20000" dirty="0">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9DA8595A-72A1-0666-AC86-6E7B5E5986A3}"/>
                </a:ext>
              </a:extLst>
            </p:cNvPr>
            <p:cNvSpPr txBox="1"/>
            <p:nvPr/>
          </p:nvSpPr>
          <p:spPr>
            <a:xfrm>
              <a:off x="3306298" y="2001838"/>
              <a:ext cx="2624810" cy="507831"/>
            </a:xfrm>
            <a:prstGeom prst="rect">
              <a:avLst/>
            </a:prstGeom>
            <a:noFill/>
          </p:spPr>
          <p:txBody>
            <a:bodyPr wrap="square" rtlCol="0">
              <a:spAutoFit/>
            </a:bodyPr>
            <a:lstStyle/>
            <a:p>
              <a:r>
                <a:rPr lang="en-US" sz="2700" b="1" dirty="0"/>
                <a:t>CONSISTENCY</a:t>
              </a:r>
              <a:endParaRPr lang="en-GH" sz="2700" b="1" dirty="0"/>
            </a:p>
          </p:txBody>
        </p:sp>
        <p:sp>
          <p:nvSpPr>
            <p:cNvPr id="12" name="TextBox 11">
              <a:extLst>
                <a:ext uri="{FF2B5EF4-FFF2-40B4-BE49-F238E27FC236}">
                  <a16:creationId xmlns:a16="http://schemas.microsoft.com/office/drawing/2014/main" id="{831D8CFD-F223-F2D3-6D36-239922950EC1}"/>
                </a:ext>
              </a:extLst>
            </p:cNvPr>
            <p:cNvSpPr txBox="1"/>
            <p:nvPr/>
          </p:nvSpPr>
          <p:spPr>
            <a:xfrm>
              <a:off x="3306298" y="2525058"/>
              <a:ext cx="2359984" cy="3139321"/>
            </a:xfrm>
            <a:prstGeom prst="rect">
              <a:avLst/>
            </a:prstGeom>
            <a:noFill/>
          </p:spPr>
          <p:txBody>
            <a:bodyPr wrap="square" rtlCol="0">
              <a:spAutoFit/>
            </a:bodyPr>
            <a:lstStyle/>
            <a:p>
              <a:r>
                <a:rPr lang="en-US" dirty="0"/>
                <a:t>Consistency ensures that a database remains in a valid state before and after a transaction. This means any transaction will bring the database from one valid state to another, maintaining all predefined rules.</a:t>
              </a:r>
              <a:endParaRPr lang="en-GH" dirty="0"/>
            </a:p>
          </p:txBody>
        </p:sp>
      </p:grpSp>
    </p:spTree>
    <p:extLst>
      <p:ext uri="{BB962C8B-B14F-4D97-AF65-F5344CB8AC3E}">
        <p14:creationId xmlns:p14="http://schemas.microsoft.com/office/powerpoint/2010/main" val="272073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BCD9C-9769-A8BA-9EF4-3E7CEE242A29}"/>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316231A0-B74D-49D0-9242-107BAAE19458}"/>
              </a:ext>
            </a:extLst>
          </p:cNvPr>
          <p:cNvGrpSpPr/>
          <p:nvPr/>
        </p:nvGrpSpPr>
        <p:grpSpPr>
          <a:xfrm>
            <a:off x="6726032" y="-560319"/>
            <a:ext cx="2715718" cy="7415144"/>
            <a:chOff x="9454733" y="-557144"/>
            <a:chExt cx="2715718" cy="7415144"/>
          </a:xfrm>
        </p:grpSpPr>
        <p:sp>
          <p:nvSpPr>
            <p:cNvPr id="21" name="Rectangle 20">
              <a:extLst>
                <a:ext uri="{FF2B5EF4-FFF2-40B4-BE49-F238E27FC236}">
                  <a16:creationId xmlns:a16="http://schemas.microsoft.com/office/drawing/2014/main" id="{87FEC7A3-B9ED-4D3B-CF60-367D72143054}"/>
                </a:ext>
              </a:extLst>
            </p:cNvPr>
            <p:cNvSpPr/>
            <p:nvPr/>
          </p:nvSpPr>
          <p:spPr>
            <a:xfrm>
              <a:off x="9454733" y="-3174"/>
              <a:ext cx="2715718" cy="686117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22" name="TextBox 21">
              <a:extLst>
                <a:ext uri="{FF2B5EF4-FFF2-40B4-BE49-F238E27FC236}">
                  <a16:creationId xmlns:a16="http://schemas.microsoft.com/office/drawing/2014/main" id="{B40BF46C-12D9-5592-530E-728E5C1FCECF}"/>
                </a:ext>
              </a:extLst>
            </p:cNvPr>
            <p:cNvSpPr txBox="1"/>
            <p:nvPr/>
          </p:nvSpPr>
          <p:spPr>
            <a:xfrm>
              <a:off x="9876163" y="-557144"/>
              <a:ext cx="1587083"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4</a:t>
              </a:r>
              <a:endParaRPr lang="en-GH" sz="20000" dirty="0">
                <a:latin typeface="Aharoni" panose="02010803020104030203" pitchFamily="2" charset="-79"/>
                <a:cs typeface="Aharoni" panose="02010803020104030203" pitchFamily="2" charset="-79"/>
              </a:endParaRPr>
            </a:p>
          </p:txBody>
        </p:sp>
        <p:sp>
          <p:nvSpPr>
            <p:cNvPr id="23" name="TextBox 22">
              <a:extLst>
                <a:ext uri="{FF2B5EF4-FFF2-40B4-BE49-F238E27FC236}">
                  <a16:creationId xmlns:a16="http://schemas.microsoft.com/office/drawing/2014/main" id="{65234D4C-6834-6523-CE9E-1AC461AA713C}"/>
                </a:ext>
              </a:extLst>
            </p:cNvPr>
            <p:cNvSpPr txBox="1"/>
            <p:nvPr/>
          </p:nvSpPr>
          <p:spPr>
            <a:xfrm>
              <a:off x="9622971" y="1998664"/>
              <a:ext cx="1969391" cy="461665"/>
            </a:xfrm>
            <a:prstGeom prst="rect">
              <a:avLst/>
            </a:prstGeom>
            <a:noFill/>
          </p:spPr>
          <p:txBody>
            <a:bodyPr wrap="square" rtlCol="0">
              <a:spAutoFit/>
            </a:bodyPr>
            <a:lstStyle/>
            <a:p>
              <a:r>
                <a:rPr lang="en-US" sz="2400" b="1" dirty="0"/>
                <a:t>DURABILITY</a:t>
              </a:r>
              <a:endParaRPr lang="en-GH" sz="2400" b="1" dirty="0"/>
            </a:p>
          </p:txBody>
        </p:sp>
        <p:sp>
          <p:nvSpPr>
            <p:cNvPr id="24" name="TextBox 23">
              <a:extLst>
                <a:ext uri="{FF2B5EF4-FFF2-40B4-BE49-F238E27FC236}">
                  <a16:creationId xmlns:a16="http://schemas.microsoft.com/office/drawing/2014/main" id="{A8A27183-EB3B-C139-CF4E-A9C8C3A49B98}"/>
                </a:ext>
              </a:extLst>
            </p:cNvPr>
            <p:cNvSpPr txBox="1"/>
            <p:nvPr/>
          </p:nvSpPr>
          <p:spPr>
            <a:xfrm>
              <a:off x="9622971" y="2704238"/>
              <a:ext cx="1976292" cy="3139321"/>
            </a:xfrm>
            <a:prstGeom prst="rect">
              <a:avLst/>
            </a:prstGeom>
            <a:noFill/>
          </p:spPr>
          <p:txBody>
            <a:bodyPr wrap="square" rtlCol="0">
              <a:spAutoFit/>
            </a:bodyPr>
            <a:lstStyle/>
            <a:p>
              <a:r>
                <a:rPr lang="en-US" dirty="0"/>
                <a:t>This guarantees that once a transaction is completed, its effects are permanently recorded . This ensures data remains intact even if the system crashes.</a:t>
              </a:r>
              <a:endParaRPr lang="en-GH" dirty="0"/>
            </a:p>
          </p:txBody>
        </p:sp>
      </p:grpSp>
      <p:sp>
        <p:nvSpPr>
          <p:cNvPr id="2" name="Title 1">
            <a:extLst>
              <a:ext uri="{FF2B5EF4-FFF2-40B4-BE49-F238E27FC236}">
                <a16:creationId xmlns:a16="http://schemas.microsoft.com/office/drawing/2014/main" id="{63E02529-30DA-E3FA-5E43-04F1488F6C5A}"/>
              </a:ext>
            </a:extLst>
          </p:cNvPr>
          <p:cNvSpPr>
            <a:spLocks noGrp="1"/>
          </p:cNvSpPr>
          <p:nvPr>
            <p:ph type="title"/>
          </p:nvPr>
        </p:nvSpPr>
        <p:spPr/>
        <p:txBody>
          <a:bodyPr/>
          <a:lstStyle/>
          <a:p>
            <a:endParaRPr lang="en-GH" dirty="0"/>
          </a:p>
        </p:txBody>
      </p:sp>
      <p:sp>
        <p:nvSpPr>
          <p:cNvPr id="3" name="Content Placeholder 2">
            <a:extLst>
              <a:ext uri="{FF2B5EF4-FFF2-40B4-BE49-F238E27FC236}">
                <a16:creationId xmlns:a16="http://schemas.microsoft.com/office/drawing/2014/main" id="{673CA8E7-DE6E-35BA-919E-E36B04AB552B}"/>
              </a:ext>
            </a:extLst>
          </p:cNvPr>
          <p:cNvSpPr>
            <a:spLocks noGrp="1"/>
          </p:cNvSpPr>
          <p:nvPr>
            <p:ph idx="1"/>
          </p:nvPr>
        </p:nvSpPr>
        <p:spPr/>
        <p:txBody>
          <a:bodyPr/>
          <a:lstStyle/>
          <a:p>
            <a:endParaRPr lang="en-GH" dirty="0"/>
          </a:p>
        </p:txBody>
      </p:sp>
      <p:grpSp>
        <p:nvGrpSpPr>
          <p:cNvPr id="4" name="Group 3">
            <a:extLst>
              <a:ext uri="{FF2B5EF4-FFF2-40B4-BE49-F238E27FC236}">
                <a16:creationId xmlns:a16="http://schemas.microsoft.com/office/drawing/2014/main" id="{AEDA8384-713C-EFDD-8FB0-039275E0090D}"/>
              </a:ext>
            </a:extLst>
          </p:cNvPr>
          <p:cNvGrpSpPr/>
          <p:nvPr/>
        </p:nvGrpSpPr>
        <p:grpSpPr>
          <a:xfrm>
            <a:off x="0" y="-462687"/>
            <a:ext cx="3028013" cy="7320687"/>
            <a:chOff x="0" y="-462687"/>
            <a:chExt cx="3028013" cy="7320687"/>
          </a:xfrm>
        </p:grpSpPr>
        <p:sp>
          <p:nvSpPr>
            <p:cNvPr id="5" name="Rectangle 4">
              <a:extLst>
                <a:ext uri="{FF2B5EF4-FFF2-40B4-BE49-F238E27FC236}">
                  <a16:creationId xmlns:a16="http://schemas.microsoft.com/office/drawing/2014/main" id="{F08A5E8F-7436-267C-35E0-8FBC888C6657}"/>
                </a:ext>
              </a:extLst>
            </p:cNvPr>
            <p:cNvSpPr/>
            <p:nvPr/>
          </p:nvSpPr>
          <p:spPr>
            <a:xfrm>
              <a:off x="0" y="0"/>
              <a:ext cx="3028013"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6" name="TextBox 5">
              <a:extLst>
                <a:ext uri="{FF2B5EF4-FFF2-40B4-BE49-F238E27FC236}">
                  <a16:creationId xmlns:a16="http://schemas.microsoft.com/office/drawing/2014/main" id="{053CDEAA-B487-1C7E-BA95-C64282BDDD90}"/>
                </a:ext>
              </a:extLst>
            </p:cNvPr>
            <p:cNvSpPr txBox="1"/>
            <p:nvPr/>
          </p:nvSpPr>
          <p:spPr>
            <a:xfrm>
              <a:off x="149902" y="-462687"/>
              <a:ext cx="1229193"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1</a:t>
              </a:r>
              <a:endParaRPr lang="en-GH" sz="20000" dirty="0">
                <a:latin typeface="Aharoni" panose="02010803020104030203" pitchFamily="2" charset="-79"/>
                <a:cs typeface="Aharoni" panose="02010803020104030203" pitchFamily="2" charset="-79"/>
              </a:endParaRPr>
            </a:p>
          </p:txBody>
        </p:sp>
        <p:sp>
          <p:nvSpPr>
            <p:cNvPr id="7" name="TextBox 6">
              <a:extLst>
                <a:ext uri="{FF2B5EF4-FFF2-40B4-BE49-F238E27FC236}">
                  <a16:creationId xmlns:a16="http://schemas.microsoft.com/office/drawing/2014/main" id="{478C19AC-BDFE-3480-FC65-FA6D3E6FF51D}"/>
                </a:ext>
              </a:extLst>
            </p:cNvPr>
            <p:cNvSpPr txBox="1"/>
            <p:nvPr/>
          </p:nvSpPr>
          <p:spPr>
            <a:xfrm>
              <a:off x="299803" y="2001838"/>
              <a:ext cx="2603292" cy="523220"/>
            </a:xfrm>
            <a:prstGeom prst="rect">
              <a:avLst/>
            </a:prstGeom>
            <a:noFill/>
          </p:spPr>
          <p:txBody>
            <a:bodyPr wrap="square" rtlCol="0">
              <a:spAutoFit/>
            </a:bodyPr>
            <a:lstStyle/>
            <a:p>
              <a:r>
                <a:rPr lang="en-US" sz="2800" b="1" dirty="0"/>
                <a:t>ATOMICITY</a:t>
              </a:r>
              <a:endParaRPr lang="en-GH" sz="2800" b="1" dirty="0"/>
            </a:p>
          </p:txBody>
        </p:sp>
        <p:sp>
          <p:nvSpPr>
            <p:cNvPr id="8" name="TextBox 7">
              <a:extLst>
                <a:ext uri="{FF2B5EF4-FFF2-40B4-BE49-F238E27FC236}">
                  <a16:creationId xmlns:a16="http://schemas.microsoft.com/office/drawing/2014/main" id="{E6922AE7-AC17-DB07-24FD-830F3AD4976B}"/>
                </a:ext>
              </a:extLst>
            </p:cNvPr>
            <p:cNvSpPr txBox="1"/>
            <p:nvPr/>
          </p:nvSpPr>
          <p:spPr>
            <a:xfrm>
              <a:off x="419725" y="2525058"/>
              <a:ext cx="2218544" cy="3139321"/>
            </a:xfrm>
            <a:prstGeom prst="rect">
              <a:avLst/>
            </a:prstGeom>
            <a:noFill/>
          </p:spPr>
          <p:txBody>
            <a:bodyPr wrap="square" rtlCol="0">
              <a:spAutoFit/>
            </a:bodyPr>
            <a:lstStyle/>
            <a:p>
              <a:r>
                <a:rPr lang="en-US" dirty="0"/>
                <a:t>Atomicity in DBMS ensures that all operations within a transaction are completed all successfully or none at all. This guarantees data integrity by preventing partial updates.</a:t>
              </a:r>
              <a:endParaRPr lang="en-GH" dirty="0"/>
            </a:p>
          </p:txBody>
        </p:sp>
      </p:grpSp>
      <p:grpSp>
        <p:nvGrpSpPr>
          <p:cNvPr id="14" name="Group 13">
            <a:extLst>
              <a:ext uri="{FF2B5EF4-FFF2-40B4-BE49-F238E27FC236}">
                <a16:creationId xmlns:a16="http://schemas.microsoft.com/office/drawing/2014/main" id="{1AD21D8F-FAE1-FAE8-7A73-9CDAF40A81C4}"/>
              </a:ext>
            </a:extLst>
          </p:cNvPr>
          <p:cNvGrpSpPr/>
          <p:nvPr/>
        </p:nvGrpSpPr>
        <p:grpSpPr>
          <a:xfrm>
            <a:off x="3023016" y="-462687"/>
            <a:ext cx="3468037" cy="7320688"/>
            <a:chOff x="3028013" y="-462688"/>
            <a:chExt cx="3468037" cy="7320688"/>
          </a:xfrm>
        </p:grpSpPr>
        <p:sp>
          <p:nvSpPr>
            <p:cNvPr id="9" name="Rectangle 8">
              <a:extLst>
                <a:ext uri="{FF2B5EF4-FFF2-40B4-BE49-F238E27FC236}">
                  <a16:creationId xmlns:a16="http://schemas.microsoft.com/office/drawing/2014/main" id="{2BBC4813-A87A-898F-5FD8-0E373CE5A096}"/>
                </a:ext>
              </a:extLst>
            </p:cNvPr>
            <p:cNvSpPr/>
            <p:nvPr/>
          </p:nvSpPr>
          <p:spPr>
            <a:xfrm>
              <a:off x="3028013" y="0"/>
              <a:ext cx="346803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10" name="TextBox 9">
              <a:extLst>
                <a:ext uri="{FF2B5EF4-FFF2-40B4-BE49-F238E27FC236}">
                  <a16:creationId xmlns:a16="http://schemas.microsoft.com/office/drawing/2014/main" id="{18E555A2-5472-4367-2B0A-8665CB8A7315}"/>
                </a:ext>
              </a:extLst>
            </p:cNvPr>
            <p:cNvSpPr txBox="1"/>
            <p:nvPr/>
          </p:nvSpPr>
          <p:spPr>
            <a:xfrm>
              <a:off x="3306298" y="-462688"/>
              <a:ext cx="1457481"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2</a:t>
              </a:r>
              <a:endParaRPr lang="en-GH" sz="20000" dirty="0">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87E23725-71A4-E0B7-AFAC-95EA33A342D6}"/>
                </a:ext>
              </a:extLst>
            </p:cNvPr>
            <p:cNvSpPr txBox="1"/>
            <p:nvPr/>
          </p:nvSpPr>
          <p:spPr>
            <a:xfrm>
              <a:off x="3306298" y="2001838"/>
              <a:ext cx="2624810" cy="507831"/>
            </a:xfrm>
            <a:prstGeom prst="rect">
              <a:avLst/>
            </a:prstGeom>
            <a:noFill/>
          </p:spPr>
          <p:txBody>
            <a:bodyPr wrap="square" rtlCol="0">
              <a:spAutoFit/>
            </a:bodyPr>
            <a:lstStyle/>
            <a:p>
              <a:r>
                <a:rPr lang="en-US" sz="2700" b="1" dirty="0"/>
                <a:t>CONSISTENCY</a:t>
              </a:r>
              <a:endParaRPr lang="en-GH" sz="2700" b="1" dirty="0"/>
            </a:p>
          </p:txBody>
        </p:sp>
        <p:sp>
          <p:nvSpPr>
            <p:cNvPr id="12" name="TextBox 11">
              <a:extLst>
                <a:ext uri="{FF2B5EF4-FFF2-40B4-BE49-F238E27FC236}">
                  <a16:creationId xmlns:a16="http://schemas.microsoft.com/office/drawing/2014/main" id="{E6B52BDF-8218-F1DD-1EAE-4933DB4F5481}"/>
                </a:ext>
              </a:extLst>
            </p:cNvPr>
            <p:cNvSpPr txBox="1"/>
            <p:nvPr/>
          </p:nvSpPr>
          <p:spPr>
            <a:xfrm>
              <a:off x="3306298" y="2525058"/>
              <a:ext cx="2359984" cy="3139321"/>
            </a:xfrm>
            <a:prstGeom prst="rect">
              <a:avLst/>
            </a:prstGeom>
            <a:noFill/>
          </p:spPr>
          <p:txBody>
            <a:bodyPr wrap="square" rtlCol="0">
              <a:spAutoFit/>
            </a:bodyPr>
            <a:lstStyle/>
            <a:p>
              <a:r>
                <a:rPr lang="en-US" dirty="0"/>
                <a:t>Consistency ensures that a database remains in a valid state before and after a transaction. This means any transaction will bring the database from one valid state to another, maintaining all predefined rules.</a:t>
              </a:r>
              <a:endParaRPr lang="en-GH" dirty="0"/>
            </a:p>
          </p:txBody>
        </p:sp>
      </p:grpSp>
      <p:grpSp>
        <p:nvGrpSpPr>
          <p:cNvPr id="20" name="Group 19">
            <a:extLst>
              <a:ext uri="{FF2B5EF4-FFF2-40B4-BE49-F238E27FC236}">
                <a16:creationId xmlns:a16="http://schemas.microsoft.com/office/drawing/2014/main" id="{883490F5-976E-4315-A1E9-1F9C348F6371}"/>
              </a:ext>
            </a:extLst>
          </p:cNvPr>
          <p:cNvGrpSpPr/>
          <p:nvPr/>
        </p:nvGrpSpPr>
        <p:grpSpPr>
          <a:xfrm>
            <a:off x="6507916" y="-443637"/>
            <a:ext cx="2946817" cy="7298462"/>
            <a:chOff x="6521033" y="-440463"/>
            <a:chExt cx="2946817" cy="7298462"/>
          </a:xfrm>
        </p:grpSpPr>
        <p:sp>
          <p:nvSpPr>
            <p:cNvPr id="16" name="Rectangle 15">
              <a:extLst>
                <a:ext uri="{FF2B5EF4-FFF2-40B4-BE49-F238E27FC236}">
                  <a16:creationId xmlns:a16="http://schemas.microsoft.com/office/drawing/2014/main" id="{C7FBE398-D169-FA17-0489-8347EFD647FB}"/>
                </a:ext>
              </a:extLst>
            </p:cNvPr>
            <p:cNvSpPr/>
            <p:nvPr/>
          </p:nvSpPr>
          <p:spPr>
            <a:xfrm>
              <a:off x="6521033" y="0"/>
              <a:ext cx="2946817" cy="6857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17" name="TextBox 16">
              <a:extLst>
                <a:ext uri="{FF2B5EF4-FFF2-40B4-BE49-F238E27FC236}">
                  <a16:creationId xmlns:a16="http://schemas.microsoft.com/office/drawing/2014/main" id="{F39F8C41-681A-0A66-0675-D52B71CA492D}"/>
                </a:ext>
              </a:extLst>
            </p:cNvPr>
            <p:cNvSpPr txBox="1"/>
            <p:nvPr/>
          </p:nvSpPr>
          <p:spPr>
            <a:xfrm>
              <a:off x="6939508" y="-440463"/>
              <a:ext cx="1257300"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3</a:t>
              </a:r>
              <a:endParaRPr lang="en-GH" sz="20000" dirty="0">
                <a:latin typeface="Aharoni" panose="02010803020104030203" pitchFamily="2" charset="-79"/>
                <a:cs typeface="Aharoni" panose="02010803020104030203" pitchFamily="2" charset="-79"/>
              </a:endParaRPr>
            </a:p>
          </p:txBody>
        </p:sp>
        <p:sp>
          <p:nvSpPr>
            <p:cNvPr id="18" name="TextBox 17">
              <a:extLst>
                <a:ext uri="{FF2B5EF4-FFF2-40B4-BE49-F238E27FC236}">
                  <a16:creationId xmlns:a16="http://schemas.microsoft.com/office/drawing/2014/main" id="{DBD23624-1CDC-F00D-363A-C6F28D246EE3}"/>
                </a:ext>
              </a:extLst>
            </p:cNvPr>
            <p:cNvSpPr txBox="1"/>
            <p:nvPr/>
          </p:nvSpPr>
          <p:spPr>
            <a:xfrm>
              <a:off x="6749143" y="2001838"/>
              <a:ext cx="2119086" cy="446276"/>
            </a:xfrm>
            <a:prstGeom prst="rect">
              <a:avLst/>
            </a:prstGeom>
            <a:noFill/>
          </p:spPr>
          <p:txBody>
            <a:bodyPr wrap="square" rtlCol="0">
              <a:spAutoFit/>
            </a:bodyPr>
            <a:lstStyle/>
            <a:p>
              <a:r>
                <a:rPr lang="en-US" sz="2300" b="1" dirty="0"/>
                <a:t>ISOLATION</a:t>
              </a:r>
              <a:endParaRPr lang="en-GH" sz="2300" b="1" dirty="0"/>
            </a:p>
          </p:txBody>
        </p:sp>
        <p:sp>
          <p:nvSpPr>
            <p:cNvPr id="19" name="TextBox 18">
              <a:extLst>
                <a:ext uri="{FF2B5EF4-FFF2-40B4-BE49-F238E27FC236}">
                  <a16:creationId xmlns:a16="http://schemas.microsoft.com/office/drawing/2014/main" id="{08D63974-63FF-57C2-2564-95A75CB97003}"/>
                </a:ext>
              </a:extLst>
            </p:cNvPr>
            <p:cNvSpPr txBox="1"/>
            <p:nvPr/>
          </p:nvSpPr>
          <p:spPr>
            <a:xfrm>
              <a:off x="6749143" y="2707412"/>
              <a:ext cx="1899557" cy="2308324"/>
            </a:xfrm>
            <a:prstGeom prst="rect">
              <a:avLst/>
            </a:prstGeom>
            <a:noFill/>
          </p:spPr>
          <p:txBody>
            <a:bodyPr wrap="square" rtlCol="0">
              <a:spAutoFit/>
            </a:bodyPr>
            <a:lstStyle/>
            <a:p>
              <a:r>
                <a:rPr lang="en-US" dirty="0"/>
                <a:t>Isolation in ACID properties ensures that transactions are executing independently without inference.</a:t>
              </a:r>
              <a:endParaRPr lang="en-GH" dirty="0"/>
            </a:p>
          </p:txBody>
        </p:sp>
      </p:grpSp>
    </p:spTree>
    <p:extLst>
      <p:ext uri="{BB962C8B-B14F-4D97-AF65-F5344CB8AC3E}">
        <p14:creationId xmlns:p14="http://schemas.microsoft.com/office/powerpoint/2010/main" val="3135790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6C1BB-E598-A02D-66C5-2284485B8E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6A562B-CAB8-CADD-0259-371210945D8F}"/>
              </a:ext>
            </a:extLst>
          </p:cNvPr>
          <p:cNvSpPr>
            <a:spLocks noGrp="1"/>
          </p:cNvSpPr>
          <p:nvPr>
            <p:ph type="title"/>
          </p:nvPr>
        </p:nvSpPr>
        <p:spPr/>
        <p:txBody>
          <a:bodyPr/>
          <a:lstStyle/>
          <a:p>
            <a:endParaRPr lang="en-GH" dirty="0"/>
          </a:p>
        </p:txBody>
      </p:sp>
      <p:sp>
        <p:nvSpPr>
          <p:cNvPr id="3" name="Content Placeholder 2">
            <a:extLst>
              <a:ext uri="{FF2B5EF4-FFF2-40B4-BE49-F238E27FC236}">
                <a16:creationId xmlns:a16="http://schemas.microsoft.com/office/drawing/2014/main" id="{14697ECF-B351-EEED-8341-78BBF62F59AE}"/>
              </a:ext>
            </a:extLst>
          </p:cNvPr>
          <p:cNvSpPr>
            <a:spLocks noGrp="1"/>
          </p:cNvSpPr>
          <p:nvPr>
            <p:ph idx="1"/>
          </p:nvPr>
        </p:nvSpPr>
        <p:spPr/>
        <p:txBody>
          <a:bodyPr/>
          <a:lstStyle/>
          <a:p>
            <a:endParaRPr lang="en-GH" dirty="0"/>
          </a:p>
        </p:txBody>
      </p:sp>
      <p:grpSp>
        <p:nvGrpSpPr>
          <p:cNvPr id="4" name="Group 3">
            <a:extLst>
              <a:ext uri="{FF2B5EF4-FFF2-40B4-BE49-F238E27FC236}">
                <a16:creationId xmlns:a16="http://schemas.microsoft.com/office/drawing/2014/main" id="{B593B288-8FF5-0F6A-1F81-016213FFC570}"/>
              </a:ext>
            </a:extLst>
          </p:cNvPr>
          <p:cNvGrpSpPr/>
          <p:nvPr/>
        </p:nvGrpSpPr>
        <p:grpSpPr>
          <a:xfrm>
            <a:off x="0" y="-462687"/>
            <a:ext cx="3028013" cy="7320687"/>
            <a:chOff x="0" y="-462687"/>
            <a:chExt cx="3028013" cy="7320687"/>
          </a:xfrm>
        </p:grpSpPr>
        <p:sp>
          <p:nvSpPr>
            <p:cNvPr id="5" name="Rectangle 4">
              <a:extLst>
                <a:ext uri="{FF2B5EF4-FFF2-40B4-BE49-F238E27FC236}">
                  <a16:creationId xmlns:a16="http://schemas.microsoft.com/office/drawing/2014/main" id="{967D8527-49D7-A7C7-4BB3-2C8F13CDD89B}"/>
                </a:ext>
              </a:extLst>
            </p:cNvPr>
            <p:cNvSpPr/>
            <p:nvPr/>
          </p:nvSpPr>
          <p:spPr>
            <a:xfrm>
              <a:off x="0" y="0"/>
              <a:ext cx="3028013"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6" name="TextBox 5">
              <a:extLst>
                <a:ext uri="{FF2B5EF4-FFF2-40B4-BE49-F238E27FC236}">
                  <a16:creationId xmlns:a16="http://schemas.microsoft.com/office/drawing/2014/main" id="{94044BCF-CDF0-FEE6-C1D4-47E22C0088A8}"/>
                </a:ext>
              </a:extLst>
            </p:cNvPr>
            <p:cNvSpPr txBox="1"/>
            <p:nvPr/>
          </p:nvSpPr>
          <p:spPr>
            <a:xfrm>
              <a:off x="149902" y="-462687"/>
              <a:ext cx="1229193"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1</a:t>
              </a:r>
              <a:endParaRPr lang="en-GH" sz="20000" dirty="0">
                <a:latin typeface="Aharoni" panose="02010803020104030203" pitchFamily="2" charset="-79"/>
                <a:cs typeface="Aharoni" panose="02010803020104030203" pitchFamily="2" charset="-79"/>
              </a:endParaRPr>
            </a:p>
          </p:txBody>
        </p:sp>
        <p:sp>
          <p:nvSpPr>
            <p:cNvPr id="7" name="TextBox 6">
              <a:extLst>
                <a:ext uri="{FF2B5EF4-FFF2-40B4-BE49-F238E27FC236}">
                  <a16:creationId xmlns:a16="http://schemas.microsoft.com/office/drawing/2014/main" id="{29FD4ACA-ED12-EC1F-4E1B-18BB5395CD7F}"/>
                </a:ext>
              </a:extLst>
            </p:cNvPr>
            <p:cNvSpPr txBox="1"/>
            <p:nvPr/>
          </p:nvSpPr>
          <p:spPr>
            <a:xfrm>
              <a:off x="299803" y="2001838"/>
              <a:ext cx="2603292" cy="523220"/>
            </a:xfrm>
            <a:prstGeom prst="rect">
              <a:avLst/>
            </a:prstGeom>
            <a:noFill/>
          </p:spPr>
          <p:txBody>
            <a:bodyPr wrap="square" rtlCol="0">
              <a:spAutoFit/>
            </a:bodyPr>
            <a:lstStyle/>
            <a:p>
              <a:r>
                <a:rPr lang="en-US" sz="2800" b="1" dirty="0"/>
                <a:t>ATOMICITY</a:t>
              </a:r>
              <a:endParaRPr lang="en-GH" sz="2800" b="1" dirty="0"/>
            </a:p>
          </p:txBody>
        </p:sp>
        <p:sp>
          <p:nvSpPr>
            <p:cNvPr id="8" name="TextBox 7">
              <a:extLst>
                <a:ext uri="{FF2B5EF4-FFF2-40B4-BE49-F238E27FC236}">
                  <a16:creationId xmlns:a16="http://schemas.microsoft.com/office/drawing/2014/main" id="{C91E8FAA-31A7-9B49-AF42-3E5E12A2EE15}"/>
                </a:ext>
              </a:extLst>
            </p:cNvPr>
            <p:cNvSpPr txBox="1"/>
            <p:nvPr/>
          </p:nvSpPr>
          <p:spPr>
            <a:xfrm>
              <a:off x="419725" y="2525058"/>
              <a:ext cx="2218544" cy="3139321"/>
            </a:xfrm>
            <a:prstGeom prst="rect">
              <a:avLst/>
            </a:prstGeom>
            <a:noFill/>
          </p:spPr>
          <p:txBody>
            <a:bodyPr wrap="square" rtlCol="0">
              <a:spAutoFit/>
            </a:bodyPr>
            <a:lstStyle/>
            <a:p>
              <a:r>
                <a:rPr lang="en-US" dirty="0"/>
                <a:t>Atomicity in DBMS ensures that all operations within a transaction are completed all successfully or none at all. This guarantees data integrity by preventing partial updates.</a:t>
              </a:r>
              <a:endParaRPr lang="en-GH" dirty="0"/>
            </a:p>
          </p:txBody>
        </p:sp>
      </p:grpSp>
      <p:grpSp>
        <p:nvGrpSpPr>
          <p:cNvPr id="14" name="Group 13">
            <a:extLst>
              <a:ext uri="{FF2B5EF4-FFF2-40B4-BE49-F238E27FC236}">
                <a16:creationId xmlns:a16="http://schemas.microsoft.com/office/drawing/2014/main" id="{E32708E3-901D-6125-3140-E75587F83529}"/>
              </a:ext>
            </a:extLst>
          </p:cNvPr>
          <p:cNvGrpSpPr/>
          <p:nvPr/>
        </p:nvGrpSpPr>
        <p:grpSpPr>
          <a:xfrm>
            <a:off x="3023016" y="-462687"/>
            <a:ext cx="3468037" cy="7320688"/>
            <a:chOff x="3028013" y="-462688"/>
            <a:chExt cx="3468037" cy="7320688"/>
          </a:xfrm>
        </p:grpSpPr>
        <p:sp>
          <p:nvSpPr>
            <p:cNvPr id="9" name="Rectangle 8">
              <a:extLst>
                <a:ext uri="{FF2B5EF4-FFF2-40B4-BE49-F238E27FC236}">
                  <a16:creationId xmlns:a16="http://schemas.microsoft.com/office/drawing/2014/main" id="{DC311666-A8EF-9EA6-FC30-7B301C9DEB41}"/>
                </a:ext>
              </a:extLst>
            </p:cNvPr>
            <p:cNvSpPr/>
            <p:nvPr/>
          </p:nvSpPr>
          <p:spPr>
            <a:xfrm>
              <a:off x="3028013" y="0"/>
              <a:ext cx="346803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10" name="TextBox 9">
              <a:extLst>
                <a:ext uri="{FF2B5EF4-FFF2-40B4-BE49-F238E27FC236}">
                  <a16:creationId xmlns:a16="http://schemas.microsoft.com/office/drawing/2014/main" id="{A3C837D5-E3DC-6B8E-F487-ADF215DB05D7}"/>
                </a:ext>
              </a:extLst>
            </p:cNvPr>
            <p:cNvSpPr txBox="1"/>
            <p:nvPr/>
          </p:nvSpPr>
          <p:spPr>
            <a:xfrm>
              <a:off x="3306298" y="-462688"/>
              <a:ext cx="1457481"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2</a:t>
              </a:r>
              <a:endParaRPr lang="en-GH" sz="20000" dirty="0">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88FE0D2B-A685-570F-2C7D-F05CF1E058D0}"/>
                </a:ext>
              </a:extLst>
            </p:cNvPr>
            <p:cNvSpPr txBox="1"/>
            <p:nvPr/>
          </p:nvSpPr>
          <p:spPr>
            <a:xfrm>
              <a:off x="3306298" y="2001838"/>
              <a:ext cx="2624810" cy="507831"/>
            </a:xfrm>
            <a:prstGeom prst="rect">
              <a:avLst/>
            </a:prstGeom>
            <a:noFill/>
          </p:spPr>
          <p:txBody>
            <a:bodyPr wrap="square" rtlCol="0">
              <a:spAutoFit/>
            </a:bodyPr>
            <a:lstStyle/>
            <a:p>
              <a:r>
                <a:rPr lang="en-US" sz="2700" b="1" dirty="0"/>
                <a:t>CONSISTENCY</a:t>
              </a:r>
              <a:endParaRPr lang="en-GH" sz="2700" b="1" dirty="0"/>
            </a:p>
          </p:txBody>
        </p:sp>
        <p:sp>
          <p:nvSpPr>
            <p:cNvPr id="12" name="TextBox 11">
              <a:extLst>
                <a:ext uri="{FF2B5EF4-FFF2-40B4-BE49-F238E27FC236}">
                  <a16:creationId xmlns:a16="http://schemas.microsoft.com/office/drawing/2014/main" id="{98C9E5E0-C759-0574-853F-BFF372AA871C}"/>
                </a:ext>
              </a:extLst>
            </p:cNvPr>
            <p:cNvSpPr txBox="1"/>
            <p:nvPr/>
          </p:nvSpPr>
          <p:spPr>
            <a:xfrm>
              <a:off x="3306298" y="2525058"/>
              <a:ext cx="2359984" cy="3139321"/>
            </a:xfrm>
            <a:prstGeom prst="rect">
              <a:avLst/>
            </a:prstGeom>
            <a:noFill/>
          </p:spPr>
          <p:txBody>
            <a:bodyPr wrap="square" rtlCol="0">
              <a:spAutoFit/>
            </a:bodyPr>
            <a:lstStyle/>
            <a:p>
              <a:r>
                <a:rPr lang="en-US" dirty="0"/>
                <a:t>Consistency ensures that a database remains in a valid state before and after a transaction. This means any transaction will bring the database from one valid state to another, maintaining all predefined rules.</a:t>
              </a:r>
              <a:endParaRPr lang="en-GH" dirty="0"/>
            </a:p>
          </p:txBody>
        </p:sp>
      </p:grpSp>
      <p:grpSp>
        <p:nvGrpSpPr>
          <p:cNvPr id="20" name="Group 19">
            <a:extLst>
              <a:ext uri="{FF2B5EF4-FFF2-40B4-BE49-F238E27FC236}">
                <a16:creationId xmlns:a16="http://schemas.microsoft.com/office/drawing/2014/main" id="{7F86DF14-5971-95DD-C7B1-F52D24A8DD57}"/>
              </a:ext>
            </a:extLst>
          </p:cNvPr>
          <p:cNvGrpSpPr/>
          <p:nvPr/>
        </p:nvGrpSpPr>
        <p:grpSpPr>
          <a:xfrm>
            <a:off x="6507916" y="-443637"/>
            <a:ext cx="2946817" cy="7298462"/>
            <a:chOff x="6521033" y="-440463"/>
            <a:chExt cx="2946817" cy="7298462"/>
          </a:xfrm>
        </p:grpSpPr>
        <p:sp>
          <p:nvSpPr>
            <p:cNvPr id="16" name="Rectangle 15">
              <a:extLst>
                <a:ext uri="{FF2B5EF4-FFF2-40B4-BE49-F238E27FC236}">
                  <a16:creationId xmlns:a16="http://schemas.microsoft.com/office/drawing/2014/main" id="{68E80D90-DA68-2464-993B-C821B09CA52A}"/>
                </a:ext>
              </a:extLst>
            </p:cNvPr>
            <p:cNvSpPr/>
            <p:nvPr/>
          </p:nvSpPr>
          <p:spPr>
            <a:xfrm>
              <a:off x="6521033" y="0"/>
              <a:ext cx="2946817" cy="6857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17" name="TextBox 16">
              <a:extLst>
                <a:ext uri="{FF2B5EF4-FFF2-40B4-BE49-F238E27FC236}">
                  <a16:creationId xmlns:a16="http://schemas.microsoft.com/office/drawing/2014/main" id="{938D001E-5EAD-1915-8354-708A7EAB0AE3}"/>
                </a:ext>
              </a:extLst>
            </p:cNvPr>
            <p:cNvSpPr txBox="1"/>
            <p:nvPr/>
          </p:nvSpPr>
          <p:spPr>
            <a:xfrm>
              <a:off x="6939508" y="-440463"/>
              <a:ext cx="1257300"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3</a:t>
              </a:r>
              <a:endParaRPr lang="en-GH" sz="20000" dirty="0">
                <a:latin typeface="Aharoni" panose="02010803020104030203" pitchFamily="2" charset="-79"/>
                <a:cs typeface="Aharoni" panose="02010803020104030203" pitchFamily="2" charset="-79"/>
              </a:endParaRPr>
            </a:p>
          </p:txBody>
        </p:sp>
        <p:sp>
          <p:nvSpPr>
            <p:cNvPr id="18" name="TextBox 17">
              <a:extLst>
                <a:ext uri="{FF2B5EF4-FFF2-40B4-BE49-F238E27FC236}">
                  <a16:creationId xmlns:a16="http://schemas.microsoft.com/office/drawing/2014/main" id="{BF4B6803-22E2-9D1B-4F9C-E57C6FCB9703}"/>
                </a:ext>
              </a:extLst>
            </p:cNvPr>
            <p:cNvSpPr txBox="1"/>
            <p:nvPr/>
          </p:nvSpPr>
          <p:spPr>
            <a:xfrm>
              <a:off x="6749143" y="2001838"/>
              <a:ext cx="2119086" cy="446276"/>
            </a:xfrm>
            <a:prstGeom prst="rect">
              <a:avLst/>
            </a:prstGeom>
            <a:noFill/>
          </p:spPr>
          <p:txBody>
            <a:bodyPr wrap="square" rtlCol="0">
              <a:spAutoFit/>
            </a:bodyPr>
            <a:lstStyle/>
            <a:p>
              <a:r>
                <a:rPr lang="en-US" sz="2300" b="1" dirty="0"/>
                <a:t>ISOLATION</a:t>
              </a:r>
              <a:endParaRPr lang="en-GH" sz="2300" b="1" dirty="0"/>
            </a:p>
          </p:txBody>
        </p:sp>
        <p:sp>
          <p:nvSpPr>
            <p:cNvPr id="19" name="TextBox 18">
              <a:extLst>
                <a:ext uri="{FF2B5EF4-FFF2-40B4-BE49-F238E27FC236}">
                  <a16:creationId xmlns:a16="http://schemas.microsoft.com/office/drawing/2014/main" id="{01DE9CB8-5222-43AD-807C-FAD214B7918F}"/>
                </a:ext>
              </a:extLst>
            </p:cNvPr>
            <p:cNvSpPr txBox="1"/>
            <p:nvPr/>
          </p:nvSpPr>
          <p:spPr>
            <a:xfrm>
              <a:off x="6749143" y="2707412"/>
              <a:ext cx="1899557" cy="2308324"/>
            </a:xfrm>
            <a:prstGeom prst="rect">
              <a:avLst/>
            </a:prstGeom>
            <a:noFill/>
          </p:spPr>
          <p:txBody>
            <a:bodyPr wrap="square" rtlCol="0">
              <a:spAutoFit/>
            </a:bodyPr>
            <a:lstStyle/>
            <a:p>
              <a:r>
                <a:rPr lang="en-US" dirty="0"/>
                <a:t>Isolation in ACID properties ensures that transactions are executing independently without inference.</a:t>
              </a:r>
              <a:endParaRPr lang="en-GH" dirty="0"/>
            </a:p>
          </p:txBody>
        </p:sp>
      </p:grpSp>
      <p:grpSp>
        <p:nvGrpSpPr>
          <p:cNvPr id="25" name="Group 24">
            <a:extLst>
              <a:ext uri="{FF2B5EF4-FFF2-40B4-BE49-F238E27FC236}">
                <a16:creationId xmlns:a16="http://schemas.microsoft.com/office/drawing/2014/main" id="{D7F6D3BD-2709-0C96-3D20-A7654D2CB201}"/>
              </a:ext>
            </a:extLst>
          </p:cNvPr>
          <p:cNvGrpSpPr/>
          <p:nvPr/>
        </p:nvGrpSpPr>
        <p:grpSpPr>
          <a:xfrm>
            <a:off x="9454733" y="-557144"/>
            <a:ext cx="2715718" cy="7415144"/>
            <a:chOff x="9454733" y="-557144"/>
            <a:chExt cx="2715718" cy="7415144"/>
          </a:xfrm>
        </p:grpSpPr>
        <p:sp>
          <p:nvSpPr>
            <p:cNvPr id="21" name="Rectangle 20">
              <a:extLst>
                <a:ext uri="{FF2B5EF4-FFF2-40B4-BE49-F238E27FC236}">
                  <a16:creationId xmlns:a16="http://schemas.microsoft.com/office/drawing/2014/main" id="{CEDC6967-6DF0-16E6-81E9-B3CBE3C6C9E5}"/>
                </a:ext>
              </a:extLst>
            </p:cNvPr>
            <p:cNvSpPr/>
            <p:nvPr/>
          </p:nvSpPr>
          <p:spPr>
            <a:xfrm>
              <a:off x="9454733" y="-3174"/>
              <a:ext cx="2715718" cy="686117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22" name="TextBox 21">
              <a:extLst>
                <a:ext uri="{FF2B5EF4-FFF2-40B4-BE49-F238E27FC236}">
                  <a16:creationId xmlns:a16="http://schemas.microsoft.com/office/drawing/2014/main" id="{D5625567-ABE6-DDC0-FA03-916EB7E5747D}"/>
                </a:ext>
              </a:extLst>
            </p:cNvPr>
            <p:cNvSpPr txBox="1"/>
            <p:nvPr/>
          </p:nvSpPr>
          <p:spPr>
            <a:xfrm>
              <a:off x="9876163" y="-557144"/>
              <a:ext cx="1587083" cy="3170099"/>
            </a:xfrm>
            <a:prstGeom prst="rect">
              <a:avLst/>
            </a:prstGeom>
            <a:noFill/>
          </p:spPr>
          <p:txBody>
            <a:bodyPr wrap="square" rtlCol="0">
              <a:spAutoFit/>
            </a:bodyPr>
            <a:lstStyle/>
            <a:p>
              <a:r>
                <a:rPr lang="en-US" sz="20000" dirty="0">
                  <a:latin typeface="Aharoni" panose="02010803020104030203" pitchFamily="2" charset="-79"/>
                  <a:cs typeface="Aharoni" panose="02010803020104030203" pitchFamily="2" charset="-79"/>
                </a:rPr>
                <a:t>4</a:t>
              </a:r>
              <a:endParaRPr lang="en-GH" sz="20000" dirty="0">
                <a:latin typeface="Aharoni" panose="02010803020104030203" pitchFamily="2" charset="-79"/>
                <a:cs typeface="Aharoni" panose="02010803020104030203" pitchFamily="2" charset="-79"/>
              </a:endParaRPr>
            </a:p>
          </p:txBody>
        </p:sp>
        <p:sp>
          <p:nvSpPr>
            <p:cNvPr id="23" name="TextBox 22">
              <a:extLst>
                <a:ext uri="{FF2B5EF4-FFF2-40B4-BE49-F238E27FC236}">
                  <a16:creationId xmlns:a16="http://schemas.microsoft.com/office/drawing/2014/main" id="{84CE00BE-A2D4-B3D9-DF46-E61CFED77082}"/>
                </a:ext>
              </a:extLst>
            </p:cNvPr>
            <p:cNvSpPr txBox="1"/>
            <p:nvPr/>
          </p:nvSpPr>
          <p:spPr>
            <a:xfrm>
              <a:off x="9622971" y="1998664"/>
              <a:ext cx="1969391" cy="461665"/>
            </a:xfrm>
            <a:prstGeom prst="rect">
              <a:avLst/>
            </a:prstGeom>
            <a:noFill/>
          </p:spPr>
          <p:txBody>
            <a:bodyPr wrap="square" rtlCol="0">
              <a:spAutoFit/>
            </a:bodyPr>
            <a:lstStyle/>
            <a:p>
              <a:r>
                <a:rPr lang="en-US" sz="2400" b="1" dirty="0"/>
                <a:t>DURABILITY</a:t>
              </a:r>
              <a:endParaRPr lang="en-GH" sz="2400" b="1" dirty="0"/>
            </a:p>
          </p:txBody>
        </p:sp>
        <p:sp>
          <p:nvSpPr>
            <p:cNvPr id="24" name="TextBox 23">
              <a:extLst>
                <a:ext uri="{FF2B5EF4-FFF2-40B4-BE49-F238E27FC236}">
                  <a16:creationId xmlns:a16="http://schemas.microsoft.com/office/drawing/2014/main" id="{2BCBAB06-09FE-0494-158B-4E60C49D9F98}"/>
                </a:ext>
              </a:extLst>
            </p:cNvPr>
            <p:cNvSpPr txBox="1"/>
            <p:nvPr/>
          </p:nvSpPr>
          <p:spPr>
            <a:xfrm>
              <a:off x="9622971" y="2704238"/>
              <a:ext cx="1976292" cy="3139321"/>
            </a:xfrm>
            <a:prstGeom prst="rect">
              <a:avLst/>
            </a:prstGeom>
            <a:noFill/>
          </p:spPr>
          <p:txBody>
            <a:bodyPr wrap="square" rtlCol="0">
              <a:spAutoFit/>
            </a:bodyPr>
            <a:lstStyle/>
            <a:p>
              <a:r>
                <a:rPr lang="en-US" dirty="0"/>
                <a:t>This guarantees that once a transaction is completed, its effects are permanently recorded . This ensures data remains intact even if the system crashes.</a:t>
              </a:r>
              <a:endParaRPr lang="en-GH" dirty="0"/>
            </a:p>
          </p:txBody>
        </p:sp>
      </p:grpSp>
    </p:spTree>
    <p:extLst>
      <p:ext uri="{BB962C8B-B14F-4D97-AF65-F5344CB8AC3E}">
        <p14:creationId xmlns:p14="http://schemas.microsoft.com/office/powerpoint/2010/main" val="3437582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42C5-973C-F30F-E099-B4A0A0C73C3B}"/>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0F50C6A5-8E44-D30B-4DED-2F025558530B}"/>
              </a:ext>
            </a:extLst>
          </p:cNvPr>
          <p:cNvSpPr>
            <a:spLocks noGrp="1"/>
          </p:cNvSpPr>
          <p:nvPr>
            <p:ph idx="1"/>
          </p:nvPr>
        </p:nvSpPr>
        <p:spPr/>
        <p:txBody>
          <a:bodyPr/>
          <a:lstStyle/>
          <a:p>
            <a:endParaRPr lang="en-GH"/>
          </a:p>
        </p:txBody>
      </p:sp>
      <p:sp>
        <p:nvSpPr>
          <p:cNvPr id="7" name="Rectangle 6">
            <a:extLst>
              <a:ext uri="{FF2B5EF4-FFF2-40B4-BE49-F238E27FC236}">
                <a16:creationId xmlns:a16="http://schemas.microsoft.com/office/drawing/2014/main" id="{4044BEF6-4828-FC7C-10AA-C096B8E69758}"/>
              </a:ext>
            </a:extLst>
          </p:cNvPr>
          <p:cNvSpPr/>
          <p:nvPr/>
        </p:nvSpPr>
        <p:spPr>
          <a:xfrm>
            <a:off x="0" y="0"/>
            <a:ext cx="6024563" cy="6858000"/>
          </a:xfrm>
          <a:prstGeom prst="rect">
            <a:avLst/>
          </a:prstGeom>
          <a:gradFill flip="none" rotWithShape="0">
            <a:gsLst>
              <a:gs pos="0">
                <a:schemeClr val="accent1">
                  <a:lumMod val="5000"/>
                  <a:lumOff val="95000"/>
                </a:schemeClr>
              </a:gs>
              <a:gs pos="93000">
                <a:schemeClr val="bg1">
                  <a:alpha val="40000"/>
                </a:schemeClr>
              </a:gs>
              <a:gs pos="100000">
                <a:schemeClr val="tx1">
                  <a:lumMod val="50000"/>
                  <a:lumOff val="5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8" name="Rectangle 7">
            <a:extLst>
              <a:ext uri="{FF2B5EF4-FFF2-40B4-BE49-F238E27FC236}">
                <a16:creationId xmlns:a16="http://schemas.microsoft.com/office/drawing/2014/main" id="{2F322F1A-8105-BE0A-ECF7-45DF0F36A35B}"/>
              </a:ext>
            </a:extLst>
          </p:cNvPr>
          <p:cNvSpPr/>
          <p:nvPr/>
        </p:nvSpPr>
        <p:spPr>
          <a:xfrm>
            <a:off x="6007895" y="0"/>
            <a:ext cx="6184105" cy="6858000"/>
          </a:xfrm>
          <a:prstGeom prst="rect">
            <a:avLst/>
          </a:prstGeom>
          <a:gradFill flip="none" rotWithShape="1">
            <a:gsLst>
              <a:gs pos="0">
                <a:schemeClr val="accent1">
                  <a:lumMod val="5000"/>
                  <a:lumOff val="95000"/>
                </a:schemeClr>
              </a:gs>
              <a:gs pos="95000">
                <a:schemeClr val="bg1">
                  <a:alpha val="40000"/>
                </a:schemeClr>
              </a:gs>
              <a:gs pos="100000">
                <a:schemeClr val="tx1">
                  <a:lumMod val="50000"/>
                  <a:lumOff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9" name="TextBox 8">
            <a:extLst>
              <a:ext uri="{FF2B5EF4-FFF2-40B4-BE49-F238E27FC236}">
                <a16:creationId xmlns:a16="http://schemas.microsoft.com/office/drawing/2014/main" id="{A19E7A7B-772A-228D-06D3-0C26A839C9E1}"/>
              </a:ext>
            </a:extLst>
          </p:cNvPr>
          <p:cNvSpPr txBox="1"/>
          <p:nvPr/>
        </p:nvSpPr>
        <p:spPr>
          <a:xfrm>
            <a:off x="678658" y="357871"/>
            <a:ext cx="4160045" cy="646331"/>
          </a:xfrm>
          <a:prstGeom prst="rect">
            <a:avLst/>
          </a:prstGeom>
          <a:noFill/>
        </p:spPr>
        <p:txBody>
          <a:bodyPr wrap="square" rtlCol="0">
            <a:spAutoFit/>
          </a:bodyPr>
          <a:lstStyle/>
          <a:p>
            <a:r>
              <a:rPr lang="en-US" sz="3600" b="1" dirty="0">
                <a:latin typeface="Aharoni" panose="02010803020104030203" pitchFamily="2" charset="-79"/>
                <a:cs typeface="Aharoni" panose="02010803020104030203" pitchFamily="2" charset="-79"/>
              </a:rPr>
              <a:t>ATOMITICITY</a:t>
            </a:r>
            <a:endParaRPr lang="en-GH" sz="3600" b="1" dirty="0">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71CF73CC-79F1-21C5-0417-5F1D93D0080D}"/>
              </a:ext>
            </a:extLst>
          </p:cNvPr>
          <p:cNvSpPr txBox="1"/>
          <p:nvPr/>
        </p:nvSpPr>
        <p:spPr>
          <a:xfrm>
            <a:off x="9309497" y="376586"/>
            <a:ext cx="2253853" cy="338554"/>
          </a:xfrm>
          <a:prstGeom prst="rect">
            <a:avLst/>
          </a:prstGeom>
          <a:noFill/>
        </p:spPr>
        <p:txBody>
          <a:bodyPr wrap="square" rtlCol="0">
            <a:spAutoFit/>
          </a:bodyPr>
          <a:lstStyle/>
          <a:p>
            <a:r>
              <a:rPr lang="en-US" sz="1600" dirty="0"/>
              <a:t>ACID PROPERTIES</a:t>
            </a:r>
            <a:endParaRPr lang="en-GH" sz="1600" dirty="0"/>
          </a:p>
        </p:txBody>
      </p:sp>
      <p:pic>
        <p:nvPicPr>
          <p:cNvPr id="13" name="Picture 12">
            <a:extLst>
              <a:ext uri="{FF2B5EF4-FFF2-40B4-BE49-F238E27FC236}">
                <a16:creationId xmlns:a16="http://schemas.microsoft.com/office/drawing/2014/main" id="{3A8225FE-4719-8EFD-4710-711B17095093}"/>
              </a:ext>
            </a:extLst>
          </p:cNvPr>
          <p:cNvPicPr>
            <a:picLocks noChangeAspect="1"/>
          </p:cNvPicPr>
          <p:nvPr/>
        </p:nvPicPr>
        <p:blipFill>
          <a:blip r:embed="rId2">
            <a:alphaModFix amt="5000"/>
          </a:blip>
          <a:stretch>
            <a:fillRect/>
          </a:stretch>
        </p:blipFill>
        <p:spPr>
          <a:xfrm>
            <a:off x="25156" y="0"/>
            <a:ext cx="12192000" cy="6858000"/>
          </a:xfrm>
          <a:prstGeom prst="rect">
            <a:avLst/>
          </a:prstGeom>
        </p:spPr>
      </p:pic>
      <p:sp>
        <p:nvSpPr>
          <p:cNvPr id="11" name="TextBox 10">
            <a:extLst>
              <a:ext uri="{FF2B5EF4-FFF2-40B4-BE49-F238E27FC236}">
                <a16:creationId xmlns:a16="http://schemas.microsoft.com/office/drawing/2014/main" id="{C43D0D6F-38C5-9665-5135-6CD044DE10DC}"/>
              </a:ext>
            </a:extLst>
          </p:cNvPr>
          <p:cNvSpPr txBox="1"/>
          <p:nvPr/>
        </p:nvSpPr>
        <p:spPr>
          <a:xfrm>
            <a:off x="678658" y="1011456"/>
            <a:ext cx="4960145" cy="5632311"/>
          </a:xfrm>
          <a:prstGeom prst="rect">
            <a:avLst/>
          </a:prstGeom>
          <a:noFill/>
        </p:spPr>
        <p:txBody>
          <a:bodyPr wrap="square" rtlCol="0">
            <a:spAutoFit/>
          </a:bodyPr>
          <a:lstStyle/>
          <a:p>
            <a:r>
              <a:rPr lang="en-GB" sz="2400" dirty="0">
                <a:latin typeface="Abadi" panose="020B0604020104020204" pitchFamily="34" charset="0"/>
                <a:cs typeface="Aharoni" panose="02010803020104030203" pitchFamily="2" charset="-79"/>
              </a:rPr>
              <a:t>Atomicity is one of the four key properties ensuring reliable transaction processing in a database system. Atomicity guarantees that a transaction is treated as a single, indivisible unit of work, meaning all operations within a transaction are executed successfully, or none are. This 'all-or-nothing' principle ensures that the database remains in a consistent state even if a system failure occurs. When a transaction is successful, it is committed, making the changes permanent.</a:t>
            </a:r>
            <a:endParaRPr lang="en-GH" sz="2400" dirty="0">
              <a:latin typeface="Abadi" panose="020B0604020104020204" pitchFamily="34" charset="0"/>
              <a:cs typeface="Aharoni" panose="02010803020104030203" pitchFamily="2" charset="-79"/>
            </a:endParaRPr>
          </a:p>
        </p:txBody>
      </p:sp>
      <p:sp>
        <p:nvSpPr>
          <p:cNvPr id="12" name="TextBox 11">
            <a:extLst>
              <a:ext uri="{FF2B5EF4-FFF2-40B4-BE49-F238E27FC236}">
                <a16:creationId xmlns:a16="http://schemas.microsoft.com/office/drawing/2014/main" id="{B211EDA7-1A10-F6D0-D5CD-79EE045F48BA}"/>
              </a:ext>
            </a:extLst>
          </p:cNvPr>
          <p:cNvSpPr txBox="1"/>
          <p:nvPr/>
        </p:nvSpPr>
        <p:spPr>
          <a:xfrm>
            <a:off x="6268641" y="3227447"/>
            <a:ext cx="5865019" cy="3416320"/>
          </a:xfrm>
          <a:prstGeom prst="rect">
            <a:avLst/>
          </a:prstGeom>
          <a:noFill/>
        </p:spPr>
        <p:txBody>
          <a:bodyPr wrap="square" rtlCol="0">
            <a:spAutoFit/>
          </a:bodyPr>
          <a:lstStyle/>
          <a:p>
            <a:r>
              <a:rPr lang="en-GB" sz="2400" dirty="0">
                <a:latin typeface="Abadi" panose="020B0604020104020204" pitchFamily="34" charset="0"/>
                <a:cs typeface="Aharoni" panose="02010803020104030203" pitchFamily="2" charset="-79"/>
              </a:rPr>
              <a:t> For example, in a banking system transferring money from Account A to Account B, atomicity ensures that if debiting Account A succeeds but crediting Account B fails, the debit operation will be rolled back, preventing inconsistencies. This property simplifies error handling and contributes significantly to the database's reliability and robustness.</a:t>
            </a:r>
            <a:endParaRPr lang="en-GH" sz="2400" dirty="0">
              <a:latin typeface="Abadi" panose="020B0604020104020204" pitchFamily="34" charset="0"/>
              <a:cs typeface="Aharoni" panose="02010803020104030203" pitchFamily="2" charset="-79"/>
            </a:endParaRPr>
          </a:p>
        </p:txBody>
      </p:sp>
      <p:sp>
        <p:nvSpPr>
          <p:cNvPr id="14" name="TextBox 13">
            <a:extLst>
              <a:ext uri="{FF2B5EF4-FFF2-40B4-BE49-F238E27FC236}">
                <a16:creationId xmlns:a16="http://schemas.microsoft.com/office/drawing/2014/main" id="{89C67BEC-72DE-3CE2-0A20-1AC4AD9660B9}"/>
              </a:ext>
            </a:extLst>
          </p:cNvPr>
          <p:cNvSpPr txBox="1"/>
          <p:nvPr/>
        </p:nvSpPr>
        <p:spPr>
          <a:xfrm>
            <a:off x="6393655" y="962800"/>
            <a:ext cx="5204105" cy="2308324"/>
          </a:xfrm>
          <a:prstGeom prst="rect">
            <a:avLst/>
          </a:prstGeom>
          <a:noFill/>
        </p:spPr>
        <p:txBody>
          <a:bodyPr wrap="square" rtlCol="0">
            <a:spAutoFit/>
          </a:bodyPr>
          <a:lstStyle/>
          <a:p>
            <a:r>
              <a:rPr lang="en-GB" sz="2400" dirty="0">
                <a:latin typeface="Abadi" panose="020B0604020104020204" pitchFamily="34" charset="0"/>
                <a:cs typeface="Aharoni" panose="02010803020104030203" pitchFamily="2" charset="-79"/>
              </a:rPr>
              <a:t>If any part of the transaction fails, the entire transaction is aborted, and the database reverts to its previous state. This rollback mechanism is crucial for maintaining data integrity and consistency.</a:t>
            </a:r>
            <a:endParaRPr lang="en-GH" sz="2400" dirty="0">
              <a:latin typeface="Abadi" panose="020B0604020104020204" pitchFamily="34" charset="0"/>
              <a:cs typeface="Aharoni" panose="02010803020104030203" pitchFamily="2" charset="-79"/>
            </a:endParaRPr>
          </a:p>
        </p:txBody>
      </p:sp>
    </p:spTree>
    <p:extLst>
      <p:ext uri="{BB962C8B-B14F-4D97-AF65-F5344CB8AC3E}">
        <p14:creationId xmlns:p14="http://schemas.microsoft.com/office/powerpoint/2010/main" val="2153203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139B2-C97D-B7BE-8CB1-308059A0F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6BDAA0-AB32-7879-1F8B-C8956C6AECF9}"/>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D37CEDB5-9A3C-242D-6521-2EBB70BABE87}"/>
              </a:ext>
            </a:extLst>
          </p:cNvPr>
          <p:cNvSpPr>
            <a:spLocks noGrp="1"/>
          </p:cNvSpPr>
          <p:nvPr>
            <p:ph idx="1"/>
          </p:nvPr>
        </p:nvSpPr>
        <p:spPr/>
        <p:txBody>
          <a:bodyPr/>
          <a:lstStyle/>
          <a:p>
            <a:endParaRPr lang="en-GH"/>
          </a:p>
        </p:txBody>
      </p:sp>
      <p:sp>
        <p:nvSpPr>
          <p:cNvPr id="7" name="Rectangle 6">
            <a:extLst>
              <a:ext uri="{FF2B5EF4-FFF2-40B4-BE49-F238E27FC236}">
                <a16:creationId xmlns:a16="http://schemas.microsoft.com/office/drawing/2014/main" id="{091C7A14-420E-1048-684B-33FBB3C06ACE}"/>
              </a:ext>
            </a:extLst>
          </p:cNvPr>
          <p:cNvSpPr/>
          <p:nvPr/>
        </p:nvSpPr>
        <p:spPr>
          <a:xfrm>
            <a:off x="0" y="0"/>
            <a:ext cx="6024563" cy="6858000"/>
          </a:xfrm>
          <a:prstGeom prst="rect">
            <a:avLst/>
          </a:prstGeom>
          <a:gradFill flip="none" rotWithShape="0">
            <a:gsLst>
              <a:gs pos="0">
                <a:schemeClr val="accent1">
                  <a:lumMod val="5000"/>
                  <a:lumOff val="95000"/>
                </a:schemeClr>
              </a:gs>
              <a:gs pos="90000">
                <a:schemeClr val="bg1">
                  <a:alpha val="40000"/>
                </a:schemeClr>
              </a:gs>
              <a:gs pos="100000">
                <a:schemeClr val="tx1">
                  <a:lumMod val="50000"/>
                  <a:lumOff val="5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8" name="Rectangle 7">
            <a:extLst>
              <a:ext uri="{FF2B5EF4-FFF2-40B4-BE49-F238E27FC236}">
                <a16:creationId xmlns:a16="http://schemas.microsoft.com/office/drawing/2014/main" id="{740A7E95-C58C-D771-6835-F293E04D4891}"/>
              </a:ext>
            </a:extLst>
          </p:cNvPr>
          <p:cNvSpPr/>
          <p:nvPr/>
        </p:nvSpPr>
        <p:spPr>
          <a:xfrm>
            <a:off x="6007895" y="0"/>
            <a:ext cx="6184105" cy="6858000"/>
          </a:xfrm>
          <a:prstGeom prst="rect">
            <a:avLst/>
          </a:prstGeom>
          <a:gradFill flip="none" rotWithShape="1">
            <a:gsLst>
              <a:gs pos="0">
                <a:schemeClr val="accent1">
                  <a:lumMod val="5000"/>
                  <a:lumOff val="95000"/>
                </a:schemeClr>
              </a:gs>
              <a:gs pos="90000">
                <a:schemeClr val="bg1">
                  <a:alpha val="40000"/>
                </a:schemeClr>
              </a:gs>
              <a:gs pos="100000">
                <a:schemeClr val="tx1">
                  <a:lumMod val="50000"/>
                  <a:lumOff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5" name="TextBox 4">
            <a:extLst>
              <a:ext uri="{FF2B5EF4-FFF2-40B4-BE49-F238E27FC236}">
                <a16:creationId xmlns:a16="http://schemas.microsoft.com/office/drawing/2014/main" id="{593C585A-6D08-83EA-3999-30180BCDA874}"/>
              </a:ext>
            </a:extLst>
          </p:cNvPr>
          <p:cNvSpPr txBox="1"/>
          <p:nvPr/>
        </p:nvSpPr>
        <p:spPr>
          <a:xfrm>
            <a:off x="460773" y="1279525"/>
            <a:ext cx="5086350" cy="3785652"/>
          </a:xfrm>
          <a:prstGeom prst="rect">
            <a:avLst/>
          </a:prstGeom>
          <a:noFill/>
        </p:spPr>
        <p:txBody>
          <a:bodyPr wrap="square" rtlCol="0">
            <a:spAutoFit/>
          </a:bodyPr>
          <a:lstStyle/>
          <a:p>
            <a:r>
              <a:rPr lang="en-GB" sz="2400" dirty="0">
                <a:latin typeface="Abadi" panose="020B0604020104020204" pitchFamily="34" charset="0"/>
                <a:cs typeface="Aharoni" panose="02010803020104030203" pitchFamily="2" charset="-79"/>
              </a:rPr>
              <a:t>Consistency in ACID properties ensures that the database remains in a valid state before and after a transaction. It is typically enforced through mechanisms like foreign keys. If a transaction leaves the database in an invalid or inconsistent state, a rollback is initiated to revert the database to its previous valid state.</a:t>
            </a:r>
            <a:endParaRPr lang="en-GH" sz="2400" dirty="0">
              <a:latin typeface="Abadi" panose="020B0604020104020204" pitchFamily="34" charset="0"/>
              <a:cs typeface="Aharoni" panose="02010803020104030203" pitchFamily="2" charset="-79"/>
            </a:endParaRPr>
          </a:p>
        </p:txBody>
      </p:sp>
      <p:sp>
        <p:nvSpPr>
          <p:cNvPr id="6" name="TextBox 5">
            <a:extLst>
              <a:ext uri="{FF2B5EF4-FFF2-40B4-BE49-F238E27FC236}">
                <a16:creationId xmlns:a16="http://schemas.microsoft.com/office/drawing/2014/main" id="{915A2242-9ACD-3AF4-9A67-6F1B42B60BF8}"/>
              </a:ext>
            </a:extLst>
          </p:cNvPr>
          <p:cNvSpPr txBox="1"/>
          <p:nvPr/>
        </p:nvSpPr>
        <p:spPr>
          <a:xfrm>
            <a:off x="502445" y="559813"/>
            <a:ext cx="3311127" cy="584775"/>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CONSISTENCY</a:t>
            </a:r>
            <a:endParaRPr lang="en-GH" sz="3200" dirty="0">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C6B01209-2B87-2981-2B30-877C48A47DCF}"/>
              </a:ext>
            </a:extLst>
          </p:cNvPr>
          <p:cNvSpPr txBox="1"/>
          <p:nvPr/>
        </p:nvSpPr>
        <p:spPr>
          <a:xfrm>
            <a:off x="460773" y="5203535"/>
            <a:ext cx="4219008" cy="1200329"/>
          </a:xfrm>
          <a:prstGeom prst="rect">
            <a:avLst/>
          </a:prstGeom>
          <a:noFill/>
        </p:spPr>
        <p:txBody>
          <a:bodyPr wrap="square" rtlCol="0">
            <a:spAutoFit/>
          </a:bodyPr>
          <a:lstStyle/>
          <a:p>
            <a:r>
              <a:rPr lang="en-GB" sz="2400" dirty="0">
                <a:latin typeface="Abadi" panose="020B0604020104020204" pitchFamily="34" charset="0"/>
                <a:cs typeface="Aharoni" panose="02010803020104030203" pitchFamily="2" charset="-79"/>
              </a:rPr>
              <a:t>The database must maintain its integrity throughout a transaction.</a:t>
            </a:r>
          </a:p>
        </p:txBody>
      </p:sp>
      <p:sp>
        <p:nvSpPr>
          <p:cNvPr id="10" name="TextBox 9">
            <a:extLst>
              <a:ext uri="{FF2B5EF4-FFF2-40B4-BE49-F238E27FC236}">
                <a16:creationId xmlns:a16="http://schemas.microsoft.com/office/drawing/2014/main" id="{AF934818-C0D7-6C49-6ED6-4A7C29BCE223}"/>
              </a:ext>
            </a:extLst>
          </p:cNvPr>
          <p:cNvSpPr txBox="1"/>
          <p:nvPr/>
        </p:nvSpPr>
        <p:spPr>
          <a:xfrm>
            <a:off x="6525307" y="1292973"/>
            <a:ext cx="5507151" cy="3785652"/>
          </a:xfrm>
          <a:prstGeom prst="rect">
            <a:avLst/>
          </a:prstGeom>
          <a:noFill/>
        </p:spPr>
        <p:txBody>
          <a:bodyPr wrap="square" rtlCol="0">
            <a:spAutoFit/>
          </a:bodyPr>
          <a:lstStyle/>
          <a:p>
            <a:r>
              <a:rPr lang="en-GB" sz="2400" dirty="0">
                <a:latin typeface="Abadi" panose="020B0604020104020204" pitchFamily="34" charset="0"/>
                <a:cs typeface="Aharoni" panose="02010803020104030203" pitchFamily="2" charset="-79"/>
              </a:rPr>
              <a:t>For example, if a transaction involves transferring money between two accounts, the total balance in the system should remain consistent. If money is deducted from one account but not credited to the other, this results in an inconsistency. In such cases, the database triggers a rollback, rejecting the transaction and preserving its prior valid state.</a:t>
            </a:r>
            <a:endParaRPr lang="en-GH" dirty="0"/>
          </a:p>
        </p:txBody>
      </p:sp>
      <p:sp>
        <p:nvSpPr>
          <p:cNvPr id="13" name="TextBox 12">
            <a:extLst>
              <a:ext uri="{FF2B5EF4-FFF2-40B4-BE49-F238E27FC236}">
                <a16:creationId xmlns:a16="http://schemas.microsoft.com/office/drawing/2014/main" id="{3C0B56A1-84F9-6074-0371-B3301BD04F37}"/>
              </a:ext>
            </a:extLst>
          </p:cNvPr>
          <p:cNvSpPr txBox="1"/>
          <p:nvPr/>
        </p:nvSpPr>
        <p:spPr>
          <a:xfrm>
            <a:off x="9495274" y="576580"/>
            <a:ext cx="2280828" cy="338554"/>
          </a:xfrm>
          <a:prstGeom prst="rect">
            <a:avLst/>
          </a:prstGeom>
          <a:noFill/>
        </p:spPr>
        <p:txBody>
          <a:bodyPr wrap="square" rtlCol="0">
            <a:spAutoFit/>
          </a:bodyPr>
          <a:lstStyle/>
          <a:p>
            <a:r>
              <a:rPr lang="en-US" sz="1600" dirty="0"/>
              <a:t>ACID PROPERTIES</a:t>
            </a:r>
            <a:endParaRPr lang="en-GH" sz="1600" dirty="0"/>
          </a:p>
        </p:txBody>
      </p:sp>
    </p:spTree>
    <p:extLst>
      <p:ext uri="{BB962C8B-B14F-4D97-AF65-F5344CB8AC3E}">
        <p14:creationId xmlns:p14="http://schemas.microsoft.com/office/powerpoint/2010/main" val="531170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464CD-05ED-8089-9832-F57CD12BE4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2E9B98-FE16-D7BF-0AA7-26B013E200CC}"/>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9DB8395A-943C-67EF-F8B0-2E10150AB433}"/>
              </a:ext>
            </a:extLst>
          </p:cNvPr>
          <p:cNvSpPr>
            <a:spLocks noGrp="1"/>
          </p:cNvSpPr>
          <p:nvPr>
            <p:ph idx="1"/>
          </p:nvPr>
        </p:nvSpPr>
        <p:spPr/>
        <p:txBody>
          <a:bodyPr/>
          <a:lstStyle/>
          <a:p>
            <a:endParaRPr lang="en-GH"/>
          </a:p>
        </p:txBody>
      </p:sp>
      <p:sp>
        <p:nvSpPr>
          <p:cNvPr id="7" name="Rectangle 6">
            <a:extLst>
              <a:ext uri="{FF2B5EF4-FFF2-40B4-BE49-F238E27FC236}">
                <a16:creationId xmlns:a16="http://schemas.microsoft.com/office/drawing/2014/main" id="{E45C19BC-E8AD-D98B-9848-B096706170CB}"/>
              </a:ext>
            </a:extLst>
          </p:cNvPr>
          <p:cNvSpPr/>
          <p:nvPr/>
        </p:nvSpPr>
        <p:spPr>
          <a:xfrm>
            <a:off x="0" y="0"/>
            <a:ext cx="6024563" cy="6858000"/>
          </a:xfrm>
          <a:prstGeom prst="rect">
            <a:avLst/>
          </a:prstGeom>
          <a:gradFill flip="none" rotWithShape="0">
            <a:gsLst>
              <a:gs pos="0">
                <a:schemeClr val="accent1">
                  <a:lumMod val="5000"/>
                  <a:lumOff val="95000"/>
                </a:schemeClr>
              </a:gs>
              <a:gs pos="90000">
                <a:schemeClr val="bg1">
                  <a:alpha val="40000"/>
                </a:schemeClr>
              </a:gs>
              <a:gs pos="100000">
                <a:schemeClr val="tx1">
                  <a:lumMod val="50000"/>
                  <a:lumOff val="5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8" name="Rectangle 7">
            <a:extLst>
              <a:ext uri="{FF2B5EF4-FFF2-40B4-BE49-F238E27FC236}">
                <a16:creationId xmlns:a16="http://schemas.microsoft.com/office/drawing/2014/main" id="{8ECA35EF-8020-BAC4-0DD0-6C685C063217}"/>
              </a:ext>
            </a:extLst>
          </p:cNvPr>
          <p:cNvSpPr/>
          <p:nvPr/>
        </p:nvSpPr>
        <p:spPr>
          <a:xfrm>
            <a:off x="6007895" y="0"/>
            <a:ext cx="6184105" cy="6858000"/>
          </a:xfrm>
          <a:prstGeom prst="rect">
            <a:avLst/>
          </a:prstGeom>
          <a:gradFill flip="none" rotWithShape="1">
            <a:gsLst>
              <a:gs pos="0">
                <a:schemeClr val="accent1">
                  <a:lumMod val="5000"/>
                  <a:lumOff val="95000"/>
                </a:schemeClr>
              </a:gs>
              <a:gs pos="90000">
                <a:schemeClr val="bg1">
                  <a:alpha val="40000"/>
                </a:schemeClr>
              </a:gs>
              <a:gs pos="100000">
                <a:schemeClr val="tx1">
                  <a:lumMod val="50000"/>
                  <a:lumOff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5" name="TextBox 4">
            <a:extLst>
              <a:ext uri="{FF2B5EF4-FFF2-40B4-BE49-F238E27FC236}">
                <a16:creationId xmlns:a16="http://schemas.microsoft.com/office/drawing/2014/main" id="{A01179CF-984B-3068-1A8D-FD4B0B7E4AB7}"/>
              </a:ext>
            </a:extLst>
          </p:cNvPr>
          <p:cNvSpPr txBox="1"/>
          <p:nvPr/>
        </p:nvSpPr>
        <p:spPr>
          <a:xfrm>
            <a:off x="469106" y="1384043"/>
            <a:ext cx="5086350" cy="3046988"/>
          </a:xfrm>
          <a:prstGeom prst="rect">
            <a:avLst/>
          </a:prstGeom>
          <a:noFill/>
        </p:spPr>
        <p:txBody>
          <a:bodyPr wrap="square" rtlCol="0">
            <a:spAutoFit/>
          </a:bodyPr>
          <a:lstStyle/>
          <a:p>
            <a:r>
              <a:rPr lang="en-GB" sz="2400" dirty="0">
                <a:latin typeface="Abadi" panose="020B0604020104020204" pitchFamily="34" charset="0"/>
                <a:cs typeface="Aharoni" panose="02010803020104030203" pitchFamily="2" charset="-79"/>
              </a:rPr>
              <a:t>Isolation ensures that multiple transactions can execute concurrently without interfering with each other's operations. In other words, isolation guarantees that the effects of one transaction are not visible to other transactions until the first transaction is committed or rolled back.</a:t>
            </a:r>
            <a:endParaRPr lang="en-GH" sz="2400" dirty="0">
              <a:latin typeface="Abadi" panose="020B0604020104020204" pitchFamily="34" charset="0"/>
              <a:cs typeface="Aharoni" panose="02010803020104030203" pitchFamily="2" charset="-79"/>
            </a:endParaRPr>
          </a:p>
        </p:txBody>
      </p:sp>
      <p:sp>
        <p:nvSpPr>
          <p:cNvPr id="6" name="TextBox 5">
            <a:extLst>
              <a:ext uri="{FF2B5EF4-FFF2-40B4-BE49-F238E27FC236}">
                <a16:creationId xmlns:a16="http://schemas.microsoft.com/office/drawing/2014/main" id="{976C1B7A-9B72-6A13-EA9C-F5750ABDBB5B}"/>
              </a:ext>
            </a:extLst>
          </p:cNvPr>
          <p:cNvSpPr txBox="1"/>
          <p:nvPr/>
        </p:nvSpPr>
        <p:spPr>
          <a:xfrm>
            <a:off x="502445" y="559813"/>
            <a:ext cx="3311127" cy="584775"/>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ISOLATION</a:t>
            </a:r>
            <a:endParaRPr lang="en-GH" sz="3200" dirty="0">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71DF2332-BC34-8C89-E9C7-26902349AAF6}"/>
              </a:ext>
            </a:extLst>
          </p:cNvPr>
          <p:cNvSpPr txBox="1"/>
          <p:nvPr/>
        </p:nvSpPr>
        <p:spPr>
          <a:xfrm>
            <a:off x="469106" y="4319795"/>
            <a:ext cx="4219008" cy="2308324"/>
          </a:xfrm>
          <a:prstGeom prst="rect">
            <a:avLst/>
          </a:prstGeom>
          <a:noFill/>
        </p:spPr>
        <p:txBody>
          <a:bodyPr wrap="square" rtlCol="0">
            <a:spAutoFit/>
          </a:bodyPr>
          <a:lstStyle/>
          <a:p>
            <a:r>
              <a:rPr lang="en-GB" sz="2400" dirty="0">
                <a:latin typeface="Abadi" panose="020B0604020104020204" pitchFamily="34" charset="0"/>
                <a:cs typeface="Aharoni" panose="02010803020104030203" pitchFamily="2" charset="-79"/>
              </a:rPr>
              <a:t>Consider two transactions:</a:t>
            </a:r>
          </a:p>
          <a:p>
            <a:r>
              <a:rPr lang="en-GB" sz="2400" dirty="0">
                <a:latin typeface="Abadi" panose="020B0604020104020204" pitchFamily="34" charset="0"/>
                <a:cs typeface="Aharoni" panose="02010803020104030203" pitchFamily="2" charset="-79"/>
              </a:rPr>
              <a:t>Transaction A : Transfers $500 from Account X to Account Y. </a:t>
            </a:r>
          </a:p>
          <a:p>
            <a:r>
              <a:rPr lang="en-GB" sz="2400" dirty="0">
                <a:latin typeface="Abadi" panose="020B0604020104020204" pitchFamily="34" charset="0"/>
                <a:cs typeface="Aharoni" panose="02010803020104030203" pitchFamily="2" charset="-79"/>
              </a:rPr>
              <a:t>Transaction B: Reads the balance of both Account X and Account Y. </a:t>
            </a:r>
          </a:p>
        </p:txBody>
      </p:sp>
      <p:sp>
        <p:nvSpPr>
          <p:cNvPr id="10" name="TextBox 9">
            <a:extLst>
              <a:ext uri="{FF2B5EF4-FFF2-40B4-BE49-F238E27FC236}">
                <a16:creationId xmlns:a16="http://schemas.microsoft.com/office/drawing/2014/main" id="{4DFCFA6C-EEF4-F1D2-BB50-FAA0EDF154B7}"/>
              </a:ext>
            </a:extLst>
          </p:cNvPr>
          <p:cNvSpPr txBox="1"/>
          <p:nvPr/>
        </p:nvSpPr>
        <p:spPr>
          <a:xfrm>
            <a:off x="6525307" y="1600637"/>
            <a:ext cx="5507151" cy="4801314"/>
          </a:xfrm>
          <a:prstGeom prst="rect">
            <a:avLst/>
          </a:prstGeom>
          <a:noFill/>
        </p:spPr>
        <p:txBody>
          <a:bodyPr wrap="square" rtlCol="0">
            <a:spAutoFit/>
          </a:bodyPr>
          <a:lstStyle/>
          <a:p>
            <a:r>
              <a:rPr lang="en-GB" sz="2400" dirty="0">
                <a:latin typeface="Abadi" panose="020B0604020104020204" pitchFamily="34" charset="0"/>
                <a:cs typeface="Aharoni" panose="02010803020104030203" pitchFamily="2" charset="-79"/>
              </a:rPr>
              <a:t>Without isolation, Transaction B might read the intermediate state where $500 has been deducted from Account X but not yet added to Account Y, leading to incorrect results. Isolation ensures that Transaction B either sees the state before or after Transaction A, but not the intermediate state. </a:t>
            </a:r>
          </a:p>
          <a:p>
            <a:r>
              <a:rPr lang="en-GB" sz="2400" dirty="0">
                <a:latin typeface="Abadi" panose="020B0604020104020204" pitchFamily="34" charset="0"/>
                <a:cs typeface="Aharoni" panose="02010803020104030203" pitchFamily="2" charset="-79"/>
              </a:rPr>
              <a:t>In essence, isolation ensures that transactions appear to execute one at a time, preserving consistency and correctness in the database</a:t>
            </a:r>
            <a:endParaRPr lang="en-GH" sz="2400" dirty="0">
              <a:latin typeface="Abadi" panose="020B0604020104020204" pitchFamily="34" charset="0"/>
              <a:cs typeface="Aharoni" panose="02010803020104030203" pitchFamily="2" charset="-79"/>
            </a:endParaRPr>
          </a:p>
          <a:p>
            <a:endParaRPr lang="en-GH" dirty="0"/>
          </a:p>
        </p:txBody>
      </p:sp>
      <p:sp>
        <p:nvSpPr>
          <p:cNvPr id="12" name="TextBox 11">
            <a:extLst>
              <a:ext uri="{FF2B5EF4-FFF2-40B4-BE49-F238E27FC236}">
                <a16:creationId xmlns:a16="http://schemas.microsoft.com/office/drawing/2014/main" id="{AB66BE7B-FF17-D892-F1F2-47494D35421F}"/>
              </a:ext>
            </a:extLst>
          </p:cNvPr>
          <p:cNvSpPr txBox="1"/>
          <p:nvPr/>
        </p:nvSpPr>
        <p:spPr>
          <a:xfrm>
            <a:off x="9492521" y="658574"/>
            <a:ext cx="6093500" cy="369332"/>
          </a:xfrm>
          <a:prstGeom prst="rect">
            <a:avLst/>
          </a:prstGeom>
          <a:noFill/>
        </p:spPr>
        <p:txBody>
          <a:bodyPr wrap="square">
            <a:spAutoFit/>
          </a:bodyPr>
          <a:lstStyle/>
          <a:p>
            <a:r>
              <a:rPr lang="en-US" sz="1800" dirty="0"/>
              <a:t>ACID PROPERTIES</a:t>
            </a:r>
            <a:endParaRPr lang="en-GH" sz="1800" dirty="0"/>
          </a:p>
        </p:txBody>
      </p:sp>
    </p:spTree>
    <p:extLst>
      <p:ext uri="{BB962C8B-B14F-4D97-AF65-F5344CB8AC3E}">
        <p14:creationId xmlns:p14="http://schemas.microsoft.com/office/powerpoint/2010/main" val="261197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79017-F9AC-62AD-DB03-00390E481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016EE-6EC0-3E66-3720-937D10EEC113}"/>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19FA9058-48DB-A813-DD9A-5B97B7565FAC}"/>
              </a:ext>
            </a:extLst>
          </p:cNvPr>
          <p:cNvSpPr>
            <a:spLocks noGrp="1"/>
          </p:cNvSpPr>
          <p:nvPr>
            <p:ph idx="1"/>
          </p:nvPr>
        </p:nvSpPr>
        <p:spPr/>
        <p:txBody>
          <a:bodyPr/>
          <a:lstStyle/>
          <a:p>
            <a:endParaRPr lang="en-GH"/>
          </a:p>
        </p:txBody>
      </p:sp>
      <p:sp>
        <p:nvSpPr>
          <p:cNvPr id="7" name="Rectangle 6">
            <a:extLst>
              <a:ext uri="{FF2B5EF4-FFF2-40B4-BE49-F238E27FC236}">
                <a16:creationId xmlns:a16="http://schemas.microsoft.com/office/drawing/2014/main" id="{8707DBAF-40EC-A8E7-2D0F-4B9B2D63E988}"/>
              </a:ext>
            </a:extLst>
          </p:cNvPr>
          <p:cNvSpPr/>
          <p:nvPr/>
        </p:nvSpPr>
        <p:spPr>
          <a:xfrm>
            <a:off x="0" y="0"/>
            <a:ext cx="6024563" cy="6858000"/>
          </a:xfrm>
          <a:prstGeom prst="rect">
            <a:avLst/>
          </a:prstGeom>
          <a:gradFill flip="none" rotWithShape="0">
            <a:gsLst>
              <a:gs pos="0">
                <a:schemeClr val="accent1">
                  <a:lumMod val="5000"/>
                  <a:lumOff val="95000"/>
                </a:schemeClr>
              </a:gs>
              <a:gs pos="90000">
                <a:schemeClr val="bg1">
                  <a:alpha val="40000"/>
                </a:schemeClr>
              </a:gs>
              <a:gs pos="100000">
                <a:schemeClr val="tx1">
                  <a:lumMod val="50000"/>
                  <a:lumOff val="5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8" name="Rectangle 7">
            <a:extLst>
              <a:ext uri="{FF2B5EF4-FFF2-40B4-BE49-F238E27FC236}">
                <a16:creationId xmlns:a16="http://schemas.microsoft.com/office/drawing/2014/main" id="{7F248F88-AA57-F613-7C22-AC16FF293654}"/>
              </a:ext>
            </a:extLst>
          </p:cNvPr>
          <p:cNvSpPr/>
          <p:nvPr/>
        </p:nvSpPr>
        <p:spPr>
          <a:xfrm>
            <a:off x="6007895" y="0"/>
            <a:ext cx="6184105" cy="6858000"/>
          </a:xfrm>
          <a:prstGeom prst="rect">
            <a:avLst/>
          </a:prstGeom>
          <a:gradFill flip="none" rotWithShape="1">
            <a:gsLst>
              <a:gs pos="0">
                <a:schemeClr val="accent1">
                  <a:lumMod val="5000"/>
                  <a:lumOff val="95000"/>
                </a:schemeClr>
              </a:gs>
              <a:gs pos="90000">
                <a:schemeClr val="bg1">
                  <a:alpha val="40000"/>
                </a:schemeClr>
              </a:gs>
              <a:gs pos="100000">
                <a:schemeClr val="tx1">
                  <a:lumMod val="50000"/>
                  <a:lumOff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5" name="TextBox 4">
            <a:extLst>
              <a:ext uri="{FF2B5EF4-FFF2-40B4-BE49-F238E27FC236}">
                <a16:creationId xmlns:a16="http://schemas.microsoft.com/office/drawing/2014/main" id="{6181985E-29C9-EBC7-17BD-375B797F160A}"/>
              </a:ext>
            </a:extLst>
          </p:cNvPr>
          <p:cNvSpPr txBox="1"/>
          <p:nvPr/>
        </p:nvSpPr>
        <p:spPr>
          <a:xfrm>
            <a:off x="469106" y="1208697"/>
            <a:ext cx="5086350" cy="3046988"/>
          </a:xfrm>
          <a:prstGeom prst="rect">
            <a:avLst/>
          </a:prstGeom>
          <a:noFill/>
        </p:spPr>
        <p:txBody>
          <a:bodyPr wrap="square" rtlCol="0">
            <a:spAutoFit/>
          </a:bodyPr>
          <a:lstStyle/>
          <a:p>
            <a:r>
              <a:rPr lang="en-GB" sz="2400" dirty="0">
                <a:latin typeface="Abadi" panose="020B0604020104020204" pitchFamily="34" charset="0"/>
                <a:cs typeface="Aharoni" panose="02010803020104030203" pitchFamily="2" charset="-79"/>
              </a:rPr>
              <a:t>Durability ensures that once a transaction has been committed, its changes are permanent. Even in the event of a system crash, power failure, or other unexpected issues, the database guarantees that the data remains consistent and intact after the commit.</a:t>
            </a:r>
          </a:p>
        </p:txBody>
      </p:sp>
      <p:sp>
        <p:nvSpPr>
          <p:cNvPr id="6" name="TextBox 5">
            <a:extLst>
              <a:ext uri="{FF2B5EF4-FFF2-40B4-BE49-F238E27FC236}">
                <a16:creationId xmlns:a16="http://schemas.microsoft.com/office/drawing/2014/main" id="{46F2B554-5DC8-42AF-633D-2BC670B476F0}"/>
              </a:ext>
            </a:extLst>
          </p:cNvPr>
          <p:cNvSpPr txBox="1"/>
          <p:nvPr/>
        </p:nvSpPr>
        <p:spPr>
          <a:xfrm>
            <a:off x="502445" y="559813"/>
            <a:ext cx="3311127" cy="584775"/>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DURABILITY</a:t>
            </a:r>
            <a:endParaRPr lang="en-GH" sz="3200" dirty="0">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0A502C13-2856-F779-4E64-34342BB89E7F}"/>
              </a:ext>
            </a:extLst>
          </p:cNvPr>
          <p:cNvSpPr txBox="1"/>
          <p:nvPr/>
        </p:nvSpPr>
        <p:spPr>
          <a:xfrm>
            <a:off x="382101" y="4258312"/>
            <a:ext cx="5698333" cy="2308324"/>
          </a:xfrm>
          <a:prstGeom prst="rect">
            <a:avLst/>
          </a:prstGeom>
          <a:noFill/>
        </p:spPr>
        <p:txBody>
          <a:bodyPr wrap="square" rtlCol="0">
            <a:spAutoFit/>
          </a:bodyPr>
          <a:lstStyle/>
          <a:p>
            <a:r>
              <a:rPr lang="en-GB" sz="2400" dirty="0">
                <a:latin typeface="Abadi" panose="020B0604020104020204" pitchFamily="34" charset="0"/>
                <a:cs typeface="Aharoni" panose="02010803020104030203" pitchFamily="2" charset="-79"/>
              </a:rPr>
              <a:t>For example, in a banking system, if a transaction involves transferring money and the system crashes after the transaction is committed, durability ensures that the transfer has been completed and recorded in the database.</a:t>
            </a:r>
          </a:p>
        </p:txBody>
      </p:sp>
      <p:sp>
        <p:nvSpPr>
          <p:cNvPr id="10" name="TextBox 9">
            <a:extLst>
              <a:ext uri="{FF2B5EF4-FFF2-40B4-BE49-F238E27FC236}">
                <a16:creationId xmlns:a16="http://schemas.microsoft.com/office/drawing/2014/main" id="{6386E31C-984C-964C-565A-DE5BC857EAA9}"/>
              </a:ext>
            </a:extLst>
          </p:cNvPr>
          <p:cNvSpPr txBox="1"/>
          <p:nvPr/>
        </p:nvSpPr>
        <p:spPr>
          <a:xfrm>
            <a:off x="6525308" y="1208697"/>
            <a:ext cx="5164248" cy="2308324"/>
          </a:xfrm>
          <a:prstGeom prst="rect">
            <a:avLst/>
          </a:prstGeom>
          <a:noFill/>
        </p:spPr>
        <p:txBody>
          <a:bodyPr wrap="square" rtlCol="0">
            <a:spAutoFit/>
          </a:bodyPr>
          <a:lstStyle/>
          <a:p>
            <a:r>
              <a:rPr lang="en-GB" sz="2400" dirty="0">
                <a:latin typeface="Abadi" panose="020B0604020104020204" pitchFamily="34" charset="0"/>
                <a:cs typeface="Aharoni" panose="02010803020104030203" pitchFamily="2" charset="-79"/>
              </a:rPr>
              <a:t>Durability is critical for databases handling sensitive operations, such as financial systems, e-commerce platforms, and healthcare records, where data consistency and reliability are essential.</a:t>
            </a:r>
            <a:endParaRPr lang="en-GH" dirty="0"/>
          </a:p>
        </p:txBody>
      </p:sp>
      <p:sp>
        <p:nvSpPr>
          <p:cNvPr id="11" name="TextBox 10">
            <a:extLst>
              <a:ext uri="{FF2B5EF4-FFF2-40B4-BE49-F238E27FC236}">
                <a16:creationId xmlns:a16="http://schemas.microsoft.com/office/drawing/2014/main" id="{888EC09B-FC8F-9973-4E9C-A03BA9C05259}"/>
              </a:ext>
            </a:extLst>
          </p:cNvPr>
          <p:cNvSpPr txBox="1"/>
          <p:nvPr/>
        </p:nvSpPr>
        <p:spPr>
          <a:xfrm>
            <a:off x="9593941" y="628348"/>
            <a:ext cx="6100996" cy="369332"/>
          </a:xfrm>
          <a:prstGeom prst="rect">
            <a:avLst/>
          </a:prstGeom>
          <a:noFill/>
        </p:spPr>
        <p:txBody>
          <a:bodyPr wrap="square">
            <a:spAutoFit/>
          </a:bodyPr>
          <a:lstStyle/>
          <a:p>
            <a:r>
              <a:rPr lang="en-US" sz="1800" dirty="0"/>
              <a:t>ACID PROPERTIES</a:t>
            </a:r>
            <a:endParaRPr lang="en-GH" sz="1800" dirty="0"/>
          </a:p>
        </p:txBody>
      </p:sp>
    </p:spTree>
    <p:extLst>
      <p:ext uri="{BB962C8B-B14F-4D97-AF65-F5344CB8AC3E}">
        <p14:creationId xmlns:p14="http://schemas.microsoft.com/office/powerpoint/2010/main" val="2436590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4" name="Text Box 3"/>
          <p:cNvSpPr txBox="1"/>
          <p:nvPr/>
        </p:nvSpPr>
        <p:spPr>
          <a:xfrm>
            <a:off x="1350010" y="1122680"/>
            <a:ext cx="9491980" cy="4523105"/>
          </a:xfrm>
          <a:prstGeom prst="rect">
            <a:avLst/>
          </a:prstGeom>
          <a:noFill/>
        </p:spPr>
        <p:txBody>
          <a:bodyPr wrap="square" rtlCol="0">
            <a:spAutoFit/>
          </a:bodyPr>
          <a:lstStyle/>
          <a:p>
            <a:r>
              <a:rPr lang="en-US" sz="3600" b="1" dirty="0"/>
              <a:t>Query processing </a:t>
            </a:r>
            <a:r>
              <a:rPr lang="en-US" sz="3600" dirty="0"/>
              <a:t>involves translating high-level queries into low-level expressions that a system can understand and execute. While SQL is a human-readable format for queries, systems interpret queries more effectively in relational algebra. Thus, query processing converts SQL statements into relational algebra expressions before execution.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59289E-17BD-4FDC-A083-0EBFACE0E246}"/>
              </a:ext>
            </a:extLst>
          </p:cNvPr>
          <p:cNvSpPr txBox="1"/>
          <p:nvPr/>
        </p:nvSpPr>
        <p:spPr>
          <a:xfrm>
            <a:off x="954410" y="1545779"/>
            <a:ext cx="3283482" cy="3970318"/>
          </a:xfrm>
          <a:prstGeom prst="rect">
            <a:avLst/>
          </a:prstGeom>
          <a:noFill/>
        </p:spPr>
        <p:txBody>
          <a:bodyPr wrap="square" rtlCol="0">
            <a:spAutoFit/>
          </a:bodyPr>
          <a:lstStyle/>
          <a:p>
            <a:r>
              <a:rPr lang="en-US" sz="2800" dirty="0"/>
              <a:t>Imagine you're at a library with millions of books, and you need to find a specific book with certain information. You approach the librarian and ask for help.</a:t>
            </a:r>
            <a:endParaRPr lang="en-GB" sz="2800" dirty="0"/>
          </a:p>
        </p:txBody>
      </p:sp>
      <p:sp>
        <p:nvSpPr>
          <p:cNvPr id="5" name="TextBox 4">
            <a:extLst>
              <a:ext uri="{FF2B5EF4-FFF2-40B4-BE49-F238E27FC236}">
                <a16:creationId xmlns:a16="http://schemas.microsoft.com/office/drawing/2014/main" id="{AFB4764B-7907-4DB9-AF82-F016FE655FFD}"/>
              </a:ext>
            </a:extLst>
          </p:cNvPr>
          <p:cNvSpPr txBox="1"/>
          <p:nvPr/>
        </p:nvSpPr>
        <p:spPr>
          <a:xfrm>
            <a:off x="1699652" y="2527463"/>
            <a:ext cx="6143510" cy="461665"/>
          </a:xfrm>
          <a:prstGeom prst="rect">
            <a:avLst/>
          </a:prstGeom>
          <a:noFill/>
        </p:spPr>
        <p:txBody>
          <a:bodyPr wrap="square" rtlCol="0">
            <a:spAutoFit/>
          </a:bodyPr>
          <a:lstStyle/>
          <a:p>
            <a:endParaRPr lang="en-GB" sz="2400" dirty="0"/>
          </a:p>
        </p:txBody>
      </p:sp>
      <p:sp>
        <p:nvSpPr>
          <p:cNvPr id="6" name="Rectangle: Rounded Corners 5">
            <a:extLst>
              <a:ext uri="{FF2B5EF4-FFF2-40B4-BE49-F238E27FC236}">
                <a16:creationId xmlns:a16="http://schemas.microsoft.com/office/drawing/2014/main" id="{7C5CE3BE-DB14-458C-83F4-73DF7E8D5512}"/>
              </a:ext>
            </a:extLst>
          </p:cNvPr>
          <p:cNvSpPr/>
          <p:nvPr/>
        </p:nvSpPr>
        <p:spPr>
          <a:xfrm>
            <a:off x="7460272" y="1662977"/>
            <a:ext cx="3015762" cy="9864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CE64CBBE-A304-462E-B542-1B7130167291}"/>
              </a:ext>
            </a:extLst>
          </p:cNvPr>
          <p:cNvSpPr txBox="1"/>
          <p:nvPr/>
        </p:nvSpPr>
        <p:spPr>
          <a:xfrm>
            <a:off x="7667215" y="1690194"/>
            <a:ext cx="2664069" cy="646331"/>
          </a:xfrm>
          <a:prstGeom prst="rect">
            <a:avLst/>
          </a:prstGeom>
          <a:noFill/>
        </p:spPr>
        <p:txBody>
          <a:bodyPr wrap="square" rtlCol="0">
            <a:spAutoFit/>
          </a:bodyPr>
          <a:lstStyle/>
          <a:p>
            <a:r>
              <a:rPr lang="en-US" dirty="0"/>
              <a:t>1. Understand what you're looking for (your query)</a:t>
            </a:r>
            <a:endParaRPr lang="en-GB" dirty="0"/>
          </a:p>
        </p:txBody>
      </p:sp>
      <p:sp>
        <p:nvSpPr>
          <p:cNvPr id="11" name="TextBox 10">
            <a:extLst>
              <a:ext uri="{FF2B5EF4-FFF2-40B4-BE49-F238E27FC236}">
                <a16:creationId xmlns:a16="http://schemas.microsoft.com/office/drawing/2014/main" id="{2C3BE685-914F-447F-98EB-9614C8C62857}"/>
              </a:ext>
            </a:extLst>
          </p:cNvPr>
          <p:cNvSpPr txBox="1"/>
          <p:nvPr/>
        </p:nvSpPr>
        <p:spPr>
          <a:xfrm>
            <a:off x="7667215" y="1147164"/>
            <a:ext cx="2946400" cy="369332"/>
          </a:xfrm>
          <a:prstGeom prst="rect">
            <a:avLst/>
          </a:prstGeom>
          <a:noFill/>
        </p:spPr>
        <p:txBody>
          <a:bodyPr wrap="square" rtlCol="0">
            <a:spAutoFit/>
          </a:bodyPr>
          <a:lstStyle/>
          <a:p>
            <a:r>
              <a:rPr lang="en-US" dirty="0"/>
              <a:t>The librarian's task is to:</a:t>
            </a:r>
            <a:endParaRPr lang="en-GB" dirty="0"/>
          </a:p>
        </p:txBody>
      </p:sp>
    </p:spTree>
    <p:extLst>
      <p:ext uri="{BB962C8B-B14F-4D97-AF65-F5344CB8AC3E}">
        <p14:creationId xmlns:p14="http://schemas.microsoft.com/office/powerpoint/2010/main" val="26856392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E907-8AF0-426C-AFD4-6B5625EAD21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09B9A80-2F57-4320-BF40-96E0D893A6A3}"/>
              </a:ext>
            </a:extLst>
          </p:cNvPr>
          <p:cNvSpPr>
            <a:spLocks noGrp="1"/>
          </p:cNvSpPr>
          <p:nvPr>
            <p:ph idx="1"/>
          </p:nvPr>
        </p:nvSpPr>
        <p:spPr/>
        <p:txBody>
          <a:bodyPr/>
          <a:lstStyle/>
          <a:p>
            <a:endParaRPr lang="en-GB" dirty="0"/>
          </a:p>
        </p:txBody>
      </p:sp>
      <p:sp>
        <p:nvSpPr>
          <p:cNvPr id="4" name="TextBox 3">
            <a:extLst>
              <a:ext uri="{FF2B5EF4-FFF2-40B4-BE49-F238E27FC236}">
                <a16:creationId xmlns:a16="http://schemas.microsoft.com/office/drawing/2014/main" id="{A659289E-17BD-4FDC-A083-0EBFACE0E246}"/>
              </a:ext>
            </a:extLst>
          </p:cNvPr>
          <p:cNvSpPr txBox="1"/>
          <p:nvPr/>
        </p:nvSpPr>
        <p:spPr>
          <a:xfrm>
            <a:off x="954410" y="1545779"/>
            <a:ext cx="3283482" cy="3970318"/>
          </a:xfrm>
          <a:prstGeom prst="rect">
            <a:avLst/>
          </a:prstGeom>
          <a:noFill/>
        </p:spPr>
        <p:txBody>
          <a:bodyPr wrap="square" rtlCol="0">
            <a:spAutoFit/>
          </a:bodyPr>
          <a:lstStyle/>
          <a:p>
            <a:r>
              <a:rPr lang="en-US" sz="2800" dirty="0"/>
              <a:t>Imagine you're at a library with millions of books, and you need to find a specific book with certain information. You approach the librarian and ask for help.</a:t>
            </a:r>
            <a:endParaRPr lang="en-GB" sz="2800" dirty="0"/>
          </a:p>
        </p:txBody>
      </p:sp>
      <p:sp>
        <p:nvSpPr>
          <p:cNvPr id="5" name="TextBox 4">
            <a:extLst>
              <a:ext uri="{FF2B5EF4-FFF2-40B4-BE49-F238E27FC236}">
                <a16:creationId xmlns:a16="http://schemas.microsoft.com/office/drawing/2014/main" id="{AFB4764B-7907-4DB9-AF82-F016FE655FFD}"/>
              </a:ext>
            </a:extLst>
          </p:cNvPr>
          <p:cNvSpPr txBox="1"/>
          <p:nvPr/>
        </p:nvSpPr>
        <p:spPr>
          <a:xfrm>
            <a:off x="1699652" y="2527463"/>
            <a:ext cx="6143510" cy="461665"/>
          </a:xfrm>
          <a:prstGeom prst="rect">
            <a:avLst/>
          </a:prstGeom>
          <a:noFill/>
        </p:spPr>
        <p:txBody>
          <a:bodyPr wrap="square" rtlCol="0">
            <a:spAutoFit/>
          </a:bodyPr>
          <a:lstStyle/>
          <a:p>
            <a:endParaRPr lang="en-GB" sz="2400" dirty="0"/>
          </a:p>
        </p:txBody>
      </p:sp>
      <p:sp>
        <p:nvSpPr>
          <p:cNvPr id="6" name="Rectangle: Rounded Corners 5">
            <a:extLst>
              <a:ext uri="{FF2B5EF4-FFF2-40B4-BE49-F238E27FC236}">
                <a16:creationId xmlns:a16="http://schemas.microsoft.com/office/drawing/2014/main" id="{7C5CE3BE-DB14-458C-83F4-73DF7E8D5512}"/>
              </a:ext>
            </a:extLst>
          </p:cNvPr>
          <p:cNvSpPr/>
          <p:nvPr/>
        </p:nvSpPr>
        <p:spPr>
          <a:xfrm>
            <a:off x="7578969" y="2711344"/>
            <a:ext cx="3015762" cy="9864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CE64CBBE-A304-462E-B542-1B7130167291}"/>
              </a:ext>
            </a:extLst>
          </p:cNvPr>
          <p:cNvSpPr txBox="1"/>
          <p:nvPr/>
        </p:nvSpPr>
        <p:spPr>
          <a:xfrm>
            <a:off x="7798385" y="1690688"/>
            <a:ext cx="2664069" cy="646331"/>
          </a:xfrm>
          <a:prstGeom prst="rect">
            <a:avLst/>
          </a:prstGeom>
          <a:noFill/>
        </p:spPr>
        <p:txBody>
          <a:bodyPr wrap="square" rtlCol="0">
            <a:spAutoFit/>
          </a:bodyPr>
          <a:lstStyle/>
          <a:p>
            <a:r>
              <a:rPr lang="en-US" dirty="0"/>
              <a:t>1. Understand what you're looking for (your query)</a:t>
            </a:r>
            <a:endParaRPr lang="en-GB" dirty="0"/>
          </a:p>
        </p:txBody>
      </p:sp>
      <p:sp>
        <p:nvSpPr>
          <p:cNvPr id="7" name="TextBox 6">
            <a:extLst>
              <a:ext uri="{FF2B5EF4-FFF2-40B4-BE49-F238E27FC236}">
                <a16:creationId xmlns:a16="http://schemas.microsoft.com/office/drawing/2014/main" id="{A12610FD-CFFA-4B09-9B3F-6903AAEE7156}"/>
              </a:ext>
            </a:extLst>
          </p:cNvPr>
          <p:cNvSpPr txBox="1"/>
          <p:nvPr/>
        </p:nvSpPr>
        <p:spPr>
          <a:xfrm>
            <a:off x="7843162" y="2739252"/>
            <a:ext cx="2558138" cy="923330"/>
          </a:xfrm>
          <a:prstGeom prst="rect">
            <a:avLst/>
          </a:prstGeom>
          <a:noFill/>
        </p:spPr>
        <p:txBody>
          <a:bodyPr wrap="square" rtlCol="0">
            <a:spAutoFit/>
          </a:bodyPr>
          <a:lstStyle/>
          <a:p>
            <a:r>
              <a:rPr lang="en-US" dirty="0"/>
              <a:t>2. Find the relevant books (data) that match your request</a:t>
            </a:r>
            <a:endParaRPr lang="en-GB" dirty="0"/>
          </a:p>
        </p:txBody>
      </p:sp>
      <p:sp>
        <p:nvSpPr>
          <p:cNvPr id="9" name="TextBox 8">
            <a:extLst>
              <a:ext uri="{FF2B5EF4-FFF2-40B4-BE49-F238E27FC236}">
                <a16:creationId xmlns:a16="http://schemas.microsoft.com/office/drawing/2014/main" id="{53138E33-98A6-402F-A8F6-0A3BA7608776}"/>
              </a:ext>
            </a:extLst>
          </p:cNvPr>
          <p:cNvSpPr txBox="1"/>
          <p:nvPr/>
        </p:nvSpPr>
        <p:spPr>
          <a:xfrm>
            <a:off x="7667215" y="1147164"/>
            <a:ext cx="2946400" cy="369332"/>
          </a:xfrm>
          <a:prstGeom prst="rect">
            <a:avLst/>
          </a:prstGeom>
          <a:noFill/>
        </p:spPr>
        <p:txBody>
          <a:bodyPr wrap="square" rtlCol="0">
            <a:spAutoFit/>
          </a:bodyPr>
          <a:lstStyle/>
          <a:p>
            <a:r>
              <a:rPr lang="en-US" dirty="0"/>
              <a:t>The librarian's task is to:</a:t>
            </a:r>
            <a:endParaRPr lang="en-GB" dirty="0"/>
          </a:p>
        </p:txBody>
      </p:sp>
    </p:spTree>
    <p:extLst>
      <p:ext uri="{BB962C8B-B14F-4D97-AF65-F5344CB8AC3E}">
        <p14:creationId xmlns:p14="http://schemas.microsoft.com/office/powerpoint/2010/main" val="24784429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E907-8AF0-426C-AFD4-6B5625EAD21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09B9A80-2F57-4320-BF40-96E0D893A6A3}"/>
              </a:ext>
            </a:extLst>
          </p:cNvPr>
          <p:cNvSpPr>
            <a:spLocks noGrp="1"/>
          </p:cNvSpPr>
          <p:nvPr>
            <p:ph idx="1"/>
          </p:nvPr>
        </p:nvSpPr>
        <p:spPr/>
        <p:txBody>
          <a:bodyPr/>
          <a:lstStyle/>
          <a:p>
            <a:endParaRPr lang="en-GB" dirty="0"/>
          </a:p>
        </p:txBody>
      </p:sp>
      <p:sp>
        <p:nvSpPr>
          <p:cNvPr id="4" name="TextBox 3">
            <a:extLst>
              <a:ext uri="{FF2B5EF4-FFF2-40B4-BE49-F238E27FC236}">
                <a16:creationId xmlns:a16="http://schemas.microsoft.com/office/drawing/2014/main" id="{A659289E-17BD-4FDC-A083-0EBFACE0E246}"/>
              </a:ext>
            </a:extLst>
          </p:cNvPr>
          <p:cNvSpPr txBox="1"/>
          <p:nvPr/>
        </p:nvSpPr>
        <p:spPr>
          <a:xfrm>
            <a:off x="954410" y="1545779"/>
            <a:ext cx="3283482" cy="3970318"/>
          </a:xfrm>
          <a:prstGeom prst="rect">
            <a:avLst/>
          </a:prstGeom>
          <a:noFill/>
        </p:spPr>
        <p:txBody>
          <a:bodyPr wrap="square" rtlCol="0">
            <a:spAutoFit/>
          </a:bodyPr>
          <a:lstStyle/>
          <a:p>
            <a:r>
              <a:rPr lang="en-US" sz="2800" dirty="0"/>
              <a:t>Imagine you're at a library with millions of books, and you need to find a specific book with certain information. You approach the librarian and ask for help.</a:t>
            </a:r>
            <a:endParaRPr lang="en-GB" sz="2800" dirty="0"/>
          </a:p>
        </p:txBody>
      </p:sp>
      <p:sp>
        <p:nvSpPr>
          <p:cNvPr id="5" name="TextBox 4">
            <a:extLst>
              <a:ext uri="{FF2B5EF4-FFF2-40B4-BE49-F238E27FC236}">
                <a16:creationId xmlns:a16="http://schemas.microsoft.com/office/drawing/2014/main" id="{AFB4764B-7907-4DB9-AF82-F016FE655FFD}"/>
              </a:ext>
            </a:extLst>
          </p:cNvPr>
          <p:cNvSpPr txBox="1"/>
          <p:nvPr/>
        </p:nvSpPr>
        <p:spPr>
          <a:xfrm>
            <a:off x="1699652" y="2527463"/>
            <a:ext cx="6143510" cy="461665"/>
          </a:xfrm>
          <a:prstGeom prst="rect">
            <a:avLst/>
          </a:prstGeom>
          <a:noFill/>
        </p:spPr>
        <p:txBody>
          <a:bodyPr wrap="square" rtlCol="0">
            <a:spAutoFit/>
          </a:bodyPr>
          <a:lstStyle/>
          <a:p>
            <a:endParaRPr lang="en-GB" sz="2400" dirty="0"/>
          </a:p>
        </p:txBody>
      </p:sp>
      <p:sp>
        <p:nvSpPr>
          <p:cNvPr id="6" name="Rectangle: Rounded Corners 5">
            <a:extLst>
              <a:ext uri="{FF2B5EF4-FFF2-40B4-BE49-F238E27FC236}">
                <a16:creationId xmlns:a16="http://schemas.microsoft.com/office/drawing/2014/main" id="{7C5CE3BE-DB14-458C-83F4-73DF7E8D5512}"/>
              </a:ext>
            </a:extLst>
          </p:cNvPr>
          <p:cNvSpPr/>
          <p:nvPr/>
        </p:nvSpPr>
        <p:spPr>
          <a:xfrm>
            <a:off x="7614350" y="3829315"/>
            <a:ext cx="3015762" cy="9864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CE64CBBE-A304-462E-B542-1B7130167291}"/>
              </a:ext>
            </a:extLst>
          </p:cNvPr>
          <p:cNvSpPr txBox="1"/>
          <p:nvPr/>
        </p:nvSpPr>
        <p:spPr>
          <a:xfrm>
            <a:off x="7863824" y="1902477"/>
            <a:ext cx="2664069" cy="646331"/>
          </a:xfrm>
          <a:prstGeom prst="rect">
            <a:avLst/>
          </a:prstGeom>
          <a:noFill/>
        </p:spPr>
        <p:txBody>
          <a:bodyPr wrap="square" rtlCol="0">
            <a:spAutoFit/>
          </a:bodyPr>
          <a:lstStyle/>
          <a:p>
            <a:r>
              <a:rPr lang="en-US" dirty="0"/>
              <a:t>1. Understand what you're looking for (your query)</a:t>
            </a:r>
            <a:endParaRPr lang="en-GB" dirty="0"/>
          </a:p>
        </p:txBody>
      </p:sp>
      <p:sp>
        <p:nvSpPr>
          <p:cNvPr id="7" name="TextBox 6">
            <a:extLst>
              <a:ext uri="{FF2B5EF4-FFF2-40B4-BE49-F238E27FC236}">
                <a16:creationId xmlns:a16="http://schemas.microsoft.com/office/drawing/2014/main" id="{A12610FD-CFFA-4B09-9B3F-6903AAEE7156}"/>
              </a:ext>
            </a:extLst>
          </p:cNvPr>
          <p:cNvSpPr txBox="1"/>
          <p:nvPr/>
        </p:nvSpPr>
        <p:spPr>
          <a:xfrm>
            <a:off x="7843162" y="2829786"/>
            <a:ext cx="2558138" cy="923330"/>
          </a:xfrm>
          <a:prstGeom prst="rect">
            <a:avLst/>
          </a:prstGeom>
          <a:noFill/>
        </p:spPr>
        <p:txBody>
          <a:bodyPr wrap="square" rtlCol="0">
            <a:spAutoFit/>
          </a:bodyPr>
          <a:lstStyle/>
          <a:p>
            <a:r>
              <a:rPr lang="en-US" dirty="0"/>
              <a:t>2. Find the relevant books (data) that match your request</a:t>
            </a:r>
            <a:endParaRPr lang="en-GB" dirty="0"/>
          </a:p>
        </p:txBody>
      </p:sp>
      <p:sp>
        <p:nvSpPr>
          <p:cNvPr id="8" name="TextBox 7">
            <a:extLst>
              <a:ext uri="{FF2B5EF4-FFF2-40B4-BE49-F238E27FC236}">
                <a16:creationId xmlns:a16="http://schemas.microsoft.com/office/drawing/2014/main" id="{3B7A47F8-1209-4D47-986B-89740543CB48}"/>
              </a:ext>
            </a:extLst>
          </p:cNvPr>
          <p:cNvSpPr txBox="1"/>
          <p:nvPr/>
        </p:nvSpPr>
        <p:spPr>
          <a:xfrm>
            <a:off x="7857858" y="3865254"/>
            <a:ext cx="2676002" cy="923330"/>
          </a:xfrm>
          <a:prstGeom prst="rect">
            <a:avLst/>
          </a:prstGeom>
          <a:noFill/>
        </p:spPr>
        <p:txBody>
          <a:bodyPr wrap="square" rtlCol="0">
            <a:spAutoFit/>
          </a:bodyPr>
          <a:lstStyle/>
          <a:p>
            <a:r>
              <a:rPr lang="en-US" dirty="0"/>
              <a:t>3. Extract the specific information you need from those books</a:t>
            </a:r>
            <a:endParaRPr lang="en-GB" dirty="0"/>
          </a:p>
        </p:txBody>
      </p:sp>
      <p:sp>
        <p:nvSpPr>
          <p:cNvPr id="11" name="TextBox 10">
            <a:extLst>
              <a:ext uri="{FF2B5EF4-FFF2-40B4-BE49-F238E27FC236}">
                <a16:creationId xmlns:a16="http://schemas.microsoft.com/office/drawing/2014/main" id="{7EB9E74F-10AA-4931-AD9E-366F0D43EC3F}"/>
              </a:ext>
            </a:extLst>
          </p:cNvPr>
          <p:cNvSpPr txBox="1"/>
          <p:nvPr/>
        </p:nvSpPr>
        <p:spPr>
          <a:xfrm>
            <a:off x="7667215" y="1147164"/>
            <a:ext cx="2946400" cy="369332"/>
          </a:xfrm>
          <a:prstGeom prst="rect">
            <a:avLst/>
          </a:prstGeom>
          <a:noFill/>
        </p:spPr>
        <p:txBody>
          <a:bodyPr wrap="square" rtlCol="0">
            <a:spAutoFit/>
          </a:bodyPr>
          <a:lstStyle/>
          <a:p>
            <a:r>
              <a:rPr lang="en-US" dirty="0"/>
              <a:t>The librarian's task is to:</a:t>
            </a:r>
            <a:endParaRPr lang="en-GB" dirty="0"/>
          </a:p>
        </p:txBody>
      </p:sp>
    </p:spTree>
    <p:extLst>
      <p:ext uri="{BB962C8B-B14F-4D97-AF65-F5344CB8AC3E}">
        <p14:creationId xmlns:p14="http://schemas.microsoft.com/office/powerpoint/2010/main" val="23023215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E907-8AF0-426C-AFD4-6B5625EAD21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09B9A80-2F57-4320-BF40-96E0D893A6A3}"/>
              </a:ext>
            </a:extLst>
          </p:cNvPr>
          <p:cNvSpPr>
            <a:spLocks noGrp="1"/>
          </p:cNvSpPr>
          <p:nvPr>
            <p:ph idx="1"/>
          </p:nvPr>
        </p:nvSpPr>
        <p:spPr/>
        <p:txBody>
          <a:bodyPr/>
          <a:lstStyle/>
          <a:p>
            <a:endParaRPr lang="en-GB" dirty="0"/>
          </a:p>
        </p:txBody>
      </p:sp>
      <p:sp>
        <p:nvSpPr>
          <p:cNvPr id="4" name="TextBox 3">
            <a:extLst>
              <a:ext uri="{FF2B5EF4-FFF2-40B4-BE49-F238E27FC236}">
                <a16:creationId xmlns:a16="http://schemas.microsoft.com/office/drawing/2014/main" id="{A659289E-17BD-4FDC-A083-0EBFACE0E246}"/>
              </a:ext>
            </a:extLst>
          </p:cNvPr>
          <p:cNvSpPr txBox="1"/>
          <p:nvPr/>
        </p:nvSpPr>
        <p:spPr>
          <a:xfrm>
            <a:off x="954410" y="1545779"/>
            <a:ext cx="3283482" cy="3970318"/>
          </a:xfrm>
          <a:prstGeom prst="rect">
            <a:avLst/>
          </a:prstGeom>
          <a:noFill/>
        </p:spPr>
        <p:txBody>
          <a:bodyPr wrap="square" rtlCol="0">
            <a:spAutoFit/>
          </a:bodyPr>
          <a:lstStyle/>
          <a:p>
            <a:r>
              <a:rPr lang="en-US" sz="2800" dirty="0"/>
              <a:t>Imagine you're at a library with millions of books, and you need to find a specific book with certain information. You approach the librarian and ask for help.</a:t>
            </a:r>
            <a:endParaRPr lang="en-GB" sz="2800" dirty="0"/>
          </a:p>
        </p:txBody>
      </p:sp>
      <p:sp>
        <p:nvSpPr>
          <p:cNvPr id="5" name="TextBox 4">
            <a:extLst>
              <a:ext uri="{FF2B5EF4-FFF2-40B4-BE49-F238E27FC236}">
                <a16:creationId xmlns:a16="http://schemas.microsoft.com/office/drawing/2014/main" id="{AFB4764B-7907-4DB9-AF82-F016FE655FFD}"/>
              </a:ext>
            </a:extLst>
          </p:cNvPr>
          <p:cNvSpPr txBox="1"/>
          <p:nvPr/>
        </p:nvSpPr>
        <p:spPr>
          <a:xfrm>
            <a:off x="1699652" y="2527463"/>
            <a:ext cx="6143510" cy="461665"/>
          </a:xfrm>
          <a:prstGeom prst="rect">
            <a:avLst/>
          </a:prstGeom>
          <a:noFill/>
        </p:spPr>
        <p:txBody>
          <a:bodyPr wrap="square" rtlCol="0">
            <a:spAutoFit/>
          </a:bodyPr>
          <a:lstStyle/>
          <a:p>
            <a:endParaRPr lang="en-GB" sz="2400" dirty="0"/>
          </a:p>
        </p:txBody>
      </p:sp>
      <p:sp>
        <p:nvSpPr>
          <p:cNvPr id="6" name="Rectangle: Rounded Corners 5">
            <a:extLst>
              <a:ext uri="{FF2B5EF4-FFF2-40B4-BE49-F238E27FC236}">
                <a16:creationId xmlns:a16="http://schemas.microsoft.com/office/drawing/2014/main" id="{7C5CE3BE-DB14-458C-83F4-73DF7E8D5512}"/>
              </a:ext>
            </a:extLst>
          </p:cNvPr>
          <p:cNvSpPr/>
          <p:nvPr/>
        </p:nvSpPr>
        <p:spPr>
          <a:xfrm>
            <a:off x="7614350" y="4923521"/>
            <a:ext cx="3015762" cy="9864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CE64CBBE-A304-462E-B542-1B7130167291}"/>
              </a:ext>
            </a:extLst>
          </p:cNvPr>
          <p:cNvSpPr txBox="1"/>
          <p:nvPr/>
        </p:nvSpPr>
        <p:spPr>
          <a:xfrm>
            <a:off x="7863824" y="1902477"/>
            <a:ext cx="2664069" cy="646331"/>
          </a:xfrm>
          <a:prstGeom prst="rect">
            <a:avLst/>
          </a:prstGeom>
          <a:noFill/>
        </p:spPr>
        <p:txBody>
          <a:bodyPr wrap="square" rtlCol="0">
            <a:spAutoFit/>
          </a:bodyPr>
          <a:lstStyle/>
          <a:p>
            <a:r>
              <a:rPr lang="en-US" dirty="0"/>
              <a:t>1. Understand what you're looking for (your query)</a:t>
            </a:r>
            <a:endParaRPr lang="en-GB" dirty="0"/>
          </a:p>
        </p:txBody>
      </p:sp>
      <p:sp>
        <p:nvSpPr>
          <p:cNvPr id="7" name="TextBox 6">
            <a:extLst>
              <a:ext uri="{FF2B5EF4-FFF2-40B4-BE49-F238E27FC236}">
                <a16:creationId xmlns:a16="http://schemas.microsoft.com/office/drawing/2014/main" id="{A12610FD-CFFA-4B09-9B3F-6903AAEE7156}"/>
              </a:ext>
            </a:extLst>
          </p:cNvPr>
          <p:cNvSpPr txBox="1"/>
          <p:nvPr/>
        </p:nvSpPr>
        <p:spPr>
          <a:xfrm>
            <a:off x="7857858" y="2812835"/>
            <a:ext cx="2558138" cy="923330"/>
          </a:xfrm>
          <a:prstGeom prst="rect">
            <a:avLst/>
          </a:prstGeom>
          <a:noFill/>
        </p:spPr>
        <p:txBody>
          <a:bodyPr wrap="square" rtlCol="0">
            <a:spAutoFit/>
          </a:bodyPr>
          <a:lstStyle/>
          <a:p>
            <a:r>
              <a:rPr lang="en-US" dirty="0"/>
              <a:t>2. Find the relevant books (data) that match your request</a:t>
            </a:r>
            <a:endParaRPr lang="en-GB" dirty="0"/>
          </a:p>
        </p:txBody>
      </p:sp>
      <p:sp>
        <p:nvSpPr>
          <p:cNvPr id="8" name="TextBox 7">
            <a:extLst>
              <a:ext uri="{FF2B5EF4-FFF2-40B4-BE49-F238E27FC236}">
                <a16:creationId xmlns:a16="http://schemas.microsoft.com/office/drawing/2014/main" id="{3B7A47F8-1209-4D47-986B-89740543CB48}"/>
              </a:ext>
            </a:extLst>
          </p:cNvPr>
          <p:cNvSpPr txBox="1"/>
          <p:nvPr/>
        </p:nvSpPr>
        <p:spPr>
          <a:xfrm>
            <a:off x="7857858" y="3865254"/>
            <a:ext cx="2676002" cy="923330"/>
          </a:xfrm>
          <a:prstGeom prst="rect">
            <a:avLst/>
          </a:prstGeom>
          <a:noFill/>
        </p:spPr>
        <p:txBody>
          <a:bodyPr wrap="square" rtlCol="0">
            <a:spAutoFit/>
          </a:bodyPr>
          <a:lstStyle/>
          <a:p>
            <a:r>
              <a:rPr lang="en-US" dirty="0"/>
              <a:t>3. Extract the specific information you need from those books</a:t>
            </a:r>
            <a:endParaRPr lang="en-GB" dirty="0"/>
          </a:p>
        </p:txBody>
      </p:sp>
      <p:sp>
        <p:nvSpPr>
          <p:cNvPr id="9" name="TextBox 8">
            <a:extLst>
              <a:ext uri="{FF2B5EF4-FFF2-40B4-BE49-F238E27FC236}">
                <a16:creationId xmlns:a16="http://schemas.microsoft.com/office/drawing/2014/main" id="{191D23EF-8772-4A2E-9E42-4A21AE7A23C8}"/>
              </a:ext>
            </a:extLst>
          </p:cNvPr>
          <p:cNvSpPr txBox="1"/>
          <p:nvPr/>
        </p:nvSpPr>
        <p:spPr>
          <a:xfrm>
            <a:off x="7857858" y="4998720"/>
            <a:ext cx="2772254" cy="923330"/>
          </a:xfrm>
          <a:prstGeom prst="rect">
            <a:avLst/>
          </a:prstGeom>
          <a:noFill/>
        </p:spPr>
        <p:txBody>
          <a:bodyPr wrap="square" rtlCol="0">
            <a:spAutoFit/>
          </a:bodyPr>
          <a:lstStyle/>
          <a:p>
            <a:r>
              <a:rPr lang="en-US" dirty="0"/>
              <a:t>4. Present the answer to you in a clear and organized way</a:t>
            </a:r>
            <a:endParaRPr lang="en-GB" dirty="0"/>
          </a:p>
        </p:txBody>
      </p:sp>
      <p:sp>
        <p:nvSpPr>
          <p:cNvPr id="11" name="TextBox 10">
            <a:extLst>
              <a:ext uri="{FF2B5EF4-FFF2-40B4-BE49-F238E27FC236}">
                <a16:creationId xmlns:a16="http://schemas.microsoft.com/office/drawing/2014/main" id="{9A4E035E-E5FB-41A0-B56D-CDA78AFFF618}"/>
              </a:ext>
            </a:extLst>
          </p:cNvPr>
          <p:cNvSpPr txBox="1"/>
          <p:nvPr/>
        </p:nvSpPr>
        <p:spPr>
          <a:xfrm>
            <a:off x="7667215" y="1147164"/>
            <a:ext cx="2946400" cy="369332"/>
          </a:xfrm>
          <a:prstGeom prst="rect">
            <a:avLst/>
          </a:prstGeom>
          <a:noFill/>
        </p:spPr>
        <p:txBody>
          <a:bodyPr wrap="square" rtlCol="0">
            <a:spAutoFit/>
          </a:bodyPr>
          <a:lstStyle/>
          <a:p>
            <a:r>
              <a:rPr lang="en-US" dirty="0"/>
              <a:t>The librarian's task is to:</a:t>
            </a:r>
            <a:endParaRPr lang="en-GB" dirty="0"/>
          </a:p>
        </p:txBody>
      </p:sp>
    </p:spTree>
    <p:extLst>
      <p:ext uri="{BB962C8B-B14F-4D97-AF65-F5344CB8AC3E}">
        <p14:creationId xmlns:p14="http://schemas.microsoft.com/office/powerpoint/2010/main" val="31262496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120" y="340678"/>
            <a:ext cx="10515600" cy="1325563"/>
          </a:xfrm>
        </p:spPr>
        <p:txBody>
          <a:bodyPr>
            <a:normAutofit/>
          </a:bodyPr>
          <a:lstStyle/>
          <a:p>
            <a:r>
              <a:rPr lang="en-US" sz="4000" dirty="0"/>
              <a:t>Steps in Query Processing</a:t>
            </a:r>
          </a:p>
        </p:txBody>
      </p:sp>
      <p:sp>
        <p:nvSpPr>
          <p:cNvPr id="3" name="Content Placeholder 2"/>
          <p:cNvSpPr>
            <a:spLocks noGrp="1"/>
          </p:cNvSpPr>
          <p:nvPr>
            <p:ph idx="1"/>
          </p:nvPr>
        </p:nvSpPr>
        <p:spPr/>
        <p:txBody>
          <a:bodyPr/>
          <a:lstStyle/>
          <a:p>
            <a:endParaRPr lang="en-US"/>
          </a:p>
        </p:txBody>
      </p:sp>
      <p:grpSp>
        <p:nvGrpSpPr>
          <p:cNvPr id="19" name="Group 18"/>
          <p:cNvGrpSpPr/>
          <p:nvPr/>
        </p:nvGrpSpPr>
        <p:grpSpPr>
          <a:xfrm>
            <a:off x="746760" y="1872615"/>
            <a:ext cx="4707890" cy="3112770"/>
            <a:chOff x="1176" y="2949"/>
            <a:chExt cx="7414" cy="4902"/>
          </a:xfrm>
        </p:grpSpPr>
        <p:sp>
          <p:nvSpPr>
            <p:cNvPr id="5" name="Rounded Rectangle 4"/>
            <p:cNvSpPr/>
            <p:nvPr/>
          </p:nvSpPr>
          <p:spPr>
            <a:xfrm>
              <a:off x="1176" y="2949"/>
              <a:ext cx="7414" cy="4902"/>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8" name="Text Box 7"/>
            <p:cNvSpPr txBox="1"/>
            <p:nvPr/>
          </p:nvSpPr>
          <p:spPr>
            <a:xfrm>
              <a:off x="2526" y="4229"/>
              <a:ext cx="4073" cy="1570"/>
            </a:xfrm>
            <a:prstGeom prst="rect">
              <a:avLst/>
            </a:prstGeom>
            <a:noFill/>
          </p:spPr>
          <p:txBody>
            <a:bodyPr wrap="square" rtlCol="0">
              <a:noAutofit/>
            </a:bodyPr>
            <a:lstStyle/>
            <a:p>
              <a:r>
                <a:rPr lang="en-US" sz="3200" b="1">
                  <a:latin typeface="Arial" panose="020B0604020202020204" pitchFamily="34" charset="0"/>
                  <a:cs typeface="Arial" panose="020B0604020202020204" pitchFamily="34" charset="0"/>
                </a:rPr>
                <a:t>Parsing and Translation</a:t>
              </a:r>
            </a:p>
          </p:txBody>
        </p:sp>
        <p:sp>
          <p:nvSpPr>
            <p:cNvPr id="14" name="Text Box 13"/>
            <p:cNvSpPr txBox="1"/>
            <p:nvPr/>
          </p:nvSpPr>
          <p:spPr>
            <a:xfrm>
              <a:off x="2866" y="5924"/>
              <a:ext cx="3577" cy="1603"/>
            </a:xfrm>
            <a:prstGeom prst="rect">
              <a:avLst/>
            </a:prstGeom>
            <a:noFill/>
          </p:spPr>
          <p:txBody>
            <a:bodyPr wrap="square" rtlCol="0">
              <a:noAutofit/>
            </a:bodyPr>
            <a:lstStyle/>
            <a:p>
              <a:r>
                <a:rPr lang="en-US" sz="800" dirty="0">
                  <a:sym typeface="+mn-ea"/>
                </a:rPr>
                <a:t>Parsing: Ensures the syntactic validity of the query and checks for semantic errors. The process includes verifying the presence of tables or data objects in the database to ensure that the query is executable.</a:t>
              </a:r>
            </a:p>
            <a:p>
              <a:r>
                <a:rPr lang="en-US" sz="800" dirty="0">
                  <a:sym typeface="+mn-ea"/>
                </a:rPr>
                <a:t>Translation: If the query passes validation, it is converted into an equivalent relational algebra expression for further processing.</a:t>
              </a:r>
              <a:endParaRPr lang="en-US" sz="800" dirty="0"/>
            </a:p>
            <a:p>
              <a:endParaRPr lang="en-US" sz="800" dirty="0"/>
            </a:p>
          </p:txBody>
        </p:sp>
      </p:grpSp>
      <p:grpSp>
        <p:nvGrpSpPr>
          <p:cNvPr id="20" name="Group 19"/>
          <p:cNvGrpSpPr/>
          <p:nvPr/>
        </p:nvGrpSpPr>
        <p:grpSpPr>
          <a:xfrm>
            <a:off x="6382385" y="316230"/>
            <a:ext cx="4707890" cy="3112770"/>
            <a:chOff x="10051" y="498"/>
            <a:chExt cx="7414" cy="4902"/>
          </a:xfrm>
        </p:grpSpPr>
        <p:sp>
          <p:nvSpPr>
            <p:cNvPr id="7" name="Rounded Rectangle 6"/>
            <p:cNvSpPr/>
            <p:nvPr/>
          </p:nvSpPr>
          <p:spPr>
            <a:xfrm>
              <a:off x="10051" y="498"/>
              <a:ext cx="7414" cy="4902"/>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Text Box 8"/>
            <p:cNvSpPr txBox="1"/>
            <p:nvPr/>
          </p:nvSpPr>
          <p:spPr>
            <a:xfrm>
              <a:off x="11636" y="2263"/>
              <a:ext cx="5436" cy="1016"/>
            </a:xfrm>
            <a:prstGeom prst="rect">
              <a:avLst/>
            </a:prstGeom>
            <a:noFill/>
          </p:spPr>
          <p:txBody>
            <a:bodyPr wrap="square" rtlCol="0">
              <a:spAutoFit/>
            </a:bodyPr>
            <a:lstStyle/>
            <a:p>
              <a:r>
                <a:rPr lang="en-US" sz="3600" b="1"/>
                <a:t>Optimization</a:t>
              </a:r>
            </a:p>
          </p:txBody>
        </p:sp>
        <p:sp>
          <p:nvSpPr>
            <p:cNvPr id="17" name="Text Box 16"/>
            <p:cNvSpPr txBox="1"/>
            <p:nvPr/>
          </p:nvSpPr>
          <p:spPr>
            <a:xfrm>
              <a:off x="11636" y="3613"/>
              <a:ext cx="3811" cy="1396"/>
            </a:xfrm>
            <a:prstGeom prst="rect">
              <a:avLst/>
            </a:prstGeom>
            <a:noFill/>
          </p:spPr>
          <p:txBody>
            <a:bodyPr wrap="square" rtlCol="0">
              <a:noAutofit/>
            </a:bodyPr>
            <a:lstStyle/>
            <a:p>
              <a:r>
                <a:rPr lang="en-US" sz="800"/>
                <a:t>The query optimizer evaluates various execution strategies and selects the most efficient and cost-effective execution plan. It ensures that the query is executed in the best possible way to minimize resource usage and execution time.</a:t>
              </a:r>
            </a:p>
          </p:txBody>
        </p:sp>
      </p:grpSp>
      <p:grpSp>
        <p:nvGrpSpPr>
          <p:cNvPr id="22" name="Group 21"/>
          <p:cNvGrpSpPr/>
          <p:nvPr/>
        </p:nvGrpSpPr>
        <p:grpSpPr>
          <a:xfrm>
            <a:off x="6436063" y="3563937"/>
            <a:ext cx="4707890" cy="3112770"/>
            <a:chOff x="9807" y="5664"/>
            <a:chExt cx="7414" cy="4902"/>
          </a:xfrm>
        </p:grpSpPr>
        <p:sp>
          <p:nvSpPr>
            <p:cNvPr id="6" name="Rounded Rectangle 5"/>
            <p:cNvSpPr/>
            <p:nvPr/>
          </p:nvSpPr>
          <p:spPr>
            <a:xfrm>
              <a:off x="9807" y="5664"/>
              <a:ext cx="7414" cy="4902"/>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Text Box 9"/>
            <p:cNvSpPr txBox="1"/>
            <p:nvPr/>
          </p:nvSpPr>
          <p:spPr>
            <a:xfrm>
              <a:off x="11636" y="7333"/>
              <a:ext cx="4726" cy="1016"/>
            </a:xfrm>
            <a:prstGeom prst="rect">
              <a:avLst/>
            </a:prstGeom>
            <a:noFill/>
          </p:spPr>
          <p:txBody>
            <a:bodyPr wrap="square" rtlCol="0">
              <a:spAutoFit/>
            </a:bodyPr>
            <a:lstStyle/>
            <a:p>
              <a:r>
                <a:rPr lang="en-US" sz="3600" b="1"/>
                <a:t>Evaluation</a:t>
              </a:r>
            </a:p>
          </p:txBody>
        </p:sp>
        <p:sp>
          <p:nvSpPr>
            <p:cNvPr id="18" name="Text Box 17"/>
            <p:cNvSpPr txBox="1"/>
            <p:nvPr/>
          </p:nvSpPr>
          <p:spPr>
            <a:xfrm>
              <a:off x="11342" y="8753"/>
              <a:ext cx="4224" cy="531"/>
            </a:xfrm>
            <a:prstGeom prst="rect">
              <a:avLst/>
            </a:prstGeom>
            <a:noFill/>
          </p:spPr>
          <p:txBody>
            <a:bodyPr wrap="square" rtlCol="0">
              <a:spAutoFit/>
            </a:bodyPr>
            <a:lstStyle/>
            <a:p>
              <a:r>
                <a:rPr lang="en-US" sz="800"/>
                <a:t>The query evaluation engine executes the chosen query execution plan and returns the results to the user</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grpSp>
        <p:nvGrpSpPr>
          <p:cNvPr id="19" name="Group 18"/>
          <p:cNvGrpSpPr/>
          <p:nvPr/>
        </p:nvGrpSpPr>
        <p:grpSpPr>
          <a:xfrm>
            <a:off x="549275" y="1691005"/>
            <a:ext cx="6415405" cy="4241800"/>
            <a:chOff x="1176" y="2949"/>
            <a:chExt cx="7414" cy="4902"/>
          </a:xfrm>
          <a:solidFill>
            <a:schemeClr val="accent1"/>
          </a:solidFill>
        </p:grpSpPr>
        <p:sp>
          <p:nvSpPr>
            <p:cNvPr id="5" name="Rounded Rectangle 4"/>
            <p:cNvSpPr/>
            <p:nvPr/>
          </p:nvSpPr>
          <p:spPr>
            <a:xfrm>
              <a:off x="1176" y="2949"/>
              <a:ext cx="7414" cy="4902"/>
            </a:xfrm>
            <a:prstGeom prst="roundRect">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8" name="Text Box 7"/>
            <p:cNvSpPr txBox="1"/>
            <p:nvPr/>
          </p:nvSpPr>
          <p:spPr>
            <a:xfrm>
              <a:off x="2288" y="3652"/>
              <a:ext cx="5298" cy="1570"/>
            </a:xfrm>
            <a:prstGeom prst="rect">
              <a:avLst/>
            </a:prstGeom>
            <a:grpFill/>
          </p:spPr>
          <p:txBody>
            <a:bodyPr wrap="square" rtlCol="0">
              <a:noAutofit/>
            </a:bodyPr>
            <a:lstStyle/>
            <a:p>
              <a:r>
                <a:rPr lang="en-US" sz="3200" dirty="0">
                  <a:latin typeface="Arial" panose="020B0604020202020204" pitchFamily="34" charset="0"/>
                  <a:cs typeface="Arial" panose="020B0604020202020204" pitchFamily="34" charset="0"/>
                </a:rPr>
                <a:t>Parsing and Translation</a:t>
              </a:r>
            </a:p>
          </p:txBody>
        </p:sp>
        <p:sp>
          <p:nvSpPr>
            <p:cNvPr id="14" name="Text Box 13"/>
            <p:cNvSpPr txBox="1"/>
            <p:nvPr/>
          </p:nvSpPr>
          <p:spPr>
            <a:xfrm>
              <a:off x="2385" y="4587"/>
              <a:ext cx="5377" cy="2893"/>
            </a:xfrm>
            <a:prstGeom prst="rect">
              <a:avLst/>
            </a:prstGeom>
            <a:grpFill/>
          </p:spPr>
          <p:txBody>
            <a:bodyPr wrap="square" rtlCol="0">
              <a:noAutofit/>
            </a:bodyPr>
            <a:lstStyle/>
            <a:p>
              <a:r>
                <a:rPr lang="en-US" b="1" dirty="0">
                  <a:sym typeface="+mn-ea"/>
                </a:rPr>
                <a:t>Parsing: Ensures the syntactic validity of the query and checks for semantic errors. The process includes verifying the presence of tables or data objects in the database to ensure that the query is executable.</a:t>
              </a:r>
            </a:p>
            <a:p>
              <a:r>
                <a:rPr lang="en-US" b="1" dirty="0">
                  <a:sym typeface="+mn-ea"/>
                </a:rPr>
                <a:t>Translation: If the query passes validation, it is converted into an equivalent relational algebra expression for further processing.</a:t>
              </a:r>
              <a:endParaRPr lang="en-US" b="1" dirty="0"/>
            </a:p>
            <a:p>
              <a:endParaRPr lang="en-US" b="1" dirty="0"/>
            </a:p>
          </p:txBody>
        </p:sp>
      </p:grpSp>
      <p:grpSp>
        <p:nvGrpSpPr>
          <p:cNvPr id="20" name="Group 19"/>
          <p:cNvGrpSpPr/>
          <p:nvPr/>
        </p:nvGrpSpPr>
        <p:grpSpPr>
          <a:xfrm>
            <a:off x="7558405" y="918845"/>
            <a:ext cx="3795395" cy="2510155"/>
            <a:chOff x="10051" y="498"/>
            <a:chExt cx="7414" cy="4902"/>
          </a:xfrm>
          <a:solidFill>
            <a:schemeClr val="accent1"/>
          </a:solidFill>
        </p:grpSpPr>
        <p:sp>
          <p:nvSpPr>
            <p:cNvPr id="7" name="Rounded Rectangle 6"/>
            <p:cNvSpPr/>
            <p:nvPr/>
          </p:nvSpPr>
          <p:spPr>
            <a:xfrm>
              <a:off x="10051" y="498"/>
              <a:ext cx="7414" cy="4902"/>
            </a:xfrm>
            <a:prstGeom prst="roundRect">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Text Box 8"/>
            <p:cNvSpPr txBox="1"/>
            <p:nvPr/>
          </p:nvSpPr>
          <p:spPr>
            <a:xfrm>
              <a:off x="11247" y="2006"/>
              <a:ext cx="5436" cy="2341"/>
            </a:xfrm>
            <a:prstGeom prst="rect">
              <a:avLst/>
            </a:prstGeom>
            <a:grpFill/>
          </p:spPr>
          <p:txBody>
            <a:bodyPr wrap="square" rtlCol="0">
              <a:spAutoFit/>
            </a:bodyPr>
            <a:lstStyle/>
            <a:p>
              <a:r>
                <a:rPr lang="en-US" sz="3600" dirty="0"/>
                <a:t>Optimization</a:t>
              </a:r>
            </a:p>
          </p:txBody>
        </p:sp>
        <p:sp>
          <p:nvSpPr>
            <p:cNvPr id="17" name="Text Box 16"/>
            <p:cNvSpPr txBox="1"/>
            <p:nvPr/>
          </p:nvSpPr>
          <p:spPr>
            <a:xfrm>
              <a:off x="11636" y="3613"/>
              <a:ext cx="3811" cy="1396"/>
            </a:xfrm>
            <a:prstGeom prst="rect">
              <a:avLst/>
            </a:prstGeom>
            <a:grpFill/>
          </p:spPr>
          <p:txBody>
            <a:bodyPr wrap="square" rtlCol="0">
              <a:noAutofit/>
            </a:bodyPr>
            <a:lstStyle/>
            <a:p>
              <a:r>
                <a:rPr lang="en-US" sz="800"/>
                <a:t>The query optimizer evaluates various execution strategies and selects the most efficient and cost-effective execution plan. It ensures that the query is executed in the best possible way to minimize resource usage and execution time.</a:t>
              </a:r>
            </a:p>
          </p:txBody>
        </p:sp>
      </p:grpSp>
      <p:grpSp>
        <p:nvGrpSpPr>
          <p:cNvPr id="22" name="Group 21"/>
          <p:cNvGrpSpPr/>
          <p:nvPr/>
        </p:nvGrpSpPr>
        <p:grpSpPr>
          <a:xfrm>
            <a:off x="7896860" y="4267835"/>
            <a:ext cx="3456940" cy="2016760"/>
            <a:chOff x="9807" y="5664"/>
            <a:chExt cx="7414" cy="4902"/>
          </a:xfrm>
          <a:solidFill>
            <a:schemeClr val="accent1"/>
          </a:solidFill>
        </p:grpSpPr>
        <p:sp>
          <p:nvSpPr>
            <p:cNvPr id="6" name="Rounded Rectangle 5"/>
            <p:cNvSpPr/>
            <p:nvPr/>
          </p:nvSpPr>
          <p:spPr>
            <a:xfrm>
              <a:off x="9807" y="5664"/>
              <a:ext cx="7414" cy="4902"/>
            </a:xfrm>
            <a:prstGeom prst="roundRect">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Text Box 9"/>
            <p:cNvSpPr txBox="1"/>
            <p:nvPr/>
          </p:nvSpPr>
          <p:spPr>
            <a:xfrm>
              <a:off x="11015" y="7237"/>
              <a:ext cx="5347" cy="1571"/>
            </a:xfrm>
            <a:prstGeom prst="rect">
              <a:avLst/>
            </a:prstGeom>
            <a:grpFill/>
          </p:spPr>
          <p:txBody>
            <a:bodyPr wrap="square" rtlCol="0">
              <a:spAutoFit/>
            </a:bodyPr>
            <a:lstStyle/>
            <a:p>
              <a:r>
                <a:rPr lang="en-US" sz="3600" dirty="0"/>
                <a:t>Evaluation</a:t>
              </a:r>
            </a:p>
          </p:txBody>
        </p:sp>
        <p:sp>
          <p:nvSpPr>
            <p:cNvPr id="18" name="Text Box 17"/>
            <p:cNvSpPr txBox="1"/>
            <p:nvPr/>
          </p:nvSpPr>
          <p:spPr>
            <a:xfrm>
              <a:off x="11342" y="8753"/>
              <a:ext cx="4224" cy="1418"/>
            </a:xfrm>
            <a:prstGeom prst="rect">
              <a:avLst/>
            </a:prstGeom>
            <a:grpFill/>
          </p:spPr>
          <p:txBody>
            <a:bodyPr wrap="square" rtlCol="0">
              <a:spAutoFit/>
            </a:bodyPr>
            <a:lstStyle/>
            <a:p>
              <a:r>
                <a:rPr lang="en-US" sz="800"/>
                <a:t>The query evaluation engine executes the chosen query execution plan and returns the results to the user</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
  <TotalTime>1596</TotalTime>
  <Words>2611</Words>
  <Application>Microsoft Office PowerPoint</Application>
  <PresentationFormat>Widescreen</PresentationFormat>
  <Paragraphs>176</Paragraphs>
  <Slides>28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Abadi</vt:lpstr>
      <vt:lpstr>Aharoni</vt:lpstr>
      <vt:lpstr>Aptos</vt:lpstr>
      <vt:lpstr>Aptos Display</vt:lpstr>
      <vt:lpstr>Arial</vt:lpstr>
      <vt:lpstr>Calisto MT</vt:lpstr>
      <vt:lpstr>Wingdings 2</vt:lpstr>
      <vt:lpstr>Office Theme</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in Query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Morton Jerodine Agyarkoah</dc:creator>
  <cp:lastModifiedBy>22042860 Philemon Mensah</cp:lastModifiedBy>
  <cp:revision>18</cp:revision>
  <dcterms:created xsi:type="dcterms:W3CDTF">2024-11-25T17:50:39Z</dcterms:created>
  <dcterms:modified xsi:type="dcterms:W3CDTF">2024-12-12T22:31:41Z</dcterms:modified>
</cp:coreProperties>
</file>