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sldIdLst>
    <p:sldId id="257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2" r:id="rId19"/>
    <p:sldId id="283" r:id="rId20"/>
    <p:sldId id="284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/>
        </p14:section>
        <p14:section name="Your Presentation" id="{A8D7B0BD-02B5-F641-8106-1F81A10ED379}">
          <p14:sldIdLst>
            <p14:sldId id="257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2"/>
            <p14:sldId id="283"/>
            <p14:sldId id="284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96" d="100"/>
          <a:sy n="96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Deploy </a:t>
            </a:r>
            <a:r>
              <a:rPr lang="en-US" dirty="0" err="1"/>
              <a:t>Infrastructre</a:t>
            </a:r>
            <a:r>
              <a:rPr lang="en-US" dirty="0"/>
              <a:t> As A Service with Azure Resource Manager Templates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 Anderson</a:t>
            </a: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14FB-7E6D-4935-A10C-388692C1F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Naming Simple and Standard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78E292-2812-4054-8F04-DC210C5E672E}"/>
              </a:ext>
            </a:extLst>
          </p:cNvPr>
          <p:cNvSpPr>
            <a:spLocks noGrp="1"/>
          </p:cNvSpPr>
          <p:nvPr/>
        </p:nvSpPr>
        <p:spPr>
          <a:xfrm>
            <a:off x="4835387" y="1474090"/>
            <a:ext cx="7041874" cy="50509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300" dirty="0"/>
              <a:t>Naming Limitations – </a:t>
            </a:r>
          </a:p>
          <a:p>
            <a:pPr lvl="1"/>
            <a:r>
              <a:rPr lang="en-US" dirty="0"/>
              <a:t>Storage Groups – </a:t>
            </a:r>
          </a:p>
          <a:p>
            <a:pPr lvl="2"/>
            <a:r>
              <a:rPr lang="en-US" dirty="0"/>
              <a:t>Must be lowercase</a:t>
            </a:r>
          </a:p>
          <a:p>
            <a:pPr lvl="2"/>
            <a:r>
              <a:rPr lang="en-US" dirty="0"/>
              <a:t>Cannot contain hyphens</a:t>
            </a:r>
          </a:p>
          <a:p>
            <a:pPr lvl="2"/>
            <a:r>
              <a:rPr lang="en-US" dirty="0"/>
              <a:t>Cannot exceed 24 characters</a:t>
            </a:r>
          </a:p>
          <a:p>
            <a:pPr lvl="1"/>
            <a:r>
              <a:rPr lang="en-US" dirty="0"/>
              <a:t>Virtual Machines</a:t>
            </a:r>
          </a:p>
          <a:p>
            <a:pPr lvl="2"/>
            <a:r>
              <a:rPr lang="en-US" dirty="0"/>
              <a:t>Windows – cannot exceed 15 characters</a:t>
            </a:r>
          </a:p>
          <a:p>
            <a:pPr lvl="1"/>
            <a:r>
              <a:rPr lang="en-US" dirty="0"/>
              <a:t>Globally Unique Naming</a:t>
            </a:r>
          </a:p>
          <a:p>
            <a:pPr lvl="2"/>
            <a:r>
              <a:rPr lang="en-US" dirty="0"/>
              <a:t>Azure Storage</a:t>
            </a:r>
          </a:p>
          <a:p>
            <a:pPr lvl="2"/>
            <a:r>
              <a:rPr lang="en-US" dirty="0"/>
              <a:t>Web Apps</a:t>
            </a:r>
          </a:p>
          <a:p>
            <a:pPr lvl="2"/>
            <a:r>
              <a:rPr lang="en-US" dirty="0"/>
              <a:t>Azure Key Vault</a:t>
            </a:r>
          </a:p>
          <a:p>
            <a:pPr lvl="2"/>
            <a:r>
              <a:rPr lang="en-US" dirty="0" err="1"/>
              <a:t>Redis</a:t>
            </a:r>
            <a:r>
              <a:rPr lang="en-US" dirty="0"/>
              <a:t> Cache</a:t>
            </a:r>
          </a:p>
          <a:p>
            <a:pPr lvl="2"/>
            <a:r>
              <a:rPr lang="en-US" dirty="0"/>
              <a:t>Traffic Manager</a:t>
            </a:r>
          </a:p>
          <a:p>
            <a:pPr lvl="2"/>
            <a:r>
              <a:rPr lang="en-US" dirty="0"/>
              <a:t>and more…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dirty="0"/>
              <a:t>https://docs.microsoft.com/en-us/azure/azure-resource-manager/resource-manager-template-best-practices</a:t>
            </a:r>
          </a:p>
        </p:txBody>
      </p:sp>
    </p:spTree>
    <p:extLst>
      <p:ext uri="{BB962C8B-B14F-4D97-AF65-F5344CB8AC3E}">
        <p14:creationId xmlns:p14="http://schemas.microsoft.com/office/powerpoint/2010/main" val="2307133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F789-2998-4B61-A7A9-FDEF7599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Parameter File vs. Object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E51AE5-7FCF-40E4-8717-F642ECDADC1B}"/>
              </a:ext>
            </a:extLst>
          </p:cNvPr>
          <p:cNvSpPr>
            <a:spLocks noGrp="1"/>
          </p:cNvSpPr>
          <p:nvPr/>
        </p:nvSpPr>
        <p:spPr>
          <a:xfrm>
            <a:off x="4835387" y="1474090"/>
            <a:ext cx="7041874" cy="5050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Template Parameter Files</a:t>
            </a:r>
          </a:p>
          <a:p>
            <a:pPr lvl="1"/>
            <a:r>
              <a:rPr lang="en-US" dirty="0"/>
              <a:t>Good for Development Scenarios</a:t>
            </a:r>
          </a:p>
          <a:p>
            <a:pPr lvl="1"/>
            <a:r>
              <a:rPr lang="en-US" dirty="0"/>
              <a:t>Static Files</a:t>
            </a:r>
          </a:p>
          <a:p>
            <a:pPr lvl="1"/>
            <a:r>
              <a:rPr lang="en-US" dirty="0"/>
              <a:t>Must be Secured</a:t>
            </a:r>
          </a:p>
          <a:p>
            <a:pPr lvl="1"/>
            <a:r>
              <a:rPr lang="en-US" dirty="0"/>
              <a:t>Breaks Automation</a:t>
            </a:r>
          </a:p>
          <a:p>
            <a:pPr marL="0" indent="0">
              <a:buNone/>
            </a:pPr>
            <a:r>
              <a:rPr lang="en-US" dirty="0"/>
              <a:t>Template Parameter Objects</a:t>
            </a:r>
          </a:p>
          <a:p>
            <a:pPr lvl="1"/>
            <a:r>
              <a:rPr lang="en-US" dirty="0"/>
              <a:t>Good for Production Scenarios</a:t>
            </a:r>
          </a:p>
          <a:p>
            <a:pPr lvl="1"/>
            <a:r>
              <a:rPr lang="en-US" dirty="0"/>
              <a:t>Objects generated at Runtime</a:t>
            </a:r>
          </a:p>
          <a:p>
            <a:pPr lvl="1"/>
            <a:r>
              <a:rPr lang="en-US" dirty="0"/>
              <a:t>Security Lies in Automation (Azure Key Vault/Automation Accounts/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649922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C941-F058-4B9D-804C-BD07D740A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Link Templates or Not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EFF1FD-A59F-4E20-88BE-80DA5C858305}"/>
              </a:ext>
            </a:extLst>
          </p:cNvPr>
          <p:cNvSpPr>
            <a:spLocks noGrp="1"/>
          </p:cNvSpPr>
          <p:nvPr/>
        </p:nvSpPr>
        <p:spPr>
          <a:xfrm>
            <a:off x="4835387" y="1474090"/>
            <a:ext cx="7041874" cy="5050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Consider:</a:t>
            </a:r>
          </a:p>
          <a:p>
            <a:pPr marL="742950" lvl="1" indent="-285750"/>
            <a:r>
              <a:rPr lang="en-US" dirty="0"/>
              <a:t>ARM Templates define the goal state of your application.</a:t>
            </a:r>
          </a:p>
          <a:p>
            <a:pPr marL="1200150" lvl="2" indent="-285750"/>
            <a:r>
              <a:rPr lang="en-US" dirty="0"/>
              <a:t>It is a defining, declarative document.</a:t>
            </a:r>
          </a:p>
          <a:p>
            <a:pPr marL="1200150" lvl="2" indent="-285750"/>
            <a:r>
              <a:rPr lang="en-US" dirty="0"/>
              <a:t>It is potentially auditable.</a:t>
            </a:r>
          </a:p>
          <a:p>
            <a:pPr marL="742950" lvl="1" indent="-285750"/>
            <a:r>
              <a:rPr lang="en-US" dirty="0"/>
              <a:t>Different teams may want to be responsible for certain aspects (</a:t>
            </a:r>
            <a:r>
              <a:rPr lang="en-US" dirty="0" err="1"/>
              <a:t>eg</a:t>
            </a:r>
            <a:r>
              <a:rPr lang="en-US" dirty="0"/>
              <a:t> – Networking, Storage, Virtual Machines)</a:t>
            </a:r>
          </a:p>
          <a:p>
            <a:pPr marL="1200150" lvl="2" indent="-285750"/>
            <a:r>
              <a:rPr lang="en-US" dirty="0"/>
              <a:t>Changes made to linked templates can adversely affect your deployments.  Potentially breaking automated redeployment scenarios.</a:t>
            </a:r>
          </a:p>
          <a:p>
            <a:pPr marL="1200150" lvl="2" indent="-285750"/>
            <a:r>
              <a:rPr lang="en-US" dirty="0"/>
              <a:t>Instead, allow responsible teams to define the standards for creation of objects.</a:t>
            </a:r>
          </a:p>
        </p:txBody>
      </p:sp>
    </p:spTree>
    <p:extLst>
      <p:ext uri="{BB962C8B-B14F-4D97-AF65-F5344CB8AC3E}">
        <p14:creationId xmlns:p14="http://schemas.microsoft.com/office/powerpoint/2010/main" val="4118319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36BF-1F6D-427D-800F-24558D96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Secrets in Source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15C76-0D0B-4D84-842F-FA00B5F44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992" y="2061636"/>
            <a:ext cx="3480352" cy="626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2BD819-A79D-4329-89EE-8CD47ACED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992" y="3144924"/>
            <a:ext cx="6522554" cy="24567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94F3A8-3333-4687-86E1-E3B497A64978}"/>
              </a:ext>
            </a:extLst>
          </p:cNvPr>
          <p:cNvSpPr txBox="1"/>
          <p:nvPr/>
        </p:nvSpPr>
        <p:spPr>
          <a:xfrm>
            <a:off x="5280992" y="1688953"/>
            <a:ext cx="2440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Don’t: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BE62A-2843-4C62-B9F8-F753E13D2ABB}"/>
              </a:ext>
            </a:extLst>
          </p:cNvPr>
          <p:cNvSpPr txBox="1"/>
          <p:nvPr/>
        </p:nvSpPr>
        <p:spPr>
          <a:xfrm>
            <a:off x="5280992" y="2745547"/>
            <a:ext cx="2440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Do:</a:t>
            </a:r>
          </a:p>
        </p:txBody>
      </p:sp>
    </p:spTree>
    <p:extLst>
      <p:ext uri="{BB962C8B-B14F-4D97-AF65-F5344CB8AC3E}">
        <p14:creationId xmlns:p14="http://schemas.microsoft.com/office/powerpoint/2010/main" val="204489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5598-6549-4FD0-8DE3-75C14708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apiVersion as a Variable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AD6FB5-A457-441A-AFE9-F034B6314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31053"/>
            <a:ext cx="7742657" cy="409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10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E522-7E05-4D5C-8DBD-A98464E8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Wrong Expression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041B2A-6F05-48B5-8304-AE73C9F815BD}"/>
              </a:ext>
            </a:extLst>
          </p:cNvPr>
          <p:cNvSpPr>
            <a:spLocks noGrp="1"/>
          </p:cNvSpPr>
          <p:nvPr/>
        </p:nvSpPr>
        <p:spPr>
          <a:xfrm>
            <a:off x="4835387" y="1474090"/>
            <a:ext cx="7041874" cy="5050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resourceId</a:t>
            </a:r>
            <a:r>
              <a:rPr lang="en-US" dirty="0"/>
              <a:t>() vs. </a:t>
            </a:r>
            <a:r>
              <a:rPr lang="en-US" dirty="0" err="1"/>
              <a:t>concat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resourceId</a:t>
            </a:r>
            <a:r>
              <a:rPr lang="en-US" dirty="0"/>
              <a:t> - Returns the unique identifier of a resource. You use this function when the resource name is ambiguous or not provisioned within the same template.</a:t>
            </a:r>
          </a:p>
          <a:p>
            <a:pPr lvl="1"/>
            <a:r>
              <a:rPr lang="en-US" dirty="0" err="1"/>
              <a:t>concat</a:t>
            </a:r>
            <a:r>
              <a:rPr lang="en-US" dirty="0"/>
              <a:t> - Combines multiple string values and returns the concatenated string, or combines multiple arrays and returns the concatenated array.</a:t>
            </a:r>
          </a:p>
        </p:txBody>
      </p:sp>
    </p:spTree>
    <p:extLst>
      <p:ext uri="{BB962C8B-B14F-4D97-AF65-F5344CB8AC3E}">
        <p14:creationId xmlns:p14="http://schemas.microsoft.com/office/powerpoint/2010/main" val="573007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C44BB5-4159-41F6-AEAA-69E4A410A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842" y="3599860"/>
            <a:ext cx="4336939" cy="25671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32B3B9-ACA2-46D0-8FAE-04A402B16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842" y="546383"/>
            <a:ext cx="4336939" cy="3011828"/>
          </a:xfrm>
          <a:prstGeom prst="rect">
            <a:avLst/>
          </a:prstGeom>
        </p:spPr>
      </p:pic>
      <p:pic>
        <p:nvPicPr>
          <p:cNvPr id="6" name="Picture 2" descr="https://rlv.zcache.com/happy_heart_eyes_emoji_smiley_face_sticker-rd1c38e9ef395409d99d9efbd2eb87c9c_v9waf_8byvr_540.jpg">
            <a:extLst>
              <a:ext uri="{FF2B5EF4-FFF2-40B4-BE49-F238E27FC236}">
                <a16:creationId xmlns:a16="http://schemas.microsoft.com/office/drawing/2014/main" id="{6EE94BC8-231F-45C2-BD3C-7814DE59D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61834">
            <a:off x="6290293" y="5496749"/>
            <a:ext cx="1340597" cy="134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3D7F82-6CC5-41A1-9299-6C5C7CB76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865" y="504734"/>
            <a:ext cx="1043454" cy="104197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6D529064-A0DC-4979-88D3-4DD83F0E2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dirty="0"/>
              <a:t>Unnecessary Dependencies</a:t>
            </a:r>
          </a:p>
        </p:txBody>
      </p:sp>
    </p:spTree>
    <p:extLst>
      <p:ext uri="{BB962C8B-B14F-4D97-AF65-F5344CB8AC3E}">
        <p14:creationId xmlns:p14="http://schemas.microsoft.com/office/powerpoint/2010/main" val="245965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81488-E2A1-4818-BCB1-92D29E3FF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From Scratch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A7439E-6B96-4AED-A1DB-BF5B4B1D8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8852" y="1690688"/>
            <a:ext cx="4858578" cy="3211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Quickstart</a:t>
            </a:r>
            <a:r>
              <a:rPr lang="en-US" dirty="0"/>
              <a:t> Gallery and Automation Script features as a Starting Point.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Quickstart</a:t>
            </a:r>
            <a:r>
              <a:rPr lang="en-US" dirty="0"/>
              <a:t> Gallery and Automation Script features as production ready code.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ADCD93-BE11-49AE-BD87-4C10527B33F5}"/>
              </a:ext>
            </a:extLst>
          </p:cNvPr>
          <p:cNvSpPr txBox="1">
            <a:spLocks/>
          </p:cNvSpPr>
          <p:nvPr/>
        </p:nvSpPr>
        <p:spPr>
          <a:xfrm>
            <a:off x="556591" y="5485820"/>
            <a:ext cx="11020839" cy="1228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Quickstart</a:t>
            </a:r>
            <a:r>
              <a:rPr lang="en-US" dirty="0"/>
              <a:t> Gallery templates often do not follow best practices.</a:t>
            </a:r>
          </a:p>
          <a:p>
            <a:pPr marL="0" indent="0">
              <a:buNone/>
            </a:pPr>
            <a:r>
              <a:rPr lang="en-US" dirty="0" err="1"/>
              <a:t>Quickstart</a:t>
            </a:r>
            <a:r>
              <a:rPr lang="en-US" dirty="0"/>
              <a:t> and Automation templates are almost never idempotent.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DBB7B47-3BFD-4F55-9430-9F62CE747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171" y="1835888"/>
            <a:ext cx="973658" cy="973658"/>
          </a:xfrm>
          <a:prstGeom prst="rect">
            <a:avLst/>
          </a:prstGeom>
        </p:spPr>
      </p:pic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C821CAC-6031-43D0-9544-E3E114FB4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171" y="3582148"/>
            <a:ext cx="973658" cy="97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2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91D8-AB10-4F85-AB5C-8FE9662D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Authoring Best Practices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5CA4E6-4CB3-4F62-8950-52263452D593}"/>
              </a:ext>
            </a:extLst>
          </p:cNvPr>
          <p:cNvSpPr>
            <a:spLocks noGrp="1"/>
          </p:cNvSpPr>
          <p:nvPr/>
        </p:nvSpPr>
        <p:spPr>
          <a:xfrm>
            <a:off x="4835387" y="1474090"/>
            <a:ext cx="7041874" cy="5050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Use Camel Case</a:t>
            </a:r>
          </a:p>
          <a:p>
            <a:pPr lvl="1"/>
            <a:r>
              <a:rPr lang="en-US" dirty="0" err="1"/>
              <a:t>apiVersion</a:t>
            </a:r>
            <a:r>
              <a:rPr lang="en-US" dirty="0"/>
              <a:t>, not</a:t>
            </a:r>
          </a:p>
          <a:p>
            <a:pPr lvl="1"/>
            <a:r>
              <a:rPr lang="en-US" dirty="0" err="1"/>
              <a:t>APIVersion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Don’t specify location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resourceGroup</a:t>
            </a:r>
            <a:r>
              <a:rPr lang="en-US" dirty="0"/>
              <a:t>().location</a:t>
            </a:r>
          </a:p>
          <a:p>
            <a:pPr marL="0" indent="0">
              <a:buNone/>
            </a:pPr>
            <a:r>
              <a:rPr lang="en-US" dirty="0"/>
              <a:t>Tag resources:</a:t>
            </a:r>
          </a:p>
          <a:p>
            <a:pPr lvl="1"/>
            <a:r>
              <a:rPr lang="en-US" dirty="0"/>
              <a:t>Allow automation to create your tags on the fly.</a:t>
            </a:r>
          </a:p>
          <a:p>
            <a:pPr marL="0" indent="0">
              <a:buNone/>
            </a:pPr>
            <a:r>
              <a:rPr lang="en-US" dirty="0"/>
              <a:t>Use Outputs</a:t>
            </a:r>
          </a:p>
          <a:p>
            <a:pPr lvl="1"/>
            <a:r>
              <a:rPr lang="en-US" dirty="0"/>
              <a:t>Pass on information for additional automation tasks.</a:t>
            </a:r>
          </a:p>
          <a:p>
            <a:pPr lvl="1"/>
            <a:r>
              <a:rPr lang="en-US" dirty="0"/>
              <a:t>Send information to the end user (</a:t>
            </a:r>
            <a:r>
              <a:rPr lang="en-US" dirty="0" err="1"/>
              <a:t>publicIPs</a:t>
            </a:r>
            <a:r>
              <a:rPr lang="en-US" dirty="0"/>
              <a:t>, entry points, etc.)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33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A6FF0-1B19-44D4-8542-F975A176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157794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4044F-B03E-4C51-9427-890B02ED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 Anderson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966AF-5E13-4E40-8F7D-F8003C398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 of Online Services – The DevOps Collective</a:t>
            </a:r>
          </a:p>
          <a:p>
            <a:r>
              <a:rPr lang="en-US" dirty="0"/>
              <a:t>Cloud Solutions Architect – </a:t>
            </a:r>
            <a:r>
              <a:rPr lang="en-US" dirty="0" err="1"/>
              <a:t>Coretek</a:t>
            </a:r>
            <a:r>
              <a:rPr lang="en-US" dirty="0"/>
              <a:t> Services</a:t>
            </a:r>
          </a:p>
          <a:p>
            <a:r>
              <a:rPr lang="en-US" dirty="0"/>
              <a:t>Microsoft Cloud and </a:t>
            </a:r>
            <a:r>
              <a:rPr lang="en-US" dirty="0" err="1"/>
              <a:t>Datacentre</a:t>
            </a:r>
            <a:r>
              <a:rPr lang="en-US" dirty="0"/>
              <a:t> Management MVP</a:t>
            </a:r>
          </a:p>
          <a:p>
            <a:r>
              <a:rPr lang="en-US" dirty="0"/>
              <a:t>@</a:t>
            </a:r>
            <a:r>
              <a:rPr lang="en-US" dirty="0" err="1"/>
              <a:t>GamerLivingWill</a:t>
            </a:r>
            <a:r>
              <a:rPr lang="en-US" dirty="0"/>
              <a:t> (for pretty much everything)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7E49DC-31D6-40D0-B442-140A83364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329" y="159277"/>
            <a:ext cx="1737258" cy="173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27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00EB5-0117-40B5-9E92-F7CC5466C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and Code</a:t>
            </a:r>
          </a:p>
        </p:txBody>
      </p:sp>
    </p:spTree>
    <p:extLst>
      <p:ext uri="{BB962C8B-B14F-4D97-AF65-F5344CB8AC3E}">
        <p14:creationId xmlns:p14="http://schemas.microsoft.com/office/powerpoint/2010/main" val="2959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1495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7C43-AB30-452D-B212-0DB302C05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Azure RM Vision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51271FEF-ACEA-4B6B-9DD4-1006B44B0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016" y="2270592"/>
            <a:ext cx="6677967" cy="17314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0" dirty="0"/>
              <a:t>* As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193DA6-55E2-4998-A3FE-B43831A54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994" y="4171048"/>
            <a:ext cx="1139631" cy="1032172"/>
          </a:xfrm>
          <a:prstGeom prst="rect">
            <a:avLst/>
          </a:prstGeom>
        </p:spPr>
      </p:pic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4C1F9A95-544B-4138-B38A-FE7EF7B269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683" y="4171048"/>
            <a:ext cx="1032172" cy="10321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350482-1431-410A-B3EA-C2A8A75E1B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434" y="4171048"/>
            <a:ext cx="1032172" cy="10321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3220BF-8527-4711-9E7D-2D22D43079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415" y="4171048"/>
            <a:ext cx="950577" cy="10321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87ABDE-6225-4440-B490-B0BFDAAF56EC}"/>
              </a:ext>
            </a:extLst>
          </p:cNvPr>
          <p:cNvSpPr txBox="1"/>
          <p:nvPr/>
        </p:nvSpPr>
        <p:spPr>
          <a:xfrm>
            <a:off x="1463981" y="5203220"/>
            <a:ext cx="147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C8B9EF-164D-4668-A7F0-1C39702AE11D}"/>
              </a:ext>
            </a:extLst>
          </p:cNvPr>
          <p:cNvSpPr txBox="1"/>
          <p:nvPr/>
        </p:nvSpPr>
        <p:spPr>
          <a:xfrm>
            <a:off x="4160072" y="5203220"/>
            <a:ext cx="14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Infrastructure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332E4D-E66F-4CD8-90AD-A88AA7D3F198}"/>
              </a:ext>
            </a:extLst>
          </p:cNvPr>
          <p:cNvSpPr txBox="1"/>
          <p:nvPr/>
        </p:nvSpPr>
        <p:spPr>
          <a:xfrm>
            <a:off x="6702730" y="5203220"/>
            <a:ext cx="130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Governance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CD717B-79BA-4D4D-A82B-7A9EA277DBA2}"/>
              </a:ext>
            </a:extLst>
          </p:cNvPr>
          <p:cNvSpPr txBox="1"/>
          <p:nvPr/>
        </p:nvSpPr>
        <p:spPr>
          <a:xfrm>
            <a:off x="9454883" y="5203220"/>
            <a:ext cx="73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221438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33A4F-E0AF-4C18-8878-90D8138B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Templates?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9B040-B1AC-4D5A-9B8F-9AC51611D9F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428421" y="1846538"/>
            <a:ext cx="5925379" cy="3008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Templates combine the benefits of the underlying Azure Resource Manager with the adaptability and readability of JavaScript Object Notation (JSON).   Allowing you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Deploy topologies and their workloads consistently.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Manage all your resources in an application together using resource groups.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Apply role-based access control (RBAC) to grant appropriate access to users, groups, and services.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Use tagging associations to streamline tasks such as billing rollups.</a:t>
            </a:r>
          </a:p>
        </p:txBody>
      </p:sp>
    </p:spTree>
    <p:extLst>
      <p:ext uri="{BB962C8B-B14F-4D97-AF65-F5344CB8AC3E}">
        <p14:creationId xmlns:p14="http://schemas.microsoft.com/office/powerpoint/2010/main" val="66478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2CE93-96F6-46FD-B6DE-F366E23D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Idempotently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D53856-7A20-4911-B388-82ADE01A5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184" y="1636023"/>
            <a:ext cx="5328823" cy="1573148"/>
          </a:xfrm>
          <a:prstGeom prst="rect">
            <a:avLst/>
          </a:prstGeom>
        </p:spPr>
      </p:pic>
      <p:pic>
        <p:nvPicPr>
          <p:cNvPr id="5" name="Picture 2" descr="http://vignette4.wikia.nocookie.net/happypasta/images/6/6c/Anime-kittens-cats-praying-496315.jpg/revision/latest?cb=20130914024839">
            <a:extLst>
              <a:ext uri="{FF2B5EF4-FFF2-40B4-BE49-F238E27FC236}">
                <a16:creationId xmlns:a16="http://schemas.microsoft.com/office/drawing/2014/main" id="{7991721E-37E3-4A22-BB98-BC4624AF8B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0"/>
          <a:stretch/>
        </p:blipFill>
        <p:spPr bwMode="auto">
          <a:xfrm>
            <a:off x="6031502" y="3469086"/>
            <a:ext cx="2346463" cy="203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smithmeadows.com/wp-content/uploads/2012/10/Cattle.jpg">
            <a:extLst>
              <a:ext uri="{FF2B5EF4-FFF2-40B4-BE49-F238E27FC236}">
                <a16:creationId xmlns:a16="http://schemas.microsoft.com/office/drawing/2014/main" id="{BF8E5136-3138-42EC-A8D8-ABC62A909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70" t="20579" r="15584" b="32174"/>
          <a:stretch/>
        </p:blipFill>
        <p:spPr bwMode="auto">
          <a:xfrm>
            <a:off x="8920269" y="3469086"/>
            <a:ext cx="2359095" cy="203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E2AEF2-17E2-4812-B422-682ECAADF4B3}"/>
              </a:ext>
            </a:extLst>
          </p:cNvPr>
          <p:cNvSpPr txBox="1"/>
          <p:nvPr/>
        </p:nvSpPr>
        <p:spPr>
          <a:xfrm>
            <a:off x="6906558" y="5501307"/>
            <a:ext cx="59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4582A9-36EE-464F-A6C3-D536281AD463}"/>
              </a:ext>
            </a:extLst>
          </p:cNvPr>
          <p:cNvSpPr txBox="1"/>
          <p:nvPr/>
        </p:nvSpPr>
        <p:spPr>
          <a:xfrm>
            <a:off x="9724681" y="5501307"/>
            <a:ext cx="75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Cattle</a:t>
            </a:r>
          </a:p>
        </p:txBody>
      </p:sp>
    </p:spTree>
    <p:extLst>
      <p:ext uri="{BB962C8B-B14F-4D97-AF65-F5344CB8AC3E}">
        <p14:creationId xmlns:p14="http://schemas.microsoft.com/office/powerpoint/2010/main" val="217380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930C-9554-417B-A436-DB414B860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Imperatively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7F86C3-0B1C-4889-BD79-ECDB7FF04306}"/>
              </a:ext>
            </a:extLst>
          </p:cNvPr>
          <p:cNvSpPr/>
          <p:nvPr/>
        </p:nvSpPr>
        <p:spPr>
          <a:xfrm>
            <a:off x="5194852" y="1279118"/>
            <a:ext cx="71644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ARM templates describe the goal state of an application, and the sequence in which that state can be realized.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0FCD6C-9029-4E7A-A82F-CC82C6E54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701" y="2479447"/>
            <a:ext cx="4544365" cy="401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90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3hatscommunications.com/wp-content/uploads/2016/10/what-do-i-choose-too-many-options.png">
            <a:extLst>
              <a:ext uri="{FF2B5EF4-FFF2-40B4-BE49-F238E27FC236}">
                <a16:creationId xmlns:a16="http://schemas.microsoft.com/office/drawing/2014/main" id="{C6884242-5214-449C-9401-A1900E4953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1" r="9654"/>
          <a:stretch/>
        </p:blipFill>
        <p:spPr bwMode="auto">
          <a:xfrm>
            <a:off x="4639056" y="10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5047E3-0289-4647-896A-F45D6AEDA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dirty="0"/>
              <a:t>Choices vs. Decisions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086B9-D1E6-40BD-9CFA-D35448AB9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3786809"/>
            <a:ext cx="3651466" cy="2437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Parameters – </a:t>
            </a:r>
          </a:p>
          <a:p>
            <a:pPr lvl="1"/>
            <a:r>
              <a:rPr lang="en-US" sz="1800" dirty="0"/>
              <a:t>Choices that you give your end users.</a:t>
            </a:r>
          </a:p>
          <a:p>
            <a:pPr marL="0" indent="0">
              <a:buNone/>
            </a:pPr>
            <a:r>
              <a:rPr lang="en-US" sz="1800" dirty="0"/>
              <a:t>Variables – </a:t>
            </a:r>
          </a:p>
          <a:p>
            <a:pPr lvl="1"/>
            <a:r>
              <a:rPr lang="en-US" sz="1800" dirty="0"/>
              <a:t>Decisions that you make based on your users’ inputs</a:t>
            </a:r>
          </a:p>
        </p:txBody>
      </p:sp>
    </p:spTree>
    <p:extLst>
      <p:ext uri="{BB962C8B-B14F-4D97-AF65-F5344CB8AC3E}">
        <p14:creationId xmlns:p14="http://schemas.microsoft.com/office/powerpoint/2010/main" val="139596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A2AB2-BC62-437E-A8E6-181DA6A9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Choices vs. Decisions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460CDC-1B65-4087-9F55-84C5C848B000}"/>
              </a:ext>
            </a:extLst>
          </p:cNvPr>
          <p:cNvSpPr>
            <a:spLocks noGrp="1"/>
          </p:cNvSpPr>
          <p:nvPr/>
        </p:nvSpPr>
        <p:spPr>
          <a:xfrm>
            <a:off x="1143000" y="1474090"/>
            <a:ext cx="9905999" cy="474780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Parameters – </a:t>
            </a:r>
          </a:p>
          <a:p>
            <a:pPr lvl="1"/>
            <a:r>
              <a:rPr lang="en-US" dirty="0"/>
              <a:t>Where do they want the environment to be located?</a:t>
            </a:r>
          </a:p>
          <a:p>
            <a:pPr lvl="1"/>
            <a:r>
              <a:rPr lang="en-US" dirty="0"/>
              <a:t>Is the environment for DEV?  QA?  UAT?  PROD?</a:t>
            </a:r>
          </a:p>
          <a:p>
            <a:pPr marL="0" indent="0">
              <a:buNone/>
            </a:pPr>
            <a:r>
              <a:rPr lang="en-US" dirty="0"/>
              <a:t>Variables</a:t>
            </a:r>
          </a:p>
          <a:p>
            <a:pPr lvl="1"/>
            <a:r>
              <a:rPr lang="en-US" dirty="0"/>
              <a:t>Naming convention</a:t>
            </a:r>
          </a:p>
          <a:p>
            <a:pPr lvl="1"/>
            <a:r>
              <a:rPr lang="en-US" dirty="0"/>
              <a:t>Size and number of virtual machines</a:t>
            </a:r>
          </a:p>
          <a:p>
            <a:pPr lvl="1"/>
            <a:r>
              <a:rPr lang="en-US" dirty="0" err="1"/>
              <a:t>vNet</a:t>
            </a:r>
            <a:r>
              <a:rPr lang="en-US" dirty="0"/>
              <a:t> configurations</a:t>
            </a:r>
          </a:p>
          <a:p>
            <a:pPr lvl="1"/>
            <a:r>
              <a:rPr lang="en-US" dirty="0"/>
              <a:t>Applied configurations</a:t>
            </a:r>
          </a:p>
          <a:p>
            <a:pPr marL="0" indent="0">
              <a:buNone/>
            </a:pPr>
            <a:r>
              <a:rPr lang="en-US" dirty="0"/>
              <a:t>Automation</a:t>
            </a:r>
          </a:p>
          <a:p>
            <a:pPr lvl="1"/>
            <a:r>
              <a:rPr lang="en-US" dirty="0"/>
              <a:t>Use Azure </a:t>
            </a:r>
            <a:r>
              <a:rPr lang="en-US" dirty="0" err="1"/>
              <a:t>KeyVault</a:t>
            </a:r>
            <a:r>
              <a:rPr lang="en-US" dirty="0"/>
              <a:t>/Automation Account Credentials to secure and implement user account names and passwords.</a:t>
            </a:r>
          </a:p>
          <a:p>
            <a:pPr lvl="1"/>
            <a:r>
              <a:rPr lang="en-US" dirty="0"/>
              <a:t>Use Azure Desired State Configuration to implement application configs.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06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68036-08CB-4CEF-B780-DD08136DB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with Complex Variable Constructs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B7BABB-AA34-4C92-B57B-D1F54AEFA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644" y="2078314"/>
            <a:ext cx="6388548" cy="344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48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571</Words>
  <Application>Microsoft Office PowerPoint</Application>
  <PresentationFormat>Widescreen</PresentationFormat>
  <Paragraphs>108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Deploy Infrastructre As A Service with Azure Resource Manager Templates</vt:lpstr>
      <vt:lpstr>Will Anderson</vt:lpstr>
      <vt:lpstr>The Azure RM Vision</vt:lpstr>
      <vt:lpstr>Why Templates?</vt:lpstr>
      <vt:lpstr>Think Idempotently </vt:lpstr>
      <vt:lpstr>Think Imperatively</vt:lpstr>
      <vt:lpstr>Choices vs. Decisions</vt:lpstr>
      <vt:lpstr>Choices vs. Decisions</vt:lpstr>
      <vt:lpstr>Decisions with Complex Variable Constructs</vt:lpstr>
      <vt:lpstr>Keep Naming Simple and Standard</vt:lpstr>
      <vt:lpstr>Template Parameter File vs. Object</vt:lpstr>
      <vt:lpstr>To Link Templates or Not</vt:lpstr>
      <vt:lpstr>Secrets in Source</vt:lpstr>
      <vt:lpstr>apiVersion as a Variable</vt:lpstr>
      <vt:lpstr>Using the Wrong Expression</vt:lpstr>
      <vt:lpstr>Unnecessary Dependencies</vt:lpstr>
      <vt:lpstr>Starting From Scratch</vt:lpstr>
      <vt:lpstr>Authoring Best Practices</vt:lpstr>
      <vt:lpstr>Demo Time!</vt:lpstr>
      <vt:lpstr>Slides and Code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Will Anderson</cp:lastModifiedBy>
  <cp:revision>11</cp:revision>
  <dcterms:created xsi:type="dcterms:W3CDTF">2017-08-03T21:53:21Z</dcterms:created>
  <dcterms:modified xsi:type="dcterms:W3CDTF">2018-04-07T11:49:00Z</dcterms:modified>
</cp:coreProperties>
</file>