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393" r:id="rId5"/>
    <p:sldId id="262" r:id="rId6"/>
    <p:sldId id="407" r:id="rId7"/>
    <p:sldId id="421" r:id="rId8"/>
    <p:sldId id="402" r:id="rId9"/>
    <p:sldId id="422" r:id="rId10"/>
    <p:sldId id="423" r:id="rId11"/>
    <p:sldId id="424" r:id="rId12"/>
    <p:sldId id="427" r:id="rId13"/>
    <p:sldId id="425" r:id="rId14"/>
    <p:sldId id="428" r:id="rId15"/>
    <p:sldId id="429" r:id="rId16"/>
    <p:sldId id="430" r:id="rId17"/>
    <p:sldId id="431" r:id="rId18"/>
    <p:sldId id="426" r:id="rId19"/>
    <p:sldId id="433" r:id="rId20"/>
    <p:sldId id="434" r:id="rId21"/>
    <p:sldId id="435" r:id="rId22"/>
    <p:sldId id="436" r:id="rId23"/>
    <p:sldId id="437" r:id="rId24"/>
    <p:sldId id="438" r:id="rId25"/>
    <p:sldId id="405"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2" autoAdjust="0"/>
  </p:normalViewPr>
  <p:slideViewPr>
    <p:cSldViewPr snapToGrid="0">
      <p:cViewPr varScale="1">
        <p:scale>
          <a:sx n="95" d="100"/>
          <a:sy n="95" d="100"/>
        </p:scale>
        <p:origin x="81" y="57"/>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28178FE9-9DEE-43FC-A539-B3D84EFA3A43}" type="datetimeFigureOut">
              <a:rPr lang="en-US" smtClean="0"/>
              <a:t>10/30/2017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495E9DD-8733-461B-A7CC-CB1D66B77061}" type="slidenum">
              <a:rPr lang="en-US" smtClean="0"/>
              <a:t>‹#›</a:t>
            </a:fld>
            <a:endParaRPr lang="en-US"/>
          </a:p>
        </p:txBody>
      </p:sp>
    </p:spTree>
    <p:extLst>
      <p:ext uri="{BB962C8B-B14F-4D97-AF65-F5344CB8AC3E}">
        <p14:creationId xmlns:p14="http://schemas.microsoft.com/office/powerpoint/2010/main" val="2147574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08CD938-4A36-43B0-970D-EA507E05A589}" type="datetimeFigureOut">
              <a:rPr lang="en-US" smtClean="0"/>
              <a:t>10/30/2017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226EE49-7D5F-4499-AD86-E262999D0657}" type="slidenum">
              <a:rPr lang="en-US" smtClean="0"/>
              <a:t>‹#›</a:t>
            </a:fld>
            <a:endParaRPr lang="en-US"/>
          </a:p>
        </p:txBody>
      </p:sp>
    </p:spTree>
    <p:extLst>
      <p:ext uri="{BB962C8B-B14F-4D97-AF65-F5344CB8AC3E}">
        <p14:creationId xmlns:p14="http://schemas.microsoft.com/office/powerpoint/2010/main" val="422742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Varies</a:t>
            </a:r>
            <a:r>
              <a:rPr lang="en-US" baseline="0" dirty="0"/>
              <a:t> by audience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3945603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6EE49-7D5F-4499-AD86-E262999D0657}" type="slidenum">
              <a:rPr lang="en-US" smtClean="0"/>
              <a:t>10</a:t>
            </a:fld>
            <a:endParaRPr lang="en-US"/>
          </a:p>
        </p:txBody>
      </p:sp>
    </p:spTree>
    <p:extLst>
      <p:ext uri="{BB962C8B-B14F-4D97-AF65-F5344CB8AC3E}">
        <p14:creationId xmlns:p14="http://schemas.microsoft.com/office/powerpoint/2010/main" val="3732848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6EE49-7D5F-4499-AD86-E262999D0657}" type="slidenum">
              <a:rPr lang="en-US" smtClean="0"/>
              <a:t>11</a:t>
            </a:fld>
            <a:endParaRPr lang="en-US"/>
          </a:p>
        </p:txBody>
      </p:sp>
    </p:spTree>
    <p:extLst>
      <p:ext uri="{BB962C8B-B14F-4D97-AF65-F5344CB8AC3E}">
        <p14:creationId xmlns:p14="http://schemas.microsoft.com/office/powerpoint/2010/main" val="4139079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6EE49-7D5F-4499-AD86-E262999D0657}" type="slidenum">
              <a:rPr lang="en-US" smtClean="0"/>
              <a:t>12</a:t>
            </a:fld>
            <a:endParaRPr lang="en-US"/>
          </a:p>
        </p:txBody>
      </p:sp>
    </p:spTree>
    <p:extLst>
      <p:ext uri="{BB962C8B-B14F-4D97-AF65-F5344CB8AC3E}">
        <p14:creationId xmlns:p14="http://schemas.microsoft.com/office/powerpoint/2010/main" val="2116534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6EE49-7D5F-4499-AD86-E262999D0657}" type="slidenum">
              <a:rPr lang="en-US" smtClean="0"/>
              <a:t>13</a:t>
            </a:fld>
            <a:endParaRPr lang="en-US"/>
          </a:p>
        </p:txBody>
      </p:sp>
    </p:spTree>
    <p:extLst>
      <p:ext uri="{BB962C8B-B14F-4D97-AF65-F5344CB8AC3E}">
        <p14:creationId xmlns:p14="http://schemas.microsoft.com/office/powerpoint/2010/main" val="341518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6EE49-7D5F-4499-AD86-E262999D0657}" type="slidenum">
              <a:rPr lang="en-US" smtClean="0"/>
              <a:t>14</a:t>
            </a:fld>
            <a:endParaRPr lang="en-US"/>
          </a:p>
        </p:txBody>
      </p:sp>
    </p:spTree>
    <p:extLst>
      <p:ext uri="{BB962C8B-B14F-4D97-AF65-F5344CB8AC3E}">
        <p14:creationId xmlns:p14="http://schemas.microsoft.com/office/powerpoint/2010/main" val="305783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6EE49-7D5F-4499-AD86-E262999D0657}" type="slidenum">
              <a:rPr lang="en-US" smtClean="0"/>
              <a:t>15</a:t>
            </a:fld>
            <a:endParaRPr lang="en-US"/>
          </a:p>
        </p:txBody>
      </p:sp>
    </p:spTree>
    <p:extLst>
      <p:ext uri="{BB962C8B-B14F-4D97-AF65-F5344CB8AC3E}">
        <p14:creationId xmlns:p14="http://schemas.microsoft.com/office/powerpoint/2010/main" val="3254508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6EE49-7D5F-4499-AD86-E262999D0657}" type="slidenum">
              <a:rPr lang="en-US" smtClean="0"/>
              <a:t>16</a:t>
            </a:fld>
            <a:endParaRPr lang="en-US"/>
          </a:p>
        </p:txBody>
      </p:sp>
    </p:spTree>
    <p:extLst>
      <p:ext uri="{BB962C8B-B14F-4D97-AF65-F5344CB8AC3E}">
        <p14:creationId xmlns:p14="http://schemas.microsoft.com/office/powerpoint/2010/main" val="3097884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6EE49-7D5F-4499-AD86-E262999D0657}" type="slidenum">
              <a:rPr lang="en-US" smtClean="0"/>
              <a:t>17</a:t>
            </a:fld>
            <a:endParaRPr lang="en-US"/>
          </a:p>
        </p:txBody>
      </p:sp>
    </p:spTree>
    <p:extLst>
      <p:ext uri="{BB962C8B-B14F-4D97-AF65-F5344CB8AC3E}">
        <p14:creationId xmlns:p14="http://schemas.microsoft.com/office/powerpoint/2010/main" val="2783418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6EE49-7D5F-4499-AD86-E262999D0657}" type="slidenum">
              <a:rPr lang="en-US" smtClean="0"/>
              <a:t>18</a:t>
            </a:fld>
            <a:endParaRPr lang="en-US"/>
          </a:p>
        </p:txBody>
      </p:sp>
    </p:spTree>
    <p:extLst>
      <p:ext uri="{BB962C8B-B14F-4D97-AF65-F5344CB8AC3E}">
        <p14:creationId xmlns:p14="http://schemas.microsoft.com/office/powerpoint/2010/main" val="2706525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6EE49-7D5F-4499-AD86-E262999D0657}" type="slidenum">
              <a:rPr lang="en-US" smtClean="0"/>
              <a:t>19</a:t>
            </a:fld>
            <a:endParaRPr lang="en-US"/>
          </a:p>
        </p:txBody>
      </p:sp>
    </p:spTree>
    <p:extLst>
      <p:ext uri="{BB962C8B-B14F-4D97-AF65-F5344CB8AC3E}">
        <p14:creationId xmlns:p14="http://schemas.microsoft.com/office/powerpoint/2010/main" val="2013524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334089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 charts can be rearranged.  Processes can be changed.  Culture can be shifted.  But people…  (Story Time)</a:t>
            </a:r>
          </a:p>
        </p:txBody>
      </p:sp>
      <p:sp>
        <p:nvSpPr>
          <p:cNvPr id="4" name="Slide Number Placeholder 3"/>
          <p:cNvSpPr>
            <a:spLocks noGrp="1"/>
          </p:cNvSpPr>
          <p:nvPr>
            <p:ph type="sldNum" sz="quarter" idx="10"/>
          </p:nvPr>
        </p:nvSpPr>
        <p:spPr/>
        <p:txBody>
          <a:bodyPr/>
          <a:lstStyle/>
          <a:p>
            <a:fld id="{D226EE49-7D5F-4499-AD86-E262999D0657}" type="slidenum">
              <a:rPr lang="en-US" smtClean="0"/>
              <a:t>20</a:t>
            </a:fld>
            <a:endParaRPr lang="en-US"/>
          </a:p>
        </p:txBody>
      </p:sp>
    </p:spTree>
    <p:extLst>
      <p:ext uri="{BB962C8B-B14F-4D97-AF65-F5344CB8AC3E}">
        <p14:creationId xmlns:p14="http://schemas.microsoft.com/office/powerpoint/2010/main" val="3846787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6EE49-7D5F-4499-AD86-E262999D0657}" type="slidenum">
              <a:rPr lang="en-US" smtClean="0"/>
              <a:t>21</a:t>
            </a:fld>
            <a:endParaRPr lang="en-US"/>
          </a:p>
        </p:txBody>
      </p:sp>
    </p:spTree>
    <p:extLst>
      <p:ext uri="{BB962C8B-B14F-4D97-AF65-F5344CB8AC3E}">
        <p14:creationId xmlns:p14="http://schemas.microsoft.com/office/powerpoint/2010/main" val="1153064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6EE49-7D5F-4499-AD86-E262999D0657}" type="slidenum">
              <a:rPr lang="en-US" smtClean="0"/>
              <a:t>22</a:t>
            </a:fld>
            <a:endParaRPr lang="en-US"/>
          </a:p>
        </p:txBody>
      </p:sp>
    </p:spTree>
    <p:extLst>
      <p:ext uri="{BB962C8B-B14F-4D97-AF65-F5344CB8AC3E}">
        <p14:creationId xmlns:p14="http://schemas.microsoft.com/office/powerpoint/2010/main" val="3971226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6EE49-7D5F-4499-AD86-E262999D0657}" type="slidenum">
              <a:rPr lang="en-US" smtClean="0"/>
              <a:t>3</a:t>
            </a:fld>
            <a:endParaRPr lang="en-US"/>
          </a:p>
        </p:txBody>
      </p:sp>
    </p:spTree>
    <p:extLst>
      <p:ext uri="{BB962C8B-B14F-4D97-AF65-F5344CB8AC3E}">
        <p14:creationId xmlns:p14="http://schemas.microsoft.com/office/powerpoint/2010/main" val="225758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6EE49-7D5F-4499-AD86-E262999D0657}" type="slidenum">
              <a:rPr lang="en-US" smtClean="0"/>
              <a:t>4</a:t>
            </a:fld>
            <a:endParaRPr lang="en-US"/>
          </a:p>
        </p:txBody>
      </p:sp>
    </p:spTree>
    <p:extLst>
      <p:ext uri="{BB962C8B-B14F-4D97-AF65-F5344CB8AC3E}">
        <p14:creationId xmlns:p14="http://schemas.microsoft.com/office/powerpoint/2010/main" val="2902268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6EE49-7D5F-4499-AD86-E262999D0657}" type="slidenum">
              <a:rPr lang="en-US" smtClean="0"/>
              <a:t>5</a:t>
            </a:fld>
            <a:endParaRPr lang="en-US"/>
          </a:p>
        </p:txBody>
      </p:sp>
    </p:spTree>
    <p:extLst>
      <p:ext uri="{BB962C8B-B14F-4D97-AF65-F5344CB8AC3E}">
        <p14:creationId xmlns:p14="http://schemas.microsoft.com/office/powerpoint/2010/main" val="2093526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State of Agile 2017 report</a:t>
            </a:r>
          </a:p>
          <a:p>
            <a:r>
              <a:rPr lang="en-US" dirty="0"/>
              <a:t>2) McKinsey had a really good article with Peter Jacobs (CIO) and</a:t>
            </a:r>
            <a:r>
              <a:rPr lang="en-US" i="1" dirty="0"/>
              <a:t> </a:t>
            </a:r>
            <a:r>
              <a:rPr lang="en-US" i="1" dirty="0">
                <a:solidFill>
                  <a:srgbClr val="4A4A4A"/>
                </a:solidFill>
                <a:latin typeface="Chronicle SSm"/>
              </a:rPr>
              <a:t>Bart </a:t>
            </a:r>
            <a:r>
              <a:rPr lang="en-US" i="1" dirty="0" err="1">
                <a:solidFill>
                  <a:srgbClr val="4A4A4A"/>
                </a:solidFill>
                <a:latin typeface="Chronicle SSm"/>
              </a:rPr>
              <a:t>Schlatmann</a:t>
            </a:r>
            <a:r>
              <a:rPr lang="en-US" i="1" dirty="0">
                <a:solidFill>
                  <a:srgbClr val="4A4A4A"/>
                </a:solidFill>
                <a:latin typeface="Chronicle SSm"/>
              </a:rPr>
              <a:t> (Former COO) from ING</a:t>
            </a:r>
            <a:r>
              <a:rPr lang="en-US" dirty="0"/>
              <a:t> , which I have linked at the end of my slides….</a:t>
            </a:r>
          </a:p>
        </p:txBody>
      </p:sp>
      <p:sp>
        <p:nvSpPr>
          <p:cNvPr id="4" name="Slide Number Placeholder 3"/>
          <p:cNvSpPr>
            <a:spLocks noGrp="1"/>
          </p:cNvSpPr>
          <p:nvPr>
            <p:ph type="sldNum" sz="quarter" idx="10"/>
          </p:nvPr>
        </p:nvSpPr>
        <p:spPr/>
        <p:txBody>
          <a:bodyPr/>
          <a:lstStyle/>
          <a:p>
            <a:fld id="{D226EE49-7D5F-4499-AD86-E262999D0657}" type="slidenum">
              <a:rPr lang="en-US" smtClean="0"/>
              <a:t>6</a:t>
            </a:fld>
            <a:endParaRPr lang="en-US"/>
          </a:p>
        </p:txBody>
      </p:sp>
    </p:spTree>
    <p:extLst>
      <p:ext uri="{BB962C8B-B14F-4D97-AF65-F5344CB8AC3E}">
        <p14:creationId xmlns:p14="http://schemas.microsoft.com/office/powerpoint/2010/main" val="968746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6EE49-7D5F-4499-AD86-E262999D0657}" type="slidenum">
              <a:rPr lang="en-US" smtClean="0"/>
              <a:t>7</a:t>
            </a:fld>
            <a:endParaRPr lang="en-US"/>
          </a:p>
        </p:txBody>
      </p:sp>
    </p:spTree>
    <p:extLst>
      <p:ext uri="{BB962C8B-B14F-4D97-AF65-F5344CB8AC3E}">
        <p14:creationId xmlns:p14="http://schemas.microsoft.com/office/powerpoint/2010/main" val="2343629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6EE49-7D5F-4499-AD86-E262999D0657}" type="slidenum">
              <a:rPr lang="en-US" smtClean="0"/>
              <a:t>8</a:t>
            </a:fld>
            <a:endParaRPr lang="en-US"/>
          </a:p>
        </p:txBody>
      </p:sp>
    </p:spTree>
    <p:extLst>
      <p:ext uri="{BB962C8B-B14F-4D97-AF65-F5344CB8AC3E}">
        <p14:creationId xmlns:p14="http://schemas.microsoft.com/office/powerpoint/2010/main" val="3386303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6EE49-7D5F-4499-AD86-E262999D0657}" type="slidenum">
              <a:rPr lang="en-US" smtClean="0"/>
              <a:t>9</a:t>
            </a:fld>
            <a:endParaRPr lang="en-US"/>
          </a:p>
        </p:txBody>
      </p:sp>
    </p:spTree>
    <p:extLst>
      <p:ext uri="{BB962C8B-B14F-4D97-AF65-F5344CB8AC3E}">
        <p14:creationId xmlns:p14="http://schemas.microsoft.com/office/powerpoint/2010/main" val="3004958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07339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494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t="-32000" b="-3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112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t="-32000" b="-3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80839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t="-32000" b="-3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58449" y="6122988"/>
            <a:ext cx="1495425" cy="502045"/>
          </a:xfrm>
          <a:prstGeom prst="rect">
            <a:avLst/>
          </a:prstGeom>
        </p:spPr>
      </p:pic>
    </p:spTree>
    <p:extLst>
      <p:ext uri="{BB962C8B-B14F-4D97-AF65-F5344CB8AC3E}">
        <p14:creationId xmlns:p14="http://schemas.microsoft.com/office/powerpoint/2010/main" val="8858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techbeacon.com/10-companies-killing-it-devop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quora.com/How-does-Tesla-manage-its-DevOps" TargetMode="External"/><Relationship Id="rId5" Type="http://schemas.openxmlformats.org/officeDocument/2006/relationships/hyperlink" Target="http://www.techrepublic.com/article/10-steps-to-devops-success-in-the-enterprise/" TargetMode="Externa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hyperlink" Target="https://puppet.com/blog/disney-s-devops-journey-a-devops-enterprise-summit-reprise" TargetMode="External"/><Relationship Id="rId3" Type="http://schemas.openxmlformats.org/officeDocument/2006/relationships/image" Target="../media/image11.png"/><Relationship Id="rId7" Type="http://schemas.openxmlformats.org/officeDocument/2006/relationships/hyperlink" Target="https://www.mckinsey.com/industries/financial-services/our-insights/ings-agile-transformatio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www.plutora.com/blog/agile-devops-failing-fortune-500-companies-wake-call-us" TargetMode="External"/><Relationship Id="rId5" Type="http://schemas.openxmlformats.org/officeDocument/2006/relationships/hyperlink" Target="https://explore.versionone.com/state-of-agile/versionone-11th-annual-state-of-agile-report-2" TargetMode="External"/><Relationship Id="rId10" Type="http://schemas.openxmlformats.org/officeDocument/2006/relationships/hyperlink" Target="https://www.inc.com/justin-bariso/elon-musk-takes-customer-complaint-on-twitter-from-idea-to-execution-in-6-days.html" TargetMode="External"/><Relationship Id="rId4" Type="http://schemas.microsoft.com/office/2007/relationships/hdphoto" Target="../media/hdphoto1.wdp"/><Relationship Id="rId9" Type="http://schemas.openxmlformats.org/officeDocument/2006/relationships/hyperlink" Target="http://fortune.com/2016/09/20/tesla-security-bug-hac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36172" y="1941342"/>
            <a:ext cx="10585268" cy="1513058"/>
          </a:xfrm>
        </p:spPr>
        <p:txBody>
          <a:bodyPr>
            <a:normAutofit fontScale="90000"/>
          </a:bodyPr>
          <a:lstStyle/>
          <a:p>
            <a:pPr algn="l"/>
            <a:r>
              <a:rPr lang="en-US" dirty="0"/>
              <a:t>The Challenge of Implementing DevOps In IT</a:t>
            </a:r>
            <a:br>
              <a:rPr lang="en-US" dirty="0"/>
            </a:br>
            <a:br>
              <a:rPr lang="en-US" sz="2700" dirty="0"/>
            </a:br>
            <a:endParaRPr lang="en-US" sz="2700" dirty="0"/>
          </a:p>
        </p:txBody>
      </p:sp>
      <p:sp>
        <p:nvSpPr>
          <p:cNvPr id="2" name="TextBox 1"/>
          <p:cNvSpPr txBox="1"/>
          <p:nvPr/>
        </p:nvSpPr>
        <p:spPr>
          <a:xfrm>
            <a:off x="288413" y="6562896"/>
            <a:ext cx="1412050" cy="205121"/>
          </a:xfrm>
          <a:prstGeom prst="rect">
            <a:avLst/>
          </a:prstGeom>
          <a:noFill/>
        </p:spPr>
        <p:txBody>
          <a:bodyPr wrap="square" lIns="0" tIns="0" rIns="0" bIns="0" rtlCol="0">
            <a:spAutoFit/>
          </a:bodyPr>
          <a:lstStyle/>
          <a:p>
            <a:r>
              <a:rPr lang="en-US" sz="1333" dirty="0">
                <a:effectLst>
                  <a:outerShdw blurRad="63500" algn="ctr" rotWithShape="0">
                    <a:schemeClr val="tx1">
                      <a:alpha val="60000"/>
                    </a:schemeClr>
                  </a:outerShdw>
                </a:effectLst>
              </a:rPr>
              <a:t>2017-10-12</a:t>
            </a:r>
          </a:p>
        </p:txBody>
      </p:sp>
      <p:sp>
        <p:nvSpPr>
          <p:cNvPr id="6" name="Content Placeholder 3"/>
          <p:cNvSpPr txBox="1">
            <a:spLocks/>
          </p:cNvSpPr>
          <p:nvPr/>
        </p:nvSpPr>
        <p:spPr>
          <a:xfrm>
            <a:off x="7264400" y="4091825"/>
            <a:ext cx="4673600" cy="1661993"/>
          </a:xfrm>
          <a:prstGeom prst="rect">
            <a:avLst/>
          </a:prstGeom>
        </p:spPr>
        <p:txBody>
          <a:bodyPr vert="horz" wrap="square" lIns="0" tIns="0" rIns="0" bIns="0" rtlCol="0">
            <a:spAutoFit/>
          </a:bodyPr>
          <a:lstStyle>
            <a:lvl1pPr marL="0" indent="0" algn="l" defTabSz="914325" rtl="0" eaLnBrk="1" latinLnBrk="0" hangingPunct="1">
              <a:lnSpc>
                <a:spcPct val="90000"/>
              </a:lnSpc>
              <a:spcBef>
                <a:spcPts val="0"/>
              </a:spcBef>
              <a:buSzPct val="90000"/>
              <a:buFontTx/>
              <a:buNone/>
              <a:defRPr sz="3200" kern="1200" spc="-50" baseline="0">
                <a:gradFill>
                  <a:gsLst>
                    <a:gs pos="0">
                      <a:schemeClr val="tx1"/>
                    </a:gs>
                    <a:gs pos="86000">
                      <a:schemeClr val="tx1"/>
                    </a:gs>
                  </a:gsLst>
                  <a:lin ang="5400000" scaled="0"/>
                </a:gradFill>
                <a:effectLst/>
                <a:latin typeface="+mn-lt"/>
                <a:ea typeface="+mn-ea"/>
                <a:cs typeface="+mn-cs"/>
              </a:defRPr>
            </a:lvl1pPr>
            <a:lvl2pPr marL="457163" indent="0" algn="ctr" defTabSz="914325" rtl="0" eaLnBrk="1" latinLnBrk="0" hangingPunct="1">
              <a:lnSpc>
                <a:spcPct val="90000"/>
              </a:lnSpc>
              <a:spcBef>
                <a:spcPct val="20000"/>
              </a:spcBef>
              <a:buSzPct val="90000"/>
              <a:buFontTx/>
              <a:buNone/>
              <a:defRPr sz="2800" kern="1200">
                <a:solidFill>
                  <a:schemeClr val="tx1">
                    <a:tint val="75000"/>
                  </a:schemeClr>
                </a:solidFill>
                <a:effectLst/>
                <a:latin typeface="+mn-lt"/>
                <a:ea typeface="+mn-ea"/>
                <a:cs typeface="+mn-cs"/>
              </a:defRPr>
            </a:lvl2pPr>
            <a:lvl3pPr marL="914325" indent="0" algn="ctr" defTabSz="914325" rtl="0" eaLnBrk="1" latinLnBrk="0" hangingPunct="1">
              <a:lnSpc>
                <a:spcPct val="90000"/>
              </a:lnSpc>
              <a:spcBef>
                <a:spcPct val="20000"/>
              </a:spcBef>
              <a:buSzPct val="90000"/>
              <a:buFontTx/>
              <a:buNone/>
              <a:defRPr sz="2400" kern="1200">
                <a:solidFill>
                  <a:schemeClr val="tx1">
                    <a:tint val="75000"/>
                  </a:schemeClr>
                </a:solidFill>
                <a:effectLst/>
                <a:latin typeface="+mn-lt"/>
                <a:ea typeface="+mn-ea"/>
                <a:cs typeface="+mn-cs"/>
              </a:defRPr>
            </a:lvl3pPr>
            <a:lvl4pPr marL="1371488" indent="0" algn="ctr" defTabSz="914325" rtl="0" eaLnBrk="1" latinLnBrk="0" hangingPunct="1">
              <a:lnSpc>
                <a:spcPct val="90000"/>
              </a:lnSpc>
              <a:spcBef>
                <a:spcPct val="20000"/>
              </a:spcBef>
              <a:buSzPct val="90000"/>
              <a:buFontTx/>
              <a:buNone/>
              <a:defRPr sz="2000" kern="1200">
                <a:solidFill>
                  <a:schemeClr val="tx1">
                    <a:tint val="75000"/>
                  </a:schemeClr>
                </a:solidFill>
                <a:effectLst/>
                <a:latin typeface="+mn-lt"/>
                <a:ea typeface="+mn-ea"/>
                <a:cs typeface="+mn-cs"/>
              </a:defRPr>
            </a:lvl4pPr>
            <a:lvl5pPr marL="1828651" indent="0" algn="ctr" defTabSz="914325" rtl="0" eaLnBrk="1" latinLnBrk="0" hangingPunct="1">
              <a:lnSpc>
                <a:spcPct val="90000"/>
              </a:lnSpc>
              <a:spcBef>
                <a:spcPct val="20000"/>
              </a:spcBef>
              <a:buSzPct val="90000"/>
              <a:buFontTx/>
              <a:buNone/>
              <a:defRPr sz="2000" kern="1200">
                <a:solidFill>
                  <a:schemeClr val="tx1">
                    <a:tint val="75000"/>
                  </a:schemeClr>
                </a:solidFill>
                <a:effectLst/>
                <a:latin typeface="+mn-lt"/>
                <a:ea typeface="+mn-ea"/>
                <a:cs typeface="+mn-cs"/>
              </a:defRPr>
            </a:lvl5pPr>
            <a:lvl6pPr marL="2285813" indent="0" algn="ctr" defTabSz="914325"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975" indent="0" algn="ctr" defTabSz="914325"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39" indent="0" algn="ctr" defTabSz="914325"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02" indent="0" algn="ctr" defTabSz="914325"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a:solidFill>
                  <a:schemeClr val="tx1"/>
                </a:solidFill>
              </a:rPr>
              <a:t>Will Anderson</a:t>
            </a:r>
          </a:p>
          <a:p>
            <a:r>
              <a:rPr lang="en-US" sz="2400" dirty="0">
                <a:solidFill>
                  <a:schemeClr val="tx1"/>
                </a:solidFill>
              </a:rPr>
              <a:t>Cloud Solutions Architect</a:t>
            </a:r>
          </a:p>
          <a:p>
            <a:r>
              <a:rPr lang="en-US" sz="2400" dirty="0">
                <a:solidFill>
                  <a:schemeClr val="tx1"/>
                </a:solidFill>
              </a:rPr>
              <a:t>will.anderson@coretekservices.com</a:t>
            </a:r>
          </a:p>
          <a:p>
            <a:r>
              <a:rPr lang="en-US" sz="2400" dirty="0">
                <a:solidFill>
                  <a:schemeClr val="tx1"/>
                </a:solidFill>
              </a:rPr>
              <a:t>@</a:t>
            </a:r>
            <a:r>
              <a:rPr lang="en-US" sz="2400" dirty="0" err="1">
                <a:solidFill>
                  <a:schemeClr val="tx1"/>
                </a:solidFill>
              </a:rPr>
              <a:t>GamerLivingWill</a:t>
            </a:r>
            <a:endParaRPr lang="en-US"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148208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The Move To DevOps - Automation</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8D57A27B-05A2-48CE-B202-B5438DD0E90D}"/>
              </a:ext>
            </a:extLst>
          </p:cNvPr>
          <p:cNvSpPr>
            <a:spLocks noGrp="1"/>
          </p:cNvSpPr>
          <p:nvPr>
            <p:ph idx="1"/>
          </p:nvPr>
        </p:nvSpPr>
        <p:spPr>
          <a:xfrm>
            <a:off x="838200" y="1474090"/>
            <a:ext cx="6396934" cy="4858344"/>
          </a:xfrm>
        </p:spPr>
        <p:txBody>
          <a:bodyPr>
            <a:normAutofit/>
          </a:bodyPr>
          <a:lstStyle/>
          <a:p>
            <a:r>
              <a:rPr lang="en-US" dirty="0"/>
              <a:t>Continuous Delivery</a:t>
            </a:r>
          </a:p>
          <a:p>
            <a:pPr lvl="1"/>
            <a:r>
              <a:rPr lang="en-US" dirty="0"/>
              <a:t>The ability to work on iterative releases as the product matures.</a:t>
            </a:r>
          </a:p>
          <a:p>
            <a:pPr lvl="2"/>
            <a:r>
              <a:rPr lang="en-US" dirty="0"/>
              <a:t>Releasing new versions every few weeks instead of a few times a year.</a:t>
            </a:r>
          </a:p>
          <a:p>
            <a:r>
              <a:rPr lang="en-US" dirty="0"/>
              <a:t>Integration</a:t>
            </a:r>
          </a:p>
          <a:p>
            <a:pPr lvl="1"/>
            <a:r>
              <a:rPr lang="en-US" dirty="0"/>
              <a:t>Your tool chain (native code, code repository, pipeline, management) should work together natively.</a:t>
            </a:r>
          </a:p>
          <a:p>
            <a:r>
              <a:rPr lang="en-US" dirty="0"/>
              <a:t>Testing</a:t>
            </a:r>
          </a:p>
          <a:p>
            <a:pPr lvl="1"/>
            <a:r>
              <a:rPr lang="en-US" dirty="0"/>
              <a:t>Unit Testing (Pester)</a:t>
            </a:r>
          </a:p>
          <a:p>
            <a:pPr lvl="1"/>
            <a:r>
              <a:rPr lang="en-US" dirty="0"/>
              <a:t>Integration Testing</a:t>
            </a:r>
          </a:p>
        </p:txBody>
      </p:sp>
    </p:spTree>
    <p:extLst>
      <p:ext uri="{BB962C8B-B14F-4D97-AF65-F5344CB8AC3E}">
        <p14:creationId xmlns:p14="http://schemas.microsoft.com/office/powerpoint/2010/main" val="32397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The Move To DevOps - Automation</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8D57A27B-05A2-48CE-B202-B5438DD0E90D}"/>
              </a:ext>
            </a:extLst>
          </p:cNvPr>
          <p:cNvSpPr>
            <a:spLocks noGrp="1"/>
          </p:cNvSpPr>
          <p:nvPr>
            <p:ph idx="1"/>
          </p:nvPr>
        </p:nvSpPr>
        <p:spPr>
          <a:xfrm>
            <a:off x="838200" y="1474090"/>
            <a:ext cx="6396934" cy="4858344"/>
          </a:xfrm>
        </p:spPr>
        <p:txBody>
          <a:bodyPr>
            <a:normAutofit fontScale="92500" lnSpcReduction="10000"/>
          </a:bodyPr>
          <a:lstStyle/>
          <a:p>
            <a:r>
              <a:rPr lang="en-US" dirty="0"/>
              <a:t>Automate - Writing Automation in Code Native to the Platform (PowerShell, Bash, JSON, etc.)</a:t>
            </a:r>
          </a:p>
          <a:p>
            <a:pPr lvl="1"/>
            <a:r>
              <a:rPr lang="en-US" dirty="0"/>
              <a:t>Out of the box cookbooks are great!  Until you change management products.</a:t>
            </a:r>
          </a:p>
          <a:p>
            <a:pPr lvl="1"/>
            <a:r>
              <a:rPr lang="en-US" dirty="0"/>
              <a:t>Write repeatable, reusable code. (Toolmaking)</a:t>
            </a:r>
          </a:p>
          <a:p>
            <a:r>
              <a:rPr lang="en-US" dirty="0"/>
              <a:t>Source Control - Centralize</a:t>
            </a:r>
          </a:p>
          <a:p>
            <a:pPr lvl="1"/>
            <a:r>
              <a:rPr lang="en-US" dirty="0"/>
              <a:t>GitHub</a:t>
            </a:r>
          </a:p>
          <a:p>
            <a:pPr lvl="1"/>
            <a:r>
              <a:rPr lang="en-US" dirty="0"/>
              <a:t>Team Foundation Server</a:t>
            </a:r>
          </a:p>
          <a:p>
            <a:r>
              <a:rPr lang="en-US" dirty="0"/>
              <a:t>Orchestrate</a:t>
            </a:r>
          </a:p>
          <a:p>
            <a:pPr lvl="1"/>
            <a:r>
              <a:rPr lang="en-US" dirty="0"/>
              <a:t>Jenkins</a:t>
            </a:r>
          </a:p>
          <a:p>
            <a:pPr lvl="1"/>
            <a:r>
              <a:rPr lang="en-US" dirty="0"/>
              <a:t>Ansible</a:t>
            </a:r>
          </a:p>
          <a:p>
            <a:pPr lvl="1"/>
            <a:r>
              <a:rPr lang="en-US" dirty="0"/>
              <a:t>Puppet</a:t>
            </a:r>
          </a:p>
        </p:txBody>
      </p:sp>
    </p:spTree>
    <p:extLst>
      <p:ext uri="{BB962C8B-B14F-4D97-AF65-F5344CB8AC3E}">
        <p14:creationId xmlns:p14="http://schemas.microsoft.com/office/powerpoint/2010/main" val="12221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fade">
                                      <p:cBhvr>
                                        <p:cTn id="4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The Move To DevOps – Measurement</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8D57A27B-05A2-48CE-B202-B5438DD0E90D}"/>
              </a:ext>
            </a:extLst>
          </p:cNvPr>
          <p:cNvSpPr>
            <a:spLocks noGrp="1"/>
          </p:cNvSpPr>
          <p:nvPr>
            <p:ph idx="1"/>
          </p:nvPr>
        </p:nvSpPr>
        <p:spPr>
          <a:xfrm>
            <a:off x="838200" y="1474090"/>
            <a:ext cx="6396934" cy="4858344"/>
          </a:xfrm>
        </p:spPr>
        <p:txBody>
          <a:bodyPr>
            <a:normAutofit/>
          </a:bodyPr>
          <a:lstStyle/>
          <a:p>
            <a:r>
              <a:rPr lang="en-US" dirty="0"/>
              <a:t>Evaluate your processes through your implementations.</a:t>
            </a:r>
          </a:p>
          <a:p>
            <a:pPr lvl="1"/>
            <a:r>
              <a:rPr lang="en-US" dirty="0"/>
              <a:t>What were the challenges?</a:t>
            </a:r>
          </a:p>
          <a:p>
            <a:pPr lvl="2"/>
            <a:r>
              <a:rPr lang="en-US" dirty="0"/>
              <a:t>Communication</a:t>
            </a:r>
          </a:p>
          <a:p>
            <a:pPr lvl="2"/>
            <a:r>
              <a:rPr lang="en-US" dirty="0"/>
              <a:t>Process</a:t>
            </a:r>
          </a:p>
          <a:p>
            <a:pPr lvl="2"/>
            <a:r>
              <a:rPr lang="en-US" dirty="0"/>
              <a:t>Timelines</a:t>
            </a:r>
          </a:p>
          <a:p>
            <a:pPr lvl="1"/>
            <a:r>
              <a:rPr lang="en-US" dirty="0"/>
              <a:t>What new code did we have to write?</a:t>
            </a:r>
          </a:p>
          <a:p>
            <a:pPr lvl="2"/>
            <a:r>
              <a:rPr lang="en-US" dirty="0"/>
              <a:t>Can it be reused for other projects?</a:t>
            </a:r>
          </a:p>
          <a:p>
            <a:r>
              <a:rPr lang="en-US" dirty="0"/>
              <a:t>Continuous improvement is key.</a:t>
            </a:r>
          </a:p>
        </p:txBody>
      </p:sp>
    </p:spTree>
    <p:extLst>
      <p:ext uri="{BB962C8B-B14F-4D97-AF65-F5344CB8AC3E}">
        <p14:creationId xmlns:p14="http://schemas.microsoft.com/office/powerpoint/2010/main" val="73663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The Move To DevOps – Sharing</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8D57A27B-05A2-48CE-B202-B5438DD0E90D}"/>
              </a:ext>
            </a:extLst>
          </p:cNvPr>
          <p:cNvSpPr>
            <a:spLocks noGrp="1"/>
          </p:cNvSpPr>
          <p:nvPr>
            <p:ph idx="1"/>
          </p:nvPr>
        </p:nvSpPr>
        <p:spPr>
          <a:xfrm>
            <a:off x="838200" y="1474090"/>
            <a:ext cx="6396934" cy="4858344"/>
          </a:xfrm>
        </p:spPr>
        <p:txBody>
          <a:bodyPr>
            <a:normAutofit fontScale="85000" lnSpcReduction="10000"/>
          </a:bodyPr>
          <a:lstStyle/>
          <a:p>
            <a:r>
              <a:rPr lang="en-US" dirty="0"/>
              <a:t>Internal -</a:t>
            </a:r>
          </a:p>
          <a:p>
            <a:pPr lvl="1"/>
            <a:r>
              <a:rPr lang="en-US" dirty="0"/>
              <a:t>Tools – centralized management, orchestration, and repository tools allow groups to coordinate and work closely together.</a:t>
            </a:r>
          </a:p>
          <a:p>
            <a:pPr lvl="1"/>
            <a:r>
              <a:rPr lang="en-US" dirty="0"/>
              <a:t>Code - can easily be reused between operations, engineering, and development teams to reduce duplication of efforts.</a:t>
            </a:r>
          </a:p>
          <a:p>
            <a:pPr lvl="1"/>
            <a:r>
              <a:rPr lang="en-US" dirty="0"/>
              <a:t>Experiences – Sharing challenges and solutions in projects can offer guidance and process improvement in new initiatives.</a:t>
            </a:r>
          </a:p>
          <a:p>
            <a:r>
              <a:rPr lang="en-US" dirty="0"/>
              <a:t>Community repositories encourage innovation</a:t>
            </a:r>
          </a:p>
          <a:p>
            <a:pPr lvl="1"/>
            <a:r>
              <a:rPr lang="en-US" dirty="0"/>
              <a:t>Experiences – Ask and answer questions to the community.  This sharpens skills of the whole – developing talent internally and externally.</a:t>
            </a:r>
          </a:p>
          <a:p>
            <a:pPr lvl="1"/>
            <a:r>
              <a:rPr lang="en-US" dirty="0"/>
              <a:t>Community feedback on non-proprietary tools can further streamline your existing code based on additional use cases.</a:t>
            </a:r>
          </a:p>
        </p:txBody>
      </p:sp>
    </p:spTree>
    <p:extLst>
      <p:ext uri="{BB962C8B-B14F-4D97-AF65-F5344CB8AC3E}">
        <p14:creationId xmlns:p14="http://schemas.microsoft.com/office/powerpoint/2010/main" val="218473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The Move To DevOps – The Reality</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8D57A27B-05A2-48CE-B202-B5438DD0E90D}"/>
              </a:ext>
            </a:extLst>
          </p:cNvPr>
          <p:cNvSpPr>
            <a:spLocks noGrp="1"/>
          </p:cNvSpPr>
          <p:nvPr>
            <p:ph idx="1"/>
          </p:nvPr>
        </p:nvSpPr>
        <p:spPr>
          <a:xfrm>
            <a:off x="838200" y="1690688"/>
            <a:ext cx="6396934" cy="4389869"/>
          </a:xfrm>
        </p:spPr>
        <p:txBody>
          <a:bodyPr>
            <a:normAutofit/>
          </a:bodyPr>
          <a:lstStyle/>
          <a:p>
            <a:r>
              <a:rPr lang="en-US" dirty="0"/>
              <a:t>People are:</a:t>
            </a:r>
          </a:p>
          <a:p>
            <a:pPr lvl="1"/>
            <a:r>
              <a:rPr lang="en-US" dirty="0"/>
              <a:t>Innovative</a:t>
            </a:r>
          </a:p>
          <a:p>
            <a:pPr lvl="1"/>
            <a:r>
              <a:rPr lang="en-US" dirty="0"/>
              <a:t>Creative</a:t>
            </a:r>
          </a:p>
          <a:p>
            <a:pPr lvl="1"/>
            <a:r>
              <a:rPr lang="en-US" dirty="0"/>
              <a:t>Passionate</a:t>
            </a:r>
          </a:p>
          <a:p>
            <a:r>
              <a:rPr lang="en-US" dirty="0"/>
              <a:t>People can also be</a:t>
            </a:r>
          </a:p>
          <a:p>
            <a:pPr lvl="1"/>
            <a:r>
              <a:rPr lang="en-US" dirty="0"/>
              <a:t>Territorial</a:t>
            </a:r>
          </a:p>
          <a:p>
            <a:pPr lvl="1"/>
            <a:r>
              <a:rPr lang="en-US" dirty="0"/>
              <a:t>Stubborn</a:t>
            </a:r>
          </a:p>
          <a:p>
            <a:pPr lvl="1"/>
            <a:r>
              <a:rPr lang="en-US" dirty="0"/>
              <a:t>Unyielding to change</a:t>
            </a:r>
          </a:p>
        </p:txBody>
      </p:sp>
    </p:spTree>
    <p:extLst>
      <p:ext uri="{BB962C8B-B14F-4D97-AF65-F5344CB8AC3E}">
        <p14:creationId xmlns:p14="http://schemas.microsoft.com/office/powerpoint/2010/main" val="263278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The Move To DevOps – The Reality</a:t>
            </a:r>
          </a:p>
        </p:txBody>
      </p:sp>
      <p:pic>
        <p:nvPicPr>
          <p:cNvPr id="8" name="Picture 2" descr="https://cdn-images-1.medium.com/max/666/1*PQBc8JCD5yu4x2wxCCGU1g.png">
            <a:extLst>
              <a:ext uri="{FF2B5EF4-FFF2-40B4-BE49-F238E27FC236}">
                <a16:creationId xmlns:a16="http://schemas.microsoft.com/office/drawing/2014/main" id="{0C96DC14-52F2-4E7F-84B0-17771B63B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692" y="1474090"/>
            <a:ext cx="7492615" cy="469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623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Contrast DevOps vs. Traditional Model</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B6F279E-9E9D-436E-B083-D9400756C1BA}"/>
              </a:ext>
            </a:extLst>
          </p:cNvPr>
          <p:cNvSpPr txBox="1"/>
          <p:nvPr/>
        </p:nvSpPr>
        <p:spPr>
          <a:xfrm>
            <a:off x="838200" y="1474090"/>
            <a:ext cx="9538252" cy="4001095"/>
          </a:xfrm>
          <a:prstGeom prst="rect">
            <a:avLst/>
          </a:prstGeom>
          <a:noFill/>
        </p:spPr>
        <p:txBody>
          <a:bodyPr wrap="square" rtlCol="0">
            <a:spAutoFit/>
          </a:bodyPr>
          <a:lstStyle/>
          <a:p>
            <a:pPr marL="285750" indent="-285750">
              <a:buFont typeface="Arial" panose="020B0604020202020204" pitchFamily="34" charset="0"/>
              <a:buChar char="•"/>
            </a:pPr>
            <a:r>
              <a:rPr lang="en-US" sz="2800" dirty="0"/>
              <a:t>Traditional IT Takes Too Long</a:t>
            </a:r>
          </a:p>
          <a:p>
            <a:pPr marL="742950" lvl="1" indent="-285750">
              <a:buFont typeface="Arial" panose="020B0604020202020204" pitchFamily="34" charset="0"/>
              <a:buChar char="•"/>
            </a:pPr>
            <a:r>
              <a:rPr lang="en-US" dirty="0"/>
              <a:t>Azure Image Investigation</a:t>
            </a:r>
          </a:p>
          <a:p>
            <a:pPr marL="742950" lvl="1" indent="-285750">
              <a:buFont typeface="Arial" panose="020B0604020202020204" pitchFamily="34" charset="0"/>
              <a:buChar char="•"/>
            </a:pPr>
            <a:r>
              <a:rPr lang="en-US" dirty="0"/>
              <a:t>Traditional Datacenter Image broke when deployed to Azure.</a:t>
            </a:r>
          </a:p>
          <a:p>
            <a:pPr marL="742950" lvl="1" indent="-285750">
              <a:buFont typeface="Arial" panose="020B0604020202020204" pitchFamily="34" charset="0"/>
              <a:buChar char="•"/>
            </a:pPr>
            <a:r>
              <a:rPr lang="en-US" dirty="0"/>
              <a:t>Azure Specific Image requested, with specifics on what needed changed from Datacenter version.</a:t>
            </a:r>
          </a:p>
          <a:p>
            <a:pPr marL="742950" lvl="1" indent="-285750">
              <a:buFont typeface="Arial" panose="020B0604020202020204" pitchFamily="34" charset="0"/>
              <a:buChar char="•"/>
            </a:pPr>
            <a:r>
              <a:rPr lang="en-US" dirty="0"/>
              <a:t>Lead time requested – 6 to 8 months (Including development, testing, and deployment)</a:t>
            </a:r>
          </a:p>
          <a:p>
            <a:pPr marL="285750" indent="-285750">
              <a:buFont typeface="Arial" panose="020B0604020202020204" pitchFamily="34" charset="0"/>
              <a:buChar char="•"/>
            </a:pPr>
            <a:r>
              <a:rPr lang="en-US" sz="2800" dirty="0"/>
              <a:t>Configuration As Code Takes Less Time</a:t>
            </a:r>
          </a:p>
          <a:p>
            <a:pPr marL="742950" lvl="1" indent="-285750">
              <a:buFont typeface="Arial" panose="020B0604020202020204" pitchFamily="34" charset="0"/>
              <a:buChar char="•"/>
            </a:pPr>
            <a:r>
              <a:rPr lang="en-US" dirty="0"/>
              <a:t>Runbook for Server build was acquired.</a:t>
            </a:r>
          </a:p>
          <a:p>
            <a:pPr marL="742950" lvl="1" indent="-285750">
              <a:buFont typeface="Arial" panose="020B0604020202020204" pitchFamily="34" charset="0"/>
              <a:buChar char="•"/>
            </a:pPr>
            <a:r>
              <a:rPr lang="en-US" dirty="0"/>
              <a:t>Time to write DSC code for Company Compliant Image with Azure changes – 5 Days.</a:t>
            </a:r>
          </a:p>
          <a:p>
            <a:pPr marL="742950" lvl="1" indent="-285750">
              <a:buFont typeface="Arial" panose="020B0604020202020204" pitchFamily="34" charset="0"/>
              <a:buChar char="•"/>
            </a:pPr>
            <a:r>
              <a:rPr lang="en-US" dirty="0"/>
              <a:t>Time required to change DSC code and submit to testing – 5 minutes.</a:t>
            </a:r>
          </a:p>
          <a:p>
            <a:pPr marL="742950" lvl="1" indent="-285750">
              <a:buFont typeface="Arial" panose="020B0604020202020204" pitchFamily="34" charset="0"/>
              <a:buChar char="•"/>
            </a:pPr>
            <a:r>
              <a:rPr lang="en-US" dirty="0"/>
              <a:t>Time required to deploy updated DSC code to repository and have it ready for new builds. – 5 minutes.</a:t>
            </a:r>
          </a:p>
          <a:p>
            <a:endParaRPr lang="en-US" dirty="0"/>
          </a:p>
        </p:txBody>
      </p:sp>
    </p:spTree>
    <p:extLst>
      <p:ext uri="{BB962C8B-B14F-4D97-AF65-F5344CB8AC3E}">
        <p14:creationId xmlns:p14="http://schemas.microsoft.com/office/powerpoint/2010/main" val="271720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fade">
                                      <p:cBhvr>
                                        <p:cTn id="11" dur="500"/>
                                        <p:tgtEl>
                                          <p:spTgt spid="7">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500"/>
                                        <p:tgtEl>
                                          <p:spTgt spid="7">
                                            <p:txEl>
                                              <p:pRg st="6" end="6"/>
                                            </p:txEl>
                                          </p:spTgt>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500"/>
                                        <p:tgtEl>
                                          <p:spTgt spid="7">
                                            <p:txEl>
                                              <p:pRg st="8" end="8"/>
                                            </p:txEl>
                                          </p:spTgt>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fade">
                                      <p:cBhvr>
                                        <p:cTn id="40"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Contrast DevOps vs. Traditional Model</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AD5475-D2FE-4AA8-BC7A-55F43709F472}"/>
              </a:ext>
            </a:extLst>
          </p:cNvPr>
          <p:cNvSpPr txBox="1"/>
          <p:nvPr/>
        </p:nvSpPr>
        <p:spPr>
          <a:xfrm>
            <a:off x="838200" y="1474090"/>
            <a:ext cx="9538252" cy="3016210"/>
          </a:xfrm>
          <a:prstGeom prst="rect">
            <a:avLst/>
          </a:prstGeom>
          <a:noFill/>
        </p:spPr>
        <p:txBody>
          <a:bodyPr wrap="square" rtlCol="0">
            <a:spAutoFit/>
          </a:bodyPr>
          <a:lstStyle/>
          <a:p>
            <a:pPr marL="285750" indent="-285750">
              <a:buFont typeface="Arial" panose="020B0604020202020204" pitchFamily="34" charset="0"/>
              <a:buChar char="•"/>
            </a:pPr>
            <a:r>
              <a:rPr lang="en-US" sz="2800" dirty="0"/>
              <a:t>Resulting Process Improvement</a:t>
            </a:r>
          </a:p>
          <a:p>
            <a:pPr marL="742950" lvl="1" indent="-285750">
              <a:buFont typeface="Arial" panose="020B0604020202020204" pitchFamily="34" charset="0"/>
              <a:buChar char="•"/>
            </a:pPr>
            <a:r>
              <a:rPr lang="en-US" dirty="0"/>
              <a:t>Base Image config had conflicts with additional SQL Configurations</a:t>
            </a:r>
          </a:p>
          <a:p>
            <a:pPr marL="742950" lvl="1" indent="-285750">
              <a:buFont typeface="Arial" panose="020B0604020202020204" pitchFamily="34" charset="0"/>
              <a:buChar char="•"/>
            </a:pPr>
            <a:r>
              <a:rPr lang="en-US" dirty="0"/>
              <a:t>Conflicting configuration was resolved in the datacenter by writing audit exception to rule and allowing configuration change.</a:t>
            </a:r>
          </a:p>
          <a:p>
            <a:pPr marL="742950" lvl="1" indent="-285750">
              <a:buFont typeface="Arial" panose="020B0604020202020204" pitchFamily="34" charset="0"/>
              <a:buChar char="•"/>
            </a:pPr>
            <a:r>
              <a:rPr lang="en-US" dirty="0"/>
              <a:t>Resultant investigation found that over 95% of systems in the datacenter had this audit exception rule.</a:t>
            </a:r>
          </a:p>
          <a:p>
            <a:pPr marL="1200150" lvl="2" indent="-285750">
              <a:buFont typeface="Arial" panose="020B0604020202020204" pitchFamily="34" charset="0"/>
              <a:buChar char="•"/>
            </a:pPr>
            <a:r>
              <a:rPr lang="en-US" dirty="0"/>
              <a:t>Process Improvement – Removal of global audit exception by allowing change to base configuration.  Applied configuration requirement to only those systems that required it.</a:t>
            </a:r>
          </a:p>
          <a:p>
            <a:endParaRPr lang="en-US" dirty="0"/>
          </a:p>
        </p:txBody>
      </p:sp>
    </p:spTree>
    <p:extLst>
      <p:ext uri="{BB962C8B-B14F-4D97-AF65-F5344CB8AC3E}">
        <p14:creationId xmlns:p14="http://schemas.microsoft.com/office/powerpoint/2010/main" val="119842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500"/>
                                        <p:tgtEl>
                                          <p:spTgt spid="6">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Contrast DevOps vs. Traditional Model</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AEFE4A-D268-4736-8673-6B712D3D10D7}"/>
              </a:ext>
            </a:extLst>
          </p:cNvPr>
          <p:cNvSpPr txBox="1"/>
          <p:nvPr/>
        </p:nvSpPr>
        <p:spPr>
          <a:xfrm>
            <a:off x="838200" y="1474090"/>
            <a:ext cx="9538252" cy="4708981"/>
          </a:xfrm>
          <a:prstGeom prst="rect">
            <a:avLst/>
          </a:prstGeom>
          <a:noFill/>
        </p:spPr>
        <p:txBody>
          <a:bodyPr wrap="square" rtlCol="0">
            <a:spAutoFit/>
          </a:bodyPr>
          <a:lstStyle/>
          <a:p>
            <a:pPr marL="285750" indent="-285750">
              <a:buFont typeface="Arial" panose="020B0604020202020204" pitchFamily="34" charset="0"/>
              <a:buChar char="•"/>
            </a:pPr>
            <a:r>
              <a:rPr lang="en-US" sz="2800" dirty="0"/>
              <a:t>Customer Case</a:t>
            </a:r>
          </a:p>
          <a:p>
            <a:pPr marL="742950" lvl="1" indent="-285750">
              <a:buFont typeface="Arial" panose="020B0604020202020204" pitchFamily="34" charset="0"/>
              <a:buChar char="•"/>
            </a:pPr>
            <a:r>
              <a:rPr lang="en-US" dirty="0"/>
              <a:t>Customer is currently manually configuring new servers for environment.</a:t>
            </a:r>
          </a:p>
          <a:p>
            <a:pPr marL="742950" lvl="1" indent="-285750">
              <a:buFont typeface="Arial" panose="020B0604020202020204" pitchFamily="34" charset="0"/>
              <a:buChar char="•"/>
            </a:pPr>
            <a:r>
              <a:rPr lang="en-US" dirty="0"/>
              <a:t>Configuration consists of just 10 items.</a:t>
            </a:r>
          </a:p>
          <a:p>
            <a:pPr marL="742950" lvl="1" indent="-285750">
              <a:buFont typeface="Arial" panose="020B0604020202020204" pitchFamily="34" charset="0"/>
              <a:buChar char="•"/>
            </a:pPr>
            <a:r>
              <a:rPr lang="en-US" dirty="0"/>
              <a:t>Takes approximately 1 hour to configure.</a:t>
            </a:r>
          </a:p>
          <a:p>
            <a:pPr marL="285750" indent="-285750">
              <a:buFont typeface="Arial" panose="020B0604020202020204" pitchFamily="34" charset="0"/>
              <a:buChar char="•"/>
            </a:pPr>
            <a:r>
              <a:rPr lang="en-US" sz="2800" dirty="0"/>
              <a:t>Proof of Concept Configuration</a:t>
            </a:r>
          </a:p>
          <a:p>
            <a:pPr marL="742950" lvl="1" indent="-285750">
              <a:buFont typeface="Arial" panose="020B0604020202020204" pitchFamily="34" charset="0"/>
              <a:buChar char="•"/>
            </a:pPr>
            <a:r>
              <a:rPr lang="en-US" dirty="0"/>
              <a:t>Configuration was written for customer.  Took approximately 8 hours to write.</a:t>
            </a:r>
          </a:p>
          <a:p>
            <a:pPr marL="742950" lvl="1" indent="-285750">
              <a:buFont typeface="Arial" panose="020B0604020202020204" pitchFamily="34" charset="0"/>
              <a:buChar char="•"/>
            </a:pPr>
            <a:r>
              <a:rPr lang="en-US" dirty="0"/>
              <a:t>Takes approximately 20-35 seconds to deploy.</a:t>
            </a:r>
          </a:p>
          <a:p>
            <a:pPr marL="742950" lvl="1" indent="-285750">
              <a:buFont typeface="Arial" panose="020B0604020202020204" pitchFamily="34" charset="0"/>
              <a:buChar char="•"/>
            </a:pPr>
            <a:r>
              <a:rPr lang="en-US" dirty="0"/>
              <a:t>Result: </a:t>
            </a:r>
          </a:p>
          <a:p>
            <a:pPr marL="1200150" lvl="2" indent="-285750">
              <a:buFont typeface="Arial" panose="020B0604020202020204" pitchFamily="34" charset="0"/>
              <a:buChar char="•"/>
            </a:pPr>
            <a:r>
              <a:rPr lang="en-US" dirty="0"/>
              <a:t>Approximately 120 servers can be deployed via automation compared to a single manual deployment.</a:t>
            </a:r>
          </a:p>
          <a:p>
            <a:pPr marL="1200150" lvl="2" indent="-285750">
              <a:buFont typeface="Arial" panose="020B0604020202020204" pitchFamily="34" charset="0"/>
              <a:buChar char="•"/>
            </a:pPr>
            <a:r>
              <a:rPr lang="en-US" dirty="0"/>
              <a:t>Or you could operate in parallel and deploy 120 servers simultaneously in 35 seconds.  (Dependent on the amount of compute power you had available of course)</a:t>
            </a:r>
          </a:p>
          <a:p>
            <a:pPr marL="285750" indent="-285750">
              <a:buFont typeface="Arial" panose="020B0604020202020204" pitchFamily="34" charset="0"/>
              <a:buChar char="•"/>
            </a:pPr>
            <a:r>
              <a:rPr lang="en-US" sz="2800" dirty="0"/>
              <a:t>Expansion to other use cases</a:t>
            </a:r>
          </a:p>
          <a:p>
            <a:pPr marL="742950" lvl="1" indent="-285750">
              <a:buFont typeface="Arial" panose="020B0604020202020204" pitchFamily="34" charset="0"/>
              <a:buChar char="•"/>
            </a:pPr>
            <a:r>
              <a:rPr lang="en-US" dirty="0"/>
              <a:t>Same automation is being looked at to deploy to existing cloud infrastructure.</a:t>
            </a:r>
          </a:p>
          <a:p>
            <a:endParaRPr lang="en-US" dirty="0"/>
          </a:p>
        </p:txBody>
      </p:sp>
    </p:spTree>
    <p:extLst>
      <p:ext uri="{BB962C8B-B14F-4D97-AF65-F5344CB8AC3E}">
        <p14:creationId xmlns:p14="http://schemas.microsoft.com/office/powerpoint/2010/main" val="134168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fade">
                                      <p:cBhvr>
                                        <p:cTn id="11" dur="500"/>
                                        <p:tgtEl>
                                          <p:spTgt spid="7">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500"/>
                                        <p:tgtEl>
                                          <p:spTgt spid="7">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fade">
                                      <p:cBhvr>
                                        <p:cTn id="31" dur="500"/>
                                        <p:tgtEl>
                                          <p:spTgt spid="7">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500"/>
                                        <p:tgtEl>
                                          <p:spTgt spid="7">
                                            <p:txEl>
                                              <p:pRg st="8" end="8"/>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fade">
                                      <p:cBhvr>
                                        <p:cTn id="39" dur="500"/>
                                        <p:tgtEl>
                                          <p:spTgt spid="7">
                                            <p:txEl>
                                              <p:pRg st="9" end="9"/>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fade">
                                      <p:cBhvr>
                                        <p:cTn id="43" dur="500"/>
                                        <p:tgtEl>
                                          <p:spTgt spid="7">
                                            <p:txEl>
                                              <p:pRg st="10" end="10"/>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animEffect transition="in" filter="fade">
                                      <p:cBhvr>
                                        <p:cTn id="4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DevOps Enterprise Wins - Disney</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F2FDDEDC-D729-4719-9228-8F1CEBF7195B}"/>
              </a:ext>
            </a:extLst>
          </p:cNvPr>
          <p:cNvGraphicFramePr>
            <a:graphicFrameLocks noGrp="1"/>
          </p:cNvGraphicFramePr>
          <p:nvPr>
            <p:extLst>
              <p:ext uri="{D42A27DB-BD31-4B8C-83A1-F6EECF244321}">
                <p14:modId xmlns:p14="http://schemas.microsoft.com/office/powerpoint/2010/main" val="619873837"/>
              </p:ext>
            </p:extLst>
          </p:nvPr>
        </p:nvGraphicFramePr>
        <p:xfrm>
          <a:off x="838199" y="1474090"/>
          <a:ext cx="8299901" cy="4767429"/>
        </p:xfrm>
        <a:graphic>
          <a:graphicData uri="http://schemas.openxmlformats.org/drawingml/2006/table">
            <a:tbl>
              <a:tblPr/>
              <a:tblGrid>
                <a:gridCol w="1039106">
                  <a:extLst>
                    <a:ext uri="{9D8B030D-6E8A-4147-A177-3AD203B41FA5}">
                      <a16:colId xmlns:a16="http://schemas.microsoft.com/office/drawing/2014/main" val="921906115"/>
                    </a:ext>
                  </a:extLst>
                </a:gridCol>
                <a:gridCol w="404490">
                  <a:extLst>
                    <a:ext uri="{9D8B030D-6E8A-4147-A177-3AD203B41FA5}">
                      <a16:colId xmlns:a16="http://schemas.microsoft.com/office/drawing/2014/main" val="2069856480"/>
                    </a:ext>
                  </a:extLst>
                </a:gridCol>
                <a:gridCol w="3009423">
                  <a:extLst>
                    <a:ext uri="{9D8B030D-6E8A-4147-A177-3AD203B41FA5}">
                      <a16:colId xmlns:a16="http://schemas.microsoft.com/office/drawing/2014/main" val="717972757"/>
                    </a:ext>
                  </a:extLst>
                </a:gridCol>
                <a:gridCol w="3846882">
                  <a:extLst>
                    <a:ext uri="{9D8B030D-6E8A-4147-A177-3AD203B41FA5}">
                      <a16:colId xmlns:a16="http://schemas.microsoft.com/office/drawing/2014/main" val="2479115259"/>
                    </a:ext>
                  </a:extLst>
                </a:gridCol>
              </a:tblGrid>
              <a:tr h="346968">
                <a:tc>
                  <a:txBody>
                    <a:bodyPr/>
                    <a:lstStyle/>
                    <a:p>
                      <a:pPr algn="ctr"/>
                      <a:r>
                        <a:rPr lang="en-US" sz="900">
                          <a:effectLst/>
                        </a:rPr>
                        <a:t>Business unit</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Servers</a:t>
                      </a:r>
                    </a:p>
                  </a:txBody>
                  <a:tcPr marL="43513" marR="43513" marT="21757" marB="21757" anchor="ctr">
                    <a:lnL>
                      <a:noFill/>
                    </a:lnL>
                    <a:lnR>
                      <a:noFill/>
                    </a:lnR>
                    <a:lnT>
                      <a:noFill/>
                    </a:lnT>
                    <a:lnB>
                      <a:noFill/>
                    </a:lnB>
                    <a:solidFill>
                      <a:srgbClr val="FFFFFF"/>
                    </a:solidFill>
                  </a:tcPr>
                </a:tc>
                <a:tc>
                  <a:txBody>
                    <a:bodyPr/>
                    <a:lstStyle/>
                    <a:p>
                      <a:pPr algn="ctr"/>
                      <a:r>
                        <a:rPr lang="en-US" sz="900" dirty="0">
                          <a:effectLst/>
                        </a:rPr>
                        <a:t>Apps</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Success Stories</a:t>
                      </a:r>
                    </a:p>
                  </a:txBody>
                  <a:tcPr marL="43513" marR="43513" marT="21757" marB="21757" anchor="ctr">
                    <a:lnL>
                      <a:noFill/>
                    </a:lnL>
                    <a:lnR>
                      <a:noFill/>
                    </a:lnR>
                    <a:lnT>
                      <a:noFill/>
                    </a:lnT>
                    <a:lnB>
                      <a:noFill/>
                    </a:lnB>
                    <a:solidFill>
                      <a:srgbClr val="FFFFFF"/>
                    </a:solidFill>
                  </a:tcPr>
                </a:tc>
                <a:extLst>
                  <a:ext uri="{0D108BD9-81ED-4DB2-BD59-A6C34878D82A}">
                    <a16:rowId xmlns:a16="http://schemas.microsoft.com/office/drawing/2014/main" val="3584789700"/>
                  </a:ext>
                </a:extLst>
              </a:tr>
              <a:tr h="866658">
                <a:tc>
                  <a:txBody>
                    <a:bodyPr/>
                    <a:lstStyle/>
                    <a:p>
                      <a:pPr algn="ctr"/>
                      <a:r>
                        <a:rPr lang="en-US" sz="900">
                          <a:effectLst/>
                        </a:rPr>
                        <a:t>ABC</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1536</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ABC, Watch ABC, ABC Family, Oscars, WatchDisneyChannel, WatchDisneyJunior, WatchDisneyXD, Dancing with the Stars</a:t>
                      </a:r>
                    </a:p>
                  </a:txBody>
                  <a:tcPr marL="43513" marR="43513" marT="21757" marB="21757" anchor="ctr">
                    <a:lnL>
                      <a:noFill/>
                    </a:lnL>
                    <a:lnR>
                      <a:noFill/>
                    </a:lnR>
                    <a:lnT>
                      <a:noFill/>
                    </a:lnT>
                    <a:lnB>
                      <a:noFill/>
                    </a:lnB>
                    <a:solidFill>
                      <a:srgbClr val="FFFFFF"/>
                    </a:solidFill>
                  </a:tcPr>
                </a:tc>
                <a:tc>
                  <a:txBody>
                    <a:bodyPr/>
                    <a:lstStyle/>
                    <a:p>
                      <a:pPr algn="ctr"/>
                      <a:r>
                        <a:rPr lang="en-US" sz="900" b="1" dirty="0">
                          <a:effectLst/>
                        </a:rPr>
                        <a:t>Using auto-scale, 300-700 servers within 15-30 minutes</a:t>
                      </a:r>
                    </a:p>
                  </a:txBody>
                  <a:tcPr marL="43513" marR="43513" marT="21757" marB="21757" anchor="ctr">
                    <a:lnL>
                      <a:noFill/>
                    </a:lnL>
                    <a:lnR>
                      <a:noFill/>
                    </a:lnR>
                    <a:lnT>
                      <a:noFill/>
                    </a:lnT>
                    <a:lnB>
                      <a:noFill/>
                    </a:lnB>
                    <a:solidFill>
                      <a:srgbClr val="FFFFFF"/>
                    </a:solidFill>
                  </a:tcPr>
                </a:tc>
                <a:extLst>
                  <a:ext uri="{0D108BD9-81ED-4DB2-BD59-A6C34878D82A}">
                    <a16:rowId xmlns:a16="http://schemas.microsoft.com/office/drawing/2014/main" val="1094247252"/>
                  </a:ext>
                </a:extLst>
              </a:tr>
              <a:tr h="346968">
                <a:tc>
                  <a:txBody>
                    <a:bodyPr/>
                    <a:lstStyle/>
                    <a:p>
                      <a:pPr algn="ctr"/>
                      <a:r>
                        <a:rPr lang="en-US" sz="900">
                          <a:effectLst/>
                        </a:rPr>
                        <a:t>Corp. Social Business</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100</a:t>
                      </a:r>
                    </a:p>
                  </a:txBody>
                  <a:tcPr marL="43513" marR="43513" marT="21757" marB="21757" anchor="ctr">
                    <a:lnL>
                      <a:noFill/>
                    </a:lnL>
                    <a:lnR>
                      <a:noFill/>
                    </a:lnR>
                    <a:lnT>
                      <a:noFill/>
                    </a:lnT>
                    <a:lnB>
                      <a:noFill/>
                    </a:lnB>
                    <a:solidFill>
                      <a:srgbClr val="FFFFFF"/>
                    </a:solidFill>
                  </a:tcPr>
                </a:tc>
                <a:tc>
                  <a:txBody>
                    <a:bodyPr/>
                    <a:lstStyle/>
                    <a:p>
                      <a:pPr algn="ctr"/>
                      <a:r>
                        <a:rPr lang="en-US" sz="900" dirty="0">
                          <a:effectLst/>
                        </a:rPr>
                        <a:t>Employee Tools</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New instances from days to 5-10 minutes</a:t>
                      </a:r>
                    </a:p>
                  </a:txBody>
                  <a:tcPr marL="43513" marR="43513" marT="21757" marB="21757" anchor="ctr">
                    <a:lnL>
                      <a:noFill/>
                    </a:lnL>
                    <a:lnR>
                      <a:noFill/>
                    </a:lnR>
                    <a:lnT>
                      <a:noFill/>
                    </a:lnT>
                    <a:lnB>
                      <a:noFill/>
                    </a:lnB>
                    <a:solidFill>
                      <a:srgbClr val="FFFFFF"/>
                    </a:solidFill>
                  </a:tcPr>
                </a:tc>
                <a:extLst>
                  <a:ext uri="{0D108BD9-81ED-4DB2-BD59-A6C34878D82A}">
                    <a16:rowId xmlns:a16="http://schemas.microsoft.com/office/drawing/2014/main" val="3541572981"/>
                  </a:ext>
                </a:extLst>
              </a:tr>
              <a:tr h="592977">
                <a:tc>
                  <a:txBody>
                    <a:bodyPr/>
                    <a:lstStyle/>
                    <a:p>
                      <a:pPr algn="ctr"/>
                      <a:r>
                        <a:rPr lang="en-US" sz="900">
                          <a:effectLst/>
                        </a:rPr>
                        <a:t>Digital Media Agency</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200</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DisneySpeakerSeries.com, DisneyCreativeLab.com, DisneyRewards.com, DisneyAtoZ</a:t>
                      </a:r>
                    </a:p>
                  </a:txBody>
                  <a:tcPr marL="43513" marR="43513" marT="21757" marB="21757" anchor="ctr">
                    <a:lnL>
                      <a:noFill/>
                    </a:lnL>
                    <a:lnR>
                      <a:noFill/>
                    </a:lnR>
                    <a:lnT>
                      <a:noFill/>
                    </a:lnT>
                    <a:lnB>
                      <a:noFill/>
                    </a:lnB>
                    <a:solidFill>
                      <a:srgbClr val="FFFFFF"/>
                    </a:solidFill>
                  </a:tcPr>
                </a:tc>
                <a:tc>
                  <a:txBody>
                    <a:bodyPr/>
                    <a:lstStyle/>
                    <a:p>
                      <a:pPr algn="ctr"/>
                      <a:r>
                        <a:rPr lang="en-US" sz="900" dirty="0">
                          <a:effectLst/>
                        </a:rPr>
                        <a:t>Deployment times reduced from several hours to a few minutes</a:t>
                      </a:r>
                    </a:p>
                  </a:txBody>
                  <a:tcPr marL="43513" marR="43513" marT="21757" marB="21757" anchor="ctr">
                    <a:lnL>
                      <a:noFill/>
                    </a:lnL>
                    <a:lnR>
                      <a:noFill/>
                    </a:lnR>
                    <a:lnT>
                      <a:noFill/>
                    </a:lnT>
                    <a:lnB>
                      <a:noFill/>
                    </a:lnB>
                    <a:solidFill>
                      <a:srgbClr val="FFFFFF"/>
                    </a:solidFill>
                  </a:tcPr>
                </a:tc>
                <a:extLst>
                  <a:ext uri="{0D108BD9-81ED-4DB2-BD59-A6C34878D82A}">
                    <a16:rowId xmlns:a16="http://schemas.microsoft.com/office/drawing/2014/main" val="512178025"/>
                  </a:ext>
                </a:extLst>
              </a:tr>
              <a:tr h="456137">
                <a:tc>
                  <a:txBody>
                    <a:bodyPr/>
                    <a:lstStyle/>
                    <a:p>
                      <a:pPr algn="ctr"/>
                      <a:r>
                        <a:rPr lang="en-US" sz="900">
                          <a:effectLst/>
                        </a:rPr>
                        <a:t>Disney Interactive</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1119</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Infinity, Disney.com, Starwars.com, Marvel XP</a:t>
                      </a:r>
                    </a:p>
                  </a:txBody>
                  <a:tcPr marL="43513" marR="43513" marT="21757" marB="21757" anchor="ctr">
                    <a:lnL>
                      <a:noFill/>
                    </a:lnL>
                    <a:lnR>
                      <a:noFill/>
                    </a:lnR>
                    <a:lnT>
                      <a:noFill/>
                    </a:lnT>
                    <a:lnB>
                      <a:noFill/>
                    </a:lnB>
                    <a:solidFill>
                      <a:srgbClr val="FFFFFF"/>
                    </a:solidFill>
                  </a:tcPr>
                </a:tc>
                <a:tc>
                  <a:txBody>
                    <a:bodyPr/>
                    <a:lstStyle/>
                    <a:p>
                      <a:pPr algn="ctr"/>
                      <a:r>
                        <a:rPr lang="en-US" sz="900" b="1" dirty="0">
                          <a:effectLst/>
                        </a:rPr>
                        <a:t>No configuration of human error incidents in FY13</a:t>
                      </a:r>
                    </a:p>
                  </a:txBody>
                  <a:tcPr marL="43513" marR="43513" marT="21757" marB="21757" anchor="ctr">
                    <a:lnL>
                      <a:noFill/>
                    </a:lnL>
                    <a:lnR>
                      <a:noFill/>
                    </a:lnR>
                    <a:lnT>
                      <a:noFill/>
                    </a:lnT>
                    <a:lnB>
                      <a:noFill/>
                    </a:lnB>
                    <a:solidFill>
                      <a:srgbClr val="FFFFFF"/>
                    </a:solidFill>
                  </a:tcPr>
                </a:tc>
                <a:extLst>
                  <a:ext uri="{0D108BD9-81ED-4DB2-BD59-A6C34878D82A}">
                    <a16:rowId xmlns:a16="http://schemas.microsoft.com/office/drawing/2014/main" val="2675307770"/>
                  </a:ext>
                </a:extLst>
              </a:tr>
              <a:tr h="319295">
                <a:tc>
                  <a:txBody>
                    <a:bodyPr/>
                    <a:lstStyle/>
                    <a:p>
                      <a:pPr algn="ctr"/>
                      <a:r>
                        <a:rPr lang="en-US" sz="900">
                          <a:effectLst/>
                        </a:rPr>
                        <a:t>ESPN</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830</a:t>
                      </a:r>
                    </a:p>
                  </a:txBody>
                  <a:tcPr marL="43513" marR="43513" marT="21757" marB="21757" anchor="ctr">
                    <a:lnL>
                      <a:noFill/>
                    </a:lnL>
                    <a:lnR>
                      <a:noFill/>
                    </a:lnR>
                    <a:lnT>
                      <a:noFill/>
                    </a:lnT>
                    <a:lnB>
                      <a:noFill/>
                    </a:lnB>
                    <a:solidFill>
                      <a:srgbClr val="FFFFFF"/>
                    </a:solidFill>
                  </a:tcPr>
                </a:tc>
                <a:tc>
                  <a:txBody>
                    <a:bodyPr/>
                    <a:lstStyle/>
                    <a:p>
                      <a:pPr algn="ctr"/>
                      <a:r>
                        <a:rPr lang="en-US" sz="900" dirty="0">
                          <a:effectLst/>
                        </a:rPr>
                        <a:t>Fantasy Football, March Madness</a:t>
                      </a:r>
                    </a:p>
                  </a:txBody>
                  <a:tcPr marL="43513" marR="43513" marT="21757" marB="21757" anchor="ctr">
                    <a:lnL>
                      <a:noFill/>
                    </a:lnL>
                    <a:lnR>
                      <a:noFill/>
                    </a:lnR>
                    <a:lnT>
                      <a:noFill/>
                    </a:lnT>
                    <a:lnB>
                      <a:noFill/>
                    </a:lnB>
                    <a:solidFill>
                      <a:srgbClr val="FFFFFF"/>
                    </a:solidFill>
                  </a:tcPr>
                </a:tc>
                <a:tc>
                  <a:txBody>
                    <a:bodyPr/>
                    <a:lstStyle/>
                    <a:p>
                      <a:pPr algn="ctr"/>
                      <a:r>
                        <a:rPr lang="en-US" sz="900" b="1" dirty="0">
                          <a:effectLst/>
                        </a:rPr>
                        <a:t>Reduction of manual steps by 75%</a:t>
                      </a:r>
                    </a:p>
                  </a:txBody>
                  <a:tcPr marL="43513" marR="43513" marT="21757" marB="21757" anchor="ctr">
                    <a:lnL>
                      <a:noFill/>
                    </a:lnL>
                    <a:lnR>
                      <a:noFill/>
                    </a:lnR>
                    <a:lnT>
                      <a:noFill/>
                    </a:lnT>
                    <a:lnB>
                      <a:noFill/>
                    </a:lnB>
                    <a:solidFill>
                      <a:srgbClr val="FFFFFF"/>
                    </a:solidFill>
                  </a:tcPr>
                </a:tc>
                <a:extLst>
                  <a:ext uri="{0D108BD9-81ED-4DB2-BD59-A6C34878D82A}">
                    <a16:rowId xmlns:a16="http://schemas.microsoft.com/office/drawing/2014/main" val="4242591167"/>
                  </a:ext>
                </a:extLst>
              </a:tr>
              <a:tr h="592977">
                <a:tc>
                  <a:txBody>
                    <a:bodyPr/>
                    <a:lstStyle/>
                    <a:p>
                      <a:pPr algn="ctr"/>
                      <a:r>
                        <a:rPr lang="en-US" sz="900">
                          <a:effectLst/>
                        </a:rPr>
                        <a:t>Guest Data Services</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450</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Disney ID, API Mgmt</a:t>
                      </a:r>
                    </a:p>
                  </a:txBody>
                  <a:tcPr marL="43513" marR="43513" marT="21757" marB="21757" anchor="ctr">
                    <a:lnL>
                      <a:noFill/>
                    </a:lnL>
                    <a:lnR>
                      <a:noFill/>
                    </a:lnR>
                    <a:lnT>
                      <a:noFill/>
                    </a:lnT>
                    <a:lnB>
                      <a:noFill/>
                    </a:lnB>
                    <a:solidFill>
                      <a:srgbClr val="FFFFFF"/>
                    </a:solidFill>
                  </a:tcPr>
                </a:tc>
                <a:tc>
                  <a:txBody>
                    <a:bodyPr/>
                    <a:lstStyle/>
                    <a:p>
                      <a:pPr algn="ctr"/>
                      <a:r>
                        <a:rPr lang="en-US" sz="900" b="1" dirty="0" err="1">
                          <a:effectLst/>
                        </a:rPr>
                        <a:t>DisneyID</a:t>
                      </a:r>
                      <a:r>
                        <a:rPr lang="en-US" sz="900" b="1" dirty="0">
                          <a:effectLst/>
                        </a:rPr>
                        <a:t> build out went from 1 day to 1 minute. 95% reduction in human errors</a:t>
                      </a:r>
                    </a:p>
                  </a:txBody>
                  <a:tcPr marL="43513" marR="43513" marT="21757" marB="21757" anchor="ctr">
                    <a:lnL>
                      <a:noFill/>
                    </a:lnL>
                    <a:lnR>
                      <a:noFill/>
                    </a:lnR>
                    <a:lnT>
                      <a:noFill/>
                    </a:lnT>
                    <a:lnB>
                      <a:noFill/>
                    </a:lnB>
                    <a:solidFill>
                      <a:srgbClr val="FFFFFF"/>
                    </a:solidFill>
                  </a:tcPr>
                </a:tc>
                <a:extLst>
                  <a:ext uri="{0D108BD9-81ED-4DB2-BD59-A6C34878D82A}">
                    <a16:rowId xmlns:a16="http://schemas.microsoft.com/office/drawing/2014/main" val="530272939"/>
                  </a:ext>
                </a:extLst>
              </a:tr>
              <a:tr h="456137">
                <a:tc>
                  <a:txBody>
                    <a:bodyPr/>
                    <a:lstStyle/>
                    <a:p>
                      <a:pPr algn="ctr"/>
                      <a:r>
                        <a:rPr lang="en-US" sz="900">
                          <a:effectLst/>
                        </a:rPr>
                        <a:t>Parks &amp; Resorts Online</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1742</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My Disney Experience</a:t>
                      </a:r>
                    </a:p>
                  </a:txBody>
                  <a:tcPr marL="43513" marR="43513" marT="21757" marB="21757" anchor="ctr">
                    <a:lnL>
                      <a:noFill/>
                    </a:lnL>
                    <a:lnR>
                      <a:noFill/>
                    </a:lnR>
                    <a:lnT>
                      <a:noFill/>
                    </a:lnT>
                    <a:lnB>
                      <a:noFill/>
                    </a:lnB>
                    <a:solidFill>
                      <a:srgbClr val="FFFFFF"/>
                    </a:solidFill>
                  </a:tcPr>
                </a:tc>
                <a:tc>
                  <a:txBody>
                    <a:bodyPr/>
                    <a:lstStyle/>
                    <a:p>
                      <a:pPr algn="ctr"/>
                      <a:r>
                        <a:rPr lang="en-US" sz="900" dirty="0">
                          <a:effectLst/>
                        </a:rPr>
                        <a:t>DR Test - Deployed entire stack in 5 minutes to 200 servers in DR data center</a:t>
                      </a:r>
                    </a:p>
                  </a:txBody>
                  <a:tcPr marL="43513" marR="43513" marT="21757" marB="21757" anchor="ctr">
                    <a:lnL>
                      <a:noFill/>
                    </a:lnL>
                    <a:lnR>
                      <a:noFill/>
                    </a:lnR>
                    <a:lnT>
                      <a:noFill/>
                    </a:lnT>
                    <a:lnB>
                      <a:noFill/>
                    </a:lnB>
                    <a:solidFill>
                      <a:srgbClr val="FFFFFF"/>
                    </a:solidFill>
                  </a:tcPr>
                </a:tc>
                <a:extLst>
                  <a:ext uri="{0D108BD9-81ED-4DB2-BD59-A6C34878D82A}">
                    <a16:rowId xmlns:a16="http://schemas.microsoft.com/office/drawing/2014/main" val="1702361851"/>
                  </a:ext>
                </a:extLst>
              </a:tr>
              <a:tr h="456137">
                <a:tc>
                  <a:txBody>
                    <a:bodyPr/>
                    <a:lstStyle/>
                    <a:p>
                      <a:pPr algn="ctr"/>
                      <a:r>
                        <a:rPr lang="en-US" sz="900">
                          <a:effectLst/>
                        </a:rPr>
                        <a:t>Studios</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287</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Disney Movies Anywhere, Digital Copy Plus, Multiple Movie Sites</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Deployment times reduced from several hours to a few minutes</a:t>
                      </a:r>
                    </a:p>
                  </a:txBody>
                  <a:tcPr marL="43513" marR="43513" marT="21757" marB="21757" anchor="ctr">
                    <a:lnL>
                      <a:noFill/>
                    </a:lnL>
                    <a:lnR>
                      <a:noFill/>
                    </a:lnR>
                    <a:lnT>
                      <a:noFill/>
                    </a:lnT>
                    <a:lnB>
                      <a:noFill/>
                    </a:lnB>
                    <a:solidFill>
                      <a:srgbClr val="FFFFFF"/>
                    </a:solidFill>
                  </a:tcPr>
                </a:tc>
                <a:extLst>
                  <a:ext uri="{0D108BD9-81ED-4DB2-BD59-A6C34878D82A}">
                    <a16:rowId xmlns:a16="http://schemas.microsoft.com/office/drawing/2014/main" val="3781904320"/>
                  </a:ext>
                </a:extLst>
              </a:tr>
              <a:tr h="333175">
                <a:tc>
                  <a:txBody>
                    <a:bodyPr/>
                    <a:lstStyle/>
                    <a:p>
                      <a:pPr algn="ctr"/>
                      <a:r>
                        <a:rPr lang="en-US" sz="900">
                          <a:effectLst/>
                        </a:rPr>
                        <a:t>Studios Business</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100</a:t>
                      </a:r>
                    </a:p>
                  </a:txBody>
                  <a:tcPr marL="43513" marR="43513" marT="21757" marB="21757" anchor="ctr">
                    <a:lnL>
                      <a:noFill/>
                    </a:lnL>
                    <a:lnR>
                      <a:noFill/>
                    </a:lnR>
                    <a:lnT>
                      <a:noFill/>
                    </a:lnT>
                    <a:lnB>
                      <a:noFill/>
                    </a:lnB>
                    <a:solidFill>
                      <a:srgbClr val="FFFFFF"/>
                    </a:solidFill>
                  </a:tcPr>
                </a:tc>
                <a:tc>
                  <a:txBody>
                    <a:bodyPr/>
                    <a:lstStyle/>
                    <a:p>
                      <a:pPr algn="ctr"/>
                      <a:r>
                        <a:rPr lang="en-US" sz="900">
                          <a:effectLst/>
                        </a:rPr>
                        <a:t>El Capitan Ticketing, Business Systems</a:t>
                      </a:r>
                    </a:p>
                  </a:txBody>
                  <a:tcPr marL="43513" marR="43513" marT="21757" marB="21757" anchor="ctr">
                    <a:lnL>
                      <a:noFill/>
                    </a:lnL>
                    <a:lnR>
                      <a:noFill/>
                    </a:lnR>
                    <a:lnT>
                      <a:noFill/>
                    </a:lnT>
                    <a:lnB>
                      <a:noFill/>
                    </a:lnB>
                    <a:solidFill>
                      <a:srgbClr val="FFFFFF"/>
                    </a:solidFill>
                  </a:tcPr>
                </a:tc>
                <a:tc>
                  <a:txBody>
                    <a:bodyPr/>
                    <a:lstStyle/>
                    <a:p>
                      <a:pPr algn="ctr"/>
                      <a:r>
                        <a:rPr lang="en-US" sz="900" dirty="0">
                          <a:effectLst/>
                        </a:rPr>
                        <a:t>Automation of Windows, IIS/.NET and MSSQL</a:t>
                      </a:r>
                    </a:p>
                  </a:txBody>
                  <a:tcPr marL="43513" marR="43513" marT="21757" marB="21757" anchor="ctr">
                    <a:lnL>
                      <a:noFill/>
                    </a:lnL>
                    <a:lnR>
                      <a:noFill/>
                    </a:lnR>
                    <a:lnT>
                      <a:noFill/>
                    </a:lnT>
                    <a:lnB>
                      <a:noFill/>
                    </a:lnB>
                    <a:solidFill>
                      <a:srgbClr val="FFFFFF"/>
                    </a:solidFill>
                  </a:tcPr>
                </a:tc>
                <a:extLst>
                  <a:ext uri="{0D108BD9-81ED-4DB2-BD59-A6C34878D82A}">
                    <a16:rowId xmlns:a16="http://schemas.microsoft.com/office/drawing/2014/main" val="2680339586"/>
                  </a:ext>
                </a:extLst>
              </a:tr>
            </a:tbl>
          </a:graphicData>
        </a:graphic>
      </p:graphicFrame>
    </p:spTree>
    <p:extLst>
      <p:ext uri="{BB962C8B-B14F-4D97-AF65-F5344CB8AC3E}">
        <p14:creationId xmlns:p14="http://schemas.microsoft.com/office/powerpoint/2010/main" val="245317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04088"/>
          </a:xfrm>
        </p:spPr>
        <p:txBody>
          <a:bodyPr/>
          <a:lstStyle/>
          <a:p>
            <a:r>
              <a:rPr lang="en-US" dirty="0"/>
              <a:t>About Me</a:t>
            </a:r>
          </a:p>
        </p:txBody>
      </p:sp>
      <p:sp>
        <p:nvSpPr>
          <p:cNvPr id="3" name="Content Placeholder 2"/>
          <p:cNvSpPr>
            <a:spLocks noGrp="1"/>
          </p:cNvSpPr>
          <p:nvPr>
            <p:ph idx="1"/>
          </p:nvPr>
        </p:nvSpPr>
        <p:spPr>
          <a:xfrm>
            <a:off x="464363" y="1351024"/>
            <a:ext cx="11263273" cy="4316372"/>
          </a:xfrm>
        </p:spPr>
        <p:txBody>
          <a:bodyPr>
            <a:noAutofit/>
          </a:bodyPr>
          <a:lstStyle/>
          <a:p>
            <a:pPr algn="r"/>
            <a:r>
              <a:rPr lang="en-US" dirty="0"/>
              <a:t>Cloud Solutions Architect – </a:t>
            </a:r>
            <a:r>
              <a:rPr lang="en-US" dirty="0" err="1"/>
              <a:t>Coretek</a:t>
            </a:r>
            <a:r>
              <a:rPr lang="en-US" dirty="0"/>
              <a:t> Services</a:t>
            </a:r>
          </a:p>
          <a:p>
            <a:pPr algn="r"/>
            <a:r>
              <a:rPr lang="en-US" dirty="0"/>
              <a:t>2015-2017 Microsoft MVP – Cloud and Datacenter Management</a:t>
            </a:r>
          </a:p>
          <a:p>
            <a:pPr algn="r"/>
            <a:r>
              <a:rPr lang="en-US" dirty="0"/>
              <a:t>2015 Honorary Scripting Guy</a:t>
            </a:r>
          </a:p>
          <a:p>
            <a:pPr marL="0" indent="0" algn="r">
              <a:buNone/>
            </a:pPr>
            <a:endParaRPr lang="en-US" dirty="0"/>
          </a:p>
          <a:p>
            <a:pPr algn="r"/>
            <a:r>
              <a:rPr lang="en-US" dirty="0"/>
              <a:t>Board of Directors – The DevOps Collective</a:t>
            </a:r>
          </a:p>
          <a:p>
            <a:pPr algn="r"/>
            <a:r>
              <a:rPr lang="en-US" dirty="0"/>
              <a:t>Co-Author – Master PowerShell Tricks Volume 2</a:t>
            </a:r>
          </a:p>
          <a:p>
            <a:pPr marL="0" indent="0" algn="r">
              <a:buNone/>
            </a:pPr>
            <a:r>
              <a:rPr lang="en-US" dirty="0"/>
              <a:t> (Volume 3 coming soon!)</a:t>
            </a:r>
          </a:p>
          <a:p>
            <a:pPr algn="r"/>
            <a:r>
              <a:rPr lang="en-US" dirty="0"/>
              <a:t>Security/Patch Management/Compliance SME</a:t>
            </a:r>
          </a:p>
          <a:p>
            <a:pPr algn="r"/>
            <a:r>
              <a:rPr lang="en-US" dirty="0"/>
              <a:t>Blog – https://powershell.org/author/will-anderson/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7276" y="207023"/>
            <a:ext cx="1924566" cy="77648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8693" y="207023"/>
            <a:ext cx="720179" cy="776489"/>
          </a:xfrm>
          <a:prstGeom prst="rect">
            <a:avLst/>
          </a:prstGeom>
        </p:spPr>
      </p:pic>
      <p:pic>
        <p:nvPicPr>
          <p:cNvPr id="6" name="Picture 2" descr="https://images-na.ssl-images-amazon.com/images/I/61PoWHRD8eL._SX398_BO1,204,203,200_.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05611" y="207023"/>
            <a:ext cx="622025" cy="7775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erson wearing a purple shirt&#10;&#10;Description generated with very high confidence">
            <a:extLst>
              <a:ext uri="{FF2B5EF4-FFF2-40B4-BE49-F238E27FC236}">
                <a16:creationId xmlns:a16="http://schemas.microsoft.com/office/drawing/2014/main" id="{E3E390AE-D83F-40B3-A808-88AAD51077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98348" y="2861186"/>
            <a:ext cx="2020529" cy="2020529"/>
          </a:xfrm>
          <a:prstGeom prst="rect">
            <a:avLst/>
          </a:prstGeom>
        </p:spPr>
      </p:pic>
    </p:spTree>
    <p:extLst>
      <p:ext uri="{BB962C8B-B14F-4D97-AF65-F5344CB8AC3E}">
        <p14:creationId xmlns:p14="http://schemas.microsoft.com/office/powerpoint/2010/main" val="4090567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DevOps Enterprise Wins - Tesla</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7F7C105-37A8-49BB-B013-D333BD783BC3}"/>
              </a:ext>
            </a:extLst>
          </p:cNvPr>
          <p:cNvPicPr>
            <a:picLocks noChangeAspect="1"/>
          </p:cNvPicPr>
          <p:nvPr/>
        </p:nvPicPr>
        <p:blipFill>
          <a:blip r:embed="rId5"/>
          <a:stretch>
            <a:fillRect/>
          </a:stretch>
        </p:blipFill>
        <p:spPr>
          <a:xfrm>
            <a:off x="4648200" y="1474090"/>
            <a:ext cx="6705600" cy="2173397"/>
          </a:xfrm>
          <a:prstGeom prst="rect">
            <a:avLst/>
          </a:prstGeom>
        </p:spPr>
      </p:pic>
      <p:pic>
        <p:nvPicPr>
          <p:cNvPr id="7" name="Picture 6">
            <a:extLst>
              <a:ext uri="{FF2B5EF4-FFF2-40B4-BE49-F238E27FC236}">
                <a16:creationId xmlns:a16="http://schemas.microsoft.com/office/drawing/2014/main" id="{C994A15F-4466-43EF-B514-BBEBBD7064CF}"/>
              </a:ext>
            </a:extLst>
          </p:cNvPr>
          <p:cNvPicPr>
            <a:picLocks noChangeAspect="1"/>
          </p:cNvPicPr>
          <p:nvPr/>
        </p:nvPicPr>
        <p:blipFill>
          <a:blip r:embed="rId6"/>
          <a:stretch>
            <a:fillRect/>
          </a:stretch>
        </p:blipFill>
        <p:spPr>
          <a:xfrm>
            <a:off x="1140070" y="1937057"/>
            <a:ext cx="3335832" cy="3344823"/>
          </a:xfrm>
          <a:prstGeom prst="rect">
            <a:avLst/>
          </a:prstGeom>
        </p:spPr>
      </p:pic>
      <p:pic>
        <p:nvPicPr>
          <p:cNvPr id="9" name="Picture 8">
            <a:extLst>
              <a:ext uri="{FF2B5EF4-FFF2-40B4-BE49-F238E27FC236}">
                <a16:creationId xmlns:a16="http://schemas.microsoft.com/office/drawing/2014/main" id="{E97E25A9-FC73-4402-95AB-99B4C598E5D2}"/>
              </a:ext>
            </a:extLst>
          </p:cNvPr>
          <p:cNvPicPr>
            <a:picLocks noChangeAspect="1"/>
          </p:cNvPicPr>
          <p:nvPr/>
        </p:nvPicPr>
        <p:blipFill>
          <a:blip r:embed="rId7"/>
          <a:stretch>
            <a:fillRect/>
          </a:stretch>
        </p:blipFill>
        <p:spPr>
          <a:xfrm>
            <a:off x="7419809" y="3213875"/>
            <a:ext cx="3119189" cy="1776205"/>
          </a:xfrm>
          <a:prstGeom prst="rect">
            <a:avLst/>
          </a:prstGeom>
        </p:spPr>
      </p:pic>
      <p:pic>
        <p:nvPicPr>
          <p:cNvPr id="10" name="Picture 9">
            <a:extLst>
              <a:ext uri="{FF2B5EF4-FFF2-40B4-BE49-F238E27FC236}">
                <a16:creationId xmlns:a16="http://schemas.microsoft.com/office/drawing/2014/main" id="{E98CC980-1694-4B10-A889-CA87CA763E4B}"/>
              </a:ext>
            </a:extLst>
          </p:cNvPr>
          <p:cNvPicPr>
            <a:picLocks noChangeAspect="1"/>
          </p:cNvPicPr>
          <p:nvPr/>
        </p:nvPicPr>
        <p:blipFill>
          <a:blip r:embed="rId8"/>
          <a:stretch>
            <a:fillRect/>
          </a:stretch>
        </p:blipFill>
        <p:spPr>
          <a:xfrm>
            <a:off x="2774122" y="4990080"/>
            <a:ext cx="3954876" cy="848644"/>
          </a:xfrm>
          <a:prstGeom prst="rect">
            <a:avLst/>
          </a:prstGeom>
        </p:spPr>
      </p:pic>
    </p:spTree>
    <p:extLst>
      <p:ext uri="{BB962C8B-B14F-4D97-AF65-F5344CB8AC3E}">
        <p14:creationId xmlns:p14="http://schemas.microsoft.com/office/powerpoint/2010/main" val="187066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DevOps Stories</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0DC7B4F-8363-4BA7-A331-0EAFF16A12F8}"/>
              </a:ext>
            </a:extLst>
          </p:cNvPr>
          <p:cNvSpPr/>
          <p:nvPr/>
        </p:nvSpPr>
        <p:spPr>
          <a:xfrm>
            <a:off x="838200" y="1474090"/>
            <a:ext cx="6096000" cy="2585323"/>
          </a:xfrm>
          <a:prstGeom prst="rect">
            <a:avLst/>
          </a:prstGeom>
        </p:spPr>
        <p:txBody>
          <a:bodyPr>
            <a:spAutoFit/>
          </a:bodyPr>
          <a:lstStyle/>
          <a:p>
            <a:r>
              <a:rPr lang="en-US" b="1" i="1" dirty="0" err="1"/>
              <a:t>TechRepublic</a:t>
            </a:r>
            <a:r>
              <a:rPr lang="en-US" b="1" i="1" dirty="0"/>
              <a:t> – 10 Steps to DevOps Success in the Enterprise</a:t>
            </a:r>
          </a:p>
          <a:p>
            <a:r>
              <a:rPr lang="en-US" dirty="0">
                <a:hlinkClick r:id="rId5"/>
              </a:rPr>
              <a:t>http://www.techrepublic.com/article/10-steps-to-devops-success-in-the-enterprise/</a:t>
            </a:r>
            <a:endParaRPr lang="en-US" dirty="0"/>
          </a:p>
          <a:p>
            <a:endParaRPr lang="en-US" dirty="0"/>
          </a:p>
          <a:p>
            <a:r>
              <a:rPr lang="en-US" b="1" i="1" dirty="0"/>
              <a:t>Quora – How Does Tesla Manage Its DevOps?</a:t>
            </a:r>
          </a:p>
          <a:p>
            <a:r>
              <a:rPr lang="en-US" dirty="0">
                <a:hlinkClick r:id="rId6"/>
              </a:rPr>
              <a:t>https://www.quora.com/How-does-Tesla-manage-its-DevOps</a:t>
            </a:r>
            <a:endParaRPr lang="en-US" dirty="0"/>
          </a:p>
          <a:p>
            <a:endParaRPr lang="en-US" dirty="0"/>
          </a:p>
          <a:p>
            <a:r>
              <a:rPr lang="en-US" b="1" i="1" dirty="0" err="1"/>
              <a:t>TechBeacon</a:t>
            </a:r>
            <a:r>
              <a:rPr lang="en-US" b="1" i="1" dirty="0"/>
              <a:t> - 10 Companies Killing It At DevOps</a:t>
            </a:r>
          </a:p>
          <a:p>
            <a:r>
              <a:rPr lang="en-US" dirty="0">
                <a:hlinkClick r:id="rId7"/>
              </a:rPr>
              <a:t>https://techbeacon.com/10-companies-killing-it-devops</a:t>
            </a:r>
            <a:endParaRPr lang="en-US" dirty="0"/>
          </a:p>
        </p:txBody>
      </p:sp>
    </p:spTree>
    <p:extLst>
      <p:ext uri="{BB962C8B-B14F-4D97-AF65-F5344CB8AC3E}">
        <p14:creationId xmlns:p14="http://schemas.microsoft.com/office/powerpoint/2010/main" val="1341158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Thank You For Coming!</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56945DE-B736-40A2-BA8D-BF1D4A5CB8FA}"/>
              </a:ext>
            </a:extLst>
          </p:cNvPr>
          <p:cNvSpPr/>
          <p:nvPr/>
        </p:nvSpPr>
        <p:spPr>
          <a:xfrm>
            <a:off x="838200" y="2339617"/>
            <a:ext cx="9698048" cy="646331"/>
          </a:xfrm>
          <a:prstGeom prst="rect">
            <a:avLst/>
          </a:prstGeom>
        </p:spPr>
        <p:txBody>
          <a:bodyPr wrap="square">
            <a:spAutoFit/>
          </a:bodyPr>
          <a:lstStyle/>
          <a:p>
            <a:r>
              <a:rPr lang="en-US" sz="1200" dirty="0" err="1"/>
              <a:t>VersionOne</a:t>
            </a:r>
            <a:r>
              <a:rPr lang="en-US" sz="1200" dirty="0"/>
              <a:t> - 11</a:t>
            </a:r>
            <a:r>
              <a:rPr lang="en-US" sz="1200" baseline="30000" dirty="0"/>
              <a:t>th</a:t>
            </a:r>
            <a:r>
              <a:rPr lang="en-US" sz="1200" dirty="0"/>
              <a:t> Annual State of Agile Report</a:t>
            </a:r>
          </a:p>
          <a:p>
            <a:r>
              <a:rPr lang="en-US" sz="1200" dirty="0">
                <a:hlinkClick r:id="rId5"/>
              </a:rPr>
              <a:t>https://explore.versionone.com/state-of-agile/versionone-11th-annual-state-of-agile-report-2</a:t>
            </a:r>
            <a:endParaRPr lang="en-US" sz="1200" dirty="0"/>
          </a:p>
          <a:p>
            <a:endParaRPr lang="en-US" sz="1200" dirty="0"/>
          </a:p>
        </p:txBody>
      </p:sp>
      <p:sp>
        <p:nvSpPr>
          <p:cNvPr id="7" name="Rectangle 6">
            <a:extLst>
              <a:ext uri="{FF2B5EF4-FFF2-40B4-BE49-F238E27FC236}">
                <a16:creationId xmlns:a16="http://schemas.microsoft.com/office/drawing/2014/main" id="{6ACA18D2-1194-41BF-AADC-756F0E8087A0}"/>
              </a:ext>
            </a:extLst>
          </p:cNvPr>
          <p:cNvSpPr/>
          <p:nvPr/>
        </p:nvSpPr>
        <p:spPr>
          <a:xfrm>
            <a:off x="838200" y="2801282"/>
            <a:ext cx="9698048" cy="646331"/>
          </a:xfrm>
          <a:prstGeom prst="rect">
            <a:avLst/>
          </a:prstGeom>
        </p:spPr>
        <p:txBody>
          <a:bodyPr wrap="square">
            <a:spAutoFit/>
          </a:bodyPr>
          <a:lstStyle/>
          <a:p>
            <a:r>
              <a:rPr lang="en-US" sz="1200" dirty="0" err="1"/>
              <a:t>Plutora</a:t>
            </a:r>
            <a:r>
              <a:rPr lang="en-US" sz="1200" dirty="0"/>
              <a:t> - Agile and DevOps are failing in Fortune 500 companies. It should be a wake-up call to all of us.</a:t>
            </a:r>
          </a:p>
          <a:p>
            <a:r>
              <a:rPr lang="en-US" sz="1200" dirty="0">
                <a:hlinkClick r:id="rId6"/>
              </a:rPr>
              <a:t>http://www.plutora.com/blog/agile-devops-failing-fortune-500-companies-wake-call-us</a:t>
            </a:r>
            <a:endParaRPr lang="en-US" sz="1200" dirty="0"/>
          </a:p>
          <a:p>
            <a:endParaRPr lang="en-US" sz="1200" dirty="0"/>
          </a:p>
        </p:txBody>
      </p:sp>
      <p:sp>
        <p:nvSpPr>
          <p:cNvPr id="8" name="Rectangle 7">
            <a:extLst>
              <a:ext uri="{FF2B5EF4-FFF2-40B4-BE49-F238E27FC236}">
                <a16:creationId xmlns:a16="http://schemas.microsoft.com/office/drawing/2014/main" id="{97D5CE76-8B09-42EC-98BC-77A40ED52C94}"/>
              </a:ext>
            </a:extLst>
          </p:cNvPr>
          <p:cNvSpPr/>
          <p:nvPr/>
        </p:nvSpPr>
        <p:spPr>
          <a:xfrm>
            <a:off x="838200" y="3262947"/>
            <a:ext cx="9698048" cy="646331"/>
          </a:xfrm>
          <a:prstGeom prst="rect">
            <a:avLst/>
          </a:prstGeom>
        </p:spPr>
        <p:txBody>
          <a:bodyPr wrap="square">
            <a:spAutoFit/>
          </a:bodyPr>
          <a:lstStyle/>
          <a:p>
            <a:r>
              <a:rPr lang="en-US" sz="1200" dirty="0"/>
              <a:t>McKinsey - ING’s agile transformation</a:t>
            </a:r>
          </a:p>
          <a:p>
            <a:r>
              <a:rPr lang="en-US" sz="1200" dirty="0">
                <a:hlinkClick r:id="rId7"/>
              </a:rPr>
              <a:t>https://www.mckinsey.com/industries/financial-services/our-insights/ings-agile-transformation</a:t>
            </a:r>
            <a:endParaRPr lang="en-US" sz="1200" dirty="0"/>
          </a:p>
          <a:p>
            <a:endParaRPr lang="en-US" sz="1200" dirty="0"/>
          </a:p>
        </p:txBody>
      </p:sp>
      <p:sp>
        <p:nvSpPr>
          <p:cNvPr id="9" name="Rectangle 8">
            <a:extLst>
              <a:ext uri="{FF2B5EF4-FFF2-40B4-BE49-F238E27FC236}">
                <a16:creationId xmlns:a16="http://schemas.microsoft.com/office/drawing/2014/main" id="{3842F3B1-BAA3-4CB8-BFB8-E813E9E32253}"/>
              </a:ext>
            </a:extLst>
          </p:cNvPr>
          <p:cNvSpPr/>
          <p:nvPr/>
        </p:nvSpPr>
        <p:spPr>
          <a:xfrm>
            <a:off x="838200" y="3724612"/>
            <a:ext cx="9698048" cy="646331"/>
          </a:xfrm>
          <a:prstGeom prst="rect">
            <a:avLst/>
          </a:prstGeom>
        </p:spPr>
        <p:txBody>
          <a:bodyPr wrap="square">
            <a:spAutoFit/>
          </a:bodyPr>
          <a:lstStyle/>
          <a:p>
            <a:r>
              <a:rPr lang="en-US" sz="1200" dirty="0"/>
              <a:t>Puppet - Disney's DevOps Journey: A DevOps Enterprise Summit Reprise</a:t>
            </a:r>
          </a:p>
          <a:p>
            <a:r>
              <a:rPr lang="en-US" sz="1200" dirty="0">
                <a:hlinkClick r:id="rId8"/>
              </a:rPr>
              <a:t>https://puppet.com/blog/disney-s-devops-journey-a-devops-enterprise-summit-reprise</a:t>
            </a:r>
            <a:endParaRPr lang="en-US" sz="1200" dirty="0"/>
          </a:p>
          <a:p>
            <a:endParaRPr lang="en-US" sz="1200" dirty="0"/>
          </a:p>
        </p:txBody>
      </p:sp>
      <p:sp>
        <p:nvSpPr>
          <p:cNvPr id="11" name="Rectangle 10">
            <a:extLst>
              <a:ext uri="{FF2B5EF4-FFF2-40B4-BE49-F238E27FC236}">
                <a16:creationId xmlns:a16="http://schemas.microsoft.com/office/drawing/2014/main" id="{9034A23A-1103-41C5-A146-8BC434CA323D}"/>
              </a:ext>
            </a:extLst>
          </p:cNvPr>
          <p:cNvSpPr/>
          <p:nvPr/>
        </p:nvSpPr>
        <p:spPr>
          <a:xfrm>
            <a:off x="838200" y="4186277"/>
            <a:ext cx="9698048" cy="646331"/>
          </a:xfrm>
          <a:prstGeom prst="rect">
            <a:avLst/>
          </a:prstGeom>
        </p:spPr>
        <p:txBody>
          <a:bodyPr wrap="square">
            <a:spAutoFit/>
          </a:bodyPr>
          <a:lstStyle/>
          <a:p>
            <a:r>
              <a:rPr lang="en-US" sz="1200" dirty="0"/>
              <a:t>Fortune - Tesla Fixes Security Bugs After Claims of Model S 'White Hat' Hack</a:t>
            </a:r>
          </a:p>
          <a:p>
            <a:r>
              <a:rPr lang="en-US" sz="1200" dirty="0">
                <a:hlinkClick r:id="rId9"/>
              </a:rPr>
              <a:t>http://fortune.com/2016/09/20/tesla-security-bug-hack/</a:t>
            </a:r>
            <a:endParaRPr lang="en-US" sz="1200" dirty="0"/>
          </a:p>
          <a:p>
            <a:endParaRPr lang="en-US" sz="1200" dirty="0"/>
          </a:p>
        </p:txBody>
      </p:sp>
      <p:sp>
        <p:nvSpPr>
          <p:cNvPr id="12" name="Rectangle 11">
            <a:extLst>
              <a:ext uri="{FF2B5EF4-FFF2-40B4-BE49-F238E27FC236}">
                <a16:creationId xmlns:a16="http://schemas.microsoft.com/office/drawing/2014/main" id="{10BB79C7-0D65-4A1B-BD26-34AB2CD2BD7D}"/>
              </a:ext>
            </a:extLst>
          </p:cNvPr>
          <p:cNvSpPr/>
          <p:nvPr/>
        </p:nvSpPr>
        <p:spPr>
          <a:xfrm>
            <a:off x="838200" y="4647942"/>
            <a:ext cx="9698048" cy="646331"/>
          </a:xfrm>
          <a:prstGeom prst="rect">
            <a:avLst/>
          </a:prstGeom>
        </p:spPr>
        <p:txBody>
          <a:bodyPr wrap="square">
            <a:spAutoFit/>
          </a:bodyPr>
          <a:lstStyle/>
          <a:p>
            <a:r>
              <a:rPr lang="en-US" sz="1200" dirty="0"/>
              <a:t>Inc - Elon Musk Takes Customer Complaint on Twitter From Idea to Execution in 6 Days</a:t>
            </a:r>
          </a:p>
          <a:p>
            <a:r>
              <a:rPr lang="en-US" sz="1200" dirty="0">
                <a:hlinkClick r:id="rId10"/>
              </a:rPr>
              <a:t>https://www.inc.com/justin-bariso/elon-musk-takes-customer-complaint-on-twitter-from-idea-to-execution-in-6-days.html</a:t>
            </a:r>
            <a:endParaRPr lang="en-US" sz="1200" dirty="0"/>
          </a:p>
          <a:p>
            <a:endParaRPr lang="en-US" sz="1200" dirty="0"/>
          </a:p>
        </p:txBody>
      </p:sp>
    </p:spTree>
    <p:extLst>
      <p:ext uri="{BB962C8B-B14F-4D97-AF65-F5344CB8AC3E}">
        <p14:creationId xmlns:p14="http://schemas.microsoft.com/office/powerpoint/2010/main" val="387528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C221-600E-4526-B6F3-F3A94F1505B2}"/>
              </a:ext>
            </a:extLst>
          </p:cNvPr>
          <p:cNvSpPr>
            <a:spLocks noGrp="1"/>
          </p:cNvSpPr>
          <p:nvPr>
            <p:ph type="title"/>
          </p:nvPr>
        </p:nvSpPr>
        <p:spPr/>
        <p:txBody>
          <a:bodyPr/>
          <a:lstStyle/>
          <a:p>
            <a:r>
              <a:rPr lang="en-US" dirty="0"/>
              <a:t>What Is DevOps, Really?</a:t>
            </a:r>
          </a:p>
        </p:txBody>
      </p:sp>
      <p:pic>
        <p:nvPicPr>
          <p:cNvPr id="5" name="Picture 2" descr="Image result for gears">
            <a:extLst>
              <a:ext uri="{FF2B5EF4-FFF2-40B4-BE49-F238E27FC236}">
                <a16:creationId xmlns:a16="http://schemas.microsoft.com/office/drawing/2014/main" id="{80D1BBDD-0F42-47A6-9FDA-E6BD3CF22D88}"/>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AB45D38-4298-4911-A89A-5540D3C2C931}"/>
              </a:ext>
            </a:extLst>
          </p:cNvPr>
          <p:cNvSpPr>
            <a:spLocks noGrp="1"/>
          </p:cNvSpPr>
          <p:nvPr>
            <p:ph idx="1"/>
          </p:nvPr>
        </p:nvSpPr>
        <p:spPr>
          <a:xfrm>
            <a:off x="838200" y="1825625"/>
            <a:ext cx="10515600" cy="2590626"/>
          </a:xfrm>
        </p:spPr>
        <p:txBody>
          <a:bodyPr>
            <a:normAutofit/>
          </a:bodyPr>
          <a:lstStyle/>
          <a:p>
            <a:pPr marL="0" indent="0">
              <a:buNone/>
            </a:pPr>
            <a:r>
              <a:rPr lang="en-US" i="1" dirty="0"/>
              <a:t>DevOps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 </a:t>
            </a:r>
          </a:p>
          <a:p>
            <a:pPr marL="0" indent="0" algn="r">
              <a:buNone/>
            </a:pPr>
            <a:r>
              <a:rPr lang="en-US" i="1" dirty="0"/>
              <a:t>-Amazon Web Services</a:t>
            </a:r>
          </a:p>
        </p:txBody>
      </p:sp>
      <p:sp>
        <p:nvSpPr>
          <p:cNvPr id="4" name="Rectangle 3">
            <a:extLst>
              <a:ext uri="{FF2B5EF4-FFF2-40B4-BE49-F238E27FC236}">
                <a16:creationId xmlns:a16="http://schemas.microsoft.com/office/drawing/2014/main" id="{7C0B0F2C-757D-47E8-9FE0-B30703A0C28B}"/>
              </a:ext>
            </a:extLst>
          </p:cNvPr>
          <p:cNvSpPr/>
          <p:nvPr/>
        </p:nvSpPr>
        <p:spPr>
          <a:xfrm>
            <a:off x="838200" y="6223670"/>
            <a:ext cx="3314690" cy="276999"/>
          </a:xfrm>
          <a:prstGeom prst="rect">
            <a:avLst/>
          </a:prstGeom>
        </p:spPr>
        <p:txBody>
          <a:bodyPr wrap="none">
            <a:spAutoFit/>
          </a:bodyPr>
          <a:lstStyle/>
          <a:p>
            <a:r>
              <a:rPr lang="en-US" sz="1200" dirty="0"/>
              <a:t>https://aws.amazon.com/devops/what-is-devops/</a:t>
            </a:r>
          </a:p>
        </p:txBody>
      </p:sp>
    </p:spTree>
    <p:extLst>
      <p:ext uri="{BB962C8B-B14F-4D97-AF65-F5344CB8AC3E}">
        <p14:creationId xmlns:p14="http://schemas.microsoft.com/office/powerpoint/2010/main" val="294463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C221-600E-4526-B6F3-F3A94F1505B2}"/>
              </a:ext>
            </a:extLst>
          </p:cNvPr>
          <p:cNvSpPr>
            <a:spLocks noGrp="1"/>
          </p:cNvSpPr>
          <p:nvPr>
            <p:ph type="title"/>
          </p:nvPr>
        </p:nvSpPr>
        <p:spPr/>
        <p:txBody>
          <a:bodyPr/>
          <a:lstStyle/>
          <a:p>
            <a:r>
              <a:rPr lang="en-US" dirty="0"/>
              <a:t>What Is DevOps, Really?</a:t>
            </a:r>
          </a:p>
        </p:txBody>
      </p:sp>
      <p:sp>
        <p:nvSpPr>
          <p:cNvPr id="3" name="Content Placeholder 2">
            <a:extLst>
              <a:ext uri="{FF2B5EF4-FFF2-40B4-BE49-F238E27FC236}">
                <a16:creationId xmlns:a16="http://schemas.microsoft.com/office/drawing/2014/main" id="{1AB45D38-4298-4911-A89A-5540D3C2C931}"/>
              </a:ext>
            </a:extLst>
          </p:cNvPr>
          <p:cNvSpPr>
            <a:spLocks noGrp="1"/>
          </p:cNvSpPr>
          <p:nvPr>
            <p:ph idx="1"/>
          </p:nvPr>
        </p:nvSpPr>
        <p:spPr>
          <a:xfrm>
            <a:off x="838200" y="1825625"/>
            <a:ext cx="10515600" cy="3507392"/>
          </a:xfrm>
        </p:spPr>
        <p:txBody>
          <a:bodyPr>
            <a:normAutofit/>
          </a:bodyPr>
          <a:lstStyle/>
          <a:p>
            <a:pPr>
              <a:buFontTx/>
              <a:buChar char="-"/>
            </a:pPr>
            <a:r>
              <a:rPr lang="en-US" dirty="0"/>
              <a:t>Culture</a:t>
            </a:r>
          </a:p>
          <a:p>
            <a:pPr>
              <a:buFontTx/>
              <a:buChar char="-"/>
            </a:pPr>
            <a:r>
              <a:rPr lang="en-US" dirty="0"/>
              <a:t>Automation</a:t>
            </a:r>
          </a:p>
          <a:p>
            <a:pPr>
              <a:buFontTx/>
              <a:buChar char="-"/>
            </a:pPr>
            <a:r>
              <a:rPr lang="en-US" dirty="0"/>
              <a:t>Measurement</a:t>
            </a:r>
          </a:p>
          <a:p>
            <a:pPr>
              <a:buFontTx/>
              <a:buChar char="-"/>
            </a:pPr>
            <a:r>
              <a:rPr lang="en-US" dirty="0"/>
              <a:t>Sharing</a:t>
            </a:r>
          </a:p>
          <a:p>
            <a:pPr>
              <a:buFontTx/>
              <a:buChar char="-"/>
            </a:pPr>
            <a:endParaRPr lang="en-US" dirty="0"/>
          </a:p>
          <a:p>
            <a:pPr marL="0" indent="0">
              <a:buNone/>
            </a:pPr>
            <a:r>
              <a:rPr lang="en-US" i="1" dirty="0"/>
              <a:t>DevOps is </a:t>
            </a:r>
            <a:r>
              <a:rPr lang="en-US" i="1" u="sng" dirty="0"/>
              <a:t>not</a:t>
            </a:r>
            <a:r>
              <a:rPr lang="en-US" i="1" dirty="0"/>
              <a:t> a tool chain</a:t>
            </a:r>
          </a:p>
        </p:txBody>
      </p:sp>
      <p:pic>
        <p:nvPicPr>
          <p:cNvPr id="5" name="Picture 2" descr="Image result for gears">
            <a:extLst>
              <a:ext uri="{FF2B5EF4-FFF2-40B4-BE49-F238E27FC236}">
                <a16:creationId xmlns:a16="http://schemas.microsoft.com/office/drawing/2014/main" id="{8E52CC15-056E-44C7-B6FD-8CCE44341AD2}"/>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27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The Break Down In Agile</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F8E3E85A-D393-4124-AC6F-A9072DC23E0C}"/>
              </a:ext>
            </a:extLst>
          </p:cNvPr>
          <p:cNvGrpSpPr/>
          <p:nvPr/>
        </p:nvGrpSpPr>
        <p:grpSpPr>
          <a:xfrm>
            <a:off x="6691472" y="1690688"/>
            <a:ext cx="2997596" cy="1199038"/>
            <a:chOff x="3420335" y="682414"/>
            <a:chExt cx="2997596" cy="1199038"/>
          </a:xfrm>
        </p:grpSpPr>
        <p:sp>
          <p:nvSpPr>
            <p:cNvPr id="11" name="Rectangle 10">
              <a:extLst>
                <a:ext uri="{FF2B5EF4-FFF2-40B4-BE49-F238E27FC236}">
                  <a16:creationId xmlns:a16="http://schemas.microsoft.com/office/drawing/2014/main" id="{88D37C52-2DA9-4EB3-B606-F049026A2135}"/>
                </a:ext>
              </a:extLst>
            </p:cNvPr>
            <p:cNvSpPr/>
            <p:nvPr/>
          </p:nvSpPr>
          <p:spPr>
            <a:xfrm>
              <a:off x="3420335" y="682414"/>
              <a:ext cx="2997596" cy="1199038"/>
            </a:xfrm>
            <a:prstGeom prst="rect">
              <a:avLst/>
            </a:prstGeom>
          </p:spPr>
          <p:style>
            <a:lnRef idx="3">
              <a:schemeClr val="lt1"/>
            </a:lnRef>
            <a:fillRef idx="1">
              <a:schemeClr val="accent5"/>
            </a:fillRef>
            <a:effectRef idx="1">
              <a:schemeClr val="accent5"/>
            </a:effectRef>
            <a:fontRef idx="minor">
              <a:schemeClr val="lt1"/>
            </a:fontRef>
          </p:style>
        </p:sp>
        <p:sp>
          <p:nvSpPr>
            <p:cNvPr id="12" name="TextBox 11">
              <a:extLst>
                <a:ext uri="{FF2B5EF4-FFF2-40B4-BE49-F238E27FC236}">
                  <a16:creationId xmlns:a16="http://schemas.microsoft.com/office/drawing/2014/main" id="{42B71845-5398-44BD-B9D7-7D417E04B772}"/>
                </a:ext>
              </a:extLst>
            </p:cNvPr>
            <p:cNvSpPr txBox="1"/>
            <p:nvPr/>
          </p:nvSpPr>
          <p:spPr>
            <a:xfrm>
              <a:off x="3420335" y="682414"/>
              <a:ext cx="2997596" cy="11990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Ad-hoc</a:t>
              </a:r>
            </a:p>
          </p:txBody>
        </p:sp>
      </p:grpSp>
      <p:grpSp>
        <p:nvGrpSpPr>
          <p:cNvPr id="8" name="Group 7">
            <a:extLst>
              <a:ext uri="{FF2B5EF4-FFF2-40B4-BE49-F238E27FC236}">
                <a16:creationId xmlns:a16="http://schemas.microsoft.com/office/drawing/2014/main" id="{FEBA1652-6A53-4E97-A13D-3E4AD6D89757}"/>
              </a:ext>
            </a:extLst>
          </p:cNvPr>
          <p:cNvGrpSpPr/>
          <p:nvPr/>
        </p:nvGrpSpPr>
        <p:grpSpPr>
          <a:xfrm>
            <a:off x="6691472" y="2889726"/>
            <a:ext cx="2997596" cy="2854800"/>
            <a:chOff x="3420335" y="1881452"/>
            <a:chExt cx="2997596" cy="2854800"/>
          </a:xfrm>
        </p:grpSpPr>
        <p:sp>
          <p:nvSpPr>
            <p:cNvPr id="9" name="Rectangle 8">
              <a:extLst>
                <a:ext uri="{FF2B5EF4-FFF2-40B4-BE49-F238E27FC236}">
                  <a16:creationId xmlns:a16="http://schemas.microsoft.com/office/drawing/2014/main" id="{F3DACBBB-9A12-426C-B41A-D27A06970839}"/>
                </a:ext>
              </a:extLst>
            </p:cNvPr>
            <p:cNvSpPr/>
            <p:nvPr/>
          </p:nvSpPr>
          <p:spPr>
            <a:xfrm>
              <a:off x="3420335" y="1881452"/>
              <a:ext cx="2997596" cy="285480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TextBox 9">
              <a:extLst>
                <a:ext uri="{FF2B5EF4-FFF2-40B4-BE49-F238E27FC236}">
                  <a16:creationId xmlns:a16="http://schemas.microsoft.com/office/drawing/2014/main" id="{93A1AB60-8423-4B2D-A5B5-5F570C2C5081}"/>
                </a:ext>
              </a:extLst>
            </p:cNvPr>
            <p:cNvSpPr txBox="1"/>
            <p:nvPr/>
          </p:nvSpPr>
          <p:spPr>
            <a:xfrm>
              <a:off x="3420335" y="1881452"/>
              <a:ext cx="2997596" cy="2854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Move Quickly</a:t>
              </a:r>
            </a:p>
            <a:p>
              <a:pPr marL="171450" lvl="1" indent="-171450" algn="l" defTabSz="800100">
                <a:lnSpc>
                  <a:spcPct val="90000"/>
                </a:lnSpc>
                <a:spcBef>
                  <a:spcPct val="0"/>
                </a:spcBef>
                <a:spcAft>
                  <a:spcPct val="15000"/>
                </a:spcAft>
                <a:buChar char="•"/>
              </a:pPr>
              <a:r>
                <a:rPr lang="en-US" sz="1800" kern="1200" dirty="0"/>
                <a:t>Breaks Existing Processes</a:t>
              </a:r>
            </a:p>
            <a:p>
              <a:pPr marL="171450" lvl="1" indent="-171450" algn="l" defTabSz="800100">
                <a:lnSpc>
                  <a:spcPct val="90000"/>
                </a:lnSpc>
                <a:spcBef>
                  <a:spcPct val="0"/>
                </a:spcBef>
                <a:spcAft>
                  <a:spcPct val="15000"/>
                </a:spcAft>
                <a:buChar char="•"/>
              </a:pPr>
              <a:r>
                <a:rPr lang="en-US" sz="1800" kern="1200" dirty="0"/>
                <a:t>Chaos Ensues at Implementation</a:t>
              </a:r>
            </a:p>
            <a:p>
              <a:pPr marL="171450" lvl="1" indent="-171450" algn="l" defTabSz="800100">
                <a:lnSpc>
                  <a:spcPct val="90000"/>
                </a:lnSpc>
                <a:spcBef>
                  <a:spcPct val="0"/>
                </a:spcBef>
                <a:spcAft>
                  <a:spcPct val="15000"/>
                </a:spcAft>
                <a:buChar char="•"/>
              </a:pPr>
              <a:r>
                <a:rPr lang="en-US" sz="1800" kern="1200" dirty="0"/>
                <a:t>‘Get it Done’ (automation is nice, but we need the work done now)</a:t>
              </a:r>
            </a:p>
            <a:p>
              <a:pPr marL="171450" lvl="1" indent="-171450" algn="l" defTabSz="800100">
                <a:lnSpc>
                  <a:spcPct val="90000"/>
                </a:lnSpc>
                <a:spcBef>
                  <a:spcPct val="0"/>
                </a:spcBef>
                <a:spcAft>
                  <a:spcPct val="15000"/>
                </a:spcAft>
                <a:buChar char="•"/>
              </a:pPr>
              <a:r>
                <a:rPr lang="en-US" sz="1800" kern="1200" dirty="0"/>
                <a:t>Last minute project (we’ll plan later)</a:t>
              </a:r>
            </a:p>
          </p:txBody>
        </p:sp>
      </p:grpSp>
      <p:grpSp>
        <p:nvGrpSpPr>
          <p:cNvPr id="13" name="Group 12">
            <a:extLst>
              <a:ext uri="{FF2B5EF4-FFF2-40B4-BE49-F238E27FC236}">
                <a16:creationId xmlns:a16="http://schemas.microsoft.com/office/drawing/2014/main" id="{802B7517-7C15-4573-997D-8C574C29FCBF}"/>
              </a:ext>
            </a:extLst>
          </p:cNvPr>
          <p:cNvGrpSpPr/>
          <p:nvPr/>
        </p:nvGrpSpPr>
        <p:grpSpPr>
          <a:xfrm>
            <a:off x="2285340" y="1690688"/>
            <a:ext cx="2997596" cy="1199038"/>
            <a:chOff x="3074" y="682414"/>
            <a:chExt cx="2997596" cy="1199038"/>
          </a:xfrm>
        </p:grpSpPr>
        <p:sp>
          <p:nvSpPr>
            <p:cNvPr id="17" name="Rectangle 16">
              <a:extLst>
                <a:ext uri="{FF2B5EF4-FFF2-40B4-BE49-F238E27FC236}">
                  <a16:creationId xmlns:a16="http://schemas.microsoft.com/office/drawing/2014/main" id="{ABDD5320-BBDA-4CCE-A9C9-0051EDD01D88}"/>
                </a:ext>
              </a:extLst>
            </p:cNvPr>
            <p:cNvSpPr/>
            <p:nvPr/>
          </p:nvSpPr>
          <p:spPr>
            <a:xfrm>
              <a:off x="3074" y="682414"/>
              <a:ext cx="2997596" cy="1199038"/>
            </a:xfrm>
            <a:prstGeom prst="rect">
              <a:avLst/>
            </a:prstGeom>
          </p:spPr>
          <p:style>
            <a:lnRef idx="3">
              <a:schemeClr val="lt1"/>
            </a:lnRef>
            <a:fillRef idx="1">
              <a:schemeClr val="accent5"/>
            </a:fillRef>
            <a:effectRef idx="1">
              <a:schemeClr val="accent5"/>
            </a:effectRef>
            <a:fontRef idx="minor">
              <a:schemeClr val="lt1"/>
            </a:fontRef>
          </p:style>
        </p:sp>
        <p:sp>
          <p:nvSpPr>
            <p:cNvPr id="18" name="TextBox 17">
              <a:extLst>
                <a:ext uri="{FF2B5EF4-FFF2-40B4-BE49-F238E27FC236}">
                  <a16:creationId xmlns:a16="http://schemas.microsoft.com/office/drawing/2014/main" id="{D0D33758-F585-4D1F-82D0-A88549BBEA04}"/>
                </a:ext>
              </a:extLst>
            </p:cNvPr>
            <p:cNvSpPr txBox="1"/>
            <p:nvPr/>
          </p:nvSpPr>
          <p:spPr>
            <a:xfrm>
              <a:off x="3074" y="682414"/>
              <a:ext cx="2997596" cy="11990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Agile</a:t>
              </a:r>
            </a:p>
          </p:txBody>
        </p:sp>
      </p:grpSp>
      <p:grpSp>
        <p:nvGrpSpPr>
          <p:cNvPr id="14" name="Group 13">
            <a:extLst>
              <a:ext uri="{FF2B5EF4-FFF2-40B4-BE49-F238E27FC236}">
                <a16:creationId xmlns:a16="http://schemas.microsoft.com/office/drawing/2014/main" id="{AAD9ABC7-953F-476B-8AA4-6CAD2D473538}"/>
              </a:ext>
            </a:extLst>
          </p:cNvPr>
          <p:cNvGrpSpPr/>
          <p:nvPr/>
        </p:nvGrpSpPr>
        <p:grpSpPr>
          <a:xfrm>
            <a:off x="2285340" y="2889726"/>
            <a:ext cx="2997596" cy="2854800"/>
            <a:chOff x="3074" y="1881452"/>
            <a:chExt cx="2997596" cy="2854800"/>
          </a:xfrm>
        </p:grpSpPr>
        <p:sp>
          <p:nvSpPr>
            <p:cNvPr id="15" name="Rectangle 14">
              <a:extLst>
                <a:ext uri="{FF2B5EF4-FFF2-40B4-BE49-F238E27FC236}">
                  <a16:creationId xmlns:a16="http://schemas.microsoft.com/office/drawing/2014/main" id="{2E46F2DD-F666-4152-A084-EDC6F65DDEB0}"/>
                </a:ext>
              </a:extLst>
            </p:cNvPr>
            <p:cNvSpPr/>
            <p:nvPr/>
          </p:nvSpPr>
          <p:spPr>
            <a:xfrm>
              <a:off x="3074" y="1881452"/>
              <a:ext cx="2997596" cy="285480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TextBox 15">
              <a:extLst>
                <a:ext uri="{FF2B5EF4-FFF2-40B4-BE49-F238E27FC236}">
                  <a16:creationId xmlns:a16="http://schemas.microsoft.com/office/drawing/2014/main" id="{2DFFA2B7-BE03-4AF4-B3B5-C1DAE19BCEE1}"/>
                </a:ext>
              </a:extLst>
            </p:cNvPr>
            <p:cNvSpPr txBox="1"/>
            <p:nvPr/>
          </p:nvSpPr>
          <p:spPr>
            <a:xfrm>
              <a:off x="3074" y="1881452"/>
              <a:ext cx="2997596" cy="2854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Move Quickly</a:t>
              </a:r>
            </a:p>
            <a:p>
              <a:pPr marL="171450" lvl="1" indent="-171450" algn="l" defTabSz="800100">
                <a:lnSpc>
                  <a:spcPct val="90000"/>
                </a:lnSpc>
                <a:spcBef>
                  <a:spcPct val="0"/>
                </a:spcBef>
                <a:spcAft>
                  <a:spcPct val="15000"/>
                </a:spcAft>
                <a:buChar char="•"/>
              </a:pPr>
              <a:r>
                <a:rPr lang="en-US" sz="1800" kern="1200" dirty="0"/>
                <a:t>Defined Linear Process</a:t>
              </a:r>
            </a:p>
            <a:p>
              <a:pPr marL="171450" lvl="1" indent="-171450" algn="l" defTabSz="800100">
                <a:lnSpc>
                  <a:spcPct val="90000"/>
                </a:lnSpc>
                <a:spcBef>
                  <a:spcPct val="0"/>
                </a:spcBef>
                <a:spcAft>
                  <a:spcPct val="15000"/>
                </a:spcAft>
                <a:buChar char="•"/>
              </a:pPr>
              <a:r>
                <a:rPr lang="en-US" sz="1800" kern="1200" dirty="0"/>
                <a:t>Start To Finish Pipeline</a:t>
              </a:r>
            </a:p>
            <a:p>
              <a:pPr marL="171450" lvl="1" indent="-171450" algn="l" defTabSz="800100">
                <a:lnSpc>
                  <a:spcPct val="90000"/>
                </a:lnSpc>
                <a:spcBef>
                  <a:spcPct val="0"/>
                </a:spcBef>
                <a:spcAft>
                  <a:spcPct val="15000"/>
                </a:spcAft>
                <a:buChar char="•"/>
              </a:pPr>
              <a:r>
                <a:rPr lang="en-US" sz="1800" kern="1200" dirty="0"/>
                <a:t>Automation Focus (reusable code for future projects)</a:t>
              </a:r>
            </a:p>
            <a:p>
              <a:pPr marL="171450" lvl="1" indent="-171450" algn="l" defTabSz="800100">
                <a:lnSpc>
                  <a:spcPct val="90000"/>
                </a:lnSpc>
                <a:spcBef>
                  <a:spcPct val="0"/>
                </a:spcBef>
                <a:spcAft>
                  <a:spcPct val="15000"/>
                </a:spcAft>
                <a:buChar char="•"/>
              </a:pPr>
              <a:r>
                <a:rPr lang="en-US" sz="1800" kern="1200" dirty="0"/>
                <a:t>Planned one-time project</a:t>
              </a:r>
            </a:p>
          </p:txBody>
        </p:sp>
      </p:grpSp>
    </p:spTree>
    <p:extLst>
      <p:ext uri="{BB962C8B-B14F-4D97-AF65-F5344CB8AC3E}">
        <p14:creationId xmlns:p14="http://schemas.microsoft.com/office/powerpoint/2010/main" val="111321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The Break Down In Agile</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2">
            <a:extLst>
              <a:ext uri="{FF2B5EF4-FFF2-40B4-BE49-F238E27FC236}">
                <a16:creationId xmlns:a16="http://schemas.microsoft.com/office/drawing/2014/main" id="{C7D1C757-D91E-4156-AC26-833AC97A2BEC}"/>
              </a:ext>
            </a:extLst>
          </p:cNvPr>
          <p:cNvSpPr>
            <a:spLocks noGrp="1"/>
          </p:cNvSpPr>
          <p:nvPr>
            <p:ph idx="1"/>
          </p:nvPr>
        </p:nvSpPr>
        <p:spPr>
          <a:xfrm>
            <a:off x="838200" y="1690688"/>
            <a:ext cx="10925114" cy="1702190"/>
          </a:xfrm>
        </p:spPr>
        <p:txBody>
          <a:bodyPr>
            <a:normAutofit/>
          </a:bodyPr>
          <a:lstStyle/>
          <a:p>
            <a:pPr>
              <a:buFontTx/>
              <a:buChar char="-"/>
            </a:pPr>
            <a:r>
              <a:rPr lang="en-US" sz="3200" dirty="0"/>
              <a:t>The number one challenge cited by organizations in implementing Agile was:</a:t>
            </a:r>
          </a:p>
          <a:p>
            <a:pPr lvl="1">
              <a:buFontTx/>
              <a:buChar char="-"/>
            </a:pPr>
            <a:r>
              <a:rPr lang="en-US" sz="3200" dirty="0"/>
              <a:t>An organizational culture at odds with Agile values</a:t>
            </a:r>
          </a:p>
        </p:txBody>
      </p:sp>
      <p:sp>
        <p:nvSpPr>
          <p:cNvPr id="20" name="Content Placeholder 2">
            <a:extLst>
              <a:ext uri="{FF2B5EF4-FFF2-40B4-BE49-F238E27FC236}">
                <a16:creationId xmlns:a16="http://schemas.microsoft.com/office/drawing/2014/main" id="{93D89B24-6DA6-4815-A557-6EBECD0EB67E}"/>
              </a:ext>
            </a:extLst>
          </p:cNvPr>
          <p:cNvSpPr txBox="1">
            <a:spLocks/>
          </p:cNvSpPr>
          <p:nvPr/>
        </p:nvSpPr>
        <p:spPr>
          <a:xfrm>
            <a:off x="633443" y="3968768"/>
            <a:ext cx="10925114" cy="2062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i="1" dirty="0"/>
              <a:t>Whereas most enterprise executives choose to believe there is only so far that Agile and DevOps can take a Fortune 500 organization, [executives at ING]choose to look at what tech “unicorns” such as Google, Zappos, Spotify, and Netflix were doing.</a:t>
            </a:r>
          </a:p>
          <a:p>
            <a:pPr lvl="1">
              <a:buFontTx/>
              <a:buChar char="-"/>
            </a:pPr>
            <a:r>
              <a:rPr lang="en-US" sz="1600" i="1" dirty="0"/>
              <a:t>“We came to the realization that, ultimately, we are a technology company operating in the financial-services business. So, we asked ourselves where we could learn about being a best-in-class technology company. The answer was not other banks, but real tech firms.”</a:t>
            </a:r>
          </a:p>
          <a:p>
            <a:pPr lvl="1" algn="r">
              <a:buFontTx/>
              <a:buChar char="-"/>
            </a:pPr>
            <a:r>
              <a:rPr lang="en-US" sz="1600" i="1" dirty="0"/>
              <a:t>Peter Jacobs, ING</a:t>
            </a:r>
          </a:p>
        </p:txBody>
      </p:sp>
    </p:spTree>
    <p:extLst>
      <p:ext uri="{BB962C8B-B14F-4D97-AF65-F5344CB8AC3E}">
        <p14:creationId xmlns:p14="http://schemas.microsoft.com/office/powerpoint/2010/main" val="119698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The Move To DevOps - Culture</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8D57A27B-05A2-48CE-B202-B5438DD0E90D}"/>
              </a:ext>
            </a:extLst>
          </p:cNvPr>
          <p:cNvSpPr>
            <a:spLocks noGrp="1"/>
          </p:cNvSpPr>
          <p:nvPr>
            <p:ph idx="1"/>
          </p:nvPr>
        </p:nvSpPr>
        <p:spPr>
          <a:xfrm>
            <a:off x="838200" y="1474090"/>
            <a:ext cx="6396934" cy="4858344"/>
          </a:xfrm>
        </p:spPr>
        <p:txBody>
          <a:bodyPr>
            <a:normAutofit fontScale="92500"/>
          </a:bodyPr>
          <a:lstStyle/>
          <a:p>
            <a:r>
              <a:rPr lang="en-US" dirty="0"/>
              <a:t>Break down the silos</a:t>
            </a:r>
          </a:p>
          <a:p>
            <a:pPr lvl="1"/>
            <a:r>
              <a:rPr lang="en-US" dirty="0"/>
              <a:t>Create small, self-steering, independent teams comprising of members from appropriate orgs – </a:t>
            </a:r>
          </a:p>
          <a:p>
            <a:pPr lvl="2"/>
            <a:r>
              <a:rPr lang="en-US" dirty="0"/>
              <a:t>Development</a:t>
            </a:r>
          </a:p>
          <a:p>
            <a:pPr lvl="2"/>
            <a:r>
              <a:rPr lang="en-US" dirty="0"/>
              <a:t>Commercial</a:t>
            </a:r>
          </a:p>
          <a:p>
            <a:pPr lvl="2"/>
            <a:r>
              <a:rPr lang="en-US" dirty="0"/>
              <a:t>Operations</a:t>
            </a:r>
          </a:p>
          <a:p>
            <a:pPr lvl="2"/>
            <a:r>
              <a:rPr lang="en-US" dirty="0"/>
              <a:t>Engineering</a:t>
            </a:r>
          </a:p>
          <a:p>
            <a:r>
              <a:rPr lang="en-US" dirty="0"/>
              <a:t>Change the management structure</a:t>
            </a:r>
          </a:p>
          <a:p>
            <a:pPr marL="457200" lvl="1" indent="0">
              <a:buNone/>
            </a:pPr>
            <a:r>
              <a:rPr lang="en-US" i="1" dirty="0"/>
              <a:t>“As long as you continue to have different departments, steering committees, project managers, and project directors, you will continue to have silos—and that hinders agility.”</a:t>
            </a:r>
          </a:p>
          <a:p>
            <a:pPr marL="457200" lvl="1" indent="0" algn="r">
              <a:buNone/>
            </a:pPr>
            <a:r>
              <a:rPr lang="en-US" i="1" dirty="0"/>
              <a:t>Peter Jacobs, ING</a:t>
            </a:r>
          </a:p>
        </p:txBody>
      </p:sp>
      <p:pic>
        <p:nvPicPr>
          <p:cNvPr id="15" name="Picture 2" descr="Related image">
            <a:extLst>
              <a:ext uri="{FF2B5EF4-FFF2-40B4-BE49-F238E27FC236}">
                <a16:creationId xmlns:a16="http://schemas.microsoft.com/office/drawing/2014/main" id="{F1595FC6-B654-4F25-A652-2EC4BE4CEC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5081" y="4239127"/>
            <a:ext cx="1502234" cy="152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38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par>
                          <p:cTn id="34" fill="hold">
                            <p:stCondLst>
                              <p:cond delay="500"/>
                            </p:stCondLst>
                            <p:childTnLst>
                              <p:par>
                                <p:cTn id="35" presetID="10" presetClass="entr" presetSubtype="0" fill="hold" nodeType="afterEffect">
                                  <p:stCondLst>
                                    <p:cond delay="300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The Move To DevOps - Culture</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1465B3A-9EDF-4A27-A8C8-2CCE9D7B2DE8}"/>
              </a:ext>
            </a:extLst>
          </p:cNvPr>
          <p:cNvPicPr>
            <a:picLocks noChangeAspect="1"/>
          </p:cNvPicPr>
          <p:nvPr/>
        </p:nvPicPr>
        <p:blipFill>
          <a:blip r:embed="rId5"/>
          <a:stretch>
            <a:fillRect/>
          </a:stretch>
        </p:blipFill>
        <p:spPr>
          <a:xfrm>
            <a:off x="838201" y="1402333"/>
            <a:ext cx="5697474" cy="3759268"/>
          </a:xfrm>
          <a:prstGeom prst="rect">
            <a:avLst/>
          </a:prstGeom>
        </p:spPr>
      </p:pic>
      <p:pic>
        <p:nvPicPr>
          <p:cNvPr id="8" name="Picture 7">
            <a:extLst>
              <a:ext uri="{FF2B5EF4-FFF2-40B4-BE49-F238E27FC236}">
                <a16:creationId xmlns:a16="http://schemas.microsoft.com/office/drawing/2014/main" id="{3B4E6BFD-E5FB-4575-BD76-BFD89638FBFF}"/>
              </a:ext>
            </a:extLst>
          </p:cNvPr>
          <p:cNvPicPr>
            <a:picLocks noChangeAspect="1"/>
          </p:cNvPicPr>
          <p:nvPr/>
        </p:nvPicPr>
        <p:blipFill>
          <a:blip r:embed="rId6"/>
          <a:stretch>
            <a:fillRect/>
          </a:stretch>
        </p:blipFill>
        <p:spPr>
          <a:xfrm>
            <a:off x="6520588" y="1402333"/>
            <a:ext cx="5671412" cy="4058347"/>
          </a:xfrm>
          <a:prstGeom prst="rect">
            <a:avLst/>
          </a:prstGeom>
        </p:spPr>
      </p:pic>
      <p:sp>
        <p:nvSpPr>
          <p:cNvPr id="10" name="Rectangle 9">
            <a:extLst>
              <a:ext uri="{FF2B5EF4-FFF2-40B4-BE49-F238E27FC236}">
                <a16:creationId xmlns:a16="http://schemas.microsoft.com/office/drawing/2014/main" id="{A18BF9F4-4792-4358-96D5-B298D1F4F34C}"/>
              </a:ext>
            </a:extLst>
          </p:cNvPr>
          <p:cNvSpPr/>
          <p:nvPr/>
        </p:nvSpPr>
        <p:spPr>
          <a:xfrm>
            <a:off x="838199" y="5275479"/>
            <a:ext cx="7509387" cy="1200329"/>
          </a:xfrm>
          <a:prstGeom prst="rect">
            <a:avLst/>
          </a:prstGeom>
        </p:spPr>
        <p:txBody>
          <a:bodyPr wrap="square">
            <a:spAutoFit/>
          </a:bodyPr>
          <a:lstStyle/>
          <a:p>
            <a:r>
              <a:rPr lang="en-US" i="1" dirty="0">
                <a:solidFill>
                  <a:srgbClr val="4A4A4A"/>
                </a:solidFill>
                <a:latin typeface="Chronicle SSm"/>
              </a:rPr>
              <a:t>“Culture is perhaps the most important element of this sort of change effort…Culture needs to be reflected and rooted in anything and everything that we undertake as an organization and as individuals.”</a:t>
            </a:r>
          </a:p>
          <a:p>
            <a:pPr algn="r"/>
            <a:r>
              <a:rPr lang="en-US" i="1" dirty="0">
                <a:solidFill>
                  <a:srgbClr val="4A4A4A"/>
                </a:solidFill>
                <a:latin typeface="Chronicle SSm"/>
              </a:rPr>
              <a:t>- Bart </a:t>
            </a:r>
            <a:r>
              <a:rPr lang="en-US" i="1" dirty="0" err="1">
                <a:solidFill>
                  <a:srgbClr val="4A4A4A"/>
                </a:solidFill>
                <a:latin typeface="Chronicle SSm"/>
              </a:rPr>
              <a:t>Schlatmann</a:t>
            </a:r>
            <a:r>
              <a:rPr lang="en-US" i="1" dirty="0">
                <a:solidFill>
                  <a:srgbClr val="4A4A4A"/>
                </a:solidFill>
                <a:latin typeface="Chronicle SSm"/>
              </a:rPr>
              <a:t>, ING</a:t>
            </a:r>
            <a:endParaRPr lang="en-US" i="1" dirty="0"/>
          </a:p>
        </p:txBody>
      </p:sp>
    </p:spTree>
    <p:extLst>
      <p:ext uri="{BB962C8B-B14F-4D97-AF65-F5344CB8AC3E}">
        <p14:creationId xmlns:p14="http://schemas.microsoft.com/office/powerpoint/2010/main" val="87356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C475-791F-4A63-AB62-FA5AC2EC8B85}"/>
              </a:ext>
            </a:extLst>
          </p:cNvPr>
          <p:cNvSpPr>
            <a:spLocks noGrp="1"/>
          </p:cNvSpPr>
          <p:nvPr>
            <p:ph type="title"/>
          </p:nvPr>
        </p:nvSpPr>
        <p:spPr/>
        <p:txBody>
          <a:bodyPr/>
          <a:lstStyle/>
          <a:p>
            <a:r>
              <a:rPr lang="en-US" dirty="0"/>
              <a:t>The Move To DevOps – Culture to Automation</a:t>
            </a:r>
          </a:p>
        </p:txBody>
      </p:sp>
      <p:pic>
        <p:nvPicPr>
          <p:cNvPr id="5" name="Picture 2" descr="Image result for gears">
            <a:extLst>
              <a:ext uri="{FF2B5EF4-FFF2-40B4-BE49-F238E27FC236}">
                <a16:creationId xmlns:a16="http://schemas.microsoft.com/office/drawing/2014/main" id="{F6989A96-2A67-4346-B43A-ED9CC3A3F2AB}"/>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35134" y="1474090"/>
            <a:ext cx="4118666" cy="323208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8D57A27B-05A2-48CE-B202-B5438DD0E90D}"/>
              </a:ext>
            </a:extLst>
          </p:cNvPr>
          <p:cNvSpPr>
            <a:spLocks noGrp="1"/>
          </p:cNvSpPr>
          <p:nvPr>
            <p:ph idx="1"/>
          </p:nvPr>
        </p:nvSpPr>
        <p:spPr>
          <a:xfrm>
            <a:off x="838200" y="1474090"/>
            <a:ext cx="6396934" cy="4858344"/>
          </a:xfrm>
        </p:spPr>
        <p:txBody>
          <a:bodyPr>
            <a:normAutofit fontScale="92500" lnSpcReduction="20000"/>
          </a:bodyPr>
          <a:lstStyle/>
          <a:p>
            <a:r>
              <a:rPr lang="en-US" dirty="0"/>
              <a:t>Evaluate your processes</a:t>
            </a:r>
          </a:p>
          <a:p>
            <a:pPr lvl="1"/>
            <a:r>
              <a:rPr lang="en-US" dirty="0"/>
              <a:t>Outline your processes in a flowchart and highlight the roadblocks.</a:t>
            </a:r>
          </a:p>
          <a:p>
            <a:r>
              <a:rPr lang="en-US" dirty="0"/>
              <a:t>Challenge “we can’t” or “we’ve always done it that way”</a:t>
            </a:r>
          </a:p>
          <a:p>
            <a:pPr lvl="1"/>
            <a:r>
              <a:rPr lang="en-US" dirty="0"/>
              <a:t>Is it tooling?</a:t>
            </a:r>
          </a:p>
          <a:p>
            <a:pPr lvl="1"/>
            <a:r>
              <a:rPr lang="en-US" dirty="0"/>
              <a:t>Is it process?</a:t>
            </a:r>
          </a:p>
          <a:p>
            <a:pPr lvl="1"/>
            <a:r>
              <a:rPr lang="en-US" dirty="0"/>
              <a:t>Is it a legal issue?</a:t>
            </a:r>
          </a:p>
          <a:p>
            <a:pPr lvl="1"/>
            <a:r>
              <a:rPr lang="en-US" dirty="0"/>
              <a:t>How is the industry/community solving this problem?</a:t>
            </a:r>
          </a:p>
          <a:p>
            <a:r>
              <a:rPr lang="en-US" dirty="0"/>
              <a:t>If it can’t be automated, look for a new solution.</a:t>
            </a:r>
          </a:p>
          <a:p>
            <a:pPr lvl="1"/>
            <a:r>
              <a:rPr lang="en-US" dirty="0"/>
              <a:t>Lifting and carrying project work between tools can cause breaks in time and process – decreasing your delivery capabilities and speed.</a:t>
            </a:r>
          </a:p>
          <a:p>
            <a:pPr marL="457200" lvl="1" indent="0" algn="r">
              <a:buNone/>
            </a:pPr>
            <a:endParaRPr lang="en-US" i="1" dirty="0"/>
          </a:p>
        </p:txBody>
      </p:sp>
    </p:spTree>
    <p:extLst>
      <p:ext uri="{BB962C8B-B14F-4D97-AF65-F5344CB8AC3E}">
        <p14:creationId xmlns:p14="http://schemas.microsoft.com/office/powerpoint/2010/main" val="273467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IMSS16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MSS16 template" id="{E34FFA9C-9FF2-4DD2-9709-D869D9E0874A}" vid="{BF5FCEA5-A3B4-468A-9143-4EACE2119F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7A8EA24756A740870E089C61C151D2" ma:contentTypeVersion="3" ma:contentTypeDescription="Create a new document." ma:contentTypeScope="" ma:versionID="def14b850c49d49b69f50452b1c25f30">
  <xsd:schema xmlns:xsd="http://www.w3.org/2001/XMLSchema" xmlns:xs="http://www.w3.org/2001/XMLSchema" xmlns:p="http://schemas.microsoft.com/office/2006/metadata/properties" xmlns:ns2="5aab8875-64e0-4e27-95f5-993f8d769788" targetNamespace="http://schemas.microsoft.com/office/2006/metadata/properties" ma:root="true" ma:fieldsID="11004aa690c72f683e72b431d2575c7b" ns2:_="">
    <xsd:import namespace="5aab8875-64e0-4e27-95f5-993f8d769788"/>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ab8875-64e0-4e27-95f5-993f8d76978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B9BFBE-01E9-4594-98D7-0F00415B75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ab8875-64e0-4e27-95f5-993f8d7697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652D44-F5C2-4421-9D80-956C5D60A92E}">
  <ds:schemaRefs>
    <ds:schemaRef ds:uri="http://purl.org/dc/terms/"/>
    <ds:schemaRef ds:uri="http://schemas.openxmlformats.org/package/2006/metadata/core-properties"/>
    <ds:schemaRef ds:uri="5aab8875-64e0-4e27-95f5-993f8d769788"/>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31A5ABDE-E4C5-4090-A374-010B4DB507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Coretek PPT template</Template>
  <TotalTime>11279</TotalTime>
  <Words>1703</Words>
  <Application>Microsoft Office PowerPoint</Application>
  <PresentationFormat>Widescreen</PresentationFormat>
  <Paragraphs>236</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Chronicle SSm</vt:lpstr>
      <vt:lpstr>Wingdings</vt:lpstr>
      <vt:lpstr>HIMSS16 theme</vt:lpstr>
      <vt:lpstr>The Challenge of Implementing DevOps In IT  </vt:lpstr>
      <vt:lpstr>About Me</vt:lpstr>
      <vt:lpstr>What Is DevOps, Really?</vt:lpstr>
      <vt:lpstr>What Is DevOps, Really?</vt:lpstr>
      <vt:lpstr>The Break Down In Agile</vt:lpstr>
      <vt:lpstr>The Break Down In Agile</vt:lpstr>
      <vt:lpstr>The Move To DevOps - Culture</vt:lpstr>
      <vt:lpstr>The Move To DevOps - Culture</vt:lpstr>
      <vt:lpstr>The Move To DevOps – Culture to Automation</vt:lpstr>
      <vt:lpstr>The Move To DevOps - Automation</vt:lpstr>
      <vt:lpstr>The Move To DevOps - Automation</vt:lpstr>
      <vt:lpstr>The Move To DevOps – Measurement</vt:lpstr>
      <vt:lpstr>The Move To DevOps – Sharing</vt:lpstr>
      <vt:lpstr>The Move To DevOps – The Reality</vt:lpstr>
      <vt:lpstr>The Move To DevOps – The Reality</vt:lpstr>
      <vt:lpstr>Contrast DevOps vs. Traditional Model</vt:lpstr>
      <vt:lpstr>Contrast DevOps vs. Traditional Model</vt:lpstr>
      <vt:lpstr>Contrast DevOps vs. Traditional Model</vt:lpstr>
      <vt:lpstr>DevOps Enterprise Wins - Disney</vt:lpstr>
      <vt:lpstr>DevOps Enterprise Wins - Tesla</vt:lpstr>
      <vt:lpstr>DevOps Stories</vt:lpstr>
      <vt:lpstr>Thank You For Coming!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Kessler</dc:creator>
  <cp:lastModifiedBy>Will Anderson</cp:lastModifiedBy>
  <cp:revision>120</cp:revision>
  <cp:lastPrinted>2017-04-06T22:06:41Z</cp:lastPrinted>
  <dcterms:created xsi:type="dcterms:W3CDTF">2017-02-20T18:46:59Z</dcterms:created>
  <dcterms:modified xsi:type="dcterms:W3CDTF">2017-10-31T00:19:53Z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0x0101001D7A8EA24756A740870E089C61C151D2</vt:lpwstr>
  </property>
</Properties>
</file>