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ranberry" charset="1" panose="00000000000000000000"/>
      <p:regular r:id="rId13"/>
    </p:embeddedFont>
    <p:embeddedFont>
      <p:font typeface="Hero Bold" charset="1" panose="00000500000000000000"/>
      <p:regular r:id="rId14"/>
    </p:embeddedFont>
    <p:embeddedFont>
      <p:font typeface="Glacial Indifference Bold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jpe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2.png" Type="http://schemas.openxmlformats.org/officeDocument/2006/relationships/image"/><Relationship Id="rId12" Target="../media/image23.svg" Type="http://schemas.openxmlformats.org/officeDocument/2006/relationships/image"/><Relationship Id="rId2" Target="../media/image10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0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t="0" r="-55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722662">
            <a:off x="-5450717" y="5262039"/>
            <a:ext cx="10375916" cy="7044025"/>
            <a:chOff x="0" y="0"/>
            <a:chExt cx="2732752" cy="18552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32752" cy="1855217"/>
            </a:xfrm>
            <a:custGeom>
              <a:avLst/>
              <a:gdLst/>
              <a:ahLst/>
              <a:cxnLst/>
              <a:rect r="r" b="b" t="t" l="l"/>
              <a:pathLst>
                <a:path h="1855217" w="2732752">
                  <a:moveTo>
                    <a:pt x="0" y="0"/>
                  </a:moveTo>
                  <a:lnTo>
                    <a:pt x="2732752" y="0"/>
                  </a:lnTo>
                  <a:lnTo>
                    <a:pt x="2732752" y="1855217"/>
                  </a:lnTo>
                  <a:lnTo>
                    <a:pt x="0" y="1855217"/>
                  </a:lnTo>
                  <a:close/>
                </a:path>
              </a:pathLst>
            </a:custGeom>
            <a:solidFill>
              <a:srgbClr val="AED4D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732752" cy="18933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0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2068677">
            <a:off x="12608000" y="-4110838"/>
            <a:ext cx="8070263" cy="9261909"/>
            <a:chOff x="0" y="0"/>
            <a:chExt cx="2125501" cy="24393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25501" cy="2439351"/>
            </a:xfrm>
            <a:custGeom>
              <a:avLst/>
              <a:gdLst/>
              <a:ahLst/>
              <a:cxnLst/>
              <a:rect r="r" b="b" t="t" l="l"/>
              <a:pathLst>
                <a:path h="2439351" w="2125501">
                  <a:moveTo>
                    <a:pt x="0" y="0"/>
                  </a:moveTo>
                  <a:lnTo>
                    <a:pt x="2125501" y="0"/>
                  </a:lnTo>
                  <a:lnTo>
                    <a:pt x="2125501" y="2439351"/>
                  </a:lnTo>
                  <a:lnTo>
                    <a:pt x="0" y="2439351"/>
                  </a:lnTo>
                  <a:close/>
                </a:path>
              </a:pathLst>
            </a:custGeom>
            <a:solidFill>
              <a:srgbClr val="C8B3E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125501" cy="2477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204255" y="5203255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732486" y="878405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553808" y="1851187"/>
            <a:ext cx="11180384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000"/>
              </a:lnSpc>
            </a:pPr>
            <a:r>
              <a:rPr lang="en-US" sz="15000">
                <a:solidFill>
                  <a:srgbClr val="FFFFFF"/>
                </a:solidFill>
                <a:latin typeface="Cranberry"/>
                <a:ea typeface="Cranberry"/>
                <a:cs typeface="Cranberry"/>
                <a:sym typeface="Cranberry"/>
              </a:rPr>
              <a:t>CS 5330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265776" y="59523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553808" y="2787341"/>
            <a:ext cx="1245452" cy="1159346"/>
          </a:xfrm>
          <a:custGeom>
            <a:avLst/>
            <a:gdLst/>
            <a:ahLst/>
            <a:cxnLst/>
            <a:rect r="r" b="b" t="t" l="l"/>
            <a:pathLst>
              <a:path h="1159346" w="1245452">
                <a:moveTo>
                  <a:pt x="0" y="0"/>
                </a:moveTo>
                <a:lnTo>
                  <a:pt x="1245452" y="0"/>
                </a:lnTo>
                <a:lnTo>
                  <a:pt x="1245452" y="1159346"/>
                </a:lnTo>
                <a:lnTo>
                  <a:pt x="0" y="11593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473335" y="5856176"/>
            <a:ext cx="13341331" cy="1666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5999" spc="899">
                <a:solidFill>
                  <a:srgbClr val="FFFFFF"/>
                </a:solidFill>
                <a:latin typeface="Cranberry"/>
                <a:ea typeface="Cranberry"/>
                <a:cs typeface="Cranberry"/>
                <a:sym typeface="Cranberry"/>
              </a:rPr>
              <a:t>FINAL PROJECT </a:t>
            </a:r>
          </a:p>
          <a:p>
            <a:pPr algn="ctr" marL="0" indent="0" lvl="0">
              <a:lnSpc>
                <a:spcPts val="5999"/>
              </a:lnSpc>
            </a:pPr>
            <a:r>
              <a:rPr lang="en-US" sz="5999" spc="899">
                <a:solidFill>
                  <a:srgbClr val="FFFFFF"/>
                </a:solidFill>
                <a:latin typeface="Cranberry"/>
                <a:ea typeface="Cranberry"/>
                <a:cs typeface="Cranberry"/>
                <a:sym typeface="Cranberry"/>
              </a:rPr>
              <a:t>PRESENTATION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3804051" y="6042187"/>
            <a:ext cx="1245452" cy="1159346"/>
          </a:xfrm>
          <a:custGeom>
            <a:avLst/>
            <a:gdLst/>
            <a:ahLst/>
            <a:cxnLst/>
            <a:rect r="r" b="b" t="t" l="l"/>
            <a:pathLst>
              <a:path h="1159346" w="1245452">
                <a:moveTo>
                  <a:pt x="0" y="0"/>
                </a:moveTo>
                <a:lnTo>
                  <a:pt x="1245451" y="0"/>
                </a:lnTo>
                <a:lnTo>
                  <a:pt x="1245451" y="1159347"/>
                </a:lnTo>
                <a:lnTo>
                  <a:pt x="0" y="11593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31629" y="811542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0" y="0"/>
                </a:moveTo>
                <a:lnTo>
                  <a:pt x="2722179" y="0"/>
                </a:lnTo>
                <a:lnTo>
                  <a:pt x="2722179" y="2722180"/>
                </a:lnTo>
                <a:lnTo>
                  <a:pt x="0" y="27221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true" rot="0">
            <a:off x="14734192" y="6753278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2722179" y="2722180"/>
                </a:moveTo>
                <a:lnTo>
                  <a:pt x="0" y="2722180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8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473335" y="8161993"/>
            <a:ext cx="13341331" cy="790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spc="9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Atiq Sohail Mohammed</a:t>
            </a:r>
          </a:p>
          <a:p>
            <a:pPr algn="ctr" marL="0" indent="0" lvl="0">
              <a:lnSpc>
                <a:spcPts val="3000"/>
              </a:lnSpc>
            </a:pPr>
            <a:r>
              <a:rPr lang="en-US" sz="3000" spc="9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Sricharan R Iyengar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t="0" r="-5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04255" y="5203255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5095772" y="1216049"/>
            <a:ext cx="3192228" cy="3179758"/>
            <a:chOff x="0" y="0"/>
            <a:chExt cx="6502400" cy="6477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208" t="0" r="-13208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867BE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473335" y="1181100"/>
            <a:ext cx="13341331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200"/>
              </a:lnSpc>
              <a:spcBef>
                <a:spcPct val="0"/>
              </a:spcBef>
            </a:pPr>
            <a:r>
              <a:rPr lang="en-US" sz="9000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ISBN DETECTION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722537" y="2805928"/>
            <a:ext cx="14969349" cy="5801789"/>
            <a:chOff x="0" y="0"/>
            <a:chExt cx="3942545" cy="15280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42545" cy="1528043"/>
            </a:xfrm>
            <a:custGeom>
              <a:avLst/>
              <a:gdLst/>
              <a:ahLst/>
              <a:cxnLst/>
              <a:rect r="r" b="b" t="t" l="l"/>
              <a:pathLst>
                <a:path h="1528043" w="3942545">
                  <a:moveTo>
                    <a:pt x="26376" y="0"/>
                  </a:moveTo>
                  <a:lnTo>
                    <a:pt x="3916168" y="0"/>
                  </a:lnTo>
                  <a:cubicBezTo>
                    <a:pt x="3930736" y="0"/>
                    <a:pt x="3942545" y="11809"/>
                    <a:pt x="3942545" y="26376"/>
                  </a:cubicBezTo>
                  <a:lnTo>
                    <a:pt x="3942545" y="1501667"/>
                  </a:lnTo>
                  <a:cubicBezTo>
                    <a:pt x="3942545" y="1508662"/>
                    <a:pt x="3939766" y="1515371"/>
                    <a:pt x="3934819" y="1520318"/>
                  </a:cubicBezTo>
                  <a:cubicBezTo>
                    <a:pt x="3929873" y="1525264"/>
                    <a:pt x="3923164" y="1528043"/>
                    <a:pt x="3916168" y="1528043"/>
                  </a:cubicBezTo>
                  <a:lnTo>
                    <a:pt x="26376" y="1528043"/>
                  </a:lnTo>
                  <a:cubicBezTo>
                    <a:pt x="11809" y="1528043"/>
                    <a:pt x="0" y="1516234"/>
                    <a:pt x="0" y="1501667"/>
                  </a:cubicBezTo>
                  <a:lnTo>
                    <a:pt x="0" y="26376"/>
                  </a:lnTo>
                  <a:cubicBezTo>
                    <a:pt x="0" y="11809"/>
                    <a:pt x="11809" y="0"/>
                    <a:pt x="26376" y="0"/>
                  </a:cubicBezTo>
                  <a:close/>
                </a:path>
              </a:pathLst>
            </a:custGeom>
            <a:solidFill>
              <a:srgbClr val="FCDC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942545" cy="15661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22537" y="3004520"/>
            <a:ext cx="14920594" cy="5515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9988" indent="-389994" lvl="1">
              <a:lnSpc>
                <a:spcPts val="3974"/>
              </a:lnSpc>
              <a:buFont typeface="Arial"/>
              <a:buChar char="•"/>
            </a:pPr>
            <a:r>
              <a:rPr lang="en-US" sz="3612" spc="108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The user can scan the back of the book</a:t>
            </a:r>
            <a:r>
              <a:rPr lang="en-US" sz="3612" spc="108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 </a:t>
            </a:r>
          </a:p>
          <a:p>
            <a:pPr algn="ctr">
              <a:lnSpc>
                <a:spcPts val="3974"/>
              </a:lnSpc>
            </a:pPr>
          </a:p>
          <a:p>
            <a:pPr algn="ctr" marL="779988" indent="-389994" lvl="1">
              <a:lnSpc>
                <a:spcPts val="3974"/>
              </a:lnSpc>
              <a:buFont typeface="Arial"/>
              <a:buChar char="•"/>
            </a:pPr>
            <a:r>
              <a:rPr lang="en-US" sz="3612" spc="108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The user can also upload an image of back of the book</a:t>
            </a:r>
          </a:p>
          <a:p>
            <a:pPr algn="ctr">
              <a:lnSpc>
                <a:spcPts val="3974"/>
              </a:lnSpc>
            </a:pPr>
          </a:p>
          <a:p>
            <a:pPr algn="l" marL="779988" indent="-389994" lvl="1">
              <a:lnSpc>
                <a:spcPts val="3974"/>
              </a:lnSpc>
              <a:buFont typeface="Arial"/>
              <a:buChar char="•"/>
            </a:pPr>
            <a:r>
              <a:rPr lang="en-US" sz="3612" spc="108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After reading the ISBN, we get the details of the book from open source libraries.</a:t>
            </a:r>
          </a:p>
          <a:p>
            <a:pPr algn="l">
              <a:lnSpc>
                <a:spcPts val="3974"/>
              </a:lnSpc>
            </a:pPr>
          </a:p>
          <a:p>
            <a:pPr algn="l" marL="779988" indent="-389994" lvl="1">
              <a:lnSpc>
                <a:spcPts val="3974"/>
              </a:lnSpc>
              <a:buFont typeface="Arial"/>
              <a:buChar char="•"/>
            </a:pPr>
            <a:r>
              <a:rPr lang="en-US" sz="3612" spc="108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If the book details are not found in the library, we redirect the user to a website which has the details of the book</a:t>
            </a:r>
          </a:p>
          <a:p>
            <a:pPr algn="l">
              <a:lnSpc>
                <a:spcPts val="3974"/>
              </a:lnSpc>
            </a:pPr>
          </a:p>
          <a:p>
            <a:pPr algn="l" marL="779988" indent="-389994" lvl="1">
              <a:lnSpc>
                <a:spcPts val="3974"/>
              </a:lnSpc>
              <a:buFont typeface="Arial"/>
              <a:buChar char="•"/>
            </a:pPr>
            <a:r>
              <a:rPr lang="en-US" sz="3612" spc="108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The user can also manually enter the ISBN.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732486" y="878405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4265776" y="59523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831629" y="811542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0" y="0"/>
                </a:moveTo>
                <a:lnTo>
                  <a:pt x="2722179" y="0"/>
                </a:lnTo>
                <a:lnTo>
                  <a:pt x="2722179" y="2722180"/>
                </a:lnTo>
                <a:lnTo>
                  <a:pt x="0" y="27221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true" rot="0">
            <a:off x="14734192" y="6753278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2722179" y="2722180"/>
                </a:moveTo>
                <a:lnTo>
                  <a:pt x="0" y="2722180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8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t="0" r="-5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04255" y="5203255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32486" y="878405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473335" y="1181100"/>
            <a:ext cx="13341331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200"/>
              </a:lnSpc>
              <a:spcBef>
                <a:spcPct val="0"/>
              </a:spcBef>
            </a:pPr>
            <a:r>
              <a:rPr lang="en-US" sz="9000" strike="noStrike" u="none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 TOOLS AND LIBRARIES USED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265776" y="59523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31629" y="811542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0" y="0"/>
                </a:moveTo>
                <a:lnTo>
                  <a:pt x="2722179" y="0"/>
                </a:lnTo>
                <a:lnTo>
                  <a:pt x="2722179" y="2722180"/>
                </a:lnTo>
                <a:lnTo>
                  <a:pt x="0" y="27221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true" rot="0">
            <a:off x="14734192" y="6753278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2722179" y="2722180"/>
                </a:moveTo>
                <a:lnTo>
                  <a:pt x="0" y="2722180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8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199440" y="3445989"/>
            <a:ext cx="6182988" cy="1697511"/>
          </a:xfrm>
          <a:custGeom>
            <a:avLst/>
            <a:gdLst/>
            <a:ahLst/>
            <a:cxnLst/>
            <a:rect r="r" b="b" t="t" l="l"/>
            <a:pathLst>
              <a:path h="1697511" w="6182988">
                <a:moveTo>
                  <a:pt x="0" y="0"/>
                </a:moveTo>
                <a:lnTo>
                  <a:pt x="6182988" y="0"/>
                </a:lnTo>
                <a:lnTo>
                  <a:pt x="6182988" y="1697511"/>
                </a:lnTo>
                <a:lnTo>
                  <a:pt x="0" y="169751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44869" y="2723146"/>
            <a:ext cx="1683883" cy="1599689"/>
          </a:xfrm>
          <a:custGeom>
            <a:avLst/>
            <a:gdLst/>
            <a:ahLst/>
            <a:cxnLst/>
            <a:rect r="r" b="b" t="t" l="l"/>
            <a:pathLst>
              <a:path h="1599689" w="1683883">
                <a:moveTo>
                  <a:pt x="0" y="0"/>
                </a:moveTo>
                <a:lnTo>
                  <a:pt x="1683883" y="0"/>
                </a:lnTo>
                <a:lnTo>
                  <a:pt x="1683883" y="1599689"/>
                </a:lnTo>
                <a:lnTo>
                  <a:pt x="0" y="159968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44869" y="3238828"/>
            <a:ext cx="1661418" cy="68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00"/>
              </a:lnSpc>
              <a:spcBef>
                <a:spcPct val="0"/>
              </a:spcBef>
            </a:pPr>
            <a:r>
              <a:rPr lang="en-US" sz="5000" strike="noStrike" u="none">
                <a:solidFill>
                  <a:srgbClr val="FFFFFF"/>
                </a:solidFill>
                <a:latin typeface="Cranberry"/>
                <a:ea typeface="Cranberry"/>
                <a:cs typeface="Cranberry"/>
                <a:sym typeface="Cranberry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36609" y="3633860"/>
            <a:ext cx="5450456" cy="1934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0"/>
              </a:lnSpc>
            </a:pPr>
            <a:r>
              <a:rPr lang="en-US" sz="3800" spc="114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ISBN DETECTION:</a:t>
            </a:r>
          </a:p>
          <a:p>
            <a:pPr algn="l">
              <a:lnSpc>
                <a:spcPts val="3800"/>
              </a:lnSpc>
            </a:pPr>
            <a:r>
              <a:rPr lang="en-US" sz="3800" spc="114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PYZBAR</a:t>
            </a:r>
          </a:p>
          <a:p>
            <a:pPr algn="l">
              <a:lnSpc>
                <a:spcPts val="3800"/>
              </a:lnSpc>
            </a:pPr>
            <a:r>
              <a:rPr lang="en-US" sz="3800" spc="114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OPENCV</a:t>
            </a:r>
          </a:p>
          <a:p>
            <a:pPr algn="l" marL="0" indent="0" lvl="0">
              <a:lnSpc>
                <a:spcPts val="3800"/>
              </a:lnSpc>
              <a:spcBef>
                <a:spcPct val="0"/>
              </a:spcBef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083745" y="6021806"/>
            <a:ext cx="8012104" cy="2199687"/>
          </a:xfrm>
          <a:custGeom>
            <a:avLst/>
            <a:gdLst/>
            <a:ahLst/>
            <a:cxnLst/>
            <a:rect r="r" b="b" t="t" l="l"/>
            <a:pathLst>
              <a:path h="2199687" w="8012104">
                <a:moveTo>
                  <a:pt x="0" y="0"/>
                </a:moveTo>
                <a:lnTo>
                  <a:pt x="8012104" y="0"/>
                </a:lnTo>
                <a:lnTo>
                  <a:pt x="8012104" y="2199687"/>
                </a:lnTo>
                <a:lnTo>
                  <a:pt x="0" y="21996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679318" y="5276850"/>
            <a:ext cx="1683883" cy="1599689"/>
          </a:xfrm>
          <a:custGeom>
            <a:avLst/>
            <a:gdLst/>
            <a:ahLst/>
            <a:cxnLst/>
            <a:rect r="r" b="b" t="t" l="l"/>
            <a:pathLst>
              <a:path h="1599689" w="1683883">
                <a:moveTo>
                  <a:pt x="0" y="0"/>
                </a:moveTo>
                <a:lnTo>
                  <a:pt x="1683883" y="0"/>
                </a:lnTo>
                <a:lnTo>
                  <a:pt x="1683883" y="1599689"/>
                </a:lnTo>
                <a:lnTo>
                  <a:pt x="0" y="159968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4679318" y="5830632"/>
            <a:ext cx="1661418" cy="68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Cranberry"/>
                <a:ea typeface="Cranberry"/>
                <a:cs typeface="Cranberry"/>
                <a:sym typeface="Cranberry"/>
              </a:rPr>
              <a:t>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340736" y="6579932"/>
            <a:ext cx="6384009" cy="1458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0"/>
              </a:lnSpc>
            </a:pPr>
            <a:r>
              <a:rPr lang="en-US" sz="3800" spc="114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OPEN SOURCE LIBRARIES:</a:t>
            </a:r>
          </a:p>
          <a:p>
            <a:pPr algn="l" marL="0" indent="0" lvl="0">
              <a:lnSpc>
                <a:spcPts val="3800"/>
              </a:lnSpc>
              <a:spcBef>
                <a:spcPct val="0"/>
              </a:spcBef>
            </a:pPr>
            <a:r>
              <a:rPr lang="en-US" sz="3800" spc="114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ISBNLIB, ISBNSEARCH.ORG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0087311" y="3536122"/>
            <a:ext cx="6387625" cy="1753693"/>
          </a:xfrm>
          <a:custGeom>
            <a:avLst/>
            <a:gdLst/>
            <a:ahLst/>
            <a:cxnLst/>
            <a:rect r="r" b="b" t="t" l="l"/>
            <a:pathLst>
              <a:path h="1753693" w="6387625">
                <a:moveTo>
                  <a:pt x="0" y="0"/>
                </a:moveTo>
                <a:lnTo>
                  <a:pt x="6387625" y="0"/>
                </a:lnTo>
                <a:lnTo>
                  <a:pt x="6387625" y="1753693"/>
                </a:lnTo>
                <a:lnTo>
                  <a:pt x="0" y="17536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532740" y="2966412"/>
            <a:ext cx="1683883" cy="1599689"/>
          </a:xfrm>
          <a:custGeom>
            <a:avLst/>
            <a:gdLst/>
            <a:ahLst/>
            <a:cxnLst/>
            <a:rect r="r" b="b" t="t" l="l"/>
            <a:pathLst>
              <a:path h="1599689" w="1683883">
                <a:moveTo>
                  <a:pt x="0" y="0"/>
                </a:moveTo>
                <a:lnTo>
                  <a:pt x="1683884" y="0"/>
                </a:lnTo>
                <a:lnTo>
                  <a:pt x="1683884" y="1599689"/>
                </a:lnTo>
                <a:lnTo>
                  <a:pt x="0" y="159968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0" id="20"/>
          <p:cNvSpPr txBox="true"/>
          <p:nvPr/>
        </p:nvSpPr>
        <p:spPr>
          <a:xfrm rot="0">
            <a:off x="9532740" y="3482093"/>
            <a:ext cx="1661418" cy="68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Cranberry"/>
                <a:ea typeface="Cranberry"/>
                <a:cs typeface="Cranberry"/>
                <a:sym typeface="Cranberry"/>
              </a:rPr>
              <a:t>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024480" y="3787852"/>
            <a:ext cx="5450456" cy="1458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0"/>
              </a:lnSpc>
            </a:pPr>
            <a:r>
              <a:rPr lang="en-US" sz="3800" spc="114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USER INTERFACE:</a:t>
            </a:r>
          </a:p>
          <a:p>
            <a:pPr algn="l">
              <a:lnSpc>
                <a:spcPts val="3800"/>
              </a:lnSpc>
            </a:pPr>
            <a:r>
              <a:rPr lang="en-US" sz="3800" spc="114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TKINTER</a:t>
            </a:r>
          </a:p>
          <a:p>
            <a:pPr algn="l" marL="0" indent="0" lvl="0">
              <a:lnSpc>
                <a:spcPts val="38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t="0" r="-5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04255" y="5203255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32486" y="878405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473335" y="1181100"/>
            <a:ext cx="13341331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200"/>
              </a:lnSpc>
              <a:spcBef>
                <a:spcPct val="0"/>
              </a:spcBef>
            </a:pPr>
            <a:r>
              <a:rPr lang="en-US" sz="9000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What dID NOT WORK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265776" y="59523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31629" y="811542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0" y="0"/>
                </a:moveTo>
                <a:lnTo>
                  <a:pt x="2722179" y="0"/>
                </a:lnTo>
                <a:lnTo>
                  <a:pt x="2722179" y="2722180"/>
                </a:lnTo>
                <a:lnTo>
                  <a:pt x="0" y="27221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4734192" y="6753278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2722179" y="2722180"/>
                </a:moveTo>
                <a:lnTo>
                  <a:pt x="0" y="2722180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8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028700" y="4152680"/>
            <a:ext cx="16230600" cy="317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6681" indent="-383340" lvl="1">
              <a:lnSpc>
                <a:spcPts val="4971"/>
              </a:lnSpc>
              <a:buFont typeface="Arial"/>
              <a:buChar char="•"/>
            </a:pPr>
            <a:r>
              <a:rPr lang="en-US" b="true" sz="3551">
                <a:solidFill>
                  <a:srgbClr val="1867B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OCR for scanning ISBN did not work due to the differences in font.</a:t>
            </a:r>
          </a:p>
          <a:p>
            <a:pPr algn="l" marL="766681" indent="-383340" lvl="1">
              <a:lnSpc>
                <a:spcPts val="4971"/>
              </a:lnSpc>
              <a:buFont typeface="Arial"/>
              <a:buChar char="•"/>
            </a:pPr>
            <a:r>
              <a:rPr lang="en-US" b="true" sz="3551">
                <a:solidFill>
                  <a:srgbClr val="1867B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Deep Learning models for upscaling images did not work due to challenges in incorporating libraries.</a:t>
            </a:r>
          </a:p>
          <a:p>
            <a:pPr algn="l" marL="766681" indent="-383340" lvl="1">
              <a:lnSpc>
                <a:spcPts val="4971"/>
              </a:lnSpc>
              <a:buFont typeface="Arial"/>
              <a:buChar char="•"/>
            </a:pPr>
            <a:r>
              <a:rPr lang="en-US" b="true" sz="3551">
                <a:solidFill>
                  <a:srgbClr val="1867B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YoLo v5 did not work as the detected books’ ISBN was not clear.</a:t>
            </a:r>
          </a:p>
          <a:p>
            <a:pPr algn="l">
              <a:lnSpc>
                <a:spcPts val="497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t="0" r="-5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04255" y="5203255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2537" y="2805928"/>
            <a:ext cx="14842926" cy="5572495"/>
            <a:chOff x="0" y="0"/>
            <a:chExt cx="3909248" cy="14676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09248" cy="1467653"/>
            </a:xfrm>
            <a:custGeom>
              <a:avLst/>
              <a:gdLst/>
              <a:ahLst/>
              <a:cxnLst/>
              <a:rect r="r" b="b" t="t" l="l"/>
              <a:pathLst>
                <a:path h="1467653" w="3909248">
                  <a:moveTo>
                    <a:pt x="26601" y="0"/>
                  </a:moveTo>
                  <a:lnTo>
                    <a:pt x="3882647" y="0"/>
                  </a:lnTo>
                  <a:cubicBezTo>
                    <a:pt x="3889702" y="0"/>
                    <a:pt x="3896468" y="2803"/>
                    <a:pt x="3901457" y="7791"/>
                  </a:cubicBezTo>
                  <a:cubicBezTo>
                    <a:pt x="3906446" y="12780"/>
                    <a:pt x="3909248" y="19546"/>
                    <a:pt x="3909248" y="26601"/>
                  </a:cubicBezTo>
                  <a:lnTo>
                    <a:pt x="3909248" y="1441052"/>
                  </a:lnTo>
                  <a:cubicBezTo>
                    <a:pt x="3909248" y="1455743"/>
                    <a:pt x="3897338" y="1467653"/>
                    <a:pt x="3882647" y="1467653"/>
                  </a:cubicBezTo>
                  <a:lnTo>
                    <a:pt x="26601" y="1467653"/>
                  </a:lnTo>
                  <a:cubicBezTo>
                    <a:pt x="11910" y="1467653"/>
                    <a:pt x="0" y="1455743"/>
                    <a:pt x="0" y="1441052"/>
                  </a:cubicBezTo>
                  <a:lnTo>
                    <a:pt x="0" y="26601"/>
                  </a:lnTo>
                  <a:cubicBezTo>
                    <a:pt x="0" y="11910"/>
                    <a:pt x="11910" y="0"/>
                    <a:pt x="26601" y="0"/>
                  </a:cubicBezTo>
                  <a:close/>
                </a:path>
              </a:pathLst>
            </a:custGeom>
            <a:solidFill>
              <a:srgbClr val="FFF39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909248" cy="15057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473335" y="1181100"/>
            <a:ext cx="13341331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200"/>
              </a:lnSpc>
              <a:spcBef>
                <a:spcPct val="0"/>
              </a:spcBef>
            </a:pPr>
            <a:r>
              <a:rPr lang="en-US" sz="9000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CURRENT LIMITATIONS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732486" y="878405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4265776" y="59523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831629" y="811542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0" y="0"/>
                </a:moveTo>
                <a:lnTo>
                  <a:pt x="2722179" y="0"/>
                </a:lnTo>
                <a:lnTo>
                  <a:pt x="2722179" y="2722180"/>
                </a:lnTo>
                <a:lnTo>
                  <a:pt x="0" y="27221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0">
            <a:off x="14734192" y="6753278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2722179" y="2722180"/>
                </a:moveTo>
                <a:lnTo>
                  <a:pt x="0" y="2722180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8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3" id="13"/>
          <p:cNvGrpSpPr/>
          <p:nvPr/>
        </p:nvGrpSpPr>
        <p:grpSpPr>
          <a:xfrm rot="0">
            <a:off x="2089239" y="3148944"/>
            <a:ext cx="8948123" cy="677082"/>
            <a:chOff x="0" y="0"/>
            <a:chExt cx="1723951" cy="13044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23951" cy="130447"/>
            </a:xfrm>
            <a:custGeom>
              <a:avLst/>
              <a:gdLst/>
              <a:ahLst/>
              <a:cxnLst/>
              <a:rect r="r" b="b" t="t" l="l"/>
              <a:pathLst>
                <a:path h="130447" w="1723951">
                  <a:moveTo>
                    <a:pt x="0" y="0"/>
                  </a:moveTo>
                  <a:lnTo>
                    <a:pt x="1723951" y="0"/>
                  </a:lnTo>
                  <a:lnTo>
                    <a:pt x="1723951" y="130447"/>
                  </a:lnTo>
                  <a:lnTo>
                    <a:pt x="0" y="130447"/>
                  </a:lnTo>
                  <a:close/>
                </a:path>
              </a:pathLst>
            </a:custGeom>
            <a:solidFill>
              <a:srgbClr val="FCDC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723951" cy="1685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089239" y="3206094"/>
            <a:ext cx="9281097" cy="546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4000" spc="180">
                <a:solidFill>
                  <a:srgbClr val="000000"/>
                </a:solidFill>
                <a:latin typeface="Cranberry"/>
                <a:ea typeface="Cranberry"/>
                <a:cs typeface="Cranberry"/>
                <a:sym typeface="Cranberry"/>
              </a:rPr>
              <a:t>MULTIPLE BOOKS SCANNING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89239" y="3999988"/>
            <a:ext cx="14109522" cy="1276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3000" spc="9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Can scan only 1 ISBN from an image.</a:t>
            </a:r>
          </a:p>
          <a:p>
            <a:pPr algn="l" marL="0" indent="0" lvl="0">
              <a:lnSpc>
                <a:spcPts val="3300"/>
              </a:lnSpc>
            </a:pPr>
            <a:r>
              <a:rPr lang="en-US" sz="3000" spc="9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To combat this, use video which stores all the ISBNs scanned in the order scanned.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2089239" y="5617732"/>
            <a:ext cx="8948123" cy="677082"/>
            <a:chOff x="0" y="0"/>
            <a:chExt cx="1723951" cy="13044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723951" cy="130447"/>
            </a:xfrm>
            <a:custGeom>
              <a:avLst/>
              <a:gdLst/>
              <a:ahLst/>
              <a:cxnLst/>
              <a:rect r="r" b="b" t="t" l="l"/>
              <a:pathLst>
                <a:path h="130447" w="1723951">
                  <a:moveTo>
                    <a:pt x="0" y="0"/>
                  </a:moveTo>
                  <a:lnTo>
                    <a:pt x="1723951" y="0"/>
                  </a:lnTo>
                  <a:lnTo>
                    <a:pt x="1723951" y="130447"/>
                  </a:lnTo>
                  <a:lnTo>
                    <a:pt x="0" y="130447"/>
                  </a:lnTo>
                  <a:close/>
                </a:path>
              </a:pathLst>
            </a:custGeom>
            <a:solidFill>
              <a:srgbClr val="FCDC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723951" cy="1685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089239" y="5684407"/>
            <a:ext cx="5520931" cy="53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3999" spc="179">
                <a:solidFill>
                  <a:srgbClr val="000000"/>
                </a:solidFill>
                <a:latin typeface="Cranberry"/>
                <a:ea typeface="Cranberry"/>
                <a:cs typeface="Cranberry"/>
                <a:sym typeface="Cranberry"/>
              </a:rPr>
              <a:t>IMAGE INPUT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89239" y="6468777"/>
            <a:ext cx="14109522" cy="1695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3000" spc="9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The results are highly dependent on the input image. If the image is of low quality, the ISBN will not be detected.</a:t>
            </a:r>
          </a:p>
          <a:p>
            <a:pPr algn="l">
              <a:lnSpc>
                <a:spcPts val="3300"/>
              </a:lnSpc>
            </a:pPr>
          </a:p>
          <a:p>
            <a:pPr algn="l" marL="0" indent="0" lvl="0">
              <a:lnSpc>
                <a:spcPts val="3300"/>
              </a:lnSpc>
            </a:pPr>
            <a:r>
              <a:rPr lang="en-US" sz="3000" spc="9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If the lighting is not proper, the barcodes may output incorrect ISBN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t="0" r="-5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04255" y="5203255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73335" y="1181100"/>
            <a:ext cx="13341331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200"/>
              </a:lnSpc>
              <a:spcBef>
                <a:spcPct val="0"/>
              </a:spcBef>
            </a:pPr>
            <a:r>
              <a:rPr lang="en-US" sz="9000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FUTURE GOALS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732486" y="878405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4265776" y="59523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31629" y="811542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0" y="0"/>
                </a:moveTo>
                <a:lnTo>
                  <a:pt x="2722179" y="0"/>
                </a:lnTo>
                <a:lnTo>
                  <a:pt x="2722179" y="2722180"/>
                </a:lnTo>
                <a:lnTo>
                  <a:pt x="0" y="27221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4734192" y="6753278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2722179" y="2722180"/>
                </a:moveTo>
                <a:lnTo>
                  <a:pt x="0" y="2722180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8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0" id="10"/>
          <p:cNvGrpSpPr/>
          <p:nvPr/>
        </p:nvGrpSpPr>
        <p:grpSpPr>
          <a:xfrm rot="0">
            <a:off x="1964572" y="2295658"/>
            <a:ext cx="14358857" cy="1326708"/>
            <a:chOff x="0" y="0"/>
            <a:chExt cx="2766387" cy="25560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66387" cy="255604"/>
            </a:xfrm>
            <a:custGeom>
              <a:avLst/>
              <a:gdLst/>
              <a:ahLst/>
              <a:cxnLst/>
              <a:rect r="r" b="b" t="t" l="l"/>
              <a:pathLst>
                <a:path h="255604" w="2766387">
                  <a:moveTo>
                    <a:pt x="0" y="0"/>
                  </a:moveTo>
                  <a:lnTo>
                    <a:pt x="2766387" y="0"/>
                  </a:lnTo>
                  <a:lnTo>
                    <a:pt x="2766387" y="255604"/>
                  </a:lnTo>
                  <a:lnTo>
                    <a:pt x="0" y="255604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766387" cy="293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343763" y="2656786"/>
            <a:ext cx="2739982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8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Cranberry"/>
                <a:ea typeface="Cranberry"/>
                <a:cs typeface="Cranberry"/>
                <a:sym typeface="Cranberry"/>
              </a:rPr>
              <a:t>01.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750776" y="2481682"/>
            <a:ext cx="11344506" cy="1007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</a:pPr>
            <a:r>
              <a:rPr lang="en-US" sz="3563" spc="106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Mobile App: Plan to port the application to Mobile platform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964572" y="3841441"/>
            <a:ext cx="14358857" cy="1302059"/>
            <a:chOff x="0" y="0"/>
            <a:chExt cx="2766387" cy="25085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766387" cy="250856"/>
            </a:xfrm>
            <a:custGeom>
              <a:avLst/>
              <a:gdLst/>
              <a:ahLst/>
              <a:cxnLst/>
              <a:rect r="r" b="b" t="t" l="l"/>
              <a:pathLst>
                <a:path h="250856" w="2766387">
                  <a:moveTo>
                    <a:pt x="0" y="0"/>
                  </a:moveTo>
                  <a:lnTo>
                    <a:pt x="2766387" y="0"/>
                  </a:lnTo>
                  <a:lnTo>
                    <a:pt x="2766387" y="250856"/>
                  </a:lnTo>
                  <a:lnTo>
                    <a:pt x="0" y="250856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766387" cy="288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328910" y="4253372"/>
            <a:ext cx="2739982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8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Cranberry"/>
                <a:ea typeface="Cranberry"/>
                <a:cs typeface="Cranberry"/>
                <a:sym typeface="Cranberry"/>
              </a:rPr>
              <a:t>02.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750776" y="3992725"/>
            <a:ext cx="11572652" cy="1037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70"/>
              </a:lnSpc>
            </a:pPr>
            <a:r>
              <a:rPr lang="en-US" sz="3700" spc="111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Develop our own model that identifies the ISBN instead of relying on external libraries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964572" y="5382319"/>
            <a:ext cx="14358857" cy="1370959"/>
            <a:chOff x="0" y="0"/>
            <a:chExt cx="2766387" cy="26413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766387" cy="264130"/>
            </a:xfrm>
            <a:custGeom>
              <a:avLst/>
              <a:gdLst/>
              <a:ahLst/>
              <a:cxnLst/>
              <a:rect r="r" b="b" t="t" l="l"/>
              <a:pathLst>
                <a:path h="264130" w="2766387">
                  <a:moveTo>
                    <a:pt x="0" y="0"/>
                  </a:moveTo>
                  <a:lnTo>
                    <a:pt x="2766387" y="0"/>
                  </a:lnTo>
                  <a:lnTo>
                    <a:pt x="2766387" y="264130"/>
                  </a:lnTo>
                  <a:lnTo>
                    <a:pt x="0" y="264130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766387" cy="3022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328910" y="5794250"/>
            <a:ext cx="2739982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8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Cranberry"/>
                <a:ea typeface="Cranberry"/>
                <a:cs typeface="Cranberry"/>
                <a:sym typeface="Cranberry"/>
              </a:rPr>
              <a:t>03.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750776" y="5603597"/>
            <a:ext cx="11344506" cy="1037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70"/>
              </a:lnSpc>
            </a:pPr>
            <a:r>
              <a:rPr lang="en-US" sz="3700" spc="111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Integrate Image Upscaling and reconstruction to remove dependence on the image quality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964572" y="6991403"/>
            <a:ext cx="14358857" cy="1611135"/>
            <a:chOff x="0" y="0"/>
            <a:chExt cx="2766387" cy="31040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766387" cy="310402"/>
            </a:xfrm>
            <a:custGeom>
              <a:avLst/>
              <a:gdLst/>
              <a:ahLst/>
              <a:cxnLst/>
              <a:rect r="r" b="b" t="t" l="l"/>
              <a:pathLst>
                <a:path h="310402" w="2766387">
                  <a:moveTo>
                    <a:pt x="0" y="0"/>
                  </a:moveTo>
                  <a:lnTo>
                    <a:pt x="2766387" y="0"/>
                  </a:lnTo>
                  <a:lnTo>
                    <a:pt x="2766387" y="310402"/>
                  </a:lnTo>
                  <a:lnTo>
                    <a:pt x="0" y="310402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161925"/>
              <a:ext cx="2766387" cy="472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73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2328910" y="7381928"/>
            <a:ext cx="2739982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8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Cranberry"/>
                <a:ea typeface="Cranberry"/>
                <a:cs typeface="Cranberry"/>
                <a:sym typeface="Cranberry"/>
              </a:rPr>
              <a:t>04.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750776" y="7297225"/>
            <a:ext cx="11344506" cy="1037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70"/>
              </a:lnSpc>
            </a:pPr>
            <a:r>
              <a:rPr lang="en-US" sz="3700" spc="111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Read ISBN from multiple books by implementing YoLo model.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t="0" r="-55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737582">
            <a:off x="-5424441" y="3796775"/>
            <a:ext cx="10375916" cy="8635185"/>
            <a:chOff x="0" y="0"/>
            <a:chExt cx="2732752" cy="22742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32752" cy="2274288"/>
            </a:xfrm>
            <a:custGeom>
              <a:avLst/>
              <a:gdLst/>
              <a:ahLst/>
              <a:cxnLst/>
              <a:rect r="r" b="b" t="t" l="l"/>
              <a:pathLst>
                <a:path h="2274288" w="2732752">
                  <a:moveTo>
                    <a:pt x="0" y="0"/>
                  </a:moveTo>
                  <a:lnTo>
                    <a:pt x="2732752" y="0"/>
                  </a:lnTo>
                  <a:lnTo>
                    <a:pt x="2732752" y="2274288"/>
                  </a:lnTo>
                  <a:lnTo>
                    <a:pt x="0" y="2274288"/>
                  </a:lnTo>
                  <a:close/>
                </a:path>
              </a:pathLst>
            </a:custGeom>
            <a:solidFill>
              <a:srgbClr val="AED4D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732752" cy="2312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0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1202047">
            <a:off x="12163630" y="-3610760"/>
            <a:ext cx="8070263" cy="9261909"/>
            <a:chOff x="0" y="0"/>
            <a:chExt cx="2125501" cy="24393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25501" cy="2439351"/>
            </a:xfrm>
            <a:custGeom>
              <a:avLst/>
              <a:gdLst/>
              <a:ahLst/>
              <a:cxnLst/>
              <a:rect r="r" b="b" t="t" l="l"/>
              <a:pathLst>
                <a:path h="2439351" w="2125501">
                  <a:moveTo>
                    <a:pt x="0" y="0"/>
                  </a:moveTo>
                  <a:lnTo>
                    <a:pt x="2125501" y="0"/>
                  </a:lnTo>
                  <a:lnTo>
                    <a:pt x="2125501" y="2439351"/>
                  </a:lnTo>
                  <a:lnTo>
                    <a:pt x="0" y="2439351"/>
                  </a:lnTo>
                  <a:close/>
                </a:path>
              </a:pathLst>
            </a:custGeom>
            <a:solidFill>
              <a:srgbClr val="C8B3E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125501" cy="2477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204255" y="5203255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732486" y="878405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089239" y="4000500"/>
            <a:ext cx="14109522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000"/>
              </a:lnSpc>
            </a:pPr>
            <a:r>
              <a:rPr lang="en-US" sz="15000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THANK YOU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265776" y="59523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931082" y="3533722"/>
            <a:ext cx="1245452" cy="1159346"/>
          </a:xfrm>
          <a:custGeom>
            <a:avLst/>
            <a:gdLst/>
            <a:ahLst/>
            <a:cxnLst/>
            <a:rect r="r" b="b" t="t" l="l"/>
            <a:pathLst>
              <a:path h="1159346" w="1245452">
                <a:moveTo>
                  <a:pt x="0" y="0"/>
                </a:moveTo>
                <a:lnTo>
                  <a:pt x="1245452" y="0"/>
                </a:lnTo>
                <a:lnTo>
                  <a:pt x="1245452" y="1159346"/>
                </a:lnTo>
                <a:lnTo>
                  <a:pt x="0" y="11593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111466" y="5593932"/>
            <a:ext cx="1245452" cy="1159346"/>
          </a:xfrm>
          <a:custGeom>
            <a:avLst/>
            <a:gdLst/>
            <a:ahLst/>
            <a:cxnLst/>
            <a:rect r="r" b="b" t="t" l="l"/>
            <a:pathLst>
              <a:path h="1159346" w="1245452">
                <a:moveTo>
                  <a:pt x="0" y="0"/>
                </a:moveTo>
                <a:lnTo>
                  <a:pt x="1245452" y="0"/>
                </a:lnTo>
                <a:lnTo>
                  <a:pt x="1245452" y="1159346"/>
                </a:lnTo>
                <a:lnTo>
                  <a:pt x="0" y="11593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31629" y="811542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0" y="0"/>
                </a:moveTo>
                <a:lnTo>
                  <a:pt x="2722179" y="0"/>
                </a:lnTo>
                <a:lnTo>
                  <a:pt x="2722179" y="2722180"/>
                </a:lnTo>
                <a:lnTo>
                  <a:pt x="0" y="27221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0">
            <a:off x="14734192" y="6753278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2722179" y="2722180"/>
                </a:moveTo>
                <a:lnTo>
                  <a:pt x="0" y="2722180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8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DAGY0TZGpn4</dc:identifier>
  <dcterms:modified xsi:type="dcterms:W3CDTF">2011-08-01T06:04:30Z</dcterms:modified>
  <cp:revision>1</cp:revision>
  <dc:title>CS 5330</dc:title>
</cp:coreProperties>
</file>