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63"/>
  </p:handoutMasterIdLst>
  <p:sldIdLst>
    <p:sldId id="714" r:id="rId3"/>
    <p:sldId id="546" r:id="rId5"/>
    <p:sldId id="715" r:id="rId6"/>
    <p:sldId id="590" r:id="rId7"/>
    <p:sldId id="599" r:id="rId8"/>
    <p:sldId id="514" r:id="rId9"/>
    <p:sldId id="516" r:id="rId10"/>
    <p:sldId id="515" r:id="rId11"/>
    <p:sldId id="600" r:id="rId12"/>
    <p:sldId id="518" r:id="rId13"/>
    <p:sldId id="519" r:id="rId14"/>
    <p:sldId id="520" r:id="rId15"/>
    <p:sldId id="521" r:id="rId16"/>
    <p:sldId id="522" r:id="rId17"/>
    <p:sldId id="523" r:id="rId18"/>
    <p:sldId id="494" r:id="rId19"/>
    <p:sldId id="524" r:id="rId20"/>
    <p:sldId id="525" r:id="rId21"/>
    <p:sldId id="526" r:id="rId22"/>
    <p:sldId id="487" r:id="rId23"/>
    <p:sldId id="562" r:id="rId24"/>
    <p:sldId id="504" r:id="rId25"/>
    <p:sldId id="563" r:id="rId26"/>
    <p:sldId id="481" r:id="rId27"/>
    <p:sldId id="554" r:id="rId28"/>
    <p:sldId id="553" r:id="rId29"/>
    <p:sldId id="601" r:id="rId30"/>
    <p:sldId id="505" r:id="rId31"/>
    <p:sldId id="555" r:id="rId32"/>
    <p:sldId id="602" r:id="rId33"/>
    <p:sldId id="551" r:id="rId34"/>
    <p:sldId id="552" r:id="rId35"/>
    <p:sldId id="603" r:id="rId36"/>
    <p:sldId id="497" r:id="rId37"/>
    <p:sldId id="556" r:id="rId38"/>
    <p:sldId id="783" r:id="rId39"/>
    <p:sldId id="782" r:id="rId40"/>
    <p:sldId id="778" r:id="rId41"/>
    <p:sldId id="779" r:id="rId42"/>
    <p:sldId id="780" r:id="rId43"/>
    <p:sldId id="781" r:id="rId44"/>
    <p:sldId id="606" r:id="rId45"/>
    <p:sldId id="611" r:id="rId46"/>
    <p:sldId id="496" r:id="rId47"/>
    <p:sldId id="557" r:id="rId48"/>
    <p:sldId id="558" r:id="rId49"/>
    <p:sldId id="559" r:id="rId50"/>
    <p:sldId id="511" r:id="rId51"/>
    <p:sldId id="565" r:id="rId52"/>
    <p:sldId id="499" r:id="rId53"/>
    <p:sldId id="784" r:id="rId54"/>
    <p:sldId id="717" r:id="rId55"/>
    <p:sldId id="722" r:id="rId56"/>
    <p:sldId id="718" r:id="rId57"/>
    <p:sldId id="723" r:id="rId58"/>
    <p:sldId id="719" r:id="rId59"/>
    <p:sldId id="724" r:id="rId60"/>
    <p:sldId id="727" r:id="rId61"/>
    <p:sldId id="725" r:id="rId6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Gill" initials="M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5493"/>
    <a:srgbClr val="FF8AD8"/>
    <a:srgbClr val="76D6FF"/>
    <a:srgbClr val="FFFC00"/>
    <a:srgbClr val="FF9300"/>
    <a:srgbClr val="009193"/>
    <a:srgbClr val="521B93"/>
    <a:srgbClr val="941651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/>
    <p:restoredTop sz="82022"/>
  </p:normalViewPr>
  <p:slideViewPr>
    <p:cSldViewPr snapToGrid="0" snapToObjects="1">
      <p:cViewPr varScale="1">
        <p:scale>
          <a:sx n="143" d="100"/>
          <a:sy n="143" d="100"/>
        </p:scale>
        <p:origin x="68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155" d="100"/>
        <a:sy n="15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69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commentAuthors" Target="commentAuthors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handoutMaster" Target="handoutMasters/handoutMaster1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DF2D-D537-FE4F-BE4D-E5BCACB1628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B0C4D-3AAF-FB40-9304-EA5AE39FC0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 dirty="0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Here it is.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But as opposed to dictionaries,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we can also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retrieeve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them by index position.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This is not possible in dictionaries 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 can slice effectively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too. This command gets all the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april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records.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XXX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series</a:t>
            </a: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can store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integers, floats, strings, etc.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This is how you can view what kind of data it stores.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It’s an integer.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astype</a:t>
            </a: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is a series method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which can convert the datatype.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Here, let’s see the same series converted to float.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Yep, it’s now float.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that we are familiar with series, let’s talk about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is basically a collection of series.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Since series are 1 dimensional,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is two dimensional.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If you visualize a series as one column,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becomes visually several columns attached side by side.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 it is a table of data.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Here, we create a new list of numbers, 2 missing values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 joined data is a list, whose elements are tuples of size 2!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Let’s talk about pandas. Pandas is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 data manipulation library by Wes McKinney.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 is extremely useful, full of functionality.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Makes working with data very easy.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Easy access to statistical functions, data aggregation, visualization etc.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Let’s make this </a:t>
            </a:r>
            <a:r>
              <a:rPr lang="en-US" sz="16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 bit more self-explanatory</a:t>
            </a:r>
            <a:endParaRPr lang="en-US" sz="160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is the same, `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joined_data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Index is going to be the same index we created for the series, namely the days.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Columns are ‘walking’ and ‘cycling’ as opposed to 0 and 1.</a:t>
            </a:r>
            <a:endParaRPr lang="en-US" sz="160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DF is m</a:t>
            </a: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uch more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descriptive.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we have a 2dimensional data structure, so getting to elements is a bit different compared to series, which was very dictionary-like.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If we want to get a full row, we use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dataframe’s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loc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method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 provide the index value to .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loc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 what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we get in return is a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pd.Series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Index of that series is the columns of the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namely ‘walking’ and ‘cycling’.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we want to get rows by position as opposed to the index value, we use .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iloc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(not .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loc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 here we also have the niceties of python lists, providing negative numbers as the position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 get the same answer.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If we tried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to get something as in the dictionary/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pd.Series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case, pandas looks at the columns.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This will get the walking column.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If you had a row indexed as ‘walking’, this would get you the walking column.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If you didn’t have a column, but only an index, this would error.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Conclusion: use .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loc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or .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iloc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if you want to get rows! 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output of this is again, a Series.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This time, index of the Series is the same as the index of the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column names can be any string, but if it happens that there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is no spaces, +- signs etc., they can also be accessed as attributes of the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Just another reason to name your DF columns well.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Let’s see how it works.</a:t>
            </a:r>
            <a:endParaRPr lang="en-US" sz="160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Pandas stands for panel data sets.</a:t>
            </a:r>
            <a:endParaRPr lang="en-US" sz="160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refers to data in tabular form, with rows and columns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most basic data structure is the “series”. It’s 1 dimensional, it’s the building block for data in tabular form.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Result is the same.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Columns can be accessed by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position with this trick.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Here, we’re getting all rows by “:”, and the 0</a:t>
            </a:r>
            <a:r>
              <a:rPr lang="en-US" sz="1600" baseline="30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column.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</a:pP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Now we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promised that data manipulation was very easy using pandas. So let’s see some examples.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Let’s create a new column out of the ones we have: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Since we have length and width, we can create area as in here.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multiplication is a multiplication of series. Pandas understands this and multiplies elements one by one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result is a series too. It is then assigned to the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and the column name is “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sepal_area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”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As you see, it’s added to the end here. We’re printing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the last 3 columns.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was a very common operation, just multiplication.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There can be other custom operations that we want to perform.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If you noticed, the values in the species column all start with “Iris-”. Let’s get rid of that.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Data.species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gets the series we want to work on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.apply applies a function to every value (not the index) of the series and returns a new series.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 lambda determines the function. Lambda is just python’s way of defining functions quickly.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If you have a more involved function f, u can use it as `.apply(f)`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 “data in tabular form” has a name: It’s called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pd.DataFrame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consists of rows and columns. 2 dimensions.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If you pop a column from a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it is a series.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If you pop a row from a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it is a series too.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So, this new column we created, ‘abbrev’, is appended to the </a:t>
            </a:r>
            <a:r>
              <a:rPr lang="en-US" sz="16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of the most essential operations when we do data analysis is “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groupby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”.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 when we have have groups built from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common aggregation methods such as looking at the size of groups, get the max/min/average in a group,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are built-in to pandas.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Here we’re grouping by the column species and checking out the sizes of each group.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result is a pandas series, indexed by the different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species values in the original DF.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Looks like we have 50 rows for each species in our original DF.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Let’s look at some stats functions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one can perform on DFs.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Data.mean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will compute the mean of the numerical columns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Notice that it automatically excluded the columns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with string data.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These are the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anerage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values for the columns.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that these function</a:t>
            </a: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 work on series as well.</a:t>
            </a:r>
            <a:endParaRPr lang="en-US" sz="160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Here, we’re getting the median value for the series data[‘</a:t>
            </a:r>
            <a:r>
              <a:rPr lang="en-US" sz="16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petal_length</a:t>
            </a: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’]</a:t>
            </a:r>
            <a:endParaRPr lang="en-US" sz="160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It’s 4.35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 this is the mode.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With all these statistical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functions, code can get messy if you wanted to call all of them one by one.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Instead, pandas DFs has a nice .describe method which will summarize the info contained in the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Here it is, with one call, we’re able to see the count (size),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mean,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min, max and quantiles.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Notice that it dropped the non-numeric fields automatically.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let’s talk briefly about data visualization.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is the main library to create plots and graphs. It has a lot of features and tweaks. Definitely very useful.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Pandas offer convenient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wrapper functions around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matplotlib’s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so plots can be created easily on the fly. It’s very convenient, however, it’s less powerful compared to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Often it’s good enough.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is a library built on top of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and it creates very pretty plots. It has shorthand methods to create statistically interesting plots such as linear model plots, pairwise correlation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plts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which would take a long time with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Also, once imported,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seaborn’s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preferences are incorporated by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so if you import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and use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it would look like you used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which is a good thing as we will see in a minute.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pandas as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pd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is the standard syntax for importing pandas.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Here we’re creating an array.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 we’re then applying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pd.Series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constructor to it.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Now </a:t>
            </a:r>
            <a:r>
              <a:rPr lang="en-US" sz="1600" baseline="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step_counts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is a pandas series.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There it is. It divides the range specified by the min and max into 25 bins and counts the records in each bin.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There it is. It divides the range specified by the min and max into 25 bins and counts the records in each bin.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There it is. It divides the range specified by the min and max into 25 bins and counts the records in each bin.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There it is. It divides the range specified by the min and max into 25 bins and counts the records in each bin.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There it is. It divides the range specified by the min and max into 25 bins and counts the records in each bin.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There it is. It divides the range specified by the min and max into 25 bins and counts the records in each bin.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There it is. It divides the range specified by the min and max into 25 bins and counts the records in each bin.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 this is the output. It indexed the data we</a:t>
            </a: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gave it.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Index is 0-5</a:t>
            </a:r>
            <a:endParaRPr lang="en-US" sz="1600" baseline="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 it gave this new object a name, “Steps”.</a:t>
            </a: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body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2" Type="http://schemas.openxmlformats.org/officeDocument/2006/relationships/theme" Target="../theme/theme1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1.xml"/><Relationship Id="rId1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1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1.xml"/><Relationship Id="rId1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1.xml"/><Relationship Id="rId1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1.tif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/>
        </p:nvPicPr>
        <p:blipFill rotWithShape="1">
          <a:blip r:embed="rId1"/>
          <a:srcRect r="59266"/>
          <a:stretch>
            <a:fillRect/>
          </a:stretch>
        </p:blipFill>
        <p:spPr>
          <a:xfrm>
            <a:off x="2928957" y="1447464"/>
            <a:ext cx="3103944" cy="1587500"/>
          </a:xfrm>
          <a:prstGeom prst="rect">
            <a:avLst/>
          </a:prstGeom>
        </p:spPr>
      </p:pic>
      <p:sp>
        <p:nvSpPr>
          <p:cNvPr id="10" name="Rectangle 7"/>
          <p:cNvSpPr/>
          <p:nvPr/>
        </p:nvSpPr>
        <p:spPr>
          <a:xfrm>
            <a:off x="3160097" y="2968803"/>
            <a:ext cx="3351049" cy="338554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Source: http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://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pandas.pydata.org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/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6876" y="13525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Pandas Series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的创建和索引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6876" y="1838539"/>
            <a:ext cx="50425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Just like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a dictionary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step_counts</a:t>
            </a:r>
            <a:r>
              <a:rPr lang="en-US" dirty="0">
                <a:latin typeface="Courier" charset="0"/>
              </a:rPr>
              <a:t>[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'2015-04-01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 smtClean="0">
                <a:latin typeface="Courier" charset="0"/>
              </a:rPr>
              <a:t>])</a:t>
            </a:r>
            <a:br>
              <a:rPr lang="en-US" dirty="0">
                <a:latin typeface="Courier" charset="0"/>
              </a:rPr>
            </a:br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Or by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index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position--like an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array</a:t>
            </a:r>
            <a:endParaRPr lang="en-US" i="1" dirty="0" smtClean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step_counts</a:t>
            </a:r>
            <a:r>
              <a:rPr lang="en-US" dirty="0" smtClean="0">
                <a:latin typeface="Courier" charset="0"/>
              </a:rPr>
              <a:t>[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3</a:t>
            </a:r>
            <a:r>
              <a:rPr lang="en-US" dirty="0" smtClean="0">
                <a:latin typeface="Courier" charset="0"/>
              </a:rPr>
              <a:t>])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Select all of April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step_counts</a:t>
            </a:r>
            <a:r>
              <a:rPr lang="en-US" dirty="0">
                <a:latin typeface="Courier" charset="0"/>
              </a:rPr>
              <a:t>[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'2015-04'</a:t>
            </a:r>
            <a:r>
              <a:rPr lang="en-US" dirty="0">
                <a:latin typeface="Courier" charset="0"/>
              </a:rPr>
              <a:t>])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45188" y="2007816"/>
            <a:ext cx="329741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r>
              <a:rPr lang="en-US" dirty="0" smtClean="0">
                <a:latin typeface="Courier" charset="0"/>
              </a:rPr>
              <a:t>3907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lnSpc>
                <a:spcPct val="150000"/>
              </a:lnSpc>
              <a:tabLst>
                <a:tab pos="3937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  <a:p>
            <a:pPr lvl="0">
              <a:tabLst>
                <a:tab pos="5080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 </a:t>
            </a:r>
            <a:r>
              <a:rPr lang="en-US" dirty="0" smtClean="0">
                <a:latin typeface="Courier" charset="0"/>
              </a:rPr>
              <a:t>3907</a:t>
            </a:r>
            <a:endParaRPr lang="en-US" dirty="0" smtClean="0">
              <a:latin typeface="Courier" charset="0"/>
            </a:endParaRPr>
          </a:p>
          <a:p>
            <a:pPr lvl="0"/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/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2015-04-01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3907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2015-04-02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4338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2015-04-03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5373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Freq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D, Name: steps, 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int64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6434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latin typeface="Avenir Book" charset="0"/>
                <a:ea typeface="宋体" panose="02010600030101010101" pitchFamily="2" charset="-122"/>
                <a:cs typeface="Avenir Book" charset="0"/>
              </a:rPr>
              <a:t>通过索引选取数据</a:t>
            </a:r>
            <a:endParaRPr lang="zh-CN" altLang="en-US" dirty="0">
              <a:solidFill>
                <a:srgbClr val="212121"/>
              </a:solidFill>
              <a:latin typeface="Courier" charset="0"/>
              <a:ea typeface="宋体" panose="02010600030101010101" pitchFamily="2" charset="-122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45188" y="13525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6876" y="2516599"/>
            <a:ext cx="4245124" cy="18649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9438" y="2004963"/>
            <a:ext cx="2936362" cy="2541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Pandas Series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的创建和索引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6876" y="1825839"/>
            <a:ext cx="50425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Just like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a dictionary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step_counts</a:t>
            </a:r>
            <a:r>
              <a:rPr lang="en-US" dirty="0">
                <a:latin typeface="Courier" charset="0"/>
              </a:rPr>
              <a:t>[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'2015-04-01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 smtClean="0">
                <a:latin typeface="Courier" charset="0"/>
              </a:rPr>
              <a:t>])</a:t>
            </a:r>
            <a:br>
              <a:rPr lang="en-US" dirty="0">
                <a:latin typeface="Courier" charset="0"/>
              </a:rPr>
            </a:br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Or by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index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position--like an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array</a:t>
            </a:r>
            <a:endParaRPr lang="en-US" i="1" dirty="0" smtClean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step_counts</a:t>
            </a:r>
            <a:r>
              <a:rPr lang="en-US" dirty="0" smtClean="0">
                <a:latin typeface="Courier" charset="0"/>
              </a:rPr>
              <a:t>[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3</a:t>
            </a:r>
            <a:r>
              <a:rPr lang="en-US" dirty="0" smtClean="0">
                <a:latin typeface="Courier" charset="0"/>
              </a:rPr>
              <a:t>])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Select all of April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step_counts</a:t>
            </a:r>
            <a:r>
              <a:rPr lang="en-US" dirty="0">
                <a:latin typeface="Courier" charset="0"/>
              </a:rPr>
              <a:t>[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'2015-04'</a:t>
            </a:r>
            <a:r>
              <a:rPr lang="en-US" dirty="0">
                <a:latin typeface="Courier" charset="0"/>
              </a:rPr>
              <a:t>])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45188" y="1995116"/>
            <a:ext cx="329741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r>
              <a:rPr lang="en-US" dirty="0" smtClean="0">
                <a:latin typeface="Courier" charset="0"/>
              </a:rPr>
              <a:t>3907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lnSpc>
                <a:spcPct val="150000"/>
              </a:lnSpc>
              <a:tabLst>
                <a:tab pos="3937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  <a:p>
            <a:pPr lvl="0">
              <a:tabLst>
                <a:tab pos="5080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 </a:t>
            </a:r>
            <a:r>
              <a:rPr lang="en-US" dirty="0" smtClean="0">
                <a:latin typeface="Courier" charset="0"/>
              </a:rPr>
              <a:t>3907</a:t>
            </a:r>
            <a:endParaRPr lang="en-US" dirty="0" smtClean="0">
              <a:latin typeface="Courier" charset="0"/>
            </a:endParaRPr>
          </a:p>
          <a:p>
            <a:pPr lvl="0"/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/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2015-04-01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3907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2015-04-02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4338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2015-04-03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5373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Freq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D, Name: steps, 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int64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6708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通过索引选取数据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6876" y="2503899"/>
            <a:ext cx="4245124" cy="18649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9438" y="2503899"/>
            <a:ext cx="2936362" cy="2030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Pandas Series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的创建和索引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6876" y="1825839"/>
            <a:ext cx="50425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Just like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a dictionary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step_counts</a:t>
            </a:r>
            <a:r>
              <a:rPr lang="en-US" dirty="0">
                <a:latin typeface="Courier" charset="0"/>
              </a:rPr>
              <a:t>[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'2015-04-01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 smtClean="0">
                <a:latin typeface="Courier" charset="0"/>
              </a:rPr>
              <a:t>])</a:t>
            </a:r>
            <a:br>
              <a:rPr lang="en-US" dirty="0">
                <a:latin typeface="Courier" charset="0"/>
              </a:rPr>
            </a:br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Or by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index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position--like an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array</a:t>
            </a:r>
            <a:endParaRPr lang="en-US" i="1" dirty="0" smtClean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step_counts</a:t>
            </a:r>
            <a:r>
              <a:rPr lang="en-US" dirty="0" smtClean="0">
                <a:latin typeface="Courier" charset="0"/>
              </a:rPr>
              <a:t>[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3</a:t>
            </a:r>
            <a:r>
              <a:rPr lang="en-US" dirty="0" smtClean="0">
                <a:latin typeface="Courier" charset="0"/>
              </a:rPr>
              <a:t>])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Select all of April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step_counts</a:t>
            </a:r>
            <a:r>
              <a:rPr lang="en-US" dirty="0">
                <a:latin typeface="Courier" charset="0"/>
              </a:rPr>
              <a:t>[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'2015-04'</a:t>
            </a:r>
            <a:r>
              <a:rPr lang="en-US" dirty="0">
                <a:latin typeface="Courier" charset="0"/>
              </a:rPr>
              <a:t>])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45188" y="1995116"/>
            <a:ext cx="329741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r>
              <a:rPr lang="en-US" dirty="0" smtClean="0">
                <a:latin typeface="Courier" charset="0"/>
              </a:rPr>
              <a:t>3907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lnSpc>
                <a:spcPct val="150000"/>
              </a:lnSpc>
              <a:tabLst>
                <a:tab pos="3937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  <a:p>
            <a:pPr lvl="0">
              <a:tabLst>
                <a:tab pos="5080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 </a:t>
            </a:r>
            <a:r>
              <a:rPr lang="en-US" dirty="0" smtClean="0">
                <a:latin typeface="Courier" charset="0"/>
              </a:rPr>
              <a:t>3907</a:t>
            </a:r>
            <a:endParaRPr lang="en-US" dirty="0" smtClean="0">
              <a:latin typeface="Courier" charset="0"/>
            </a:endParaRPr>
          </a:p>
          <a:p>
            <a:pPr lvl="0"/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/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2015-04-01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3907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2015-04-02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4338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2015-04-03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5373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Freq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D, Name: steps, 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int64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6160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通过索引选取数据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6876" y="3175000"/>
            <a:ext cx="4245124" cy="1193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9438" y="2503899"/>
            <a:ext cx="2936362" cy="2030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Pandas Series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的创建和索引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6876" y="1825839"/>
            <a:ext cx="50425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Just like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a dictionary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step_counts</a:t>
            </a:r>
            <a:r>
              <a:rPr lang="en-US" dirty="0">
                <a:latin typeface="Courier" charset="0"/>
              </a:rPr>
              <a:t>[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'2015-04-01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 smtClean="0">
                <a:latin typeface="Courier" charset="0"/>
              </a:rPr>
              <a:t>])</a:t>
            </a:r>
            <a:br>
              <a:rPr lang="en-US" dirty="0">
                <a:latin typeface="Courier" charset="0"/>
              </a:rPr>
            </a:br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Or by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index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position--like an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array</a:t>
            </a:r>
            <a:endParaRPr lang="en-US" i="1" dirty="0" smtClean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step_counts</a:t>
            </a:r>
            <a:r>
              <a:rPr lang="en-US" dirty="0" smtClean="0">
                <a:latin typeface="Courier" charset="0"/>
              </a:rPr>
              <a:t>[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3</a:t>
            </a:r>
            <a:r>
              <a:rPr lang="en-US" dirty="0" smtClean="0">
                <a:latin typeface="Courier" charset="0"/>
              </a:rPr>
              <a:t>])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Select all of April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step_counts</a:t>
            </a:r>
            <a:r>
              <a:rPr lang="en-US" dirty="0">
                <a:latin typeface="Courier" charset="0"/>
              </a:rPr>
              <a:t>[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'2015-04'</a:t>
            </a:r>
            <a:r>
              <a:rPr lang="en-US" dirty="0">
                <a:latin typeface="Courier" charset="0"/>
              </a:rPr>
              <a:t>])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45188" y="1995116"/>
            <a:ext cx="329741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r>
              <a:rPr lang="en-US" dirty="0" smtClean="0">
                <a:latin typeface="Courier" charset="0"/>
              </a:rPr>
              <a:t>3907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lnSpc>
                <a:spcPct val="150000"/>
              </a:lnSpc>
              <a:tabLst>
                <a:tab pos="3937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  <a:p>
            <a:pPr lvl="0">
              <a:tabLst>
                <a:tab pos="5080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 </a:t>
            </a:r>
            <a:r>
              <a:rPr lang="en-US" dirty="0" smtClean="0">
                <a:latin typeface="Courier" charset="0"/>
              </a:rPr>
              <a:t>3907</a:t>
            </a:r>
            <a:endParaRPr lang="en-US" dirty="0" smtClean="0">
              <a:latin typeface="Courier" charset="0"/>
            </a:endParaRPr>
          </a:p>
          <a:p>
            <a:pPr lvl="0"/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/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2015-04-01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3907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2015-04-02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4338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2015-04-03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5373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Freq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D, Name: steps, 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int64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6160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通过索引选取数据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6876" y="3175000"/>
            <a:ext cx="4245124" cy="1193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9438" y="2971800"/>
            <a:ext cx="2936362" cy="1562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Pandas Series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的创建和索引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6876" y="1825839"/>
            <a:ext cx="50425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Just like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a dictionary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step_counts</a:t>
            </a:r>
            <a:r>
              <a:rPr lang="en-US" dirty="0">
                <a:latin typeface="Courier" charset="0"/>
              </a:rPr>
              <a:t>[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'2015-04-01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 smtClean="0">
                <a:latin typeface="Courier" charset="0"/>
              </a:rPr>
              <a:t>])</a:t>
            </a:r>
            <a:br>
              <a:rPr lang="en-US" dirty="0">
                <a:latin typeface="Courier" charset="0"/>
              </a:rPr>
            </a:br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Or by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index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position--like an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array</a:t>
            </a:r>
            <a:endParaRPr lang="en-US" i="1" dirty="0" smtClean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step_counts</a:t>
            </a:r>
            <a:r>
              <a:rPr lang="en-US" dirty="0" smtClean="0">
                <a:latin typeface="Courier" charset="0"/>
              </a:rPr>
              <a:t>[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3</a:t>
            </a:r>
            <a:r>
              <a:rPr lang="en-US" dirty="0" smtClean="0">
                <a:latin typeface="Courier" charset="0"/>
              </a:rPr>
              <a:t>])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Select all of April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step_counts</a:t>
            </a:r>
            <a:r>
              <a:rPr lang="en-US" dirty="0">
                <a:latin typeface="Courier" charset="0"/>
              </a:rPr>
              <a:t>[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'2015-04'</a:t>
            </a:r>
            <a:r>
              <a:rPr lang="en-US" dirty="0">
                <a:latin typeface="Courier" charset="0"/>
              </a:rPr>
              <a:t>])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45188" y="1995116"/>
            <a:ext cx="329741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r>
              <a:rPr lang="en-US" dirty="0" smtClean="0">
                <a:latin typeface="Courier" charset="0"/>
              </a:rPr>
              <a:t>3907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lnSpc>
                <a:spcPct val="150000"/>
              </a:lnSpc>
              <a:tabLst>
                <a:tab pos="3937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  <a:p>
            <a:pPr lvl="0">
              <a:tabLst>
                <a:tab pos="5080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 </a:t>
            </a:r>
            <a:r>
              <a:rPr lang="en-US" dirty="0" smtClean="0">
                <a:latin typeface="Courier" charset="0"/>
              </a:rPr>
              <a:t>3907</a:t>
            </a:r>
            <a:endParaRPr lang="en-US" dirty="0" smtClean="0">
              <a:latin typeface="Courier" charset="0"/>
            </a:endParaRPr>
          </a:p>
          <a:p>
            <a:pPr lvl="0"/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/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2015-04-01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3907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2015-04-02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4338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2015-04-03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5373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Freq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D, Name: steps, 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int64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6160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通过索引选取数据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9438" y="2971800"/>
            <a:ext cx="2936362" cy="1562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Pandas Series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的创建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和索引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6876" y="1825839"/>
            <a:ext cx="50425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Just like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a dictionary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step_counts</a:t>
            </a:r>
            <a:r>
              <a:rPr lang="en-US" dirty="0">
                <a:latin typeface="Courier" charset="0"/>
              </a:rPr>
              <a:t>[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'2015-04-01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 smtClean="0">
                <a:latin typeface="Courier" charset="0"/>
              </a:rPr>
              <a:t>])</a:t>
            </a:r>
            <a:br>
              <a:rPr lang="en-US" dirty="0">
                <a:latin typeface="Courier" charset="0"/>
              </a:rPr>
            </a:br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Or by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index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position--like an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array</a:t>
            </a:r>
            <a:endParaRPr lang="en-US" i="1" dirty="0" smtClean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step_counts</a:t>
            </a:r>
            <a:r>
              <a:rPr lang="en-US" dirty="0" smtClean="0">
                <a:latin typeface="Courier" charset="0"/>
              </a:rPr>
              <a:t>[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3</a:t>
            </a:r>
            <a:r>
              <a:rPr lang="en-US" dirty="0" smtClean="0">
                <a:latin typeface="Courier" charset="0"/>
              </a:rPr>
              <a:t>])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Select all of April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step_counts</a:t>
            </a:r>
            <a:r>
              <a:rPr lang="en-US" dirty="0">
                <a:latin typeface="Courier" charset="0"/>
              </a:rPr>
              <a:t>[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'2015-04'</a:t>
            </a:r>
            <a:r>
              <a:rPr lang="en-US" dirty="0">
                <a:latin typeface="Courier" charset="0"/>
              </a:rPr>
              <a:t>])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45188" y="1995116"/>
            <a:ext cx="3297411" cy="24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r>
              <a:rPr lang="en-US" dirty="0" smtClean="0">
                <a:latin typeface="Courier" charset="0"/>
              </a:rPr>
              <a:t>3907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lnSpc>
                <a:spcPct val="150000"/>
              </a:lnSpc>
              <a:tabLst>
                <a:tab pos="3937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  <a:p>
            <a:pPr lvl="0">
              <a:tabLst>
                <a:tab pos="5080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 </a:t>
            </a:r>
            <a:r>
              <a:rPr lang="en-US" dirty="0" smtClean="0">
                <a:latin typeface="Courier" charset="0"/>
              </a:rPr>
              <a:t>3907</a:t>
            </a:r>
            <a:endParaRPr lang="en-US" dirty="0" smtClean="0">
              <a:latin typeface="Courier" charset="0"/>
            </a:endParaRPr>
          </a:p>
          <a:p>
            <a:pPr lvl="0"/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/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2015-04-01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3907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2015-04-02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4338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2015-04-03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5373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Name: steps,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int64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6160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通过索引选取数据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Pandas 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数据类型</a:t>
            </a:r>
            <a:endParaRPr lang="zh-CN" altLang="en-US" dirty="0" smtClean="0">
              <a:latin typeface="Avenir Book" charset="0"/>
              <a:ea typeface="宋体" panose="02010600030101010101" pitchFamily="2" charset="-122"/>
              <a:cs typeface="Avenir Book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876" y="1825839"/>
            <a:ext cx="50425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View the data type</a:t>
            </a:r>
            <a:endParaRPr lang="en-US" b="1" dirty="0" smtClean="0">
              <a:solidFill>
                <a:srgbClr val="008F00"/>
              </a:solidFill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step_counts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dtypes</a:t>
            </a:r>
            <a:r>
              <a:rPr lang="en-US" dirty="0" smtClean="0">
                <a:latin typeface="Courier" charset="0"/>
              </a:rPr>
              <a:t>)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# Convert to a float</a:t>
            </a:r>
            <a:endParaRPr lang="en-US" i="1" dirty="0" smtClean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step_counts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step_counts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astype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np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float</a:t>
            </a:r>
            <a:r>
              <a:rPr lang="en-US" dirty="0">
                <a:latin typeface="Courier" charset="0"/>
              </a:rPr>
              <a:t>)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View the data type</a:t>
            </a:r>
            <a:endParaRPr lang="en-US" b="1" dirty="0">
              <a:solidFill>
                <a:srgbClr val="008F00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step_counts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dtypes</a:t>
            </a:r>
            <a:r>
              <a:rPr lang="en-US" dirty="0">
                <a:latin typeface="Courier" charset="0"/>
              </a:rPr>
              <a:t>)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45188" y="1995116"/>
            <a:ext cx="32974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r>
              <a:rPr lang="en-US" dirty="0" smtClean="0">
                <a:latin typeface="Courier" charset="0"/>
              </a:rPr>
              <a:t>int64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>
              <a:tabLst>
                <a:tab pos="4572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tabLst>
                <a:tab pos="457200" algn="l"/>
              </a:tabLst>
            </a:pP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>
              <a:tabLst>
                <a:tab pos="4572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r>
              <a:rPr lang="en-US" dirty="0" smtClean="0">
                <a:latin typeface="Courier" charset="0"/>
              </a:rPr>
              <a:t>float64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5886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数据类型可以查看和转换</a:t>
            </a:r>
            <a:endParaRPr lang="zh-CN" altLang="en-US" dirty="0">
              <a:solidFill>
                <a:srgbClr val="212121"/>
              </a:solidFill>
              <a:latin typeface="Courier" charset="0"/>
              <a:ea typeface="宋体" panose="02010600030101010101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6876" y="2297876"/>
            <a:ext cx="4778524" cy="185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69438" y="1890936"/>
            <a:ext cx="3305316" cy="242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Pandas 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数据类型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876" y="1825839"/>
            <a:ext cx="50425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View the data type</a:t>
            </a:r>
            <a:endParaRPr lang="en-US" b="1" dirty="0" smtClean="0">
              <a:solidFill>
                <a:srgbClr val="008F00"/>
              </a:solidFill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step_counts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dtypes</a:t>
            </a:r>
            <a:r>
              <a:rPr lang="en-US" dirty="0" smtClean="0">
                <a:latin typeface="Courier" charset="0"/>
              </a:rPr>
              <a:t>)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# Convert to a float</a:t>
            </a:r>
            <a:endParaRPr lang="en-US" i="1" dirty="0" smtClean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step_counts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step_counts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astype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np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float</a:t>
            </a:r>
            <a:r>
              <a:rPr lang="en-US" dirty="0">
                <a:latin typeface="Courier" charset="0"/>
              </a:rPr>
              <a:t>)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View the data type</a:t>
            </a:r>
            <a:endParaRPr lang="en-US" b="1" dirty="0">
              <a:solidFill>
                <a:srgbClr val="008F00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step_counts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dtypes</a:t>
            </a:r>
            <a:r>
              <a:rPr lang="en-US" dirty="0">
                <a:latin typeface="Courier" charset="0"/>
              </a:rPr>
              <a:t>)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45188" y="1995116"/>
            <a:ext cx="32974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r>
              <a:rPr lang="en-US" dirty="0" smtClean="0">
                <a:latin typeface="Courier" charset="0"/>
              </a:rPr>
              <a:t>int64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>
              <a:tabLst>
                <a:tab pos="4572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tabLst>
                <a:tab pos="457200" algn="l"/>
              </a:tabLst>
            </a:pP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>
              <a:tabLst>
                <a:tab pos="4572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r>
              <a:rPr lang="en-US" dirty="0" smtClean="0">
                <a:latin typeface="Courier" charset="0"/>
              </a:rPr>
              <a:t>float64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5886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数据类型可以查看和转换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6876" y="2462976"/>
            <a:ext cx="4778524" cy="185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45188" y="2489200"/>
            <a:ext cx="3129566" cy="1827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Pandas 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数据类型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876" y="1825839"/>
            <a:ext cx="50425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View the data type</a:t>
            </a:r>
            <a:endParaRPr lang="en-US" b="1" dirty="0" smtClean="0">
              <a:solidFill>
                <a:srgbClr val="008F00"/>
              </a:solidFill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step_counts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dtypes</a:t>
            </a:r>
            <a:r>
              <a:rPr lang="en-US" dirty="0" smtClean="0">
                <a:latin typeface="Courier" charset="0"/>
              </a:rPr>
              <a:t>)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# Convert to a float</a:t>
            </a:r>
            <a:endParaRPr lang="en-US" i="1" dirty="0" smtClean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step_counts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step_counts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astype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np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float</a:t>
            </a:r>
            <a:r>
              <a:rPr lang="en-US" dirty="0">
                <a:latin typeface="Courier" charset="0"/>
              </a:rPr>
              <a:t>)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View the data type</a:t>
            </a:r>
            <a:endParaRPr lang="en-US" b="1" dirty="0">
              <a:solidFill>
                <a:srgbClr val="008F00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step_counts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dtypes</a:t>
            </a:r>
            <a:r>
              <a:rPr lang="en-US" dirty="0">
                <a:latin typeface="Courier" charset="0"/>
              </a:rPr>
              <a:t>)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45188" y="1995116"/>
            <a:ext cx="32974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r>
              <a:rPr lang="en-US" dirty="0" smtClean="0">
                <a:latin typeface="Courier" charset="0"/>
              </a:rPr>
              <a:t>int64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>
              <a:tabLst>
                <a:tab pos="4572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tabLst>
                <a:tab pos="457200" algn="l"/>
              </a:tabLst>
            </a:pP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>
              <a:tabLst>
                <a:tab pos="4572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r>
              <a:rPr lang="en-US" dirty="0" smtClean="0">
                <a:latin typeface="Courier" charset="0"/>
              </a:rPr>
              <a:t>float64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5886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数据类型可以查看和转换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69438" y="2667000"/>
            <a:ext cx="3305316" cy="1650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Pandas 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数据类型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876" y="1825839"/>
            <a:ext cx="50425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View the data type</a:t>
            </a:r>
            <a:endParaRPr lang="en-US" b="1" dirty="0" smtClean="0">
              <a:solidFill>
                <a:srgbClr val="008F00"/>
              </a:solidFill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step_counts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dtypes</a:t>
            </a:r>
            <a:r>
              <a:rPr lang="en-US" dirty="0" smtClean="0">
                <a:latin typeface="Courier" charset="0"/>
              </a:rPr>
              <a:t>)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# Convert to a float</a:t>
            </a:r>
            <a:endParaRPr lang="en-US" i="1" dirty="0" smtClean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step_counts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step_counts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astype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np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float</a:t>
            </a:r>
            <a:r>
              <a:rPr lang="en-US" dirty="0">
                <a:latin typeface="Courier" charset="0"/>
              </a:rPr>
              <a:t>)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View the data type</a:t>
            </a:r>
            <a:endParaRPr lang="en-US" b="1" dirty="0">
              <a:solidFill>
                <a:srgbClr val="008F00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step_counts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dtypes</a:t>
            </a:r>
            <a:r>
              <a:rPr lang="en-US" dirty="0">
                <a:latin typeface="Courier" charset="0"/>
              </a:rPr>
              <a:t>)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45188" y="1995116"/>
            <a:ext cx="32974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r>
              <a:rPr lang="en-US" dirty="0" smtClean="0">
                <a:latin typeface="Courier" charset="0"/>
              </a:rPr>
              <a:t>int64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>
              <a:tabLst>
                <a:tab pos="4572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tabLst>
                <a:tab pos="457200" algn="l"/>
              </a:tabLst>
            </a:pP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>
              <a:tabLst>
                <a:tab pos="4572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r>
              <a:rPr lang="en-US" dirty="0" smtClean="0">
                <a:latin typeface="Courier" charset="0"/>
              </a:rPr>
              <a:t>float64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5886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数据类型可以查看和转换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596265"/>
            <a:ext cx="8267700" cy="379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Pandas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DataFrame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创建与操作</a:t>
            </a:r>
            <a:endParaRPr lang="zh-CN" altLang="en-US" dirty="0" smtClean="0">
              <a:latin typeface="Avenir Book" charset="0"/>
              <a:ea typeface="宋体" panose="02010600030101010101" pitchFamily="2" charset="-122"/>
              <a:cs typeface="Avenir Boo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79" y="1995116"/>
            <a:ext cx="1109224" cy="2199486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876" y="1825839"/>
            <a:ext cx="5042562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Cycling distance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cycling_data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[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10.7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0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008F00"/>
                </a:solidFill>
                <a:latin typeface="Courier" charset="0"/>
              </a:rPr>
              <a:t>None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2.4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15.3</a:t>
            </a:r>
            <a:r>
              <a:rPr lang="en-US" dirty="0">
                <a:latin typeface="Courier" charset="0"/>
              </a:rPr>
              <a:t>, </a:t>
            </a:r>
            <a:r>
              <a:rPr lang="en-US" dirty="0" smtClean="0">
                <a:latin typeface="Courier" charset="0"/>
              </a:rPr>
              <a:t> 	       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10.9</a:t>
            </a:r>
            <a:r>
              <a:rPr lang="en-US" dirty="0">
                <a:latin typeface="Courier" charset="0"/>
              </a:rPr>
              <a:t>]</a:t>
            </a:r>
            <a:endParaRPr lang="en-US" dirty="0">
              <a:latin typeface="Courier" charset="0"/>
            </a:endParaRPr>
          </a:p>
          <a:p>
            <a:pPr lvl="0"/>
            <a:r>
              <a:rPr lang="en-US" dirty="0" err="1" smtClean="0">
                <a:latin typeface="Courier" charset="0"/>
                <a:sym typeface="+mn-ea"/>
              </a:rPr>
              <a:t>step_data</a:t>
            </a:r>
            <a:r>
              <a:rPr lang="en-US" dirty="0" smtClean="0">
                <a:latin typeface="Courier" charset="0"/>
                <a:sym typeface="+mn-ea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  <a:sym typeface="+mn-ea"/>
              </a:rPr>
              <a:t>=</a:t>
            </a:r>
            <a:r>
              <a:rPr lang="en-US" dirty="0">
                <a:latin typeface="Courier" charset="0"/>
                <a:sym typeface="+mn-ea"/>
              </a:rPr>
              <a:t> [</a:t>
            </a:r>
            <a:r>
              <a:rPr lang="en-US" dirty="0">
                <a:solidFill>
                  <a:srgbClr val="797979"/>
                </a:solidFill>
                <a:latin typeface="Courier" charset="0"/>
                <a:sym typeface="+mn-ea"/>
              </a:rPr>
              <a:t>3620</a:t>
            </a:r>
            <a:r>
              <a:rPr lang="en-US" dirty="0">
                <a:latin typeface="Courier" charset="0"/>
                <a:sym typeface="+mn-ea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  <a:sym typeface="+mn-ea"/>
              </a:rPr>
              <a:t>7891</a:t>
            </a:r>
            <a:r>
              <a:rPr lang="en-US" dirty="0">
                <a:latin typeface="Courier" charset="0"/>
                <a:sym typeface="+mn-ea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  <a:sym typeface="+mn-ea"/>
              </a:rPr>
              <a:t>9761</a:t>
            </a:r>
            <a:r>
              <a:rPr lang="en-US" dirty="0">
                <a:latin typeface="Courier" charset="0"/>
                <a:sym typeface="+mn-ea"/>
              </a:rPr>
              <a:t>, </a:t>
            </a:r>
            <a:endParaRPr lang="en-US" dirty="0" smtClean="0">
              <a:latin typeface="Courier" charset="0"/>
            </a:endParaRPr>
          </a:p>
          <a:p>
            <a:pPr lvl="0"/>
            <a:r>
              <a:rPr lang="en-US" dirty="0">
                <a:solidFill>
                  <a:srgbClr val="797979"/>
                </a:solidFill>
                <a:latin typeface="Courier" charset="0"/>
                <a:sym typeface="+mn-ea"/>
              </a:rPr>
              <a:t> </a:t>
            </a:r>
            <a:r>
              <a:rPr lang="en-US" dirty="0" smtClean="0">
                <a:solidFill>
                  <a:srgbClr val="797979"/>
                </a:solidFill>
                <a:latin typeface="Courier" charset="0"/>
                <a:sym typeface="+mn-ea"/>
              </a:rPr>
              <a:t>            3907</a:t>
            </a:r>
            <a:r>
              <a:rPr lang="en-US" dirty="0">
                <a:latin typeface="Courier" charset="0"/>
                <a:sym typeface="+mn-ea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  <a:sym typeface="+mn-ea"/>
              </a:rPr>
              <a:t>4338</a:t>
            </a:r>
            <a:r>
              <a:rPr lang="en-US" dirty="0">
                <a:latin typeface="Courier" charset="0"/>
                <a:sym typeface="+mn-ea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  <a:sym typeface="+mn-ea"/>
              </a:rPr>
              <a:t>5373</a:t>
            </a:r>
            <a:r>
              <a:rPr lang="en-US" dirty="0" smtClean="0">
                <a:latin typeface="Courier" charset="0"/>
                <a:sym typeface="+mn-ea"/>
              </a:rPr>
              <a:t>]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Create a tuple of data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joined_data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smtClean="0">
                <a:solidFill>
                  <a:srgbClr val="008F00"/>
                </a:solidFill>
                <a:latin typeface="Courier" charset="0"/>
              </a:rPr>
              <a:t>list</a:t>
            </a:r>
            <a:r>
              <a:rPr lang="en-US" dirty="0" smtClean="0">
                <a:latin typeface="Courier" charset="0"/>
              </a:rPr>
              <a:t>(</a:t>
            </a:r>
            <a:r>
              <a:rPr lang="en-US" dirty="0" smtClean="0">
                <a:solidFill>
                  <a:srgbClr val="008F00"/>
                </a:solidFill>
                <a:latin typeface="Courier" charset="0"/>
              </a:rPr>
              <a:t>zip</a:t>
            </a:r>
            <a:r>
              <a:rPr lang="en-US" dirty="0" smtClean="0"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step_data</a:t>
            </a:r>
            <a:r>
              <a:rPr lang="en-US" dirty="0" smtClean="0">
                <a:latin typeface="Courier" charset="0"/>
              </a:rPr>
              <a:t>, 				      </a:t>
            </a:r>
            <a:r>
              <a:rPr lang="en-US" dirty="0" err="1" smtClean="0">
                <a:latin typeface="Courier" charset="0"/>
              </a:rPr>
              <a:t>cycling_data</a:t>
            </a:r>
            <a:r>
              <a:rPr lang="en-US" dirty="0" smtClean="0">
                <a:latin typeface="Courier" charset="0"/>
              </a:rPr>
              <a:t>))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The </a:t>
            </a:r>
            <a:r>
              <a:rPr lang="en-US" i="1" dirty="0" err="1">
                <a:solidFill>
                  <a:srgbClr val="4F9192"/>
                </a:solidFill>
                <a:latin typeface="Courier" charset="0"/>
              </a:rPr>
              <a:t>dataframe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activity_df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pd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DataFrame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joined_data</a:t>
            </a:r>
            <a:r>
              <a:rPr lang="en-US" dirty="0" smtClean="0">
                <a:latin typeface="Courier" charset="0"/>
              </a:rPr>
              <a:t>)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activity_df</a:t>
            </a:r>
            <a:r>
              <a:rPr lang="en-US" dirty="0" smtClean="0">
                <a:latin typeface="Courier" charset="0"/>
              </a:rPr>
              <a:t>)</a:t>
            </a:r>
            <a:endParaRPr lang="en-US" dirty="0">
              <a:latin typeface="Courier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5188" y="1995116"/>
            <a:ext cx="32974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latin typeface="Courier" charset="0"/>
              </a:rPr>
              <a:t>&gt;&gt;&gt;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6708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DataFrames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能由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lists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创建</a:t>
            </a:r>
            <a:endParaRPr lang="zh-CN" altLang="en-US" sz="1600" dirty="0" smtClean="0">
              <a:solidFill>
                <a:srgbClr val="212121"/>
              </a:solidFill>
              <a:latin typeface="Avenir Book" charset="0"/>
              <a:ea typeface="宋体" panose="02010600030101010101" pitchFamily="2" charset="-122"/>
              <a:cs typeface="Avenir Book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45188" y="1890935"/>
            <a:ext cx="2898842" cy="2433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Pandas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DataFrame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 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创建与操作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79" y="1995116"/>
            <a:ext cx="1109224" cy="2199486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5188" y="1995116"/>
            <a:ext cx="32974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latin typeface="Courier" charset="0"/>
              </a:rPr>
              <a:t>&gt;&gt;&gt;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6708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DataFrames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 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能由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lists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创建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4" name="Rectangle 12"/>
          <p:cNvSpPr/>
          <p:nvPr/>
        </p:nvSpPr>
        <p:spPr>
          <a:xfrm>
            <a:off x="326876" y="1825839"/>
            <a:ext cx="5042562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Cycling distance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cycling_data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[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10.7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0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008F00"/>
                </a:solidFill>
                <a:latin typeface="Courier" charset="0"/>
              </a:rPr>
              <a:t>None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2.4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15.3</a:t>
            </a:r>
            <a:r>
              <a:rPr lang="en-US" dirty="0">
                <a:latin typeface="Courier" charset="0"/>
              </a:rPr>
              <a:t>, </a:t>
            </a:r>
            <a:r>
              <a:rPr lang="en-US" dirty="0" smtClean="0">
                <a:latin typeface="Courier" charset="0"/>
              </a:rPr>
              <a:t> 	       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10.9</a:t>
            </a:r>
            <a:r>
              <a:rPr lang="en-US" dirty="0">
                <a:latin typeface="Courier" charset="0"/>
              </a:rPr>
              <a:t>]</a:t>
            </a:r>
            <a:endParaRPr lang="en-US" dirty="0">
              <a:latin typeface="Courier" charset="0"/>
            </a:endParaRPr>
          </a:p>
          <a:p>
            <a:pPr lvl="0"/>
            <a:r>
              <a:rPr lang="en-US" dirty="0" err="1" smtClean="0">
                <a:latin typeface="Courier" charset="0"/>
                <a:sym typeface="+mn-ea"/>
              </a:rPr>
              <a:t>step_data</a:t>
            </a:r>
            <a:r>
              <a:rPr lang="en-US" dirty="0" smtClean="0">
                <a:latin typeface="Courier" charset="0"/>
                <a:sym typeface="+mn-ea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  <a:sym typeface="+mn-ea"/>
              </a:rPr>
              <a:t>=</a:t>
            </a:r>
            <a:r>
              <a:rPr lang="en-US" dirty="0">
                <a:latin typeface="Courier" charset="0"/>
                <a:sym typeface="+mn-ea"/>
              </a:rPr>
              <a:t> [</a:t>
            </a:r>
            <a:r>
              <a:rPr lang="en-US" dirty="0">
                <a:solidFill>
                  <a:srgbClr val="797979"/>
                </a:solidFill>
                <a:latin typeface="Courier" charset="0"/>
                <a:sym typeface="+mn-ea"/>
              </a:rPr>
              <a:t>3620</a:t>
            </a:r>
            <a:r>
              <a:rPr lang="en-US" dirty="0">
                <a:latin typeface="Courier" charset="0"/>
                <a:sym typeface="+mn-ea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  <a:sym typeface="+mn-ea"/>
              </a:rPr>
              <a:t>7891</a:t>
            </a:r>
            <a:r>
              <a:rPr lang="en-US" dirty="0">
                <a:latin typeface="Courier" charset="0"/>
                <a:sym typeface="+mn-ea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  <a:sym typeface="+mn-ea"/>
              </a:rPr>
              <a:t>9761</a:t>
            </a:r>
            <a:r>
              <a:rPr lang="en-US" dirty="0">
                <a:latin typeface="Courier" charset="0"/>
                <a:sym typeface="+mn-ea"/>
              </a:rPr>
              <a:t>, </a:t>
            </a:r>
            <a:endParaRPr lang="en-US" dirty="0" smtClean="0">
              <a:latin typeface="Courier" charset="0"/>
            </a:endParaRPr>
          </a:p>
          <a:p>
            <a:pPr lvl="0"/>
            <a:r>
              <a:rPr lang="en-US" dirty="0">
                <a:solidFill>
                  <a:srgbClr val="797979"/>
                </a:solidFill>
                <a:latin typeface="Courier" charset="0"/>
                <a:sym typeface="+mn-ea"/>
              </a:rPr>
              <a:t> </a:t>
            </a:r>
            <a:r>
              <a:rPr lang="en-US" dirty="0" smtClean="0">
                <a:solidFill>
                  <a:srgbClr val="797979"/>
                </a:solidFill>
                <a:latin typeface="Courier" charset="0"/>
                <a:sym typeface="+mn-ea"/>
              </a:rPr>
              <a:t>            3907</a:t>
            </a:r>
            <a:r>
              <a:rPr lang="en-US" dirty="0">
                <a:latin typeface="Courier" charset="0"/>
                <a:sym typeface="+mn-ea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  <a:sym typeface="+mn-ea"/>
              </a:rPr>
              <a:t>4338</a:t>
            </a:r>
            <a:r>
              <a:rPr lang="en-US" dirty="0">
                <a:latin typeface="Courier" charset="0"/>
                <a:sym typeface="+mn-ea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  <a:sym typeface="+mn-ea"/>
              </a:rPr>
              <a:t>5373</a:t>
            </a:r>
            <a:r>
              <a:rPr lang="en-US" dirty="0" smtClean="0">
                <a:latin typeface="Courier" charset="0"/>
                <a:sym typeface="+mn-ea"/>
              </a:rPr>
              <a:t>]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Create a tuple of data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joined_data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smtClean="0">
                <a:solidFill>
                  <a:srgbClr val="008F00"/>
                </a:solidFill>
                <a:latin typeface="Courier" charset="0"/>
              </a:rPr>
              <a:t>list</a:t>
            </a:r>
            <a:r>
              <a:rPr lang="en-US" dirty="0" smtClean="0">
                <a:latin typeface="Courier" charset="0"/>
              </a:rPr>
              <a:t>(</a:t>
            </a:r>
            <a:r>
              <a:rPr lang="en-US" dirty="0" smtClean="0">
                <a:solidFill>
                  <a:srgbClr val="008F00"/>
                </a:solidFill>
                <a:latin typeface="Courier" charset="0"/>
              </a:rPr>
              <a:t>zip</a:t>
            </a:r>
            <a:r>
              <a:rPr lang="en-US" dirty="0" smtClean="0"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step_data</a:t>
            </a:r>
            <a:r>
              <a:rPr lang="en-US" dirty="0" smtClean="0">
                <a:latin typeface="Courier" charset="0"/>
              </a:rPr>
              <a:t>, 				      </a:t>
            </a:r>
            <a:r>
              <a:rPr lang="en-US" dirty="0" err="1" smtClean="0">
                <a:latin typeface="Courier" charset="0"/>
              </a:rPr>
              <a:t>cycling_data</a:t>
            </a:r>
            <a:r>
              <a:rPr lang="en-US" dirty="0" smtClean="0">
                <a:latin typeface="Courier" charset="0"/>
              </a:rPr>
              <a:t>))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The </a:t>
            </a:r>
            <a:r>
              <a:rPr lang="en-US" i="1" dirty="0" err="1">
                <a:solidFill>
                  <a:srgbClr val="4F9192"/>
                </a:solidFill>
                <a:latin typeface="Courier" charset="0"/>
              </a:rPr>
              <a:t>dataframe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activity_df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pd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DataFrame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joined_data</a:t>
            </a:r>
            <a:r>
              <a:rPr lang="en-US" dirty="0" smtClean="0">
                <a:latin typeface="Courier" charset="0"/>
              </a:rPr>
              <a:t>)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activity_df</a:t>
            </a:r>
            <a:r>
              <a:rPr lang="en-US" dirty="0" smtClean="0">
                <a:latin typeface="Courier" charset="0"/>
              </a:rPr>
              <a:t>)</a:t>
            </a:r>
            <a:endParaRPr lang="en-US" dirty="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Pandas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DataFrame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 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创建与操作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591" y="1995115"/>
            <a:ext cx="2562469" cy="247669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876" y="1825839"/>
            <a:ext cx="52183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Add column names to </a:t>
            </a:r>
            <a:r>
              <a:rPr lang="en-US" i="1" dirty="0" err="1">
                <a:solidFill>
                  <a:srgbClr val="4F9192"/>
                </a:solidFill>
                <a:latin typeface="Courier" charset="0"/>
              </a:rPr>
              <a:t>dataframe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activity_df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pd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DataFrame</a:t>
            </a:r>
            <a:r>
              <a:rPr lang="en-US" dirty="0" smtClean="0">
                <a:latin typeface="Courier" charset="0"/>
              </a:rPr>
              <a:t>(</a:t>
            </a:r>
            <a:endParaRPr lang="en-US" dirty="0" smtClean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 </a:t>
            </a:r>
            <a:r>
              <a:rPr lang="en-US" dirty="0" smtClean="0">
                <a:latin typeface="Courier" charset="0"/>
              </a:rPr>
              <a:t>   </a:t>
            </a:r>
            <a:r>
              <a:rPr lang="en-US" dirty="0" err="1" smtClean="0">
                <a:latin typeface="Courier" charset="0"/>
              </a:rPr>
              <a:t>joined_data</a:t>
            </a:r>
            <a:r>
              <a:rPr lang="en-US" dirty="0">
                <a:latin typeface="Courier" charset="0"/>
              </a:rPr>
              <a:t>,</a:t>
            </a:r>
            <a:endParaRPr lang="en-US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    </a:t>
            </a:r>
            <a:r>
              <a:rPr lang="en-US" dirty="0" smtClean="0">
                <a:latin typeface="Courier" charset="0"/>
              </a:rPr>
              <a:t>index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 err="1" smtClean="0">
                <a:latin typeface="Courier" charset="0"/>
              </a:rPr>
              <a:t>pd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date_range</a:t>
            </a:r>
            <a:r>
              <a:rPr lang="en-US" dirty="0">
                <a:latin typeface="Courier" charset="0"/>
              </a:rPr>
              <a:t>(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'20150329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 smtClean="0">
                <a:latin typeface="Courier" charset="0"/>
              </a:rPr>
              <a:t>, periods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=6</a:t>
            </a:r>
            <a:r>
              <a:rPr lang="en-US" dirty="0">
                <a:latin typeface="Courier" charset="0"/>
              </a:rPr>
              <a:t>),</a:t>
            </a:r>
            <a:endParaRPr lang="en-US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    </a:t>
            </a:r>
            <a:r>
              <a:rPr lang="en-US" dirty="0" smtClean="0">
                <a:latin typeface="Courier" charset="0"/>
              </a:rPr>
              <a:t>columns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[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 err="1">
                <a:solidFill>
                  <a:srgbClr val="C8352B"/>
                </a:solidFill>
                <a:latin typeface="Courier" charset="0"/>
              </a:rPr>
              <a:t>Walking'</a:t>
            </a:r>
            <a:r>
              <a:rPr lang="en-US" dirty="0" err="1">
                <a:latin typeface="Courier" charset="0"/>
              </a:rPr>
              <a:t>,</a:t>
            </a:r>
            <a:r>
              <a:rPr lang="en-US" dirty="0" err="1">
                <a:solidFill>
                  <a:srgbClr val="C8352B"/>
                </a:solidFill>
                <a:latin typeface="Courier" charset="0"/>
              </a:rPr>
              <a:t>'Cycling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 smtClean="0">
                <a:latin typeface="Courier" charset="0"/>
              </a:rPr>
              <a:t>])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activity_df</a:t>
            </a:r>
            <a:r>
              <a:rPr lang="en-US" dirty="0" smtClean="0">
                <a:latin typeface="Courier" charset="0"/>
              </a:rPr>
              <a:t>)</a:t>
            </a:r>
            <a:endParaRPr lang="en-US" dirty="0">
              <a:latin typeface="Courier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708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可以向</a:t>
            </a:r>
            <a:r>
              <a:rPr lang="en-US" altLang="zh-CN" sz="1600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DataFrame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中添加列名和索引</a:t>
            </a:r>
            <a:endParaRPr lang="zh-CN" altLang="en-US" sz="1600" dirty="0" smtClean="0">
              <a:solidFill>
                <a:srgbClr val="212121"/>
              </a:solidFill>
              <a:latin typeface="Avenir Book" charset="0"/>
              <a:ea typeface="宋体" panose="02010600030101010101" pitchFamily="2" charset="-122"/>
              <a:cs typeface="Avenir Boo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5188" y="1995116"/>
            <a:ext cx="32974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latin typeface="Courier" charset="0"/>
              </a:rPr>
              <a:t>&gt;&gt;&gt;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45188" y="1995115"/>
            <a:ext cx="3098126" cy="24766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Pandas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DataFrame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 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创建与操作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591" y="1995115"/>
            <a:ext cx="2562469" cy="247669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708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可以向</a:t>
            </a:r>
            <a:r>
              <a:rPr lang="en-US" altLang="zh-CN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DataFrame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中添加列名和索引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5188" y="1995116"/>
            <a:ext cx="32974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latin typeface="Courier" charset="0"/>
              </a:rPr>
              <a:t>&gt;&gt;&gt;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326876" y="1825839"/>
            <a:ext cx="52183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Add column names to </a:t>
            </a:r>
            <a:r>
              <a:rPr lang="en-US" i="1" dirty="0" err="1">
                <a:solidFill>
                  <a:srgbClr val="4F9192"/>
                </a:solidFill>
                <a:latin typeface="Courier" charset="0"/>
              </a:rPr>
              <a:t>dataframe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activity_df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pd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DataFrame</a:t>
            </a:r>
            <a:r>
              <a:rPr lang="en-US" dirty="0" smtClean="0">
                <a:latin typeface="Courier" charset="0"/>
              </a:rPr>
              <a:t>(</a:t>
            </a:r>
            <a:endParaRPr lang="en-US" dirty="0" smtClean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 </a:t>
            </a:r>
            <a:r>
              <a:rPr lang="en-US" dirty="0" smtClean="0">
                <a:latin typeface="Courier" charset="0"/>
              </a:rPr>
              <a:t>   </a:t>
            </a:r>
            <a:r>
              <a:rPr lang="en-US" dirty="0" err="1" smtClean="0">
                <a:latin typeface="Courier" charset="0"/>
              </a:rPr>
              <a:t>joined_data</a:t>
            </a:r>
            <a:r>
              <a:rPr lang="en-US" dirty="0">
                <a:latin typeface="Courier" charset="0"/>
              </a:rPr>
              <a:t>,</a:t>
            </a:r>
            <a:endParaRPr lang="en-US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    </a:t>
            </a:r>
            <a:r>
              <a:rPr lang="en-US" dirty="0" smtClean="0">
                <a:latin typeface="Courier" charset="0"/>
              </a:rPr>
              <a:t>index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 err="1" smtClean="0">
                <a:latin typeface="Courier" charset="0"/>
              </a:rPr>
              <a:t>pd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date_range</a:t>
            </a:r>
            <a:r>
              <a:rPr lang="en-US" dirty="0">
                <a:latin typeface="Courier" charset="0"/>
              </a:rPr>
              <a:t>(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'20150329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 smtClean="0">
                <a:latin typeface="Courier" charset="0"/>
              </a:rPr>
              <a:t>, periods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=6</a:t>
            </a:r>
            <a:r>
              <a:rPr lang="en-US" dirty="0">
                <a:latin typeface="Courier" charset="0"/>
              </a:rPr>
              <a:t>),</a:t>
            </a:r>
            <a:endParaRPr lang="en-US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    </a:t>
            </a:r>
            <a:r>
              <a:rPr lang="en-US" dirty="0" smtClean="0">
                <a:latin typeface="Courier" charset="0"/>
              </a:rPr>
              <a:t>columns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[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 err="1">
                <a:solidFill>
                  <a:srgbClr val="C8352B"/>
                </a:solidFill>
                <a:latin typeface="Courier" charset="0"/>
              </a:rPr>
              <a:t>Walking'</a:t>
            </a:r>
            <a:r>
              <a:rPr lang="en-US" dirty="0" err="1">
                <a:latin typeface="Courier" charset="0"/>
              </a:rPr>
              <a:t>,</a:t>
            </a:r>
            <a:r>
              <a:rPr lang="en-US" dirty="0" err="1">
                <a:solidFill>
                  <a:srgbClr val="C8352B"/>
                </a:solidFill>
                <a:latin typeface="Courier" charset="0"/>
              </a:rPr>
              <a:t>'Cycling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 smtClean="0">
                <a:latin typeface="Courier" charset="0"/>
              </a:rPr>
              <a:t>])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activity_df</a:t>
            </a:r>
            <a:r>
              <a:rPr lang="en-US" dirty="0" smtClean="0">
                <a:latin typeface="Courier" charset="0"/>
              </a:rPr>
              <a:t>)</a:t>
            </a:r>
            <a:endParaRPr lang="en-US" dirty="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索引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DataFrame</a:t>
            </a:r>
            <a:r>
              <a:rPr lang="zh-CN" altLang="en-US" dirty="0" err="1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行</a:t>
            </a:r>
            <a:endParaRPr lang="zh-CN" altLang="en-US" dirty="0" err="1" smtClean="0">
              <a:latin typeface="Avenir Book" charset="0"/>
              <a:ea typeface="宋体" panose="02010600030101010101" pitchFamily="2" charset="-122"/>
              <a:cs typeface="Avenir Book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876" y="1825839"/>
            <a:ext cx="50425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Select row of data by index name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activity_df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loc</a:t>
            </a:r>
            <a:r>
              <a:rPr lang="en-US" dirty="0">
                <a:latin typeface="Courier" charset="0"/>
              </a:rPr>
              <a:t>[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'2015-04-01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 smtClean="0">
                <a:latin typeface="Courier" charset="0"/>
              </a:rPr>
              <a:t>])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45188" y="1995116"/>
            <a:ext cx="32974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48945" algn="l"/>
              </a:tabLst>
            </a:pPr>
            <a:r>
              <a:rPr lang="en-US" dirty="0" smtClean="0">
                <a:latin typeface="Courier" charset="0"/>
              </a:rPr>
              <a:t>&gt;&gt;&gt;	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Walking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3907.0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Cycling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2.4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Name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2015-04-01,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float64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708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DataFrame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的行可以通过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'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loc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' 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方法和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'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iloc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'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方法索引</a:t>
            </a:r>
            <a:endParaRPr lang="zh-CN" altLang="en-US" dirty="0">
              <a:solidFill>
                <a:srgbClr val="212121"/>
              </a:solidFill>
              <a:latin typeface="Courier" charset="0"/>
              <a:ea typeface="宋体" panose="02010600030101010101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64213" y="1890935"/>
            <a:ext cx="2898842" cy="12015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索引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DataFrame</a:t>
            </a:r>
            <a:r>
              <a:rPr lang="zh-CN" altLang="en-US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行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876" y="1825839"/>
            <a:ext cx="50425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# Select row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of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data by index name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activity_df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loc</a:t>
            </a:r>
            <a:r>
              <a:rPr lang="en-US" dirty="0">
                <a:latin typeface="Courier" charset="0"/>
              </a:rPr>
              <a:t>[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'2015-04-01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 smtClean="0">
                <a:latin typeface="Courier" charset="0"/>
              </a:rPr>
              <a:t>])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45188" y="1995116"/>
            <a:ext cx="3297411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48945" algn="l"/>
              </a:tabLst>
            </a:pPr>
            <a:r>
              <a:rPr lang="en-US" dirty="0" smtClean="0">
                <a:latin typeface="Courier" charset="0"/>
              </a:rPr>
              <a:t>&gt;&gt;&gt;	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Walking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3907.0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Cycling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2.4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708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DataFrame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 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的行可以通过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'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loc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' 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方法和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 '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iloc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'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方法索引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索引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DataFrame</a:t>
            </a:r>
            <a:r>
              <a:rPr lang="zh-CN" altLang="en-US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行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876" y="1825839"/>
            <a:ext cx="50425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Select row of data by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integer position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activity_df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iloc</a:t>
            </a:r>
            <a:r>
              <a:rPr lang="en-US" dirty="0">
                <a:latin typeface="Courier" charset="0"/>
              </a:rPr>
              <a:t>[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-3</a:t>
            </a:r>
            <a:r>
              <a:rPr lang="en-US" dirty="0" smtClean="0">
                <a:latin typeface="Courier" charset="0"/>
              </a:rPr>
              <a:t>])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45188" y="1995116"/>
            <a:ext cx="32974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48945" algn="l"/>
              </a:tabLst>
            </a:pPr>
            <a:r>
              <a:rPr lang="en-US" dirty="0" smtClean="0">
                <a:latin typeface="Courier" charset="0"/>
              </a:rPr>
              <a:t>&gt;&gt;&gt;	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Walking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3907.0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Cycling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2.4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Name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2015-04-01,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float64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708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DataFrame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 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的行可以通过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'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loc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' 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方法和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 '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iloc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'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方法索引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64213" y="1890935"/>
            <a:ext cx="2898842" cy="12015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索引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DataFrame</a:t>
            </a:r>
            <a:r>
              <a:rPr lang="zh-CN" altLang="en-US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行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876" y="1825839"/>
            <a:ext cx="50425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Select row of data by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integer position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activity_df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iloc</a:t>
            </a:r>
            <a:r>
              <a:rPr lang="en-US" dirty="0">
                <a:latin typeface="Courier" charset="0"/>
              </a:rPr>
              <a:t>[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-3</a:t>
            </a:r>
            <a:r>
              <a:rPr lang="en-US" dirty="0" smtClean="0">
                <a:latin typeface="Courier" charset="0"/>
              </a:rPr>
              <a:t>])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45188" y="1995116"/>
            <a:ext cx="3297411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48945" algn="l"/>
              </a:tabLst>
            </a:pPr>
            <a:r>
              <a:rPr lang="en-US" dirty="0" smtClean="0">
                <a:latin typeface="Courier" charset="0"/>
              </a:rPr>
              <a:t>&gt;&gt;&gt;	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Walking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3907.0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Cycling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2.4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708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DataFrame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 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的行可以通过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'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loc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' 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方法和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 '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iloc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'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方法索引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索引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DataFrame</a:t>
            </a:r>
            <a:r>
              <a:rPr lang="zh-CN" altLang="en-US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列</a:t>
            </a:r>
            <a:endParaRPr lang="zh-CN" altLang="en-US" dirty="0" err="1" smtClean="0">
              <a:latin typeface="Avenir Book" charset="0"/>
              <a:ea typeface="宋体" panose="02010600030101010101" pitchFamily="2" charset="-122"/>
              <a:cs typeface="Avenir Book" charset="0"/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876" y="1825839"/>
            <a:ext cx="50425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Name of column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activity_df</a:t>
            </a:r>
            <a:r>
              <a:rPr lang="en-US" dirty="0">
                <a:latin typeface="Courier" charset="0"/>
              </a:rPr>
              <a:t>[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'Walking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 smtClean="0">
                <a:latin typeface="Courier" charset="0"/>
              </a:rPr>
              <a:t>])</a:t>
            </a:r>
            <a:endParaRPr lang="en-US" dirty="0">
              <a:latin typeface="Courie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45188" y="1995116"/>
            <a:ext cx="32974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2015-03-29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3620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2015-03-30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7891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2015-03-31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9761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3907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2015-04-02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4338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2015-04-03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5373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Freq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D, Name: Walking,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int64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6708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DataFrame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的列可以通过列名来索引</a:t>
            </a:r>
            <a:endParaRPr lang="zh-CN" altLang="en-US" sz="1600" dirty="0" smtClean="0">
              <a:solidFill>
                <a:srgbClr val="212121"/>
              </a:solidFill>
              <a:latin typeface="Avenir Book" charset="0"/>
              <a:ea typeface="宋体" panose="02010600030101010101" pitchFamily="2" charset="-122"/>
              <a:cs typeface="Avenir Book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45189" y="1934763"/>
            <a:ext cx="3290992" cy="19488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索引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DataFrame</a:t>
            </a:r>
            <a:r>
              <a:rPr lang="zh-CN" altLang="en-US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列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876" y="1825839"/>
            <a:ext cx="50425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Name of column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activity_df</a:t>
            </a:r>
            <a:r>
              <a:rPr lang="en-US" dirty="0">
                <a:latin typeface="Courier" charset="0"/>
              </a:rPr>
              <a:t>[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'Walking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 smtClean="0">
                <a:latin typeface="Courier" charset="0"/>
              </a:rPr>
              <a:t>])</a:t>
            </a:r>
            <a:endParaRPr lang="en-US" dirty="0">
              <a:latin typeface="Courie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45188" y="1995116"/>
            <a:ext cx="32974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2015-03-29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3620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2015-03-30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7891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2015-03-31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9761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3907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2015-04-02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4338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2015-04-03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5373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Freq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D, Name: Walking,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int64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6708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DataFrame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 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的列可以通过列名来索引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885" y="978535"/>
            <a:ext cx="2381250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969135"/>
            <a:ext cx="71247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索引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DataFrame</a:t>
            </a:r>
            <a:r>
              <a:rPr lang="zh-CN" altLang="en-US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列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876" y="1825839"/>
            <a:ext cx="50425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Object-oriented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approach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activity_df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Walking</a:t>
            </a:r>
            <a:r>
              <a:rPr lang="en-US" dirty="0" smtClean="0">
                <a:latin typeface="Courier" charset="0"/>
              </a:rPr>
              <a:t>)</a:t>
            </a:r>
            <a:endParaRPr lang="en-US" dirty="0">
              <a:latin typeface="Courie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45188" y="1995116"/>
            <a:ext cx="32974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2015-03-29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3620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2015-03-30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7891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2015-03-31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9761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3907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2015-04-02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4338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2015-04-03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5373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Freq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D, Name: Walking,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int64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6708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DataFrame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的列也可以通过属性来索引</a:t>
            </a:r>
            <a:endParaRPr lang="zh-CN" altLang="en-US" dirty="0">
              <a:solidFill>
                <a:srgbClr val="212121"/>
              </a:solidFill>
              <a:latin typeface="Courier" charset="0"/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5189" y="1934763"/>
            <a:ext cx="3290992" cy="19488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索引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DataFrame</a:t>
            </a:r>
            <a:r>
              <a:rPr lang="zh-CN" altLang="en-US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列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876" y="1825839"/>
            <a:ext cx="50425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Object-oriented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approach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activity_df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Walking</a:t>
            </a:r>
            <a:r>
              <a:rPr lang="en-US" dirty="0" smtClean="0">
                <a:latin typeface="Courier" charset="0"/>
              </a:rPr>
              <a:t>)</a:t>
            </a:r>
            <a:endParaRPr lang="en-US" dirty="0">
              <a:latin typeface="Courie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45188" y="1995116"/>
            <a:ext cx="32974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2015-03-29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3620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2015-03-30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7891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2015-03-31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9761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3907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2015-04-02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4338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2015-04-03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5373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Freq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D, Name: Walking,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int64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6708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DataFrame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的列也可以通过属性来索引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索引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DataFrame</a:t>
            </a:r>
            <a:r>
              <a:rPr lang="zh-CN" altLang="en-US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列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876" y="1825839"/>
            <a:ext cx="50425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First column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activity_df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iloc</a:t>
            </a:r>
            <a:r>
              <a:rPr lang="en-US" dirty="0">
                <a:latin typeface="Courier" charset="0"/>
              </a:rPr>
              <a:t>[:,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0</a:t>
            </a:r>
            <a:r>
              <a:rPr lang="en-US" dirty="0" smtClean="0">
                <a:latin typeface="Courier" charset="0"/>
              </a:rPr>
              <a:t>])</a:t>
            </a:r>
            <a:endParaRPr lang="en-US" dirty="0">
              <a:latin typeface="Courie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45188" y="1995116"/>
            <a:ext cx="32974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2015-03-29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3620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2015-03-30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7891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2015-03-31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9761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3907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2015-04-02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4338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2015-04-03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5373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Freq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D, Name: Walking,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int64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6708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DataFrame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的列可以通过整数来索引</a:t>
            </a:r>
            <a:endParaRPr lang="zh-CN" altLang="en-US" sz="1600" dirty="0" smtClean="0">
              <a:solidFill>
                <a:srgbClr val="212121"/>
              </a:solidFill>
              <a:latin typeface="Avenir Book" charset="0"/>
              <a:ea typeface="宋体" panose="02010600030101010101" pitchFamily="2" charset="-122"/>
              <a:cs typeface="Avenir Book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5189" y="1934763"/>
            <a:ext cx="3290992" cy="19488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索引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DataFrame</a:t>
            </a:r>
            <a:r>
              <a:rPr lang="zh-CN" altLang="en-US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列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876" y="1825839"/>
            <a:ext cx="50425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First column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activity_df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iloc</a:t>
            </a:r>
            <a:r>
              <a:rPr lang="en-US" dirty="0">
                <a:latin typeface="Courier" charset="0"/>
              </a:rPr>
              <a:t>[:,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0</a:t>
            </a:r>
            <a:r>
              <a:rPr lang="en-US" dirty="0" smtClean="0">
                <a:latin typeface="Courier" charset="0"/>
              </a:rPr>
              <a:t>])</a:t>
            </a:r>
            <a:endParaRPr lang="en-US" dirty="0">
              <a:latin typeface="Courie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45188" y="1995116"/>
            <a:ext cx="32974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2015-03-29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3620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2015-03-30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7891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2015-03-31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9761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3907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2015-04-02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4338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2015-04-03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5373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Freq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D, Name: Walking,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int64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6708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DataFrame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的列可以通过整数来索引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用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Pandas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读取数据</a:t>
            </a:r>
            <a:endParaRPr lang="zh-CN" altLang="en-US" dirty="0" smtClean="0">
              <a:latin typeface="Avenir Book" charset="0"/>
              <a:ea typeface="宋体" panose="02010600030101010101" pitchFamily="2" charset="-122"/>
              <a:cs typeface="Avenir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21" y="1995116"/>
            <a:ext cx="3239070" cy="129435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26876" y="1339876"/>
            <a:ext cx="4481273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876" y="1825839"/>
            <a:ext cx="45533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The location of the data file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filepath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'data/</a:t>
            </a:r>
            <a:r>
              <a:rPr lang="en-US" dirty="0" err="1" smtClean="0">
                <a:solidFill>
                  <a:srgbClr val="C8352B"/>
                </a:solidFill>
                <a:latin typeface="Courier" charset="0"/>
              </a:rPr>
              <a:t>Iris_Data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/</a:t>
            </a:r>
            <a:r>
              <a:rPr lang="en-US" dirty="0" err="1" smtClean="0">
                <a:solidFill>
                  <a:srgbClr val="C8352B"/>
                </a:solidFill>
                <a:latin typeface="Courier" charset="0"/>
              </a:rPr>
              <a:t>Iris_Data.csv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</a:t>
            </a:r>
            <a:br>
              <a:rPr lang="en-US" dirty="0">
                <a:latin typeface="Courier" charset="0"/>
              </a:rPr>
            </a:br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Import the data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data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pd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read_csv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filepath</a:t>
            </a:r>
            <a:r>
              <a:rPr lang="en-US" dirty="0">
                <a:latin typeface="Courier" charset="0"/>
              </a:rPr>
              <a:t>)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Print a few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rows 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data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iloc</a:t>
            </a:r>
            <a:r>
              <a:rPr lang="en-US" dirty="0">
                <a:latin typeface="Courier" charset="0"/>
              </a:rPr>
              <a:t>[: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5</a:t>
            </a:r>
            <a:r>
              <a:rPr lang="en-US" dirty="0" smtClean="0">
                <a:latin typeface="Courier" charset="0"/>
              </a:rPr>
              <a:t>])</a:t>
            </a:r>
            <a:endParaRPr lang="en-US" dirty="0">
              <a:latin typeface="Courie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1206" y="1995116"/>
            <a:ext cx="32974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latin typeface="Courier" charset="0"/>
              </a:rPr>
              <a:t>&gt;&gt;&gt;	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21205" y="1339876"/>
            <a:ext cx="3814975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6708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smtClean="0">
                <a:latin typeface="Avenir Book" charset="0"/>
                <a:ea typeface="Avenir Book" charset="0"/>
                <a:cs typeface="Avenir Book" charset="0"/>
              </a:rPr>
              <a:t>csv和其他常见的文件类型可以用一个命令读取</a:t>
            </a:r>
            <a:endParaRPr lang="en-US" sz="160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21204" y="1890935"/>
            <a:ext cx="3814975" cy="17507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用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Pandas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读取数据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21" y="1995116"/>
            <a:ext cx="3239070" cy="129435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26876" y="1339876"/>
            <a:ext cx="4481273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876" y="1825839"/>
            <a:ext cx="4553349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The location of the data file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filepath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'data/</a:t>
            </a:r>
            <a:r>
              <a:rPr lang="en-US" dirty="0" err="1" smtClean="0">
                <a:solidFill>
                  <a:srgbClr val="C8352B"/>
                </a:solidFill>
                <a:latin typeface="Courier" charset="0"/>
              </a:rPr>
              <a:t>Iris_Data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/</a:t>
            </a:r>
            <a:r>
              <a:rPr lang="en-US" dirty="0" err="1" smtClean="0">
                <a:solidFill>
                  <a:srgbClr val="C8352B"/>
                </a:solidFill>
                <a:latin typeface="Courier" charset="0"/>
              </a:rPr>
              <a:t>Iris_Data.csv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</a:t>
            </a:r>
            <a:br>
              <a:rPr lang="en-US" dirty="0">
                <a:latin typeface="Courier" charset="0"/>
              </a:rPr>
            </a:br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Import the data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data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pd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read_csv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filepath</a:t>
            </a:r>
            <a:r>
              <a:rPr lang="en-US" dirty="0">
                <a:latin typeface="Courier" charset="0"/>
              </a:rPr>
              <a:t>)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Print a few rows </a:t>
            </a:r>
            <a:endParaRPr lang="en-US" i="1" dirty="0" smtClean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data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iloc</a:t>
            </a:r>
            <a:r>
              <a:rPr lang="en-US" dirty="0">
                <a:latin typeface="Courier" charset="0"/>
              </a:rPr>
              <a:t>[: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5</a:t>
            </a:r>
            <a:r>
              <a:rPr lang="en-US" dirty="0" smtClean="0">
                <a:latin typeface="Courier" charset="0"/>
              </a:rPr>
              <a:t>])</a:t>
            </a:r>
            <a:endParaRPr lang="en-US" dirty="0" smtClean="0"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  <a:sym typeface="+mn-ea"/>
              </a:rPr>
              <a:t>print</a:t>
            </a:r>
            <a:r>
              <a:rPr lang="en-US" dirty="0" smtClean="0">
                <a:solidFill>
                  <a:srgbClr val="212121"/>
                </a:solidFill>
                <a:latin typeface="Courier" charset="0"/>
                <a:sym typeface="+mn-ea"/>
              </a:rPr>
              <a:t>(</a:t>
            </a:r>
            <a:r>
              <a:rPr lang="en-US" dirty="0" err="1" smtClean="0">
                <a:latin typeface="Courier" charset="0"/>
                <a:sym typeface="+mn-ea"/>
              </a:rPr>
              <a:t>data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  <a:sym typeface="+mn-ea"/>
              </a:rPr>
              <a:t>.</a:t>
            </a:r>
            <a:r>
              <a:rPr lang="en-US" dirty="0" err="1" smtClean="0">
                <a:latin typeface="Courier" charset="0"/>
                <a:sym typeface="+mn-ea"/>
              </a:rPr>
              <a:t>head()</a:t>
            </a:r>
            <a:r>
              <a:rPr lang="en-US" dirty="0" smtClean="0">
                <a:latin typeface="Courier" charset="0"/>
                <a:sym typeface="+mn-ea"/>
              </a:rPr>
              <a:t>)</a:t>
            </a:r>
            <a:endParaRPr lang="en-US" dirty="0">
              <a:latin typeface="Courie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1206" y="1995116"/>
            <a:ext cx="32974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latin typeface="Courier" charset="0"/>
              </a:rPr>
              <a:t>&gt;&gt;&gt;	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21205" y="1339876"/>
            <a:ext cx="3814975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6708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csv和其他常见的文件类型可以用一个命令读取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统计每一类的数量</a:t>
            </a:r>
            <a:endParaRPr lang="zh-CN" dirty="0" smtClean="0">
              <a:latin typeface="Avenir Book" charset="0"/>
              <a:ea typeface="宋体" panose="02010600030101010101" pitchFamily="2" charset="-122"/>
              <a:cs typeface="Avenir Book" charset="0"/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6876" y="1339876"/>
            <a:ext cx="4481273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876" y="1825839"/>
            <a:ext cx="4553349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>
                <a:latin typeface="Courier" charset="0"/>
              </a:rPr>
              <a:t>data.species.value_counts()</a:t>
            </a:r>
            <a:endParaRPr lang="en-US">
              <a:latin typeface="Courier" charset="0"/>
            </a:endParaRPr>
          </a:p>
          <a:p>
            <a:endParaRPr lang="en-US" dirty="0">
              <a:latin typeface="Courier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21205" y="1339876"/>
            <a:ext cx="3814975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统计每一类的数量</a:t>
            </a:r>
            <a:endParaRPr lang="zh-CN" dirty="0" smtClean="0">
              <a:latin typeface="Avenir Book" charset="0"/>
              <a:ea typeface="宋体" panose="02010600030101010101" pitchFamily="2" charset="-122"/>
              <a:cs typeface="Avenir Book" charset="0"/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6876" y="1339876"/>
            <a:ext cx="4481273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876" y="1825839"/>
            <a:ext cx="4553349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>
                <a:latin typeface="Courier" charset="0"/>
              </a:rPr>
              <a:t>data.species.value_counts()</a:t>
            </a:r>
            <a:endParaRPr lang="en-US">
              <a:latin typeface="Courier" charset="0"/>
            </a:endParaRPr>
          </a:p>
          <a:p>
            <a:endParaRPr lang="en-US" dirty="0">
              <a:latin typeface="Courie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1206" y="1995116"/>
            <a:ext cx="3297411" cy="1414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latin typeface="Courier" charset="0"/>
              </a:rPr>
              <a:t>&gt;&gt;&gt;	</a:t>
            </a:r>
            <a:endParaRPr lang="en-US" dirty="0" smtClean="0"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latin typeface="Courier" charset="0"/>
              </a:rPr>
              <a:t>versicolor    50</a:t>
            </a:r>
            <a:endParaRPr lang="en-US" dirty="0" smtClean="0"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latin typeface="Courier" charset="0"/>
              </a:rPr>
              <a:t>setosa        50</a:t>
            </a:r>
            <a:endParaRPr lang="en-US" dirty="0" smtClean="0"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latin typeface="Courier" charset="0"/>
              </a:rPr>
              <a:t>virginica     50</a:t>
            </a:r>
            <a:endParaRPr lang="en-US" dirty="0" smtClean="0">
              <a:latin typeface="Courier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latin typeface="Courier" charset="0"/>
              </a:rPr>
              <a:t>Name: species, dtype: int64</a:t>
            </a:r>
            <a:endParaRPr lang="en-US" dirty="0" smtClean="0">
              <a:latin typeface="Courier" charset="0"/>
            </a:endParaRPr>
          </a:p>
          <a:p>
            <a:pPr>
              <a:tabLst>
                <a:tab pos="4572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21205" y="1339876"/>
            <a:ext cx="3814975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altLang="en-US" dirty="0">
                <a:latin typeface="Avenir Book" charset="0"/>
                <a:ea typeface="宋体" panose="02010600030101010101" pitchFamily="2" charset="-122"/>
                <a:cs typeface="Avenir Book" charset="0"/>
              </a:rPr>
              <a:t>向数据中添加一个新列</a:t>
            </a:r>
            <a:endParaRPr lang="zh-CN" altLang="en-US" dirty="0">
              <a:latin typeface="Avenir Book" charset="0"/>
              <a:ea typeface="宋体" panose="02010600030101010101" pitchFamily="2" charset="-122"/>
              <a:cs typeface="Avenir Book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6876" y="1339876"/>
            <a:ext cx="4481273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6876" y="1825839"/>
            <a:ext cx="455334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Create a new column that is a product </a:t>
            </a:r>
            <a:endParaRPr lang="en-US" i="1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of both measurements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data[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 err="1">
                <a:solidFill>
                  <a:srgbClr val="C8352B"/>
                </a:solidFill>
                <a:latin typeface="Courier" charset="0"/>
              </a:rPr>
              <a:t>sepal_area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>
                <a:latin typeface="Courier" charset="0"/>
              </a:rPr>
              <a:t>]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data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sepal_length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en-US" dirty="0">
                <a:latin typeface="Courier" charset="0"/>
              </a:rPr>
              <a:t> 		    </a:t>
            </a:r>
            <a:r>
              <a:rPr lang="en-US" dirty="0" err="1">
                <a:latin typeface="Courier" charset="0"/>
              </a:rPr>
              <a:t>data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sepal_width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Print a few rows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and columns</a:t>
            </a:r>
            <a:endParaRPr lang="en-US" i="1" dirty="0" smtClean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data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iloc</a:t>
            </a:r>
            <a:r>
              <a:rPr lang="en-US" dirty="0">
                <a:latin typeface="Courier" charset="0"/>
              </a:rPr>
              <a:t>[: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5, -3:</a:t>
            </a:r>
            <a:r>
              <a:rPr lang="en-US" dirty="0" smtClean="0">
                <a:latin typeface="Courier" charset="0"/>
              </a:rPr>
              <a:t>])</a:t>
            </a:r>
            <a:endParaRPr lang="en-US" dirty="0" smtClean="0">
              <a:latin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21206" y="1995116"/>
            <a:ext cx="32974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latin typeface="Courier" charset="0"/>
              </a:rPr>
              <a:t>&gt;&gt;&gt;	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021205" y="1339876"/>
            <a:ext cx="3814975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67" y="1890936"/>
            <a:ext cx="3254777" cy="226993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021204" y="1890935"/>
            <a:ext cx="3814975" cy="2339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altLang="en-US" dirty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向数据中添加一个新列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6876" y="1339876"/>
            <a:ext cx="4481273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6876" y="1825839"/>
            <a:ext cx="455334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Create a new column that is a product </a:t>
            </a:r>
            <a:endParaRPr lang="en-US" i="1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of both measurements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data[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 err="1">
                <a:solidFill>
                  <a:srgbClr val="C8352B"/>
                </a:solidFill>
                <a:latin typeface="Courier" charset="0"/>
              </a:rPr>
              <a:t>sepal_area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>
                <a:latin typeface="Courier" charset="0"/>
              </a:rPr>
              <a:t>]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data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sepal_length</a:t>
            </a:r>
            <a:r>
              <a:rPr lang="en-US" dirty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en-US" dirty="0">
                <a:latin typeface="Courier" charset="0"/>
              </a:rPr>
              <a:t> 		    </a:t>
            </a:r>
            <a:r>
              <a:rPr lang="en-US" dirty="0" err="1">
                <a:latin typeface="Courier" charset="0"/>
              </a:rPr>
              <a:t>data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sepal_width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Print a few rows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and columns</a:t>
            </a:r>
            <a:endParaRPr lang="en-US" i="1" dirty="0" smtClean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data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iloc</a:t>
            </a:r>
            <a:r>
              <a:rPr lang="en-US" dirty="0">
                <a:latin typeface="Courier" charset="0"/>
              </a:rPr>
              <a:t>[: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5, -3:</a:t>
            </a:r>
            <a:r>
              <a:rPr lang="en-US" dirty="0" smtClean="0">
                <a:latin typeface="Courier" charset="0"/>
              </a:rPr>
              <a:t>])</a:t>
            </a:r>
            <a:endParaRPr lang="en-US" dirty="0" smtClean="0">
              <a:latin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21206" y="1995116"/>
            <a:ext cx="32974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latin typeface="Courier" charset="0"/>
              </a:rPr>
              <a:t>&gt;&gt;&gt;	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021205" y="1339876"/>
            <a:ext cx="3814975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67" y="1890936"/>
            <a:ext cx="3254777" cy="2269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Pandas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介绍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26058" y="2095017"/>
            <a:ext cx="2513201" cy="1164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Vector 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(1 Dimension)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26058" y="3454270"/>
            <a:ext cx="2513201" cy="1164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Array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(2 Dimensions)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875" y="767471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基本数据结构</a:t>
            </a:r>
            <a:endParaRPr lang="zh-CN" altLang="en-US" sz="1600" dirty="0" smtClean="0">
              <a:solidFill>
                <a:srgbClr val="212121"/>
              </a:solidFill>
              <a:latin typeface="Avenir Book" charset="0"/>
              <a:ea typeface="宋体" panose="02010600030101010101" pitchFamily="2" charset="-122"/>
              <a:cs typeface="Avenir Book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05431" y="2095017"/>
            <a:ext cx="2255631" cy="1164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Series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05431" y="3454270"/>
            <a:ext cx="2255631" cy="1164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Avenir Book" charset="0"/>
                <a:ea typeface="Avenir Book" charset="0"/>
                <a:cs typeface="Avenir Book" charset="0"/>
              </a:rPr>
              <a:t>DataFrame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26058" y="1325944"/>
            <a:ext cx="2513201" cy="683036"/>
          </a:xfrm>
          <a:prstGeom prst="roundRect">
            <a:avLst/>
          </a:prstGeom>
          <a:solidFill>
            <a:srgbClr val="005493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Type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76645" y="1325944"/>
            <a:ext cx="2513201" cy="683036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Pandas Name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488480" y="2347152"/>
            <a:ext cx="688165" cy="659757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488480" y="3706405"/>
            <a:ext cx="688165" cy="659757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7432" y="3345081"/>
            <a:ext cx="5973629" cy="1155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altLang="en-US" dirty="0" err="1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在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DataFrame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的列上使用函数</a:t>
            </a:r>
            <a:endParaRPr lang="zh-CN" altLang="en-US" dirty="0">
              <a:latin typeface="Avenir Book" charset="0"/>
              <a:ea typeface="宋体" panose="02010600030101010101" pitchFamily="2" charset="-122"/>
              <a:cs typeface="Avenir Book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6876" y="1339876"/>
            <a:ext cx="4481273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6876" y="1825839"/>
            <a:ext cx="45895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The lambda function applies what </a:t>
            </a:r>
            <a:endParaRPr lang="en-US" i="1" dirty="0" smtClean="0">
              <a:solidFill>
                <a:srgbClr val="4F9192"/>
              </a:solidFill>
              <a:latin typeface="Courier" charset="0"/>
            </a:endParaRPr>
          </a:p>
          <a:p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# follows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it to each row of data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 smtClean="0">
                <a:latin typeface="Courier" charset="0"/>
              </a:rPr>
              <a:t>data</a:t>
            </a:r>
            <a:r>
              <a:rPr lang="en-US" dirty="0">
                <a:latin typeface="Courier" charset="0"/>
              </a:rPr>
              <a:t>[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'abbrev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>
                <a:latin typeface="Courier" charset="0"/>
              </a:rPr>
              <a:t>] 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= </a:t>
            </a:r>
            <a:r>
              <a:rPr lang="en-US" dirty="0" smtClean="0">
                <a:latin typeface="Courier" charset="0"/>
              </a:rPr>
              <a:t>(data</a:t>
            </a:r>
            <a:endParaRPr lang="en-US" dirty="0" smtClean="0">
              <a:latin typeface="Courier" charset="0"/>
            </a:endParaRPr>
          </a:p>
          <a:p>
            <a:r>
              <a:rPr lang="en-US" dirty="0">
                <a:solidFill>
                  <a:srgbClr val="797979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                .</a:t>
            </a:r>
            <a:r>
              <a:rPr lang="en-US" dirty="0" smtClean="0">
                <a:latin typeface="Courier" charset="0"/>
              </a:rPr>
              <a:t>species</a:t>
            </a:r>
            <a:endParaRPr lang="en-US" dirty="0" smtClean="0">
              <a:latin typeface="Courier" charset="0"/>
            </a:endParaRPr>
          </a:p>
          <a:p>
            <a:r>
              <a:rPr lang="en-US" dirty="0">
                <a:solidFill>
                  <a:srgbClr val="797979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                .</a:t>
            </a:r>
            <a:r>
              <a:rPr lang="en-US" dirty="0" smtClean="0">
                <a:latin typeface="Courier" charset="0"/>
              </a:rPr>
              <a:t>apply(</a:t>
            </a:r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lambda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dirty="0">
                <a:latin typeface="Courier" charset="0"/>
              </a:rPr>
              <a:t>x: </a:t>
            </a:r>
            <a:r>
              <a:rPr lang="en-US" dirty="0" smtClean="0">
                <a:latin typeface="Courier" charset="0"/>
              </a:rPr>
              <a:t>            	 	 </a:t>
            </a:r>
            <a:r>
              <a:rPr lang="en-US" dirty="0" err="1" smtClean="0">
                <a:latin typeface="Courier" charset="0"/>
              </a:rPr>
              <a:t>x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replace</a:t>
            </a:r>
            <a:r>
              <a:rPr lang="en-US" dirty="0">
                <a:latin typeface="Courier" charset="0"/>
              </a:rPr>
              <a:t>(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'Iris-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 smtClean="0">
                <a:latin typeface="Courier" charset="0"/>
              </a:rPr>
              <a:t>,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''</a:t>
            </a:r>
            <a:r>
              <a:rPr lang="en-US" dirty="0" smtClean="0">
                <a:latin typeface="Courier" charset="0"/>
              </a:rPr>
              <a:t>)))</a:t>
            </a:r>
            <a:endParaRPr lang="en-US" dirty="0">
              <a:latin typeface="Courier" charset="0"/>
            </a:endParaRPr>
          </a:p>
          <a:p>
            <a:br>
              <a:rPr lang="en-US" dirty="0">
                <a:latin typeface="Courier" charset="0"/>
              </a:rPr>
            </a:br>
            <a:r>
              <a:rPr lang="en-US" i="1" dirty="0">
                <a:solidFill>
                  <a:srgbClr val="4F9192"/>
                </a:solidFill>
                <a:latin typeface="Courier" charset="0"/>
              </a:rPr>
              <a:t># Note that there are other ways to </a:t>
            </a:r>
            <a:endParaRPr lang="en-US" i="1" dirty="0" smtClean="0">
              <a:solidFill>
                <a:srgbClr val="4F9192"/>
              </a:solidFill>
              <a:latin typeface="Courier" charset="0"/>
            </a:endParaRPr>
          </a:p>
          <a:p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# accomplish the above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data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iloc</a:t>
            </a:r>
            <a:r>
              <a:rPr lang="en-US" dirty="0">
                <a:latin typeface="Courier" charset="0"/>
              </a:rPr>
              <a:t>[: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5, -3:</a:t>
            </a:r>
            <a:r>
              <a:rPr lang="en-US" dirty="0" smtClean="0">
                <a:latin typeface="Courier" charset="0"/>
              </a:rPr>
              <a:t>])</a:t>
            </a:r>
            <a:endParaRPr lang="en-US" dirty="0">
              <a:effectLst/>
              <a:latin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21206" y="1995116"/>
            <a:ext cx="32974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latin typeface="Courier" charset="0"/>
              </a:rPr>
              <a:t>&gt;&gt;&gt;	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021205" y="1339876"/>
            <a:ext cx="3814975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493" y="1951251"/>
            <a:ext cx="3211120" cy="244151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021204" y="1890934"/>
            <a:ext cx="3814975" cy="2501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altLang="en-US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在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DataFrame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的列上使用函数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6876" y="1339876"/>
            <a:ext cx="4481273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6876" y="1825839"/>
            <a:ext cx="45895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The lambda function applies what </a:t>
            </a:r>
            <a:endParaRPr lang="en-US" i="1" dirty="0" smtClean="0">
              <a:solidFill>
                <a:srgbClr val="4F9192"/>
              </a:solidFill>
              <a:latin typeface="Courier" charset="0"/>
            </a:endParaRPr>
          </a:p>
          <a:p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# follows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it to each row of data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 smtClean="0">
                <a:latin typeface="Courier" charset="0"/>
              </a:rPr>
              <a:t>data</a:t>
            </a:r>
            <a:r>
              <a:rPr lang="en-US" dirty="0">
                <a:latin typeface="Courier" charset="0"/>
              </a:rPr>
              <a:t>[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'abbrev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>
                <a:latin typeface="Courier" charset="0"/>
              </a:rPr>
              <a:t>] 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= </a:t>
            </a:r>
            <a:r>
              <a:rPr lang="en-US" dirty="0" smtClean="0">
                <a:latin typeface="Courier" charset="0"/>
              </a:rPr>
              <a:t>(data</a:t>
            </a:r>
            <a:endParaRPr lang="en-US" dirty="0" smtClean="0">
              <a:latin typeface="Courier" charset="0"/>
            </a:endParaRPr>
          </a:p>
          <a:p>
            <a:r>
              <a:rPr lang="en-US" dirty="0">
                <a:solidFill>
                  <a:srgbClr val="797979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                .</a:t>
            </a:r>
            <a:r>
              <a:rPr lang="en-US" dirty="0" smtClean="0">
                <a:latin typeface="Courier" charset="0"/>
              </a:rPr>
              <a:t>species</a:t>
            </a:r>
            <a:endParaRPr lang="en-US" dirty="0" smtClean="0">
              <a:latin typeface="Courier" charset="0"/>
            </a:endParaRPr>
          </a:p>
          <a:p>
            <a:r>
              <a:rPr lang="en-US" dirty="0">
                <a:solidFill>
                  <a:srgbClr val="797979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                .</a:t>
            </a:r>
            <a:r>
              <a:rPr lang="en-US" dirty="0" smtClean="0">
                <a:latin typeface="Courier" charset="0"/>
              </a:rPr>
              <a:t>apply(</a:t>
            </a:r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lambda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dirty="0">
                <a:latin typeface="Courier" charset="0"/>
              </a:rPr>
              <a:t>x: </a:t>
            </a:r>
            <a:r>
              <a:rPr lang="en-US" dirty="0" smtClean="0">
                <a:latin typeface="Courier" charset="0"/>
              </a:rPr>
              <a:t>            	 	 </a:t>
            </a:r>
            <a:r>
              <a:rPr lang="en-US" dirty="0" err="1" smtClean="0">
                <a:latin typeface="Courier" charset="0"/>
              </a:rPr>
              <a:t>x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replace</a:t>
            </a:r>
            <a:r>
              <a:rPr lang="en-US" dirty="0">
                <a:latin typeface="Courier" charset="0"/>
              </a:rPr>
              <a:t>(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'Iris-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 smtClean="0">
                <a:latin typeface="Courier" charset="0"/>
              </a:rPr>
              <a:t>,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''</a:t>
            </a:r>
            <a:r>
              <a:rPr lang="en-US" dirty="0" smtClean="0">
                <a:latin typeface="Courier" charset="0"/>
              </a:rPr>
              <a:t>)))</a:t>
            </a:r>
            <a:endParaRPr lang="en-US" dirty="0">
              <a:latin typeface="Courier" charset="0"/>
            </a:endParaRPr>
          </a:p>
          <a:p>
            <a:br>
              <a:rPr lang="en-US" dirty="0">
                <a:latin typeface="Courier" charset="0"/>
              </a:rPr>
            </a:br>
            <a:r>
              <a:rPr lang="en-US" i="1" dirty="0">
                <a:solidFill>
                  <a:srgbClr val="4F9192"/>
                </a:solidFill>
                <a:latin typeface="Courier" charset="0"/>
              </a:rPr>
              <a:t># Note that there are other ways to </a:t>
            </a:r>
            <a:endParaRPr lang="en-US" i="1" dirty="0" smtClean="0">
              <a:solidFill>
                <a:srgbClr val="4F9192"/>
              </a:solidFill>
              <a:latin typeface="Courier" charset="0"/>
            </a:endParaRPr>
          </a:p>
          <a:p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# accomplish the above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data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iloc</a:t>
            </a:r>
            <a:r>
              <a:rPr lang="en-US" dirty="0">
                <a:latin typeface="Courier" charset="0"/>
              </a:rPr>
              <a:t>[: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5, -3:</a:t>
            </a:r>
            <a:r>
              <a:rPr lang="en-US" dirty="0" smtClean="0">
                <a:latin typeface="Courier" charset="0"/>
              </a:rPr>
              <a:t>])</a:t>
            </a:r>
            <a:endParaRPr lang="en-US" dirty="0">
              <a:effectLst/>
              <a:latin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21206" y="1995116"/>
            <a:ext cx="32974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latin typeface="Courier" charset="0"/>
              </a:rPr>
              <a:t>&gt;&gt;&gt;	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021205" y="1339876"/>
            <a:ext cx="3814975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493" y="1951251"/>
            <a:ext cx="3211120" cy="2441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使用GroupBy统计信息</a:t>
            </a:r>
            <a:endParaRPr lang="en-US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6876" y="1339876"/>
            <a:ext cx="4481273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6876" y="1825839"/>
            <a:ext cx="45895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Use the size method with a </a:t>
            </a:r>
            <a:endParaRPr lang="en-US" i="1" dirty="0" smtClean="0">
              <a:solidFill>
                <a:srgbClr val="4F9192"/>
              </a:solidFill>
              <a:latin typeface="Courier" charset="0"/>
            </a:endParaRPr>
          </a:p>
          <a:p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err="1" smtClean="0">
                <a:solidFill>
                  <a:srgbClr val="4F9192"/>
                </a:solidFill>
                <a:latin typeface="Courier" charset="0"/>
              </a:rPr>
              <a:t>DataFrame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to get count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For a Series, use the .</a:t>
            </a:r>
            <a:r>
              <a:rPr lang="en-US" i="1" dirty="0" err="1">
                <a:solidFill>
                  <a:srgbClr val="4F9192"/>
                </a:solidFill>
                <a:latin typeface="Courier" charset="0"/>
              </a:rPr>
              <a:t>value_counts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 </a:t>
            </a:r>
            <a:endParaRPr lang="en-US" i="1" dirty="0" smtClean="0">
              <a:solidFill>
                <a:srgbClr val="4F9192"/>
              </a:solidFill>
              <a:latin typeface="Courier" charset="0"/>
            </a:endParaRPr>
          </a:p>
          <a:p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# method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 err="1" smtClean="0">
                <a:latin typeface="Courier" charset="0"/>
              </a:rPr>
              <a:t>group_sizes</a:t>
            </a:r>
            <a:r>
              <a:rPr lang="en-US" dirty="0" smtClean="0">
                <a:latin typeface="Courier" charset="0"/>
              </a:rPr>
              <a:t> = (data</a:t>
            </a:r>
            <a:endParaRPr lang="en-US" dirty="0" smtClean="0">
              <a:latin typeface="Courier" charset="0"/>
            </a:endParaRPr>
          </a:p>
          <a:p>
            <a:r>
              <a:rPr lang="en-US" dirty="0">
                <a:solidFill>
                  <a:srgbClr val="797979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             .</a:t>
            </a:r>
            <a:r>
              <a:rPr lang="en-US" dirty="0" err="1" smtClean="0">
                <a:latin typeface="Courier" charset="0"/>
              </a:rPr>
              <a:t>groupby</a:t>
            </a:r>
            <a:r>
              <a:rPr lang="en-US" dirty="0">
                <a:latin typeface="Courier" charset="0"/>
              </a:rPr>
              <a:t>(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'species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 smtClean="0">
                <a:latin typeface="Courier" charset="0"/>
              </a:rPr>
              <a:t>)</a:t>
            </a:r>
            <a:endParaRPr lang="en-US" dirty="0" smtClean="0">
              <a:latin typeface="Courier" charset="0"/>
            </a:endParaRPr>
          </a:p>
          <a:p>
            <a:r>
              <a:rPr lang="en-US" dirty="0">
                <a:solidFill>
                  <a:srgbClr val="797979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             .</a:t>
            </a:r>
            <a:r>
              <a:rPr lang="en-US" dirty="0">
                <a:latin typeface="Courier" charset="0"/>
              </a:rPr>
              <a:t>size</a:t>
            </a:r>
            <a:r>
              <a:rPr lang="en-US" dirty="0" smtClean="0">
                <a:latin typeface="Courier" charset="0"/>
              </a:rPr>
              <a:t>())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group_sizes</a:t>
            </a:r>
            <a:r>
              <a:rPr lang="en-US" dirty="0" smtClean="0">
                <a:latin typeface="Courier" charset="0"/>
              </a:rPr>
              <a:t>)</a:t>
            </a:r>
            <a:endParaRPr lang="en-US" dirty="0" smtClean="0">
              <a:latin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21206" y="1995116"/>
            <a:ext cx="32974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45770" algn="l"/>
              </a:tabLst>
            </a:pPr>
            <a:r>
              <a:rPr lang="en-US" dirty="0" smtClean="0">
                <a:latin typeface="Courier" charset="0"/>
              </a:rPr>
              <a:t>&gt;&gt;&gt;	species</a:t>
            </a:r>
            <a:endParaRPr lang="en-US" dirty="0">
              <a:latin typeface="Courier" charset="0"/>
            </a:endParaRPr>
          </a:p>
          <a:p>
            <a:pPr>
              <a:tabLst>
                <a:tab pos="445770" algn="l"/>
              </a:tabLst>
            </a:pPr>
            <a:r>
              <a:rPr lang="en-US" dirty="0" smtClean="0">
                <a:latin typeface="Courier" charset="0"/>
              </a:rPr>
              <a:t>	Iris-</a:t>
            </a:r>
            <a:r>
              <a:rPr lang="en-US" dirty="0" err="1" smtClean="0">
                <a:latin typeface="Courier" charset="0"/>
              </a:rPr>
              <a:t>setosa</a:t>
            </a:r>
            <a:r>
              <a:rPr lang="en-US" dirty="0">
                <a:latin typeface="Courier" charset="0"/>
              </a:rPr>
              <a:t>        50</a:t>
            </a:r>
            <a:endParaRPr lang="en-US" dirty="0">
              <a:latin typeface="Courier" charset="0"/>
            </a:endParaRPr>
          </a:p>
          <a:p>
            <a:pPr>
              <a:tabLst>
                <a:tab pos="445770" algn="l"/>
              </a:tabLst>
            </a:pPr>
            <a:r>
              <a:rPr lang="en-US" dirty="0" smtClean="0">
                <a:latin typeface="Courier" charset="0"/>
              </a:rPr>
              <a:t>	Iris-versicolor</a:t>
            </a:r>
            <a:r>
              <a:rPr lang="en-US" dirty="0">
                <a:latin typeface="Courier" charset="0"/>
              </a:rPr>
              <a:t>    50</a:t>
            </a:r>
            <a:endParaRPr lang="en-US" dirty="0">
              <a:latin typeface="Courier" charset="0"/>
            </a:endParaRPr>
          </a:p>
          <a:p>
            <a:pPr>
              <a:tabLst>
                <a:tab pos="445770" algn="l"/>
              </a:tabLst>
            </a:pPr>
            <a:r>
              <a:rPr lang="en-US" dirty="0" smtClean="0">
                <a:latin typeface="Courier" charset="0"/>
              </a:rPr>
              <a:t>	Iris-</a:t>
            </a:r>
            <a:r>
              <a:rPr lang="en-US" dirty="0" err="1" smtClean="0">
                <a:latin typeface="Courier" charset="0"/>
              </a:rPr>
              <a:t>virginica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dirty="0">
                <a:latin typeface="Courier" charset="0"/>
              </a:rPr>
              <a:t>    50</a:t>
            </a:r>
            <a:endParaRPr lang="en-US" dirty="0">
              <a:latin typeface="Courier" charset="0"/>
            </a:endParaRPr>
          </a:p>
          <a:p>
            <a:pPr>
              <a:tabLst>
                <a:tab pos="445770" algn="l"/>
              </a:tabLst>
            </a:pPr>
            <a:r>
              <a:rPr lang="en-US" dirty="0" smtClean="0">
                <a:latin typeface="Courier" charset="0"/>
              </a:rPr>
              <a:t>	</a:t>
            </a:r>
            <a:r>
              <a:rPr lang="en-US" dirty="0" err="1" smtClean="0">
                <a:latin typeface="Courier" charset="0"/>
              </a:rPr>
              <a:t>dtype</a:t>
            </a:r>
            <a:r>
              <a:rPr lang="en-US" dirty="0">
                <a:latin typeface="Courier" charset="0"/>
              </a:rPr>
              <a:t>: int64</a:t>
            </a:r>
            <a:endParaRPr lang="en-US" dirty="0">
              <a:latin typeface="Courier" charset="0"/>
            </a:endParaRPr>
          </a:p>
          <a:p>
            <a:pPr>
              <a:tabLst>
                <a:tab pos="445770" algn="l"/>
              </a:tabLst>
            </a:pPr>
            <a:r>
              <a:rPr lang="en-US" dirty="0" smtClean="0">
                <a:latin typeface="Courier" charset="0"/>
              </a:rPr>
              <a:t>	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021205" y="1339876"/>
            <a:ext cx="3814975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1204" y="1890934"/>
            <a:ext cx="3814975" cy="2501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使用GroupBy统计信息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6876" y="1339876"/>
            <a:ext cx="4481273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6876" y="1825839"/>
            <a:ext cx="45895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Use the size method with a </a:t>
            </a:r>
            <a:endParaRPr lang="en-US" i="1" dirty="0" smtClean="0">
              <a:solidFill>
                <a:srgbClr val="4F9192"/>
              </a:solidFill>
              <a:latin typeface="Courier" charset="0"/>
            </a:endParaRPr>
          </a:p>
          <a:p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err="1" smtClean="0">
                <a:solidFill>
                  <a:srgbClr val="4F9192"/>
                </a:solidFill>
                <a:latin typeface="Courier" charset="0"/>
              </a:rPr>
              <a:t>DataFrame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to get count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For a Series, use the .</a:t>
            </a:r>
            <a:r>
              <a:rPr lang="en-US" i="1" dirty="0" err="1">
                <a:solidFill>
                  <a:srgbClr val="4F9192"/>
                </a:solidFill>
                <a:latin typeface="Courier" charset="0"/>
              </a:rPr>
              <a:t>value_counts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 </a:t>
            </a:r>
            <a:endParaRPr lang="en-US" i="1" dirty="0" smtClean="0">
              <a:solidFill>
                <a:srgbClr val="4F9192"/>
              </a:solidFill>
              <a:latin typeface="Courier" charset="0"/>
            </a:endParaRPr>
          </a:p>
          <a:p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# method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dirty="0" err="1" smtClean="0">
                <a:latin typeface="Courier" charset="0"/>
              </a:rPr>
              <a:t>group_sizes</a:t>
            </a:r>
            <a:r>
              <a:rPr lang="en-US" dirty="0" smtClean="0">
                <a:latin typeface="Courier" charset="0"/>
              </a:rPr>
              <a:t> = (data</a:t>
            </a:r>
            <a:endParaRPr lang="en-US" dirty="0" smtClean="0">
              <a:latin typeface="Courier" charset="0"/>
            </a:endParaRPr>
          </a:p>
          <a:p>
            <a:r>
              <a:rPr lang="en-US" dirty="0">
                <a:solidFill>
                  <a:srgbClr val="797979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             .</a:t>
            </a:r>
            <a:r>
              <a:rPr lang="en-US" dirty="0" err="1" smtClean="0">
                <a:latin typeface="Courier" charset="0"/>
              </a:rPr>
              <a:t>groupby</a:t>
            </a:r>
            <a:r>
              <a:rPr lang="en-US" dirty="0">
                <a:latin typeface="Courier" charset="0"/>
              </a:rPr>
              <a:t>(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'species</a:t>
            </a:r>
            <a:r>
              <a:rPr lang="en-US" dirty="0" smtClean="0">
                <a:solidFill>
                  <a:srgbClr val="C8352B"/>
                </a:solidFill>
                <a:latin typeface="Courier" charset="0"/>
              </a:rPr>
              <a:t>'</a:t>
            </a:r>
            <a:r>
              <a:rPr lang="en-US" dirty="0" smtClean="0">
                <a:latin typeface="Courier" charset="0"/>
              </a:rPr>
              <a:t>)</a:t>
            </a:r>
            <a:endParaRPr lang="en-US" dirty="0" smtClean="0">
              <a:latin typeface="Courier" charset="0"/>
            </a:endParaRPr>
          </a:p>
          <a:p>
            <a:r>
              <a:rPr lang="en-US" dirty="0">
                <a:solidFill>
                  <a:srgbClr val="797979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             .</a:t>
            </a:r>
            <a:r>
              <a:rPr lang="en-US" dirty="0">
                <a:latin typeface="Courier" charset="0"/>
              </a:rPr>
              <a:t>size</a:t>
            </a:r>
            <a:r>
              <a:rPr lang="en-US" dirty="0" smtClean="0">
                <a:latin typeface="Courier" charset="0"/>
              </a:rPr>
              <a:t>())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group_sizes</a:t>
            </a:r>
            <a:r>
              <a:rPr lang="en-US" dirty="0" smtClean="0">
                <a:latin typeface="Courier" charset="0"/>
              </a:rPr>
              <a:t>)</a:t>
            </a:r>
            <a:endParaRPr lang="en-US" dirty="0" smtClean="0">
              <a:latin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21206" y="1995116"/>
            <a:ext cx="3297411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45770" algn="l"/>
              </a:tabLst>
            </a:pPr>
            <a:r>
              <a:rPr lang="en-US" dirty="0" smtClean="0">
                <a:latin typeface="Courier" charset="0"/>
              </a:rPr>
              <a:t>&gt;&gt;&gt;	species</a:t>
            </a:r>
            <a:endParaRPr lang="en-US" dirty="0">
              <a:latin typeface="Courier" charset="0"/>
            </a:endParaRPr>
          </a:p>
          <a:p>
            <a:pPr>
              <a:tabLst>
                <a:tab pos="445770" algn="l"/>
              </a:tabLst>
            </a:pPr>
            <a:r>
              <a:rPr lang="en-US" dirty="0" smtClean="0">
                <a:latin typeface="Courier" charset="0"/>
              </a:rPr>
              <a:t>	Iris-</a:t>
            </a:r>
            <a:r>
              <a:rPr lang="en-US" dirty="0" err="1" smtClean="0">
                <a:latin typeface="Courier" charset="0"/>
              </a:rPr>
              <a:t>setosa</a:t>
            </a:r>
            <a:r>
              <a:rPr lang="en-US" dirty="0">
                <a:latin typeface="Courier" charset="0"/>
              </a:rPr>
              <a:t>        50</a:t>
            </a:r>
            <a:endParaRPr lang="en-US" dirty="0">
              <a:latin typeface="Courier" charset="0"/>
            </a:endParaRPr>
          </a:p>
          <a:p>
            <a:pPr>
              <a:tabLst>
                <a:tab pos="445770" algn="l"/>
              </a:tabLst>
            </a:pPr>
            <a:r>
              <a:rPr lang="en-US" dirty="0" smtClean="0">
                <a:latin typeface="Courier" charset="0"/>
              </a:rPr>
              <a:t>	Iris-versicolor</a:t>
            </a:r>
            <a:r>
              <a:rPr lang="en-US" dirty="0">
                <a:latin typeface="Courier" charset="0"/>
              </a:rPr>
              <a:t>    50</a:t>
            </a:r>
            <a:endParaRPr lang="en-US" dirty="0">
              <a:latin typeface="Courier" charset="0"/>
            </a:endParaRPr>
          </a:p>
          <a:p>
            <a:pPr>
              <a:tabLst>
                <a:tab pos="445770" algn="l"/>
              </a:tabLst>
            </a:pPr>
            <a:r>
              <a:rPr lang="en-US" dirty="0" smtClean="0">
                <a:latin typeface="Courier" charset="0"/>
              </a:rPr>
              <a:t>	Iris-</a:t>
            </a:r>
            <a:r>
              <a:rPr lang="en-US" dirty="0" err="1" smtClean="0">
                <a:latin typeface="Courier" charset="0"/>
              </a:rPr>
              <a:t>virginica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dirty="0">
                <a:latin typeface="Courier" charset="0"/>
              </a:rPr>
              <a:t>    50</a:t>
            </a:r>
            <a:endParaRPr lang="en-US" dirty="0">
              <a:latin typeface="Courier" charset="0"/>
            </a:endParaRPr>
          </a:p>
          <a:p>
            <a:pPr>
              <a:tabLst>
                <a:tab pos="445770" algn="l"/>
              </a:tabLst>
            </a:pPr>
            <a:r>
              <a:rPr lang="en-US" dirty="0" smtClean="0">
                <a:latin typeface="Courier" charset="0"/>
              </a:rPr>
              <a:t>		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021205" y="1339876"/>
            <a:ext cx="3814975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altLang="en-US" dirty="0">
                <a:latin typeface="Avenir Book" charset="0"/>
                <a:ea typeface="宋体" panose="02010600030101010101" pitchFamily="2" charset="-122"/>
                <a:cs typeface="Avenir Book" charset="0"/>
              </a:rPr>
              <a:t>统计计算</a:t>
            </a:r>
            <a:endParaRPr lang="zh-CN" altLang="en-US" dirty="0">
              <a:latin typeface="Avenir Book" charset="0"/>
              <a:ea typeface="宋体" panose="02010600030101010101" pitchFamily="2" charset="-122"/>
              <a:cs typeface="Avenir Book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6876" y="1339876"/>
            <a:ext cx="4481273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876" y="1825839"/>
            <a:ext cx="455334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Mean calculated on a </a:t>
            </a:r>
            <a:r>
              <a:rPr lang="en-US" i="1" dirty="0" err="1" smtClean="0">
                <a:solidFill>
                  <a:srgbClr val="4F9192"/>
                </a:solidFill>
                <a:latin typeface="Courier" charset="0"/>
              </a:rPr>
              <a:t>DataFrame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data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mean</a:t>
            </a:r>
            <a:r>
              <a:rPr lang="en-US" dirty="0" smtClean="0">
                <a:latin typeface="Courier" charset="0"/>
              </a:rPr>
              <a:t>())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endParaRPr lang="en-US" dirty="0" smtClean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Median calculated on a Series</a:t>
            </a:r>
            <a:endParaRPr lang="en-US" dirty="0"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data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petal_length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median</a:t>
            </a:r>
            <a:r>
              <a:rPr lang="en-US" dirty="0">
                <a:latin typeface="Courier" charset="0"/>
              </a:rPr>
              <a:t>())</a:t>
            </a:r>
            <a:endParaRPr lang="en-US" dirty="0">
              <a:latin typeface="Courier" charset="0"/>
            </a:endParaRPr>
          </a:p>
          <a:p>
            <a:endParaRPr lang="en-US" dirty="0" smtClean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Mode calculated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on a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Series</a:t>
            </a:r>
            <a:endParaRPr lang="en-US" dirty="0"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data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petal_length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mode</a:t>
            </a:r>
            <a:r>
              <a:rPr lang="en-US" dirty="0" smtClean="0">
                <a:latin typeface="Courier" charset="0"/>
              </a:rPr>
              <a:t>())</a:t>
            </a:r>
            <a:endParaRPr lang="en-US" dirty="0">
              <a:latin typeface="Courie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1206" y="1995116"/>
            <a:ext cx="32974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sepal_length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5.843333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sepal_width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3.054000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petal_length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3.758667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petal_width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1.198667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float64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4.35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r>
              <a:rPr lang="pl-PL" dirty="0" smtClean="0">
                <a:solidFill>
                  <a:srgbClr val="212121"/>
                </a:solidFill>
                <a:latin typeface="Courier" charset="0"/>
              </a:rPr>
              <a:t>0 </a:t>
            </a:r>
            <a:r>
              <a:rPr lang="pl-PL" dirty="0">
                <a:solidFill>
                  <a:srgbClr val="212121"/>
                </a:solidFill>
                <a:latin typeface="Courier" charset="0"/>
              </a:rPr>
              <a:t>1.5 </a:t>
            </a:r>
            <a:endParaRPr lang="pl-PL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pl-PL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pl-PL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pl-PL" dirty="0">
                <a:solidFill>
                  <a:srgbClr val="212121"/>
                </a:solidFill>
                <a:latin typeface="Courier" charset="0"/>
              </a:rPr>
              <a:t>: float64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48945" algn="l"/>
              </a:tabLst>
            </a:pP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21205" y="1339876"/>
            <a:ext cx="3814975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876" y="3056945"/>
            <a:ext cx="3957448" cy="14636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21205" y="1890936"/>
            <a:ext cx="3742651" cy="2557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6708" y="784007"/>
            <a:ext cx="71799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Pandas 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包括一系列的统计方法</a:t>
            </a:r>
            <a:r>
              <a:rPr lang="en-US" sz="1600" smtClean="0">
                <a:latin typeface="Avenir Book" charset="0"/>
                <a:ea typeface="Avenir Book" charset="0"/>
                <a:cs typeface="Avenir Book" charset="0"/>
              </a:rPr>
              <a:t>—mean, median, mode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altLang="en-US" dirty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统计计算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6876" y="1339876"/>
            <a:ext cx="4481273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876" y="1825839"/>
            <a:ext cx="455334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Mean calculated on a </a:t>
            </a:r>
            <a:r>
              <a:rPr lang="en-US" i="1" dirty="0" err="1" smtClean="0">
                <a:solidFill>
                  <a:srgbClr val="4F9192"/>
                </a:solidFill>
                <a:latin typeface="Courier" charset="0"/>
              </a:rPr>
              <a:t>DataFrame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data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mean</a:t>
            </a:r>
            <a:r>
              <a:rPr lang="en-US" dirty="0" smtClean="0">
                <a:latin typeface="Courier" charset="0"/>
              </a:rPr>
              <a:t>())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endParaRPr lang="en-US" dirty="0" smtClean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Median calculated on a Series</a:t>
            </a:r>
            <a:endParaRPr lang="en-US" dirty="0"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data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petal_length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median</a:t>
            </a:r>
            <a:r>
              <a:rPr lang="en-US" dirty="0">
                <a:latin typeface="Courier" charset="0"/>
              </a:rPr>
              <a:t>())</a:t>
            </a:r>
            <a:endParaRPr lang="en-US" dirty="0">
              <a:latin typeface="Courier" charset="0"/>
            </a:endParaRPr>
          </a:p>
          <a:p>
            <a:endParaRPr lang="en-US" dirty="0" smtClean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Mode calculated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on a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Series</a:t>
            </a:r>
            <a:endParaRPr lang="en-US" dirty="0"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data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petal_length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mode</a:t>
            </a:r>
            <a:r>
              <a:rPr lang="en-US" dirty="0" smtClean="0">
                <a:latin typeface="Courier" charset="0"/>
              </a:rPr>
              <a:t>())</a:t>
            </a:r>
            <a:endParaRPr lang="en-US" dirty="0">
              <a:latin typeface="Courie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1206" y="1995116"/>
            <a:ext cx="3297411" cy="246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sepal_length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5.843333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sepal_width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3.054000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petal_length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3.758667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petal_width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1.198667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4.35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r>
              <a:rPr lang="pl-PL" dirty="0" smtClean="0">
                <a:solidFill>
                  <a:srgbClr val="212121"/>
                </a:solidFill>
                <a:latin typeface="Courier" charset="0"/>
              </a:rPr>
              <a:t>0 </a:t>
            </a:r>
            <a:r>
              <a:rPr lang="pl-PL" dirty="0">
                <a:solidFill>
                  <a:srgbClr val="212121"/>
                </a:solidFill>
                <a:latin typeface="Courier" charset="0"/>
              </a:rPr>
              <a:t>1.5 </a:t>
            </a:r>
            <a:endParaRPr lang="pl-PL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pl-PL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pl-PL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pl-PL" dirty="0">
                <a:solidFill>
                  <a:srgbClr val="212121"/>
                </a:solidFill>
                <a:latin typeface="Courier" charset="0"/>
              </a:rPr>
              <a:t>: float64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48945" algn="l"/>
              </a:tabLst>
            </a:pP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21205" y="1339876"/>
            <a:ext cx="3814975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876" y="3056945"/>
            <a:ext cx="3957448" cy="14636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21205" y="3056832"/>
            <a:ext cx="3742651" cy="12534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6708" y="784007"/>
            <a:ext cx="71799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Pandas 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包括一系列的统计方法</a:t>
            </a:r>
            <a:r>
              <a:rPr lang="en-US" sz="160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—mean, median, mode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altLang="en-US" dirty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统计计算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6876" y="1339876"/>
            <a:ext cx="4481273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876" y="1825839"/>
            <a:ext cx="455334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Mean calculated on a </a:t>
            </a:r>
            <a:r>
              <a:rPr lang="en-US" i="1" dirty="0" err="1" smtClean="0">
                <a:solidFill>
                  <a:srgbClr val="4F9192"/>
                </a:solidFill>
                <a:latin typeface="Courier" charset="0"/>
              </a:rPr>
              <a:t>DataFrame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data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mean</a:t>
            </a:r>
            <a:r>
              <a:rPr lang="en-US" dirty="0" smtClean="0">
                <a:latin typeface="Courier" charset="0"/>
              </a:rPr>
              <a:t>())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endParaRPr lang="en-US" dirty="0" smtClean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Median calculated on a Series</a:t>
            </a:r>
            <a:endParaRPr lang="en-US" dirty="0"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data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petal_length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median</a:t>
            </a:r>
            <a:r>
              <a:rPr lang="en-US" dirty="0">
                <a:latin typeface="Courier" charset="0"/>
              </a:rPr>
              <a:t>())</a:t>
            </a:r>
            <a:endParaRPr lang="en-US" dirty="0">
              <a:latin typeface="Courier" charset="0"/>
            </a:endParaRPr>
          </a:p>
          <a:p>
            <a:endParaRPr lang="en-US" dirty="0" smtClean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Mode calculated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on a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Series</a:t>
            </a:r>
            <a:endParaRPr lang="en-US" dirty="0"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data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petal_length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mode</a:t>
            </a:r>
            <a:r>
              <a:rPr lang="en-US" dirty="0" smtClean="0">
                <a:latin typeface="Courier" charset="0"/>
              </a:rPr>
              <a:t>())</a:t>
            </a:r>
            <a:endParaRPr lang="en-US" dirty="0">
              <a:latin typeface="Courie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1206" y="1995116"/>
            <a:ext cx="32974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sepal_length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5.843333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sepal_width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3.054000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petal_length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3.758667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petal_width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1.198667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float64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4.35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r>
              <a:rPr lang="pl-PL" dirty="0" smtClean="0">
                <a:solidFill>
                  <a:srgbClr val="212121"/>
                </a:solidFill>
                <a:latin typeface="Courier" charset="0"/>
              </a:rPr>
              <a:t>0 </a:t>
            </a:r>
            <a:r>
              <a:rPr lang="pl-PL" dirty="0">
                <a:solidFill>
                  <a:srgbClr val="212121"/>
                </a:solidFill>
                <a:latin typeface="Courier" charset="0"/>
              </a:rPr>
              <a:t>1.5 </a:t>
            </a:r>
            <a:endParaRPr lang="pl-PL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pl-PL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pl-PL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pl-PL" dirty="0">
                <a:solidFill>
                  <a:srgbClr val="212121"/>
                </a:solidFill>
                <a:latin typeface="Courier" charset="0"/>
              </a:rPr>
              <a:t>: float64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48945" algn="l"/>
              </a:tabLst>
            </a:pP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21205" y="1339876"/>
            <a:ext cx="3814975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876" y="3770615"/>
            <a:ext cx="3957448" cy="75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21205" y="3842535"/>
            <a:ext cx="3742651" cy="6061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6708" y="784007"/>
            <a:ext cx="71799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Pandas 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包括一系列的统计方法</a:t>
            </a:r>
            <a:r>
              <a:rPr lang="en-US" sz="160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—mean</a:t>
            </a:r>
            <a:r>
              <a:rPr lang="zh-CN" altLang="en-US" sz="160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均值</a:t>
            </a:r>
            <a:r>
              <a:rPr lang="en-US" sz="160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, median</a:t>
            </a:r>
            <a:r>
              <a:rPr lang="zh-CN" altLang="en-US" sz="160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中位数</a:t>
            </a:r>
            <a:r>
              <a:rPr lang="en-US" sz="160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, mode</a:t>
            </a:r>
            <a:r>
              <a:rPr lang="zh-CN" altLang="en-US" sz="160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众数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altLang="en-US" dirty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统计计算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6876" y="1339876"/>
            <a:ext cx="4481273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876" y="1825839"/>
            <a:ext cx="455334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Mean calculated on a </a:t>
            </a:r>
            <a:r>
              <a:rPr lang="en-US" i="1" dirty="0" err="1" smtClean="0">
                <a:solidFill>
                  <a:srgbClr val="4F9192"/>
                </a:solidFill>
                <a:latin typeface="Courier" charset="0"/>
              </a:rPr>
              <a:t>DataFrame</a:t>
            </a:r>
            <a:endParaRPr lang="en-US" dirty="0">
              <a:solidFill>
                <a:srgbClr val="4F9192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data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mean</a:t>
            </a:r>
            <a:r>
              <a:rPr lang="en-US" dirty="0" smtClean="0">
                <a:latin typeface="Courier" charset="0"/>
              </a:rPr>
              <a:t>())</a:t>
            </a:r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endParaRPr lang="en-US" dirty="0" smtClean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endParaRPr lang="en-US" dirty="0" smtClean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Median calculated on a Series</a:t>
            </a:r>
            <a:endParaRPr lang="en-US" dirty="0"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data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petal_length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median</a:t>
            </a:r>
            <a:r>
              <a:rPr lang="en-US" dirty="0">
                <a:latin typeface="Courier" charset="0"/>
              </a:rPr>
              <a:t>())</a:t>
            </a:r>
            <a:endParaRPr lang="en-US" dirty="0">
              <a:latin typeface="Courier" charset="0"/>
            </a:endParaRPr>
          </a:p>
          <a:p>
            <a:endParaRPr lang="en-US" dirty="0" smtClean="0">
              <a:latin typeface="Courier" charset="0"/>
            </a:endParaRPr>
          </a:p>
          <a:p>
            <a:r>
              <a:rPr lang="en-US" i="1" dirty="0">
                <a:solidFill>
                  <a:srgbClr val="4F9192"/>
                </a:solidFill>
                <a:latin typeface="Courier" charset="0"/>
              </a:rPr>
              <a:t>#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Mode calculated </a:t>
            </a:r>
            <a:r>
              <a:rPr lang="en-US" i="1" dirty="0">
                <a:solidFill>
                  <a:srgbClr val="4F9192"/>
                </a:solidFill>
                <a:latin typeface="Courier" charset="0"/>
              </a:rPr>
              <a:t>on a </a:t>
            </a:r>
            <a:r>
              <a:rPr lang="en-US" i="1" dirty="0" smtClean="0">
                <a:solidFill>
                  <a:srgbClr val="4F9192"/>
                </a:solidFill>
                <a:latin typeface="Courier" charset="0"/>
              </a:rPr>
              <a:t>Series</a:t>
            </a:r>
            <a:endParaRPr lang="en-US" dirty="0">
              <a:latin typeface="Courier" charset="0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latin typeface="Courier" charset="0"/>
              </a:rPr>
              <a:t>(</a:t>
            </a:r>
            <a:r>
              <a:rPr lang="en-US" dirty="0" err="1">
                <a:latin typeface="Courier" charset="0"/>
              </a:rPr>
              <a:t>data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petal_length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mode</a:t>
            </a:r>
            <a:r>
              <a:rPr lang="en-US" dirty="0" smtClean="0">
                <a:latin typeface="Courier" charset="0"/>
              </a:rPr>
              <a:t>())</a:t>
            </a:r>
            <a:endParaRPr lang="en-US" dirty="0">
              <a:latin typeface="Courie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1206" y="1995116"/>
            <a:ext cx="32974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sepal_length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5.843333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sepal_width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3.054000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petal_length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3.758667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petal_width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1.198667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float64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4.35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r>
              <a:rPr lang="pl-PL" dirty="0" smtClean="0">
                <a:solidFill>
                  <a:srgbClr val="212121"/>
                </a:solidFill>
                <a:latin typeface="Courier" charset="0"/>
              </a:rPr>
              <a:t>0 </a:t>
            </a:r>
            <a:r>
              <a:rPr lang="pl-PL" dirty="0">
                <a:solidFill>
                  <a:srgbClr val="212121"/>
                </a:solidFill>
                <a:latin typeface="Courier" charset="0"/>
              </a:rPr>
              <a:t>1.5 </a:t>
            </a:r>
            <a:endParaRPr lang="pl-PL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48945" algn="l"/>
              </a:tabLst>
            </a:pPr>
            <a:r>
              <a:rPr lang="pl-PL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pl-PL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pl-PL" dirty="0">
                <a:solidFill>
                  <a:srgbClr val="212121"/>
                </a:solidFill>
                <a:latin typeface="Courier" charset="0"/>
              </a:rPr>
              <a:t>: float64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tabLst>
                <a:tab pos="448945" algn="l"/>
              </a:tabLst>
            </a:pP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21205" y="1339876"/>
            <a:ext cx="3814975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6708" y="784007"/>
            <a:ext cx="71799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Pandas 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包括一系列的统计方法</a:t>
            </a:r>
            <a:r>
              <a:rPr lang="en-US" sz="160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—mean</a:t>
            </a:r>
            <a:r>
              <a:rPr lang="zh-CN" altLang="en-US" sz="160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均值</a:t>
            </a:r>
            <a:r>
              <a:rPr lang="en-US" sz="160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, median</a:t>
            </a:r>
            <a:r>
              <a:rPr lang="zh-CN" altLang="en-US" sz="160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中位数</a:t>
            </a:r>
            <a:r>
              <a:rPr lang="en-US" sz="160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, mode</a:t>
            </a:r>
            <a:r>
              <a:rPr lang="zh-CN" altLang="en-US" sz="160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众数</a:t>
            </a:r>
            <a:endParaRPr lang="zh-CN" altLang="en-US" sz="1600" dirty="0" smtClean="0">
              <a:solidFill>
                <a:srgbClr val="212121"/>
              </a:solidFill>
              <a:latin typeface="Avenir Book" charset="0"/>
              <a:ea typeface="宋体" panose="02010600030101010101" pitchFamily="2" charset="-122"/>
              <a:cs typeface="Avenir Book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altLang="en-US" dirty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统计计算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361" y="1995116"/>
            <a:ext cx="3858895" cy="24819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6876" y="1828800"/>
            <a:ext cx="3621291" cy="304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data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describe</a:t>
            </a:r>
            <a:r>
              <a:rPr lang="en-US" dirty="0" smtClean="0">
                <a:latin typeface="Courier" charset="0"/>
              </a:rPr>
              <a:t>())</a:t>
            </a:r>
            <a:endParaRPr lang="en-US" dirty="0" smtClean="0">
              <a:latin typeface="Courie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98806" y="1995116"/>
            <a:ext cx="32974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endParaRPr lang="en-US" dirty="0">
              <a:latin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6708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多个列的统计值可以用</a:t>
            </a:r>
            <a:r>
              <a:rPr lang="en-US" altLang="zh-CN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describe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方法展现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6876" y="1286528"/>
            <a:ext cx="3621291" cy="329184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170571" y="1286528"/>
            <a:ext cx="4424789" cy="329184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98806" y="1981207"/>
            <a:ext cx="4370450" cy="2495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altLang="en-US" dirty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统计计算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361" y="1856216"/>
            <a:ext cx="3858895" cy="24819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6876" y="1828800"/>
            <a:ext cx="3621291" cy="304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 smtClean="0">
                <a:latin typeface="Courier" charset="0"/>
              </a:rPr>
              <a:t>(</a:t>
            </a:r>
            <a:r>
              <a:rPr lang="en-US" dirty="0" err="1" smtClean="0">
                <a:latin typeface="Courier" charset="0"/>
              </a:rPr>
              <a:t>data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latin typeface="Courier" charset="0"/>
              </a:rPr>
              <a:t>describe</a:t>
            </a:r>
            <a:r>
              <a:rPr lang="en-US" dirty="0" smtClean="0">
                <a:latin typeface="Courier" charset="0"/>
              </a:rPr>
              <a:t>())</a:t>
            </a:r>
            <a:endParaRPr lang="en-US" dirty="0" smtClean="0">
              <a:latin typeface="Courie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98806" y="1856216"/>
            <a:ext cx="32974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48945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</a:t>
            </a:r>
            <a:endParaRPr lang="en-US" dirty="0">
              <a:latin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6708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多个列的统计值可以用</a:t>
            </a:r>
            <a:r>
              <a:rPr lang="en-US" altLang="zh-CN" sz="1600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describe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方法展现</a:t>
            </a:r>
            <a:endParaRPr lang="zh-CN" altLang="en-US" sz="1600" dirty="0" smtClean="0">
              <a:solidFill>
                <a:srgbClr val="212121"/>
              </a:solidFill>
              <a:latin typeface="Avenir Book" charset="0"/>
              <a:ea typeface="宋体" panose="02010600030101010101" pitchFamily="2" charset="-122"/>
              <a:cs typeface="Avenir Book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6876" y="1286528"/>
            <a:ext cx="3621291" cy="329184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170571" y="1286528"/>
            <a:ext cx="4424789" cy="329184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Pandas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介绍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26058" y="2095017"/>
            <a:ext cx="2513201" cy="1164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Vector 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(1 Dimension)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26058" y="3454270"/>
            <a:ext cx="2513201" cy="1164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Array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(2 Dimensions)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875" y="767471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基本数据结构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05431" y="2095017"/>
            <a:ext cx="2255631" cy="1164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Series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05431" y="3454270"/>
            <a:ext cx="2255631" cy="1164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Avenir Book" charset="0"/>
                <a:ea typeface="Avenir Book" charset="0"/>
                <a:cs typeface="Avenir Book" charset="0"/>
              </a:rPr>
              <a:t>DataFrame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26058" y="1325944"/>
            <a:ext cx="2513201" cy="683036"/>
          </a:xfrm>
          <a:prstGeom prst="roundRect">
            <a:avLst/>
          </a:prstGeom>
          <a:solidFill>
            <a:srgbClr val="005493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Type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76645" y="1325944"/>
            <a:ext cx="2513201" cy="683036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Pandas Name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488480" y="2347152"/>
            <a:ext cx="688165" cy="659757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488480" y="3706405"/>
            <a:ext cx="688165" cy="659757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 rotWithShape="1">
          <a:blip r:embed="rId1"/>
          <a:srcRect l="43620" t="6755" r="1848" b="5022"/>
          <a:stretch>
            <a:fillRect/>
          </a:stretch>
        </p:blipFill>
        <p:spPr>
          <a:xfrm>
            <a:off x="2948024" y="2491422"/>
            <a:ext cx="3246877" cy="109435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45485" y="1496060"/>
            <a:ext cx="3797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Matplotlib</a:t>
            </a:r>
            <a:endParaRPr lang="en-US" altLang="zh-CN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231140"/>
            <a:ext cx="7659370" cy="475234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Matplotlib</a:t>
            </a:r>
            <a:r>
              <a:rPr lang="zh-CN" altLang="en-US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画折线图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6876" y="1339876"/>
            <a:ext cx="4481273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876" y="1825839"/>
            <a:ext cx="4553349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00B050"/>
                </a:solidFill>
                <a:latin typeface="Courier" charset="0"/>
              </a:rPr>
              <a:t># 导入Matploylib库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from matplotlib import pyplot as plt  </a:t>
            </a:r>
            <a:endParaRPr lang="en-US">
              <a:latin typeface="Courier" charset="0"/>
            </a:endParaRPr>
          </a:p>
          <a:p>
            <a:r>
              <a:rPr lang="en-US" i="1">
                <a:solidFill>
                  <a:srgbClr val="00B050"/>
                </a:solidFill>
                <a:latin typeface="Courier" charset="0"/>
              </a:rPr>
              <a:t># 在notebook中画图</a:t>
            </a:r>
            <a:endParaRPr lang="en-US" i="1">
              <a:solidFill>
                <a:srgbClr val="00B050"/>
              </a:solidFill>
              <a:latin typeface="Courier" charset="0"/>
            </a:endParaRPr>
          </a:p>
          <a:p>
            <a:r>
              <a:rPr lang="en-US">
                <a:latin typeface="Courier" charset="0"/>
              </a:rPr>
              <a:t>%matplotlib inline     </a:t>
            </a:r>
            <a:endParaRPr lang="en-US">
              <a:latin typeface="Courier" charset="0"/>
            </a:endParaRPr>
          </a:p>
          <a:p>
            <a:r>
              <a:rPr lang="en-US" i="1">
                <a:solidFill>
                  <a:srgbClr val="00B050"/>
                </a:solidFill>
                <a:latin typeface="Courier" charset="0"/>
              </a:rPr>
              <a:t># 画布上画图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plt.plot([1,2,3],[4,5,1])      </a:t>
            </a:r>
            <a:endParaRPr lang="en-US">
              <a:latin typeface="Courier" charset="0"/>
            </a:endParaRPr>
          </a:p>
          <a:p>
            <a:r>
              <a:rPr lang="en-US" i="1">
                <a:solidFill>
                  <a:srgbClr val="00B050"/>
                </a:solidFill>
                <a:latin typeface="Courier" charset="0"/>
              </a:rPr>
              <a:t># 在画布上显示</a:t>
            </a:r>
            <a:endParaRPr lang="en-US" i="1">
              <a:solidFill>
                <a:srgbClr val="00B050"/>
              </a:solidFill>
              <a:latin typeface="Courier" charset="0"/>
            </a:endParaRPr>
          </a:p>
          <a:p>
            <a:r>
              <a:rPr lang="en-US">
                <a:latin typeface="Courier" charset="0"/>
              </a:rPr>
              <a:t>plt.show()</a:t>
            </a:r>
            <a:endParaRPr lang="en-US">
              <a:latin typeface="Courier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21205" y="1339876"/>
            <a:ext cx="3814975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Matplotlib</a:t>
            </a:r>
            <a:r>
              <a:rPr lang="zh-CN" altLang="en-US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画折线图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6876" y="1339876"/>
            <a:ext cx="4481273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876" y="1825839"/>
            <a:ext cx="4553349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00B050"/>
                </a:solidFill>
                <a:latin typeface="Courier" charset="0"/>
              </a:rPr>
              <a:t># 导入Matploylib库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from matplotlib import pyplot as plt  </a:t>
            </a:r>
            <a:endParaRPr lang="en-US">
              <a:latin typeface="Courier" charset="0"/>
            </a:endParaRPr>
          </a:p>
          <a:p>
            <a:r>
              <a:rPr lang="en-US" i="1">
                <a:solidFill>
                  <a:srgbClr val="00B050"/>
                </a:solidFill>
                <a:latin typeface="Courier" charset="0"/>
              </a:rPr>
              <a:t># 在notebook中画图</a:t>
            </a:r>
            <a:endParaRPr lang="en-US" i="1">
              <a:solidFill>
                <a:srgbClr val="00B050"/>
              </a:solidFill>
              <a:latin typeface="Courier" charset="0"/>
            </a:endParaRPr>
          </a:p>
          <a:p>
            <a:r>
              <a:rPr lang="en-US">
                <a:latin typeface="Courier" charset="0"/>
              </a:rPr>
              <a:t>%matplotlib inline     </a:t>
            </a:r>
            <a:endParaRPr lang="en-US">
              <a:latin typeface="Courier" charset="0"/>
            </a:endParaRPr>
          </a:p>
          <a:p>
            <a:r>
              <a:rPr lang="en-US" i="1">
                <a:solidFill>
                  <a:srgbClr val="00B050"/>
                </a:solidFill>
                <a:latin typeface="Courier" charset="0"/>
              </a:rPr>
              <a:t># 画布上画图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plt.plot([1,2,3],[4,5,1])      </a:t>
            </a:r>
            <a:endParaRPr lang="en-US">
              <a:latin typeface="Courier" charset="0"/>
            </a:endParaRPr>
          </a:p>
          <a:p>
            <a:r>
              <a:rPr lang="en-US" i="1">
                <a:solidFill>
                  <a:srgbClr val="00B050"/>
                </a:solidFill>
                <a:latin typeface="Courier" charset="0"/>
              </a:rPr>
              <a:t># 在画布上显示</a:t>
            </a:r>
            <a:endParaRPr lang="en-US" i="1">
              <a:solidFill>
                <a:srgbClr val="00B050"/>
              </a:solidFill>
              <a:latin typeface="Courier" charset="0"/>
            </a:endParaRPr>
          </a:p>
          <a:p>
            <a:r>
              <a:rPr lang="en-US">
                <a:latin typeface="Courier" charset="0"/>
              </a:rPr>
              <a:t>plt.show()</a:t>
            </a:r>
            <a:endParaRPr lang="en-US">
              <a:latin typeface="Courier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21205" y="1339876"/>
            <a:ext cx="3814975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6975" y="2131060"/>
            <a:ext cx="3829050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给图片添加标题和</a:t>
            </a:r>
            <a:r>
              <a:rPr lang="en-US" altLang="zh-CN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xy</a:t>
            </a:r>
            <a:r>
              <a:rPr lang="zh-CN" altLang="en-US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轴的标签</a:t>
            </a:r>
            <a:endParaRPr lang="zh-CN" altLang="en-US" dirty="0" err="1" smtClean="0">
              <a:latin typeface="Avenir Book" charset="0"/>
              <a:ea typeface="宋体" panose="02010600030101010101" pitchFamily="2" charset="-122"/>
              <a:cs typeface="Avenir Book" charset="0"/>
              <a:sym typeface="+mn-ea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6876" y="1339876"/>
            <a:ext cx="4481273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876" y="1825839"/>
            <a:ext cx="4553349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 charset="0"/>
              </a:rPr>
              <a:t>from matplotlib import pyplot as plt  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%matplotlib inline  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x = [5,2,7]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y = [2,16,4]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plt.plot(x,y)</a:t>
            </a:r>
            <a:endParaRPr lang="en-US">
              <a:latin typeface="Courier" charset="0"/>
            </a:endParaRPr>
          </a:p>
          <a:p>
            <a:r>
              <a:rPr lang="en-US" i="1">
                <a:solidFill>
                  <a:srgbClr val="00B050"/>
                </a:solidFill>
                <a:latin typeface="Courier" charset="0"/>
              </a:rPr>
              <a:t>#图片的标题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plt.title('Image Title')</a:t>
            </a:r>
            <a:endParaRPr lang="en-US">
              <a:latin typeface="Courier" charset="0"/>
            </a:endParaRPr>
          </a:p>
          <a:p>
            <a:r>
              <a:rPr lang="en-US" i="1">
                <a:solidFill>
                  <a:srgbClr val="00B050"/>
                </a:solidFill>
                <a:latin typeface="Courier" charset="0"/>
              </a:rPr>
              <a:t>#坐标轴Y轴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plt.ylabel('Y axis')</a:t>
            </a:r>
            <a:endParaRPr lang="en-US">
              <a:latin typeface="Courier" charset="0"/>
            </a:endParaRPr>
          </a:p>
          <a:p>
            <a:r>
              <a:rPr lang="en-US" i="1">
                <a:solidFill>
                  <a:srgbClr val="00B050"/>
                </a:solidFill>
                <a:latin typeface="Courier" charset="0"/>
              </a:rPr>
              <a:t>#坐标轴X轴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plt.xlabel('X axis')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plt.show()</a:t>
            </a:r>
            <a:endParaRPr lang="en-US">
              <a:latin typeface="Courier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21205" y="1339876"/>
            <a:ext cx="3814975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zh-CN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给图片添加标题和</a:t>
            </a:r>
            <a:r>
              <a:rPr lang="en-US" altLang="zh-CN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xy</a:t>
            </a:r>
            <a:r>
              <a:rPr lang="zh-CN" altLang="en-US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轴的标签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6876" y="1339876"/>
            <a:ext cx="4481273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876" y="1825839"/>
            <a:ext cx="4553349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 charset="0"/>
              </a:rPr>
              <a:t>from matplotlib import pyplot as plt  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%matplotlib inline  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x = [5,2,7]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y = [2,16,4]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plt.plot(x,y)</a:t>
            </a:r>
            <a:endParaRPr lang="en-US">
              <a:latin typeface="Courier" charset="0"/>
            </a:endParaRPr>
          </a:p>
          <a:p>
            <a:r>
              <a:rPr lang="en-US" i="1">
                <a:solidFill>
                  <a:srgbClr val="00B050"/>
                </a:solidFill>
                <a:latin typeface="Courier" charset="0"/>
              </a:rPr>
              <a:t>#图片的标题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plt.title('Image Title')</a:t>
            </a:r>
            <a:endParaRPr lang="en-US">
              <a:latin typeface="Courier" charset="0"/>
            </a:endParaRPr>
          </a:p>
          <a:p>
            <a:r>
              <a:rPr lang="en-US" i="1">
                <a:solidFill>
                  <a:srgbClr val="00B050"/>
                </a:solidFill>
                <a:latin typeface="Courier" charset="0"/>
              </a:rPr>
              <a:t>#坐标轴Y轴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plt.ylabel('Y axis')</a:t>
            </a:r>
            <a:endParaRPr lang="en-US">
              <a:latin typeface="Courier" charset="0"/>
            </a:endParaRPr>
          </a:p>
          <a:p>
            <a:r>
              <a:rPr lang="en-US" i="1">
                <a:solidFill>
                  <a:srgbClr val="00B050"/>
                </a:solidFill>
                <a:latin typeface="Courier" charset="0"/>
              </a:rPr>
              <a:t>#坐标轴X轴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plt.xlabel('X axis')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plt.show()</a:t>
            </a:r>
            <a:endParaRPr lang="en-US">
              <a:latin typeface="Courier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21205" y="1339876"/>
            <a:ext cx="3814975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8220" y="2099945"/>
            <a:ext cx="4105275" cy="2647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Matplotlib</a:t>
            </a:r>
            <a:r>
              <a:rPr lang="zh-CN" altLang="en-US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画直方图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6876" y="1339876"/>
            <a:ext cx="4481273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7025" y="1825625"/>
            <a:ext cx="4519930" cy="246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 charset="0"/>
              </a:rPr>
              <a:t>import matplotlib.pyplot as plt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population_age = [22,55,62,45,75,65,54,44,43,42,48]</a:t>
            </a:r>
            <a:endParaRPr lang="en-US">
              <a:latin typeface="Courier" charset="0"/>
            </a:endParaRPr>
          </a:p>
          <a:p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plt.hist(population_age, bins=5,  color='b', rwidth=0.8)</a:t>
            </a:r>
            <a:endParaRPr lang="en-US">
              <a:latin typeface="Courier" charset="0"/>
            </a:endParaRPr>
          </a:p>
          <a:p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plt.xlabel('age groups')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plt.ylabel('Number of people')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plt.title('Histogram')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plt.show()</a:t>
            </a:r>
            <a:endParaRPr lang="en-US">
              <a:latin typeface="Courier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21205" y="1339876"/>
            <a:ext cx="3814975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Matplotlib</a:t>
            </a:r>
            <a:r>
              <a:rPr lang="zh-CN" altLang="en-US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画直方图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6876" y="1339876"/>
            <a:ext cx="4481273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7025" y="1825625"/>
            <a:ext cx="4519930" cy="246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 charset="0"/>
              </a:rPr>
              <a:t>import matplotlib.pyplot as plt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population_age = [22,55,62,45,75,65,54,44,43,42,48]</a:t>
            </a:r>
            <a:endParaRPr lang="en-US">
              <a:latin typeface="Courier" charset="0"/>
            </a:endParaRPr>
          </a:p>
          <a:p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plt.hist(population_age, bins=5, color='b', rwidth=0.8)</a:t>
            </a:r>
            <a:endParaRPr lang="en-US">
              <a:latin typeface="Courier" charset="0"/>
            </a:endParaRPr>
          </a:p>
          <a:p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plt.xlabel('age groups')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plt.ylabel('Number of people')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plt.title('Histogram')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plt.show()</a:t>
            </a:r>
            <a:endParaRPr lang="en-US">
              <a:latin typeface="Courier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21205" y="1339876"/>
            <a:ext cx="3814975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4425" y="2131695"/>
            <a:ext cx="4008120" cy="268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Matplotlib</a:t>
            </a:r>
            <a:r>
              <a:rPr lang="zh-CN" altLang="en-US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画散点图并添加</a:t>
            </a:r>
            <a:r>
              <a:rPr lang="en-US" altLang="zh-CN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legend</a:t>
            </a:r>
            <a:endParaRPr lang="en-US" altLang="zh-CN" dirty="0" err="1" smtClean="0">
              <a:latin typeface="Avenir Book" charset="0"/>
              <a:ea typeface="宋体" panose="02010600030101010101" pitchFamily="2" charset="-122"/>
              <a:cs typeface="Avenir Book" charset="0"/>
              <a:sym typeface="+mn-ea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6876" y="1339876"/>
            <a:ext cx="4481273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6401" y="1674074"/>
            <a:ext cx="4553349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 charset="0"/>
              </a:rPr>
              <a:t>import matplotlib.pyplot as plt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x = [1,1.5,2,2.5,3,3.5,3.6]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y = [7.5,8,8.5,9,9.5,10,10.5] 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x1=[8,8.5,9,9.5,10,10.5,11]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y1=[3,3.5,3.7,4,4.5,5,5.2] </a:t>
            </a:r>
            <a:endParaRPr lang="en-US">
              <a:latin typeface="Courier" charset="0"/>
            </a:endParaRPr>
          </a:p>
          <a:p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plt.scatter(x,y, label='high income low saving',color='r')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plt.scatter(x1,y1,label='low income high savings',color='b')</a:t>
            </a:r>
            <a:endParaRPr lang="en-US">
              <a:latin typeface="Courier" charset="0"/>
            </a:endParaRPr>
          </a:p>
          <a:p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plt.xlabel('saving*100')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plt.ylabel('income*1000')</a:t>
            </a:r>
            <a:endParaRPr lang="en-US">
              <a:latin typeface="Courier" charset="0"/>
            </a:endParaRPr>
          </a:p>
          <a:p>
            <a:r>
              <a:rPr lang="en-US" i="1">
                <a:solidFill>
                  <a:srgbClr val="00B050"/>
                </a:solidFill>
                <a:latin typeface="Courier" charset="0"/>
              </a:rPr>
              <a:t>#</a:t>
            </a:r>
            <a:r>
              <a:rPr lang="zh-CN" altLang="en-US" i="1">
                <a:solidFill>
                  <a:srgbClr val="00B050"/>
                </a:solidFill>
                <a:latin typeface="Courier" charset="0"/>
                <a:ea typeface="宋体" panose="02010600030101010101" pitchFamily="2" charset="-122"/>
              </a:rPr>
              <a:t>添加</a:t>
            </a:r>
            <a:r>
              <a:rPr lang="en-US" altLang="zh-CN" i="1">
                <a:solidFill>
                  <a:srgbClr val="00B050"/>
                </a:solidFill>
                <a:latin typeface="Courier" charset="0"/>
                <a:ea typeface="宋体" panose="02010600030101010101" pitchFamily="2" charset="-122"/>
              </a:rPr>
              <a:t>legend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plt.legend()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plt.show()</a:t>
            </a:r>
            <a:endParaRPr lang="en-US">
              <a:latin typeface="Courier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21205" y="1339876"/>
            <a:ext cx="3814975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Matplotlib</a:t>
            </a:r>
            <a:r>
              <a:rPr lang="zh-CN" altLang="en-US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画散点图并添加</a:t>
            </a:r>
            <a:r>
              <a:rPr lang="en-US" altLang="zh-CN" dirty="0" err="1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legend</a:t>
            </a:r>
            <a:endParaRPr lang="en-US" altLang="zh-CN" dirty="0" err="1" smtClean="0">
              <a:latin typeface="Avenir Book" charset="0"/>
              <a:ea typeface="宋体" panose="02010600030101010101" pitchFamily="2" charset="-122"/>
              <a:cs typeface="Avenir Book" charset="0"/>
              <a:sym typeface="+mn-ea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6876" y="1339876"/>
            <a:ext cx="4481273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6401" y="1674074"/>
            <a:ext cx="4553349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 charset="0"/>
              </a:rPr>
              <a:t>import matplotlib.pyplot as plt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x = [1,1.5,2,2.5,3,3.5,3.6]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y = [7.5,8,8.5,9,9.5,10,10.5] 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x1=[8,8.5,9,9.5,10,10.5,11]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y1=[3,3.5,3.7,4,4.5,5,5.2] </a:t>
            </a:r>
            <a:endParaRPr lang="en-US">
              <a:latin typeface="Courier" charset="0"/>
            </a:endParaRPr>
          </a:p>
          <a:p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plt.scatter(x,y, label='high income low saving',color='r',s=50, alpha=0.5)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plt.scatter(x1,y1,label='low income high savings',color='b')</a:t>
            </a:r>
            <a:endParaRPr lang="en-US">
              <a:latin typeface="Courier" charset="0"/>
            </a:endParaRPr>
          </a:p>
          <a:p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plt.xlabel('saving*100')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plt.ylabel('income*1000')</a:t>
            </a:r>
            <a:endParaRPr lang="en-US">
              <a:latin typeface="Courier" charset="0"/>
            </a:endParaRPr>
          </a:p>
          <a:p>
            <a:r>
              <a:rPr lang="en-US" i="1">
                <a:solidFill>
                  <a:srgbClr val="00B050"/>
                </a:solidFill>
                <a:latin typeface="Courier" charset="0"/>
              </a:rPr>
              <a:t>#</a:t>
            </a:r>
            <a:r>
              <a:rPr lang="zh-CN" altLang="en-US" i="1">
                <a:solidFill>
                  <a:srgbClr val="00B050"/>
                </a:solidFill>
                <a:latin typeface="Courier" charset="0"/>
                <a:ea typeface="宋体" panose="02010600030101010101" pitchFamily="2" charset="-122"/>
              </a:rPr>
              <a:t>添加</a:t>
            </a:r>
            <a:r>
              <a:rPr lang="en-US" altLang="zh-CN" i="1">
                <a:solidFill>
                  <a:srgbClr val="00B050"/>
                </a:solidFill>
                <a:latin typeface="Courier" charset="0"/>
                <a:ea typeface="宋体" panose="02010600030101010101" pitchFamily="2" charset="-122"/>
              </a:rPr>
              <a:t>legend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plt.legend()</a:t>
            </a:r>
            <a:endParaRPr lang="en-US">
              <a:latin typeface="Courier" charset="0"/>
            </a:endParaRPr>
          </a:p>
          <a:p>
            <a:r>
              <a:rPr lang="en-US">
                <a:latin typeface="Courier" charset="0"/>
              </a:rPr>
              <a:t>plt.show()</a:t>
            </a:r>
            <a:endParaRPr lang="en-US">
              <a:latin typeface="Courier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21205" y="1339876"/>
            <a:ext cx="3814975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5385" y="2171065"/>
            <a:ext cx="3886200" cy="254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Pandas Series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的创建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和索引</a:t>
            </a:r>
            <a:endParaRPr lang="zh-CN" altLang="en-US" dirty="0" smtClean="0">
              <a:latin typeface="Avenir Book" charset="0"/>
              <a:ea typeface="宋体" panose="02010600030101010101" pitchFamily="2" charset="-122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6875" y="1860614"/>
            <a:ext cx="49530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import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b="1" dirty="0">
                <a:solidFill>
                  <a:srgbClr val="0433FF"/>
                </a:solidFill>
                <a:latin typeface="Courier" charset="0"/>
              </a:rPr>
              <a:t>pandas</a:t>
            </a:r>
            <a:r>
              <a:rPr lang="en-US" dirty="0">
                <a:latin typeface="Courier" charset="0"/>
              </a:rPr>
              <a:t> </a:t>
            </a:r>
            <a:r>
              <a:rPr lang="en-US" b="1" dirty="0">
                <a:solidFill>
                  <a:srgbClr val="008F00"/>
                </a:solidFill>
                <a:latin typeface="Courier" charset="0"/>
              </a:rPr>
              <a:t>as</a:t>
            </a:r>
            <a:r>
              <a:rPr lang="en-US" dirty="0">
                <a:latin typeface="Courier" charset="0"/>
              </a:rPr>
              <a:t> </a:t>
            </a:r>
            <a:r>
              <a:rPr lang="en-US" b="1" dirty="0" err="1">
                <a:solidFill>
                  <a:srgbClr val="0433FF"/>
                </a:solidFill>
                <a:latin typeface="Courier" charset="0"/>
              </a:rPr>
              <a:t>pd</a:t>
            </a:r>
            <a:endParaRPr lang="en-US" dirty="0">
              <a:solidFill>
                <a:srgbClr val="008F00"/>
              </a:solidFill>
              <a:latin typeface="Courier" charset="0"/>
            </a:endParaRPr>
          </a:p>
          <a:p>
            <a:pPr lvl="0"/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/>
            <a:r>
              <a:rPr lang="en-US" dirty="0" err="1" smtClean="0">
                <a:latin typeface="Courier" charset="0"/>
              </a:rPr>
              <a:t>step_data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[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3620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7891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9761</a:t>
            </a:r>
            <a:r>
              <a:rPr lang="en-US" dirty="0">
                <a:latin typeface="Courier" charset="0"/>
              </a:rPr>
              <a:t>, </a:t>
            </a:r>
            <a:endParaRPr lang="en-US" dirty="0" smtClean="0">
              <a:latin typeface="Courier" charset="0"/>
            </a:endParaRPr>
          </a:p>
          <a:p>
            <a:pPr lvl="0"/>
            <a:r>
              <a:rPr lang="en-US" dirty="0">
                <a:solidFill>
                  <a:srgbClr val="797979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            3907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4338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5373</a:t>
            </a:r>
            <a:r>
              <a:rPr lang="en-US" dirty="0" smtClean="0">
                <a:latin typeface="Courier" charset="0"/>
              </a:rPr>
              <a:t>]</a:t>
            </a:r>
            <a:endParaRPr lang="en-US" dirty="0" smtClean="0">
              <a:latin typeface="Courier" charset="0"/>
            </a:endParaRPr>
          </a:p>
          <a:p>
            <a:pPr lvl="0"/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/>
            <a:r>
              <a:rPr lang="en-US" dirty="0" err="1">
                <a:solidFill>
                  <a:srgbClr val="212121"/>
                </a:solidFill>
                <a:latin typeface="Courier" charset="0"/>
              </a:rPr>
              <a:t>step_counts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pd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Series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step_data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, 			       name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'steps'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)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/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/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srgbClr val="212121"/>
                </a:solidFill>
                <a:latin typeface="Courier" charset="0"/>
              </a:rPr>
              <a:t>step_counts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)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45188" y="1860614"/>
            <a:ext cx="3290993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3937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0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3620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3937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7891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3937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9761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3937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3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3907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3937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4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4338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3937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5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5373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3937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Name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steps, </a:t>
            </a:r>
            <a:r>
              <a:rPr lang="en-US" dirty="0" err="1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int64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lnSpc>
                <a:spcPct val="150000"/>
              </a:lnSpc>
              <a:tabLst>
                <a:tab pos="3937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6875" y="767471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使用数据创建</a:t>
            </a:r>
            <a:r>
              <a:rPr lang="en-US" altLang="zh-CN" sz="1600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Series</a:t>
            </a:r>
            <a:endParaRPr lang="en-US" altLang="zh-CN" sz="1600" dirty="0" smtClean="0">
              <a:solidFill>
                <a:srgbClr val="212121"/>
              </a:solidFill>
              <a:latin typeface="Avenir Book" charset="0"/>
              <a:ea typeface="宋体" panose="02010600030101010101" pitchFamily="2" charset="-122"/>
              <a:cs typeface="Avenir Book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6290" y="1860614"/>
            <a:ext cx="3466328" cy="2077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Pandas Series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的创建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和索引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6875" y="1860614"/>
            <a:ext cx="49530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rgbClr val="008F00"/>
                </a:solidFill>
                <a:latin typeface="Courier" charset="0"/>
              </a:rPr>
              <a:t>import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b="1" dirty="0">
                <a:solidFill>
                  <a:srgbClr val="0433FF"/>
                </a:solidFill>
                <a:latin typeface="Courier" charset="0"/>
              </a:rPr>
              <a:t>pandas</a:t>
            </a:r>
            <a:r>
              <a:rPr lang="en-US" dirty="0">
                <a:latin typeface="Courier" charset="0"/>
              </a:rPr>
              <a:t> </a:t>
            </a:r>
            <a:r>
              <a:rPr lang="en-US" b="1" dirty="0">
                <a:solidFill>
                  <a:srgbClr val="008F00"/>
                </a:solidFill>
                <a:latin typeface="Courier" charset="0"/>
              </a:rPr>
              <a:t>as</a:t>
            </a:r>
            <a:r>
              <a:rPr lang="en-US" dirty="0">
                <a:latin typeface="Courier" charset="0"/>
              </a:rPr>
              <a:t> </a:t>
            </a:r>
            <a:r>
              <a:rPr lang="en-US" b="1" dirty="0" err="1">
                <a:solidFill>
                  <a:srgbClr val="0433FF"/>
                </a:solidFill>
                <a:latin typeface="Courier" charset="0"/>
              </a:rPr>
              <a:t>pd</a:t>
            </a:r>
            <a:endParaRPr lang="en-US" dirty="0">
              <a:solidFill>
                <a:srgbClr val="008F00"/>
              </a:solidFill>
              <a:latin typeface="Courier" charset="0"/>
            </a:endParaRPr>
          </a:p>
          <a:p>
            <a:pPr lvl="0"/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/>
            <a:r>
              <a:rPr lang="en-US" dirty="0" err="1" smtClean="0">
                <a:latin typeface="Courier" charset="0"/>
              </a:rPr>
              <a:t>step_data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latin typeface="Courier" charset="0"/>
              </a:rPr>
              <a:t> [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3620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7891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9761</a:t>
            </a:r>
            <a:r>
              <a:rPr lang="en-US" dirty="0">
                <a:latin typeface="Courier" charset="0"/>
              </a:rPr>
              <a:t>, </a:t>
            </a:r>
            <a:endParaRPr lang="en-US" dirty="0" smtClean="0">
              <a:latin typeface="Courier" charset="0"/>
            </a:endParaRPr>
          </a:p>
          <a:p>
            <a:pPr lvl="0"/>
            <a:r>
              <a:rPr lang="en-US" dirty="0">
                <a:solidFill>
                  <a:srgbClr val="797979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            3907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4338</a:t>
            </a:r>
            <a:r>
              <a:rPr lang="en-US" dirty="0">
                <a:latin typeface="Courier" charset="0"/>
              </a:rPr>
              <a:t>,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5373</a:t>
            </a:r>
            <a:r>
              <a:rPr lang="en-US" dirty="0" smtClean="0">
                <a:latin typeface="Courier" charset="0"/>
              </a:rPr>
              <a:t>]</a:t>
            </a:r>
            <a:endParaRPr lang="en-US" dirty="0" smtClean="0">
              <a:latin typeface="Courier" charset="0"/>
            </a:endParaRPr>
          </a:p>
          <a:p>
            <a:pPr lvl="0"/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/>
            <a:r>
              <a:rPr lang="en-US" dirty="0" err="1">
                <a:solidFill>
                  <a:srgbClr val="212121"/>
                </a:solidFill>
                <a:latin typeface="Courier" charset="0"/>
              </a:rPr>
              <a:t>step_counts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pd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Series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step_data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, 			       name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'steps'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)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/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/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srgbClr val="212121"/>
                </a:solidFill>
                <a:latin typeface="Courier" charset="0"/>
              </a:rPr>
              <a:t>step_counts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)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45188" y="1860614"/>
            <a:ext cx="3290993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3937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0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3620 </a:t>
            </a:r>
            <a:endParaRPr lang="en-US" dirty="0" smtClean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3937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7891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3937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9761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3937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3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3907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3937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4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4338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3937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5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5373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3937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Name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steps, </a:t>
            </a:r>
            <a:r>
              <a:rPr lang="en-US" dirty="0" err="1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int64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lnSpc>
                <a:spcPct val="150000"/>
              </a:lnSpc>
              <a:tabLst>
                <a:tab pos="3937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6875" y="767471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使用数据创建</a:t>
            </a:r>
            <a:r>
              <a:rPr lang="en-US" altLang="zh-CN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Series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81700" y="1860550"/>
            <a:ext cx="230505" cy="1324610"/>
          </a:xfrm>
          <a:prstGeom prst="rect">
            <a:avLst/>
          </a:prstGeom>
          <a:noFill/>
          <a:ln>
            <a:solidFill>
              <a:srgbClr val="76D6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chemeClr val="accent3"/>
                </a:solidFill>
              </a:ln>
              <a:solidFill>
                <a:schemeClr val="accent3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5427980" y="3014345"/>
            <a:ext cx="553720" cy="815975"/>
          </a:xfrm>
          <a:prstGeom prst="straightConnector1">
            <a:avLst/>
          </a:prstGeom>
          <a:ln>
            <a:solidFill>
              <a:srgbClr val="76D6FF"/>
            </a:solidFill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112385" y="3891915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3"/>
                </a:solidFill>
              </a:rPr>
              <a:t>索引</a:t>
            </a:r>
            <a:endParaRPr lang="zh-CN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Pandas Series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的创建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和索引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6876" y="1825839"/>
            <a:ext cx="50425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srgbClr val="212121"/>
                </a:solidFill>
                <a:latin typeface="Courier" charset="0"/>
              </a:rPr>
              <a:t>step_counts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solidFill>
                  <a:srgbClr val="212121"/>
                </a:solidFill>
                <a:latin typeface="Courier" charset="0"/>
              </a:rPr>
              <a:t>index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pd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date_range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'20150329'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,                 				periods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=6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)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/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/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srgbClr val="212121"/>
                </a:solidFill>
                <a:latin typeface="Courier" charset="0"/>
              </a:rPr>
              <a:t>step_counts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)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18818" y="1825839"/>
            <a:ext cx="329741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2015-03-29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3620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2015-03-30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7891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2015-03-31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9761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3907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2015-04-02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4338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2015-04-03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5373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Freq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D, Name: steps, 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	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int64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lnSpc>
                <a:spcPct val="150000"/>
              </a:lnSpc>
              <a:tabLst>
                <a:tab pos="3937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6708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向</a:t>
            </a:r>
            <a:r>
              <a:rPr lang="en-US" altLang="zh-CN" sz="1600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Series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</a:rPr>
              <a:t>中添加时间范围的索引</a:t>
            </a:r>
            <a:endParaRPr lang="en-US" altLang="zh-CN" sz="1600" dirty="0" smtClean="0">
              <a:solidFill>
                <a:srgbClr val="212121"/>
              </a:solidFill>
              <a:latin typeface="Avenir Book" charset="0"/>
              <a:ea typeface="宋体" panose="02010600030101010101" pitchFamily="2" charset="-122"/>
              <a:cs typeface="Avenir Book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06290" y="1860614"/>
            <a:ext cx="3466328" cy="2077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6876" y="1339876"/>
            <a:ext cx="4962742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8352" y="296172"/>
            <a:ext cx="843782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>
              <a:defRPr sz="3000" spc="-26">
                <a:latin typeface="Avenir Black"/>
                <a:cs typeface="Avenir Black"/>
              </a:defRPr>
            </a:lvl1pPr>
          </a:lstStyle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+mn-ea"/>
              </a:rPr>
              <a:t>Pandas Series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的创建</a:t>
            </a:r>
            <a:r>
              <a:rPr lang="zh-CN" altLang="en-US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和索引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6876" y="1825839"/>
            <a:ext cx="5042562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srgbClr val="212121"/>
                </a:solidFill>
                <a:latin typeface="Courier" charset="0"/>
              </a:rPr>
              <a:t>step_counts</a:t>
            </a:r>
            <a:r>
              <a:rPr lang="en-US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>
                <a:solidFill>
                  <a:srgbClr val="212121"/>
                </a:solidFill>
                <a:latin typeface="Courier" charset="0"/>
              </a:rPr>
              <a:t>index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 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pd</a:t>
            </a:r>
            <a:r>
              <a:rPr lang="en-US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date_range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C8352B"/>
                </a:solidFill>
                <a:latin typeface="Courier" charset="0"/>
              </a:rPr>
              <a:t>'20150329'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,                 				periods</a:t>
            </a:r>
            <a:r>
              <a:rPr lang="en-US" dirty="0">
                <a:solidFill>
                  <a:srgbClr val="797979"/>
                </a:solidFill>
                <a:latin typeface="Courier" charset="0"/>
              </a:rPr>
              <a:t>=6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)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/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/>
            <a:r>
              <a:rPr lang="en-US" b="1" dirty="0">
                <a:solidFill>
                  <a:srgbClr val="008F00"/>
                </a:solidFill>
                <a:latin typeface="Courier" charset="0"/>
              </a:rPr>
              <a:t>print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srgbClr val="212121"/>
                </a:solidFill>
                <a:latin typeface="Courier" charset="0"/>
              </a:rPr>
              <a:t>step_counts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)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18818" y="1825839"/>
            <a:ext cx="3297411" cy="1968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&gt;&gt;&gt;	2015-03-29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3620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2015-03-30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7891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2015-03-31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9761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2015-04-01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3907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2015-04-02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4338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2015-04-03 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5373 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 lvl="0">
              <a:tabLst>
                <a:tab pos="457200" algn="l"/>
              </a:tabLst>
            </a:pPr>
            <a:r>
              <a:rPr lang="en-US" dirty="0" smtClean="0">
                <a:solidFill>
                  <a:srgbClr val="212121"/>
                </a:solidFill>
                <a:latin typeface="Courier" charset="0"/>
              </a:rPr>
              <a:t>	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Name: steps,</a:t>
            </a:r>
            <a:r>
              <a:rPr lang="en-US" dirty="0" err="1" smtClean="0">
                <a:solidFill>
                  <a:srgbClr val="212121"/>
                </a:solidFill>
                <a:latin typeface="Courier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" charset="0"/>
              </a:rPr>
              <a:t>: int64</a:t>
            </a:r>
            <a:endParaRPr lang="en-US" dirty="0">
              <a:solidFill>
                <a:srgbClr val="212121"/>
              </a:solidFill>
              <a:latin typeface="Courier" charset="0"/>
            </a:endParaRPr>
          </a:p>
          <a:p>
            <a:pPr>
              <a:lnSpc>
                <a:spcPct val="150000"/>
              </a:lnSpc>
              <a:tabLst>
                <a:tab pos="393700" algn="l"/>
              </a:tabLst>
            </a:pP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6708" y="784007"/>
            <a:ext cx="6840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向</a:t>
            </a:r>
            <a:r>
              <a:rPr lang="en-US" altLang="zh-CN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Series</a:t>
            </a:r>
            <a:r>
              <a:rPr lang="zh-CN" altLang="en-US" sz="1600" dirty="0" smtClean="0">
                <a:latin typeface="Avenir Book" charset="0"/>
                <a:ea typeface="宋体" panose="02010600030101010101" pitchFamily="2" charset="-122"/>
                <a:cs typeface="Avenir Book" charset="0"/>
                <a:sym typeface="+mn-ea"/>
              </a:rPr>
              <a:t>中添加时间范围的索引</a:t>
            </a:r>
            <a:endParaRPr lang="zh-CN" altLang="en-US" sz="1600" dirty="0" smtClean="0">
              <a:latin typeface="Avenir Book" charset="0"/>
              <a:ea typeface="宋体" panose="02010600030101010101" pitchFamily="2" charset="-122"/>
              <a:cs typeface="Avenir Book" charset="0"/>
              <a:sym typeface="+mn-ea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45188" y="1339876"/>
            <a:ext cx="3427430" cy="333745"/>
          </a:xfrm>
          <a:prstGeom prst="roundRect">
            <a:avLst>
              <a:gd name="adj" fmla="val 2180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bg1">
                    <a:lumMod val="75000"/>
                    <a:lumOff val="2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Output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imple-dark-2">
  <a:themeElements>
    <a:clrScheme name="Custom 6">
      <a:dk1>
        <a:srgbClr val="FEFFFF"/>
      </a:dk1>
      <a:lt1>
        <a:srgbClr val="000000"/>
      </a:lt1>
      <a:dk2>
        <a:srgbClr val="003C71"/>
      </a:dk2>
      <a:lt2>
        <a:srgbClr val="B1BABF"/>
      </a:lt2>
      <a:accent1>
        <a:srgbClr val="B7D108"/>
      </a:accent1>
      <a:accent2>
        <a:srgbClr val="0071C5"/>
      </a:accent2>
      <a:accent3>
        <a:srgbClr val="009CDA"/>
      </a:accent3>
      <a:accent4>
        <a:srgbClr val="F8D44C"/>
      </a:accent4>
      <a:accent5>
        <a:srgbClr val="FFA400"/>
      </a:accent5>
      <a:accent6>
        <a:srgbClr val="FF4E00"/>
      </a:accent6>
      <a:hlink>
        <a:srgbClr val="C3D600"/>
      </a:hlink>
      <a:folHlink>
        <a:srgbClr val="0071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13021</Words>
  <Application>WPS 演示</Application>
  <PresentationFormat>On-screen Show (16:9)</PresentationFormat>
  <Paragraphs>1151</Paragraphs>
  <Slides>59</Slides>
  <Notes>99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1" baseType="lpstr">
      <vt:lpstr>Arial</vt:lpstr>
      <vt:lpstr>宋体</vt:lpstr>
      <vt:lpstr>Wingdings</vt:lpstr>
      <vt:lpstr>Arial</vt:lpstr>
      <vt:lpstr>Avenir Book</vt:lpstr>
      <vt:lpstr>Segoe Print</vt:lpstr>
      <vt:lpstr>Avenir Black</vt:lpstr>
      <vt:lpstr>Courier</vt:lpstr>
      <vt:lpstr>微软雅黑</vt:lpstr>
      <vt:lpstr>Arial Unicode MS</vt:lpstr>
      <vt:lpstr>Courier New</vt:lpstr>
      <vt:lpstr>1_simple-dark-2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&lt;Title&gt;</dc:title>
  <dc:creator/>
  <cp:lastModifiedBy>user</cp:lastModifiedBy>
  <cp:revision>664</cp:revision>
  <cp:lastPrinted>2017-05-10T00:34:00Z</cp:lastPrinted>
  <dcterms:created xsi:type="dcterms:W3CDTF">2019-07-13T07:16:00Z</dcterms:created>
  <dcterms:modified xsi:type="dcterms:W3CDTF">2019-07-14T05:23:38Z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