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3" r:id="rId18"/>
    <p:sldId id="268" r:id="rId19"/>
    <p:sldId id="269" r:id="rId20"/>
    <p:sldId id="270" r:id="rId21"/>
    <p:sldId id="271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F70C-7239-4062-AF65-E31EF3E7B7A9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62414-8E87-4891-A1C6-3B1430226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DA68E-6B81-4E30-AF55-AA78BC32F8A3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8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DA68E-6B81-4E30-AF55-AA78BC32F8A3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0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 descr="Light upward diagonal"/>
          <p:cNvSpPr>
            <a:spLocks noChangeArrowheads="1"/>
          </p:cNvSpPr>
          <p:nvPr userDrawn="1"/>
        </p:nvSpPr>
        <p:spPr bwMode="auto">
          <a:xfrm>
            <a:off x="7938" y="4076726"/>
            <a:ext cx="9144000" cy="18891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1412876"/>
            <a:ext cx="9144000" cy="26654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060849"/>
            <a:ext cx="8786812" cy="144938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Cambria" pitchFamily="18" charset="0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74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75"/>
            <a:ext cx="9144000" cy="10795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2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4096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5000"/>
              </a:lnSpc>
              <a:spcBef>
                <a:spcPts val="1200"/>
              </a:spcBef>
              <a:defRPr sz="3200" b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00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lang="en-US" sz="25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625475" indent="-285750">
              <a:buClr>
                <a:srgbClr val="C00000"/>
              </a:buClr>
              <a:buFont typeface="Wingdings" pitchFamily="2" charset="2"/>
              <a:buChar char="§"/>
              <a:defRPr lang="en-US" sz="23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896938" indent="-268288">
              <a:tabLst/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168400" indent="-228600"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1168400" indent="-228600">
              <a:defRPr baseline="0">
                <a:solidFill>
                  <a:schemeClr val="tx1"/>
                </a:solidFill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75"/>
            <a:ext cx="9144000" cy="10795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Rectangle 5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69580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2CC42-713A-4D49-8980-BCC6145DB689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3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75"/>
            <a:ext cx="9144000" cy="10795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EC8C8-FE17-484E-93F8-AF63B951415C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1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 descr="Light upward diagonal"/>
          <p:cNvSpPr>
            <a:spLocks noChangeArrowheads="1"/>
          </p:cNvSpPr>
          <p:nvPr userDrawn="1"/>
        </p:nvSpPr>
        <p:spPr bwMode="auto">
          <a:xfrm>
            <a:off x="7938" y="4076700"/>
            <a:ext cx="9144000" cy="18891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1412875"/>
            <a:ext cx="9144000" cy="26654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060848"/>
            <a:ext cx="8786812" cy="144938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Cambria" pitchFamily="18" charset="0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1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4096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5000"/>
              </a:lnSpc>
              <a:spcBef>
                <a:spcPts val="1200"/>
              </a:spcBef>
              <a:defRPr sz="3200" b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00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lang="en-US" sz="25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625475" indent="-285750">
              <a:buClr>
                <a:srgbClr val="C00000"/>
              </a:buClr>
              <a:buFont typeface="Wingdings" pitchFamily="2" charset="2"/>
              <a:buChar char="§"/>
              <a:defRPr lang="en-US" sz="23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896938" indent="-268288">
              <a:tabLst/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168400" indent="-228600"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1168400" indent="-228600">
              <a:defRPr baseline="0">
                <a:solidFill>
                  <a:schemeClr val="tx1"/>
                </a:solidFill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36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Rectangle 5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69580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2CC42-713A-4D49-8980-BCC6145DB689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6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EC8C8-FE17-484E-93F8-AF63B951415C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3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 descr="Light upward diagonal"/>
          <p:cNvSpPr>
            <a:spLocks noChangeArrowheads="1"/>
          </p:cNvSpPr>
          <p:nvPr userDrawn="1"/>
        </p:nvSpPr>
        <p:spPr bwMode="auto">
          <a:xfrm>
            <a:off x="7938" y="4076700"/>
            <a:ext cx="9144000" cy="18891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1412875"/>
            <a:ext cx="9144000" cy="26654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060848"/>
            <a:ext cx="8786812" cy="144938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Cambria" pitchFamily="18" charset="0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1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5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64096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5000"/>
              </a:lnSpc>
              <a:spcBef>
                <a:spcPts val="1200"/>
              </a:spcBef>
              <a:defRPr sz="3200" b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400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lang="en-US" sz="25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625475" indent="-285750">
              <a:buClr>
                <a:srgbClr val="C00000"/>
              </a:buClr>
              <a:buFont typeface="Wingdings" pitchFamily="2" charset="2"/>
              <a:buChar char="§"/>
              <a:defRPr lang="en-US" sz="2300" kern="1200" baseline="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896938" indent="-268288">
              <a:tabLst/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3pPr>
            <a:lvl4pPr marL="1168400" indent="-228600">
              <a:defRPr baseline="0">
                <a:solidFill>
                  <a:schemeClr val="tx1"/>
                </a:solidFill>
                <a:latin typeface="Cambria" pitchFamily="18" charset="0"/>
                <a:ea typeface="黑体" pitchFamily="49" charset="-122"/>
              </a:defRPr>
            </a:lvl4pPr>
            <a:lvl5pPr marL="1168400" indent="-228600">
              <a:defRPr baseline="0">
                <a:solidFill>
                  <a:schemeClr val="tx1"/>
                </a:solidFill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Rectangle 5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69580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2CC42-713A-4D49-8980-BCC6145DB689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331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6488" y="6453188"/>
            <a:ext cx="525462" cy="3651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0EC8C8-FE17-484E-93F8-AF63B951415C}" type="slidenum">
              <a:rPr lang="nl-NL">
                <a:solidFill>
                  <a:prstClr val="black">
                    <a:lumMod val="65000"/>
                    <a:lumOff val="35000"/>
                  </a:prstClr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prstClr val="black">
                  <a:lumMod val="65000"/>
                  <a:lumOff val="35000"/>
                </a:prst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75"/>
            <a:ext cx="9144000" cy="10795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7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2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8" name="TextBox 2"/>
          <p:cNvSpPr txBox="1">
            <a:spLocks noChangeArrowheads="1"/>
          </p:cNvSpPr>
          <p:nvPr userDrawn="1"/>
        </p:nvSpPr>
        <p:spPr bwMode="auto">
          <a:xfrm>
            <a:off x="8736014" y="6453188"/>
            <a:ext cx="36420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10A723F3-24F4-4A03-B33C-575781C3ACA5}" type="slidenum">
              <a:rPr lang="en-US" sz="1300" b="1" smtClean="0">
                <a:solidFill>
                  <a:prstClr val="black"/>
                </a:solidFill>
                <a:latin typeface="Century Gothic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sz="1300" b="1" smtClean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7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8" name="TextBox 2"/>
          <p:cNvSpPr txBox="1">
            <a:spLocks noChangeArrowheads="1"/>
          </p:cNvSpPr>
          <p:nvPr userDrawn="1"/>
        </p:nvSpPr>
        <p:spPr bwMode="auto">
          <a:xfrm>
            <a:off x="8736013" y="6453188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10A723F3-24F4-4A03-B33C-575781C3ACA5}" type="slidenum">
              <a:rPr lang="en-US" sz="1300" b="1" smtClean="0">
                <a:solidFill>
                  <a:prstClr val="black"/>
                </a:solidFill>
                <a:latin typeface="Century Gothic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sz="1300" b="1" smtClean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upward diagonal"/>
          <p:cNvSpPr>
            <a:spLocks noChangeArrowheads="1"/>
          </p:cNvSpPr>
          <p:nvPr userDrawn="1"/>
        </p:nvSpPr>
        <p:spPr bwMode="auto">
          <a:xfrm>
            <a:off x="0" y="6750050"/>
            <a:ext cx="9144000" cy="1079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7" name="Rectangle 2" descr="Light upward diagonal"/>
          <p:cNvSpPr>
            <a:spLocks noChangeArrowheads="1"/>
          </p:cNvSpPr>
          <p:nvPr userDrawn="1"/>
        </p:nvSpPr>
        <p:spPr bwMode="auto">
          <a:xfrm>
            <a:off x="0" y="-100013"/>
            <a:ext cx="9144000" cy="100965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028" name="TextBox 2"/>
          <p:cNvSpPr txBox="1">
            <a:spLocks noChangeArrowheads="1"/>
          </p:cNvSpPr>
          <p:nvPr userDrawn="1"/>
        </p:nvSpPr>
        <p:spPr bwMode="auto">
          <a:xfrm>
            <a:off x="8736013" y="6453188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10A723F3-24F4-4A03-B33C-575781C3ACA5}" type="slidenum">
              <a:rPr lang="en-US" sz="1300" b="1" smtClean="0">
                <a:solidFill>
                  <a:prstClr val="black"/>
                </a:solidFill>
                <a:latin typeface="Century Gothic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sz="1300" b="1" smtClean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numpy/numpy-tutorial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179388" y="1772816"/>
            <a:ext cx="878681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</a:b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决策树</a:t>
            </a:r>
            <a:endParaRPr 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信息增益例题演示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zh-CN" altLang="en-US" sz="2600" dirty="0" smtClean="0"/>
              <a:t>计算</a:t>
            </a:r>
            <a:r>
              <a:rPr lang="en-US" altLang="zh-CN" sz="2600" dirty="0" smtClean="0"/>
              <a:t>wind</a:t>
            </a:r>
            <a:r>
              <a:rPr lang="zh-CN" altLang="en-US" sz="2600" dirty="0" smtClean="0"/>
              <a:t>属性的信息增益</a:t>
            </a:r>
            <a:endParaRPr lang="en-US" altLang="zh-CN" sz="2600" dirty="0" smtClean="0"/>
          </a:p>
          <a:p>
            <a:pPr algn="just" eaLnBrk="1" hangingPunct="1"/>
            <a:r>
              <a:rPr lang="zh-CN" altLang="en-US" sz="2600" dirty="0" smtClean="0"/>
              <a:t>对样本子集</a:t>
            </a:r>
            <a:r>
              <a:rPr altLang="zh-CN" sz="2600" dirty="0" smtClean="0"/>
              <a:t>S</a:t>
            </a:r>
            <a:r>
              <a:rPr lang="en-US" altLang="zh-CN" sz="2300" i="1" baseline="-25000" dirty="0" smtClean="0"/>
              <a:t>1</a:t>
            </a:r>
            <a:r>
              <a:rPr lang="en-US" altLang="zh-CN" sz="2600" dirty="0" smtClean="0"/>
              <a:t>(wind=weak)</a:t>
            </a:r>
            <a:r>
              <a:rPr lang="zh-CN" altLang="en-US" sz="2600" dirty="0" smtClean="0"/>
              <a:t>，</a:t>
            </a:r>
            <a:r>
              <a:rPr altLang="zh-CN" sz="2600" dirty="0" smtClean="0"/>
              <a:t>play ball=yes</a:t>
            </a:r>
            <a:r>
              <a:rPr lang="zh-CN" altLang="en-US" sz="2600" dirty="0" smtClean="0"/>
              <a:t>的有</a:t>
            </a:r>
            <a:r>
              <a:rPr altLang="zh-CN" sz="2600" dirty="0" smtClean="0"/>
              <a:t>6</a:t>
            </a:r>
            <a:r>
              <a:rPr lang="zh-CN" altLang="en-US" sz="2600" dirty="0" smtClean="0"/>
              <a:t>个样本，</a:t>
            </a:r>
            <a:r>
              <a:rPr altLang="zh-CN" sz="2600" dirty="0" smtClean="0"/>
              <a:t>play ball=no</a:t>
            </a:r>
            <a:r>
              <a:rPr lang="zh-CN" altLang="en-US" sz="2600" dirty="0" smtClean="0"/>
              <a:t>的有</a:t>
            </a:r>
            <a:r>
              <a:rPr altLang="zh-CN" sz="2600" dirty="0" smtClean="0"/>
              <a:t>2</a:t>
            </a:r>
            <a:r>
              <a:rPr lang="zh-CN" altLang="en-US" sz="2600" dirty="0" smtClean="0"/>
              <a:t>个样本，则：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/>
            <a:endParaRPr lang="zh-CN" altLang="en-US" sz="2600" dirty="0" smtClean="0"/>
          </a:p>
          <a:p>
            <a:pPr algn="just" eaLnBrk="1" hangingPunct="1"/>
            <a:r>
              <a:rPr lang="zh-CN" altLang="en-US" sz="2600" dirty="0" smtClean="0"/>
              <a:t>对样本子集</a:t>
            </a:r>
            <a:r>
              <a:rPr altLang="zh-CN" sz="2600" dirty="0" smtClean="0"/>
              <a:t>S</a:t>
            </a:r>
            <a:r>
              <a:rPr lang="en-US" altLang="zh-CN" sz="2300" i="1" baseline="-25000" dirty="0" smtClean="0"/>
              <a:t>2</a:t>
            </a:r>
            <a:r>
              <a:rPr lang="en-US" altLang="zh-CN" sz="2600" dirty="0" smtClean="0"/>
              <a:t>(wind=strong)</a:t>
            </a:r>
            <a:r>
              <a:rPr lang="zh-CN" altLang="en-US" sz="2600" dirty="0" smtClean="0"/>
              <a:t>，</a:t>
            </a:r>
            <a:r>
              <a:rPr altLang="zh-CN" sz="2600" dirty="0" smtClean="0"/>
              <a:t>play ball=yes</a:t>
            </a:r>
            <a:r>
              <a:rPr lang="zh-CN" altLang="en-US" sz="2600" dirty="0" smtClean="0"/>
              <a:t>的有</a:t>
            </a:r>
            <a:r>
              <a:rPr altLang="zh-CN" sz="2600" dirty="0" smtClean="0"/>
              <a:t>3</a:t>
            </a:r>
            <a:r>
              <a:rPr lang="zh-CN" altLang="en-US" sz="2600" dirty="0" smtClean="0"/>
              <a:t>个样本，</a:t>
            </a:r>
            <a:r>
              <a:rPr altLang="zh-CN" sz="2600" dirty="0" smtClean="0"/>
              <a:t>play ball=no</a:t>
            </a:r>
            <a:r>
              <a:rPr lang="zh-CN" altLang="en-US" sz="2600" dirty="0" smtClean="0"/>
              <a:t>的有</a:t>
            </a:r>
            <a:r>
              <a:rPr altLang="zh-CN" sz="2600" dirty="0" smtClean="0"/>
              <a:t>3</a:t>
            </a:r>
            <a:r>
              <a:rPr lang="zh-CN" altLang="en-US" sz="2600" dirty="0" smtClean="0"/>
              <a:t>个样本，则：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6" y="-18466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29880"/>
              </p:ext>
            </p:extLst>
          </p:nvPr>
        </p:nvGraphicFramePr>
        <p:xfrm>
          <a:off x="1115622" y="2564905"/>
          <a:ext cx="5761037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Microsoft 公式 3.0" r:id="rId4" imgW="2716621" imgH="393529" progId="Equation.3">
                  <p:embed/>
                </p:oleObj>
              </mc:Choice>
              <mc:Fallback>
                <p:oleObj name="Microsoft 公式 3.0" r:id="rId4" imgW="271662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22" y="2564905"/>
                        <a:ext cx="5761037" cy="831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" y="306970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78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0032"/>
              </p:ext>
            </p:extLst>
          </p:nvPr>
        </p:nvGraphicFramePr>
        <p:xfrm>
          <a:off x="1187625" y="4437138"/>
          <a:ext cx="58324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Microsoft 公式 3.0" r:id="rId6" imgW="2451100" imgH="393700" progId="Equation.3">
                  <p:embed/>
                </p:oleObj>
              </mc:Choice>
              <mc:Fallback>
                <p:oleObj name="Microsoft 公式 3.0" r:id="rId6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4437138"/>
                        <a:ext cx="58324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112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信息增益例题演示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600" dirty="0" smtClean="0"/>
              <a:t>利用属性</a:t>
            </a:r>
            <a:r>
              <a:rPr altLang="zh-CN" sz="2600" dirty="0" smtClean="0"/>
              <a:t>wind</a:t>
            </a:r>
            <a:r>
              <a:rPr lang="zh-CN" altLang="en-US" sz="2600" dirty="0" smtClean="0"/>
              <a:t>划分</a:t>
            </a:r>
            <a:r>
              <a:rPr altLang="zh-CN" sz="2600" dirty="0" smtClean="0"/>
              <a:t>S</a:t>
            </a:r>
            <a:r>
              <a:rPr lang="zh-CN" altLang="en-US" sz="2600" dirty="0" smtClean="0"/>
              <a:t>后的熵为：</a:t>
            </a:r>
          </a:p>
          <a:p>
            <a:pPr eaLnBrk="1" hangingPunct="1"/>
            <a:endParaRPr lang="zh-CN" altLang="en-US" sz="2600" dirty="0" smtClean="0"/>
          </a:p>
          <a:p>
            <a:pPr eaLnBrk="1" hangingPunct="1"/>
            <a:endParaRPr lang="zh-CN" altLang="en-US" sz="2600" dirty="0" smtClean="0"/>
          </a:p>
          <a:p>
            <a:pPr eaLnBrk="1" hangingPunct="1"/>
            <a:endParaRPr lang="zh-CN" altLang="en-US" sz="2600" dirty="0" smtClean="0"/>
          </a:p>
          <a:p>
            <a:pPr eaLnBrk="1" hangingPunct="1"/>
            <a:endParaRPr lang="zh-CN" altLang="en-US" sz="2600" dirty="0" smtClean="0"/>
          </a:p>
          <a:p>
            <a:pPr eaLnBrk="1" hangingPunct="1"/>
            <a:r>
              <a:rPr lang="zh-CN" altLang="en-US" sz="2600" dirty="0" smtClean="0"/>
              <a:t>按属性</a:t>
            </a:r>
            <a:r>
              <a:rPr altLang="zh-CN" sz="2600" dirty="0" smtClean="0"/>
              <a:t>wind</a:t>
            </a:r>
            <a:r>
              <a:rPr lang="zh-CN" altLang="en-US" sz="2600" dirty="0" smtClean="0"/>
              <a:t>划分数据集</a:t>
            </a:r>
            <a:r>
              <a:rPr altLang="zh-CN" sz="2600" dirty="0" smtClean="0"/>
              <a:t>S</a:t>
            </a:r>
            <a:r>
              <a:rPr lang="zh-CN" altLang="en-US" sz="2600" dirty="0" smtClean="0"/>
              <a:t>所得的信息增益值为：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" y="28744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755690" y="1844676"/>
          <a:ext cx="73437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Microsoft 公式 3.0" r:id="rId3" imgW="4775200" imgH="838200" progId="Equation.3">
                  <p:embed/>
                </p:oleObj>
              </mc:Choice>
              <mc:Fallback>
                <p:oleObj name="Microsoft 公式 3.0" r:id="rId3" imgW="4775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90" y="1844676"/>
                        <a:ext cx="7343775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4479635" y="3133208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539772" y="4565653"/>
          <a:ext cx="8208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Microsoft 公式 3.0" r:id="rId5" imgW="4216400" imgH="228600" progId="Equation.3">
                  <p:embed/>
                </p:oleObj>
              </mc:Choice>
              <mc:Fallback>
                <p:oleObj name="Microsoft 公式 3.0" r:id="rId5" imgW="421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72" y="4565653"/>
                        <a:ext cx="8208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611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ID3</a:t>
            </a:r>
            <a:r>
              <a:rPr lang="zh-CN" altLang="en-US" dirty="0" smtClean="0"/>
              <a:t>建立决策树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首先计算总数据集</a:t>
            </a:r>
            <a:r>
              <a:rPr altLang="zh-CN" dirty="0" smtClean="0"/>
              <a:t>S</a:t>
            </a:r>
            <a:r>
              <a:rPr lang="zh-CN" altLang="en-US" dirty="0" smtClean="0"/>
              <a:t>对所有属性的信息增益，寻找</a:t>
            </a:r>
            <a:r>
              <a:rPr lang="zh-CN" altLang="en-US" b="1" dirty="0" smtClean="0">
                <a:solidFill>
                  <a:srgbClr val="A50021"/>
                </a:solidFill>
              </a:rPr>
              <a:t>根节点</a:t>
            </a:r>
            <a:r>
              <a:rPr lang="zh-CN" altLang="en-US" dirty="0" smtClean="0"/>
              <a:t>的最佳分裂属性</a:t>
            </a:r>
            <a:r>
              <a:rPr altLang="zh-CN" dirty="0" smtClean="0"/>
              <a:t>:</a:t>
            </a:r>
          </a:p>
          <a:p>
            <a:pPr lvl="1" eaLnBrk="1" hangingPunct="1"/>
            <a:r>
              <a:rPr altLang="zh-CN" dirty="0" smtClean="0"/>
              <a:t>Gain(S, outlook) = 0.246</a:t>
            </a:r>
          </a:p>
          <a:p>
            <a:pPr lvl="1" eaLnBrk="1" hangingPunct="1"/>
            <a:r>
              <a:rPr altLang="zh-CN" dirty="0" smtClean="0"/>
              <a:t>Gain(S, temperature) = 0.029</a:t>
            </a:r>
          </a:p>
          <a:p>
            <a:pPr lvl="1" eaLnBrk="1" hangingPunct="1"/>
            <a:r>
              <a:rPr altLang="zh-CN" dirty="0" smtClean="0"/>
              <a:t>Gain(S, humidity) = 0.152</a:t>
            </a:r>
          </a:p>
          <a:p>
            <a:pPr lvl="1" eaLnBrk="1" hangingPunct="1"/>
            <a:r>
              <a:rPr altLang="zh-CN" dirty="0" smtClean="0"/>
              <a:t>Gain(S, wind) = 0.049 </a:t>
            </a:r>
          </a:p>
          <a:p>
            <a:pPr lvl="1" eaLnBrk="1" hangingPunct="1"/>
            <a:endParaRPr altLang="zh-CN" dirty="0" smtClean="0"/>
          </a:p>
          <a:p>
            <a:pPr eaLnBrk="1" hangingPunct="1"/>
            <a:r>
              <a:rPr lang="zh-CN" altLang="en-US" dirty="0" smtClean="0"/>
              <a:t>显然，这里</a:t>
            </a:r>
            <a:r>
              <a:rPr altLang="zh-CN" dirty="0" smtClean="0"/>
              <a:t>outlook</a:t>
            </a:r>
            <a:r>
              <a:rPr lang="zh-CN" altLang="en-US" dirty="0" smtClean="0"/>
              <a:t>属性具有最高信息增益值，因此将它选为根结点</a:t>
            </a:r>
            <a:r>
              <a:rPr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040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665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ID3</a:t>
            </a:r>
            <a:r>
              <a:rPr lang="zh-CN" altLang="en-US" smtClean="0"/>
              <a:t>建立决策树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5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以</a:t>
            </a:r>
            <a:r>
              <a:rPr altLang="zh-CN" dirty="0" smtClean="0"/>
              <a:t>outlook</a:t>
            </a:r>
            <a:r>
              <a:rPr lang="zh-CN" altLang="en-US" dirty="0" smtClean="0"/>
              <a:t>做为根结点，继续往下：</a:t>
            </a:r>
          </a:p>
          <a:p>
            <a:pPr lvl="1" eaLnBrk="1" hangingPunct="1"/>
            <a:r>
              <a:rPr lang="zh-CN" altLang="en-US" dirty="0" smtClean="0"/>
              <a:t>思想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以</a:t>
            </a:r>
            <a:r>
              <a:rPr altLang="zh-CN" dirty="0" smtClean="0">
                <a:solidFill>
                  <a:srgbClr val="FF0000"/>
                </a:solidFill>
              </a:rPr>
              <a:t>outlook</a:t>
            </a:r>
            <a:r>
              <a:rPr lang="zh-CN" altLang="en-US" dirty="0" smtClean="0">
                <a:solidFill>
                  <a:srgbClr val="FF0000"/>
                </a:solidFill>
              </a:rPr>
              <a:t>的可能取值建立分支，对每个分支递归建立子树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因为</a:t>
            </a:r>
            <a:r>
              <a:rPr altLang="zh-CN" dirty="0" smtClean="0"/>
              <a:t>outlook</a:t>
            </a:r>
            <a:r>
              <a:rPr lang="zh-CN" altLang="en-US" dirty="0" smtClean="0"/>
              <a:t>有</a:t>
            </a:r>
            <a:r>
              <a:rPr altLang="zh-CN" dirty="0" smtClean="0"/>
              <a:t>3</a:t>
            </a:r>
            <a:r>
              <a:rPr lang="zh-CN" altLang="en-US" dirty="0" smtClean="0"/>
              <a:t>个可能值</a:t>
            </a:r>
            <a:r>
              <a:rPr altLang="zh-CN" dirty="0" smtClean="0"/>
              <a:t>,</a:t>
            </a:r>
            <a:r>
              <a:rPr lang="zh-CN" altLang="en-US" dirty="0" smtClean="0"/>
              <a:t>因此对根结点建立</a:t>
            </a:r>
            <a:r>
              <a:rPr altLang="zh-CN" dirty="0" smtClean="0"/>
              <a:t>3</a:t>
            </a:r>
            <a:r>
              <a:rPr lang="zh-CN" altLang="en-US" dirty="0" smtClean="0"/>
              <a:t>个分支</a:t>
            </a:r>
            <a:r>
              <a:rPr altLang="zh-CN" dirty="0" smtClean="0"/>
              <a:t>{sunny, overcast, rain}.</a:t>
            </a:r>
          </a:p>
          <a:p>
            <a:pPr lvl="1" eaLnBrk="1" hangingPunct="1"/>
            <a:r>
              <a:rPr lang="zh-CN" altLang="en-US" b="1" dirty="0" smtClean="0">
                <a:solidFill>
                  <a:srgbClr val="A50021"/>
                </a:solidFill>
              </a:rPr>
              <a:t>那么，哪个属性用来最佳划分根结点的</a:t>
            </a:r>
            <a:r>
              <a:rPr altLang="zh-CN" b="1" dirty="0" smtClean="0">
                <a:solidFill>
                  <a:srgbClr val="A50021"/>
                </a:solidFill>
              </a:rPr>
              <a:t>sunny</a:t>
            </a:r>
            <a:r>
              <a:rPr lang="zh-CN" altLang="en-US" b="1" dirty="0" smtClean="0">
                <a:solidFill>
                  <a:srgbClr val="A50021"/>
                </a:solidFill>
              </a:rPr>
              <a:t>分支？</a:t>
            </a:r>
            <a:r>
              <a:rPr altLang="zh-CN" b="1" dirty="0" smtClean="0">
                <a:solidFill>
                  <a:srgbClr val="A50021"/>
                </a:solidFill>
              </a:rPr>
              <a:t>overcast</a:t>
            </a:r>
            <a:r>
              <a:rPr lang="zh-CN" altLang="en-US" b="1" dirty="0" smtClean="0">
                <a:solidFill>
                  <a:srgbClr val="A50021"/>
                </a:solidFill>
              </a:rPr>
              <a:t>分支？</a:t>
            </a:r>
            <a:r>
              <a:rPr altLang="zh-CN" b="1" dirty="0" smtClean="0">
                <a:solidFill>
                  <a:srgbClr val="A50021"/>
                </a:solidFill>
              </a:rPr>
              <a:t>rain</a:t>
            </a:r>
            <a:r>
              <a:rPr lang="zh-CN" altLang="en-US" b="1" dirty="0" smtClean="0">
                <a:solidFill>
                  <a:srgbClr val="A50021"/>
                </a:solidFill>
              </a:rPr>
              <a:t>分支？</a:t>
            </a:r>
            <a:endParaRPr lang="zh-CN" altLang="en-US" dirty="0" smtClean="0"/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4211638" y="4005263"/>
            <a:ext cx="4176712" cy="2019300"/>
            <a:chOff x="1111" y="2953"/>
            <a:chExt cx="2631" cy="1272"/>
          </a:xfrm>
        </p:grpSpPr>
        <p:sp>
          <p:nvSpPr>
            <p:cNvPr id="44037" name="Line 4"/>
            <p:cNvSpPr>
              <a:spLocks noChangeShapeType="1"/>
            </p:cNvSpPr>
            <p:nvPr/>
          </p:nvSpPr>
          <p:spPr bwMode="auto">
            <a:xfrm flipH="1">
              <a:off x="1383" y="3226"/>
              <a:ext cx="710" cy="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1973" y="2953"/>
              <a:ext cx="820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0504D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prstClr val="black"/>
                  </a:solidFill>
                </a:rPr>
                <a:t>outlook</a:t>
              </a:r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2381" y="3249"/>
              <a:ext cx="0" cy="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2699" y="3249"/>
              <a:ext cx="816" cy="5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1247" y="3393"/>
              <a:ext cx="45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prstClr val="white"/>
                  </a:solidFill>
                </a:rPr>
                <a:t>sunny</a:t>
              </a:r>
            </a:p>
          </p:txBody>
        </p: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2109" y="3484"/>
              <a:ext cx="635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prstClr val="white"/>
                  </a:solidFill>
                </a:rPr>
                <a:t>overcast</a:t>
              </a: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061" y="3294"/>
              <a:ext cx="273" cy="1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prstClr val="white"/>
                  </a:solidFill>
                </a:rPr>
                <a:t>rain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1111" y="3905"/>
              <a:ext cx="45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0504D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prstClr val="black"/>
                  </a:solidFill>
                </a:rPr>
                <a:t>?</a:t>
              </a:r>
            </a:p>
          </p:txBody>
        </p:sp>
        <p:sp>
          <p:nvSpPr>
            <p:cNvPr id="44045" name="Text Box 14"/>
            <p:cNvSpPr txBox="1">
              <a:spLocks noChangeArrowheads="1"/>
            </p:cNvSpPr>
            <p:nvPr/>
          </p:nvSpPr>
          <p:spPr bwMode="auto">
            <a:xfrm>
              <a:off x="2109" y="3929"/>
              <a:ext cx="45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0504D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>
                  <a:solidFill>
                    <a:prstClr val="black"/>
                  </a:solidFill>
                </a:rPr>
                <a:t>?</a:t>
              </a:r>
            </a:p>
          </p:txBody>
        </p:sp>
        <p:sp>
          <p:nvSpPr>
            <p:cNvPr id="44046" name="Text Box 15"/>
            <p:cNvSpPr txBox="1">
              <a:spLocks noChangeArrowheads="1"/>
            </p:cNvSpPr>
            <p:nvPr/>
          </p:nvSpPr>
          <p:spPr bwMode="auto">
            <a:xfrm>
              <a:off x="3288" y="3860"/>
              <a:ext cx="45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0504D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 dirty="0">
                  <a:solidFill>
                    <a:prstClr val="black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6021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665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ID3</a:t>
            </a:r>
            <a:r>
              <a:rPr lang="zh-CN" altLang="en-US" smtClean="0"/>
              <a:t>建立决策树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5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首先对</a:t>
            </a:r>
            <a:r>
              <a:rPr altLang="zh-CN" smtClean="0"/>
              <a:t>outlook</a:t>
            </a:r>
            <a:r>
              <a:rPr lang="zh-CN" altLang="en-US" smtClean="0"/>
              <a:t>的</a:t>
            </a:r>
            <a:r>
              <a:rPr altLang="zh-CN" smtClean="0"/>
              <a:t>sunny</a:t>
            </a:r>
            <a:r>
              <a:rPr lang="zh-CN" altLang="en-US" smtClean="0"/>
              <a:t>分支建立子树。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找出数据集中</a:t>
            </a:r>
            <a:r>
              <a:rPr altLang="zh-CN" smtClean="0"/>
              <a:t>outlook = sunny</a:t>
            </a:r>
            <a:r>
              <a:rPr lang="zh-CN" altLang="en-US" smtClean="0"/>
              <a:t>的样本子集</a:t>
            </a:r>
            <a:r>
              <a:rPr altLang="zh-CN" smtClean="0"/>
              <a:t>S</a:t>
            </a:r>
            <a:r>
              <a:rPr altLang="zh-CN" baseline="-25000" smtClean="0"/>
              <a:t>outlook=sunny</a:t>
            </a:r>
            <a:r>
              <a:rPr lang="zh-CN" altLang="en-US" smtClean="0"/>
              <a:t>，然后依次计算剩下三个属性对该样本子集</a:t>
            </a:r>
            <a:r>
              <a:rPr altLang="zh-CN" smtClean="0"/>
              <a:t>S</a:t>
            </a:r>
            <a:r>
              <a:rPr altLang="zh-CN" baseline="-25000" smtClean="0"/>
              <a:t>sunny</a:t>
            </a:r>
            <a:r>
              <a:rPr lang="zh-CN" altLang="en-US" smtClean="0"/>
              <a:t>划分后的信息增益：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Gain(S</a:t>
            </a:r>
            <a:r>
              <a:rPr lang="en-US" altLang="zh-CN" baseline="-25000" smtClean="0"/>
              <a:t>sunny</a:t>
            </a:r>
            <a:r>
              <a:rPr lang="en-US" altLang="zh-CN" smtClean="0"/>
              <a:t>, humidity) = 0.971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Gain(S</a:t>
            </a:r>
            <a:r>
              <a:rPr lang="en-US" altLang="zh-CN" baseline="-25000" smtClean="0"/>
              <a:t>sunny</a:t>
            </a:r>
            <a:r>
              <a:rPr lang="en-US" altLang="zh-CN" smtClean="0"/>
              <a:t>, temperature) = 0.571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Gain(S</a:t>
            </a:r>
            <a:r>
              <a:rPr lang="en-US" altLang="zh-CN" baseline="-25000" smtClean="0"/>
              <a:t>sunny</a:t>
            </a:r>
            <a:r>
              <a:rPr lang="en-US" altLang="zh-CN" smtClean="0"/>
              <a:t>, wind) = 0.371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107950" y="5445125"/>
            <a:ext cx="9036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9113" lvl="1" indent="-228600" defTabSz="91281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pitchFamily="2" charset="2"/>
              <a:buChar char="q"/>
            </a:pPr>
            <a:r>
              <a:rPr lang="zh-CN" altLang="en-US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显然</a:t>
            </a:r>
            <a:r>
              <a:rPr lang="en-US" altLang="zh-CN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humidity</a:t>
            </a:r>
            <a:r>
              <a:rPr lang="zh-CN" altLang="en-US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具有最高信息增益值，因此它被选为</a:t>
            </a:r>
            <a:r>
              <a:rPr lang="en-US" altLang="zh-CN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outlook</a:t>
            </a:r>
            <a:r>
              <a:rPr lang="zh-CN" altLang="en-US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结点下</a:t>
            </a:r>
            <a:r>
              <a:rPr lang="en-US" altLang="zh-CN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sunny</a:t>
            </a:r>
            <a:r>
              <a:rPr lang="zh-CN" altLang="en-US" sz="26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分支下的决策结点。</a:t>
            </a:r>
          </a:p>
        </p:txBody>
      </p: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5003800" y="3068638"/>
            <a:ext cx="4105275" cy="1998662"/>
            <a:chOff x="3152" y="1933"/>
            <a:chExt cx="2586" cy="1259"/>
          </a:xfrm>
        </p:grpSpPr>
        <p:grpSp>
          <p:nvGrpSpPr>
            <p:cNvPr id="45062" name="Group 15"/>
            <p:cNvGrpSpPr>
              <a:grpSpLocks/>
            </p:cNvGrpSpPr>
            <p:nvPr/>
          </p:nvGrpSpPr>
          <p:grpSpPr bwMode="auto">
            <a:xfrm>
              <a:off x="3334" y="1933"/>
              <a:ext cx="2404" cy="1248"/>
              <a:chOff x="2653" y="2523"/>
              <a:chExt cx="2404" cy="1248"/>
            </a:xfrm>
          </p:grpSpPr>
          <p:sp>
            <p:nvSpPr>
              <p:cNvPr id="45064" name="Line 5"/>
              <p:cNvSpPr>
                <a:spLocks noChangeShapeType="1"/>
              </p:cNvSpPr>
              <p:nvPr/>
            </p:nvSpPr>
            <p:spPr bwMode="auto">
              <a:xfrm flipH="1">
                <a:off x="2925" y="2796"/>
                <a:ext cx="710" cy="6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065" name="Text Box 6"/>
              <p:cNvSpPr txBox="1">
                <a:spLocks noChangeArrowheads="1"/>
              </p:cNvSpPr>
              <p:nvPr/>
            </p:nvSpPr>
            <p:spPr bwMode="auto">
              <a:xfrm>
                <a:off x="3515" y="2523"/>
                <a:ext cx="820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0504D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2400">
                    <a:solidFill>
                      <a:prstClr val="black"/>
                    </a:solidFill>
                  </a:rPr>
                  <a:t>outlook</a:t>
                </a:r>
              </a:p>
            </p:txBody>
          </p:sp>
          <p:sp>
            <p:nvSpPr>
              <p:cNvPr id="45066" name="Line 7"/>
              <p:cNvSpPr>
                <a:spLocks noChangeShapeType="1"/>
              </p:cNvSpPr>
              <p:nvPr/>
            </p:nvSpPr>
            <p:spPr bwMode="auto">
              <a:xfrm>
                <a:off x="3923" y="2819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067" name="Line 8"/>
              <p:cNvSpPr>
                <a:spLocks noChangeShapeType="1"/>
              </p:cNvSpPr>
              <p:nvPr/>
            </p:nvSpPr>
            <p:spPr bwMode="auto">
              <a:xfrm>
                <a:off x="4241" y="2819"/>
                <a:ext cx="816" cy="58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068" name="Text Box 9"/>
              <p:cNvSpPr txBox="1">
                <a:spLocks noChangeArrowheads="1"/>
              </p:cNvSpPr>
              <p:nvPr/>
            </p:nvSpPr>
            <p:spPr bwMode="auto">
              <a:xfrm>
                <a:off x="2789" y="2963"/>
                <a:ext cx="453" cy="1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prstClr val="white"/>
                    </a:solidFill>
                  </a:rPr>
                  <a:t>sunny</a:t>
                </a:r>
              </a:p>
            </p:txBody>
          </p:sp>
          <p:sp>
            <p:nvSpPr>
              <p:cNvPr id="45069" name="Text Box 10"/>
              <p:cNvSpPr txBox="1">
                <a:spLocks noChangeArrowheads="1"/>
              </p:cNvSpPr>
              <p:nvPr/>
            </p:nvSpPr>
            <p:spPr bwMode="auto">
              <a:xfrm>
                <a:off x="3651" y="3054"/>
                <a:ext cx="635" cy="1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prstClr val="white"/>
                    </a:solidFill>
                  </a:rPr>
                  <a:t>overcast</a:t>
                </a:r>
              </a:p>
            </p:txBody>
          </p:sp>
          <p:sp>
            <p:nvSpPr>
              <p:cNvPr id="45070" name="Text Box 11"/>
              <p:cNvSpPr txBox="1">
                <a:spLocks noChangeArrowheads="1"/>
              </p:cNvSpPr>
              <p:nvPr/>
            </p:nvSpPr>
            <p:spPr bwMode="auto">
              <a:xfrm>
                <a:off x="4603" y="2864"/>
                <a:ext cx="273" cy="1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prstClr val="white"/>
                    </a:solidFill>
                  </a:rPr>
                  <a:t>rain</a:t>
                </a:r>
              </a:p>
            </p:txBody>
          </p:sp>
          <p:sp>
            <p:nvSpPr>
              <p:cNvPr id="45071" name="Text Box 12"/>
              <p:cNvSpPr txBox="1">
                <a:spLocks noChangeArrowheads="1"/>
              </p:cNvSpPr>
              <p:nvPr/>
            </p:nvSpPr>
            <p:spPr bwMode="auto">
              <a:xfrm>
                <a:off x="2653" y="3475"/>
                <a:ext cx="454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C0504D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2400">
                    <a:solidFill>
                      <a:prstClr val="white"/>
                    </a:solidFill>
                  </a:rPr>
                  <a:t>?</a:t>
                </a:r>
              </a:p>
            </p:txBody>
          </p:sp>
        </p:grpSp>
        <p:sp>
          <p:nvSpPr>
            <p:cNvPr id="45063" name="Text Box 17"/>
            <p:cNvSpPr txBox="1">
              <a:spLocks noChangeArrowheads="1"/>
            </p:cNvSpPr>
            <p:nvPr/>
          </p:nvSpPr>
          <p:spPr bwMode="auto">
            <a:xfrm>
              <a:off x="3152" y="2886"/>
              <a:ext cx="998" cy="30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0504D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500">
                  <a:solidFill>
                    <a:prstClr val="black"/>
                  </a:solidFill>
                </a:rPr>
                <a:t>Humidity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287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ID3</a:t>
            </a:r>
            <a:r>
              <a:rPr lang="zh-CN" altLang="en-US" dirty="0" smtClean="0"/>
              <a:t>建立决策树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 smtClean="0"/>
              <a:t>采用同样的方法，依次对</a:t>
            </a:r>
            <a:r>
              <a:rPr altLang="zh-CN" sz="2600" dirty="0" smtClean="0"/>
              <a:t>outlook</a:t>
            </a:r>
            <a:r>
              <a:rPr lang="zh-CN" altLang="en-US" sz="2600" dirty="0" smtClean="0"/>
              <a:t>的</a:t>
            </a:r>
            <a:r>
              <a:rPr altLang="zh-CN" sz="2600" dirty="0" smtClean="0"/>
              <a:t>overcast</a:t>
            </a:r>
            <a:r>
              <a:rPr lang="zh-CN" altLang="en-US" sz="2600" dirty="0" smtClean="0"/>
              <a:t>分支、</a:t>
            </a:r>
            <a:r>
              <a:rPr altLang="zh-CN" sz="2600" dirty="0" smtClean="0"/>
              <a:t>rain</a:t>
            </a:r>
            <a:r>
              <a:rPr lang="zh-CN" altLang="en-US" sz="2600" dirty="0" smtClean="0"/>
              <a:t>分支建立子树，最后得到一棵可以预测类标号未知的样本的决策树。</a:t>
            </a:r>
          </a:p>
        </p:txBody>
      </p:sp>
      <p:pic>
        <p:nvPicPr>
          <p:cNvPr id="18637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61" y="2708277"/>
            <a:ext cx="65436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74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  ID3</a:t>
            </a:r>
            <a:r>
              <a:rPr lang="zh-CN" altLang="en-US" dirty="0" smtClean="0"/>
              <a:t>决策树对未知样本进行预测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600" smtClean="0"/>
              <a:t>下面利用决策树对类标号未知的样本</a:t>
            </a:r>
            <a:r>
              <a:rPr altLang="zh-CN" sz="2600" smtClean="0"/>
              <a:t>X</a:t>
            </a:r>
            <a:r>
              <a:rPr lang="zh-CN" altLang="en-US" sz="2600" smtClean="0"/>
              <a:t>进行预测：</a:t>
            </a:r>
          </a:p>
          <a:p>
            <a:pPr lvl="1" eaLnBrk="1" hangingPunct="1"/>
            <a:r>
              <a:rPr altLang="zh-CN" sz="3000" smtClean="0"/>
              <a:t>X={rain, hot, normal, weak, </a:t>
            </a:r>
            <a:r>
              <a:rPr altLang="zh-CN" sz="3000" b="1" smtClean="0">
                <a:solidFill>
                  <a:srgbClr val="FF0000"/>
                </a:solidFill>
              </a:rPr>
              <a:t>?</a:t>
            </a:r>
            <a:r>
              <a:rPr altLang="zh-CN" sz="3000" smtClean="0"/>
              <a:t>}</a:t>
            </a:r>
          </a:p>
        </p:txBody>
      </p:sp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61" y="2708277"/>
            <a:ext cx="65436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2145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</a:t>
            </a:r>
            <a:r>
              <a:rPr lang="en-US" altLang="zh-CN" dirty="0" smtClean="0"/>
              <a:t>  Python</a:t>
            </a:r>
            <a:r>
              <a:rPr lang="zh-CN" altLang="en-US" dirty="0" smtClean="0"/>
              <a:t>的</a:t>
            </a:r>
            <a:r>
              <a:rPr lang="zh-CN" altLang="en-US" dirty="0"/>
              <a:t>决策树</a:t>
            </a:r>
            <a:r>
              <a:rPr lang="zh-CN" altLang="en-US" dirty="0" smtClean="0"/>
              <a:t>算法库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rgbClr val="FFC000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smtClean="0"/>
              <a:t>tree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#criterion</a:t>
            </a:r>
            <a:r>
              <a:rPr lang="zh-CN" altLang="en-US" dirty="0" smtClean="0"/>
              <a:t>为度量方法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这里指定为熵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DSTree</a:t>
            </a:r>
            <a:r>
              <a:rPr lang="en-US" altLang="zh-CN" dirty="0"/>
              <a:t> = </a:t>
            </a:r>
            <a:r>
              <a:rPr lang="en-US" altLang="zh-CN" dirty="0" err="1"/>
              <a:t>tree.DecisionTreeClassifier</a:t>
            </a:r>
            <a:r>
              <a:rPr lang="en-US" altLang="zh-CN" dirty="0"/>
              <a:t>(criterion='entropy</a:t>
            </a:r>
            <a:r>
              <a:rPr lang="en-US" altLang="zh-CN" dirty="0" smtClean="0"/>
              <a:t>')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拟合模型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DSTree.fit</a:t>
            </a:r>
            <a:r>
              <a:rPr lang="en-US" altLang="zh-CN" dirty="0"/>
              <a:t>(</a:t>
            </a:r>
            <a:r>
              <a:rPr lang="en-US" altLang="zh-CN" dirty="0" err="1"/>
              <a:t>train_features,train_labels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利用模型预测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predicted = </a:t>
            </a:r>
            <a:r>
              <a:rPr lang="en-US" altLang="zh-CN" dirty="0" err="1"/>
              <a:t>DSTree.predict</a:t>
            </a:r>
            <a:r>
              <a:rPr lang="en-US" altLang="zh-CN" dirty="0"/>
              <a:t>(</a:t>
            </a:r>
            <a:r>
              <a:rPr lang="en-US" altLang="zh-CN" dirty="0" err="1"/>
              <a:t>test_features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311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练习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39725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用决策树算法实现对</a:t>
            </a:r>
            <a:r>
              <a:rPr lang="en-US" altLang="zh-CN" dirty="0" smtClean="0"/>
              <a:t>Iris_Data.csv</a:t>
            </a:r>
            <a:r>
              <a:rPr lang="zh-CN" altLang="en-US" dirty="0" smtClean="0"/>
              <a:t>文件的分类</a:t>
            </a:r>
          </a:p>
        </p:txBody>
      </p:sp>
    </p:spTree>
    <p:extLst>
      <p:ext uri="{BB962C8B-B14F-4D97-AF65-F5344CB8AC3E}">
        <p14:creationId xmlns:p14="http://schemas.microsoft.com/office/powerpoint/2010/main" val="288435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 smtClean="0"/>
              <a:t>Numpy</a:t>
            </a:r>
            <a:r>
              <a:rPr lang="zh-CN" altLang="en-US" dirty="0" smtClean="0"/>
              <a:t>库学习</a:t>
            </a:r>
            <a:endParaRPr lang="zh-CN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39725" lvl="1" indent="0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>
              <a:hlinkClick r:id="rId2"/>
            </a:endParaRPr>
          </a:p>
          <a:p>
            <a:pPr lvl="1" eaLnBrk="1" hangingPunct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://www.runoob.com/numpy/numpy-tutorial.html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118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</a:t>
            </a:r>
            <a:r>
              <a:rPr lang="zh-CN" altLang="en-US" dirty="0" smtClean="0"/>
              <a:t>决策树的基本概念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b="1" dirty="0" smtClean="0"/>
              <a:t>决策树</a:t>
            </a:r>
            <a:r>
              <a:rPr altLang="zh-CN" sz="2600" b="1" dirty="0" smtClean="0"/>
              <a:t>(Decision Tree)</a:t>
            </a:r>
            <a:r>
              <a:rPr lang="zh-CN" altLang="en-US" sz="2600" b="1" dirty="0" smtClean="0"/>
              <a:t>是一种树型结构</a:t>
            </a:r>
            <a:r>
              <a:rPr lang="zh-CN" altLang="en-US" sz="2600" dirty="0" smtClean="0"/>
              <a:t>，包括：决策节点</a:t>
            </a:r>
            <a:r>
              <a:rPr altLang="zh-CN" sz="2600" dirty="0" smtClean="0"/>
              <a:t>(</a:t>
            </a:r>
            <a:r>
              <a:rPr lang="zh-CN" altLang="en-US" sz="2600" dirty="0" smtClean="0"/>
              <a:t>内部节点</a:t>
            </a:r>
            <a:r>
              <a:rPr altLang="zh-CN" sz="2600" dirty="0" smtClean="0"/>
              <a:t>)</a:t>
            </a:r>
            <a:r>
              <a:rPr lang="zh-CN" altLang="en-US" sz="2600" dirty="0" smtClean="0"/>
              <a:t>、分支和叶节点三个部分。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其中：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决策节点代表某个测试，通常对应于待分类对象的某个属性，在该属性上的不同测试结果对应一个分支。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叶节点存放某个类标号值，表示一种可能的分类结果。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分支表示某个决策节点的不同取值。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600" u="sng" dirty="0" smtClean="0"/>
              <a:t>决策树可以用来对未知样本进行分类，分类过程如下：从决策树的根节点开始，从上往下沿着某个分支往下搜索，直到叶结点，以叶结点的类标号值作为该未知样本所属类标号。 </a:t>
            </a:r>
          </a:p>
        </p:txBody>
      </p:sp>
    </p:spTree>
    <p:extLst>
      <p:ext uri="{BB962C8B-B14F-4D97-AF65-F5344CB8AC3E}">
        <p14:creationId xmlns:p14="http://schemas.microsoft.com/office/powerpoint/2010/main" val="1730403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</a:t>
            </a:r>
            <a:r>
              <a:rPr lang="zh-CN" altLang="en-US" dirty="0" smtClean="0"/>
              <a:t>典型决策树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特征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年收入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是否有房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婚姻状况        标签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是否拖欠贷款</a:t>
            </a:r>
            <a:endParaRPr lang="en-US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2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03" y="1700835"/>
            <a:ext cx="4962525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24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</a:t>
            </a:r>
            <a:r>
              <a:rPr lang="zh-CN" altLang="en-US" dirty="0" smtClean="0"/>
              <a:t>决策树的构建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决策树在构建过程中</a:t>
            </a:r>
            <a:r>
              <a:rPr lang="zh-CN" altLang="en-US" b="1" dirty="0" smtClean="0"/>
              <a:t>需重点解决</a:t>
            </a:r>
            <a:r>
              <a:rPr altLang="zh-CN" b="1" dirty="0" smtClean="0"/>
              <a:t>2</a:t>
            </a:r>
            <a:r>
              <a:rPr lang="zh-CN" altLang="en-US" b="1" dirty="0" smtClean="0"/>
              <a:t>个问题</a:t>
            </a:r>
            <a:r>
              <a:rPr lang="zh-CN" altLang="en-US" dirty="0" smtClean="0"/>
              <a:t>：</a:t>
            </a:r>
          </a:p>
          <a:p>
            <a:pPr lvl="1" eaLnBrk="1" hangingPunct="1"/>
            <a:endParaRPr altLang="zh-CN" dirty="0" smtClean="0"/>
          </a:p>
          <a:p>
            <a:pPr lvl="1" eaLnBrk="1" hangingPunct="1"/>
            <a:r>
              <a:rPr altLang="zh-CN" dirty="0" smtClean="0"/>
              <a:t>(1) </a:t>
            </a:r>
            <a:r>
              <a:rPr lang="zh-CN" altLang="en-US" dirty="0" smtClean="0"/>
              <a:t>如何选择合适的属性作为决策树的节点去划分训练样本；</a:t>
            </a:r>
          </a:p>
          <a:p>
            <a:pPr lvl="1" eaLnBrk="1" hangingPunct="1"/>
            <a:endParaRPr altLang="zh-CN" dirty="0" smtClean="0"/>
          </a:p>
          <a:p>
            <a:pPr lvl="1" eaLnBrk="1" hangingPunct="1"/>
            <a:r>
              <a:rPr altLang="zh-CN" dirty="0" smtClean="0"/>
              <a:t>(2) </a:t>
            </a:r>
            <a:r>
              <a:rPr lang="zh-CN" altLang="en-US" dirty="0" smtClean="0"/>
              <a:t>如何在适当位置停止划分过程，从而得到大小合适的决策树。</a:t>
            </a:r>
          </a:p>
        </p:txBody>
      </p:sp>
    </p:spTree>
    <p:extLst>
      <p:ext uri="{BB962C8B-B14F-4D97-AF65-F5344CB8AC3E}">
        <p14:creationId xmlns:p14="http://schemas.microsoft.com/office/powerpoint/2010/main" val="1462392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  ID3</a:t>
            </a:r>
            <a:r>
              <a:rPr lang="zh-CN" altLang="en-US" dirty="0" smtClean="0"/>
              <a:t>分类算法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它使用</a:t>
            </a:r>
            <a:r>
              <a:rPr lang="zh-CN" altLang="en-US" b="1" dirty="0" smtClean="0">
                <a:solidFill>
                  <a:srgbClr val="A50021"/>
                </a:solidFill>
              </a:rPr>
              <a:t>信息增益</a:t>
            </a:r>
            <a:r>
              <a:rPr altLang="zh-CN" dirty="0" smtClean="0"/>
              <a:t>(information gain)</a:t>
            </a:r>
            <a:r>
              <a:rPr lang="zh-CN" altLang="en-US" dirty="0" smtClean="0"/>
              <a:t>作为属性的选择标准。</a:t>
            </a:r>
          </a:p>
          <a:p>
            <a:pPr lvl="1" eaLnBrk="1" hangingPunct="1"/>
            <a:r>
              <a:rPr lang="zh-CN" altLang="en-US" dirty="0" smtClean="0"/>
              <a:t>首先检测所有的属性，</a:t>
            </a:r>
            <a:r>
              <a:rPr lang="zh-CN" altLang="en-US" dirty="0" smtClean="0">
                <a:solidFill>
                  <a:srgbClr val="FF0000"/>
                </a:solidFill>
              </a:rPr>
              <a:t>选择信息增益最大的属性产生决策树结点</a:t>
            </a:r>
            <a:r>
              <a:rPr lang="zh-CN" altLang="en-US" dirty="0" smtClean="0"/>
              <a:t>，由该属性的不同取值建立分支，再对各分支的子集递归调用该方法建立决策树结点的分支，直到所有子集仅包含同一个类别的数据为止。最后得到一棵决策树，它可以用来对新的样本进行分类。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2414438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熵</a:t>
            </a:r>
            <a:r>
              <a:rPr lang="en-US" altLang="zh-CN" dirty="0"/>
              <a:t>(entropy,</a:t>
            </a:r>
            <a:r>
              <a:rPr lang="zh-CN" altLang="en-US" dirty="0"/>
              <a:t>也称信息熵</a:t>
            </a:r>
            <a:r>
              <a:rPr lang="en-US" altLang="zh-CN" dirty="0"/>
              <a:t>)</a:t>
            </a:r>
            <a:r>
              <a:rPr lang="zh-CN" altLang="en-US" dirty="0"/>
              <a:t>用来度量一个属性的信息量。</a:t>
            </a:r>
          </a:p>
          <a:p>
            <a:pPr lvl="1" eaLnBrk="1" hangingPunct="1"/>
            <a:r>
              <a:rPr lang="zh-CN" altLang="en-US" dirty="0"/>
              <a:t>假定</a:t>
            </a:r>
            <a:r>
              <a:rPr lang="en-US" altLang="zh-CN" i="1" dirty="0"/>
              <a:t>S</a:t>
            </a:r>
            <a:r>
              <a:rPr lang="zh-CN" altLang="en-US" dirty="0"/>
              <a:t>为训练集，</a:t>
            </a:r>
            <a:r>
              <a:rPr lang="en-US" altLang="zh-CN" i="1" dirty="0"/>
              <a:t>S</a:t>
            </a:r>
            <a:r>
              <a:rPr lang="zh-CN" altLang="en-US" dirty="0"/>
              <a:t>的目标属性</a:t>
            </a:r>
            <a:r>
              <a:rPr lang="en-US" altLang="zh-CN" i="1" dirty="0"/>
              <a:t>C</a:t>
            </a:r>
            <a:r>
              <a:rPr lang="zh-CN" altLang="en-US" dirty="0"/>
              <a:t>具有</a:t>
            </a:r>
            <a:r>
              <a:rPr lang="en-US" altLang="zh-CN" i="1" dirty="0"/>
              <a:t>m</a:t>
            </a:r>
            <a:r>
              <a:rPr lang="zh-CN" altLang="en-US" dirty="0"/>
              <a:t>个可能的类标号值，</a:t>
            </a:r>
            <a:r>
              <a:rPr lang="en-US" altLang="zh-CN" i="1" dirty="0"/>
              <a:t>C</a:t>
            </a:r>
            <a:r>
              <a:rPr lang="en-US" altLang="zh-CN" dirty="0"/>
              <a:t>={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itchFamily="2" charset="-122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，假定训练集</a:t>
            </a:r>
            <a:r>
              <a:rPr lang="en-US" altLang="zh-CN" i="1" dirty="0"/>
              <a:t>S</a:t>
            </a:r>
            <a:r>
              <a:rPr lang="zh-CN" altLang="en-US" dirty="0"/>
              <a:t>中，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zh-CN" altLang="en-US" dirty="0"/>
              <a:t>在所有样本中出现的频率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=1,2,3,</a:t>
            </a:r>
            <a:r>
              <a:rPr lang="en-US" altLang="zh-CN" dirty="0">
                <a:latin typeface="宋体" pitchFamily="2" charset="-122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，则该训练集</a:t>
            </a:r>
            <a:r>
              <a:rPr lang="en-US" altLang="zh-CN" i="1" dirty="0"/>
              <a:t>S</a:t>
            </a:r>
            <a:r>
              <a:rPr lang="zh-CN" altLang="en-US" dirty="0"/>
              <a:t>所包含的信息熵定义为：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熵越小表示样本对目标属性的分布越纯，反之熵越大表示样本对目标属性分布越混乱。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" y="305383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1042988" y="2997227"/>
          <a:ext cx="71294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公式 3.0" r:id="rId3" imgW="3262484" imgH="431613" progId="Equation.3">
                  <p:embed/>
                </p:oleObj>
              </mc:Choice>
              <mc:Fallback>
                <p:oleObj name="Microsoft 公式 3.0" r:id="rId3" imgW="326248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27"/>
                        <a:ext cx="71294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5637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信息增益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 smtClean="0"/>
              <a:t>信息增益是划分前样本数据集的不纯程度</a:t>
            </a:r>
            <a:r>
              <a:rPr altLang="zh-CN" sz="2100" dirty="0" smtClean="0"/>
              <a:t>(</a:t>
            </a:r>
            <a:r>
              <a:rPr lang="zh-CN" altLang="en-US" sz="2100" dirty="0" smtClean="0"/>
              <a:t>熵</a:t>
            </a:r>
            <a:r>
              <a:rPr altLang="zh-CN" sz="2100" dirty="0" smtClean="0"/>
              <a:t>)</a:t>
            </a:r>
            <a:r>
              <a:rPr lang="zh-CN" altLang="en-US" sz="2100" dirty="0" smtClean="0"/>
              <a:t>和划分后样本数据集的不纯程度</a:t>
            </a:r>
            <a:r>
              <a:rPr altLang="zh-CN" sz="2100" dirty="0" smtClean="0"/>
              <a:t>(</a:t>
            </a:r>
            <a:r>
              <a:rPr lang="zh-CN" altLang="en-US" sz="2100" dirty="0" smtClean="0"/>
              <a:t>熵</a:t>
            </a:r>
            <a:r>
              <a:rPr altLang="zh-CN" sz="2100" dirty="0" smtClean="0"/>
              <a:t>)</a:t>
            </a:r>
            <a:r>
              <a:rPr lang="zh-CN" altLang="en-US" sz="2100" dirty="0" smtClean="0"/>
              <a:t>的差值。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假设划分前样本数据集为</a:t>
            </a:r>
            <a:r>
              <a:rPr altLang="zh-CN" sz="2000" dirty="0" smtClean="0"/>
              <a:t>S,</a:t>
            </a:r>
            <a:r>
              <a:rPr lang="zh-CN" altLang="en-US" sz="2000" dirty="0" smtClean="0"/>
              <a:t>并用属性</a:t>
            </a:r>
            <a:r>
              <a:rPr altLang="zh-CN" sz="2000" dirty="0" smtClean="0"/>
              <a:t>A</a:t>
            </a:r>
            <a:r>
              <a:rPr lang="zh-CN" altLang="en-US" sz="2000" dirty="0" smtClean="0"/>
              <a:t>来划分样本集</a:t>
            </a:r>
            <a:r>
              <a:rPr altLang="zh-CN" sz="2000" dirty="0" smtClean="0"/>
              <a:t>S</a:t>
            </a:r>
            <a:r>
              <a:rPr lang="zh-CN" altLang="en-US" sz="2000" dirty="0" smtClean="0"/>
              <a:t>，则按属性</a:t>
            </a:r>
            <a:r>
              <a:rPr altLang="zh-CN" sz="2000" dirty="0" smtClean="0"/>
              <a:t>A</a:t>
            </a:r>
            <a:r>
              <a:rPr lang="zh-CN" altLang="en-US" sz="2000" dirty="0" smtClean="0"/>
              <a:t>划分</a:t>
            </a:r>
            <a:r>
              <a:rPr altLang="zh-CN" sz="2000" dirty="0" smtClean="0"/>
              <a:t>S</a:t>
            </a:r>
            <a:r>
              <a:rPr lang="zh-CN" altLang="en-US" sz="2000" dirty="0" smtClean="0"/>
              <a:t>的信息增益</a:t>
            </a:r>
            <a:r>
              <a:rPr altLang="zh-CN" sz="2000" dirty="0" smtClean="0"/>
              <a:t>Gain(S,A)</a:t>
            </a:r>
            <a:r>
              <a:rPr lang="zh-CN" altLang="en-US" sz="2000" dirty="0" smtClean="0"/>
              <a:t>为样本集</a:t>
            </a:r>
            <a:r>
              <a:rPr altLang="zh-CN" sz="2000" dirty="0" smtClean="0"/>
              <a:t>S</a:t>
            </a:r>
            <a:r>
              <a:rPr lang="zh-CN" altLang="en-US" sz="2000" dirty="0" smtClean="0"/>
              <a:t>的熵减去按属性</a:t>
            </a:r>
            <a:r>
              <a:rPr altLang="zh-CN" sz="2000" dirty="0" smtClean="0"/>
              <a:t>A</a:t>
            </a:r>
            <a:r>
              <a:rPr lang="zh-CN" altLang="en-US" sz="2000" dirty="0" smtClean="0"/>
              <a:t>划分</a:t>
            </a:r>
            <a:r>
              <a:rPr altLang="zh-CN" sz="2000" dirty="0" smtClean="0"/>
              <a:t>S</a:t>
            </a:r>
            <a:r>
              <a:rPr lang="zh-CN" altLang="en-US" sz="2000" dirty="0" smtClean="0"/>
              <a:t>后的样本子集的熵：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 smtClean="0"/>
              <a:t>按属性</a:t>
            </a:r>
            <a:r>
              <a:rPr altLang="zh-CN" sz="2100" dirty="0" smtClean="0"/>
              <a:t>A</a:t>
            </a:r>
            <a:r>
              <a:rPr lang="zh-CN" altLang="en-US" sz="2100" dirty="0" smtClean="0"/>
              <a:t>划分</a:t>
            </a:r>
            <a:r>
              <a:rPr altLang="zh-CN" sz="2100" dirty="0" smtClean="0"/>
              <a:t>S</a:t>
            </a:r>
            <a:r>
              <a:rPr lang="zh-CN" altLang="en-US" sz="2100" dirty="0" smtClean="0"/>
              <a:t>后的样本子集的熵定义如下：假定属性</a:t>
            </a:r>
            <a:r>
              <a:rPr altLang="zh-CN" sz="2100" dirty="0" smtClean="0"/>
              <a:t>A</a:t>
            </a:r>
            <a:r>
              <a:rPr lang="zh-CN" altLang="en-US" sz="2100" dirty="0" smtClean="0"/>
              <a:t>有</a:t>
            </a:r>
            <a:r>
              <a:rPr altLang="zh-CN" sz="2100" i="1" dirty="0" smtClean="0"/>
              <a:t>k</a:t>
            </a:r>
            <a:r>
              <a:rPr lang="zh-CN" altLang="en-US" sz="2100" dirty="0" smtClean="0"/>
              <a:t>个不同的取值，从而将</a:t>
            </a:r>
            <a:r>
              <a:rPr altLang="zh-CN" sz="2100" dirty="0" smtClean="0"/>
              <a:t>S</a:t>
            </a:r>
            <a:r>
              <a:rPr lang="zh-CN" altLang="en-US" sz="2100" dirty="0" smtClean="0"/>
              <a:t>划分为</a:t>
            </a:r>
            <a:r>
              <a:rPr altLang="zh-CN" sz="2100" i="1" dirty="0" smtClean="0"/>
              <a:t>k</a:t>
            </a:r>
            <a:r>
              <a:rPr lang="zh-CN" altLang="en-US" sz="2100" dirty="0" smtClean="0"/>
              <a:t>个样本子集</a:t>
            </a:r>
            <a:r>
              <a:rPr altLang="zh-CN" sz="2100" dirty="0" smtClean="0"/>
              <a:t>{</a:t>
            </a:r>
            <a:r>
              <a:rPr altLang="zh-CN" sz="2100" i="1" dirty="0" smtClean="0"/>
              <a:t>S</a:t>
            </a:r>
            <a:r>
              <a:rPr lang="en-US" altLang="zh-CN" sz="2300" i="1" baseline="-25000" dirty="0" smtClean="0"/>
              <a:t>1</a:t>
            </a:r>
            <a:r>
              <a:rPr altLang="zh-CN" sz="2100" i="1" dirty="0" smtClean="0"/>
              <a:t>,S</a:t>
            </a:r>
            <a:r>
              <a:rPr lang="en-US" altLang="zh-CN" sz="2300" i="1" baseline="-25000" dirty="0" smtClean="0"/>
              <a:t>2</a:t>
            </a:r>
            <a:r>
              <a:rPr altLang="zh-CN" sz="2100" dirty="0" smtClean="0"/>
              <a:t>,</a:t>
            </a:r>
            <a:r>
              <a:rPr altLang="zh-CN" sz="2100" dirty="0" smtClean="0">
                <a:latin typeface="宋体" pitchFamily="2" charset="-122"/>
              </a:rPr>
              <a:t>…</a:t>
            </a:r>
            <a:r>
              <a:rPr altLang="zh-CN" sz="2100" dirty="0" smtClean="0"/>
              <a:t>,</a:t>
            </a:r>
            <a:r>
              <a:rPr altLang="zh-CN" sz="2100" i="1" dirty="0" err="1" smtClean="0"/>
              <a:t>S</a:t>
            </a:r>
            <a:r>
              <a:rPr lang="en-US" altLang="zh-CN" sz="2300" i="1" baseline="-25000" dirty="0" err="1" smtClean="0"/>
              <a:t>k</a:t>
            </a:r>
            <a:r>
              <a:rPr altLang="zh-CN" sz="2100" dirty="0" smtClean="0"/>
              <a:t>}</a:t>
            </a:r>
            <a:r>
              <a:rPr lang="zh-CN" altLang="en-US" sz="2100" dirty="0" smtClean="0"/>
              <a:t>，则按属性</a:t>
            </a:r>
            <a:r>
              <a:rPr altLang="zh-CN" sz="2100" dirty="0" smtClean="0"/>
              <a:t>A</a:t>
            </a:r>
            <a:r>
              <a:rPr lang="zh-CN" altLang="en-US" sz="2100" dirty="0" smtClean="0"/>
              <a:t>划分</a:t>
            </a:r>
            <a:r>
              <a:rPr altLang="zh-CN" sz="2100" dirty="0" smtClean="0"/>
              <a:t>S</a:t>
            </a:r>
            <a:r>
              <a:rPr lang="zh-CN" altLang="en-US" sz="2100" dirty="0" smtClean="0"/>
              <a:t>后的样本子集的信息熵为</a:t>
            </a:r>
            <a:r>
              <a:rPr altLang="zh-CN" sz="21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altLang="zh-CN" sz="2100" dirty="0" smtClean="0"/>
          </a:p>
          <a:p>
            <a:pPr eaLnBrk="1" hangingPunct="1">
              <a:lnSpc>
                <a:spcPct val="90000"/>
              </a:lnSpc>
            </a:pPr>
            <a:endParaRPr altLang="zh-CN" sz="2100" dirty="0" smtClean="0"/>
          </a:p>
          <a:p>
            <a:pPr lvl="1" eaLnBrk="1" hangingPunct="1">
              <a:lnSpc>
                <a:spcPct val="90000"/>
              </a:lnSpc>
            </a:pPr>
            <a:endParaRPr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其中</a:t>
            </a:r>
            <a:r>
              <a:rPr altLang="zh-CN" sz="2000" dirty="0" smtClean="0"/>
              <a:t>|</a:t>
            </a:r>
            <a:r>
              <a:rPr altLang="zh-CN" sz="2000" i="1" dirty="0" smtClean="0"/>
              <a:t>S</a:t>
            </a:r>
            <a:r>
              <a:rPr lang="en-US" altLang="zh-CN" i="1" baseline="-25000" dirty="0" smtClean="0"/>
              <a:t>i</a:t>
            </a:r>
            <a:r>
              <a:rPr altLang="zh-CN" sz="2000" dirty="0" smtClean="0"/>
              <a:t>|(</a:t>
            </a:r>
            <a:r>
              <a:rPr altLang="zh-CN" sz="2000" i="1" dirty="0" err="1" smtClean="0"/>
              <a:t>i</a:t>
            </a:r>
            <a:r>
              <a:rPr altLang="zh-CN" sz="2000" dirty="0" smtClean="0"/>
              <a:t>=1,2,</a:t>
            </a:r>
            <a:r>
              <a:rPr altLang="zh-CN" sz="2000" dirty="0" smtClean="0">
                <a:latin typeface="宋体" pitchFamily="2" charset="-122"/>
              </a:rPr>
              <a:t>…</a:t>
            </a:r>
            <a:r>
              <a:rPr altLang="zh-CN" sz="2000" i="1" dirty="0" smtClean="0"/>
              <a:t>k</a:t>
            </a:r>
            <a:r>
              <a:rPr altLang="zh-CN" sz="2000" dirty="0" smtClean="0"/>
              <a:t>)</a:t>
            </a:r>
            <a:r>
              <a:rPr lang="zh-CN" altLang="en-US" sz="2000" dirty="0" smtClean="0"/>
              <a:t>为样本子集</a:t>
            </a:r>
            <a:r>
              <a:rPr altLang="zh-CN" sz="2000" i="1" dirty="0" smtClean="0"/>
              <a:t>S</a:t>
            </a:r>
            <a:r>
              <a:rPr lang="en-US" altLang="zh-CN" i="1" baseline="-25000" dirty="0" smtClean="0"/>
              <a:t>i</a:t>
            </a:r>
            <a:r>
              <a:rPr lang="zh-CN" altLang="en-US" sz="2000" dirty="0" smtClean="0"/>
              <a:t>中包含的样本数，</a:t>
            </a:r>
            <a:r>
              <a:rPr altLang="zh-CN" sz="2000" dirty="0" smtClean="0"/>
              <a:t>|S|</a:t>
            </a:r>
            <a:r>
              <a:rPr lang="zh-CN" altLang="en-US" sz="2000" dirty="0" smtClean="0"/>
              <a:t>为样本集</a:t>
            </a:r>
            <a:r>
              <a:rPr altLang="zh-CN" sz="2000" dirty="0" smtClean="0"/>
              <a:t>S</a:t>
            </a:r>
            <a:r>
              <a:rPr lang="zh-CN" altLang="en-US" sz="2000" dirty="0" smtClean="0"/>
              <a:t>中包含的样本数。信息增益越大，说明使用属性</a:t>
            </a:r>
            <a:r>
              <a:rPr altLang="zh-CN" sz="2000" dirty="0" smtClean="0"/>
              <a:t>A</a:t>
            </a:r>
            <a:r>
              <a:rPr lang="zh-CN" altLang="en-US" sz="2000" dirty="0" smtClean="0"/>
              <a:t>划分后的样本子集越纯，越有利于分类。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6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476375" y="2798790"/>
          <a:ext cx="55435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Microsoft 公式 3.0" r:id="rId3" imgW="2487041" imgH="215713" progId="Equation.3">
                  <p:embed/>
                </p:oleObj>
              </mc:Choice>
              <mc:Fallback>
                <p:oleObj name="Microsoft 公式 3.0" r:id="rId3" imgW="248704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98790"/>
                        <a:ext cx="55435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6" y="306970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1763713" y="4298953"/>
          <a:ext cx="4679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icrosoft 公式 3.0" r:id="rId5" imgW="2184400" imgH="431800" progId="Equation.3">
                  <p:embed/>
                </p:oleObj>
              </mc:Choice>
              <mc:Fallback>
                <p:oleObj name="Microsoft 公式 3.0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8953"/>
                        <a:ext cx="4679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188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信息增益例题演示</a:t>
            </a:r>
          </a:p>
        </p:txBody>
      </p:sp>
      <p:graphicFrame>
        <p:nvGraphicFramePr>
          <p:cNvPr id="290939" name="Group 1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86555"/>
              </p:ext>
            </p:extLst>
          </p:nvPr>
        </p:nvGraphicFramePr>
        <p:xfrm>
          <a:off x="466725" y="1989137"/>
          <a:ext cx="8281988" cy="4818699"/>
        </p:xfrm>
        <a:graphic>
          <a:graphicData uri="http://schemas.openxmlformats.org/drawingml/2006/table">
            <a:tbl>
              <a:tblPr/>
              <a:tblGrid>
                <a:gridCol w="1607920"/>
                <a:gridCol w="2033114"/>
                <a:gridCol w="1556604"/>
                <a:gridCol w="1673898"/>
                <a:gridCol w="1410452"/>
              </a:tblGrid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outlook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temperature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humidity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wind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play ball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Sunny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Sunny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9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overcast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rain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rain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cool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rain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cool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overcast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cool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sunny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sunny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cool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rain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sunny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overcast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overcast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hot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 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weak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rain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mild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strong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40754" marR="14075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4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79388" y="1052539"/>
            <a:ext cx="8964612" cy="8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§"/>
            </a:pP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以数据集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weather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为例，设该数据集为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，假定用属性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wind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来划分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，求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对属性</a:t>
            </a:r>
            <a:r>
              <a:rPr lang="en-US" altLang="zh-CN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wind</a:t>
            </a:r>
            <a:r>
              <a:rPr lang="zh-CN" altLang="en-US" sz="25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的信息增益。 </a:t>
            </a:r>
          </a:p>
          <a:p>
            <a:pPr eaLnBrk="1" hangingPunct="1"/>
            <a:endParaRPr lang="en-US" altLang="zh-CN" sz="2700" dirty="0" smtClean="0"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79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9"/>
            <a:ext cx="8229600" cy="665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  信息增益例题演示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7"/>
            <a:ext cx="8424862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令</a:t>
            </a:r>
            <a:r>
              <a:rPr altLang="zh-CN" dirty="0" smtClean="0"/>
              <a:t>weather</a:t>
            </a:r>
            <a:r>
              <a:rPr lang="zh-CN" altLang="en-US" dirty="0" smtClean="0"/>
              <a:t>数据集为</a:t>
            </a:r>
            <a:r>
              <a:rPr altLang="zh-CN" dirty="0" smtClean="0"/>
              <a:t>S</a:t>
            </a:r>
            <a:r>
              <a:rPr lang="zh-CN" altLang="en-US" dirty="0" smtClean="0"/>
              <a:t>，其中有</a:t>
            </a:r>
            <a:r>
              <a:rPr altLang="zh-CN" dirty="0" smtClean="0"/>
              <a:t>14</a:t>
            </a:r>
            <a:r>
              <a:rPr lang="zh-CN" altLang="en-US" dirty="0" smtClean="0"/>
              <a:t>个样本</a:t>
            </a:r>
            <a:r>
              <a:rPr altLang="zh-CN" dirty="0" smtClean="0"/>
              <a:t>,</a:t>
            </a:r>
            <a:r>
              <a:rPr lang="zh-CN" altLang="en-US" dirty="0" smtClean="0"/>
              <a:t>目标属性</a:t>
            </a:r>
            <a:r>
              <a:rPr altLang="zh-CN" dirty="0" smtClean="0"/>
              <a:t>play ball</a:t>
            </a:r>
            <a:r>
              <a:rPr lang="zh-CN" altLang="en-US" dirty="0" smtClean="0"/>
              <a:t>有</a:t>
            </a:r>
            <a:r>
              <a:rPr altLang="zh-CN" dirty="0" smtClean="0"/>
              <a:t>2</a:t>
            </a:r>
            <a:r>
              <a:rPr lang="zh-CN" altLang="en-US" dirty="0" smtClean="0"/>
              <a:t>个值</a:t>
            </a:r>
            <a:r>
              <a:rPr altLang="zh-CN" dirty="0" smtClean="0"/>
              <a:t>{C</a:t>
            </a:r>
            <a:r>
              <a:rPr altLang="zh-CN" baseline="-25000" dirty="0" smtClean="0"/>
              <a:t>1</a:t>
            </a:r>
            <a:r>
              <a:rPr altLang="zh-CN" dirty="0" smtClean="0"/>
              <a:t>=yes, C</a:t>
            </a:r>
            <a:r>
              <a:rPr lang="en-US" altLang="zh-CN" baseline="-25000" dirty="0" smtClean="0"/>
              <a:t>2</a:t>
            </a:r>
            <a:r>
              <a:rPr altLang="zh-CN" dirty="0" smtClean="0"/>
              <a:t>=no}</a:t>
            </a:r>
            <a:r>
              <a:rPr lang="zh-CN" altLang="en-US" dirty="0" smtClean="0"/>
              <a:t>。</a:t>
            </a:r>
            <a:r>
              <a:rPr altLang="zh-CN" dirty="0" smtClean="0"/>
              <a:t>14</a:t>
            </a:r>
            <a:r>
              <a:rPr lang="zh-CN" altLang="en-US" dirty="0" smtClean="0"/>
              <a:t>个样本的分布为：</a:t>
            </a:r>
          </a:p>
          <a:p>
            <a:pPr lvl="1" eaLnBrk="1" hangingPunct="1"/>
            <a:r>
              <a:rPr altLang="zh-CN" dirty="0" smtClean="0"/>
              <a:t>9</a:t>
            </a:r>
            <a:r>
              <a:rPr lang="zh-CN" altLang="en-US" dirty="0" smtClean="0"/>
              <a:t>个样本的类标号取值为</a:t>
            </a:r>
            <a:r>
              <a:rPr altLang="zh-CN" dirty="0" smtClean="0"/>
              <a:t>yes</a:t>
            </a:r>
            <a:r>
              <a:rPr lang="zh-CN" altLang="en-US" dirty="0" smtClean="0"/>
              <a:t>，</a:t>
            </a:r>
            <a:r>
              <a:rPr altLang="zh-CN" dirty="0" smtClean="0"/>
              <a:t>5</a:t>
            </a:r>
            <a:r>
              <a:rPr lang="zh-CN" altLang="en-US" dirty="0" smtClean="0"/>
              <a:t>个样本的类标号取值为</a:t>
            </a:r>
            <a:r>
              <a:rPr altLang="zh-CN" dirty="0" smtClean="0"/>
              <a:t>No</a:t>
            </a:r>
            <a:r>
              <a:rPr lang="zh-CN" altLang="en-US" dirty="0" smtClean="0"/>
              <a:t>。</a:t>
            </a:r>
            <a:r>
              <a:rPr altLang="zh-CN" dirty="0" smtClean="0"/>
              <a:t>C</a:t>
            </a:r>
            <a:r>
              <a:rPr lang="en-US" altLang="zh-CN" sz="2500" baseline="-25000" dirty="0" smtClean="0"/>
              <a:t>1</a:t>
            </a:r>
            <a:r>
              <a:rPr altLang="zh-CN" dirty="0" smtClean="0"/>
              <a:t>=yes</a:t>
            </a:r>
            <a:r>
              <a:rPr lang="zh-CN" altLang="en-US" dirty="0" smtClean="0"/>
              <a:t>在所有样本</a:t>
            </a:r>
            <a:r>
              <a:rPr altLang="zh-CN" dirty="0" smtClean="0"/>
              <a:t>S</a:t>
            </a:r>
            <a:r>
              <a:rPr lang="zh-CN" altLang="en-US" dirty="0" smtClean="0"/>
              <a:t>中出现的概率为</a:t>
            </a:r>
            <a:r>
              <a:rPr altLang="zh-CN" dirty="0" smtClean="0"/>
              <a:t>9/14</a:t>
            </a:r>
            <a:r>
              <a:rPr lang="zh-CN" altLang="en-US" dirty="0" smtClean="0"/>
              <a:t>，</a:t>
            </a:r>
            <a:r>
              <a:rPr altLang="zh-CN" dirty="0" smtClean="0"/>
              <a:t>C</a:t>
            </a:r>
            <a:r>
              <a:rPr lang="en-US" altLang="zh-CN" sz="2500" baseline="-25000" dirty="0" smtClean="0"/>
              <a:t>2</a:t>
            </a:r>
            <a:r>
              <a:rPr altLang="zh-CN" dirty="0" smtClean="0"/>
              <a:t>=no</a:t>
            </a:r>
            <a:r>
              <a:rPr lang="zh-CN" altLang="en-US" dirty="0" smtClean="0"/>
              <a:t>在所有样本</a:t>
            </a:r>
            <a:r>
              <a:rPr altLang="zh-CN" dirty="0" smtClean="0"/>
              <a:t>S</a:t>
            </a:r>
            <a:r>
              <a:rPr lang="zh-CN" altLang="en-US" dirty="0" smtClean="0"/>
              <a:t>中出现的概率为</a:t>
            </a:r>
            <a:r>
              <a:rPr altLang="zh-CN" dirty="0" smtClean="0"/>
              <a:t>5/14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因此数据集</a:t>
            </a:r>
            <a:r>
              <a:rPr altLang="zh-CN" dirty="0" smtClean="0"/>
              <a:t>S</a:t>
            </a:r>
            <a:r>
              <a:rPr lang="zh-CN" altLang="en-US" dirty="0" smtClean="0"/>
              <a:t>的熵为：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" y="309352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42880" y="4218014"/>
          <a:ext cx="8893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Microsoft 公式 3.0" r:id="rId4" imgW="4024153" imgH="393529" progId="Equation.3">
                  <p:embed/>
                </p:oleObj>
              </mc:Choice>
              <mc:Fallback>
                <p:oleObj name="Microsoft 公式 3.0" r:id="rId4" imgW="40241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0" y="4218014"/>
                        <a:ext cx="88931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140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1260</Words>
  <Application>Microsoft Office PowerPoint</Application>
  <PresentationFormat>全屏显示(4:3)</PresentationFormat>
  <Paragraphs>188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Office 主题</vt:lpstr>
      <vt:lpstr>Custom Design</vt:lpstr>
      <vt:lpstr>1_Custom Design</vt:lpstr>
      <vt:lpstr>2_Custom Design</vt:lpstr>
      <vt:lpstr>Microsoft 公式 3.0</vt:lpstr>
      <vt:lpstr> 3  决策树</vt:lpstr>
      <vt:lpstr>3  决策树的基本概念</vt:lpstr>
      <vt:lpstr>3  典型决策树</vt:lpstr>
      <vt:lpstr>3  决策树的构建</vt:lpstr>
      <vt:lpstr>3  ID3分类算法</vt:lpstr>
      <vt:lpstr>3  信息熵</vt:lpstr>
      <vt:lpstr>3  信息增益</vt:lpstr>
      <vt:lpstr>3  信息增益例题演示</vt:lpstr>
      <vt:lpstr>3  信息增益例题演示(续)</vt:lpstr>
      <vt:lpstr>3  信息增益例题演示(续)</vt:lpstr>
      <vt:lpstr>3  信息增益例题演示(续)</vt:lpstr>
      <vt:lpstr>3  ID3建立决策树</vt:lpstr>
      <vt:lpstr>ID3建立决策树(续)</vt:lpstr>
      <vt:lpstr>ID3建立决策树(续)</vt:lpstr>
      <vt:lpstr>3  ID3建立决策树(续)</vt:lpstr>
      <vt:lpstr>3  ID3决策树对未知样本进行预测</vt:lpstr>
      <vt:lpstr>3  Python的决策树算法库</vt:lpstr>
      <vt:lpstr>3  练习</vt:lpstr>
      <vt:lpstr>Numpy库学习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  决策树</dc:title>
  <dc:creator>Adam</dc:creator>
  <cp:lastModifiedBy>Adam</cp:lastModifiedBy>
  <cp:revision>3</cp:revision>
  <dcterms:created xsi:type="dcterms:W3CDTF">2019-07-15T03:50:30Z</dcterms:created>
  <dcterms:modified xsi:type="dcterms:W3CDTF">2019-07-15T12:53:18Z</dcterms:modified>
</cp:coreProperties>
</file>