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7.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684" r:id="rId4"/>
    <p:sldMasterId id="2147483703" r:id="rId5"/>
    <p:sldMasterId id="2147483722" r:id="rId6"/>
    <p:sldMasterId id="2147483741" r:id="rId7"/>
    <p:sldMasterId id="2147483760" r:id="rId8"/>
  </p:sldMasterIdLst>
  <p:notesMasterIdLst>
    <p:notesMasterId r:id="rId2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235E-841B-4718-BA06-1D73CBF06905}"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8601E6-EC74-45D0-800C-AFEC726B0ED4}" type="slidenum">
              <a:rPr lang="zh-CN" altLang="en-US" smtClean="0"/>
              <a:t>‹#›</a:t>
            </a:fld>
            <a:endParaRPr lang="zh-CN" altLang="en-US"/>
          </a:p>
        </p:txBody>
      </p:sp>
    </p:spTree>
    <p:extLst>
      <p:ext uri="{BB962C8B-B14F-4D97-AF65-F5344CB8AC3E}">
        <p14:creationId xmlns:p14="http://schemas.microsoft.com/office/powerpoint/2010/main" val="340863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0" indent="0">
              <a:buFont typeface="Arial" charset="0"/>
              <a:buNone/>
            </a:pPr>
            <a:endParaRPr lang="en-US" baseline="0" dirty="0" smtClean="0">
              <a:latin typeface="Avenir Book"/>
            </a:endParaRPr>
          </a:p>
        </p:txBody>
      </p:sp>
    </p:spTree>
    <p:extLst>
      <p:ext uri="{BB962C8B-B14F-4D97-AF65-F5344CB8AC3E}">
        <p14:creationId xmlns:p14="http://schemas.microsoft.com/office/powerpoint/2010/main" val="149300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latin typeface="Avenir Book"/>
            </a:endParaRPr>
          </a:p>
        </p:txBody>
      </p:sp>
    </p:spTree>
    <p:extLst>
      <p:ext uri="{BB962C8B-B14F-4D97-AF65-F5344CB8AC3E}">
        <p14:creationId xmlns:p14="http://schemas.microsoft.com/office/powerpoint/2010/main" val="49426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But, what happens if the nearby results are in conflict?</a:t>
            </a:r>
          </a:p>
          <a:p>
            <a:pPr marL="171450" indent="-171450">
              <a:buFont typeface="Arial" charset="0"/>
              <a:buChar char="•"/>
            </a:pPr>
            <a:r>
              <a:rPr lang="en-US" baseline="0" dirty="0" smtClean="0">
                <a:latin typeface="Avenir Book"/>
              </a:rPr>
              <a:t>Then how do you decide which is correct?</a:t>
            </a:r>
          </a:p>
          <a:p>
            <a:pPr marL="171450" indent="-171450">
              <a:buFont typeface="Arial" charset="0"/>
              <a:buChar char="•"/>
            </a:pPr>
            <a:r>
              <a:rPr lang="en-US" baseline="0" dirty="0" smtClean="0">
                <a:latin typeface="Avenir Book"/>
              </a:rPr>
              <a:t>In this case, if we look at just the nearest neighbor (which is highlighted in yellow), we predict that the patient will not survive</a:t>
            </a:r>
          </a:p>
        </p:txBody>
      </p:sp>
    </p:spTree>
    <p:extLst>
      <p:ext uri="{BB962C8B-B14F-4D97-AF65-F5344CB8AC3E}">
        <p14:creationId xmlns:p14="http://schemas.microsoft.com/office/powerpoint/2010/main" val="137663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0" indent="0">
              <a:buFont typeface="Arial" charset="0"/>
              <a:buNone/>
            </a:pPr>
            <a:endParaRPr lang="en-US" baseline="0" dirty="0" smtClean="0">
              <a:latin typeface="Avenir Book"/>
            </a:endParaRPr>
          </a:p>
        </p:txBody>
      </p:sp>
    </p:spTree>
    <p:extLst>
      <p:ext uri="{BB962C8B-B14F-4D97-AF65-F5344CB8AC3E}">
        <p14:creationId xmlns:p14="http://schemas.microsoft.com/office/powerpoint/2010/main" val="114135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Now let's say we are</a:t>
            </a:r>
            <a:r>
              <a:rPr lang="en-US" baseline="0" dirty="0" smtClean="0">
                <a:latin typeface="Avenir Book"/>
              </a:rPr>
              <a:t> using the three closest neighbors</a:t>
            </a:r>
          </a:p>
          <a:p>
            <a:pPr marL="171450" indent="-171450">
              <a:buFont typeface="Arial" charset="0"/>
              <a:buChar char="•"/>
            </a:pPr>
            <a:r>
              <a:rPr lang="en-US" baseline="0" dirty="0" smtClean="0">
                <a:latin typeface="Avenir Book"/>
              </a:rPr>
              <a:t>This time, we have two patients that survived and one that did not</a:t>
            </a:r>
          </a:p>
          <a:p>
            <a:pPr marL="171450" indent="-171450">
              <a:buFont typeface="Arial" charset="0"/>
              <a:buChar char="•"/>
            </a:pPr>
            <a:r>
              <a:rPr lang="en-US" baseline="0" dirty="0" smtClean="0">
                <a:latin typeface="Avenir Book"/>
              </a:rPr>
              <a:t>So we predict survived—that's a different result than when k = 1</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latin typeface="Avenir Book"/>
              </a:rPr>
              <a:t>This odd number for k eliminates issues with ties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latin typeface="Avenir Book"/>
              </a:rPr>
              <a:t>The value that we choose for k is something that we will continue to explore further</a:t>
            </a:r>
          </a:p>
        </p:txBody>
      </p:sp>
    </p:spTree>
    <p:extLst>
      <p:ext uri="{BB962C8B-B14F-4D97-AF65-F5344CB8AC3E}">
        <p14:creationId xmlns:p14="http://schemas.microsoft.com/office/powerpoint/2010/main" val="18594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OK, for our last example, let's</a:t>
            </a:r>
            <a:r>
              <a:rPr lang="en-US" baseline="0" dirty="0" smtClean="0">
                <a:latin typeface="Avenir Book"/>
              </a:rPr>
              <a:t> take the four closest neighbors</a:t>
            </a:r>
          </a:p>
          <a:p>
            <a:pPr marL="171450" indent="-171450">
              <a:buFont typeface="Arial" charset="0"/>
              <a:buChar char="•"/>
            </a:pPr>
            <a:r>
              <a:rPr lang="en-US" baseline="0" dirty="0" smtClean="0">
                <a:latin typeface="Avenir Book"/>
              </a:rPr>
              <a:t>Our prediction stays the same this time because we have three neighbors that survived and one that did not</a:t>
            </a:r>
          </a:p>
          <a:p>
            <a:pPr marL="171450" indent="-171450">
              <a:buFont typeface="Arial" charset="0"/>
              <a:buChar char="•"/>
            </a:pPr>
            <a:r>
              <a:rPr lang="en-US" baseline="0" dirty="0" smtClean="0">
                <a:latin typeface="Avenir Book"/>
              </a:rPr>
              <a:t>Thus, our conclusion of patient survival seems even more certain</a:t>
            </a:r>
            <a:endParaRPr dirty="0">
              <a:latin typeface="Avenir Book"/>
            </a:endParaRPr>
          </a:p>
        </p:txBody>
      </p:sp>
    </p:spTree>
    <p:extLst>
      <p:ext uri="{BB962C8B-B14F-4D97-AF65-F5344CB8AC3E}">
        <p14:creationId xmlns:p14="http://schemas.microsoft.com/office/powerpoint/2010/main" val="17768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3"/>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8"/>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2760685299"/>
      </p:ext>
    </p:extLst>
  </p:cSld>
  <p:clrMapOvr>
    <a:masterClrMapping/>
  </p:clrMapOvr>
  <p:timing>
    <p:tnLst>
      <p:par>
        <p:cTn id="1" dur="indefinite" restart="never" nodeType="tmRoot"/>
      </p:par>
    </p:tnLst>
  </p:timing>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5203984"/>
      </p:ext>
    </p:extLst>
  </p:cSld>
  <p:clrMapOvr>
    <a:masterClrMapping/>
  </p:clrMapOvr>
  <p:timing>
    <p:tnLst>
      <p:par>
        <p:cTn id="1" dur="indefinite" restart="never" nodeType="tmRoot"/>
      </p:par>
    </p:tnLst>
  </p:timing>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9"/>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63" y="6372815"/>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75"/>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016503724"/>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46" y="2508544"/>
            <a:ext cx="2085275" cy="2614317"/>
          </a:xfrm>
          <a:prstGeom prst="rect">
            <a:avLst/>
          </a:prstGeom>
        </p:spPr>
      </p:pic>
    </p:spTree>
    <p:extLst>
      <p:ext uri="{BB962C8B-B14F-4D97-AF65-F5344CB8AC3E}">
        <p14:creationId xmlns:p14="http://schemas.microsoft.com/office/powerpoint/2010/main" val="3139388312"/>
      </p:ext>
    </p:extLst>
  </p:cSld>
  <p:clrMapOvr>
    <a:masterClrMapping/>
  </p:clrMapOvr>
  <p:timing>
    <p:tnLst>
      <p:par>
        <p:cTn id="1" dur="indefinite" restart="never" nodeType="tmRoot"/>
      </p:par>
    </p:tnLst>
  </p:timing>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1"/>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46" y="2508544"/>
            <a:ext cx="2085275" cy="2614317"/>
          </a:xfrm>
          <a:prstGeom prst="rect">
            <a:avLst/>
          </a:prstGeom>
        </p:spPr>
      </p:pic>
    </p:spTree>
    <p:extLst>
      <p:ext uri="{BB962C8B-B14F-4D97-AF65-F5344CB8AC3E}">
        <p14:creationId xmlns:p14="http://schemas.microsoft.com/office/powerpoint/2010/main" val="3224746119"/>
      </p:ext>
    </p:extLst>
  </p:cSld>
  <p:clrMapOvr>
    <a:masterClrMapping/>
  </p:clrMapOvr>
  <p:timing>
    <p:tnLst>
      <p:par>
        <p:cTn id="1" dur="indefinite" restart="never" nodeType="tmRoot"/>
      </p:par>
    </p:tnLst>
  </p:timing>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3509613044"/>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20" y="533064"/>
            <a:ext cx="1230751" cy="1542997"/>
          </a:xfrm>
          <a:prstGeom prst="rect">
            <a:avLst/>
          </a:prstGeom>
        </p:spPr>
      </p:pic>
    </p:spTree>
    <p:extLst>
      <p:ext uri="{BB962C8B-B14F-4D97-AF65-F5344CB8AC3E}">
        <p14:creationId xmlns:p14="http://schemas.microsoft.com/office/powerpoint/2010/main" val="4253353518"/>
      </p:ext>
    </p:extLst>
  </p:cSld>
  <p:clrMapOvr>
    <a:masterClrMapping/>
  </p:clrMapOvr>
  <p:timing>
    <p:tnLst>
      <p:par>
        <p:cTn id="1" dur="indefinite" restart="never" nodeType="tmRoot"/>
      </p:par>
    </p:tnLst>
  </p:timing>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897"/>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51" y="6417962"/>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376" y="6407851"/>
            <a:ext cx="314741" cy="394592"/>
          </a:xfrm>
          <a:prstGeom prst="rect">
            <a:avLst/>
          </a:prstGeom>
        </p:spPr>
      </p:pic>
      <p:cxnSp>
        <p:nvCxnSpPr>
          <p:cNvPr id="74" name="Straight Connector 73"/>
          <p:cNvCxnSpPr/>
          <p:nvPr/>
        </p:nvCxnSpPr>
        <p:spPr>
          <a:xfrm rot="5400000">
            <a:off x="8540750" y="660823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613000"/>
      </p:ext>
    </p:extLst>
  </p:cSld>
  <p:clrMapOvr>
    <a:masterClrMapping/>
  </p:clrMapOvr>
  <p:timing>
    <p:tnLst>
      <p:par>
        <p:cTn id="1" dur="indefinite" restart="never" nodeType="tmRoot"/>
      </p:par>
    </p:tnLst>
  </p:timing>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34"/>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782471266"/>
      </p:ext>
    </p:extLst>
  </p:cSld>
  <p:clrMapOvr>
    <a:masterClrMapping/>
  </p:clrMapOvr>
  <p:timing>
    <p:tnLst>
      <p:par>
        <p:cTn id="1" dur="indefinite" restart="never" nodeType="tmRoot"/>
      </p:par>
    </p:tnLst>
  </p:timing>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4"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4" y="3791863"/>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4536769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4" y="160443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33"/>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34790656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4434"/>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933243424"/>
      </p:ext>
    </p:extLst>
  </p:cSld>
  <p:clrMapOvr>
    <a:masterClrMapping/>
  </p:clrMapOvr>
  <p:timing>
    <p:tnLst>
      <p:par>
        <p:cTn id="1" dur="indefinite" restart="never" nodeType="tmRoot"/>
      </p:par>
    </p:tnLst>
  </p:timing>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1"/>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189342311"/>
      </p:ext>
    </p:extLst>
  </p:cSld>
  <p:clrMapOvr>
    <a:masterClrMapping/>
  </p:clrMapOvr>
  <p:timing>
    <p:tnLst>
      <p:par>
        <p:cTn id="1" dur="indefinite" restart="never" nodeType="tmRoot"/>
      </p:par>
    </p:tnLst>
  </p:timing>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1"/>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14"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6634394"/>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991072155"/>
      </p:ext>
    </p:extLst>
  </p:cSld>
  <p:clrMapOvr>
    <a:masterClrMapping/>
  </p:clrMapOvr>
  <p:timing>
    <p:tnLst>
      <p:par>
        <p:cTn id="1" dur="indefinite" restart="never" nodeType="tmRoot"/>
      </p:par>
    </p:tnLst>
  </p:timing>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4" y="3"/>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7" y="6394031"/>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312579586"/>
      </p:ext>
    </p:extLst>
  </p:cSld>
  <p:clrMapOvr>
    <a:masterClrMapping/>
  </p:clrMapOvr>
  <p:timing>
    <p:tnLst>
      <p:par>
        <p:cTn id="1" dur="indefinite" restart="never" nodeType="tmRoot"/>
      </p:par>
    </p:tnLst>
  </p:timing>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940215231"/>
      </p:ext>
    </p:extLst>
  </p:cSld>
  <p:clrMapOvr>
    <a:masterClrMapping/>
  </p:clrMapOvr>
  <p:timing>
    <p:tnLst>
      <p:par>
        <p:cTn id="1" dur="indefinite" restart="never" nodeType="tmRoot"/>
      </p:par>
    </p:tnLst>
  </p:timing>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929256997"/>
      </p:ext>
    </p:extLst>
  </p:cSld>
  <p:clrMapOvr>
    <a:masterClrMapping/>
  </p:clrMapOvr>
  <p:timing>
    <p:tnLst>
      <p:par>
        <p:cTn id="1" dur="indefinite" restart="never" nodeType="tmRoot"/>
      </p:par>
    </p:tnLst>
  </p:timing>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3"/>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59"/>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929716642"/>
      </p:ext>
    </p:extLst>
  </p:cSld>
  <p:clrMapOvr>
    <a:masterClrMapping/>
  </p:clrMapOvr>
  <p:timing>
    <p:tnLst>
      <p:par>
        <p:cTn id="1" dur="indefinite" restart="never" nodeType="tmRoot"/>
      </p:par>
    </p:tnLst>
  </p:timing>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1"/>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2"/>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125214347"/>
      </p:ext>
    </p:extLst>
  </p:cSld>
  <p:clrMapOvr>
    <a:masterClrMapping/>
  </p:clrMapOvr>
  <p:timing>
    <p:tnLst>
      <p:par>
        <p:cTn id="1" dur="indefinite" restart="never" nodeType="tmRoot"/>
      </p:par>
    </p:tnLst>
  </p:timing>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23195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Rectangle 1" descr="Light upward diagonal"/>
          <p:cNvSpPr>
            <a:spLocks noChangeArrowheads="1"/>
          </p:cNvSpPr>
          <p:nvPr userDrawn="1"/>
        </p:nvSpPr>
        <p:spPr bwMode="auto">
          <a:xfrm>
            <a:off x="7938" y="4076726"/>
            <a:ext cx="9144000" cy="188913"/>
          </a:xfrm>
          <a:prstGeom prst="rect">
            <a:avLst/>
          </a:prstGeom>
          <a:pattFill prst="ltUpDiag">
            <a:fgClr>
              <a:schemeClr val="accent1"/>
            </a:fgClr>
            <a:bgClr>
              <a:schemeClr val="bg1"/>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5" name="Rectangle 2" descr="Light upward diagonal"/>
          <p:cNvSpPr>
            <a:spLocks noChangeArrowheads="1"/>
          </p:cNvSpPr>
          <p:nvPr userDrawn="1"/>
        </p:nvSpPr>
        <p:spPr bwMode="auto">
          <a:xfrm>
            <a:off x="0" y="1412876"/>
            <a:ext cx="9144000" cy="266541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4" name="Rectangle 4"/>
          <p:cNvSpPr>
            <a:spLocks noGrp="1" noChangeArrowheads="1"/>
          </p:cNvSpPr>
          <p:nvPr>
            <p:ph type="ctrTitle" idx="4294967295"/>
          </p:nvPr>
        </p:nvSpPr>
        <p:spPr>
          <a:xfrm>
            <a:off x="179388" y="2060849"/>
            <a:ext cx="8786812" cy="1449387"/>
          </a:xfrm>
          <a:prstGeom prst="rect">
            <a:avLst/>
          </a:prstGeom>
        </p:spPr>
        <p:txBody>
          <a:bodyPr/>
          <a:lstStyle>
            <a:lvl1pPr>
              <a:defRPr b="0" baseline="0">
                <a:solidFill>
                  <a:schemeClr val="bg1"/>
                </a:solidFill>
                <a:latin typeface="Cambria" pitchFamily="18" charset="0"/>
                <a:ea typeface="黑体" pitchFamily="49"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7108439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7"/>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51" y="6372807"/>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67"/>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70434324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4" y="2508544"/>
            <a:ext cx="2085275" cy="2614317"/>
          </a:xfrm>
          <a:prstGeom prst="rect">
            <a:avLst/>
          </a:prstGeom>
        </p:spPr>
      </p:pic>
    </p:spTree>
    <p:extLst>
      <p:ext uri="{BB962C8B-B14F-4D97-AF65-F5344CB8AC3E}">
        <p14:creationId xmlns:p14="http://schemas.microsoft.com/office/powerpoint/2010/main" val="2425478826"/>
      </p:ext>
    </p:extLst>
  </p:cSld>
  <p:clrMapOvr>
    <a:masterClrMapping/>
  </p:clrMapOvr>
  <p:timing>
    <p:tnLst>
      <p:par>
        <p:cTn id="1" dur="indefinite" restart="never" nodeType="tmRoot"/>
      </p:par>
    </p:tnLst>
  </p:timing>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34" y="2508544"/>
            <a:ext cx="2085275" cy="2614317"/>
          </a:xfrm>
          <a:prstGeom prst="rect">
            <a:avLst/>
          </a:prstGeom>
        </p:spPr>
      </p:pic>
    </p:spTree>
    <p:extLst>
      <p:ext uri="{BB962C8B-B14F-4D97-AF65-F5344CB8AC3E}">
        <p14:creationId xmlns:p14="http://schemas.microsoft.com/office/powerpoint/2010/main" val="785918791"/>
      </p:ext>
    </p:extLst>
  </p:cSld>
  <p:clrMapOvr>
    <a:masterClrMapping/>
  </p:clrMapOvr>
  <p:timing>
    <p:tnLst>
      <p:par>
        <p:cTn id="1" dur="indefinite" restart="never" nodeType="tmRoot"/>
      </p:par>
    </p:tnLst>
  </p:timing>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668876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2" descr="Light upward diagonal"/>
          <p:cNvSpPr>
            <a:spLocks noChangeArrowheads="1"/>
          </p:cNvSpPr>
          <p:nvPr userDrawn="1"/>
        </p:nvSpPr>
        <p:spPr bwMode="auto">
          <a:xfrm>
            <a:off x="0" y="6750075"/>
            <a:ext cx="9144000" cy="107951"/>
          </a:xfrm>
          <a:prstGeom prst="rect">
            <a:avLst/>
          </a:prstGeom>
          <a:pattFill prst="ltUpDiag">
            <a:fgClr>
              <a:schemeClr val="accent1"/>
            </a:fgClr>
            <a:bgClr>
              <a:schemeClr val="bg1"/>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5" name="Rectangle 2" descr="Light upward diagonal"/>
          <p:cNvSpPr>
            <a:spLocks noChangeArrowheads="1"/>
          </p:cNvSpPr>
          <p:nvPr userDrawn="1"/>
        </p:nvSpPr>
        <p:spPr bwMode="auto">
          <a:xfrm>
            <a:off x="0" y="-100012"/>
            <a:ext cx="9144000" cy="100965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2" name="Title 1"/>
          <p:cNvSpPr>
            <a:spLocks noGrp="1"/>
          </p:cNvSpPr>
          <p:nvPr>
            <p:ph type="title"/>
          </p:nvPr>
        </p:nvSpPr>
        <p:spPr>
          <a:xfrm>
            <a:off x="457200" y="116632"/>
            <a:ext cx="8229600" cy="664096"/>
          </a:xfrm>
          <a:prstGeom prst="rect">
            <a:avLst/>
          </a:prstGeom>
          <a:effectLst/>
        </p:spPr>
        <p:txBody>
          <a:bodyPr/>
          <a:lstStyle>
            <a:lvl1pPr>
              <a:lnSpc>
                <a:spcPts val="5000"/>
              </a:lnSpc>
              <a:spcBef>
                <a:spcPts val="1200"/>
              </a:spcBef>
              <a:defRPr sz="3200" b="0" baseline="0">
                <a:solidFill>
                  <a:schemeClr val="bg1"/>
                </a:solidFill>
                <a:effectLst/>
                <a:latin typeface="Arial" pitchFamily="34" charset="0"/>
                <a:ea typeface="黑体" pitchFamily="49" charset="-122"/>
              </a:defRPr>
            </a:lvl1pPr>
          </a:lstStyle>
          <a:p>
            <a:r>
              <a:rPr lang="en-US" dirty="0"/>
              <a:t>Click to edit Master title style</a:t>
            </a:r>
          </a:p>
        </p:txBody>
      </p:sp>
      <p:sp>
        <p:nvSpPr>
          <p:cNvPr id="3" name="Content Placeholder 2"/>
          <p:cNvSpPr>
            <a:spLocks noGrp="1"/>
          </p:cNvSpPr>
          <p:nvPr>
            <p:ph idx="1"/>
          </p:nvPr>
        </p:nvSpPr>
        <p:spPr>
          <a:xfrm>
            <a:off x="395536" y="1196752"/>
            <a:ext cx="8424936" cy="5400600"/>
          </a:xfrm>
          <a:prstGeom prst="rect">
            <a:avLst/>
          </a:prstGeom>
        </p:spPr>
        <p:txBody>
          <a:bodyPr/>
          <a:lstStyle>
            <a:lvl1pPr marL="342900" indent="-342900">
              <a:buClr>
                <a:srgbClr val="C00000"/>
              </a:buClr>
              <a:buFont typeface="Wingdings" pitchFamily="2" charset="2"/>
              <a:buChar char="§"/>
              <a:defRPr lang="en-US" sz="2500" kern="1200" baseline="0" dirty="0">
                <a:solidFill>
                  <a:schemeClr val="tx1"/>
                </a:solidFill>
                <a:latin typeface="Times New Roman" pitchFamily="18" charset="0"/>
                <a:ea typeface="黑体" pitchFamily="49" charset="-122"/>
                <a:cs typeface="Times New Roman" pitchFamily="18" charset="0"/>
              </a:defRPr>
            </a:lvl1pPr>
            <a:lvl2pPr marL="625475" indent="-285750">
              <a:buClr>
                <a:srgbClr val="C00000"/>
              </a:buClr>
              <a:buFont typeface="Wingdings" pitchFamily="2" charset="2"/>
              <a:buChar char="§"/>
              <a:defRPr lang="en-US" sz="2300" kern="1200" baseline="0" dirty="0">
                <a:solidFill>
                  <a:schemeClr val="tx1"/>
                </a:solidFill>
                <a:latin typeface="Times New Roman" pitchFamily="18" charset="0"/>
                <a:ea typeface="黑体" pitchFamily="49" charset="-122"/>
                <a:cs typeface="Times New Roman" pitchFamily="18" charset="0"/>
              </a:defRPr>
            </a:lvl2pPr>
            <a:lvl3pPr marL="896938" indent="-268288">
              <a:tabLst/>
              <a:defRPr baseline="0">
                <a:solidFill>
                  <a:schemeClr val="tx1"/>
                </a:solidFill>
                <a:latin typeface="Cambria" pitchFamily="18" charset="0"/>
                <a:ea typeface="黑体" pitchFamily="49" charset="-122"/>
              </a:defRPr>
            </a:lvl3pPr>
            <a:lvl4pPr marL="1168400" indent="-228600">
              <a:defRPr baseline="0">
                <a:solidFill>
                  <a:schemeClr val="tx1"/>
                </a:solidFill>
                <a:latin typeface="Cambria" pitchFamily="18" charset="0"/>
                <a:ea typeface="黑体" pitchFamily="49" charset="-122"/>
              </a:defRPr>
            </a:lvl4pPr>
            <a:lvl5pPr marL="1168400" indent="-228600">
              <a:defRPr baseline="0">
                <a:solidFill>
                  <a:schemeClr val="tx1"/>
                </a:solidFill>
                <a:ea typeface="黑体" pitchFamily="49" charset="-122"/>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a:t>
            </a:r>
            <a:r>
              <a:rPr lang="en-US" dirty="0" smtClean="0"/>
              <a:t>level</a:t>
            </a:r>
            <a:endParaRPr lang="en-US" dirty="0"/>
          </a:p>
        </p:txBody>
      </p:sp>
    </p:spTree>
    <p:extLst>
      <p:ext uri="{BB962C8B-B14F-4D97-AF65-F5344CB8AC3E}">
        <p14:creationId xmlns:p14="http://schemas.microsoft.com/office/powerpoint/2010/main" val="1762366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Rectangle 2" descr="Light upward diagonal"/>
          <p:cNvSpPr>
            <a:spLocks noChangeArrowheads="1"/>
          </p:cNvSpPr>
          <p:nvPr userDrawn="1"/>
        </p:nvSpPr>
        <p:spPr bwMode="auto">
          <a:xfrm>
            <a:off x="0" y="6750075"/>
            <a:ext cx="9144000" cy="107951"/>
          </a:xfrm>
          <a:prstGeom prst="rect">
            <a:avLst/>
          </a:prstGeom>
          <a:pattFill prst="ltUpDiag">
            <a:fgClr>
              <a:schemeClr val="accent1"/>
            </a:fgClr>
            <a:bgClr>
              <a:schemeClr val="bg1"/>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3" name="Rectangle 5" descr="Light upward diagonal"/>
          <p:cNvSpPr>
            <a:spLocks noChangeArrowheads="1"/>
          </p:cNvSpPr>
          <p:nvPr userDrawn="1"/>
        </p:nvSpPr>
        <p:spPr bwMode="auto">
          <a:xfrm>
            <a:off x="0" y="-100013"/>
            <a:ext cx="9144000" cy="695801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4" name="Slide Number Placeholder 5"/>
          <p:cNvSpPr>
            <a:spLocks noGrp="1"/>
          </p:cNvSpPr>
          <p:nvPr>
            <p:ph type="sldNum" sz="quarter" idx="10"/>
          </p:nvPr>
        </p:nvSpPr>
        <p:spPr>
          <a:xfrm>
            <a:off x="8726488" y="6453188"/>
            <a:ext cx="525462" cy="365125"/>
          </a:xfrm>
          <a:prstGeom prst="rect">
            <a:avLst/>
          </a:prstGeom>
        </p:spPr>
        <p:txBody>
          <a:bodyPr/>
          <a:lstStyle>
            <a:lvl1pPr algn="ctr">
              <a:buFontTx/>
              <a:buNone/>
              <a:defRPr sz="1200" b="0">
                <a:solidFill>
                  <a:schemeClr val="tx1">
                    <a:lumMod val="65000"/>
                    <a:lumOff val="35000"/>
                  </a:schemeClr>
                </a:solidFill>
                <a:latin typeface="Century Gothic" pitchFamily="34" charset="0"/>
              </a:defRPr>
            </a:lvl1pPr>
          </a:lstStyle>
          <a:p>
            <a:pPr fontAlgn="base">
              <a:spcBef>
                <a:spcPct val="0"/>
              </a:spcBef>
              <a:spcAft>
                <a:spcPct val="0"/>
              </a:spcAft>
              <a:defRPr/>
            </a:pPr>
            <a:fld id="{92B2CC42-713A-4D49-8980-BCC6145DB689}" type="slidenum">
              <a:rPr lang="nl-NL">
                <a:solidFill>
                  <a:prstClr val="black">
                    <a:lumMod val="65000"/>
                    <a:lumOff val="35000"/>
                  </a:prstClr>
                </a:solidFill>
                <a:ea typeface="宋体" pitchFamily="2" charset="-122"/>
              </a:rPr>
              <a:pPr fontAlgn="base">
                <a:spcBef>
                  <a:spcPct val="0"/>
                </a:spcBef>
                <a:spcAft>
                  <a:spcPct val="0"/>
                </a:spcAft>
                <a:defRPr/>
              </a:pPr>
              <a:t>‹#›</a:t>
            </a:fld>
            <a:endParaRPr lang="nl-NL" dirty="0">
              <a:solidFill>
                <a:prstClr val="black">
                  <a:lumMod val="65000"/>
                  <a:lumOff val="35000"/>
                </a:prstClr>
              </a:solidFill>
              <a:ea typeface="宋体" pitchFamily="2" charset="-122"/>
            </a:endParaRPr>
          </a:p>
        </p:txBody>
      </p:sp>
    </p:spTree>
    <p:extLst>
      <p:ext uri="{BB962C8B-B14F-4D97-AF65-F5344CB8AC3E}">
        <p14:creationId xmlns:p14="http://schemas.microsoft.com/office/powerpoint/2010/main" val="345348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2" name="Rectangle 2" descr="Light upward diagonal"/>
          <p:cNvSpPr>
            <a:spLocks noChangeArrowheads="1"/>
          </p:cNvSpPr>
          <p:nvPr userDrawn="1"/>
        </p:nvSpPr>
        <p:spPr bwMode="auto">
          <a:xfrm>
            <a:off x="0" y="6750075"/>
            <a:ext cx="9144000" cy="107951"/>
          </a:xfrm>
          <a:prstGeom prst="rect">
            <a:avLst/>
          </a:prstGeom>
          <a:pattFill prst="ltUpDiag">
            <a:fgClr>
              <a:schemeClr val="accent1"/>
            </a:fgClr>
            <a:bgClr>
              <a:schemeClr val="bg1"/>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3" name="Slide Number Placeholder 5"/>
          <p:cNvSpPr>
            <a:spLocks noGrp="1"/>
          </p:cNvSpPr>
          <p:nvPr>
            <p:ph type="sldNum" sz="quarter" idx="10"/>
          </p:nvPr>
        </p:nvSpPr>
        <p:spPr>
          <a:xfrm>
            <a:off x="8726488" y="6453188"/>
            <a:ext cx="525462" cy="365125"/>
          </a:xfrm>
          <a:prstGeom prst="rect">
            <a:avLst/>
          </a:prstGeom>
        </p:spPr>
        <p:txBody>
          <a:bodyPr/>
          <a:lstStyle>
            <a:lvl1pPr algn="ctr">
              <a:buFontTx/>
              <a:buNone/>
              <a:defRPr sz="1200" b="0">
                <a:solidFill>
                  <a:schemeClr val="tx1">
                    <a:lumMod val="65000"/>
                    <a:lumOff val="35000"/>
                  </a:schemeClr>
                </a:solidFill>
                <a:latin typeface="Century Gothic" pitchFamily="34" charset="0"/>
              </a:defRPr>
            </a:lvl1pPr>
          </a:lstStyle>
          <a:p>
            <a:pPr fontAlgn="base">
              <a:spcBef>
                <a:spcPct val="0"/>
              </a:spcBef>
              <a:spcAft>
                <a:spcPct val="0"/>
              </a:spcAft>
              <a:defRPr/>
            </a:pPr>
            <a:fld id="{EE0EC8C8-FE17-484E-93F8-AF63B951415C}" type="slidenum">
              <a:rPr lang="nl-NL">
                <a:solidFill>
                  <a:prstClr val="black">
                    <a:lumMod val="65000"/>
                    <a:lumOff val="35000"/>
                  </a:prstClr>
                </a:solidFill>
                <a:ea typeface="宋体" pitchFamily="2" charset="-122"/>
              </a:rPr>
              <a:pPr fontAlgn="base">
                <a:spcBef>
                  <a:spcPct val="0"/>
                </a:spcBef>
                <a:spcAft>
                  <a:spcPct val="0"/>
                </a:spcAft>
                <a:defRPr/>
              </a:pPr>
              <a:t>‹#›</a:t>
            </a:fld>
            <a:endParaRPr lang="nl-NL" dirty="0">
              <a:solidFill>
                <a:prstClr val="black">
                  <a:lumMod val="65000"/>
                  <a:lumOff val="35000"/>
                </a:prstClr>
              </a:solidFill>
              <a:ea typeface="宋体" pitchFamily="2" charset="-122"/>
            </a:endParaRPr>
          </a:p>
        </p:txBody>
      </p:sp>
    </p:spTree>
    <p:extLst>
      <p:ext uri="{BB962C8B-B14F-4D97-AF65-F5344CB8AC3E}">
        <p14:creationId xmlns:p14="http://schemas.microsoft.com/office/powerpoint/2010/main" val="16296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60" y="533064"/>
            <a:ext cx="1230751" cy="1542997"/>
          </a:xfrm>
          <a:prstGeom prst="rect">
            <a:avLst/>
          </a:prstGeom>
        </p:spPr>
      </p:pic>
    </p:spTree>
    <p:extLst>
      <p:ext uri="{BB962C8B-B14F-4D97-AF65-F5344CB8AC3E}">
        <p14:creationId xmlns:p14="http://schemas.microsoft.com/office/powerpoint/2010/main" val="286483087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91" y="6417989"/>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416" y="6407851"/>
            <a:ext cx="314741" cy="394592"/>
          </a:xfrm>
          <a:prstGeom prst="rect">
            <a:avLst/>
          </a:prstGeom>
        </p:spPr>
      </p:pic>
      <p:cxnSp>
        <p:nvCxnSpPr>
          <p:cNvPr id="74" name="Straight Connector 73"/>
          <p:cNvCxnSpPr/>
          <p:nvPr/>
        </p:nvCxnSpPr>
        <p:spPr>
          <a:xfrm rot="5400000">
            <a:off x="8540770" y="6608262"/>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80516"/>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61"/>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300208344"/>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9"/>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77"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77" y="3791864"/>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193965754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9"/>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59"/>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3385791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54" y="1604461"/>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386064955"/>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838889657"/>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202"/>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33"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527" y="6634421"/>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646479270"/>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6" y="4"/>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97" y="6394032"/>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06164628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476936478"/>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2217149806"/>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5"/>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61"/>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728315193"/>
      </p:ext>
    </p:extLst>
  </p:cSld>
  <p:clrMapOvr>
    <a:masterClrMapping/>
  </p:clrMapOvr>
  <p:timing>
    <p:tnLst>
      <p:par>
        <p:cTn id="1" dur="indefinite" restart="never" nodeType="tmRoot"/>
      </p:par>
    </p:tn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3"/>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8"/>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1537121493"/>
      </p:ext>
    </p:extLst>
  </p:cSld>
  <p:clrMapOvr>
    <a:masterClrMapping/>
  </p:clrMapOvr>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203031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9"/>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91" y="6372834"/>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94"/>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82136429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74" y="2508544"/>
            <a:ext cx="2085275" cy="2614317"/>
          </a:xfrm>
          <a:prstGeom prst="rect">
            <a:avLst/>
          </a:prstGeom>
        </p:spPr>
      </p:pic>
    </p:spTree>
    <p:extLst>
      <p:ext uri="{BB962C8B-B14F-4D97-AF65-F5344CB8AC3E}">
        <p14:creationId xmlns:p14="http://schemas.microsoft.com/office/powerpoint/2010/main" val="1852545630"/>
      </p:ext>
    </p:extLst>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1"/>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74" y="2508544"/>
            <a:ext cx="2085275" cy="2614317"/>
          </a:xfrm>
          <a:prstGeom prst="rect">
            <a:avLst/>
          </a:prstGeom>
        </p:spPr>
      </p:pic>
    </p:spTree>
    <p:extLst>
      <p:ext uri="{BB962C8B-B14F-4D97-AF65-F5344CB8AC3E}">
        <p14:creationId xmlns:p14="http://schemas.microsoft.com/office/powerpoint/2010/main" val="1702514242"/>
      </p:ext>
    </p:extLst>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10366753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56" y="533064"/>
            <a:ext cx="1230751" cy="1542997"/>
          </a:xfrm>
          <a:prstGeom prst="rect">
            <a:avLst/>
          </a:prstGeom>
        </p:spPr>
      </p:pic>
    </p:spTree>
    <p:extLst>
      <p:ext uri="{BB962C8B-B14F-4D97-AF65-F5344CB8AC3E}">
        <p14:creationId xmlns:p14="http://schemas.microsoft.com/office/powerpoint/2010/main" val="3699372948"/>
      </p:ext>
    </p:extLst>
  </p:cSld>
  <p:clrMapOvr>
    <a:masterClrMapping/>
  </p:clrMapOvr>
  <p:timing>
    <p:tnLst>
      <p:par>
        <p:cTn id="1" dur="indefinite" restart="never" nodeType="tmRoot"/>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87" y="6417986"/>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412" y="6407851"/>
            <a:ext cx="314741" cy="394592"/>
          </a:xfrm>
          <a:prstGeom prst="rect">
            <a:avLst/>
          </a:prstGeom>
        </p:spPr>
      </p:pic>
      <p:cxnSp>
        <p:nvCxnSpPr>
          <p:cNvPr id="74" name="Straight Connector 73"/>
          <p:cNvCxnSpPr/>
          <p:nvPr/>
        </p:nvCxnSpPr>
        <p:spPr>
          <a:xfrm rot="5400000">
            <a:off x="8540768" y="6608260"/>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177285"/>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58"/>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112321072"/>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7"/>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77"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77" y="3791864"/>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3978185681"/>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7"/>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57"/>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17408569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50" y="1604458"/>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651562472"/>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635278279"/>
      </p:ext>
    </p:extLst>
  </p:cSld>
  <p:clrMapOvr>
    <a:masterClrMapping/>
  </p:clrMapOvr>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99"/>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33"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523" y="6634418"/>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159531180"/>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6" y="4"/>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93" y="6394032"/>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953306538"/>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144298810"/>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837343490"/>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5"/>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61"/>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286914147"/>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3"/>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8"/>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2872397982"/>
      </p:ext>
    </p:extLst>
  </p:cSld>
  <p:clrMapOvr>
    <a:masterClrMapping/>
  </p:clrMapOvr>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8688355"/>
      </p:ext>
    </p:extLst>
  </p:cSld>
  <p:clrMapOvr>
    <a:masterClrMapping/>
  </p:clrMapOvr>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9"/>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87" y="6372831"/>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91"/>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1299258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70" y="2508544"/>
            <a:ext cx="2085275" cy="2614317"/>
          </a:xfrm>
          <a:prstGeom prst="rect">
            <a:avLst/>
          </a:prstGeom>
        </p:spPr>
      </p:pic>
    </p:spTree>
    <p:extLst>
      <p:ext uri="{BB962C8B-B14F-4D97-AF65-F5344CB8AC3E}">
        <p14:creationId xmlns:p14="http://schemas.microsoft.com/office/powerpoint/2010/main" val="697636333"/>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1"/>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70" y="2508544"/>
            <a:ext cx="2085275" cy="2614317"/>
          </a:xfrm>
          <a:prstGeom prst="rect">
            <a:avLst/>
          </a:prstGeom>
        </p:spPr>
      </p:pic>
    </p:spTree>
    <p:extLst>
      <p:ext uri="{BB962C8B-B14F-4D97-AF65-F5344CB8AC3E}">
        <p14:creationId xmlns:p14="http://schemas.microsoft.com/office/powerpoint/2010/main" val="3548232196"/>
      </p:ext>
    </p:extLst>
  </p:cSld>
  <p:clrMapOvr>
    <a:masterClrMapping/>
  </p:clrMapOvr>
  <p:timing>
    <p:tnLst>
      <p:par>
        <p:cTn id="1" dur="indefinite" restart="never" nodeType="tmRoot"/>
      </p:par>
    </p:tn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8561440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50" y="533064"/>
            <a:ext cx="1230751" cy="1542997"/>
          </a:xfrm>
          <a:prstGeom prst="rect">
            <a:avLst/>
          </a:prstGeom>
        </p:spPr>
      </p:pic>
    </p:spTree>
    <p:extLst>
      <p:ext uri="{BB962C8B-B14F-4D97-AF65-F5344CB8AC3E}">
        <p14:creationId xmlns:p14="http://schemas.microsoft.com/office/powerpoint/2010/main" val="79677323"/>
      </p:ext>
    </p:extLst>
  </p:cSld>
  <p:clrMapOvr>
    <a:masterClrMapping/>
  </p:clrMapOvr>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91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81" y="6417982"/>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406" y="6407851"/>
            <a:ext cx="314741" cy="394592"/>
          </a:xfrm>
          <a:prstGeom prst="rect">
            <a:avLst/>
          </a:prstGeom>
        </p:spPr>
      </p:pic>
      <p:cxnSp>
        <p:nvCxnSpPr>
          <p:cNvPr id="74" name="Straight Connector 73"/>
          <p:cNvCxnSpPr/>
          <p:nvPr/>
        </p:nvCxnSpPr>
        <p:spPr>
          <a:xfrm rot="5400000">
            <a:off x="8540765" y="660825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151637"/>
      </p:ext>
    </p:extLst>
  </p:cSld>
  <p:clrMapOvr>
    <a:masterClrMapping/>
  </p:clrMapOvr>
  <p:timing>
    <p:tnLst>
      <p:par>
        <p:cTn id="1" dur="indefinite" restart="never" nodeType="tmRoot"/>
      </p:par>
    </p:tn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54"/>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601637599"/>
      </p:ext>
    </p:extLst>
  </p:cSld>
  <p:clrMapOvr>
    <a:masterClrMapping/>
  </p:clrMapOvr>
  <p:timing>
    <p:tnLst>
      <p:par>
        <p:cTn id="1" dur="indefinite" restart="never" nodeType="tmRoot"/>
      </p:par>
    </p:tnLst>
  </p:timing>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77"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77" y="3791864"/>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3646006009"/>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53"/>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53"/>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877601528"/>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44" y="1604454"/>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135720780"/>
      </p:ext>
    </p:extLst>
  </p:cSld>
  <p:clrMapOvr>
    <a:masterClrMapping/>
  </p:clrMapOvr>
  <p:timing>
    <p:tnLst>
      <p:par>
        <p:cTn id="1" dur="indefinite" restart="never" nodeType="tmRoot"/>
      </p:par>
    </p:tnLst>
  </p:timing>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4129322482"/>
      </p:ext>
    </p:extLst>
  </p:cSld>
  <p:clrMapOvr>
    <a:masterClrMapping/>
  </p:clrMapOvr>
  <p:timing>
    <p:tnLst>
      <p:par>
        <p:cTn id="1" dur="indefinite" restart="never" nodeType="tmRoot"/>
      </p:par>
    </p:tnLst>
  </p:timing>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95"/>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33"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517" y="6634414"/>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1686235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6" y="4"/>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87" y="6394032"/>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83954192"/>
      </p:ext>
    </p:extLst>
  </p:cSld>
  <p:clrMapOvr>
    <a:masterClrMapping/>
  </p:clrMapOvr>
  <p:timing>
    <p:tnLst>
      <p:par>
        <p:cTn id="1" dur="indefinite" restart="never" nodeType="tmRoot"/>
      </p:par>
    </p:tnLst>
  </p:timing>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077734731"/>
      </p:ext>
    </p:extLst>
  </p:cSld>
  <p:clrMapOvr>
    <a:masterClrMapping/>
  </p:clrMapOvr>
  <p:timing>
    <p:tnLst>
      <p:par>
        <p:cTn id="1" dur="indefinite" restart="never" nodeType="tmRoot"/>
      </p:par>
    </p:tnLst>
  </p:timing>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2406079466"/>
      </p:ext>
    </p:extLst>
  </p:cSld>
  <p:clrMapOvr>
    <a:masterClrMapping/>
  </p:clrMapOvr>
  <p:timing>
    <p:tnLst>
      <p:par>
        <p:cTn id="1" dur="indefinite" restart="never" nodeType="tmRoot"/>
      </p:par>
    </p:tnLst>
  </p:timing>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5"/>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61"/>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012790890"/>
      </p:ext>
    </p:extLst>
  </p:cSld>
  <p:clrMapOvr>
    <a:masterClrMapping/>
  </p:clrMapOvr>
  <p:timing>
    <p:tnLst>
      <p:par>
        <p:cTn id="1" dur="indefinite" restart="never" nodeType="tmRoot"/>
      </p:par>
    </p:tnLst>
  </p:timing>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3"/>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8"/>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2404463956"/>
      </p:ext>
    </p:extLst>
  </p:cSld>
  <p:clrMapOvr>
    <a:masterClrMapping/>
  </p:clrMapOvr>
  <p:timing>
    <p:tnLst>
      <p:par>
        <p:cTn id="1" dur="indefinite" restart="never" nodeType="tmRoot"/>
      </p:par>
    </p:tnLst>
  </p:timing>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8078534"/>
      </p:ext>
    </p:extLst>
  </p:cSld>
  <p:clrMapOvr>
    <a:masterClrMapping/>
  </p:clrMapOvr>
  <p:timing>
    <p:tnLst>
      <p:par>
        <p:cTn id="1" dur="indefinite" restart="never" nodeType="tmRoot"/>
      </p:par>
    </p:tnLst>
  </p:timing>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9"/>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81" y="6372827"/>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87"/>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55265052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64" y="2508544"/>
            <a:ext cx="2085275" cy="2614317"/>
          </a:xfrm>
          <a:prstGeom prst="rect">
            <a:avLst/>
          </a:prstGeom>
        </p:spPr>
      </p:pic>
    </p:spTree>
    <p:extLst>
      <p:ext uri="{BB962C8B-B14F-4D97-AF65-F5344CB8AC3E}">
        <p14:creationId xmlns:p14="http://schemas.microsoft.com/office/powerpoint/2010/main" val="4010784951"/>
      </p:ext>
    </p:extLst>
  </p:cSld>
  <p:clrMapOvr>
    <a:masterClrMapping/>
  </p:clrMapOvr>
  <p:timing>
    <p:tnLst>
      <p:par>
        <p:cTn id="1" dur="indefinite" restart="never" nodeType="tmRoot"/>
      </p:par>
    </p:tnLst>
  </p:timing>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1"/>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64" y="2508544"/>
            <a:ext cx="2085275" cy="2614317"/>
          </a:xfrm>
          <a:prstGeom prst="rect">
            <a:avLst/>
          </a:prstGeom>
        </p:spPr>
      </p:pic>
    </p:spTree>
    <p:extLst>
      <p:ext uri="{BB962C8B-B14F-4D97-AF65-F5344CB8AC3E}">
        <p14:creationId xmlns:p14="http://schemas.microsoft.com/office/powerpoint/2010/main" val="1854765836"/>
      </p:ext>
    </p:extLst>
  </p:cSld>
  <p:clrMapOvr>
    <a:masterClrMapping/>
  </p:clrMapOvr>
  <p:timing>
    <p:tnLst>
      <p:par>
        <p:cTn id="1" dur="indefinite" restart="never" nodeType="tmRoot"/>
      </p:par>
    </p:tnLst>
  </p:timing>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1443027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912"/>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42" y="533064"/>
            <a:ext cx="1230751" cy="1542997"/>
          </a:xfrm>
          <a:prstGeom prst="rect">
            <a:avLst/>
          </a:prstGeom>
        </p:spPr>
      </p:pic>
    </p:spTree>
    <p:extLst>
      <p:ext uri="{BB962C8B-B14F-4D97-AF65-F5344CB8AC3E}">
        <p14:creationId xmlns:p14="http://schemas.microsoft.com/office/powerpoint/2010/main" val="1502460539"/>
      </p:ext>
    </p:extLst>
  </p:cSld>
  <p:clrMapOvr>
    <a:masterClrMapping/>
  </p:clrMapOvr>
  <p:timing>
    <p:tnLst>
      <p:par>
        <p:cTn id="1" dur="indefinite" restart="never" nodeType="tmRoot"/>
      </p:par>
    </p:tnLst>
  </p:timing>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912"/>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73" y="6417977"/>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398" y="6407851"/>
            <a:ext cx="314741" cy="394592"/>
          </a:xfrm>
          <a:prstGeom prst="rect">
            <a:avLst/>
          </a:prstGeom>
        </p:spPr>
      </p:pic>
      <p:cxnSp>
        <p:nvCxnSpPr>
          <p:cNvPr id="74" name="Straight Connector 73"/>
          <p:cNvCxnSpPr/>
          <p:nvPr/>
        </p:nvCxnSpPr>
        <p:spPr>
          <a:xfrm rot="5400000">
            <a:off x="8540761" y="6608250"/>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75146"/>
      </p:ext>
    </p:extLst>
  </p:cSld>
  <p:clrMapOvr>
    <a:masterClrMapping/>
  </p:clrMapOvr>
  <p:timing>
    <p:tnLst>
      <p:par>
        <p:cTn id="1" dur="indefinite" restart="never" nodeType="tmRoot"/>
      </p:par>
    </p:tnLst>
  </p:timing>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49"/>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391695768"/>
      </p:ext>
    </p:extLst>
  </p:cSld>
  <p:clrMapOvr>
    <a:masterClrMapping/>
  </p:clrMapOvr>
  <p:timing>
    <p:tnLst>
      <p:par>
        <p:cTn id="1" dur="indefinite" restart="never" nodeType="tmRoot"/>
      </p:par>
    </p:tnLst>
  </p:timing>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47"/>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77"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77" y="3791864"/>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3995502829"/>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33" y="1604447"/>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47"/>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2352900099"/>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36" y="1604449"/>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3995513444"/>
      </p:ext>
    </p:extLst>
  </p:cSld>
  <p:clrMapOvr>
    <a:masterClrMapping/>
  </p:clrMapOvr>
  <p:timing>
    <p:tnLst>
      <p:par>
        <p:cTn id="1" dur="indefinite" restart="never" nodeType="tmRoot"/>
      </p:par>
    </p:tnLst>
  </p:timing>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586601810"/>
      </p:ext>
    </p:extLst>
  </p:cSld>
  <p:clrMapOvr>
    <a:masterClrMapping/>
  </p:clrMapOvr>
  <p:timing>
    <p:tnLst>
      <p:par>
        <p:cTn id="1" dur="indefinite" restart="never" nodeType="tmRoot"/>
      </p:par>
    </p:tnLst>
  </p:timing>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90"/>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33"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509" y="6634409"/>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560687649"/>
      </p:ext>
    </p:extLst>
  </p:cSld>
  <p:clrMapOvr>
    <a:masterClrMapping/>
  </p:clrMapOvr>
  <p:timing>
    <p:tnLst>
      <p:par>
        <p:cTn id="1" dur="indefinite" restart="never" nodeType="tmRoot"/>
      </p:par>
    </p:tnLst>
  </p:timing>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6" y="4"/>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79" y="6394032"/>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981690916"/>
      </p:ext>
    </p:extLst>
  </p:cSld>
  <p:clrMapOvr>
    <a:masterClrMapping/>
  </p:clrMapOvr>
  <p:timing>
    <p:tnLst>
      <p:par>
        <p:cTn id="1" dur="indefinite" restart="never" nodeType="tmRoot"/>
      </p:par>
    </p:tnLst>
  </p:timing>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44349812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4042829318"/>
      </p:ext>
    </p:extLst>
  </p:cSld>
  <p:clrMapOvr>
    <a:masterClrMapping/>
  </p:clrMapOvr>
  <p:timing>
    <p:tnLst>
      <p:par>
        <p:cTn id="1" dur="indefinite" restart="never" nodeType="tmRoot"/>
      </p:par>
    </p:tnLst>
  </p:timing>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5"/>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61"/>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423734709"/>
      </p:ext>
    </p:extLst>
  </p:cSld>
  <p:clrMapOvr>
    <a:masterClrMapping/>
  </p:clrMapOvr>
  <p:timing>
    <p:tnLst>
      <p:par>
        <p:cTn id="1" dur="indefinite" restart="never" nodeType="tmRoot"/>
      </p:par>
    </p:tnLst>
  </p:timing>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13453"/>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4465049"/>
            <a:ext cx="7772400" cy="1500187"/>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8"/>
            <a:ext cx="9144000"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636674912"/>
      </p:ext>
    </p:extLst>
  </p:cSld>
  <p:clrMapOvr>
    <a:masterClrMapping/>
  </p:clrMapOvr>
  <p:timing>
    <p:tnLst>
      <p:par>
        <p:cTn id="1" dur="indefinite" restart="never" nodeType="tmRoot"/>
      </p:par>
    </p:tnLst>
  </p:timing>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49492"/>
      </p:ext>
    </p:extLst>
  </p:cSld>
  <p:clrMapOvr>
    <a:masterClrMapping/>
  </p:clrMapOvr>
  <p:timing>
    <p:tnLst>
      <p:par>
        <p:cTn id="1" dur="indefinite" restart="never" nodeType="tmRoot"/>
      </p:par>
    </p:tnLst>
  </p:timing>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56489"/>
            <a:ext cx="2895600" cy="334435"/>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73" y="6372822"/>
            <a:ext cx="262001" cy="329447"/>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576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6" name="Shape 212"/>
          <p:cNvSpPr/>
          <p:nvPr userDrawn="1"/>
        </p:nvSpPr>
        <p:spPr>
          <a:xfrm>
            <a:off x="3048000" y="0"/>
            <a:ext cx="3048000" cy="1576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sp>
        <p:nvSpPr>
          <p:cNvPr id="7" name="Shape 213"/>
          <p:cNvSpPr/>
          <p:nvPr userDrawn="1"/>
        </p:nvSpPr>
        <p:spPr>
          <a:xfrm>
            <a:off x="0" y="0"/>
            <a:ext cx="3048000" cy="1576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ea typeface="Arial"/>
              <a:cs typeface="Arial"/>
              <a:sym typeface="Arial"/>
            </a:endParaRPr>
          </a:p>
        </p:txBody>
      </p:sp>
      <p:pic>
        <p:nvPicPr>
          <p:cNvPr id="8" name="Shape 214" descr="metis-mini.png"/>
          <p:cNvPicPr preferRelativeResize="0"/>
          <p:nvPr userDrawn="1"/>
        </p:nvPicPr>
        <p:blipFill rotWithShape="1">
          <a:blip r:embed="rId2">
            <a:alphaModFix amt="25000"/>
          </a:blip>
          <a:srcRect/>
          <a:stretch/>
        </p:blipFill>
        <p:spPr>
          <a:xfrm>
            <a:off x="8512774" y="5938267"/>
            <a:ext cx="326424" cy="513332"/>
          </a:xfrm>
          <a:prstGeom prst="rect">
            <a:avLst/>
          </a:prstGeom>
          <a:noFill/>
          <a:ln>
            <a:noFill/>
          </a:ln>
        </p:spPr>
      </p:pic>
      <p:sp>
        <p:nvSpPr>
          <p:cNvPr id="9" name="Shape 215"/>
          <p:cNvSpPr txBox="1">
            <a:spLocks/>
          </p:cNvSpPr>
          <p:nvPr userDrawn="1"/>
        </p:nvSpPr>
        <p:spPr>
          <a:xfrm>
            <a:off x="1038875" y="1165500"/>
            <a:ext cx="6703800" cy="1123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kern="0" smtClean="0">
                <a:solidFill>
                  <a:srgbClr val="3A9ED9"/>
                </a:solidFill>
                <a:latin typeface="Source Code Pro"/>
                <a:ea typeface="Source Code Pro"/>
                <a:cs typeface="Source Code Pro"/>
                <a:sym typeface="Source Code Pro"/>
              </a:rPr>
              <a:t>/ headline goes here /</a:t>
            </a:r>
            <a:endParaRPr lang="en" sz="3600" kern="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2602282"/>
            <a:ext cx="6703800" cy="3042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kern="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kern="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337592505"/>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56" y="2508544"/>
            <a:ext cx="2085275" cy="2614317"/>
          </a:xfrm>
          <a:prstGeom prst="rect">
            <a:avLst/>
          </a:prstGeom>
        </p:spPr>
      </p:pic>
    </p:spTree>
    <p:extLst>
      <p:ext uri="{BB962C8B-B14F-4D97-AF65-F5344CB8AC3E}">
        <p14:creationId xmlns:p14="http://schemas.microsoft.com/office/powerpoint/2010/main" val="2608421801"/>
      </p:ext>
    </p:extLst>
  </p:cSld>
  <p:clrMapOvr>
    <a:masterClrMapping/>
  </p:clrMapOvr>
  <p:timing>
    <p:tnLst>
      <p:par>
        <p:cTn id="1" dur="indefinite" restart="never" nodeType="tmRoot"/>
      </p:par>
    </p:tnLst>
  </p:timing>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1"/>
            <a:ext cx="9144000"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a:solidFill>
                <a:srgbClr val="0071C5"/>
              </a:solidFill>
              <a:sym typeface="Arial"/>
            </a:endParaRPr>
          </a:p>
        </p:txBody>
      </p:sp>
      <p:pic>
        <p:nvPicPr>
          <p:cNvPr id="5" name="Picture 4" descr="StackedISWhite.png"/>
          <p:cNvPicPr>
            <a:picLocks noChangeAspect="1"/>
          </p:cNvPicPr>
          <p:nvPr/>
        </p:nvPicPr>
        <p:blipFill>
          <a:blip r:embed="rId2"/>
          <a:stretch>
            <a:fillRect/>
          </a:stretch>
        </p:blipFill>
        <p:spPr>
          <a:xfrm>
            <a:off x="3488756" y="2508544"/>
            <a:ext cx="2085275" cy="2614317"/>
          </a:xfrm>
          <a:prstGeom prst="rect">
            <a:avLst/>
          </a:prstGeom>
        </p:spPr>
      </p:pic>
    </p:spTree>
    <p:extLst>
      <p:ext uri="{BB962C8B-B14F-4D97-AF65-F5344CB8AC3E}">
        <p14:creationId xmlns:p14="http://schemas.microsoft.com/office/powerpoint/2010/main" val="2435172940"/>
      </p:ext>
    </p:extLst>
  </p:cSld>
  <p:clrMapOvr>
    <a:masterClrMapping/>
  </p:clrMapOvr>
  <p:timing>
    <p:tnLst>
      <p:par>
        <p:cTn id="1" dur="indefinite" restart="never" nodeType="tmRoot"/>
      </p:par>
    </p:tnLst>
  </p:timing>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3640465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330590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32" y="533064"/>
            <a:ext cx="1230751" cy="1542997"/>
          </a:xfrm>
          <a:prstGeom prst="rect">
            <a:avLst/>
          </a:prstGeom>
        </p:spPr>
      </p:pic>
    </p:spTree>
    <p:extLst>
      <p:ext uri="{BB962C8B-B14F-4D97-AF65-F5344CB8AC3E}">
        <p14:creationId xmlns:p14="http://schemas.microsoft.com/office/powerpoint/2010/main" val="4223232043"/>
      </p:ext>
    </p:extLst>
  </p:cSld>
  <p:clrMapOvr>
    <a:masterClrMapping/>
  </p:clrMapOvr>
  <p:timing>
    <p:tnLst>
      <p:par>
        <p:cTn id="1" dur="indefinite" restart="never" nodeType="tmRoot"/>
      </p:par>
    </p:tnLst>
  </p:timing>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6358467"/>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3305905"/>
            <a:ext cx="8212886" cy="1470025"/>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4657344"/>
            <a:ext cx="6330212" cy="1233813"/>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301124"/>
            <a:ext cx="1406758" cy="15384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32"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63" y="6417970"/>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388" y="6407851"/>
            <a:ext cx="314741" cy="394592"/>
          </a:xfrm>
          <a:prstGeom prst="rect">
            <a:avLst/>
          </a:prstGeom>
        </p:spPr>
      </p:pic>
      <p:cxnSp>
        <p:nvCxnSpPr>
          <p:cNvPr id="74" name="Straight Connector 73"/>
          <p:cNvCxnSpPr/>
          <p:nvPr/>
        </p:nvCxnSpPr>
        <p:spPr>
          <a:xfrm rot="5400000">
            <a:off x="8540756" y="6608244"/>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292687"/>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604442"/>
            <a:ext cx="8228012" cy="4567767"/>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404260650"/>
      </p:ext>
    </p:extLst>
  </p:cSld>
  <p:clrMapOvr>
    <a:masterClrMapping/>
  </p:clrMapOvr>
  <p:timing>
    <p:tnLst>
      <p:par>
        <p:cTn id="1" dur="indefinite" restart="never" nodeType="tmRoot"/>
      </p:par>
    </p:tnLst>
  </p:timing>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26" y="1604441"/>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76" y="1257907"/>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76" y="3791864"/>
            <a:ext cx="3181123" cy="2227933"/>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3407377471"/>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26" y="1604441"/>
            <a:ext cx="4006851"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4441"/>
            <a:ext cx="4005264"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640340613"/>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26" y="1604442"/>
            <a:ext cx="8228013" cy="4567767"/>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152996248"/>
      </p:ext>
    </p:extLst>
  </p:cSld>
  <p:clrMapOvr>
    <a:masterClrMapping/>
  </p:clrMapOvr>
  <p:timing>
    <p:tnLst>
      <p:par>
        <p:cTn id="1" dur="indefinite" restart="never" nodeType="tmRoot"/>
      </p:par>
    </p:tnLst>
  </p:timing>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6350445"/>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374188287"/>
      </p:ext>
    </p:extLst>
  </p:cSld>
  <p:clrMapOvr>
    <a:masterClrMapping/>
  </p:clrMapOvr>
  <p:timing>
    <p:tnLst>
      <p:par>
        <p:cTn id="1" dur="indefinite" restart="never" nodeType="tmRoot"/>
      </p:par>
    </p:tnLst>
  </p:timing>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83"/>
            <a:ext cx="9144000" cy="2918271"/>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6394032"/>
            <a:ext cx="288234"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26" y="1604433"/>
            <a:ext cx="4006851"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604433"/>
            <a:ext cx="4005264" cy="174572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99" y="6634402"/>
            <a:ext cx="184731" cy="246221"/>
          </a:xfrm>
          <a:prstGeom prst="rect">
            <a:avLst/>
          </a:prstGeom>
          <a:noFill/>
        </p:spPr>
        <p:txBody>
          <a:bodyPr wrap="none" rtlCol="0">
            <a:spAutoFit/>
          </a:bodyPr>
          <a:lstStyle/>
          <a:p>
            <a:endParaRPr lang="en-US" sz="1000" kern="0" dirty="0" smtClean="0">
              <a:solidFill>
                <a:srgbClr val="003C71"/>
              </a:solidFill>
              <a:latin typeface="Arial"/>
              <a:ea typeface="宋体" pitchFamily="2" charset="-122"/>
              <a:cs typeface="Neo Sans Intel"/>
              <a:sym typeface="Arial"/>
            </a:endParaRPr>
          </a:p>
        </p:txBody>
      </p:sp>
      <p:sp>
        <p:nvSpPr>
          <p:cNvPr id="10" name="Title 6"/>
          <p:cNvSpPr>
            <a:spLocks noGrp="1"/>
          </p:cNvSpPr>
          <p:nvPr>
            <p:ph type="title" hasCustomPrompt="1"/>
          </p:nvPr>
        </p:nvSpPr>
        <p:spPr>
          <a:xfrm>
            <a:off x="455613" y="411797"/>
            <a:ext cx="8229600"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804844260"/>
      </p:ext>
    </p:extLst>
  </p:cSld>
  <p:clrMapOvr>
    <a:masterClrMapping/>
  </p:clrMapOvr>
  <p:timing>
    <p:tnLst>
      <p:par>
        <p:cTn id="1" dur="indefinite" restart="never" nodeType="tmRoot"/>
      </p:par>
    </p:tnLst>
  </p:timing>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6" y="4"/>
            <a:ext cx="4465637"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411797"/>
            <a:ext cx="4006850" cy="115824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69" y="6394032"/>
            <a:ext cx="280395" cy="36512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766992"/>
            <a:ext cx="4006850"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639634283"/>
      </p:ext>
    </p:extLst>
  </p:cSld>
  <p:clrMapOvr>
    <a:masterClrMapping/>
  </p:clrMapOvr>
  <p:timing>
    <p:tnLst>
      <p:par>
        <p:cTn id="1" dur="indefinite" restart="never" nodeType="tmRoot"/>
      </p:par>
    </p:tnLst>
  </p:timing>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740599105"/>
      </p:ext>
    </p:extLst>
  </p:cSld>
  <p:clrMapOvr>
    <a:masterClrMapping/>
  </p:clrMapOvr>
  <p:timing>
    <p:tnLst>
      <p:par>
        <p:cTn id="1" dur="indefinite" restart="never" nodeType="tmRoot"/>
      </p:par>
    </p:tnLst>
  </p:timing>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810749"/>
            <a:ext cx="7772400" cy="1362075"/>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4321533"/>
            <a:ext cx="7772400" cy="1500187"/>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286156011"/>
      </p:ext>
    </p:extLst>
  </p:cSld>
  <p:clrMapOvr>
    <a:masterClrMapping/>
  </p:clrMapOvr>
  <p:timing>
    <p:tnLst>
      <p:par>
        <p:cTn id="1" dur="indefinite" restart="never" nodeType="tmRoot"/>
      </p:par>
    </p:tnLst>
  </p:timing>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979845"/>
            <a:ext cx="7772400" cy="1500187"/>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469061"/>
            <a:ext cx="7772400" cy="1362075"/>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56448334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3.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theme" Target="../theme/theme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image" Target="../media/image1.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theme" Target="../theme/theme6.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image" Target="../media/image1.png"/><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19" Type="http://schemas.openxmlformats.org/officeDocument/2006/relationships/theme" Target="../theme/theme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image" Target="../media/image1.png"/><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theme" Target="../theme/theme8.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descr="Light upward diagonal"/>
          <p:cNvSpPr>
            <a:spLocks noChangeArrowheads="1"/>
          </p:cNvSpPr>
          <p:nvPr userDrawn="1"/>
        </p:nvSpPr>
        <p:spPr bwMode="auto">
          <a:xfrm>
            <a:off x="0" y="6750075"/>
            <a:ext cx="9144000" cy="107951"/>
          </a:xfrm>
          <a:prstGeom prst="rect">
            <a:avLst/>
          </a:prstGeom>
          <a:pattFill prst="ltUpDiag">
            <a:fgClr>
              <a:schemeClr val="accent1"/>
            </a:fgClr>
            <a:bgClr>
              <a:schemeClr val="bg1"/>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1027" name="Rectangle 2" descr="Light upward diagonal"/>
          <p:cNvSpPr>
            <a:spLocks noChangeArrowheads="1"/>
          </p:cNvSpPr>
          <p:nvPr userDrawn="1"/>
        </p:nvSpPr>
        <p:spPr bwMode="auto">
          <a:xfrm>
            <a:off x="0" y="-100012"/>
            <a:ext cx="9144000" cy="100965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b="1">
              <a:solidFill>
                <a:prstClr val="black"/>
              </a:solidFill>
              <a:latin typeface="Cambria" pitchFamily="18" charset="0"/>
              <a:ea typeface="宋体" pitchFamily="2" charset="-122"/>
            </a:endParaRPr>
          </a:p>
        </p:txBody>
      </p:sp>
      <p:sp>
        <p:nvSpPr>
          <p:cNvPr id="1028" name="TextBox 2"/>
          <p:cNvSpPr txBox="1">
            <a:spLocks noChangeArrowheads="1"/>
          </p:cNvSpPr>
          <p:nvPr userDrawn="1"/>
        </p:nvSpPr>
        <p:spPr bwMode="auto">
          <a:xfrm>
            <a:off x="8736014" y="6453188"/>
            <a:ext cx="3642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defRPr/>
            </a:pPr>
            <a:fld id="{10A723F3-24F4-4A03-B33C-575781C3ACA5}" type="slidenum">
              <a:rPr lang="en-US" sz="1300" b="1" smtClean="0">
                <a:solidFill>
                  <a:prstClr val="black"/>
                </a:solidFill>
                <a:latin typeface="Century Gothic" pitchFamily="34" charset="0"/>
              </a:rPr>
              <a:pPr eaLnBrk="1" fontAlgn="base" hangingPunct="1">
                <a:spcBef>
                  <a:spcPct val="0"/>
                </a:spcBef>
                <a:spcAft>
                  <a:spcPct val="0"/>
                </a:spcAft>
                <a:buFont typeface="Arial" pitchFamily="34" charset="0"/>
                <a:buNone/>
                <a:defRPr/>
              </a:pPr>
              <a:t>‹#›</a:t>
            </a:fld>
            <a:endParaRPr lang="en-US" sz="1300" b="1" smtClean="0">
              <a:solidFill>
                <a:prstClr val="black"/>
              </a:solidFill>
              <a:latin typeface="Century Gothic" pitchFamily="34" charset="0"/>
            </a:endParaRPr>
          </a:p>
        </p:txBody>
      </p:sp>
    </p:spTree>
    <p:extLst>
      <p:ext uri="{BB962C8B-B14F-4D97-AF65-F5344CB8AC3E}">
        <p14:creationId xmlns:p14="http://schemas.microsoft.com/office/powerpoint/2010/main" val="2687793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61"/>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91" y="6417989"/>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416" y="6407851"/>
            <a:ext cx="314741" cy="394592"/>
          </a:xfrm>
          <a:prstGeom prst="rect">
            <a:avLst/>
          </a:prstGeom>
        </p:spPr>
      </p:pic>
      <p:cxnSp>
        <p:nvCxnSpPr>
          <p:cNvPr id="37" name="Straight Connector 36"/>
          <p:cNvCxnSpPr/>
          <p:nvPr/>
        </p:nvCxnSpPr>
        <p:spPr>
          <a:xfrm rot="5400000">
            <a:off x="8540770" y="6608262"/>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5920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58"/>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87" y="6417986"/>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412" y="6407851"/>
            <a:ext cx="314741" cy="394592"/>
          </a:xfrm>
          <a:prstGeom prst="rect">
            <a:avLst/>
          </a:prstGeom>
        </p:spPr>
      </p:pic>
      <p:cxnSp>
        <p:nvCxnSpPr>
          <p:cNvPr id="37" name="Straight Connector 36"/>
          <p:cNvCxnSpPr/>
          <p:nvPr/>
        </p:nvCxnSpPr>
        <p:spPr>
          <a:xfrm rot="5400000">
            <a:off x="8540768" y="6608260"/>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3105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54"/>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81" y="6417982"/>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406" y="6407851"/>
            <a:ext cx="314741" cy="394592"/>
          </a:xfrm>
          <a:prstGeom prst="rect">
            <a:avLst/>
          </a:prstGeom>
        </p:spPr>
      </p:pic>
      <p:cxnSp>
        <p:nvCxnSpPr>
          <p:cNvPr id="37" name="Straight Connector 36"/>
          <p:cNvCxnSpPr/>
          <p:nvPr/>
        </p:nvCxnSpPr>
        <p:spPr>
          <a:xfrm rot="5400000">
            <a:off x="8540765" y="660825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0824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49"/>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73" y="6417977"/>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398" y="6407851"/>
            <a:ext cx="314741" cy="394592"/>
          </a:xfrm>
          <a:prstGeom prst="rect">
            <a:avLst/>
          </a:prstGeom>
        </p:spPr>
      </p:pic>
      <p:cxnSp>
        <p:nvCxnSpPr>
          <p:cNvPr id="37" name="Straight Connector 36"/>
          <p:cNvCxnSpPr/>
          <p:nvPr/>
        </p:nvCxnSpPr>
        <p:spPr>
          <a:xfrm rot="5400000">
            <a:off x="8540761" y="6608250"/>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69699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42"/>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63" y="6417970"/>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388" y="6407851"/>
            <a:ext cx="314741" cy="394592"/>
          </a:xfrm>
          <a:prstGeom prst="rect">
            <a:avLst/>
          </a:prstGeom>
        </p:spPr>
      </p:pic>
      <p:cxnSp>
        <p:nvCxnSpPr>
          <p:cNvPr id="37" name="Straight Connector 36"/>
          <p:cNvCxnSpPr/>
          <p:nvPr/>
        </p:nvCxnSpPr>
        <p:spPr>
          <a:xfrm rot="5400000">
            <a:off x="8540756" y="6608244"/>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5372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9144000"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kern="0" dirty="0">
              <a:solidFill>
                <a:srgbClr val="000000"/>
              </a:solidFill>
              <a:sym typeface="Arial"/>
            </a:endParaRPr>
          </a:p>
        </p:txBody>
      </p:sp>
      <p:sp>
        <p:nvSpPr>
          <p:cNvPr id="2" name="Title Placeholder 1"/>
          <p:cNvSpPr>
            <a:spLocks noGrp="1"/>
          </p:cNvSpPr>
          <p:nvPr>
            <p:ph type="title"/>
          </p:nvPr>
        </p:nvSpPr>
        <p:spPr>
          <a:xfrm>
            <a:off x="465016" y="446193"/>
            <a:ext cx="8229600"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604434"/>
            <a:ext cx="8228012"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6501641"/>
            <a:ext cx="2895600" cy="334435"/>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kern="0" dirty="0">
              <a:solidFill>
                <a:srgbClr val="000000"/>
              </a:solidFill>
              <a:ea typeface="宋体" pitchFamily="2" charset="-122"/>
              <a:cs typeface="Arial"/>
              <a:sym typeface="Arial"/>
            </a:endParaRPr>
          </a:p>
        </p:txBody>
      </p:sp>
      <p:sp>
        <p:nvSpPr>
          <p:cNvPr id="6" name="Slide Number Placeholder 5"/>
          <p:cNvSpPr>
            <a:spLocks noGrp="1"/>
          </p:cNvSpPr>
          <p:nvPr>
            <p:ph type="sldNum" sz="quarter" idx="4"/>
          </p:nvPr>
        </p:nvSpPr>
        <p:spPr>
          <a:xfrm>
            <a:off x="8743951" y="6417962"/>
            <a:ext cx="262001" cy="329447"/>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kern="0" smtClean="0">
                <a:solidFill>
                  <a:srgbClr val="000000"/>
                </a:solidFill>
                <a:ea typeface="宋体" pitchFamily="2" charset="-122"/>
                <a:sym typeface="Arial"/>
              </a:rPr>
              <a:pPr/>
              <a:t>‹#›</a:t>
            </a:fld>
            <a:endParaRPr lang="en-US" kern="0" dirty="0">
              <a:solidFill>
                <a:srgbClr val="000000"/>
              </a:solidFill>
              <a:ea typeface="宋体" pitchFamily="2" charset="-122"/>
              <a:sym typeface="Arial"/>
            </a:endParaRPr>
          </a:p>
        </p:txBody>
      </p:sp>
      <p:pic>
        <p:nvPicPr>
          <p:cNvPr id="16" name="Picture 15" descr="StackedISWhite.png"/>
          <p:cNvPicPr>
            <a:picLocks noChangeAspect="1"/>
          </p:cNvPicPr>
          <p:nvPr/>
        </p:nvPicPr>
        <p:blipFill>
          <a:blip r:embed="rId20"/>
          <a:stretch>
            <a:fillRect/>
          </a:stretch>
        </p:blipFill>
        <p:spPr>
          <a:xfrm>
            <a:off x="8294376" y="6407851"/>
            <a:ext cx="314741" cy="394592"/>
          </a:xfrm>
          <a:prstGeom prst="rect">
            <a:avLst/>
          </a:prstGeom>
        </p:spPr>
      </p:pic>
      <p:cxnSp>
        <p:nvCxnSpPr>
          <p:cNvPr id="37" name="Straight Connector 36"/>
          <p:cNvCxnSpPr/>
          <p:nvPr/>
        </p:nvCxnSpPr>
        <p:spPr>
          <a:xfrm rot="5400000">
            <a:off x="8540750" y="660823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802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slideLayout" Target="../slideLayouts/slideLayout13.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7.wmf"/><Relationship Id="rId2" Type="http://schemas.openxmlformats.org/officeDocument/2006/relationships/slideLayout" Target="../slideLayouts/slideLayout13.xml"/><Relationship Id="rId16" Type="http://schemas.openxmlformats.org/officeDocument/2006/relationships/image" Target="../media/image19.wmf"/><Relationship Id="rId1" Type="http://schemas.openxmlformats.org/officeDocument/2006/relationships/vmlDrawing" Target="../drawings/vmlDrawing1.vml"/><Relationship Id="rId6" Type="http://schemas.openxmlformats.org/officeDocument/2006/relationships/image" Target="../media/image1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 Id="rId1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idx="4294967295"/>
          </p:nvPr>
        </p:nvSpPr>
        <p:spPr bwMode="auto">
          <a:xfrm>
            <a:off x="179388" y="1772816"/>
            <a:ext cx="8786812" cy="21602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300"/>
              </a:spcAft>
            </a:pPr>
            <a:r>
              <a:rPr lang="en-US" altLang="zh-CN" dirty="0" smtClean="0">
                <a:solidFill>
                  <a:schemeClr val="bg1"/>
                </a:solidFill>
                <a:latin typeface="黑体" panose="02010609060101010101" pitchFamily="49" charset="-122"/>
                <a:ea typeface="黑体" panose="02010609060101010101" pitchFamily="49" charset="-122"/>
                <a:cs typeface="Arial" charset="0"/>
              </a:rPr>
              <a:t/>
            </a:r>
            <a:br>
              <a:rPr lang="en-US" altLang="zh-CN" dirty="0" smtClean="0">
                <a:solidFill>
                  <a:schemeClr val="bg1"/>
                </a:solidFill>
                <a:latin typeface="黑体" panose="02010609060101010101" pitchFamily="49" charset="-122"/>
                <a:ea typeface="黑体" panose="02010609060101010101" pitchFamily="49" charset="-122"/>
                <a:cs typeface="Arial" charset="0"/>
              </a:rPr>
            </a:br>
            <a:r>
              <a:rPr lang="zh-CN" altLang="en-US" dirty="0" smtClean="0">
                <a:solidFill>
                  <a:schemeClr val="bg1"/>
                </a:solidFill>
                <a:latin typeface="Times New Roman" pitchFamily="18" charset="0"/>
                <a:ea typeface="黑体" pitchFamily="49" charset="-122"/>
                <a:cs typeface="Times New Roman" pitchFamily="18" charset="0"/>
              </a:rPr>
              <a:t>分类方法</a:t>
            </a:r>
            <a:endParaRPr lang="en-US" dirty="0" smtClean="0">
              <a:solidFill>
                <a:schemeClr val="bg1"/>
              </a:solidFill>
              <a:latin typeface="黑体" panose="02010609060101010101" pitchFamily="49" charset="-122"/>
              <a:ea typeface="黑体" panose="02010609060101010101" pitchFamily="49" charset="-122"/>
              <a:cs typeface="Arial" charset="0"/>
            </a:endParaRPr>
          </a:p>
        </p:txBody>
      </p:sp>
    </p:spTree>
    <p:extLst>
      <p:ext uri="{BB962C8B-B14F-4D97-AF65-F5344CB8AC3E}">
        <p14:creationId xmlns:p14="http://schemas.microsoft.com/office/powerpoint/2010/main" val="1653034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a:t>
            </a:r>
            <a:r>
              <a:rPr lang="en-US" altLang="zh-CN" dirty="0" err="1" smtClean="0"/>
              <a:t>kNN</a:t>
            </a:r>
            <a:r>
              <a:rPr lang="zh-CN" altLang="en-US" dirty="0" smtClean="0"/>
              <a:t>算法</a:t>
            </a:r>
            <a:r>
              <a:rPr lang="zh-CN" altLang="en-US" dirty="0"/>
              <a:t>展示</a:t>
            </a:r>
            <a:endParaRPr lang="zh-CN" altLang="en-US" dirty="0" smtClean="0"/>
          </a:p>
        </p:txBody>
      </p:sp>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7704" y="1340794"/>
            <a:ext cx="5112568" cy="44386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69960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object 3"/>
          <p:cNvSpPr txBox="1"/>
          <p:nvPr/>
        </p:nvSpPr>
        <p:spPr>
          <a:xfrm>
            <a:off x="3543300" y="5898623"/>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109" name="object 3"/>
          <p:cNvSpPr txBox="1"/>
          <p:nvPr/>
        </p:nvSpPr>
        <p:spPr>
          <a:xfrm>
            <a:off x="2842002" y="5603342"/>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110" name="object 3"/>
          <p:cNvSpPr txBox="1"/>
          <p:nvPr/>
        </p:nvSpPr>
        <p:spPr>
          <a:xfrm>
            <a:off x="1753044" y="3369044"/>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111" name="object 3"/>
          <p:cNvSpPr txBox="1"/>
          <p:nvPr/>
        </p:nvSpPr>
        <p:spPr>
          <a:xfrm>
            <a:off x="2617798" y="1691735"/>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112" name="object 2"/>
          <p:cNvSpPr txBox="1"/>
          <p:nvPr/>
        </p:nvSpPr>
        <p:spPr>
          <a:xfrm>
            <a:off x="398379" y="409521"/>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smtClean="0">
              <a:solidFill>
                <a:srgbClr val="000000"/>
              </a:solidFill>
              <a:latin typeface="Avenir Book" charset="0"/>
              <a:ea typeface="Avenir Book" charset="0"/>
              <a:cs typeface="Avenir Book" charset="0"/>
              <a:sym typeface="Arial"/>
            </a:endParaRPr>
          </a:p>
        </p:txBody>
      </p:sp>
      <p:sp>
        <p:nvSpPr>
          <p:cNvPr id="115" name="object 3"/>
          <p:cNvSpPr txBox="1"/>
          <p:nvPr/>
        </p:nvSpPr>
        <p:spPr>
          <a:xfrm>
            <a:off x="2617798" y="3095792"/>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117" name="object 3"/>
          <p:cNvSpPr txBox="1"/>
          <p:nvPr/>
        </p:nvSpPr>
        <p:spPr>
          <a:xfrm>
            <a:off x="2617798" y="4499838"/>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119" name="object 3"/>
          <p:cNvSpPr txBox="1"/>
          <p:nvPr/>
        </p:nvSpPr>
        <p:spPr>
          <a:xfrm>
            <a:off x="4573322" y="5603342"/>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120" name="object 3"/>
          <p:cNvSpPr txBox="1"/>
          <p:nvPr/>
        </p:nvSpPr>
        <p:spPr>
          <a:xfrm>
            <a:off x="6395950" y="5603342"/>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123" name="Straight Arrow Connector 122"/>
          <p:cNvCxnSpPr/>
          <p:nvPr/>
        </p:nvCxnSpPr>
        <p:spPr>
          <a:xfrm flipV="1">
            <a:off x="2901001" y="1690906"/>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93900" y="5648081"/>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4911242" y="45409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0" name="Oval 129"/>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1" name="Oval 130"/>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2" name="Oval 131"/>
          <p:cNvSpPr/>
          <p:nvPr/>
        </p:nvSpPr>
        <p:spPr>
          <a:xfrm>
            <a:off x="4949827" y="28997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3" name="Oval 132"/>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4" name="Oval 133"/>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5" name="Oval 134"/>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6" name="Oval 135"/>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7" name="Oval 136"/>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8" name="Oval 137"/>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9" name="Oval 138"/>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0" name="Oval 139"/>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1" name="Oval 140"/>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2" name="Oval 141"/>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3" name="Oval 142"/>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4" name="Oval 143"/>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5" name="Oval 144"/>
          <p:cNvSpPr/>
          <p:nvPr/>
        </p:nvSpPr>
        <p:spPr>
          <a:xfrm>
            <a:off x="4394205" y="415534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6" name="Oval 145"/>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7" name="Oval 146"/>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8" name="Oval 147"/>
          <p:cNvSpPr/>
          <p:nvPr/>
        </p:nvSpPr>
        <p:spPr>
          <a:xfrm>
            <a:off x="5043409" y="39859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9" name="Oval 148"/>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0" name="Oval 149"/>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1" name="Oval 150"/>
          <p:cNvSpPr/>
          <p:nvPr/>
        </p:nvSpPr>
        <p:spPr>
          <a:xfrm>
            <a:off x="5537339" y="477422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2" name="Oval 151"/>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3" name="Oval 152"/>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4" name="Oval 153"/>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5" name="Oval 154"/>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6" name="Oval 155"/>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7" name="Oval 156"/>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8" name="Oval 157"/>
          <p:cNvSpPr/>
          <p:nvPr/>
        </p:nvSpPr>
        <p:spPr>
          <a:xfrm>
            <a:off x="3722682" y="4299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9" name="Oval 158"/>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0" name="Oval 159"/>
          <p:cNvSpPr/>
          <p:nvPr/>
        </p:nvSpPr>
        <p:spPr>
          <a:xfrm>
            <a:off x="381482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3" name="Oval 162"/>
          <p:cNvSpPr/>
          <p:nvPr/>
        </p:nvSpPr>
        <p:spPr>
          <a:xfrm>
            <a:off x="3027084" y="34982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4" name="Oval 163"/>
          <p:cNvSpPr/>
          <p:nvPr/>
        </p:nvSpPr>
        <p:spPr>
          <a:xfrm>
            <a:off x="3384361" y="235023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1" name="object 3"/>
          <p:cNvSpPr txBox="1"/>
          <p:nvPr/>
        </p:nvSpPr>
        <p:spPr>
          <a:xfrm>
            <a:off x="737230" y="2057944"/>
            <a:ext cx="1147401" cy="371897"/>
          </a:xfrm>
          <a:prstGeom prst="rect">
            <a:avLst/>
          </a:prstGeom>
        </p:spPr>
        <p:txBody>
          <a:bodyPr vert="horz" wrap="square" lIns="0" tIns="0" rIns="0" bIns="0" rtlCol="0" anchor="ctr">
            <a:spAutoFit/>
          </a:bodyPr>
          <a:lstStyle/>
          <a:p>
            <a:pPr marL="9525" marR="3810">
              <a:lnSpc>
                <a:spcPts val="2850"/>
              </a:lnSpc>
            </a:pPr>
            <a:r>
              <a:rPr lang="en-US" sz="1725" kern="0" spc="-4" smtClean="0">
                <a:solidFill>
                  <a:srgbClr val="000000"/>
                </a:solidFill>
                <a:latin typeface="Avenir Book" charset="0"/>
                <a:ea typeface="Avenir Book" charset="0"/>
                <a:cs typeface="Avenir Book" charset="0"/>
                <a:sym typeface="Arial"/>
              </a:rPr>
              <a:t>Survived</a:t>
            </a:r>
            <a:endParaRPr sz="1725" kern="0" dirty="0">
              <a:solidFill>
                <a:srgbClr val="000000"/>
              </a:solidFill>
              <a:latin typeface="Avenir Book" charset="0"/>
              <a:ea typeface="Avenir Book" charset="0"/>
              <a:cs typeface="Avenir Book" charset="0"/>
              <a:sym typeface="Arial"/>
            </a:endParaRPr>
          </a:p>
        </p:txBody>
      </p:sp>
      <p:sp>
        <p:nvSpPr>
          <p:cNvPr id="52" name="object 3"/>
          <p:cNvSpPr txBox="1"/>
          <p:nvPr/>
        </p:nvSpPr>
        <p:spPr>
          <a:xfrm>
            <a:off x="742828" y="2511761"/>
            <a:ext cx="1499062"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Did </a:t>
            </a:r>
            <a:r>
              <a:rPr lang="en-US" sz="1725" kern="0" spc="-4" smtClean="0">
                <a:solidFill>
                  <a:srgbClr val="000000"/>
                </a:solidFill>
                <a:latin typeface="Avenir Book" charset="0"/>
                <a:ea typeface="Avenir Book" charset="0"/>
                <a:cs typeface="Avenir Book" charset="0"/>
                <a:sym typeface="Arial"/>
              </a:rPr>
              <a:t>not survive</a:t>
            </a:r>
            <a:endParaRPr sz="1725" kern="0" dirty="0">
              <a:solidFill>
                <a:srgbClr val="000000"/>
              </a:solidFill>
              <a:latin typeface="Avenir Book" charset="0"/>
              <a:ea typeface="Avenir Book" charset="0"/>
              <a:cs typeface="Avenir Book" charset="0"/>
              <a:sym typeface="Arial"/>
            </a:endParaRPr>
          </a:p>
        </p:txBody>
      </p:sp>
      <p:sp>
        <p:nvSpPr>
          <p:cNvPr id="53" name="Oval 52"/>
          <p:cNvSpPr/>
          <p:nvPr/>
        </p:nvSpPr>
        <p:spPr>
          <a:xfrm>
            <a:off x="399101" y="20637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4" name="Oval 53"/>
          <p:cNvSpPr/>
          <p:nvPr/>
        </p:nvSpPr>
        <p:spPr>
          <a:xfrm>
            <a:off x="399644" y="25175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5" name="Oval 54"/>
          <p:cNvSpPr/>
          <p:nvPr/>
        </p:nvSpPr>
        <p:spPr>
          <a:xfrm>
            <a:off x="311419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6" name="Oval 55"/>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7" name="Oval 56"/>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8" name="Oval 57"/>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3408218" y="45473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4024805" y="453513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5" name="Oval 64"/>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26" name="Oval 125"/>
          <p:cNvSpPr/>
          <p:nvPr/>
        </p:nvSpPr>
        <p:spPr>
          <a:xfrm>
            <a:off x="4071414" y="318892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27" name="Oval 126"/>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28" name="Oval 127"/>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1" name="Oval 160"/>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352260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8" name="Oval 57"/>
          <p:cNvSpPr/>
          <p:nvPr/>
        </p:nvSpPr>
        <p:spPr>
          <a:xfrm>
            <a:off x="4024805" y="453513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4071414" y="318892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3" name="Oval 62"/>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1" name="Oval 50"/>
          <p:cNvSpPr/>
          <p:nvPr/>
        </p:nvSpPr>
        <p:spPr>
          <a:xfrm>
            <a:off x="311419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2" name="Oval 51"/>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3" name="Oval 52"/>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4" name="Oval 53"/>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5" name="Oval 54"/>
          <p:cNvSpPr/>
          <p:nvPr/>
        </p:nvSpPr>
        <p:spPr>
          <a:xfrm>
            <a:off x="3408218" y="45473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6" name="Oval 55"/>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08" name="object 3"/>
          <p:cNvSpPr txBox="1"/>
          <p:nvPr/>
        </p:nvSpPr>
        <p:spPr>
          <a:xfrm>
            <a:off x="3543300" y="5898621"/>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109" name="object 3"/>
          <p:cNvSpPr txBox="1"/>
          <p:nvPr/>
        </p:nvSpPr>
        <p:spPr>
          <a:xfrm>
            <a:off x="2842002" y="5603340"/>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110" name="object 3"/>
          <p:cNvSpPr txBox="1"/>
          <p:nvPr/>
        </p:nvSpPr>
        <p:spPr>
          <a:xfrm>
            <a:off x="1753044" y="3369044"/>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111" name="object 3"/>
          <p:cNvSpPr txBox="1"/>
          <p:nvPr/>
        </p:nvSpPr>
        <p:spPr>
          <a:xfrm>
            <a:off x="2617798" y="1691735"/>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113" name="object 3"/>
          <p:cNvSpPr txBox="1"/>
          <p:nvPr/>
        </p:nvSpPr>
        <p:spPr>
          <a:xfrm>
            <a:off x="1141788" y="4080459"/>
            <a:ext cx="800796" cy="371897"/>
          </a:xfrm>
          <a:prstGeom prst="rect">
            <a:avLst/>
          </a:prstGeom>
        </p:spPr>
        <p:txBody>
          <a:bodyPr vert="horz" wrap="square" lIns="0" tIns="0" rIns="0" bIns="0" rtlCol="0">
            <a:spAutoFit/>
          </a:bodyPr>
          <a:lstStyle/>
          <a:p>
            <a:pPr marL="9525" marR="3810">
              <a:lnSpc>
                <a:spcPts val="2850"/>
              </a:lnSpc>
            </a:pPr>
            <a:r>
              <a:rPr lang="en-US" sz="1725" kern="0" spc="-4" dirty="0">
                <a:solidFill>
                  <a:srgbClr val="212121">
                    <a:lumMod val="75000"/>
                    <a:lumOff val="25000"/>
                  </a:srgbClr>
                </a:solidFill>
                <a:latin typeface="Avenir Book" charset="0"/>
                <a:ea typeface="Avenir Book" charset="0"/>
                <a:cs typeface="Avenir Book" charset="0"/>
                <a:sym typeface="Arial"/>
              </a:rPr>
              <a:t>Predict</a:t>
            </a:r>
          </a:p>
        </p:txBody>
      </p:sp>
      <p:sp>
        <p:nvSpPr>
          <p:cNvPr id="112" name="object 2"/>
          <p:cNvSpPr txBox="1"/>
          <p:nvPr/>
        </p:nvSpPr>
        <p:spPr>
          <a:xfrm>
            <a:off x="398379" y="409518"/>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smtClean="0">
              <a:solidFill>
                <a:srgbClr val="000000"/>
              </a:solidFill>
              <a:latin typeface="Avenir Book" charset="0"/>
              <a:ea typeface="Avenir Book" charset="0"/>
              <a:cs typeface="Avenir Book" charset="0"/>
              <a:sym typeface="Arial"/>
            </a:endParaRPr>
          </a:p>
        </p:txBody>
      </p:sp>
      <p:sp>
        <p:nvSpPr>
          <p:cNvPr id="115" name="object 3"/>
          <p:cNvSpPr txBox="1"/>
          <p:nvPr/>
        </p:nvSpPr>
        <p:spPr>
          <a:xfrm>
            <a:off x="2617798" y="3095789"/>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117" name="object 3"/>
          <p:cNvSpPr txBox="1"/>
          <p:nvPr/>
        </p:nvSpPr>
        <p:spPr>
          <a:xfrm>
            <a:off x="2617798" y="4499836"/>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119" name="object 3"/>
          <p:cNvSpPr txBox="1"/>
          <p:nvPr/>
        </p:nvSpPr>
        <p:spPr>
          <a:xfrm>
            <a:off x="4573322" y="5603340"/>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120" name="object 3"/>
          <p:cNvSpPr txBox="1"/>
          <p:nvPr/>
        </p:nvSpPr>
        <p:spPr>
          <a:xfrm>
            <a:off x="6395950" y="5603340"/>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123" name="Straight Arrow Connector 122"/>
          <p:cNvCxnSpPr/>
          <p:nvPr/>
        </p:nvCxnSpPr>
        <p:spPr>
          <a:xfrm flipV="1">
            <a:off x="2901001" y="1690904"/>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93900" y="5648078"/>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1954393" y="4134773"/>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29" name="Oval 128"/>
          <p:cNvSpPr/>
          <p:nvPr/>
        </p:nvSpPr>
        <p:spPr>
          <a:xfrm>
            <a:off x="4911242" y="45409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0" name="Oval 129"/>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1" name="Oval 130"/>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2" name="Oval 131"/>
          <p:cNvSpPr/>
          <p:nvPr/>
        </p:nvSpPr>
        <p:spPr>
          <a:xfrm>
            <a:off x="4949827" y="28997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3" name="Oval 132"/>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4" name="Oval 133"/>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5" name="Oval 134"/>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6" name="Oval 135"/>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7" name="Oval 136"/>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8" name="Oval 137"/>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39" name="Oval 138"/>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0" name="Oval 139"/>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1" name="Oval 140"/>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2" name="Oval 141"/>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3" name="Oval 142"/>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4" name="Oval 143"/>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5" name="Oval 144"/>
          <p:cNvSpPr/>
          <p:nvPr/>
        </p:nvSpPr>
        <p:spPr>
          <a:xfrm>
            <a:off x="4394205" y="415534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6" name="Oval 145"/>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7" name="Oval 146"/>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8" name="Oval 147"/>
          <p:cNvSpPr/>
          <p:nvPr/>
        </p:nvSpPr>
        <p:spPr>
          <a:xfrm>
            <a:off x="5043409" y="39859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49" name="Oval 148"/>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0" name="Oval 149"/>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1" name="Oval 150"/>
          <p:cNvSpPr/>
          <p:nvPr/>
        </p:nvSpPr>
        <p:spPr>
          <a:xfrm>
            <a:off x="5537339" y="477422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2" name="Oval 151"/>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3" name="Oval 152"/>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4" name="Oval 153"/>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5" name="Oval 154"/>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6" name="Oval 155"/>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7" name="Oval 156"/>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8" name="Oval 157"/>
          <p:cNvSpPr/>
          <p:nvPr/>
        </p:nvSpPr>
        <p:spPr>
          <a:xfrm>
            <a:off x="3722682" y="4299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59" name="Oval 158"/>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0" name="Oval 159"/>
          <p:cNvSpPr/>
          <p:nvPr/>
        </p:nvSpPr>
        <p:spPr>
          <a:xfrm>
            <a:off x="381482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cxnSp>
        <p:nvCxnSpPr>
          <p:cNvPr id="116" name="Straight Arrow Connector 115"/>
          <p:cNvCxnSpPr/>
          <p:nvPr/>
        </p:nvCxnSpPr>
        <p:spPr>
          <a:xfrm>
            <a:off x="2286000" y="4368177"/>
            <a:ext cx="2331266" cy="323403"/>
          </a:xfrm>
          <a:prstGeom prst="straightConnector1">
            <a:avLst/>
          </a:prstGeom>
          <a:ln w="34925">
            <a:solidFill>
              <a:schemeClr val="bg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4682838" y="4479461"/>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3" name="Oval 162"/>
          <p:cNvSpPr/>
          <p:nvPr/>
        </p:nvSpPr>
        <p:spPr>
          <a:xfrm>
            <a:off x="3027084" y="34982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164" name="Oval 163"/>
          <p:cNvSpPr/>
          <p:nvPr/>
        </p:nvSpPr>
        <p:spPr>
          <a:xfrm>
            <a:off x="3384361" y="235023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65512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4024805" y="453513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5" name="Oval 64"/>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6" name="Oval 65"/>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7" name="Oval 66"/>
          <p:cNvSpPr/>
          <p:nvPr/>
        </p:nvSpPr>
        <p:spPr>
          <a:xfrm>
            <a:off x="4071414" y="318892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8" name="Oval 67"/>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9" name="Oval 68"/>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0" name="Oval 69"/>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7" name="Oval 56"/>
          <p:cNvSpPr/>
          <p:nvPr/>
        </p:nvSpPr>
        <p:spPr>
          <a:xfrm>
            <a:off x="311419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8" name="Oval 57"/>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3408218" y="45473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9" name="Oval 398"/>
          <p:cNvSpPr/>
          <p:nvPr/>
        </p:nvSpPr>
        <p:spPr>
          <a:xfrm>
            <a:off x="1950498" y="414049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237" name="object 2"/>
          <p:cNvSpPr txBox="1"/>
          <p:nvPr/>
        </p:nvSpPr>
        <p:spPr>
          <a:xfrm>
            <a:off x="398379" y="409514"/>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a:solidFill>
                <a:srgbClr val="000000"/>
              </a:solidFill>
              <a:latin typeface="Avenir Book" charset="0"/>
              <a:ea typeface="Avenir Book" charset="0"/>
              <a:cs typeface="Avenir Book" charset="0"/>
              <a:sym typeface="Arial"/>
            </a:endParaRPr>
          </a:p>
        </p:txBody>
      </p:sp>
      <p:sp>
        <p:nvSpPr>
          <p:cNvPr id="347" name="object 3"/>
          <p:cNvSpPr txBox="1"/>
          <p:nvPr/>
        </p:nvSpPr>
        <p:spPr>
          <a:xfrm>
            <a:off x="293848" y="1145070"/>
            <a:ext cx="2437739" cy="371897"/>
          </a:xfrm>
          <a:prstGeom prst="rect">
            <a:avLst/>
          </a:prstGeom>
        </p:spPr>
        <p:txBody>
          <a:bodyPr vert="horz" wrap="square" lIns="0" tIns="0" rIns="0" bIns="0" rtlCol="0" anchor="ctr">
            <a:spAutoFit/>
          </a:bodyPr>
          <a:lstStyle/>
          <a:p>
            <a:pPr marL="9525" marR="3810">
              <a:lnSpc>
                <a:spcPts val="2850"/>
              </a:lnSpc>
            </a:pPr>
            <a:r>
              <a:rPr lang="en-US" kern="0" spc="-4" dirty="0">
                <a:solidFill>
                  <a:srgbClr val="000000"/>
                </a:solidFill>
                <a:latin typeface="Avenir Book" charset="0"/>
                <a:ea typeface="Avenir Book" charset="0"/>
                <a:cs typeface="Avenir Book" charset="0"/>
                <a:sym typeface="Arial"/>
              </a:rPr>
              <a:t>Neighbor Count (K = </a:t>
            </a:r>
            <a:r>
              <a:rPr lang="en-US" kern="0" spc="-4" dirty="0" smtClean="0">
                <a:solidFill>
                  <a:srgbClr val="000000"/>
                </a:solidFill>
                <a:latin typeface="Avenir Book" charset="0"/>
                <a:ea typeface="Avenir Book" charset="0"/>
                <a:cs typeface="Avenir Book" charset="0"/>
                <a:sym typeface="Arial"/>
              </a:rPr>
              <a:t>1):</a:t>
            </a:r>
            <a:endParaRPr kern="0" dirty="0">
              <a:solidFill>
                <a:srgbClr val="000000"/>
              </a:solidFill>
              <a:latin typeface="Avenir Book" charset="0"/>
              <a:ea typeface="Avenir Book" charset="0"/>
              <a:cs typeface="Avenir Book" charset="0"/>
              <a:sym typeface="Arial"/>
            </a:endParaRPr>
          </a:p>
        </p:txBody>
      </p:sp>
      <p:sp>
        <p:nvSpPr>
          <p:cNvPr id="348" name="object 3"/>
          <p:cNvSpPr txBox="1"/>
          <p:nvPr/>
        </p:nvSpPr>
        <p:spPr>
          <a:xfrm>
            <a:off x="3311598" y="1166844"/>
            <a:ext cx="200017" cy="371897"/>
          </a:xfrm>
          <a:prstGeom prst="rect">
            <a:avLst/>
          </a:prstGeom>
        </p:spPr>
        <p:txBody>
          <a:bodyPr vert="horz" wrap="square" lIns="0" tIns="0" rIns="0" bIns="0" rtlCol="0" anchor="ctr">
            <a:spAutoFit/>
          </a:bodyPr>
          <a:lstStyle/>
          <a:p>
            <a:pPr marL="9525" marR="3810">
              <a:lnSpc>
                <a:spcPts val="2850"/>
              </a:lnSpc>
            </a:pPr>
            <a:r>
              <a:rPr lang="en-US" sz="1725" kern="0" spc="-4" smtClean="0">
                <a:solidFill>
                  <a:srgbClr val="000000"/>
                </a:solidFill>
                <a:latin typeface="Avenir Book" charset="0"/>
                <a:ea typeface="Avenir Book" charset="0"/>
                <a:cs typeface="Avenir Book" charset="0"/>
                <a:sym typeface="Arial"/>
              </a:rPr>
              <a:t>0</a:t>
            </a:r>
            <a:endParaRPr sz="1725" kern="0" dirty="0">
              <a:solidFill>
                <a:srgbClr val="000000"/>
              </a:solidFill>
              <a:latin typeface="Avenir Book" charset="0"/>
              <a:ea typeface="Avenir Book" charset="0"/>
              <a:cs typeface="Avenir Book" charset="0"/>
              <a:sym typeface="Arial"/>
            </a:endParaRPr>
          </a:p>
        </p:txBody>
      </p:sp>
      <p:sp>
        <p:nvSpPr>
          <p:cNvPr id="349" name="object 3"/>
          <p:cNvSpPr txBox="1"/>
          <p:nvPr/>
        </p:nvSpPr>
        <p:spPr>
          <a:xfrm>
            <a:off x="3874335" y="1166844"/>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1</a:t>
            </a:r>
            <a:endParaRPr sz="1725" kern="0" dirty="0">
              <a:solidFill>
                <a:srgbClr val="000000"/>
              </a:solidFill>
              <a:latin typeface="Avenir Book" charset="0"/>
              <a:ea typeface="Avenir Book" charset="0"/>
              <a:cs typeface="Avenir Book" charset="0"/>
              <a:sym typeface="Arial"/>
            </a:endParaRPr>
          </a:p>
        </p:txBody>
      </p:sp>
      <p:sp>
        <p:nvSpPr>
          <p:cNvPr id="350" name="object 3"/>
          <p:cNvSpPr txBox="1"/>
          <p:nvPr/>
        </p:nvSpPr>
        <p:spPr>
          <a:xfrm>
            <a:off x="3543300" y="5898617"/>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351" name="object 3"/>
          <p:cNvSpPr txBox="1"/>
          <p:nvPr/>
        </p:nvSpPr>
        <p:spPr>
          <a:xfrm>
            <a:off x="2842002" y="5603336"/>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352" name="object 3"/>
          <p:cNvSpPr txBox="1"/>
          <p:nvPr/>
        </p:nvSpPr>
        <p:spPr>
          <a:xfrm>
            <a:off x="1753044" y="3369044"/>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353" name="object 3"/>
          <p:cNvSpPr txBox="1"/>
          <p:nvPr/>
        </p:nvSpPr>
        <p:spPr>
          <a:xfrm>
            <a:off x="2617798" y="1691735"/>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354" name="object 3"/>
          <p:cNvSpPr txBox="1"/>
          <p:nvPr/>
        </p:nvSpPr>
        <p:spPr>
          <a:xfrm>
            <a:off x="1141788" y="4080459"/>
            <a:ext cx="800796" cy="371897"/>
          </a:xfrm>
          <a:prstGeom prst="rect">
            <a:avLst/>
          </a:prstGeom>
        </p:spPr>
        <p:txBody>
          <a:bodyPr vert="horz" wrap="square" lIns="0" tIns="0" rIns="0" bIns="0" rtlCol="0">
            <a:spAutoFit/>
          </a:bodyPr>
          <a:lstStyle/>
          <a:p>
            <a:pPr marL="9525" marR="3810">
              <a:lnSpc>
                <a:spcPts val="2850"/>
              </a:lnSpc>
            </a:pPr>
            <a:r>
              <a:rPr lang="en-US" sz="1725" kern="0" spc="-4" dirty="0">
                <a:solidFill>
                  <a:srgbClr val="212121">
                    <a:lumMod val="75000"/>
                    <a:lumOff val="25000"/>
                  </a:srgbClr>
                </a:solidFill>
                <a:latin typeface="Avenir Book" charset="0"/>
                <a:ea typeface="Avenir Book" charset="0"/>
                <a:cs typeface="Avenir Book" charset="0"/>
                <a:sym typeface="Arial"/>
              </a:rPr>
              <a:t>Predict</a:t>
            </a:r>
          </a:p>
        </p:txBody>
      </p:sp>
      <p:sp>
        <p:nvSpPr>
          <p:cNvPr id="355" name="object 3"/>
          <p:cNvSpPr txBox="1"/>
          <p:nvPr/>
        </p:nvSpPr>
        <p:spPr>
          <a:xfrm>
            <a:off x="2617798" y="3095785"/>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356" name="object 3"/>
          <p:cNvSpPr txBox="1"/>
          <p:nvPr/>
        </p:nvSpPr>
        <p:spPr>
          <a:xfrm>
            <a:off x="2617798" y="4499832"/>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357" name="object 3"/>
          <p:cNvSpPr txBox="1"/>
          <p:nvPr/>
        </p:nvSpPr>
        <p:spPr>
          <a:xfrm>
            <a:off x="4573322" y="5603336"/>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358" name="object 3"/>
          <p:cNvSpPr txBox="1"/>
          <p:nvPr/>
        </p:nvSpPr>
        <p:spPr>
          <a:xfrm>
            <a:off x="6395950" y="5603336"/>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359" name="Straight Arrow Connector 358"/>
          <p:cNvCxnSpPr/>
          <p:nvPr/>
        </p:nvCxnSpPr>
        <p:spPr>
          <a:xfrm flipV="1">
            <a:off x="2901001" y="1690900"/>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flipV="1">
            <a:off x="2893900" y="5648074"/>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2" name="Oval 361"/>
          <p:cNvSpPr/>
          <p:nvPr/>
        </p:nvSpPr>
        <p:spPr>
          <a:xfrm>
            <a:off x="4911242" y="45409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3" name="Oval 362"/>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4" name="Oval 363"/>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5" name="Oval 364"/>
          <p:cNvSpPr/>
          <p:nvPr/>
        </p:nvSpPr>
        <p:spPr>
          <a:xfrm>
            <a:off x="4949827" y="28997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6" name="Oval 365"/>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7" name="Oval 366"/>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8" name="Oval 367"/>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9" name="Oval 368"/>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0" name="Oval 369"/>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1" name="Oval 370"/>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2" name="Oval 371"/>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3" name="Oval 372"/>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4" name="Oval 373"/>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5" name="Oval 374"/>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6" name="Oval 375"/>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7" name="Oval 376"/>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8" name="Oval 377"/>
          <p:cNvSpPr/>
          <p:nvPr/>
        </p:nvSpPr>
        <p:spPr>
          <a:xfrm>
            <a:off x="4394205" y="415534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9" name="Oval 378"/>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0" name="Oval 379"/>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1" name="Oval 380"/>
          <p:cNvSpPr/>
          <p:nvPr/>
        </p:nvSpPr>
        <p:spPr>
          <a:xfrm>
            <a:off x="5043409" y="39859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2" name="Oval 381"/>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3" name="Oval 382"/>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4" name="Oval 383"/>
          <p:cNvSpPr/>
          <p:nvPr/>
        </p:nvSpPr>
        <p:spPr>
          <a:xfrm>
            <a:off x="5537339" y="477422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5" name="Oval 384"/>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6" name="Oval 385"/>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7" name="Oval 386"/>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8" name="Oval 387"/>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9" name="Oval 388"/>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0" name="Oval 389"/>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1" name="Oval 390"/>
          <p:cNvSpPr/>
          <p:nvPr/>
        </p:nvSpPr>
        <p:spPr>
          <a:xfrm>
            <a:off x="3722682" y="4299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2" name="Oval 391"/>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3" name="Oval 392"/>
          <p:cNvSpPr/>
          <p:nvPr/>
        </p:nvSpPr>
        <p:spPr>
          <a:xfrm>
            <a:off x="381482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cxnSp>
        <p:nvCxnSpPr>
          <p:cNvPr id="394" name="Straight Arrow Connector 393"/>
          <p:cNvCxnSpPr/>
          <p:nvPr/>
        </p:nvCxnSpPr>
        <p:spPr>
          <a:xfrm>
            <a:off x="2286000" y="4368177"/>
            <a:ext cx="2331266" cy="323403"/>
          </a:xfrm>
          <a:prstGeom prst="straightConnector1">
            <a:avLst/>
          </a:prstGeom>
          <a:ln w="34925">
            <a:solidFill>
              <a:schemeClr val="bg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96" name="Oval 395"/>
          <p:cNvSpPr/>
          <p:nvPr/>
        </p:nvSpPr>
        <p:spPr>
          <a:xfrm>
            <a:off x="4880841" y="4497367"/>
            <a:ext cx="339150" cy="452200"/>
          </a:xfrm>
          <a:prstGeom prst="ellipse">
            <a:avLst/>
          </a:prstGeom>
          <a:no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5" name="Oval 394"/>
          <p:cNvSpPr/>
          <p:nvPr/>
        </p:nvSpPr>
        <p:spPr>
          <a:xfrm>
            <a:off x="4682838" y="4479461"/>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7" name="Oval 396"/>
          <p:cNvSpPr/>
          <p:nvPr/>
        </p:nvSpPr>
        <p:spPr>
          <a:xfrm>
            <a:off x="2973476" y="1172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8" name="Oval 397"/>
          <p:cNvSpPr/>
          <p:nvPr/>
        </p:nvSpPr>
        <p:spPr>
          <a:xfrm>
            <a:off x="3531118" y="11726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402" name="Oval 401"/>
          <p:cNvSpPr/>
          <p:nvPr/>
        </p:nvSpPr>
        <p:spPr>
          <a:xfrm>
            <a:off x="3027084" y="34982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403" name="Oval 402"/>
          <p:cNvSpPr/>
          <p:nvPr/>
        </p:nvSpPr>
        <p:spPr>
          <a:xfrm>
            <a:off x="3384361" y="235023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3526666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62"/>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4024805" y="453513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5" name="Oval 64"/>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6" name="Oval 65"/>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7" name="Oval 66"/>
          <p:cNvSpPr/>
          <p:nvPr/>
        </p:nvSpPr>
        <p:spPr>
          <a:xfrm>
            <a:off x="4071414" y="318892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8" name="Oval 67"/>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9" name="Oval 68"/>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0" name="Oval 69"/>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7" name="Oval 56"/>
          <p:cNvSpPr/>
          <p:nvPr/>
        </p:nvSpPr>
        <p:spPr>
          <a:xfrm>
            <a:off x="311419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8" name="Oval 57"/>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3408218" y="45473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6" name="Oval 55"/>
          <p:cNvSpPr/>
          <p:nvPr/>
        </p:nvSpPr>
        <p:spPr>
          <a:xfrm>
            <a:off x="4510562" y="4855316"/>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6" name="Oval 395"/>
          <p:cNvSpPr/>
          <p:nvPr/>
        </p:nvSpPr>
        <p:spPr>
          <a:xfrm>
            <a:off x="4880841" y="4497367"/>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9" name="Oval 398"/>
          <p:cNvSpPr/>
          <p:nvPr/>
        </p:nvSpPr>
        <p:spPr>
          <a:xfrm>
            <a:off x="1950498" y="414049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237" name="object 2"/>
          <p:cNvSpPr txBox="1"/>
          <p:nvPr/>
        </p:nvSpPr>
        <p:spPr>
          <a:xfrm>
            <a:off x="398377" y="409509"/>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a:solidFill>
                <a:srgbClr val="000000"/>
              </a:solidFill>
              <a:latin typeface="Avenir Book" charset="0"/>
              <a:ea typeface="Avenir Book" charset="0"/>
              <a:cs typeface="Avenir Book" charset="0"/>
              <a:sym typeface="Arial"/>
            </a:endParaRPr>
          </a:p>
        </p:txBody>
      </p:sp>
      <p:sp>
        <p:nvSpPr>
          <p:cNvPr id="347" name="object 3"/>
          <p:cNvSpPr txBox="1"/>
          <p:nvPr/>
        </p:nvSpPr>
        <p:spPr>
          <a:xfrm>
            <a:off x="323317" y="1152478"/>
            <a:ext cx="2437739" cy="371897"/>
          </a:xfrm>
          <a:prstGeom prst="rect">
            <a:avLst/>
          </a:prstGeom>
        </p:spPr>
        <p:txBody>
          <a:bodyPr vert="horz" wrap="square" lIns="0" tIns="0" rIns="0" bIns="0" rtlCol="0" anchor="ctr">
            <a:spAutoFit/>
          </a:bodyPr>
          <a:lstStyle/>
          <a:p>
            <a:pPr marL="9525" marR="3810">
              <a:lnSpc>
                <a:spcPts val="2850"/>
              </a:lnSpc>
            </a:pPr>
            <a:r>
              <a:rPr lang="en-US" kern="0" spc="-4" dirty="0">
                <a:solidFill>
                  <a:srgbClr val="000000"/>
                </a:solidFill>
                <a:latin typeface="Avenir Book" charset="0"/>
                <a:ea typeface="Avenir Book" charset="0"/>
                <a:cs typeface="Avenir Book" charset="0"/>
                <a:sym typeface="Arial"/>
              </a:rPr>
              <a:t>Neighbor Count (K = </a:t>
            </a:r>
            <a:r>
              <a:rPr lang="en-US" kern="0" spc="-4" dirty="0" smtClean="0">
                <a:solidFill>
                  <a:srgbClr val="000000"/>
                </a:solidFill>
                <a:latin typeface="Avenir Book" charset="0"/>
                <a:ea typeface="Avenir Book" charset="0"/>
                <a:cs typeface="Avenir Book" charset="0"/>
                <a:sym typeface="Arial"/>
              </a:rPr>
              <a:t>2):</a:t>
            </a:r>
            <a:endParaRPr lang="en-US" kern="0" dirty="0">
              <a:solidFill>
                <a:srgbClr val="000000"/>
              </a:solidFill>
              <a:latin typeface="Avenir Book" charset="0"/>
              <a:ea typeface="Avenir Book" charset="0"/>
              <a:cs typeface="Avenir Book" charset="0"/>
              <a:sym typeface="Arial"/>
            </a:endParaRPr>
          </a:p>
        </p:txBody>
      </p:sp>
      <p:sp>
        <p:nvSpPr>
          <p:cNvPr id="348" name="object 3"/>
          <p:cNvSpPr txBox="1"/>
          <p:nvPr/>
        </p:nvSpPr>
        <p:spPr>
          <a:xfrm>
            <a:off x="3311598" y="1166838"/>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1</a:t>
            </a:r>
            <a:endParaRPr sz="1725" kern="0" dirty="0">
              <a:solidFill>
                <a:srgbClr val="000000"/>
              </a:solidFill>
              <a:latin typeface="Avenir Book" charset="0"/>
              <a:ea typeface="Avenir Book" charset="0"/>
              <a:cs typeface="Avenir Book" charset="0"/>
              <a:sym typeface="Arial"/>
            </a:endParaRPr>
          </a:p>
        </p:txBody>
      </p:sp>
      <p:sp>
        <p:nvSpPr>
          <p:cNvPr id="349" name="object 3"/>
          <p:cNvSpPr txBox="1"/>
          <p:nvPr/>
        </p:nvSpPr>
        <p:spPr>
          <a:xfrm>
            <a:off x="3874327" y="1166838"/>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1</a:t>
            </a:r>
            <a:endParaRPr sz="1725" kern="0" dirty="0">
              <a:solidFill>
                <a:srgbClr val="000000"/>
              </a:solidFill>
              <a:latin typeface="Avenir Book" charset="0"/>
              <a:ea typeface="Avenir Book" charset="0"/>
              <a:cs typeface="Avenir Book" charset="0"/>
              <a:sym typeface="Arial"/>
            </a:endParaRPr>
          </a:p>
        </p:txBody>
      </p:sp>
      <p:sp>
        <p:nvSpPr>
          <p:cNvPr id="350" name="object 3"/>
          <p:cNvSpPr txBox="1"/>
          <p:nvPr/>
        </p:nvSpPr>
        <p:spPr>
          <a:xfrm>
            <a:off x="3543300" y="5898611"/>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351" name="object 3"/>
          <p:cNvSpPr txBox="1"/>
          <p:nvPr/>
        </p:nvSpPr>
        <p:spPr>
          <a:xfrm>
            <a:off x="2842002" y="5603330"/>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352" name="object 3"/>
          <p:cNvSpPr txBox="1"/>
          <p:nvPr/>
        </p:nvSpPr>
        <p:spPr>
          <a:xfrm>
            <a:off x="1753044" y="3369044"/>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353" name="object 3"/>
          <p:cNvSpPr txBox="1"/>
          <p:nvPr/>
        </p:nvSpPr>
        <p:spPr>
          <a:xfrm>
            <a:off x="2617798" y="1691733"/>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354" name="object 3"/>
          <p:cNvSpPr txBox="1"/>
          <p:nvPr/>
        </p:nvSpPr>
        <p:spPr>
          <a:xfrm>
            <a:off x="1141788" y="4080459"/>
            <a:ext cx="800796" cy="371897"/>
          </a:xfrm>
          <a:prstGeom prst="rect">
            <a:avLst/>
          </a:prstGeom>
        </p:spPr>
        <p:txBody>
          <a:bodyPr vert="horz" wrap="square" lIns="0" tIns="0" rIns="0" bIns="0" rtlCol="0">
            <a:spAutoFit/>
          </a:bodyPr>
          <a:lstStyle/>
          <a:p>
            <a:pPr marL="9525" marR="3810">
              <a:lnSpc>
                <a:spcPts val="2850"/>
              </a:lnSpc>
            </a:pPr>
            <a:r>
              <a:rPr lang="en-US" sz="1725" kern="0" spc="-4" dirty="0">
                <a:solidFill>
                  <a:srgbClr val="212121">
                    <a:lumMod val="75000"/>
                    <a:lumOff val="25000"/>
                  </a:srgbClr>
                </a:solidFill>
                <a:latin typeface="Avenir Book" charset="0"/>
                <a:ea typeface="Avenir Book" charset="0"/>
                <a:cs typeface="Avenir Book" charset="0"/>
                <a:sym typeface="Arial"/>
              </a:rPr>
              <a:t>Predict</a:t>
            </a:r>
          </a:p>
        </p:txBody>
      </p:sp>
      <p:sp>
        <p:nvSpPr>
          <p:cNvPr id="355" name="object 3"/>
          <p:cNvSpPr txBox="1"/>
          <p:nvPr/>
        </p:nvSpPr>
        <p:spPr>
          <a:xfrm>
            <a:off x="2617798" y="3095780"/>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356" name="object 3"/>
          <p:cNvSpPr txBox="1"/>
          <p:nvPr/>
        </p:nvSpPr>
        <p:spPr>
          <a:xfrm>
            <a:off x="2617798" y="4499826"/>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357" name="object 3"/>
          <p:cNvSpPr txBox="1"/>
          <p:nvPr/>
        </p:nvSpPr>
        <p:spPr>
          <a:xfrm>
            <a:off x="4573322" y="5603330"/>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358" name="object 3"/>
          <p:cNvSpPr txBox="1"/>
          <p:nvPr/>
        </p:nvSpPr>
        <p:spPr>
          <a:xfrm>
            <a:off x="6395950" y="5603330"/>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359" name="Straight Arrow Connector 358"/>
          <p:cNvCxnSpPr/>
          <p:nvPr/>
        </p:nvCxnSpPr>
        <p:spPr>
          <a:xfrm flipV="1">
            <a:off x="2901001" y="1690894"/>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flipV="1">
            <a:off x="2893900" y="5648069"/>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2" name="Oval 361"/>
          <p:cNvSpPr/>
          <p:nvPr/>
        </p:nvSpPr>
        <p:spPr>
          <a:xfrm>
            <a:off x="4911242" y="45409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3" name="Oval 362"/>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4" name="Oval 363"/>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5" name="Oval 364"/>
          <p:cNvSpPr/>
          <p:nvPr/>
        </p:nvSpPr>
        <p:spPr>
          <a:xfrm>
            <a:off x="4949827" y="28997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6" name="Oval 365"/>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7" name="Oval 366"/>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8" name="Oval 367"/>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9" name="Oval 368"/>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0" name="Oval 369"/>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1" name="Oval 370"/>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2" name="Oval 371"/>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3" name="Oval 372"/>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4" name="Oval 373"/>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5" name="Oval 374"/>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6" name="Oval 375"/>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7" name="Oval 376"/>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8" name="Oval 377"/>
          <p:cNvSpPr/>
          <p:nvPr/>
        </p:nvSpPr>
        <p:spPr>
          <a:xfrm>
            <a:off x="4378707" y="41346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9" name="Oval 378"/>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0" name="Oval 379"/>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1" name="Oval 380"/>
          <p:cNvSpPr/>
          <p:nvPr/>
        </p:nvSpPr>
        <p:spPr>
          <a:xfrm>
            <a:off x="5043409" y="39859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2" name="Oval 381"/>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3" name="Oval 382"/>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4" name="Oval 383"/>
          <p:cNvSpPr/>
          <p:nvPr/>
        </p:nvSpPr>
        <p:spPr>
          <a:xfrm>
            <a:off x="5537339" y="477422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5" name="Oval 384"/>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6" name="Oval 385"/>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7" name="Oval 386"/>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8" name="Oval 387"/>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9" name="Oval 388"/>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0" name="Oval 389"/>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1" name="Oval 390"/>
          <p:cNvSpPr/>
          <p:nvPr/>
        </p:nvSpPr>
        <p:spPr>
          <a:xfrm>
            <a:off x="3722682" y="4299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2" name="Oval 391"/>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3" name="Oval 392"/>
          <p:cNvSpPr/>
          <p:nvPr/>
        </p:nvSpPr>
        <p:spPr>
          <a:xfrm>
            <a:off x="381482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cxnSp>
        <p:nvCxnSpPr>
          <p:cNvPr id="394" name="Straight Arrow Connector 393"/>
          <p:cNvCxnSpPr/>
          <p:nvPr/>
        </p:nvCxnSpPr>
        <p:spPr>
          <a:xfrm>
            <a:off x="2286000" y="4368177"/>
            <a:ext cx="2331266" cy="323403"/>
          </a:xfrm>
          <a:prstGeom prst="straightConnector1">
            <a:avLst/>
          </a:prstGeom>
          <a:ln w="34925">
            <a:solidFill>
              <a:schemeClr val="bg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95" name="Oval 394"/>
          <p:cNvSpPr/>
          <p:nvPr/>
        </p:nvSpPr>
        <p:spPr>
          <a:xfrm>
            <a:off x="4682838" y="4479461"/>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7" name="Oval 396"/>
          <p:cNvSpPr/>
          <p:nvPr/>
        </p:nvSpPr>
        <p:spPr>
          <a:xfrm>
            <a:off x="2973476" y="1172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8" name="Oval 397"/>
          <p:cNvSpPr/>
          <p:nvPr/>
        </p:nvSpPr>
        <p:spPr>
          <a:xfrm>
            <a:off x="3531118" y="11726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2593877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9" name="Oval 68"/>
          <p:cNvSpPr/>
          <p:nvPr/>
        </p:nvSpPr>
        <p:spPr>
          <a:xfrm>
            <a:off x="4024805" y="453513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0" name="Oval 69"/>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1" name="Oval 70"/>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2" name="Oval 71"/>
          <p:cNvSpPr/>
          <p:nvPr/>
        </p:nvSpPr>
        <p:spPr>
          <a:xfrm>
            <a:off x="4071414" y="318892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3" name="Oval 72"/>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4" name="Oval 73"/>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5" name="Oval 74"/>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311419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5" name="Oval 64"/>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6" name="Oval 65"/>
          <p:cNvSpPr/>
          <p:nvPr/>
        </p:nvSpPr>
        <p:spPr>
          <a:xfrm>
            <a:off x="3408218" y="45473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7" name="Oval 66"/>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4343688" y="4109648"/>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7" name="Oval 56"/>
          <p:cNvSpPr/>
          <p:nvPr/>
        </p:nvSpPr>
        <p:spPr>
          <a:xfrm>
            <a:off x="1950498" y="41404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6" name="Oval 55"/>
          <p:cNvSpPr/>
          <p:nvPr/>
        </p:nvSpPr>
        <p:spPr>
          <a:xfrm>
            <a:off x="4510562" y="4855316"/>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6" name="Oval 395"/>
          <p:cNvSpPr/>
          <p:nvPr/>
        </p:nvSpPr>
        <p:spPr>
          <a:xfrm>
            <a:off x="4880841" y="4497367"/>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237" name="object 2"/>
          <p:cNvSpPr txBox="1"/>
          <p:nvPr/>
        </p:nvSpPr>
        <p:spPr>
          <a:xfrm>
            <a:off x="398367" y="409502"/>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a:solidFill>
                <a:srgbClr val="000000"/>
              </a:solidFill>
              <a:latin typeface="Avenir Book" charset="0"/>
              <a:ea typeface="Avenir Book" charset="0"/>
              <a:cs typeface="Avenir Book" charset="0"/>
              <a:sym typeface="Arial"/>
            </a:endParaRPr>
          </a:p>
        </p:txBody>
      </p:sp>
      <p:sp>
        <p:nvSpPr>
          <p:cNvPr id="347" name="object 3"/>
          <p:cNvSpPr txBox="1"/>
          <p:nvPr/>
        </p:nvSpPr>
        <p:spPr>
          <a:xfrm>
            <a:off x="271296" y="1139857"/>
            <a:ext cx="2437739" cy="371897"/>
          </a:xfrm>
          <a:prstGeom prst="rect">
            <a:avLst/>
          </a:prstGeom>
        </p:spPr>
        <p:txBody>
          <a:bodyPr vert="horz" wrap="square" lIns="0" tIns="0" rIns="0" bIns="0" rtlCol="0" anchor="ctr">
            <a:spAutoFit/>
          </a:bodyPr>
          <a:lstStyle/>
          <a:p>
            <a:pPr marL="9525" marR="3810">
              <a:lnSpc>
                <a:spcPts val="2850"/>
              </a:lnSpc>
            </a:pPr>
            <a:r>
              <a:rPr lang="en-US" kern="0" spc="-4" dirty="0">
                <a:solidFill>
                  <a:srgbClr val="000000"/>
                </a:solidFill>
                <a:latin typeface="Avenir Book" charset="0"/>
                <a:ea typeface="Avenir Book" charset="0"/>
                <a:cs typeface="Avenir Book" charset="0"/>
                <a:sym typeface="Arial"/>
              </a:rPr>
              <a:t>Neighbor Count (K = </a:t>
            </a:r>
            <a:r>
              <a:rPr lang="en-US" kern="0" spc="-4" dirty="0" smtClean="0">
                <a:solidFill>
                  <a:srgbClr val="000000"/>
                </a:solidFill>
                <a:latin typeface="Avenir Book" charset="0"/>
                <a:ea typeface="Avenir Book" charset="0"/>
                <a:cs typeface="Avenir Book" charset="0"/>
                <a:sym typeface="Arial"/>
              </a:rPr>
              <a:t>3):</a:t>
            </a:r>
            <a:endParaRPr lang="en-US" kern="0" dirty="0">
              <a:solidFill>
                <a:srgbClr val="000000"/>
              </a:solidFill>
              <a:latin typeface="Avenir Book" charset="0"/>
              <a:ea typeface="Avenir Book" charset="0"/>
              <a:cs typeface="Avenir Book" charset="0"/>
              <a:sym typeface="Arial"/>
            </a:endParaRPr>
          </a:p>
        </p:txBody>
      </p:sp>
      <p:sp>
        <p:nvSpPr>
          <p:cNvPr id="348" name="object 3"/>
          <p:cNvSpPr txBox="1"/>
          <p:nvPr/>
        </p:nvSpPr>
        <p:spPr>
          <a:xfrm>
            <a:off x="3311598" y="1166832"/>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2</a:t>
            </a:r>
            <a:endParaRPr sz="1725" kern="0" dirty="0">
              <a:solidFill>
                <a:srgbClr val="000000"/>
              </a:solidFill>
              <a:latin typeface="Avenir Book" charset="0"/>
              <a:ea typeface="Avenir Book" charset="0"/>
              <a:cs typeface="Avenir Book" charset="0"/>
              <a:sym typeface="Arial"/>
            </a:endParaRPr>
          </a:p>
        </p:txBody>
      </p:sp>
      <p:sp>
        <p:nvSpPr>
          <p:cNvPr id="349" name="object 3"/>
          <p:cNvSpPr txBox="1"/>
          <p:nvPr/>
        </p:nvSpPr>
        <p:spPr>
          <a:xfrm>
            <a:off x="3874317" y="1166832"/>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1</a:t>
            </a:r>
            <a:endParaRPr sz="1725" kern="0" dirty="0">
              <a:solidFill>
                <a:srgbClr val="000000"/>
              </a:solidFill>
              <a:latin typeface="Avenir Book" charset="0"/>
              <a:ea typeface="Avenir Book" charset="0"/>
              <a:cs typeface="Avenir Book" charset="0"/>
              <a:sym typeface="Arial"/>
            </a:endParaRPr>
          </a:p>
        </p:txBody>
      </p:sp>
      <p:sp>
        <p:nvSpPr>
          <p:cNvPr id="350" name="object 3"/>
          <p:cNvSpPr txBox="1"/>
          <p:nvPr/>
        </p:nvSpPr>
        <p:spPr>
          <a:xfrm>
            <a:off x="3543300" y="5898605"/>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351" name="object 3"/>
          <p:cNvSpPr txBox="1"/>
          <p:nvPr/>
        </p:nvSpPr>
        <p:spPr>
          <a:xfrm>
            <a:off x="2842002" y="5603324"/>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352" name="object 3"/>
          <p:cNvSpPr txBox="1"/>
          <p:nvPr/>
        </p:nvSpPr>
        <p:spPr>
          <a:xfrm>
            <a:off x="1753044" y="3369038"/>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353" name="object 3"/>
          <p:cNvSpPr txBox="1"/>
          <p:nvPr/>
        </p:nvSpPr>
        <p:spPr>
          <a:xfrm>
            <a:off x="2617798" y="1691726"/>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354" name="object 3"/>
          <p:cNvSpPr txBox="1"/>
          <p:nvPr/>
        </p:nvSpPr>
        <p:spPr>
          <a:xfrm>
            <a:off x="1141788" y="4080459"/>
            <a:ext cx="800796" cy="371897"/>
          </a:xfrm>
          <a:prstGeom prst="rect">
            <a:avLst/>
          </a:prstGeom>
        </p:spPr>
        <p:txBody>
          <a:bodyPr vert="horz" wrap="square" lIns="0" tIns="0" rIns="0" bIns="0" rtlCol="0">
            <a:spAutoFit/>
          </a:bodyPr>
          <a:lstStyle/>
          <a:p>
            <a:pPr marL="9525" marR="3810">
              <a:lnSpc>
                <a:spcPts val="2850"/>
              </a:lnSpc>
            </a:pPr>
            <a:r>
              <a:rPr lang="en-US" sz="1725" kern="0" spc="-4" dirty="0">
                <a:solidFill>
                  <a:srgbClr val="212121">
                    <a:lumMod val="75000"/>
                    <a:lumOff val="25000"/>
                  </a:srgbClr>
                </a:solidFill>
                <a:latin typeface="Avenir Book" charset="0"/>
                <a:ea typeface="Avenir Book" charset="0"/>
                <a:cs typeface="Avenir Book" charset="0"/>
                <a:sym typeface="Arial"/>
              </a:rPr>
              <a:t>Predict</a:t>
            </a:r>
          </a:p>
        </p:txBody>
      </p:sp>
      <p:sp>
        <p:nvSpPr>
          <p:cNvPr id="355" name="object 3"/>
          <p:cNvSpPr txBox="1"/>
          <p:nvPr/>
        </p:nvSpPr>
        <p:spPr>
          <a:xfrm>
            <a:off x="2617798" y="3095773"/>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356" name="object 3"/>
          <p:cNvSpPr txBox="1"/>
          <p:nvPr/>
        </p:nvSpPr>
        <p:spPr>
          <a:xfrm>
            <a:off x="2617798" y="4499820"/>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357" name="object 3"/>
          <p:cNvSpPr txBox="1"/>
          <p:nvPr/>
        </p:nvSpPr>
        <p:spPr>
          <a:xfrm>
            <a:off x="4573322" y="5603324"/>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358" name="object 3"/>
          <p:cNvSpPr txBox="1"/>
          <p:nvPr/>
        </p:nvSpPr>
        <p:spPr>
          <a:xfrm>
            <a:off x="6395950" y="5603324"/>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359" name="Straight Arrow Connector 358"/>
          <p:cNvCxnSpPr/>
          <p:nvPr/>
        </p:nvCxnSpPr>
        <p:spPr>
          <a:xfrm flipV="1">
            <a:off x="2901001" y="1690888"/>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flipV="1">
            <a:off x="2893900" y="5648062"/>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2" name="Oval 361"/>
          <p:cNvSpPr/>
          <p:nvPr/>
        </p:nvSpPr>
        <p:spPr>
          <a:xfrm>
            <a:off x="4911242" y="45409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3" name="Oval 362"/>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4" name="Oval 363"/>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5" name="Oval 364"/>
          <p:cNvSpPr/>
          <p:nvPr/>
        </p:nvSpPr>
        <p:spPr>
          <a:xfrm>
            <a:off x="4949827" y="28997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6" name="Oval 365"/>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7" name="Oval 366"/>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8" name="Oval 367"/>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9" name="Oval 368"/>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0" name="Oval 369"/>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1" name="Oval 370"/>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2" name="Oval 371"/>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3" name="Oval 372"/>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4" name="Oval 373"/>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5" name="Oval 374"/>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6" name="Oval 375"/>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7" name="Oval 376"/>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8" name="Oval 377"/>
          <p:cNvSpPr/>
          <p:nvPr/>
        </p:nvSpPr>
        <p:spPr>
          <a:xfrm>
            <a:off x="4378707" y="41346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9" name="Oval 378"/>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0" name="Oval 379"/>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1" name="Oval 380"/>
          <p:cNvSpPr/>
          <p:nvPr/>
        </p:nvSpPr>
        <p:spPr>
          <a:xfrm>
            <a:off x="5043409" y="39859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2" name="Oval 381"/>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3" name="Oval 382"/>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4" name="Oval 383"/>
          <p:cNvSpPr/>
          <p:nvPr/>
        </p:nvSpPr>
        <p:spPr>
          <a:xfrm>
            <a:off x="5537339" y="477422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5" name="Oval 384"/>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6" name="Oval 385"/>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7" name="Oval 386"/>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8" name="Oval 387"/>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9" name="Oval 388"/>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0" name="Oval 389"/>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1" name="Oval 390"/>
          <p:cNvSpPr/>
          <p:nvPr/>
        </p:nvSpPr>
        <p:spPr>
          <a:xfrm>
            <a:off x="3722682" y="4299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2" name="Oval 391"/>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3" name="Oval 392"/>
          <p:cNvSpPr/>
          <p:nvPr/>
        </p:nvSpPr>
        <p:spPr>
          <a:xfrm>
            <a:off x="3814827" y="2865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cxnSp>
        <p:nvCxnSpPr>
          <p:cNvPr id="394" name="Straight Arrow Connector 393"/>
          <p:cNvCxnSpPr/>
          <p:nvPr/>
        </p:nvCxnSpPr>
        <p:spPr>
          <a:xfrm>
            <a:off x="2286000" y="4368177"/>
            <a:ext cx="2331266" cy="323403"/>
          </a:xfrm>
          <a:prstGeom prst="straightConnector1">
            <a:avLst/>
          </a:prstGeom>
          <a:ln w="34925">
            <a:solidFill>
              <a:schemeClr val="bg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95" name="Oval 394"/>
          <p:cNvSpPr/>
          <p:nvPr/>
        </p:nvSpPr>
        <p:spPr>
          <a:xfrm>
            <a:off x="4682838" y="4479461"/>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7" name="Oval 396"/>
          <p:cNvSpPr/>
          <p:nvPr/>
        </p:nvSpPr>
        <p:spPr>
          <a:xfrm>
            <a:off x="2973476" y="1172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8" name="Oval 397"/>
          <p:cNvSpPr/>
          <p:nvPr/>
        </p:nvSpPr>
        <p:spPr>
          <a:xfrm>
            <a:off x="3531118" y="11726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3027084" y="34982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3" name="Oval 62"/>
          <p:cNvSpPr/>
          <p:nvPr/>
        </p:nvSpPr>
        <p:spPr>
          <a:xfrm>
            <a:off x="3384361" y="235023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2261600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3795169" y="338501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9" name="Oval 68"/>
          <p:cNvSpPr/>
          <p:nvPr/>
        </p:nvSpPr>
        <p:spPr>
          <a:xfrm>
            <a:off x="4024805" y="4535136"/>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0" name="Oval 69"/>
          <p:cNvSpPr/>
          <p:nvPr/>
        </p:nvSpPr>
        <p:spPr>
          <a:xfrm>
            <a:off x="3357146" y="5225177"/>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1" name="Oval 70"/>
          <p:cNvSpPr/>
          <p:nvPr/>
        </p:nvSpPr>
        <p:spPr>
          <a:xfrm>
            <a:off x="4376346" y="3649301"/>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2" name="Oval 71"/>
          <p:cNvSpPr/>
          <p:nvPr/>
        </p:nvSpPr>
        <p:spPr>
          <a:xfrm>
            <a:off x="4071414" y="3188920"/>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3" name="Oval 72"/>
          <p:cNvSpPr/>
          <p:nvPr/>
        </p:nvSpPr>
        <p:spPr>
          <a:xfrm>
            <a:off x="6246843" y="5237589"/>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4" name="Oval 73"/>
          <p:cNvSpPr/>
          <p:nvPr/>
        </p:nvSpPr>
        <p:spPr>
          <a:xfrm>
            <a:off x="5904122" y="4761793"/>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75" name="Oval 74"/>
          <p:cNvSpPr/>
          <p:nvPr/>
        </p:nvSpPr>
        <p:spPr>
          <a:xfrm>
            <a:off x="6759341" y="5223365"/>
            <a:ext cx="270164" cy="360219"/>
          </a:xfrm>
          <a:prstGeom prst="ellipse">
            <a:avLst/>
          </a:prstGeom>
          <a:gradFill>
            <a:gsLst>
              <a:gs pos="0">
                <a:schemeClr val="tx1"/>
              </a:gs>
              <a:gs pos="73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0" name="Oval 59"/>
          <p:cNvSpPr/>
          <p:nvPr/>
        </p:nvSpPr>
        <p:spPr>
          <a:xfrm>
            <a:off x="3114197" y="2865660"/>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1" name="Oval 60"/>
          <p:cNvSpPr/>
          <p:nvPr/>
        </p:nvSpPr>
        <p:spPr>
          <a:xfrm>
            <a:off x="3066125" y="197910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4" name="Oval 63"/>
          <p:cNvSpPr/>
          <p:nvPr/>
        </p:nvSpPr>
        <p:spPr>
          <a:xfrm>
            <a:off x="3486208"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5" name="Oval 64"/>
          <p:cNvSpPr/>
          <p:nvPr/>
        </p:nvSpPr>
        <p:spPr>
          <a:xfrm>
            <a:off x="3094581"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6" name="Oval 65"/>
          <p:cNvSpPr/>
          <p:nvPr/>
        </p:nvSpPr>
        <p:spPr>
          <a:xfrm>
            <a:off x="3408218" y="4547396"/>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7" name="Oval 66"/>
          <p:cNvSpPr/>
          <p:nvPr/>
        </p:nvSpPr>
        <p:spPr>
          <a:xfrm>
            <a:off x="3722682" y="23116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8" name="Oval 57"/>
          <p:cNvSpPr/>
          <p:nvPr/>
        </p:nvSpPr>
        <p:spPr>
          <a:xfrm>
            <a:off x="5011831" y="3933469"/>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9" name="Oval 58"/>
          <p:cNvSpPr/>
          <p:nvPr/>
        </p:nvSpPr>
        <p:spPr>
          <a:xfrm>
            <a:off x="4343688" y="4109648"/>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7" name="Oval 56"/>
          <p:cNvSpPr/>
          <p:nvPr/>
        </p:nvSpPr>
        <p:spPr>
          <a:xfrm>
            <a:off x="1950498" y="41404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56" name="Oval 55"/>
          <p:cNvSpPr/>
          <p:nvPr/>
        </p:nvSpPr>
        <p:spPr>
          <a:xfrm>
            <a:off x="4510562" y="4855316"/>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6" name="Oval 395"/>
          <p:cNvSpPr/>
          <p:nvPr/>
        </p:nvSpPr>
        <p:spPr>
          <a:xfrm>
            <a:off x="4880841" y="4497367"/>
            <a:ext cx="339150" cy="452200"/>
          </a:xfrm>
          <a:prstGeom prst="ellipse">
            <a:avLst/>
          </a:prstGeom>
          <a:solidFill>
            <a:schemeClr val="accent6"/>
          </a:solidFill>
          <a:ln w="635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237" name="object 2"/>
          <p:cNvSpPr txBox="1"/>
          <p:nvPr/>
        </p:nvSpPr>
        <p:spPr>
          <a:xfrm>
            <a:off x="398355" y="409494"/>
            <a:ext cx="8437829" cy="461665"/>
          </a:xfrm>
          <a:prstGeom prst="rect">
            <a:avLst/>
          </a:prstGeom>
        </p:spPr>
        <p:txBody>
          <a:bodyPr vert="horz" wrap="square" lIns="0" tIns="0" rIns="0" bIns="0" rtlCol="0">
            <a:spAutoFit/>
          </a:bodyPr>
          <a:lstStyle/>
          <a:p>
            <a:pPr marL="9525"/>
            <a:r>
              <a:rPr lang="en-US" sz="3000" kern="0" spc="-26" dirty="0" smtClean="0">
                <a:solidFill>
                  <a:srgbClr val="000000"/>
                </a:solidFill>
                <a:latin typeface="Avenir Book" charset="0"/>
                <a:ea typeface="Avenir Book" charset="0"/>
                <a:cs typeface="Avenir Book" charset="0"/>
                <a:sym typeface="Arial"/>
              </a:rPr>
              <a:t>2  KNN</a:t>
            </a:r>
            <a:r>
              <a:rPr lang="zh-CN" altLang="en-US" sz="3000" kern="0" spc="-26" dirty="0" smtClean="0">
                <a:solidFill>
                  <a:srgbClr val="000000"/>
                </a:solidFill>
                <a:latin typeface="Avenir Book" charset="0"/>
                <a:ea typeface="Avenir Book" charset="0"/>
                <a:cs typeface="Avenir Book" charset="0"/>
                <a:sym typeface="Arial"/>
              </a:rPr>
              <a:t>算法演示</a:t>
            </a:r>
            <a:endParaRPr lang="en-US" sz="3000" kern="0" spc="-26" dirty="0">
              <a:solidFill>
                <a:srgbClr val="000000"/>
              </a:solidFill>
              <a:latin typeface="Avenir Book" charset="0"/>
              <a:ea typeface="Avenir Book" charset="0"/>
              <a:cs typeface="Avenir Book" charset="0"/>
              <a:sym typeface="Arial"/>
            </a:endParaRPr>
          </a:p>
        </p:txBody>
      </p:sp>
      <p:sp>
        <p:nvSpPr>
          <p:cNvPr id="347" name="object 3"/>
          <p:cNvSpPr txBox="1"/>
          <p:nvPr/>
        </p:nvSpPr>
        <p:spPr>
          <a:xfrm>
            <a:off x="294359" y="1187022"/>
            <a:ext cx="2437739" cy="331501"/>
          </a:xfrm>
          <a:prstGeom prst="rect">
            <a:avLst/>
          </a:prstGeom>
        </p:spPr>
        <p:txBody>
          <a:bodyPr vert="horz" wrap="square" lIns="0" tIns="0" rIns="0" bIns="0" rtlCol="0" anchor="ctr">
            <a:spAutoFit/>
          </a:bodyPr>
          <a:lstStyle/>
          <a:p>
            <a:pPr marL="9525" marR="3810">
              <a:lnSpc>
                <a:spcPts val="2850"/>
              </a:lnSpc>
            </a:pPr>
            <a:r>
              <a:rPr lang="en-US" kern="0" spc="-4" dirty="0">
                <a:solidFill>
                  <a:srgbClr val="000000"/>
                </a:solidFill>
                <a:latin typeface="Avenir Book" charset="0"/>
                <a:ea typeface="Avenir Book" charset="0"/>
                <a:cs typeface="Avenir Book" charset="0"/>
                <a:sym typeface="Arial"/>
              </a:rPr>
              <a:t>Neighbor Count (K = </a:t>
            </a:r>
            <a:r>
              <a:rPr lang="en-US" kern="0" spc="-4" dirty="0" smtClean="0">
                <a:solidFill>
                  <a:srgbClr val="000000"/>
                </a:solidFill>
                <a:latin typeface="Avenir Book" charset="0"/>
                <a:ea typeface="Avenir Book" charset="0"/>
                <a:cs typeface="Avenir Book" charset="0"/>
                <a:sym typeface="Arial"/>
              </a:rPr>
              <a:t>4):</a:t>
            </a:r>
            <a:endParaRPr lang="en-US" kern="0" dirty="0">
              <a:solidFill>
                <a:srgbClr val="000000"/>
              </a:solidFill>
              <a:latin typeface="Avenir Book" charset="0"/>
              <a:ea typeface="Avenir Book" charset="0"/>
              <a:cs typeface="Avenir Book" charset="0"/>
              <a:sym typeface="Arial"/>
            </a:endParaRPr>
          </a:p>
        </p:txBody>
      </p:sp>
      <p:sp>
        <p:nvSpPr>
          <p:cNvPr id="348" name="object 3"/>
          <p:cNvSpPr txBox="1"/>
          <p:nvPr/>
        </p:nvSpPr>
        <p:spPr>
          <a:xfrm>
            <a:off x="3319339" y="1166824"/>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3</a:t>
            </a:r>
            <a:endParaRPr sz="1725" kern="0" dirty="0">
              <a:solidFill>
                <a:srgbClr val="000000"/>
              </a:solidFill>
              <a:latin typeface="Avenir Book" charset="0"/>
              <a:ea typeface="Avenir Book" charset="0"/>
              <a:cs typeface="Avenir Book" charset="0"/>
              <a:sym typeface="Arial"/>
            </a:endParaRPr>
          </a:p>
        </p:txBody>
      </p:sp>
      <p:sp>
        <p:nvSpPr>
          <p:cNvPr id="349" name="object 3"/>
          <p:cNvSpPr txBox="1"/>
          <p:nvPr/>
        </p:nvSpPr>
        <p:spPr>
          <a:xfrm>
            <a:off x="3882054" y="1166824"/>
            <a:ext cx="200017" cy="371897"/>
          </a:xfrm>
          <a:prstGeom prst="rect">
            <a:avLst/>
          </a:prstGeom>
        </p:spPr>
        <p:txBody>
          <a:bodyPr vert="horz" wrap="square" lIns="0" tIns="0" rIns="0" bIns="0" rtlCol="0" anchor="ctr">
            <a:spAutoFit/>
          </a:bodyPr>
          <a:lstStyle/>
          <a:p>
            <a:pPr marL="9525" marR="3810">
              <a:lnSpc>
                <a:spcPts val="2850"/>
              </a:lnSpc>
            </a:pPr>
            <a:r>
              <a:rPr lang="en-US" sz="1725" kern="0" spc="-4" dirty="0" smtClean="0">
                <a:solidFill>
                  <a:srgbClr val="000000"/>
                </a:solidFill>
                <a:latin typeface="Avenir Book" charset="0"/>
                <a:ea typeface="Avenir Book" charset="0"/>
                <a:cs typeface="Avenir Book" charset="0"/>
                <a:sym typeface="Arial"/>
              </a:rPr>
              <a:t>1</a:t>
            </a:r>
            <a:endParaRPr sz="1725" kern="0" dirty="0">
              <a:solidFill>
                <a:srgbClr val="000000"/>
              </a:solidFill>
              <a:latin typeface="Avenir Book" charset="0"/>
              <a:ea typeface="Avenir Book" charset="0"/>
              <a:cs typeface="Avenir Book" charset="0"/>
              <a:sym typeface="Arial"/>
            </a:endParaRPr>
          </a:p>
        </p:txBody>
      </p:sp>
      <p:sp>
        <p:nvSpPr>
          <p:cNvPr id="350" name="object 3"/>
          <p:cNvSpPr txBox="1"/>
          <p:nvPr/>
        </p:nvSpPr>
        <p:spPr>
          <a:xfrm>
            <a:off x="3543300" y="5898597"/>
            <a:ext cx="3314700"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Number of </a:t>
            </a:r>
            <a:r>
              <a:rPr lang="en-US" sz="1725" kern="0" spc="-4" dirty="0" smtClean="0">
                <a:solidFill>
                  <a:srgbClr val="000000"/>
                </a:solidFill>
                <a:latin typeface="Avenir Book" charset="0"/>
                <a:ea typeface="Avenir Book" charset="0"/>
                <a:cs typeface="Avenir Book" charset="0"/>
                <a:sym typeface="Arial"/>
              </a:rPr>
              <a:t>Malignant Nodes</a:t>
            </a:r>
            <a:endParaRPr sz="1725" kern="0" dirty="0">
              <a:solidFill>
                <a:srgbClr val="000000"/>
              </a:solidFill>
              <a:latin typeface="Avenir Book" charset="0"/>
              <a:ea typeface="Avenir Book" charset="0"/>
              <a:cs typeface="Avenir Book" charset="0"/>
              <a:sym typeface="Arial"/>
            </a:endParaRPr>
          </a:p>
        </p:txBody>
      </p:sp>
      <p:sp>
        <p:nvSpPr>
          <p:cNvPr id="351" name="object 3"/>
          <p:cNvSpPr txBox="1"/>
          <p:nvPr/>
        </p:nvSpPr>
        <p:spPr>
          <a:xfrm>
            <a:off x="2842002" y="5603316"/>
            <a:ext cx="185082" cy="371897"/>
          </a:xfrm>
          <a:prstGeom prst="rect">
            <a:avLst/>
          </a:prstGeom>
        </p:spPr>
        <p:txBody>
          <a:bodyPr vert="horz" wrap="square" lIns="0" tIns="0" rIns="0" bIns="0" rtlCol="0" anchor="ctr">
            <a:spAutoFit/>
          </a:bodyPr>
          <a:lstStyle/>
          <a:p>
            <a:pPr marL="9525" marR="3810" algn="ctr">
              <a:lnSpc>
                <a:spcPts val="2850"/>
              </a:lnSpc>
            </a:pPr>
            <a:r>
              <a:rPr lang="en-US" sz="1400" kern="0" spc="-4" dirty="0" smtClean="0">
                <a:solidFill>
                  <a:srgbClr val="212121"/>
                </a:solidFill>
                <a:latin typeface="Avenir Book" charset="0"/>
                <a:ea typeface="Avenir Book" charset="0"/>
                <a:cs typeface="Avenir Book" charset="0"/>
                <a:sym typeface="Arial"/>
              </a:rPr>
              <a:t>0</a:t>
            </a:r>
            <a:endParaRPr sz="1400" kern="0" dirty="0">
              <a:solidFill>
                <a:srgbClr val="212121"/>
              </a:solidFill>
              <a:latin typeface="Avenir Book" charset="0"/>
              <a:ea typeface="Avenir Book" charset="0"/>
              <a:cs typeface="Avenir Book" charset="0"/>
              <a:sym typeface="Arial"/>
            </a:endParaRPr>
          </a:p>
        </p:txBody>
      </p:sp>
      <p:sp>
        <p:nvSpPr>
          <p:cNvPr id="352" name="object 3"/>
          <p:cNvSpPr txBox="1"/>
          <p:nvPr/>
        </p:nvSpPr>
        <p:spPr>
          <a:xfrm>
            <a:off x="1753044" y="3369030"/>
            <a:ext cx="695776" cy="371897"/>
          </a:xfrm>
          <a:prstGeom prst="rect">
            <a:avLst/>
          </a:prstGeom>
        </p:spPr>
        <p:txBody>
          <a:bodyPr vert="horz" wrap="square" lIns="0" tIns="0" rIns="0" bIns="0" rtlCol="0">
            <a:spAutoFit/>
          </a:bodyPr>
          <a:lstStyle/>
          <a:p>
            <a:pPr marL="9525" marR="3810" algn="ctr">
              <a:lnSpc>
                <a:spcPts val="2850"/>
              </a:lnSpc>
            </a:pPr>
            <a:r>
              <a:rPr lang="en-US" sz="1725" kern="0" spc="-4" dirty="0">
                <a:solidFill>
                  <a:srgbClr val="000000"/>
                </a:solidFill>
                <a:latin typeface="Avenir Book" charset="0"/>
                <a:ea typeface="Avenir Book" charset="0"/>
                <a:cs typeface="Avenir Book" charset="0"/>
                <a:sym typeface="Arial"/>
              </a:rPr>
              <a:t>Age</a:t>
            </a:r>
            <a:endParaRPr sz="1725" kern="0" dirty="0">
              <a:solidFill>
                <a:srgbClr val="000000"/>
              </a:solidFill>
              <a:latin typeface="Avenir Book" charset="0"/>
              <a:ea typeface="Avenir Book" charset="0"/>
              <a:cs typeface="Avenir Book" charset="0"/>
              <a:sym typeface="Arial"/>
            </a:endParaRPr>
          </a:p>
        </p:txBody>
      </p:sp>
      <p:sp>
        <p:nvSpPr>
          <p:cNvPr id="353" name="object 3"/>
          <p:cNvSpPr txBox="1"/>
          <p:nvPr/>
        </p:nvSpPr>
        <p:spPr>
          <a:xfrm>
            <a:off x="2617798" y="1691718"/>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60</a:t>
            </a:r>
            <a:endParaRPr sz="1400" kern="0" dirty="0">
              <a:solidFill>
                <a:srgbClr val="212121"/>
              </a:solidFill>
              <a:latin typeface="Avenir Book" charset="0"/>
              <a:ea typeface="Avenir Book" charset="0"/>
              <a:cs typeface="Avenir Book" charset="0"/>
              <a:sym typeface="Arial"/>
            </a:endParaRPr>
          </a:p>
        </p:txBody>
      </p:sp>
      <p:sp>
        <p:nvSpPr>
          <p:cNvPr id="354" name="object 3"/>
          <p:cNvSpPr txBox="1"/>
          <p:nvPr/>
        </p:nvSpPr>
        <p:spPr>
          <a:xfrm>
            <a:off x="1141788" y="4080454"/>
            <a:ext cx="800796" cy="371897"/>
          </a:xfrm>
          <a:prstGeom prst="rect">
            <a:avLst/>
          </a:prstGeom>
        </p:spPr>
        <p:txBody>
          <a:bodyPr vert="horz" wrap="square" lIns="0" tIns="0" rIns="0" bIns="0" rtlCol="0">
            <a:spAutoFit/>
          </a:bodyPr>
          <a:lstStyle/>
          <a:p>
            <a:pPr marL="9525" marR="3810">
              <a:lnSpc>
                <a:spcPts val="2850"/>
              </a:lnSpc>
            </a:pPr>
            <a:r>
              <a:rPr lang="en-US" sz="1725" kern="0" spc="-4" dirty="0">
                <a:solidFill>
                  <a:srgbClr val="212121">
                    <a:lumMod val="75000"/>
                    <a:lumOff val="25000"/>
                  </a:srgbClr>
                </a:solidFill>
                <a:latin typeface="Avenir Book" charset="0"/>
                <a:ea typeface="Avenir Book" charset="0"/>
                <a:cs typeface="Avenir Book" charset="0"/>
                <a:sym typeface="Arial"/>
              </a:rPr>
              <a:t>Predict</a:t>
            </a:r>
          </a:p>
        </p:txBody>
      </p:sp>
      <p:sp>
        <p:nvSpPr>
          <p:cNvPr id="355" name="object 3"/>
          <p:cNvSpPr txBox="1"/>
          <p:nvPr/>
        </p:nvSpPr>
        <p:spPr>
          <a:xfrm>
            <a:off x="2617798" y="3095765"/>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40</a:t>
            </a:r>
            <a:endParaRPr sz="1400" kern="0" dirty="0">
              <a:solidFill>
                <a:srgbClr val="212121"/>
              </a:solidFill>
              <a:latin typeface="Avenir Book" charset="0"/>
              <a:ea typeface="Avenir Book" charset="0"/>
              <a:cs typeface="Avenir Book" charset="0"/>
              <a:sym typeface="Arial"/>
            </a:endParaRPr>
          </a:p>
        </p:txBody>
      </p:sp>
      <p:sp>
        <p:nvSpPr>
          <p:cNvPr id="356" name="object 3"/>
          <p:cNvSpPr txBox="1"/>
          <p:nvPr/>
        </p:nvSpPr>
        <p:spPr>
          <a:xfrm>
            <a:off x="2617798" y="4499812"/>
            <a:ext cx="228600" cy="371897"/>
          </a:xfrm>
          <a:prstGeom prst="rect">
            <a:avLst/>
          </a:prstGeom>
        </p:spPr>
        <p:txBody>
          <a:bodyPr vert="horz" wrap="square" lIns="0" tIns="0" rIns="0" bIns="0" rtlCol="0" anchor="ctr">
            <a:spAutoFit/>
          </a:bodyPr>
          <a:lstStyle/>
          <a:p>
            <a:pPr marL="9525" marR="3810" algn="r">
              <a:lnSpc>
                <a:spcPts val="2850"/>
              </a:lnSpc>
            </a:pPr>
            <a:r>
              <a:rPr lang="en-US" sz="1400" kern="0" spc="-4" dirty="0"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sp>
        <p:nvSpPr>
          <p:cNvPr id="357" name="object 3"/>
          <p:cNvSpPr txBox="1"/>
          <p:nvPr/>
        </p:nvSpPr>
        <p:spPr>
          <a:xfrm>
            <a:off x="4573322" y="5603316"/>
            <a:ext cx="276390"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10</a:t>
            </a:r>
            <a:endParaRPr sz="1400" kern="0" dirty="0">
              <a:solidFill>
                <a:srgbClr val="212121"/>
              </a:solidFill>
              <a:latin typeface="Avenir Book" charset="0"/>
              <a:ea typeface="Avenir Book" charset="0"/>
              <a:cs typeface="Avenir Book" charset="0"/>
              <a:sym typeface="Arial"/>
            </a:endParaRPr>
          </a:p>
        </p:txBody>
      </p:sp>
      <p:sp>
        <p:nvSpPr>
          <p:cNvPr id="358" name="object 3"/>
          <p:cNvSpPr txBox="1"/>
          <p:nvPr/>
        </p:nvSpPr>
        <p:spPr>
          <a:xfrm>
            <a:off x="6395950" y="5603316"/>
            <a:ext cx="281478" cy="371897"/>
          </a:xfrm>
          <a:prstGeom prst="rect">
            <a:avLst/>
          </a:prstGeom>
        </p:spPr>
        <p:txBody>
          <a:bodyPr vert="horz" wrap="square" lIns="0" tIns="0" rIns="0" bIns="0" rtlCol="0" anchor="ctr">
            <a:spAutoFit/>
          </a:bodyPr>
          <a:lstStyle/>
          <a:p>
            <a:pPr marL="9525" marR="3810" algn="ctr">
              <a:lnSpc>
                <a:spcPts val="2850"/>
              </a:lnSpc>
            </a:pPr>
            <a:r>
              <a:rPr lang="en-US" sz="1400" kern="0" spc="-4" smtClean="0">
                <a:solidFill>
                  <a:srgbClr val="212121"/>
                </a:solidFill>
                <a:latin typeface="Avenir Book" charset="0"/>
                <a:ea typeface="Avenir Book" charset="0"/>
                <a:cs typeface="Avenir Book" charset="0"/>
                <a:sym typeface="Arial"/>
              </a:rPr>
              <a:t>20</a:t>
            </a:r>
            <a:endParaRPr sz="1400" kern="0" dirty="0">
              <a:solidFill>
                <a:srgbClr val="212121"/>
              </a:solidFill>
              <a:latin typeface="Avenir Book" charset="0"/>
              <a:ea typeface="Avenir Book" charset="0"/>
              <a:cs typeface="Avenir Book" charset="0"/>
              <a:sym typeface="Arial"/>
            </a:endParaRPr>
          </a:p>
        </p:txBody>
      </p:sp>
      <p:cxnSp>
        <p:nvCxnSpPr>
          <p:cNvPr id="359" name="Straight Arrow Connector 358"/>
          <p:cNvCxnSpPr/>
          <p:nvPr/>
        </p:nvCxnSpPr>
        <p:spPr>
          <a:xfrm flipV="1">
            <a:off x="2901001" y="1690880"/>
            <a:ext cx="0" cy="398700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flipV="1">
            <a:off x="2893900" y="5648054"/>
            <a:ext cx="4613500" cy="2156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2" name="Oval 361"/>
          <p:cNvSpPr/>
          <p:nvPr/>
        </p:nvSpPr>
        <p:spPr>
          <a:xfrm>
            <a:off x="4911242" y="4540984"/>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3" name="Oval 362"/>
          <p:cNvSpPr/>
          <p:nvPr/>
        </p:nvSpPr>
        <p:spPr>
          <a:xfrm>
            <a:off x="5786388" y="3771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4" name="Oval 363"/>
          <p:cNvSpPr/>
          <p:nvPr/>
        </p:nvSpPr>
        <p:spPr>
          <a:xfrm>
            <a:off x="5057734" y="3387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5" name="Oval 364"/>
          <p:cNvSpPr/>
          <p:nvPr/>
        </p:nvSpPr>
        <p:spPr>
          <a:xfrm>
            <a:off x="4949827" y="2899784"/>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6" name="Oval 365"/>
          <p:cNvSpPr/>
          <p:nvPr/>
        </p:nvSpPr>
        <p:spPr>
          <a:xfrm>
            <a:off x="4740838" y="236517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7" name="Oval 366"/>
          <p:cNvSpPr/>
          <p:nvPr/>
        </p:nvSpPr>
        <p:spPr>
          <a:xfrm>
            <a:off x="5294733" y="186565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8" name="Oval 367"/>
          <p:cNvSpPr/>
          <p:nvPr/>
        </p:nvSpPr>
        <p:spPr>
          <a:xfrm>
            <a:off x="5605628" y="22438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69" name="Oval 368"/>
          <p:cNvSpPr/>
          <p:nvPr/>
        </p:nvSpPr>
        <p:spPr>
          <a:xfrm>
            <a:off x="5779376" y="289624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0" name="Oval 369"/>
          <p:cNvSpPr/>
          <p:nvPr/>
        </p:nvSpPr>
        <p:spPr>
          <a:xfrm>
            <a:off x="5441331" y="30457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1" name="Oval 370"/>
          <p:cNvSpPr/>
          <p:nvPr/>
        </p:nvSpPr>
        <p:spPr>
          <a:xfrm>
            <a:off x="6153473" y="2514832"/>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2" name="Oval 371"/>
          <p:cNvSpPr/>
          <p:nvPr/>
        </p:nvSpPr>
        <p:spPr>
          <a:xfrm>
            <a:off x="5845798" y="168901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3" name="Oval 372"/>
          <p:cNvSpPr/>
          <p:nvPr/>
        </p:nvSpPr>
        <p:spPr>
          <a:xfrm>
            <a:off x="6407186" y="196962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4" name="Oval 373"/>
          <p:cNvSpPr/>
          <p:nvPr/>
        </p:nvSpPr>
        <p:spPr>
          <a:xfrm>
            <a:off x="7225520" y="2249069"/>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5" name="Oval 374"/>
          <p:cNvSpPr/>
          <p:nvPr/>
        </p:nvSpPr>
        <p:spPr>
          <a:xfrm>
            <a:off x="6837842" y="2876085"/>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6" name="Oval 375"/>
          <p:cNvSpPr/>
          <p:nvPr/>
        </p:nvSpPr>
        <p:spPr>
          <a:xfrm>
            <a:off x="6489177" y="3386093"/>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7" name="Oval 376"/>
          <p:cNvSpPr/>
          <p:nvPr/>
        </p:nvSpPr>
        <p:spPr>
          <a:xfrm>
            <a:off x="6971694" y="3614277"/>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8" name="Oval 377"/>
          <p:cNvSpPr/>
          <p:nvPr/>
        </p:nvSpPr>
        <p:spPr>
          <a:xfrm>
            <a:off x="4378707" y="41346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79" name="Oval 378"/>
          <p:cNvSpPr/>
          <p:nvPr/>
        </p:nvSpPr>
        <p:spPr>
          <a:xfrm>
            <a:off x="4024805" y="377898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0" name="Oval 379"/>
          <p:cNvSpPr/>
          <p:nvPr/>
        </p:nvSpPr>
        <p:spPr>
          <a:xfrm>
            <a:off x="4376346" y="321698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1" name="Oval 380"/>
          <p:cNvSpPr/>
          <p:nvPr/>
        </p:nvSpPr>
        <p:spPr>
          <a:xfrm>
            <a:off x="5043409" y="3985988"/>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2" name="Oval 381"/>
          <p:cNvSpPr/>
          <p:nvPr/>
        </p:nvSpPr>
        <p:spPr>
          <a:xfrm>
            <a:off x="5539013" y="420162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3" name="Oval 382"/>
          <p:cNvSpPr/>
          <p:nvPr/>
        </p:nvSpPr>
        <p:spPr>
          <a:xfrm>
            <a:off x="6111761" y="316220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4" name="Oval 383"/>
          <p:cNvSpPr/>
          <p:nvPr/>
        </p:nvSpPr>
        <p:spPr>
          <a:xfrm>
            <a:off x="5537339" y="4774220"/>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5" name="Oval 384"/>
          <p:cNvSpPr/>
          <p:nvPr/>
        </p:nvSpPr>
        <p:spPr>
          <a:xfrm>
            <a:off x="5181406" y="525915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6" name="Oval 385"/>
          <p:cNvSpPr/>
          <p:nvPr/>
        </p:nvSpPr>
        <p:spPr>
          <a:xfrm>
            <a:off x="5813836" y="5249465"/>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7" name="Oval 386"/>
          <p:cNvSpPr/>
          <p:nvPr/>
        </p:nvSpPr>
        <p:spPr>
          <a:xfrm>
            <a:off x="4535238" y="489535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8" name="Oval 387"/>
          <p:cNvSpPr/>
          <p:nvPr/>
        </p:nvSpPr>
        <p:spPr>
          <a:xfrm>
            <a:off x="4063842" y="509641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89" name="Oval 388"/>
          <p:cNvSpPr/>
          <p:nvPr/>
        </p:nvSpPr>
        <p:spPr>
          <a:xfrm>
            <a:off x="3569759" y="4945597"/>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0" name="Oval 389"/>
          <p:cNvSpPr/>
          <p:nvPr/>
        </p:nvSpPr>
        <p:spPr>
          <a:xfrm>
            <a:off x="3128931" y="492331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1" name="Oval 390"/>
          <p:cNvSpPr/>
          <p:nvPr/>
        </p:nvSpPr>
        <p:spPr>
          <a:xfrm>
            <a:off x="3722682" y="4299352"/>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2" name="Oval 391"/>
          <p:cNvSpPr/>
          <p:nvPr/>
        </p:nvSpPr>
        <p:spPr>
          <a:xfrm>
            <a:off x="3486208" y="3775289"/>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3" name="Oval 392"/>
          <p:cNvSpPr/>
          <p:nvPr/>
        </p:nvSpPr>
        <p:spPr>
          <a:xfrm>
            <a:off x="3814827" y="2865660"/>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cxnSp>
        <p:nvCxnSpPr>
          <p:cNvPr id="394" name="Straight Arrow Connector 393"/>
          <p:cNvCxnSpPr/>
          <p:nvPr/>
        </p:nvCxnSpPr>
        <p:spPr>
          <a:xfrm>
            <a:off x="2286000" y="4368176"/>
            <a:ext cx="2331266" cy="323403"/>
          </a:xfrm>
          <a:prstGeom prst="straightConnector1">
            <a:avLst/>
          </a:prstGeom>
          <a:ln w="34925">
            <a:solidFill>
              <a:schemeClr val="bg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95" name="Oval 394"/>
          <p:cNvSpPr/>
          <p:nvPr/>
        </p:nvSpPr>
        <p:spPr>
          <a:xfrm>
            <a:off x="4682838" y="4479461"/>
            <a:ext cx="270164" cy="360219"/>
          </a:xfrm>
          <a:prstGeom prst="ellipse">
            <a:avLst/>
          </a:prstGeom>
          <a:gradFill>
            <a:gsLst>
              <a:gs pos="0">
                <a:schemeClr val="tx1"/>
              </a:gs>
              <a:gs pos="74000">
                <a:schemeClr val="bg1">
                  <a:lumMod val="75000"/>
                  <a:lumOff val="25000"/>
                </a:schemeClr>
              </a:gs>
              <a:gs pos="83000">
                <a:schemeClr val="bg1">
                  <a:lumMod val="75000"/>
                  <a:lumOff val="25000"/>
                </a:schemeClr>
              </a:gs>
              <a:gs pos="100000">
                <a:schemeClr val="bg1">
                  <a:lumMod val="75000"/>
                  <a:lumOff val="25000"/>
                </a:schemeClr>
              </a:gs>
            </a:gsLst>
            <a:lin ang="5400000" scaled="1"/>
          </a:gradFill>
          <a:ln w="63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7" name="Oval 396"/>
          <p:cNvSpPr/>
          <p:nvPr/>
        </p:nvSpPr>
        <p:spPr>
          <a:xfrm>
            <a:off x="2981225" y="1172661"/>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398" name="Oval 397"/>
          <p:cNvSpPr/>
          <p:nvPr/>
        </p:nvSpPr>
        <p:spPr>
          <a:xfrm>
            <a:off x="3538867" y="1172661"/>
            <a:ext cx="270164" cy="360219"/>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2" name="Oval 61"/>
          <p:cNvSpPr/>
          <p:nvPr/>
        </p:nvSpPr>
        <p:spPr>
          <a:xfrm>
            <a:off x="3027084" y="3498260"/>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
        <p:nvSpPr>
          <p:cNvPr id="63" name="Oval 62"/>
          <p:cNvSpPr/>
          <p:nvPr/>
        </p:nvSpPr>
        <p:spPr>
          <a:xfrm>
            <a:off x="3384361" y="2350233"/>
            <a:ext cx="270164" cy="360219"/>
          </a:xfrm>
          <a:prstGeom prst="ellipse">
            <a:avLst/>
          </a:prstGeom>
          <a:gradFill>
            <a:gsLst>
              <a:gs pos="0">
                <a:schemeClr val="tx1"/>
              </a:gs>
              <a:gs pos="73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kern="0">
              <a:solidFill>
                <a:srgbClr val="212121"/>
              </a:solidFill>
              <a:latin typeface="Avenir Book" charset="0"/>
              <a:ea typeface="Avenir Book" charset="0"/>
              <a:cs typeface="Avenir Book" charset="0"/>
              <a:sym typeface="Arial"/>
            </a:endParaRPr>
          </a:p>
        </p:txBody>
      </p:sp>
    </p:spTree>
    <p:extLst>
      <p:ext uri="{BB962C8B-B14F-4D97-AF65-F5344CB8AC3E}">
        <p14:creationId xmlns:p14="http://schemas.microsoft.com/office/powerpoint/2010/main" val="4230634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a:t>
            </a:r>
            <a:r>
              <a:rPr lang="zh-CN" altLang="en-US" dirty="0" smtClean="0"/>
              <a:t>手动练习</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1581877864"/>
              </p:ext>
            </p:extLst>
          </p:nvPr>
        </p:nvGraphicFramePr>
        <p:xfrm>
          <a:off x="431819" y="1556792"/>
          <a:ext cx="8424867" cy="792480"/>
        </p:xfrm>
        <a:graphic>
          <a:graphicData uri="http://schemas.openxmlformats.org/drawingml/2006/table">
            <a:tbl>
              <a:tblPr firstRow="1" bandRow="1">
                <a:tableStyleId>{2D5ABB26-0587-4C30-8999-92F81FD0307C}</a:tableStyleId>
              </a:tblPr>
              <a:tblGrid>
                <a:gridCol w="765897"/>
                <a:gridCol w="765897"/>
                <a:gridCol w="765897"/>
                <a:gridCol w="765897"/>
                <a:gridCol w="765897"/>
                <a:gridCol w="765897"/>
                <a:gridCol w="765897"/>
                <a:gridCol w="765897"/>
                <a:gridCol w="765897"/>
                <a:gridCol w="765897"/>
                <a:gridCol w="765897"/>
              </a:tblGrid>
              <a:tr h="370840">
                <a:tc>
                  <a:txBody>
                    <a:bodyPr/>
                    <a:lstStyle/>
                    <a:p>
                      <a:pPr algn="ctr"/>
                      <a:r>
                        <a:rPr lang="en-US" altLang="zh-CN" sz="2000" dirty="0" smtClean="0">
                          <a:latin typeface="+mn-ea"/>
                          <a:ea typeface="+mn-ea"/>
                        </a:rPr>
                        <a:t>X</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0.5</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3.0</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4.5</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4.6</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4.9</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5.2</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5.3</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5.5</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7.0</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9.5</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latin typeface="+mn-ea"/>
                          <a:ea typeface="+mn-ea"/>
                        </a:rPr>
                        <a:t>Y</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mn-ea"/>
                          <a:ea typeface="+mn-ea"/>
                        </a:rPr>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1380" name="Rectangle 4"/>
          <p:cNvSpPr>
            <a:spLocks noChangeArrowheads="1"/>
          </p:cNvSpPr>
          <p:nvPr/>
        </p:nvSpPr>
        <p:spPr bwMode="auto">
          <a:xfrm>
            <a:off x="6" y="3164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1" name="Rectangle 5"/>
          <p:cNvSpPr>
            <a:spLocks noChangeArrowheads="1"/>
          </p:cNvSpPr>
          <p:nvPr/>
        </p:nvSpPr>
        <p:spPr bwMode="auto">
          <a:xfrm>
            <a:off x="6" y="3164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2" name="Rectangle 6"/>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4" name="Rectangle 8"/>
          <p:cNvSpPr>
            <a:spLocks noChangeArrowheads="1"/>
          </p:cNvSpPr>
          <p:nvPr/>
        </p:nvSpPr>
        <p:spPr bwMode="auto">
          <a:xfrm>
            <a:off x="6" y="31332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6" name="Text Box 10"/>
          <p:cNvSpPr txBox="1">
            <a:spLocks noChangeArrowheads="1"/>
          </p:cNvSpPr>
          <p:nvPr/>
        </p:nvSpPr>
        <p:spPr bwMode="auto">
          <a:xfrm>
            <a:off x="611560" y="3645024"/>
            <a:ext cx="7777163"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b="0" dirty="0" smtClean="0">
                <a:solidFill>
                  <a:prstClr val="black"/>
                </a:solidFill>
              </a:rPr>
              <a:t>给定上述数据集</a:t>
            </a:r>
            <a:r>
              <a:rPr lang="en-US" altLang="zh-CN" sz="2400" b="0" dirty="0" smtClean="0">
                <a:solidFill>
                  <a:prstClr val="black"/>
                </a:solidFill>
              </a:rPr>
              <a:t>,</a:t>
            </a:r>
            <a:r>
              <a:rPr lang="zh-CN" altLang="en-US" sz="2400" b="0" dirty="0" smtClean="0">
                <a:solidFill>
                  <a:prstClr val="black"/>
                </a:solidFill>
              </a:rPr>
              <a:t>分别计算</a:t>
            </a:r>
            <a:r>
              <a:rPr lang="en-US" altLang="zh-CN" sz="2400" b="0" dirty="0" smtClean="0">
                <a:solidFill>
                  <a:prstClr val="black"/>
                </a:solidFill>
              </a:rPr>
              <a:t>k=1,k=3</a:t>
            </a:r>
            <a:r>
              <a:rPr lang="zh-CN" altLang="en-US" sz="2400" b="0" dirty="0" smtClean="0">
                <a:solidFill>
                  <a:prstClr val="black"/>
                </a:solidFill>
              </a:rPr>
              <a:t>时</a:t>
            </a:r>
            <a:r>
              <a:rPr lang="en-US" altLang="zh-CN" sz="2400" b="0" dirty="0" smtClean="0">
                <a:solidFill>
                  <a:prstClr val="black"/>
                </a:solidFill>
              </a:rPr>
              <a:t>,X=5.0</a:t>
            </a:r>
            <a:r>
              <a:rPr lang="zh-CN" altLang="en-US" sz="2400" b="0" dirty="0" smtClean="0">
                <a:solidFill>
                  <a:prstClr val="black"/>
                </a:solidFill>
              </a:rPr>
              <a:t>的类标号预测</a:t>
            </a:r>
            <a:endParaRPr lang="en-US" altLang="zh-CN" sz="2400" b="0" dirty="0">
              <a:solidFill>
                <a:prstClr val="black"/>
              </a:solidFill>
            </a:endParaRPr>
          </a:p>
        </p:txBody>
      </p:sp>
      <p:sp>
        <p:nvSpPr>
          <p:cNvPr id="101387" name="Rectangle 11"/>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9" name="Rectangle 13"/>
          <p:cNvSpPr>
            <a:spLocks noChangeArrowheads="1"/>
          </p:cNvSpPr>
          <p:nvPr/>
        </p:nvSpPr>
        <p:spPr bwMode="auto">
          <a:xfrm>
            <a:off x="6" y="31459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91" name="Rectangle 15"/>
          <p:cNvSpPr>
            <a:spLocks noChangeArrowheads="1"/>
          </p:cNvSpPr>
          <p:nvPr/>
        </p:nvSpPr>
        <p:spPr bwMode="auto">
          <a:xfrm>
            <a:off x="6" y="31459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93" name="Rectangle 17"/>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95" name="Rectangle 19"/>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Tree>
    <p:extLst>
      <p:ext uri="{BB962C8B-B14F-4D97-AF65-F5344CB8AC3E}">
        <p14:creationId xmlns:p14="http://schemas.microsoft.com/office/powerpoint/2010/main" val="36245142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KNN</a:t>
            </a:r>
            <a:r>
              <a:rPr lang="zh-CN" altLang="en-US" dirty="0" smtClean="0"/>
              <a:t>算法优缺点</a:t>
            </a:r>
          </a:p>
        </p:txBody>
      </p:sp>
      <p:sp>
        <p:nvSpPr>
          <p:cNvPr id="105475"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优点：</a:t>
            </a:r>
          </a:p>
          <a:p>
            <a:pPr lvl="1" eaLnBrk="1" hangingPunct="1"/>
            <a:r>
              <a:rPr lang="zh-CN" altLang="en-US" dirty="0" smtClean="0"/>
              <a:t>算法思想简单，易于实现。</a:t>
            </a:r>
          </a:p>
          <a:p>
            <a:pPr eaLnBrk="1" hangingPunct="1"/>
            <a:r>
              <a:rPr lang="zh-CN" altLang="en-US" dirty="0" smtClean="0"/>
              <a:t>缺点：</a:t>
            </a:r>
          </a:p>
          <a:p>
            <a:pPr lvl="1" eaLnBrk="1" hangingPunct="1"/>
            <a:r>
              <a:rPr lang="zh-CN" altLang="en-US" dirty="0" smtClean="0"/>
              <a:t>最近邻分类对每个属性指定相同的权重。</a:t>
            </a:r>
          </a:p>
          <a:p>
            <a:pPr lvl="2" eaLnBrk="1" hangingPunct="1"/>
            <a:r>
              <a:rPr lang="zh-CN" altLang="en-US" dirty="0" smtClean="0"/>
              <a:t>而数据集中的不同属性可能需要赋予不同的权值；</a:t>
            </a:r>
          </a:p>
          <a:p>
            <a:pPr lvl="1" eaLnBrk="1" hangingPunct="1"/>
            <a:r>
              <a:rPr lang="zh-CN" altLang="en-US" dirty="0" smtClean="0"/>
              <a:t>由于</a:t>
            </a:r>
            <a:r>
              <a:rPr altLang="zh-CN" dirty="0" smtClean="0"/>
              <a:t>K-NN</a:t>
            </a:r>
            <a:r>
              <a:rPr lang="zh-CN" altLang="en-US" dirty="0" smtClean="0"/>
              <a:t>存放所有的训练样本，直到有新的样本需要分类时才建立分类，因此当训练样本数量很大时，该学习算法耗时较多。</a:t>
            </a:r>
          </a:p>
        </p:txBody>
      </p:sp>
    </p:spTree>
    <p:extLst>
      <p:ext uri="{BB962C8B-B14F-4D97-AF65-F5344CB8AC3E}">
        <p14:creationId xmlns:p14="http://schemas.microsoft.com/office/powerpoint/2010/main" val="223046875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Python</a:t>
            </a:r>
            <a:r>
              <a:rPr lang="zh-CN" altLang="en-US" dirty="0" smtClean="0"/>
              <a:t>的</a:t>
            </a:r>
            <a:r>
              <a:rPr lang="en-US" altLang="zh-CN" dirty="0" smtClean="0"/>
              <a:t>KNN</a:t>
            </a:r>
            <a:r>
              <a:rPr lang="zh-CN" altLang="en-US" dirty="0" smtClean="0"/>
              <a:t>算法库</a:t>
            </a:r>
          </a:p>
        </p:txBody>
      </p:sp>
      <p:sp>
        <p:nvSpPr>
          <p:cNvPr id="105475"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solidFill>
                  <a:srgbClr val="FFC000"/>
                </a:solidFill>
              </a:rPr>
              <a:t>from</a:t>
            </a:r>
            <a:r>
              <a:rPr lang="en-US" altLang="zh-CN" dirty="0"/>
              <a:t> </a:t>
            </a:r>
            <a:r>
              <a:rPr lang="en-US" altLang="zh-CN" dirty="0" err="1"/>
              <a:t>sklearn</a:t>
            </a:r>
            <a:r>
              <a:rPr lang="en-US" altLang="zh-CN" dirty="0"/>
              <a:t> </a:t>
            </a:r>
            <a:r>
              <a:rPr lang="en-US" altLang="zh-CN" dirty="0">
                <a:solidFill>
                  <a:srgbClr val="FFC000"/>
                </a:solidFill>
              </a:rPr>
              <a:t>import</a:t>
            </a:r>
            <a:r>
              <a:rPr lang="en-US" altLang="zh-CN" dirty="0"/>
              <a:t> </a:t>
            </a:r>
            <a:r>
              <a:rPr lang="en-US" altLang="zh-CN" dirty="0" smtClean="0"/>
              <a:t>neighbors</a:t>
            </a:r>
          </a:p>
          <a:p>
            <a:pPr marL="0" indent="0" eaLnBrk="1" hangingPunct="1">
              <a:buNone/>
            </a:pPr>
            <a:endParaRPr lang="en-US" altLang="zh-CN" dirty="0" smtClean="0"/>
          </a:p>
          <a:p>
            <a:pPr marL="0" indent="0" eaLnBrk="1" hangingPunct="1">
              <a:buNone/>
            </a:pPr>
            <a:r>
              <a:rPr lang="en-US" altLang="zh-CN" dirty="0" smtClean="0"/>
              <a:t>#</a:t>
            </a:r>
            <a:r>
              <a:rPr lang="zh-CN" altLang="en-US" dirty="0" smtClean="0"/>
              <a:t>调整</a:t>
            </a:r>
            <a:r>
              <a:rPr lang="en-US" altLang="zh-CN" dirty="0" err="1" smtClean="0"/>
              <a:t>n_neighbors</a:t>
            </a:r>
            <a:r>
              <a:rPr lang="zh-CN" altLang="en-US" dirty="0" smtClean="0"/>
              <a:t>的值来指定</a:t>
            </a:r>
            <a:r>
              <a:rPr lang="en-US" altLang="zh-CN" dirty="0"/>
              <a:t>k</a:t>
            </a:r>
          </a:p>
          <a:p>
            <a:pPr eaLnBrk="1" hangingPunct="1"/>
            <a:r>
              <a:rPr lang="en-US" altLang="zh-CN" dirty="0" err="1"/>
              <a:t>knn</a:t>
            </a:r>
            <a:r>
              <a:rPr lang="en-US" altLang="zh-CN" dirty="0"/>
              <a:t> = </a:t>
            </a:r>
            <a:r>
              <a:rPr lang="en-US" altLang="zh-CN" dirty="0" err="1"/>
              <a:t>neighbors.KNeighborsClassifier</a:t>
            </a:r>
            <a:r>
              <a:rPr lang="en-US" altLang="zh-CN" dirty="0"/>
              <a:t>(</a:t>
            </a:r>
            <a:r>
              <a:rPr lang="en-US" altLang="zh-CN" dirty="0" err="1"/>
              <a:t>n_neighbors</a:t>
            </a:r>
            <a:r>
              <a:rPr lang="en-US" altLang="zh-CN" dirty="0"/>
              <a:t>=5</a:t>
            </a:r>
            <a:r>
              <a:rPr lang="en-US" altLang="zh-CN" dirty="0" smtClean="0"/>
              <a:t>)</a:t>
            </a:r>
          </a:p>
          <a:p>
            <a:pPr marL="0" indent="0" eaLnBrk="1" hangingPunct="1">
              <a:buNone/>
            </a:pPr>
            <a:r>
              <a:rPr lang="en-US" altLang="zh-CN" dirty="0" smtClean="0"/>
              <a:t>#</a:t>
            </a:r>
            <a:r>
              <a:rPr lang="zh-CN" altLang="en-US" dirty="0" smtClean="0"/>
              <a:t>拟合模型</a:t>
            </a:r>
            <a:endParaRPr lang="en-US" altLang="zh-CN" dirty="0"/>
          </a:p>
          <a:p>
            <a:pPr eaLnBrk="1" hangingPunct="1"/>
            <a:r>
              <a:rPr lang="en-US" altLang="zh-CN" dirty="0" err="1" smtClean="0"/>
              <a:t>knn.fit</a:t>
            </a:r>
            <a:r>
              <a:rPr lang="en-US" altLang="zh-CN" dirty="0" smtClean="0"/>
              <a:t>(</a:t>
            </a:r>
            <a:r>
              <a:rPr lang="en-US" altLang="zh-CN" dirty="0" err="1" smtClean="0"/>
              <a:t>train_features,train_labels</a:t>
            </a:r>
            <a:r>
              <a:rPr lang="en-US" altLang="zh-CN" dirty="0" smtClean="0"/>
              <a:t>)</a:t>
            </a:r>
          </a:p>
          <a:p>
            <a:pPr marL="0" indent="0" eaLnBrk="1" hangingPunct="1">
              <a:buNone/>
            </a:pPr>
            <a:r>
              <a:rPr lang="en-US" altLang="zh-CN" dirty="0" smtClean="0"/>
              <a:t>#</a:t>
            </a:r>
            <a:r>
              <a:rPr lang="zh-CN" altLang="en-US" dirty="0" smtClean="0"/>
              <a:t>利用模型预测</a:t>
            </a:r>
            <a:endParaRPr lang="en-US" altLang="zh-CN" dirty="0"/>
          </a:p>
          <a:p>
            <a:pPr eaLnBrk="1" hangingPunct="1"/>
            <a:r>
              <a:rPr lang="en-US" altLang="zh-CN" dirty="0" smtClean="0"/>
              <a:t>predicted </a:t>
            </a:r>
            <a:r>
              <a:rPr lang="en-US" altLang="zh-CN" dirty="0"/>
              <a:t>= </a:t>
            </a:r>
            <a:r>
              <a:rPr lang="en-US" altLang="zh-CN" dirty="0" err="1"/>
              <a:t>knn.predict</a:t>
            </a:r>
            <a:r>
              <a:rPr lang="en-US" altLang="zh-CN" dirty="0"/>
              <a:t>(</a:t>
            </a:r>
            <a:r>
              <a:rPr lang="en-US" altLang="zh-CN" dirty="0" err="1"/>
              <a:t>test_features</a:t>
            </a:r>
            <a:r>
              <a:rPr lang="en-US" altLang="zh-CN" dirty="0"/>
              <a:t>)</a:t>
            </a:r>
            <a:endParaRPr lang="zh-CN" altLang="en-US" dirty="0" smtClean="0"/>
          </a:p>
        </p:txBody>
      </p:sp>
    </p:spTree>
    <p:extLst>
      <p:ext uri="{BB962C8B-B14F-4D97-AF65-F5344CB8AC3E}">
        <p14:creationId xmlns:p14="http://schemas.microsoft.com/office/powerpoint/2010/main" val="289415481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分类方法</a:t>
            </a:r>
          </a:p>
        </p:txBody>
      </p:sp>
      <p:sp>
        <p:nvSpPr>
          <p:cNvPr id="7171"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endParaRPr altLang="zh-CN" sz="2600" dirty="0" smtClean="0">
              <a:solidFill>
                <a:srgbClr val="C00000"/>
              </a:solidFill>
            </a:endParaRPr>
          </a:p>
          <a:p>
            <a:pPr eaLnBrk="1" hangingPunct="1">
              <a:lnSpc>
                <a:spcPct val="90000"/>
              </a:lnSpc>
            </a:pPr>
            <a:r>
              <a:rPr altLang="zh-CN" sz="2600" dirty="0" smtClean="0"/>
              <a:t>1  </a:t>
            </a:r>
            <a:r>
              <a:rPr lang="zh-CN" altLang="en-US" sz="2600" dirty="0"/>
              <a:t>定义</a:t>
            </a:r>
            <a:endParaRPr lang="en-US" altLang="zh-CN" sz="2600" dirty="0" smtClean="0"/>
          </a:p>
          <a:p>
            <a:pPr eaLnBrk="1" hangingPunct="1">
              <a:lnSpc>
                <a:spcPct val="90000"/>
              </a:lnSpc>
            </a:pPr>
            <a:endParaRPr lang="zh-CN" altLang="en-US" sz="2600" dirty="0" smtClean="0">
              <a:solidFill>
                <a:srgbClr val="C00000"/>
              </a:solidFill>
            </a:endParaRPr>
          </a:p>
          <a:p>
            <a:pPr eaLnBrk="1" hangingPunct="1">
              <a:lnSpc>
                <a:spcPct val="90000"/>
              </a:lnSpc>
            </a:pPr>
            <a:r>
              <a:rPr altLang="zh-CN" sz="2600" dirty="0"/>
              <a:t>2</a:t>
            </a:r>
            <a:r>
              <a:rPr altLang="zh-CN" sz="2600" dirty="0" smtClean="0"/>
              <a:t>  K-</a:t>
            </a:r>
            <a:r>
              <a:rPr lang="zh-CN" altLang="en-US" sz="2600" dirty="0" smtClean="0"/>
              <a:t>最近邻分类方法</a:t>
            </a:r>
            <a:endParaRPr lang="en-US" altLang="zh-CN" sz="2600" dirty="0" smtClean="0"/>
          </a:p>
          <a:p>
            <a:pPr eaLnBrk="1" hangingPunct="1">
              <a:lnSpc>
                <a:spcPct val="90000"/>
              </a:lnSpc>
            </a:pPr>
            <a:endParaRPr lang="en-US" altLang="zh-CN" sz="2600" dirty="0"/>
          </a:p>
          <a:p>
            <a:pPr eaLnBrk="1" hangingPunct="1">
              <a:lnSpc>
                <a:spcPct val="90000"/>
              </a:lnSpc>
            </a:pPr>
            <a:r>
              <a:rPr lang="en-US" altLang="zh-CN" sz="2600" dirty="0" smtClean="0"/>
              <a:t>3 </a:t>
            </a:r>
            <a:r>
              <a:rPr lang="zh-CN" altLang="en-US" sz="2600" dirty="0" smtClean="0"/>
              <a:t>决策树</a:t>
            </a:r>
            <a:endParaRPr lang="en-US" altLang="zh-CN" sz="2600" dirty="0" smtClean="0"/>
          </a:p>
          <a:p>
            <a:pPr marL="0" indent="0" eaLnBrk="1" hangingPunct="1">
              <a:lnSpc>
                <a:spcPct val="90000"/>
              </a:lnSpc>
              <a:buNone/>
            </a:pPr>
            <a:endParaRPr lang="en-US" altLang="zh-CN" sz="2600" dirty="0"/>
          </a:p>
        </p:txBody>
      </p:sp>
    </p:spTree>
    <p:extLst>
      <p:ext uri="{BB962C8B-B14F-4D97-AF65-F5344CB8AC3E}">
        <p14:creationId xmlns:p14="http://schemas.microsoft.com/office/powerpoint/2010/main" val="43898194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2</a:t>
            </a:r>
            <a:r>
              <a:rPr lang="en-US" altLang="zh-CN" dirty="0" smtClean="0"/>
              <a:t>  </a:t>
            </a:r>
            <a:r>
              <a:rPr lang="zh-CN" altLang="en-US" dirty="0" smtClean="0"/>
              <a:t>练习</a:t>
            </a:r>
          </a:p>
        </p:txBody>
      </p:sp>
      <p:sp>
        <p:nvSpPr>
          <p:cNvPr id="105475"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9725" lvl="1" indent="0" eaLnBrk="1" hangingPunct="1">
              <a:buNone/>
            </a:pPr>
            <a:endParaRPr lang="en-US" altLang="zh-CN" dirty="0"/>
          </a:p>
          <a:p>
            <a:pPr lvl="1" eaLnBrk="1" hangingPunct="1"/>
            <a:endParaRPr lang="en-US" altLang="zh-CN" dirty="0" smtClean="0"/>
          </a:p>
          <a:p>
            <a:pPr lvl="1" eaLnBrk="1" hangingPunct="1"/>
            <a:r>
              <a:rPr lang="zh-CN" altLang="en-US" dirty="0" smtClean="0"/>
              <a:t>用</a:t>
            </a:r>
            <a:r>
              <a:rPr lang="en-US" altLang="zh-CN" dirty="0" smtClean="0"/>
              <a:t>KNN</a:t>
            </a:r>
            <a:r>
              <a:rPr lang="zh-CN" altLang="en-US" dirty="0" smtClean="0"/>
              <a:t>算法实现对</a:t>
            </a:r>
            <a:r>
              <a:rPr lang="en-US" altLang="zh-CN" dirty="0" smtClean="0"/>
              <a:t>Iris_Data.csv</a:t>
            </a:r>
            <a:r>
              <a:rPr lang="zh-CN" altLang="en-US" dirty="0" smtClean="0"/>
              <a:t>文件的分类</a:t>
            </a:r>
          </a:p>
        </p:txBody>
      </p:sp>
    </p:spTree>
    <p:extLst>
      <p:ext uri="{BB962C8B-B14F-4D97-AF65-F5344CB8AC3E}">
        <p14:creationId xmlns:p14="http://schemas.microsoft.com/office/powerpoint/2010/main" val="182821955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1 </a:t>
            </a:r>
            <a:r>
              <a:rPr lang="zh-CN" altLang="en-US" dirty="0" smtClean="0"/>
              <a:t> 分类的定义</a:t>
            </a:r>
          </a:p>
        </p:txBody>
      </p:sp>
      <p:sp>
        <p:nvSpPr>
          <p:cNvPr id="8195"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130000"/>
              </a:lnSpc>
            </a:pPr>
            <a:r>
              <a:rPr lang="zh-CN" altLang="en-US" dirty="0" smtClean="0"/>
              <a:t>分类的任务是</a:t>
            </a:r>
            <a:r>
              <a:rPr lang="zh-CN" altLang="en-US" dirty="0" smtClean="0">
                <a:solidFill>
                  <a:srgbClr val="FF0000"/>
                </a:solidFill>
              </a:rPr>
              <a:t>对数据集进行学习并构造一个拥有预测功能的分类模型，用于预测未知样本的类标号</a:t>
            </a:r>
            <a:r>
              <a:rPr lang="zh-CN" altLang="en-US" dirty="0" smtClean="0"/>
              <a:t>，如：</a:t>
            </a:r>
            <a:endParaRPr lang="en-US" altLang="zh-CN" dirty="0" smtClean="0"/>
          </a:p>
          <a:p>
            <a:pPr lvl="1" eaLnBrk="1" hangingPunct="1">
              <a:lnSpc>
                <a:spcPct val="130000"/>
              </a:lnSpc>
            </a:pPr>
            <a:endParaRPr lang="zh-CN" altLang="en-US" dirty="0" smtClean="0"/>
          </a:p>
          <a:p>
            <a:pPr lvl="2" eaLnBrk="1" hangingPunct="1">
              <a:lnSpc>
                <a:spcPct val="150000"/>
              </a:lnSpc>
            </a:pPr>
            <a:r>
              <a:rPr lang="zh-CN" altLang="en-US" dirty="0" smtClean="0">
                <a:cs typeface="Times New Roman" pitchFamily="18" charset="0"/>
              </a:rPr>
              <a:t>根据电子邮件的标题和内容检查出垃圾邮件</a:t>
            </a:r>
          </a:p>
          <a:p>
            <a:pPr lvl="2" eaLnBrk="1" hangingPunct="1">
              <a:lnSpc>
                <a:spcPct val="150000"/>
              </a:lnSpc>
            </a:pPr>
            <a:r>
              <a:rPr lang="zh-CN" altLang="en-US" dirty="0" smtClean="0">
                <a:cs typeface="Times New Roman" pitchFamily="18" charset="0"/>
              </a:rPr>
              <a:t>划分出交易是合法或欺诈</a:t>
            </a:r>
          </a:p>
          <a:p>
            <a:pPr lvl="2" eaLnBrk="1" hangingPunct="1">
              <a:lnSpc>
                <a:spcPct val="150000"/>
              </a:lnSpc>
            </a:pPr>
            <a:r>
              <a:rPr lang="zh-CN" altLang="en-US" dirty="0" smtClean="0">
                <a:cs typeface="Times New Roman" pitchFamily="18" charset="0"/>
              </a:rPr>
              <a:t>将新闻分类金融、天气、娱乐体育等</a:t>
            </a:r>
          </a:p>
          <a:p>
            <a:pPr lvl="2" eaLnBrk="1" hangingPunct="1">
              <a:lnSpc>
                <a:spcPct val="130000"/>
              </a:lnSpc>
            </a:pPr>
            <a:endParaRPr lang="zh-CN" altLang="en-US" dirty="0" smtClean="0">
              <a:cs typeface="Times New Roman" pitchFamily="18" charset="0"/>
            </a:endParaRPr>
          </a:p>
          <a:p>
            <a:pPr lvl="2" eaLnBrk="1" hangingPunct="1"/>
            <a:endParaRPr lang="zh-CN" altLang="en-US" dirty="0" smtClean="0">
              <a:cs typeface="Times New Roman" pitchFamily="18" charset="0"/>
            </a:endParaRPr>
          </a:p>
          <a:p>
            <a:pPr eaLnBrk="1" hangingPunct="1"/>
            <a:endParaRPr altLang="zh-CN" dirty="0" smtClean="0"/>
          </a:p>
        </p:txBody>
      </p:sp>
    </p:spTree>
    <p:extLst>
      <p:ext uri="{BB962C8B-B14F-4D97-AF65-F5344CB8AC3E}">
        <p14:creationId xmlns:p14="http://schemas.microsoft.com/office/powerpoint/2010/main" val="504235272"/>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1</a:t>
            </a:r>
            <a:r>
              <a:rPr lang="zh-CN" altLang="en-US" dirty="0" smtClean="0"/>
              <a:t>  分类的步骤</a:t>
            </a:r>
          </a:p>
        </p:txBody>
      </p:sp>
      <p:sp>
        <p:nvSpPr>
          <p:cNvPr id="10243"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t>分类的过程描述如下：</a:t>
            </a:r>
          </a:p>
          <a:p>
            <a:pPr lvl="1" eaLnBrk="1" hangingPunct="1"/>
            <a:r>
              <a:rPr altLang="zh-CN" dirty="0" smtClean="0"/>
              <a:t>1)</a:t>
            </a:r>
            <a:r>
              <a:rPr lang="zh-CN" altLang="en-US" dirty="0" smtClean="0"/>
              <a:t>首先将数据集划分为</a:t>
            </a:r>
            <a:r>
              <a:rPr altLang="zh-CN" dirty="0" smtClean="0"/>
              <a:t>2</a:t>
            </a:r>
            <a:r>
              <a:rPr lang="zh-CN" altLang="en-US" dirty="0" smtClean="0"/>
              <a:t>部分：</a:t>
            </a:r>
            <a:r>
              <a:rPr lang="zh-CN" altLang="en-US" dirty="0" smtClean="0">
                <a:solidFill>
                  <a:srgbClr val="A50021"/>
                </a:solidFill>
              </a:rPr>
              <a:t>训练集和测试集</a:t>
            </a:r>
            <a:r>
              <a:rPr lang="zh-CN" altLang="en-US" dirty="0" smtClean="0"/>
              <a:t>。</a:t>
            </a:r>
          </a:p>
          <a:p>
            <a:pPr lvl="1" eaLnBrk="1" hangingPunct="1"/>
            <a:r>
              <a:rPr altLang="zh-CN" dirty="0" smtClean="0"/>
              <a:t>2) </a:t>
            </a:r>
            <a:r>
              <a:rPr lang="zh-CN" altLang="en-US" dirty="0" smtClean="0"/>
              <a:t>第一步：对训练集学习，构建分类模型。</a:t>
            </a:r>
          </a:p>
          <a:p>
            <a:pPr lvl="1" eaLnBrk="1" hangingPunct="1"/>
            <a:r>
              <a:rPr altLang="zh-CN" dirty="0" smtClean="0"/>
              <a:t>3) </a:t>
            </a:r>
            <a:r>
              <a:rPr lang="zh-CN" altLang="en-US" dirty="0" smtClean="0"/>
              <a:t>第二步：用建好的分类模型对测试集分类</a:t>
            </a:r>
          </a:p>
          <a:p>
            <a:pPr lvl="2" eaLnBrk="1" hangingPunct="1"/>
            <a:r>
              <a:rPr lang="zh-CN" altLang="en-US" dirty="0" smtClean="0"/>
              <a:t>评估该分类模型的分类准确度及其它性能。</a:t>
            </a:r>
          </a:p>
          <a:p>
            <a:pPr lvl="1" eaLnBrk="1" hangingPunct="1"/>
            <a:r>
              <a:rPr altLang="zh-CN" dirty="0" smtClean="0"/>
              <a:t>4) </a:t>
            </a:r>
            <a:r>
              <a:rPr lang="zh-CN" altLang="en-US" dirty="0" smtClean="0"/>
              <a:t>最后，使用分类准确度高的分类模型对类标号未知的未来样本数据进行分类。</a:t>
            </a:r>
          </a:p>
        </p:txBody>
      </p:sp>
    </p:spTree>
    <p:extLst>
      <p:ext uri="{BB962C8B-B14F-4D97-AF65-F5344CB8AC3E}">
        <p14:creationId xmlns:p14="http://schemas.microsoft.com/office/powerpoint/2010/main" val="223453130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idx="4294967295"/>
          </p:nvPr>
        </p:nvSpPr>
        <p:spPr bwMode="auto">
          <a:xfrm>
            <a:off x="179388" y="1772816"/>
            <a:ext cx="8786812" cy="21602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ts val="300"/>
              </a:spcAft>
            </a:pPr>
            <a:r>
              <a:rPr lang="en-US" altLang="zh-CN" dirty="0" smtClean="0">
                <a:solidFill>
                  <a:schemeClr val="bg1"/>
                </a:solidFill>
                <a:latin typeface="黑体" panose="02010609060101010101" pitchFamily="49" charset="-122"/>
                <a:ea typeface="黑体" panose="02010609060101010101" pitchFamily="49" charset="-122"/>
                <a:cs typeface="Arial" charset="0"/>
              </a:rPr>
              <a:t/>
            </a:r>
            <a:br>
              <a:rPr lang="en-US" altLang="zh-CN" dirty="0" smtClean="0">
                <a:solidFill>
                  <a:schemeClr val="bg1"/>
                </a:solidFill>
                <a:latin typeface="黑体" panose="02010609060101010101" pitchFamily="49" charset="-122"/>
                <a:ea typeface="黑体" panose="02010609060101010101" pitchFamily="49" charset="-122"/>
                <a:cs typeface="Arial" charset="0"/>
              </a:rPr>
            </a:br>
            <a:r>
              <a:rPr lang="en-US" altLang="zh-CN" dirty="0" smtClean="0">
                <a:solidFill>
                  <a:schemeClr val="bg1"/>
                </a:solidFill>
                <a:latin typeface="Times New Roman" pitchFamily="18" charset="0"/>
                <a:ea typeface="黑体" pitchFamily="49" charset="-122"/>
                <a:cs typeface="Times New Roman" pitchFamily="18" charset="0"/>
              </a:rPr>
              <a:t>2  KNN</a:t>
            </a:r>
            <a:r>
              <a:rPr lang="zh-CN" altLang="en-US" dirty="0" smtClean="0">
                <a:solidFill>
                  <a:schemeClr val="bg1"/>
                </a:solidFill>
                <a:latin typeface="Times New Roman" pitchFamily="18" charset="0"/>
                <a:ea typeface="黑体" pitchFamily="49" charset="-122"/>
                <a:cs typeface="Times New Roman" pitchFamily="18" charset="0"/>
              </a:rPr>
              <a:t>分类算法</a:t>
            </a:r>
            <a:endParaRPr lang="en-US" dirty="0" smtClean="0">
              <a:solidFill>
                <a:schemeClr val="bg1"/>
              </a:solidFill>
              <a:latin typeface="黑体" panose="02010609060101010101" pitchFamily="49" charset="-122"/>
              <a:ea typeface="黑体" panose="02010609060101010101" pitchFamily="49" charset="-122"/>
              <a:cs typeface="Arial" charset="0"/>
            </a:endParaRPr>
          </a:p>
        </p:txBody>
      </p:sp>
    </p:spTree>
    <p:extLst>
      <p:ext uri="{BB962C8B-B14F-4D97-AF65-F5344CB8AC3E}">
        <p14:creationId xmlns:p14="http://schemas.microsoft.com/office/powerpoint/2010/main" val="589564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 2  K-</a:t>
            </a:r>
            <a:r>
              <a:rPr lang="zh-CN" altLang="en-US" dirty="0" smtClean="0"/>
              <a:t>最近邻分类方法</a:t>
            </a:r>
            <a:r>
              <a:rPr lang="en-US" altLang="zh-CN" dirty="0" smtClean="0"/>
              <a:t>(KNN)</a:t>
            </a:r>
            <a:endParaRPr lang="zh-CN" altLang="en-US" dirty="0" smtClean="0"/>
          </a:p>
        </p:txBody>
      </p:sp>
      <p:sp>
        <p:nvSpPr>
          <p:cNvPr id="419843"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sz="2800" dirty="0" smtClean="0"/>
              <a:t>K</a:t>
            </a:r>
            <a:r>
              <a:rPr lang="zh-CN" altLang="en-US" sz="2800" dirty="0" smtClean="0"/>
              <a:t>最近邻</a:t>
            </a:r>
            <a:r>
              <a:rPr altLang="zh-CN" sz="2800" dirty="0" smtClean="0"/>
              <a:t>(k Nearest Neighbors</a:t>
            </a:r>
            <a:r>
              <a:rPr lang="zh-CN" altLang="en-US" sz="2800" dirty="0" smtClean="0"/>
              <a:t>，简称</a:t>
            </a:r>
            <a:r>
              <a:rPr altLang="zh-CN" sz="2800" dirty="0" smtClean="0"/>
              <a:t>KNN)</a:t>
            </a:r>
            <a:r>
              <a:rPr lang="zh-CN" altLang="en-US" sz="2800" dirty="0" smtClean="0"/>
              <a:t>方法是一种基于实例</a:t>
            </a:r>
            <a:r>
              <a:rPr altLang="zh-CN" sz="2800" dirty="0" smtClean="0"/>
              <a:t>(</a:t>
            </a:r>
            <a:r>
              <a:rPr lang="zh-CN" altLang="en-US" sz="2800" dirty="0" smtClean="0"/>
              <a:t>已有样本</a:t>
            </a:r>
            <a:r>
              <a:rPr altLang="zh-CN" sz="2800" dirty="0" smtClean="0"/>
              <a:t>)</a:t>
            </a:r>
            <a:r>
              <a:rPr lang="zh-CN" altLang="en-US" sz="2800" dirty="0" smtClean="0"/>
              <a:t>进行推理的算法，通过对已有训练样本集和新进的未知样本的比较得出该测试样本的类别。它不需要先使用训练样本进行分类器的设计，而是直接用训练集对数据样本进行分类，确定其类别标号。</a:t>
            </a:r>
          </a:p>
        </p:txBody>
      </p:sp>
    </p:spTree>
    <p:extLst>
      <p:ext uri="{BB962C8B-B14F-4D97-AF65-F5344CB8AC3E}">
        <p14:creationId xmlns:p14="http://schemas.microsoft.com/office/powerpoint/2010/main" val="26811168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Effect transition="in" filter="blinds(horizontal)">
                                      <p:cBhvr>
                                        <p:cTn id="7" dur="500"/>
                                        <p:tgtEl>
                                          <p:spTgt spid="419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K-</a:t>
            </a:r>
            <a:r>
              <a:rPr lang="zh-CN" altLang="en-US" dirty="0" smtClean="0"/>
              <a:t>最近邻分类方法概述</a:t>
            </a:r>
          </a:p>
        </p:txBody>
      </p:sp>
      <p:sp>
        <p:nvSpPr>
          <p:cNvPr id="99331" name="Rectangle 3"/>
          <p:cNvSpPr>
            <a:spLocks noChangeArrowheads="1"/>
          </p:cNvSpPr>
          <p:nvPr/>
        </p:nvSpPr>
        <p:spPr bwMode="auto">
          <a:xfrm>
            <a:off x="468313" y="1196976"/>
            <a:ext cx="8424862"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8925" indent="-288925" defTabSz="912813" fontAlgn="base">
              <a:spcBef>
                <a:spcPct val="20000"/>
              </a:spcBef>
              <a:spcAft>
                <a:spcPct val="0"/>
              </a:spcAft>
              <a:buClr>
                <a:srgbClr val="CC9900"/>
              </a:buClr>
              <a:buSzPct val="65000"/>
              <a:buFont typeface="Wingdings" pitchFamily="2" charset="2"/>
              <a:buChar char="n"/>
            </a:pPr>
            <a:r>
              <a:rPr lang="zh-CN" altLang="en-US" sz="3000" dirty="0">
                <a:solidFill>
                  <a:prstClr val="black"/>
                </a:solidFill>
                <a:latin typeface="黑体" pitchFamily="49" charset="-122"/>
                <a:ea typeface="黑体" pitchFamily="49" charset="-122"/>
              </a:rPr>
              <a:t>基本思想</a:t>
            </a:r>
            <a:r>
              <a:rPr lang="en-US" altLang="zh-CN" sz="3000" dirty="0">
                <a:solidFill>
                  <a:prstClr val="black"/>
                </a:solidFill>
                <a:latin typeface="黑体" pitchFamily="49" charset="-122"/>
                <a:ea typeface="黑体" pitchFamily="49" charset="-122"/>
              </a:rPr>
              <a:t>:</a:t>
            </a:r>
          </a:p>
          <a:p>
            <a:pPr marL="519113" lvl="1" indent="-228600" defTabSz="912813" fontAlgn="base">
              <a:spcBef>
                <a:spcPct val="20000"/>
              </a:spcBef>
              <a:spcAft>
                <a:spcPct val="0"/>
              </a:spcAft>
              <a:buClr>
                <a:srgbClr val="008000"/>
              </a:buClr>
              <a:buSzPct val="60000"/>
              <a:buFont typeface="Wingdings" pitchFamily="2" charset="2"/>
              <a:buChar char="q"/>
            </a:pPr>
            <a:r>
              <a:rPr lang="zh-CN" altLang="en-US" sz="2400" dirty="0">
                <a:solidFill>
                  <a:srgbClr val="0033CC"/>
                </a:solidFill>
                <a:latin typeface="黑体" pitchFamily="49" charset="-122"/>
                <a:ea typeface="黑体" pitchFamily="49" charset="-122"/>
              </a:rPr>
              <a:t>如果它走路象鸭子，叫声象鸭子，则它可能是一个鸭子</a:t>
            </a:r>
          </a:p>
        </p:txBody>
      </p:sp>
      <p:grpSp>
        <p:nvGrpSpPr>
          <p:cNvPr id="2" name="Group 4"/>
          <p:cNvGrpSpPr>
            <a:grpSpLocks/>
          </p:cNvGrpSpPr>
          <p:nvPr/>
        </p:nvGrpSpPr>
        <p:grpSpPr bwMode="auto">
          <a:xfrm>
            <a:off x="3990975" y="4962541"/>
            <a:ext cx="0" cy="9891176"/>
            <a:chOff x="816" y="1776"/>
            <a:chExt cx="3990159" cy="13453995"/>
          </a:xfrm>
        </p:grpSpPr>
        <p:pic>
          <p:nvPicPr>
            <p:cNvPr id="99334" name="Picture 5" descr="j03458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 y="2266"/>
              <a:ext cx="522" cy="35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9335" name="Picture 6" descr="j02395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 y="2685"/>
              <a:ext cx="712" cy="41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9336" name="Picture 7" descr="j03503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 y="2098"/>
              <a:ext cx="439" cy="41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9337" name="Picture 8" descr="j03306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 y="2979"/>
              <a:ext cx="369" cy="37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9338" name="Picture 9" descr="j03503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99339" name="Picture 10" descr="j03503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9" y="2517"/>
              <a:ext cx="712" cy="5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9340" name="Oval 11"/>
            <p:cNvSpPr>
              <a:spLocks noChangeArrowheads="1"/>
            </p:cNvSpPr>
            <p:nvPr/>
          </p:nvSpPr>
          <p:spPr bwMode="auto">
            <a:xfrm>
              <a:off x="816" y="1776"/>
              <a:ext cx="2544" cy="2160"/>
            </a:xfrm>
            <a:prstGeom prst="ellipse">
              <a:avLst/>
            </a:prstGeom>
            <a:noFill/>
            <a:ln w="1270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b="1">
                <a:solidFill>
                  <a:prstClr val="black"/>
                </a:solidFill>
                <a:latin typeface="Arial" pitchFamily="34" charset="0"/>
              </a:endParaRPr>
            </a:p>
          </p:txBody>
        </p:sp>
        <p:sp>
          <p:nvSpPr>
            <p:cNvPr id="99341" name="Text Box 12"/>
            <p:cNvSpPr txBox="1">
              <a:spLocks noChangeArrowheads="1"/>
            </p:cNvSpPr>
            <p:nvPr/>
          </p:nvSpPr>
          <p:spPr bwMode="auto">
            <a:xfrm>
              <a:off x="3990975" y="12199856"/>
              <a:ext cx="0" cy="125591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fontAlgn="base">
                <a:spcBef>
                  <a:spcPct val="50000"/>
                </a:spcBef>
                <a:spcAft>
                  <a:spcPct val="0"/>
                </a:spcAft>
              </a:pPr>
              <a:r>
                <a:rPr lang="zh-CN" altLang="en-US">
                  <a:solidFill>
                    <a:prstClr val="white"/>
                  </a:solidFill>
                </a:rPr>
                <a:t>训练集</a:t>
              </a:r>
            </a:p>
          </p:txBody>
        </p:sp>
        <p:sp>
          <p:nvSpPr>
            <p:cNvPr id="99342" name="Text Box 13"/>
            <p:cNvSpPr txBox="1">
              <a:spLocks noChangeArrowheads="1"/>
            </p:cNvSpPr>
            <p:nvPr/>
          </p:nvSpPr>
          <p:spPr bwMode="auto">
            <a:xfrm>
              <a:off x="3990975" y="12199856"/>
              <a:ext cx="0" cy="125591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fontAlgn="base">
                <a:spcBef>
                  <a:spcPct val="50000"/>
                </a:spcBef>
                <a:spcAft>
                  <a:spcPct val="0"/>
                </a:spcAft>
              </a:pPr>
              <a:r>
                <a:rPr lang="zh-CN" altLang="en-US">
                  <a:solidFill>
                    <a:prstClr val="white"/>
                  </a:solidFill>
                </a:rPr>
                <a:t>测试集</a:t>
              </a:r>
            </a:p>
          </p:txBody>
        </p:sp>
      </p:grpSp>
      <p:pic>
        <p:nvPicPr>
          <p:cNvPr id="99333"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595590"/>
            <a:ext cx="61722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2517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0354" name="Rectangle 2"/>
              <p:cNvSpPr>
                <a:spLocks noGrp="1" noChangeArrowheads="1"/>
              </p:cNvSpPr>
              <p:nvPr>
                <p:ph idx="1"/>
              </p:nvPr>
            </p:nvSpPr>
            <p:spPr bwMode="auto">
              <a:xfrm>
                <a:off x="395288" y="1196977"/>
                <a:ext cx="8424862" cy="5400675"/>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K-</a:t>
                </a:r>
                <a:r>
                  <a:rPr lang="zh-CN" altLang="en-US" dirty="0" smtClean="0"/>
                  <a:t>最近邻算法的基本思想是：</a:t>
                </a:r>
              </a:p>
              <a:p>
                <a:pPr lvl="1" eaLnBrk="1" hangingPunct="1"/>
                <a:endParaRPr lang="zh-CN" altLang="en-US" dirty="0" smtClean="0"/>
              </a:p>
              <a:p>
                <a:pPr lvl="1" eaLnBrk="1" hangingPunct="1"/>
                <a:r>
                  <a:rPr lang="zh-CN" altLang="en-US" dirty="0" smtClean="0"/>
                  <a:t>对于未知类标号的样本，按照欧几里得距离找出它在训练集中的</a:t>
                </a:r>
                <a:r>
                  <a:rPr lang="en-US" altLang="zh-CN" dirty="0" smtClean="0"/>
                  <a:t>k</a:t>
                </a:r>
                <a:r>
                  <a:rPr lang="zh-CN" altLang="en-US" dirty="0" smtClean="0"/>
                  <a:t>个最近邻，将未知样本赋予</a:t>
                </a:r>
                <a:r>
                  <a:rPr lang="en-US" altLang="zh-CN" dirty="0" smtClean="0"/>
                  <a:t>k</a:t>
                </a:r>
                <a:r>
                  <a:rPr lang="zh-CN" altLang="en-US" dirty="0" smtClean="0"/>
                  <a:t>最近邻中出现次数最多的类别号。</a:t>
                </a:r>
                <a:endParaRPr lang="zh-CN" altLang="en-US" dirty="0"/>
              </a:p>
              <a:p>
                <a:pPr lvl="1" eaLnBrk="1" hangingPunct="1">
                  <a:lnSpc>
                    <a:spcPct val="150000"/>
                  </a:lnSpc>
                </a:pPr>
                <a:r>
                  <a:rPr lang="zh-CN" altLang="en-US" dirty="0" smtClean="0"/>
                  <a:t>二维空间</a:t>
                </a:r>
                <a:r>
                  <a:rPr lang="en-US" altLang="zh-CN" dirty="0" smtClean="0"/>
                  <a:t>(x1,y1)</a:t>
                </a:r>
                <a:r>
                  <a:rPr lang="zh-CN" altLang="en-US" dirty="0" smtClean="0"/>
                  <a:t>、</a:t>
                </a:r>
                <a:r>
                  <a:rPr lang="en-US" altLang="zh-CN" dirty="0" smtClean="0"/>
                  <a:t>(x2,y2)</a:t>
                </a:r>
                <a:r>
                  <a:rPr lang="zh-CN" altLang="en-US" dirty="0" smtClean="0"/>
                  <a:t>欧几里得距离</a:t>
                </a:r>
                <a:r>
                  <a:rPr lang="en-US" altLang="zh-CN" dirty="0" smtClean="0"/>
                  <a:t>:</a:t>
                </a:r>
              </a:p>
              <a:p>
                <a:pPr marL="339725" lvl="1" indent="0" eaLnBrk="1" hangingPunct="1">
                  <a:lnSpc>
                    <a:spcPct val="150000"/>
                  </a:lnSpc>
                  <a:buNone/>
                </a:pPr>
                <a:r>
                  <a:rPr lang="en-US" altLang="zh-CN" dirty="0" smtClean="0"/>
                  <a:t>		d  </a:t>
                </a:r>
                <a14:m>
                  <m:oMath xmlns:m="http://schemas.openxmlformats.org/officeDocument/2006/math">
                    <m:r>
                      <a:rPr lang="en-US" altLang="zh-CN" i="1" smtClean="0">
                        <a:latin typeface="Cambria Math"/>
                      </a:rPr>
                      <m:t>=</m:t>
                    </m:r>
                    <m:r>
                      <a:rPr lang="zh-CN" altLang="en-US" b="0" i="1" smtClean="0">
                        <a:latin typeface="Cambria Math"/>
                      </a:rPr>
                      <m:t> </m:t>
                    </m:r>
                    <m:rad>
                      <m:radPr>
                        <m:degHide m:val="on"/>
                        <m:ctrlPr>
                          <a:rPr lang="zh-CN" altLang="en-US" b="0" i="1" smtClean="0">
                            <a:latin typeface="Cambria Math"/>
                          </a:rPr>
                        </m:ctrlPr>
                      </m:radPr>
                      <m:deg/>
                      <m:e>
                        <m:sSup>
                          <m:sSupPr>
                            <m:ctrlPr>
                              <a:rPr lang="en-US" altLang="zh-CN" b="0" i="1" smtClean="0">
                                <a:latin typeface="Cambria Math"/>
                              </a:rPr>
                            </m:ctrlPr>
                          </m:sSupPr>
                          <m:e>
                            <m:d>
                              <m:dPr>
                                <m:ctrlPr>
                                  <a:rPr lang="en-US" altLang="zh-CN" i="1">
                                    <a:latin typeface="Cambria Math"/>
                                  </a:rPr>
                                </m:ctrlPr>
                              </m:dPr>
                              <m:e>
                                <m:r>
                                  <a:rPr lang="en-US" altLang="zh-CN" i="1">
                                    <a:latin typeface="Cambria Math"/>
                                  </a:rPr>
                                  <m:t>𝑥</m:t>
                                </m:r>
                                <m:r>
                                  <a:rPr lang="en-US" altLang="zh-CN" i="1">
                                    <a:latin typeface="Cambria Math"/>
                                  </a:rPr>
                                  <m:t>1−</m:t>
                                </m:r>
                                <m:r>
                                  <a:rPr lang="en-US" altLang="zh-CN" b="0" i="1" smtClean="0">
                                    <a:latin typeface="Cambria Math"/>
                                  </a:rPr>
                                  <m:t>𝑥</m:t>
                                </m:r>
                                <m:r>
                                  <a:rPr lang="en-US" altLang="zh-CN" b="0" i="1" smtClean="0">
                                    <a:latin typeface="Cambria Math"/>
                                  </a:rPr>
                                  <m:t>2</m:t>
                                </m:r>
                              </m:e>
                            </m:d>
                          </m:e>
                          <m:sup>
                            <m:r>
                              <a:rPr lang="en-US" altLang="zh-CN" b="0" i="1" smtClean="0">
                                <a:latin typeface="Cambria Math"/>
                              </a:rPr>
                              <m:t>2</m:t>
                            </m:r>
                          </m:sup>
                        </m:sSup>
                        <m:r>
                          <a:rPr lang="en-US" altLang="zh-CN" b="0" i="1" smtClean="0">
                            <a:latin typeface="Cambria Math"/>
                          </a:rPr>
                          <m:t>+</m:t>
                        </m:r>
                        <m:sSup>
                          <m:sSupPr>
                            <m:ctrlPr>
                              <a:rPr lang="en-US" altLang="zh-CN" b="0" i="1" smtClean="0">
                                <a:latin typeface="Cambria Math"/>
                              </a:rPr>
                            </m:ctrlPr>
                          </m:sSupPr>
                          <m:e>
                            <m:r>
                              <a:rPr lang="en-US" altLang="zh-CN" i="1">
                                <a:latin typeface="Cambria Math"/>
                              </a:rPr>
                              <m:t>(</m:t>
                            </m:r>
                            <m:r>
                              <a:rPr lang="en-US" altLang="zh-CN" b="0" i="1" smtClean="0">
                                <a:latin typeface="Cambria Math"/>
                              </a:rPr>
                              <m:t>𝑦</m:t>
                            </m:r>
                            <m:r>
                              <a:rPr lang="en-US" altLang="zh-CN" b="0" i="1" smtClean="0">
                                <a:latin typeface="Cambria Math"/>
                              </a:rPr>
                              <m:t>1−</m:t>
                            </m:r>
                            <m:r>
                              <a:rPr lang="en-US" altLang="zh-CN" i="1">
                                <a:latin typeface="Cambria Math"/>
                              </a:rPr>
                              <m:t>𝑦</m:t>
                            </m:r>
                            <m:r>
                              <a:rPr lang="en-US" altLang="zh-CN" i="1">
                                <a:latin typeface="Cambria Math"/>
                              </a:rPr>
                              <m:t>2)</m:t>
                            </m:r>
                          </m:e>
                          <m:sup>
                            <m:r>
                              <a:rPr lang="en-US" altLang="zh-CN" b="0" i="1" smtClean="0">
                                <a:latin typeface="Cambria Math"/>
                              </a:rPr>
                              <m:t>2</m:t>
                            </m:r>
                          </m:sup>
                        </m:sSup>
                      </m:e>
                    </m:rad>
                  </m:oMath>
                </a14:m>
                <a:endParaRPr lang="en-US" altLang="zh-CN" dirty="0" smtClean="0"/>
              </a:p>
              <a:p>
                <a:pPr lvl="1" eaLnBrk="1" hangingPunct="1">
                  <a:lnSpc>
                    <a:spcPct val="150000"/>
                  </a:lnSpc>
                  <a:buFont typeface="Arial" panose="020B0604020202020204" pitchFamily="34" charset="0"/>
                  <a:buChar char="•"/>
                </a:pPr>
                <a:r>
                  <a:rPr lang="en-US" altLang="zh-CN" dirty="0" smtClean="0"/>
                  <a:t>N</a:t>
                </a:r>
                <a:r>
                  <a:rPr lang="zh-CN" altLang="en-US" dirty="0" smtClean="0"/>
                  <a:t>维空间的公式</a:t>
                </a:r>
                <a:r>
                  <a:rPr lang="en-US" altLang="zh-CN" dirty="0" smtClean="0"/>
                  <a:t>:</a:t>
                </a:r>
              </a:p>
              <a:p>
                <a:pPr marL="339725" lvl="1" indent="0" eaLnBrk="1" hangingPunct="1">
                  <a:lnSpc>
                    <a:spcPct val="150000"/>
                  </a:lnSpc>
                  <a:buNone/>
                </a:pPr>
                <a:r>
                  <a:rPr lang="en-US" altLang="zh-CN" dirty="0" smtClean="0"/>
                  <a:t>         d(</a:t>
                </a:r>
                <a:r>
                  <a:rPr lang="en-US" altLang="zh-CN" dirty="0" err="1" smtClean="0"/>
                  <a:t>x,y</a:t>
                </a:r>
                <a:r>
                  <a:rPr lang="en-US" altLang="zh-CN" dirty="0" smtClean="0"/>
                  <a:t>) = </a:t>
                </a:r>
                <a14:m>
                  <m:oMath xmlns:m="http://schemas.openxmlformats.org/officeDocument/2006/math">
                    <m:rad>
                      <m:radPr>
                        <m:degHide m:val="on"/>
                        <m:ctrlPr>
                          <a:rPr lang="en-US" altLang="zh-CN" i="1" smtClean="0">
                            <a:latin typeface="Cambria Math"/>
                          </a:rPr>
                        </m:ctrlPr>
                      </m:radPr>
                      <m:deg/>
                      <m:e>
                        <m:sSup>
                          <m:sSupPr>
                            <m:ctrlPr>
                              <a:rPr lang="en-US" altLang="zh-CN" i="1" smtClean="0">
                                <a:latin typeface="Cambria Math"/>
                              </a:rPr>
                            </m:ctrlPr>
                          </m:sSupPr>
                          <m:e>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1</m:t>
                                </m:r>
                              </m:sub>
                            </m:sSub>
                            <m:r>
                              <a:rPr lang="en-US" altLang="zh-CN" b="0" i="1" smtClean="0">
                                <a:latin typeface="Cambria Math"/>
                              </a:rPr>
                              <m:t>−</m:t>
                            </m:r>
                            <m:sSubSup>
                              <m:sSubSupPr>
                                <m:ctrlPr>
                                  <a:rPr lang="en-US" altLang="zh-CN" b="0" i="1" smtClean="0">
                                    <a:latin typeface="Cambria Math"/>
                                  </a:rPr>
                                </m:ctrlPr>
                              </m:sSubSupPr>
                              <m:e>
                                <m:r>
                                  <a:rPr lang="en-US" altLang="zh-CN" b="0" i="1" smtClean="0">
                                    <a:latin typeface="Cambria Math"/>
                                  </a:rPr>
                                  <m:t>𝑦</m:t>
                                </m:r>
                              </m:e>
                              <m:sub>
                                <m:r>
                                  <a:rPr lang="en-US" altLang="zh-CN" b="0" i="1" smtClean="0">
                                    <a:latin typeface="Cambria Math"/>
                                  </a:rPr>
                                  <m:t>1</m:t>
                                </m:r>
                              </m:sub>
                              <m:sup/>
                            </m:sSubSup>
                            <m:r>
                              <a:rPr lang="en-US" altLang="zh-CN" b="0" i="1" smtClean="0">
                                <a:latin typeface="Cambria Math"/>
                              </a:rPr>
                              <m:t>)</m:t>
                            </m:r>
                          </m:e>
                          <m:sup>
                            <m:r>
                              <a:rPr lang="en-US" altLang="zh-CN" b="0" i="1" smtClean="0">
                                <a:latin typeface="Cambria Math"/>
                              </a:rPr>
                              <m:t>2</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2</m:t>
                                </m:r>
                              </m:sub>
                            </m:sSub>
                            <m:r>
                              <a:rPr lang="en-US" altLang="zh-CN" b="0" i="1" smtClean="0">
                                <a:latin typeface="Cambria Math"/>
                              </a:rPr>
                              <m:t>−</m:t>
                            </m:r>
                            <m:sSubSup>
                              <m:sSubSupPr>
                                <m:ctrlPr>
                                  <a:rPr lang="en-US" altLang="zh-CN" b="0" i="1" smtClean="0">
                                    <a:latin typeface="Cambria Math"/>
                                  </a:rPr>
                                </m:ctrlPr>
                              </m:sSubSupPr>
                              <m:e>
                                <m:r>
                                  <a:rPr lang="en-US" altLang="zh-CN" b="0" i="1" smtClean="0">
                                    <a:latin typeface="Cambria Math"/>
                                  </a:rPr>
                                  <m:t>𝑦</m:t>
                                </m:r>
                              </m:e>
                              <m:sub>
                                <m:r>
                                  <a:rPr lang="en-US" altLang="zh-CN" b="0" i="1" smtClean="0">
                                    <a:latin typeface="Cambria Math"/>
                                  </a:rPr>
                                  <m:t>2</m:t>
                                </m:r>
                              </m:sub>
                              <m:sup/>
                            </m:sSubSup>
                            <m:r>
                              <a:rPr lang="en-US" altLang="zh-CN" b="0" i="1" smtClean="0">
                                <a:latin typeface="Cambria Math"/>
                              </a:rPr>
                              <m:t>)</m:t>
                            </m:r>
                          </m:e>
                          <m:sup>
                            <m:r>
                              <a:rPr lang="en-US" altLang="zh-CN" b="0" i="1" smtClean="0">
                                <a:latin typeface="Cambria Math"/>
                              </a:rPr>
                              <m:t>2</m:t>
                            </m:r>
                          </m:sup>
                        </m:sSup>
                        <m:r>
                          <a:rPr lang="en-US" altLang="zh-CN" b="0" i="1" smtClean="0">
                            <a:latin typeface="Cambria Math"/>
                          </a:rPr>
                          <m:t>+</m:t>
                        </m:r>
                        <m:r>
                          <a:rPr lang="en-US" altLang="zh-CN" i="1">
                            <a:latin typeface="Cambria Math"/>
                          </a:rPr>
                          <m:t>…</m:t>
                        </m:r>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m:t>
                            </m:r>
                            <m:sSubSup>
                              <m:sSubSupPr>
                                <m:ctrlPr>
                                  <a:rPr lang="en-US" altLang="zh-CN" b="0" i="1" smtClean="0">
                                    <a:latin typeface="Cambria Math"/>
                                  </a:rPr>
                                </m:ctrlPr>
                              </m:sSubSupPr>
                              <m:e>
                                <m:r>
                                  <a:rPr lang="en-US" altLang="zh-CN" b="0" i="1" smtClean="0">
                                    <a:latin typeface="Cambria Math"/>
                                  </a:rPr>
                                  <m:t>𝑥</m:t>
                                </m:r>
                              </m:e>
                              <m:sub>
                                <m:r>
                                  <a:rPr lang="en-US" altLang="zh-CN" b="0" i="1" smtClean="0">
                                    <a:latin typeface="Cambria Math"/>
                                  </a:rPr>
                                  <m:t>𝑛</m:t>
                                </m:r>
                              </m:sub>
                              <m:sup/>
                            </m:sSubSup>
                            <m:r>
                              <a:rPr lang="en-US" altLang="zh-CN" b="0" i="1" smtClean="0">
                                <a:latin typeface="Cambria Math"/>
                              </a:rPr>
                              <m:t>−</m:t>
                            </m:r>
                            <m:sSubSup>
                              <m:sSubSupPr>
                                <m:ctrlPr>
                                  <a:rPr lang="en-US" altLang="zh-CN" b="0" i="1" smtClean="0">
                                    <a:latin typeface="Cambria Math"/>
                                  </a:rPr>
                                </m:ctrlPr>
                              </m:sSubSupPr>
                              <m:e>
                                <m:r>
                                  <a:rPr lang="en-US" altLang="zh-CN" b="0" i="1" smtClean="0">
                                    <a:latin typeface="Cambria Math"/>
                                  </a:rPr>
                                  <m:t>𝑦</m:t>
                                </m:r>
                              </m:e>
                              <m:sub>
                                <m:r>
                                  <a:rPr lang="en-US" altLang="zh-CN" b="0" i="1" smtClean="0">
                                    <a:latin typeface="Cambria Math"/>
                                  </a:rPr>
                                  <m:t>𝑛</m:t>
                                </m:r>
                              </m:sub>
                              <m:sup/>
                            </m:sSubSup>
                            <m:r>
                              <a:rPr lang="en-US" altLang="zh-CN" b="0" i="1" smtClean="0">
                                <a:latin typeface="Cambria Math"/>
                              </a:rPr>
                              <m:t>)</m:t>
                            </m:r>
                          </m:e>
                          <m:sup>
                            <m:r>
                              <a:rPr lang="en-US" altLang="zh-CN" b="0" i="1" smtClean="0">
                                <a:latin typeface="Cambria Math"/>
                              </a:rPr>
                              <m:t>2</m:t>
                            </m:r>
                          </m:sup>
                        </m:sSup>
                      </m:e>
                    </m:rad>
                  </m:oMath>
                </a14:m>
                <a:endParaRPr lang="en-US" altLang="zh-CN" dirty="0" smtClean="0"/>
              </a:p>
            </p:txBody>
          </p:sp>
        </mc:Choice>
        <mc:Fallback xmlns="">
          <p:sp>
            <p:nvSpPr>
              <p:cNvPr id="100354" name="Rectangle 2"/>
              <p:cNvSpPr>
                <a:spLocks noGrp="1" noRot="1" noChangeAspect="1" noMove="1" noResize="1" noEditPoints="1" noAdjustHandles="1" noChangeArrowheads="1" noChangeShapeType="1" noTextEdit="1"/>
              </p:cNvSpPr>
              <p:nvPr>
                <p:ph idx="1"/>
              </p:nvPr>
            </p:nvSpPr>
            <p:spPr bwMode="auto">
              <a:xfrm>
                <a:off x="395288" y="1196975"/>
                <a:ext cx="8424862" cy="5400675"/>
              </a:xfrm>
              <a:blipFill rotWithShape="1">
                <a:blip r:embed="rId2"/>
                <a:stretch>
                  <a:fillRect l="-1085" t="-1242" r="-79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014806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457200" y="115889"/>
            <a:ext cx="8229600" cy="66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2  K-</a:t>
            </a:r>
            <a:r>
              <a:rPr lang="zh-CN" altLang="en-US" dirty="0" smtClean="0"/>
              <a:t>最近邻分类算法的基本描述</a:t>
            </a:r>
          </a:p>
        </p:txBody>
      </p:sp>
      <p:sp>
        <p:nvSpPr>
          <p:cNvPr id="101379" name="Rectangle 3"/>
          <p:cNvSpPr>
            <a:spLocks noGrp="1" noChangeArrowheads="1"/>
          </p:cNvSpPr>
          <p:nvPr>
            <p:ph idx="1"/>
          </p:nvPr>
        </p:nvSpPr>
        <p:spPr bwMode="auto">
          <a:xfrm>
            <a:off x="395288" y="1196977"/>
            <a:ext cx="8424862" cy="540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600" dirty="0" smtClean="0"/>
              <a:t>令</a:t>
            </a:r>
            <a:r>
              <a:rPr altLang="zh-CN" sz="2600" i="1" dirty="0" smtClean="0"/>
              <a:t>D</a:t>
            </a:r>
            <a:r>
              <a:rPr lang="zh-CN" altLang="en-US" sz="2600" dirty="0" smtClean="0"/>
              <a:t>为训练集，</a:t>
            </a:r>
            <a:r>
              <a:rPr altLang="zh-CN" sz="2600" i="1" dirty="0" smtClean="0"/>
              <a:t>Z</a:t>
            </a:r>
            <a:r>
              <a:rPr lang="zh-CN" altLang="en-US" sz="2600" dirty="0" smtClean="0"/>
              <a:t>为测试集，</a:t>
            </a:r>
            <a:r>
              <a:rPr altLang="zh-CN" sz="2600" i="1" dirty="0" smtClean="0"/>
              <a:t>K</a:t>
            </a:r>
            <a:r>
              <a:rPr lang="zh-CN" altLang="en-US" sz="2600" dirty="0" smtClean="0"/>
              <a:t>为最近邻数目，其中每个样本可以表示为</a:t>
            </a:r>
            <a:r>
              <a:rPr altLang="zh-CN" sz="2600" dirty="0" smtClean="0"/>
              <a:t>(</a:t>
            </a:r>
            <a:r>
              <a:rPr altLang="zh-CN" sz="2600" dirty="0" err="1" smtClean="0"/>
              <a:t>x,y</a:t>
            </a:r>
            <a:r>
              <a:rPr altLang="zh-CN" sz="2600" dirty="0" smtClean="0"/>
              <a:t>)</a:t>
            </a:r>
            <a:r>
              <a:rPr lang="zh-CN" altLang="en-US" sz="2600" dirty="0" smtClean="0"/>
              <a:t>的形式，即                          ，其中                         表示样本的</a:t>
            </a:r>
            <a:r>
              <a:rPr altLang="zh-CN" sz="2600" dirty="0" smtClean="0"/>
              <a:t>n</a:t>
            </a:r>
            <a:r>
              <a:rPr lang="zh-CN" altLang="en-US" sz="2600" dirty="0" smtClean="0"/>
              <a:t>个</a:t>
            </a:r>
            <a:r>
              <a:rPr lang="zh-CN" altLang="en-US" sz="2600" dirty="0"/>
              <a:t>特征</a:t>
            </a:r>
            <a:r>
              <a:rPr lang="zh-CN" altLang="en-US" sz="2600" dirty="0" smtClean="0"/>
              <a:t>，</a:t>
            </a:r>
            <a:r>
              <a:rPr altLang="zh-CN" sz="2600" dirty="0" smtClean="0"/>
              <a:t>y</a:t>
            </a:r>
            <a:r>
              <a:rPr lang="zh-CN" altLang="en-US" sz="2600" dirty="0" smtClean="0"/>
              <a:t>表示样本的类</a:t>
            </a:r>
            <a:r>
              <a:rPr lang="zh-CN" altLang="en-US" sz="2600" dirty="0"/>
              <a:t>标签</a:t>
            </a:r>
            <a:r>
              <a:rPr lang="zh-CN" altLang="en-US" sz="2600" dirty="0" smtClean="0"/>
              <a:t>，则</a:t>
            </a:r>
            <a:r>
              <a:rPr altLang="zh-CN" sz="2600" dirty="0" smtClean="0"/>
              <a:t>KNN</a:t>
            </a:r>
            <a:r>
              <a:rPr lang="zh-CN" altLang="en-US" sz="2600" dirty="0" smtClean="0"/>
              <a:t>分类算法的基本描述如下</a:t>
            </a:r>
            <a:endParaRPr lang="zh-CN" altLang="en-US" sz="2700" dirty="0" smtClean="0"/>
          </a:p>
        </p:txBody>
      </p:sp>
      <p:sp>
        <p:nvSpPr>
          <p:cNvPr id="101380" name="Rectangle 4"/>
          <p:cNvSpPr>
            <a:spLocks noChangeArrowheads="1"/>
          </p:cNvSpPr>
          <p:nvPr/>
        </p:nvSpPr>
        <p:spPr bwMode="auto">
          <a:xfrm>
            <a:off x="6" y="3164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1" name="Rectangle 5"/>
          <p:cNvSpPr>
            <a:spLocks noChangeArrowheads="1"/>
          </p:cNvSpPr>
          <p:nvPr/>
        </p:nvSpPr>
        <p:spPr bwMode="auto">
          <a:xfrm>
            <a:off x="6" y="3164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sp>
        <p:nvSpPr>
          <p:cNvPr id="101382" name="Rectangle 6"/>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83" name="Object 7"/>
          <p:cNvGraphicFramePr>
            <a:graphicFrameLocks noChangeAspect="1"/>
          </p:cNvGraphicFramePr>
          <p:nvPr/>
        </p:nvGraphicFramePr>
        <p:xfrm>
          <a:off x="5795979" y="1565275"/>
          <a:ext cx="2232025" cy="495300"/>
        </p:xfrm>
        <a:graphic>
          <a:graphicData uri="http://schemas.openxmlformats.org/presentationml/2006/ole">
            <mc:AlternateContent xmlns:mc="http://schemas.openxmlformats.org/markup-compatibility/2006">
              <mc:Choice xmlns:v="urn:schemas-microsoft-com:vml" Requires="v">
                <p:oleObj spid="_x0000_s1026" name="Microsoft 公式 3.0" r:id="rId3" imgW="952914" imgH="228699" progId="Equation.3">
                  <p:embed/>
                </p:oleObj>
              </mc:Choice>
              <mc:Fallback>
                <p:oleObj name="Microsoft 公式 3.0" r:id="rId3" imgW="952914" imgH="22869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79" y="1565275"/>
                        <a:ext cx="22320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4" name="Rectangle 8"/>
          <p:cNvSpPr>
            <a:spLocks noChangeArrowheads="1"/>
          </p:cNvSpPr>
          <p:nvPr/>
        </p:nvSpPr>
        <p:spPr bwMode="auto">
          <a:xfrm>
            <a:off x="6" y="31332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85" name="Object 9"/>
          <p:cNvGraphicFramePr>
            <a:graphicFrameLocks noChangeAspect="1"/>
          </p:cNvGraphicFramePr>
          <p:nvPr/>
        </p:nvGraphicFramePr>
        <p:xfrm>
          <a:off x="1258888" y="1916139"/>
          <a:ext cx="1873250" cy="576263"/>
        </p:xfrm>
        <a:graphic>
          <a:graphicData uri="http://schemas.openxmlformats.org/presentationml/2006/ole">
            <mc:AlternateContent xmlns:mc="http://schemas.openxmlformats.org/markup-compatibility/2006">
              <mc:Choice xmlns:v="urn:schemas-microsoft-com:vml" Requires="v">
                <p:oleObj spid="_x0000_s1027" name="Microsoft 公式 3.0" r:id="rId5" imgW="686694" imgH="228898" progId="Equation.3">
                  <p:embed/>
                </p:oleObj>
              </mc:Choice>
              <mc:Fallback>
                <p:oleObj name="Microsoft 公式 3.0" r:id="rId5" imgW="686694" imgH="22889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916139"/>
                        <a:ext cx="187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6" name="Text Box 10"/>
          <p:cNvSpPr txBox="1">
            <a:spLocks noChangeArrowheads="1"/>
          </p:cNvSpPr>
          <p:nvPr/>
        </p:nvSpPr>
        <p:spPr bwMode="auto">
          <a:xfrm>
            <a:off x="755672" y="2924175"/>
            <a:ext cx="7777163" cy="30469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dirty="0">
                <a:solidFill>
                  <a:srgbClr val="0000CC"/>
                </a:solidFill>
              </a:rPr>
              <a:t>算法名：</a:t>
            </a:r>
            <a:r>
              <a:rPr lang="en-US" altLang="zh-CN" sz="2400" dirty="0">
                <a:solidFill>
                  <a:srgbClr val="0000CC"/>
                </a:solidFill>
              </a:rPr>
              <a:t>KNN</a:t>
            </a:r>
          </a:p>
          <a:p>
            <a:pPr eaLnBrk="1" fontAlgn="base" hangingPunct="1">
              <a:spcBef>
                <a:spcPct val="0"/>
              </a:spcBef>
              <a:spcAft>
                <a:spcPct val="0"/>
              </a:spcAft>
            </a:pPr>
            <a:r>
              <a:rPr lang="zh-CN" altLang="en-US" sz="2400" dirty="0">
                <a:solidFill>
                  <a:srgbClr val="0000CC"/>
                </a:solidFill>
              </a:rPr>
              <a:t>输入：最近邻数</a:t>
            </a:r>
            <a:r>
              <a:rPr lang="zh-CN" altLang="en-US" sz="2400" dirty="0" smtClean="0">
                <a:solidFill>
                  <a:srgbClr val="0000CC"/>
                </a:solidFill>
              </a:rPr>
              <a:t>目</a:t>
            </a:r>
            <a:r>
              <a:rPr lang="en-US" altLang="zh-CN" sz="2400" i="1" dirty="0" smtClean="0">
                <a:solidFill>
                  <a:srgbClr val="0000CC"/>
                </a:solidFill>
              </a:rPr>
              <a:t>k</a:t>
            </a:r>
            <a:r>
              <a:rPr lang="zh-CN" altLang="en-US" sz="2400" dirty="0" smtClean="0">
                <a:solidFill>
                  <a:srgbClr val="0000CC"/>
                </a:solidFill>
              </a:rPr>
              <a:t>，</a:t>
            </a:r>
            <a:r>
              <a:rPr lang="zh-CN" altLang="en-US" sz="2400" dirty="0">
                <a:solidFill>
                  <a:srgbClr val="0000CC"/>
                </a:solidFill>
              </a:rPr>
              <a:t>训练集</a:t>
            </a:r>
            <a:r>
              <a:rPr lang="en-US" altLang="zh-CN" sz="2400" dirty="0">
                <a:solidFill>
                  <a:srgbClr val="0000CC"/>
                </a:solidFill>
              </a:rPr>
              <a:t>D</a:t>
            </a:r>
            <a:r>
              <a:rPr lang="zh-CN" altLang="en-US" sz="2400" dirty="0">
                <a:solidFill>
                  <a:srgbClr val="0000CC"/>
                </a:solidFill>
              </a:rPr>
              <a:t>，测试集</a:t>
            </a:r>
            <a:r>
              <a:rPr lang="en-US" altLang="zh-CN" sz="2400" dirty="0">
                <a:solidFill>
                  <a:srgbClr val="0000CC"/>
                </a:solidFill>
              </a:rPr>
              <a:t>Z</a:t>
            </a:r>
          </a:p>
          <a:p>
            <a:pPr eaLnBrk="1" fontAlgn="base" hangingPunct="1">
              <a:spcBef>
                <a:spcPct val="0"/>
              </a:spcBef>
              <a:spcAft>
                <a:spcPct val="0"/>
              </a:spcAft>
            </a:pPr>
            <a:r>
              <a:rPr lang="zh-CN" altLang="en-US" sz="2400" dirty="0">
                <a:solidFill>
                  <a:srgbClr val="0000CC"/>
                </a:solidFill>
              </a:rPr>
              <a:t>输出：对测试集</a:t>
            </a:r>
            <a:r>
              <a:rPr lang="en-US" altLang="zh-CN" sz="2400" dirty="0">
                <a:solidFill>
                  <a:srgbClr val="0000CC"/>
                </a:solidFill>
              </a:rPr>
              <a:t>Z</a:t>
            </a:r>
            <a:r>
              <a:rPr lang="zh-CN" altLang="en-US" sz="2400" dirty="0">
                <a:solidFill>
                  <a:srgbClr val="0000CC"/>
                </a:solidFill>
              </a:rPr>
              <a:t>中所有测试样本预测其类标号值</a:t>
            </a:r>
          </a:p>
          <a:p>
            <a:pPr eaLnBrk="1" fontAlgn="base" hangingPunct="1">
              <a:spcBef>
                <a:spcPct val="0"/>
              </a:spcBef>
              <a:spcAft>
                <a:spcPct val="0"/>
              </a:spcAft>
            </a:pPr>
            <a:r>
              <a:rPr lang="en-US" altLang="zh-CN" sz="2400" dirty="0">
                <a:solidFill>
                  <a:prstClr val="black"/>
                </a:solidFill>
              </a:rPr>
              <a:t>(1)for </a:t>
            </a:r>
            <a:r>
              <a:rPr lang="zh-CN" altLang="en-US" sz="2400" dirty="0">
                <a:solidFill>
                  <a:prstClr val="black"/>
                </a:solidFill>
              </a:rPr>
              <a:t>每个测试样本                          </a:t>
            </a:r>
            <a:r>
              <a:rPr lang="en-US" altLang="zh-CN" sz="2400" dirty="0">
                <a:solidFill>
                  <a:prstClr val="black"/>
                </a:solidFill>
              </a:rPr>
              <a:t>do</a:t>
            </a:r>
          </a:p>
          <a:p>
            <a:pPr eaLnBrk="1" fontAlgn="base" hangingPunct="1">
              <a:spcBef>
                <a:spcPct val="0"/>
              </a:spcBef>
              <a:spcAft>
                <a:spcPct val="0"/>
              </a:spcAft>
            </a:pPr>
            <a:r>
              <a:rPr lang="en-US" altLang="zh-CN" sz="2400" dirty="0">
                <a:solidFill>
                  <a:prstClr val="black"/>
                </a:solidFill>
              </a:rPr>
              <a:t>(2)    </a:t>
            </a:r>
            <a:r>
              <a:rPr lang="zh-CN" altLang="en-US" sz="2400" dirty="0">
                <a:solidFill>
                  <a:prstClr val="black"/>
                </a:solidFill>
              </a:rPr>
              <a:t>计算</a:t>
            </a:r>
            <a:r>
              <a:rPr lang="en-US" altLang="zh-CN" sz="2400" dirty="0">
                <a:solidFill>
                  <a:prstClr val="black"/>
                </a:solidFill>
              </a:rPr>
              <a:t>z</a:t>
            </a:r>
            <a:r>
              <a:rPr lang="zh-CN" altLang="en-US" sz="2400" dirty="0">
                <a:solidFill>
                  <a:prstClr val="black"/>
                </a:solidFill>
              </a:rPr>
              <a:t>和每个训练样本               之间的距离</a:t>
            </a:r>
          </a:p>
          <a:p>
            <a:pPr eaLnBrk="1" fontAlgn="base" hangingPunct="1">
              <a:spcBef>
                <a:spcPct val="0"/>
              </a:spcBef>
              <a:spcAft>
                <a:spcPct val="0"/>
              </a:spcAft>
            </a:pPr>
            <a:r>
              <a:rPr lang="en-US" altLang="zh-CN" sz="2400" dirty="0">
                <a:solidFill>
                  <a:prstClr val="black"/>
                </a:solidFill>
              </a:rPr>
              <a:t>(3)    </a:t>
            </a:r>
            <a:r>
              <a:rPr lang="zh-CN" altLang="en-US" sz="2400" dirty="0">
                <a:solidFill>
                  <a:prstClr val="black"/>
                </a:solidFill>
              </a:rPr>
              <a:t>选择离</a:t>
            </a:r>
            <a:r>
              <a:rPr lang="en-US" altLang="zh-CN" sz="2400" dirty="0">
                <a:solidFill>
                  <a:prstClr val="black"/>
                </a:solidFill>
              </a:rPr>
              <a:t>z</a:t>
            </a:r>
            <a:r>
              <a:rPr lang="zh-CN" altLang="en-US" sz="2400" dirty="0">
                <a:solidFill>
                  <a:prstClr val="black"/>
                </a:solidFill>
              </a:rPr>
              <a:t>最近的</a:t>
            </a:r>
            <a:r>
              <a:rPr lang="en-US" altLang="zh-CN" sz="2400" dirty="0">
                <a:solidFill>
                  <a:prstClr val="black"/>
                </a:solidFill>
              </a:rPr>
              <a:t>k</a:t>
            </a:r>
            <a:r>
              <a:rPr lang="zh-CN" altLang="en-US" sz="2400" dirty="0">
                <a:solidFill>
                  <a:prstClr val="black"/>
                </a:solidFill>
              </a:rPr>
              <a:t>最近邻集合</a:t>
            </a:r>
          </a:p>
          <a:p>
            <a:pPr eaLnBrk="1" fontAlgn="base" hangingPunct="1">
              <a:spcBef>
                <a:spcPct val="0"/>
              </a:spcBef>
              <a:spcAft>
                <a:spcPct val="0"/>
              </a:spcAft>
            </a:pPr>
            <a:r>
              <a:rPr lang="en-US" altLang="zh-CN" sz="2400" dirty="0">
                <a:solidFill>
                  <a:prstClr val="black"/>
                </a:solidFill>
              </a:rPr>
              <a:t>(4)    </a:t>
            </a:r>
            <a:r>
              <a:rPr lang="zh-CN" altLang="en-US" sz="2400" dirty="0">
                <a:solidFill>
                  <a:prstClr val="black"/>
                </a:solidFill>
              </a:rPr>
              <a:t>返回     中样本的多数类的类标号</a:t>
            </a:r>
          </a:p>
          <a:p>
            <a:pPr eaLnBrk="1" fontAlgn="base" hangingPunct="1">
              <a:spcBef>
                <a:spcPct val="0"/>
              </a:spcBef>
              <a:spcAft>
                <a:spcPct val="0"/>
              </a:spcAft>
            </a:pPr>
            <a:r>
              <a:rPr lang="en-US" altLang="zh-CN" sz="2400" dirty="0">
                <a:solidFill>
                  <a:prstClr val="black"/>
                </a:solidFill>
              </a:rPr>
              <a:t>(5)end for </a:t>
            </a:r>
          </a:p>
        </p:txBody>
      </p:sp>
      <p:sp>
        <p:nvSpPr>
          <p:cNvPr id="101387" name="Rectangle 11"/>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88" name="Object 12"/>
          <p:cNvGraphicFramePr>
            <a:graphicFrameLocks noChangeAspect="1"/>
          </p:cNvGraphicFramePr>
          <p:nvPr/>
        </p:nvGraphicFramePr>
        <p:xfrm>
          <a:off x="3563938" y="4032277"/>
          <a:ext cx="2087562" cy="423863"/>
        </p:xfrm>
        <a:graphic>
          <a:graphicData uri="http://schemas.openxmlformats.org/presentationml/2006/ole">
            <mc:AlternateContent xmlns:mc="http://schemas.openxmlformats.org/markup-compatibility/2006">
              <mc:Choice xmlns:v="urn:schemas-microsoft-com:vml" Requires="v">
                <p:oleObj spid="_x0000_s1028" name="Microsoft 公式 3.0" r:id="rId7" imgW="927100" imgH="203200" progId="Equation.3">
                  <p:embed/>
                </p:oleObj>
              </mc:Choice>
              <mc:Fallback>
                <p:oleObj name="Microsoft 公式 3.0" r:id="rId7" imgW="9271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032277"/>
                        <a:ext cx="208756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9" name="Rectangle 13"/>
          <p:cNvSpPr>
            <a:spLocks noChangeArrowheads="1"/>
          </p:cNvSpPr>
          <p:nvPr/>
        </p:nvSpPr>
        <p:spPr bwMode="auto">
          <a:xfrm>
            <a:off x="6" y="31459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90" name="Object 14"/>
          <p:cNvGraphicFramePr>
            <a:graphicFrameLocks noChangeAspect="1"/>
          </p:cNvGraphicFramePr>
          <p:nvPr/>
        </p:nvGraphicFramePr>
        <p:xfrm>
          <a:off x="4427538" y="4437090"/>
          <a:ext cx="1295400" cy="384175"/>
        </p:xfrm>
        <a:graphic>
          <a:graphicData uri="http://schemas.openxmlformats.org/presentationml/2006/ole">
            <mc:AlternateContent xmlns:mc="http://schemas.openxmlformats.org/markup-compatibility/2006">
              <mc:Choice xmlns:v="urn:schemas-microsoft-com:vml" Requires="v">
                <p:oleObj spid="_x0000_s1029" name="Microsoft 公式 3.0" r:id="rId9" imgW="635276" imgH="203288" progId="Equation.3">
                  <p:embed/>
                </p:oleObj>
              </mc:Choice>
              <mc:Fallback>
                <p:oleObj name="Microsoft 公式 3.0" r:id="rId9" imgW="635276" imgH="20328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4437090"/>
                        <a:ext cx="1295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1" name="Rectangle 15"/>
          <p:cNvSpPr>
            <a:spLocks noChangeArrowheads="1"/>
          </p:cNvSpPr>
          <p:nvPr/>
        </p:nvSpPr>
        <p:spPr bwMode="auto">
          <a:xfrm>
            <a:off x="6" y="314590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92" name="Object 16"/>
          <p:cNvGraphicFramePr>
            <a:graphicFrameLocks noChangeAspect="1"/>
          </p:cNvGraphicFramePr>
          <p:nvPr/>
        </p:nvGraphicFramePr>
        <p:xfrm>
          <a:off x="7308850" y="4432301"/>
          <a:ext cx="1150938" cy="436563"/>
        </p:xfrm>
        <a:graphic>
          <a:graphicData uri="http://schemas.openxmlformats.org/presentationml/2006/ole">
            <mc:AlternateContent xmlns:mc="http://schemas.openxmlformats.org/markup-compatibility/2006">
              <mc:Choice xmlns:v="urn:schemas-microsoft-com:vml" Requires="v">
                <p:oleObj spid="_x0000_s1030" name="Microsoft 公式 3.0" r:id="rId11" imgW="495515" imgH="203288" progId="Equation.3">
                  <p:embed/>
                </p:oleObj>
              </mc:Choice>
              <mc:Fallback>
                <p:oleObj name="Microsoft 公式 3.0" r:id="rId11" imgW="495515" imgH="20328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8850" y="4432301"/>
                        <a:ext cx="11509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3" name="Rectangle 17"/>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94" name="Object 18"/>
          <p:cNvGraphicFramePr>
            <a:graphicFrameLocks noChangeAspect="1"/>
          </p:cNvGraphicFramePr>
          <p:nvPr/>
        </p:nvGraphicFramePr>
        <p:xfrm>
          <a:off x="5219700" y="4724403"/>
          <a:ext cx="1150938" cy="444500"/>
        </p:xfrm>
        <a:graphic>
          <a:graphicData uri="http://schemas.openxmlformats.org/presentationml/2006/ole">
            <mc:AlternateContent xmlns:mc="http://schemas.openxmlformats.org/markup-compatibility/2006">
              <mc:Choice xmlns:v="urn:schemas-microsoft-com:vml" Requires="v">
                <p:oleObj spid="_x0000_s1031" name="Microsoft 公式 3.0" r:id="rId13" imgW="508000" imgH="215900" progId="Equation.3">
                  <p:embed/>
                </p:oleObj>
              </mc:Choice>
              <mc:Fallback>
                <p:oleObj name="Microsoft 公式 3.0" r:id="rId13" imgW="508000" imgH="215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4724403"/>
                        <a:ext cx="115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5" name="Rectangle 19"/>
          <p:cNvSpPr>
            <a:spLocks noChangeArrowheads="1"/>
          </p:cNvSpPr>
          <p:nvPr/>
        </p:nvSpPr>
        <p:spPr bwMode="auto">
          <a:xfrm>
            <a:off x="6"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endParaRPr lang="zh-CN" altLang="en-US" b="1">
              <a:solidFill>
                <a:prstClr val="black"/>
              </a:solidFill>
              <a:latin typeface="Arial" pitchFamily="34" charset="0"/>
            </a:endParaRPr>
          </a:p>
        </p:txBody>
      </p:sp>
      <p:graphicFrame>
        <p:nvGraphicFramePr>
          <p:cNvPr id="101396" name="Object 20"/>
          <p:cNvGraphicFramePr>
            <a:graphicFrameLocks noChangeAspect="1"/>
          </p:cNvGraphicFramePr>
          <p:nvPr/>
        </p:nvGraphicFramePr>
        <p:xfrm>
          <a:off x="2195513" y="5173664"/>
          <a:ext cx="431800" cy="415925"/>
        </p:xfrm>
        <a:graphic>
          <a:graphicData uri="http://schemas.openxmlformats.org/presentationml/2006/ole">
            <mc:AlternateContent xmlns:mc="http://schemas.openxmlformats.org/markup-compatibility/2006">
              <mc:Choice xmlns:v="urn:schemas-microsoft-com:vml" Requires="v">
                <p:oleObj spid="_x0000_s1032" name="Microsoft 公式 3.0" r:id="rId15" imgW="203200" imgH="215900" progId="Equation.3">
                  <p:embed/>
                </p:oleObj>
              </mc:Choice>
              <mc:Fallback>
                <p:oleObj name="Microsoft 公式 3.0" r:id="rId15" imgW="203200" imgH="2159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5173664"/>
                        <a:ext cx="431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05048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4.xml><?xml version="1.0" encoding="utf-8"?>
<a:theme xmlns:a="http://schemas.openxmlformats.org/drawingml/2006/main" name="1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5.xml><?xml version="1.0" encoding="utf-8"?>
<a:theme xmlns:a="http://schemas.openxmlformats.org/drawingml/2006/main" name="2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6.xml><?xml version="1.0" encoding="utf-8"?>
<a:theme xmlns:a="http://schemas.openxmlformats.org/drawingml/2006/main" name="3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7.xml><?xml version="1.0" encoding="utf-8"?>
<a:theme xmlns:a="http://schemas.openxmlformats.org/drawingml/2006/main" name="4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8.xml><?xml version="1.0" encoding="utf-8"?>
<a:theme xmlns:a="http://schemas.openxmlformats.org/drawingml/2006/main" name="5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xmlns="" name="intel_theme" id="{7CD40ED6-13F2-774E-8C9C-E2A351ABAE7C}" vid="{A60F4A55-6349-6E4D-A6AA-B84EBE13CF51}"/>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全屏显示(4:3)</PresentationFormat>
  <Paragraphs>176</Paragraphs>
  <Slides>20</Slides>
  <Notes>6</Notes>
  <HiddenSlides>0</HiddenSlides>
  <MMClips>0</MMClips>
  <ScaleCrop>false</ScaleCrop>
  <HeadingPairs>
    <vt:vector size="6" baseType="variant">
      <vt:variant>
        <vt:lpstr>主题</vt:lpstr>
      </vt:variant>
      <vt:variant>
        <vt:i4>8</vt:i4>
      </vt:variant>
      <vt:variant>
        <vt:lpstr>嵌入 OLE 服务器</vt:lpstr>
      </vt:variant>
      <vt:variant>
        <vt:i4>1</vt:i4>
      </vt:variant>
      <vt:variant>
        <vt:lpstr>幻灯片标题</vt:lpstr>
      </vt:variant>
      <vt:variant>
        <vt:i4>20</vt:i4>
      </vt:variant>
    </vt:vector>
  </HeadingPairs>
  <TitlesOfParts>
    <vt:vector size="29" baseType="lpstr">
      <vt:lpstr>Office 主题</vt:lpstr>
      <vt:lpstr>Custom Design</vt:lpstr>
      <vt:lpstr>intel_theme</vt:lpstr>
      <vt:lpstr>1_intel_theme</vt:lpstr>
      <vt:lpstr>2_intel_theme</vt:lpstr>
      <vt:lpstr>3_intel_theme</vt:lpstr>
      <vt:lpstr>4_intel_theme</vt:lpstr>
      <vt:lpstr>5_intel_theme</vt:lpstr>
      <vt:lpstr>Microsoft 公式 3.0</vt:lpstr>
      <vt:lpstr> 分类方法</vt:lpstr>
      <vt:lpstr>分类方法</vt:lpstr>
      <vt:lpstr>1  分类的定义</vt:lpstr>
      <vt:lpstr>1  分类的步骤</vt:lpstr>
      <vt:lpstr> 2  KNN分类算法</vt:lpstr>
      <vt:lpstr> 2  K-最近邻分类方法(KNN)</vt:lpstr>
      <vt:lpstr>2  K-最近邻分类方法概述</vt:lpstr>
      <vt:lpstr>PowerPoint 演示文稿</vt:lpstr>
      <vt:lpstr>2  K-最近邻分类算法的基本描述</vt:lpstr>
      <vt:lpstr>2  kNN算法展示</vt:lpstr>
      <vt:lpstr>PowerPoint 演示文稿</vt:lpstr>
      <vt:lpstr>PowerPoint 演示文稿</vt:lpstr>
      <vt:lpstr>PowerPoint 演示文稿</vt:lpstr>
      <vt:lpstr>PowerPoint 演示文稿</vt:lpstr>
      <vt:lpstr>PowerPoint 演示文稿</vt:lpstr>
      <vt:lpstr>PowerPoint 演示文稿</vt:lpstr>
      <vt:lpstr>2  手动练习</vt:lpstr>
      <vt:lpstr>2  KNN算法优缺点</vt:lpstr>
      <vt:lpstr>2  Python的KNN算法库</vt:lpstr>
      <vt:lpstr>2  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分类方法</dc:title>
  <dc:creator>Adam</dc:creator>
  <cp:lastModifiedBy>Adam</cp:lastModifiedBy>
  <cp:revision>1</cp:revision>
  <dcterms:created xsi:type="dcterms:W3CDTF">2019-07-15T03:48:16Z</dcterms:created>
  <dcterms:modified xsi:type="dcterms:W3CDTF">2019-07-15T03:49:06Z</dcterms:modified>
</cp:coreProperties>
</file>