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294" r:id="rId3"/>
    <p:sldId id="299" r:id="rId4"/>
    <p:sldId id="295" r:id="rId5"/>
    <p:sldId id="300" r:id="rId6"/>
    <p:sldId id="296" r:id="rId7"/>
    <p:sldId id="301" r:id="rId8"/>
    <p:sldId id="297" r:id="rId9"/>
    <p:sldId id="311" r:id="rId10"/>
    <p:sldId id="298" r:id="rId11"/>
    <p:sldId id="314" r:id="rId12"/>
    <p:sldId id="315" r:id="rId13"/>
    <p:sldId id="316" r:id="rId14"/>
    <p:sldId id="304" r:id="rId15"/>
    <p:sldId id="302" r:id="rId16"/>
    <p:sldId id="303" r:id="rId17"/>
    <p:sldId id="305" r:id="rId18"/>
    <p:sldId id="306" r:id="rId19"/>
    <p:sldId id="307" r:id="rId20"/>
    <p:sldId id="308" r:id="rId21"/>
    <p:sldId id="309" r:id="rId22"/>
    <p:sldId id="312" r:id="rId23"/>
    <p:sldId id="313" r:id="rId24"/>
    <p:sldId id="29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5C3E-146C-48FC-A3D1-0C5C6E212718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22C0-A134-40E0-AF84-E8D5EF6AB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55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5C3E-146C-48FC-A3D1-0C5C6E212718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22C0-A134-40E0-AF84-E8D5EF6AB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060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5C3E-146C-48FC-A3D1-0C5C6E212718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22C0-A134-40E0-AF84-E8D5EF6AB5C8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046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5C3E-146C-48FC-A3D1-0C5C6E212718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22C0-A134-40E0-AF84-E8D5EF6AB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638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5C3E-146C-48FC-A3D1-0C5C6E212718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22C0-A134-40E0-AF84-E8D5EF6AB5C8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9191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5C3E-146C-48FC-A3D1-0C5C6E212718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22C0-A134-40E0-AF84-E8D5EF6AB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276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5C3E-146C-48FC-A3D1-0C5C6E212718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22C0-A134-40E0-AF84-E8D5EF6AB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258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5C3E-146C-48FC-A3D1-0C5C6E212718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22C0-A134-40E0-AF84-E8D5EF6AB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207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5C3E-146C-48FC-A3D1-0C5C6E212718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22C0-A134-40E0-AF84-E8D5EF6AB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33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5C3E-146C-48FC-A3D1-0C5C6E212718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22C0-A134-40E0-AF84-E8D5EF6AB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620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5C3E-146C-48FC-A3D1-0C5C6E212718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22C0-A134-40E0-AF84-E8D5EF6AB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083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5C3E-146C-48FC-A3D1-0C5C6E212718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22C0-A134-40E0-AF84-E8D5EF6AB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074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5C3E-146C-48FC-A3D1-0C5C6E212718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22C0-A134-40E0-AF84-E8D5EF6AB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22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5C3E-146C-48FC-A3D1-0C5C6E212718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22C0-A134-40E0-AF84-E8D5EF6AB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21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5C3E-146C-48FC-A3D1-0C5C6E212718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22C0-A134-40E0-AF84-E8D5EF6AB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72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5C3E-146C-48FC-A3D1-0C5C6E212718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222C0-A134-40E0-AF84-E8D5EF6AB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817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E5C3E-146C-48FC-A3D1-0C5C6E212718}" type="datetimeFigureOut">
              <a:rPr lang="es-ES" smtClean="0"/>
              <a:t>16/11/2024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E222C0-A134-40E0-AF84-E8D5EF6AB5C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08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B4085-C998-986E-027D-395A2C737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marcas y sistemas de gestión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C39A7-C931-1A2C-A1EF-3F6155F0D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Dr. Antonio Barba</a:t>
            </a:r>
          </a:p>
        </p:txBody>
      </p:sp>
    </p:spTree>
    <p:extLst>
      <p:ext uri="{BB962C8B-B14F-4D97-AF65-F5344CB8AC3E}">
        <p14:creationId xmlns:p14="http://schemas.microsoft.com/office/powerpoint/2010/main" val="316902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FAB6A-62A0-32F6-3B6A-21792443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Selectores </a:t>
            </a:r>
            <a:r>
              <a:rPr lang="es-ES" dirty="0" err="1"/>
              <a:t>pseudo-elemento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859866-A8A8-3AE2-0147-408DCCA5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7634"/>
            <a:ext cx="8596668" cy="3880773"/>
          </a:xfrm>
        </p:spPr>
        <p:txBody>
          <a:bodyPr/>
          <a:lstStyle/>
          <a:p>
            <a:pPr algn="just"/>
            <a:r>
              <a:rPr lang="es-ES" b="1" dirty="0"/>
              <a:t>Primera o última letra</a:t>
            </a:r>
            <a:r>
              <a:rPr lang="es-ES" dirty="0"/>
              <a:t>. Para aplicar estilos a partes específicas del texto dentro de un elemento. Por ejemplo, para cambiar la primera letra de un párrafo: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Añadir contenido </a:t>
            </a:r>
            <a:r>
              <a:rPr lang="es-ES" b="1" dirty="0"/>
              <a:t>antes o después del contenido real</a:t>
            </a:r>
            <a:r>
              <a:rPr lang="es-ES" dirty="0"/>
              <a:t>. Por ejemplo, añadir un icono antes de cada párrafo: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5057508C-2A61-359D-C167-423E0867E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62372"/>
              </p:ext>
            </p:extLst>
          </p:nvPr>
        </p:nvGraphicFramePr>
        <p:xfrm>
          <a:off x="3816281" y="2590683"/>
          <a:ext cx="231877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774">
                  <a:extLst>
                    <a:ext uri="{9D8B030D-6E8A-4147-A177-3AD203B41FA5}">
                      <a16:colId xmlns:a16="http://schemas.microsoft.com/office/drawing/2014/main" val="906218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p::first-letter {</a:t>
                      </a:r>
                    </a:p>
                    <a:p>
                      <a:r>
                        <a:rPr lang="en-US" dirty="0"/>
                        <a:t>    font-size: 2em;</a:t>
                      </a:r>
                    </a:p>
                    <a:p>
                      <a:r>
                        <a:rPr lang="en-US" dirty="0"/>
                        <a:t>    color: red;</a:t>
                      </a:r>
                    </a:p>
                    <a:p>
                      <a:r>
                        <a:rPr lang="en-US" dirty="0"/>
                        <a:t>}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12567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46D54EA-1B8F-993B-A097-29FB04576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205436"/>
              </p:ext>
            </p:extLst>
          </p:nvPr>
        </p:nvGraphicFramePr>
        <p:xfrm>
          <a:off x="3719597" y="4769829"/>
          <a:ext cx="251214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142">
                  <a:extLst>
                    <a:ext uri="{9D8B030D-6E8A-4147-A177-3AD203B41FA5}">
                      <a16:colId xmlns:a16="http://schemas.microsoft.com/office/drawing/2014/main" val="862415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p::before {</a:t>
                      </a:r>
                    </a:p>
                    <a:p>
                      <a:r>
                        <a:rPr lang="en-US" dirty="0"/>
                        <a:t>    content: "📌 ";</a:t>
                      </a:r>
                    </a:p>
                    <a:p>
                      <a:r>
                        <a:rPr lang="en-US" dirty="0"/>
                        <a:t>    color: gray;</a:t>
                      </a:r>
                    </a:p>
                    <a:p>
                      <a:r>
                        <a:rPr lang="en-US" dirty="0"/>
                        <a:t>}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117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E367E-8D34-4D5F-606C-A594C41C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53B1DF0-F265-1754-A46F-97EA582A0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193" y="1270000"/>
            <a:ext cx="7132949" cy="5301805"/>
          </a:xfrm>
        </p:spPr>
      </p:pic>
    </p:spTree>
    <p:extLst>
      <p:ext uri="{BB962C8B-B14F-4D97-AF65-F5344CB8AC3E}">
        <p14:creationId xmlns:p14="http://schemas.microsoft.com/office/powerpoint/2010/main" val="330836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4E436-FA4E-0B50-3213-C3F8AC7E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0216"/>
            <a:ext cx="8596668" cy="1320800"/>
          </a:xfrm>
        </p:spPr>
        <p:txBody>
          <a:bodyPr/>
          <a:lstStyle/>
          <a:p>
            <a:r>
              <a:rPr lang="es-ES" dirty="0"/>
              <a:t>Ejemplo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386058F-AB4B-D590-85AD-7CE45A5CD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7813" b="63407"/>
          <a:stretch/>
        </p:blipFill>
        <p:spPr>
          <a:xfrm>
            <a:off x="3093942" y="1522920"/>
            <a:ext cx="3291503" cy="381216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8068949-CB6E-FA4B-90F8-EC23E269BC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966"/>
          <a:stretch/>
        </p:blipFill>
        <p:spPr>
          <a:xfrm>
            <a:off x="6561389" y="290216"/>
            <a:ext cx="3806773" cy="63409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7D26DF2-BD04-D04B-AE1C-7C7961F72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60" y="1336368"/>
            <a:ext cx="2562038" cy="424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05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8E7D1-1A63-5A8D-1365-9E40A44E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5135"/>
            <a:ext cx="8596668" cy="1320800"/>
          </a:xfrm>
        </p:spPr>
        <p:txBody>
          <a:bodyPr>
            <a:normAutofit/>
          </a:bodyPr>
          <a:lstStyle/>
          <a:p>
            <a:r>
              <a:rPr lang="es-ES" sz="3200" dirty="0"/>
              <a:t>Explicación del 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80A9AE-214A-1016-020E-1A59A1768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3955"/>
            <a:ext cx="8596668" cy="559706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/>
              <a:t>Selectores básicos:</a:t>
            </a:r>
          </a:p>
          <a:p>
            <a:pPr lvl="1" algn="just"/>
            <a:r>
              <a:rPr lang="es-ES" dirty="0"/>
              <a:t>h1, p, #parrafo-id, .enlace: Seleccionan elementos por su tipo, ID o clase.</a:t>
            </a:r>
          </a:p>
          <a:p>
            <a:pPr algn="just"/>
            <a:r>
              <a:rPr lang="es-ES" dirty="0"/>
              <a:t>Selectores de relación:</a:t>
            </a:r>
          </a:p>
          <a:p>
            <a:pPr lvl="1" algn="just"/>
            <a:r>
              <a:rPr lang="es-ES" dirty="0" err="1"/>
              <a:t>div</a:t>
            </a:r>
            <a:r>
              <a:rPr lang="es-ES" dirty="0"/>
              <a:t> .lista: Selecciona cualquier elemento .lista que esté dentro de un </a:t>
            </a:r>
            <a:r>
              <a:rPr lang="es-ES" dirty="0" err="1"/>
              <a:t>div</a:t>
            </a:r>
            <a:r>
              <a:rPr lang="es-ES" dirty="0"/>
              <a:t>.</a:t>
            </a:r>
          </a:p>
          <a:p>
            <a:pPr lvl="1" algn="just"/>
            <a:r>
              <a:rPr lang="es-ES" dirty="0" err="1"/>
              <a:t>ul</a:t>
            </a:r>
            <a:r>
              <a:rPr lang="es-ES" dirty="0"/>
              <a:t> </a:t>
            </a:r>
            <a:r>
              <a:rPr lang="es-ES" dirty="0" err="1"/>
              <a:t>li</a:t>
            </a:r>
            <a:r>
              <a:rPr lang="es-ES" dirty="0"/>
              <a:t> a: Selecciona todos los a que son hijos de </a:t>
            </a:r>
            <a:r>
              <a:rPr lang="es-ES" dirty="0" err="1"/>
              <a:t>li</a:t>
            </a:r>
            <a:r>
              <a:rPr lang="es-ES" dirty="0"/>
              <a:t>, los cuales a su vez son hijos de </a:t>
            </a:r>
            <a:r>
              <a:rPr lang="es-ES" dirty="0" err="1"/>
              <a:t>ul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Selectores de atributos:</a:t>
            </a:r>
          </a:p>
          <a:p>
            <a:pPr lvl="1" algn="just"/>
            <a:r>
              <a:rPr lang="es-ES" dirty="0"/>
              <a:t>a[</a:t>
            </a:r>
            <a:r>
              <a:rPr lang="es-ES" dirty="0" err="1"/>
              <a:t>href</a:t>
            </a:r>
            <a:r>
              <a:rPr lang="es-ES" dirty="0"/>
              <a:t>*="ejemplo.com"]: Selecciona todos los enlaces &lt;a&gt; cuyo atributo </a:t>
            </a:r>
            <a:r>
              <a:rPr lang="es-ES" dirty="0" err="1"/>
              <a:t>href</a:t>
            </a:r>
            <a:r>
              <a:rPr lang="es-ES" dirty="0"/>
              <a:t> contenga "ejemplo.com".</a:t>
            </a:r>
          </a:p>
          <a:p>
            <a:pPr algn="just"/>
            <a:r>
              <a:rPr lang="es-ES" dirty="0" err="1"/>
              <a:t>Pseudo-clases</a:t>
            </a:r>
            <a:r>
              <a:rPr lang="es-ES" dirty="0"/>
              <a:t>:</a:t>
            </a:r>
          </a:p>
          <a:p>
            <a:pPr lvl="1" algn="just"/>
            <a:r>
              <a:rPr lang="es-ES" dirty="0"/>
              <a:t>a:hover: Se activa cuando el usuario pasa el ratón sobre un enlace.</a:t>
            </a:r>
          </a:p>
          <a:p>
            <a:pPr lvl="1" algn="just"/>
            <a:r>
              <a:rPr lang="es-ES" dirty="0"/>
              <a:t>p:first-child: Selecciona el primer párrafo dentro de su contenedor.</a:t>
            </a:r>
          </a:p>
          <a:p>
            <a:pPr lvl="1" algn="just"/>
            <a:r>
              <a:rPr lang="es-ES" dirty="0"/>
              <a:t>.</a:t>
            </a:r>
            <a:r>
              <a:rPr lang="es-ES" dirty="0" err="1"/>
              <a:t>enlace:active</a:t>
            </a:r>
            <a:r>
              <a:rPr lang="es-ES" dirty="0"/>
              <a:t>: Selecciona los enlaces con la clase .enlace cuando están en estado activo.</a:t>
            </a:r>
          </a:p>
          <a:p>
            <a:pPr lvl="1" algn="just"/>
            <a:r>
              <a:rPr lang="es-ES" dirty="0" err="1"/>
              <a:t>button:focus</a:t>
            </a:r>
            <a:r>
              <a:rPr lang="es-ES" dirty="0"/>
              <a:t>: Establece un borde azul cuando el botón está enfocado.</a:t>
            </a:r>
          </a:p>
          <a:p>
            <a:pPr algn="just"/>
            <a:r>
              <a:rPr lang="es-ES" dirty="0" err="1"/>
              <a:t>Pseudo-elementos</a:t>
            </a:r>
            <a:r>
              <a:rPr lang="es-ES" dirty="0"/>
              <a:t>:</a:t>
            </a:r>
          </a:p>
          <a:p>
            <a:pPr lvl="1" algn="just"/>
            <a:r>
              <a:rPr lang="es-ES" dirty="0"/>
              <a:t>p::before: Añade texto antes del contenido de un párrafo.</a:t>
            </a:r>
          </a:p>
          <a:p>
            <a:pPr lvl="1" algn="just"/>
            <a:r>
              <a:rPr lang="es-ES" dirty="0"/>
              <a:t>a::after: Añade texto después del contenido de un enlace.</a:t>
            </a:r>
          </a:p>
        </p:txBody>
      </p:sp>
    </p:spTree>
    <p:extLst>
      <p:ext uri="{BB962C8B-B14F-4D97-AF65-F5344CB8AC3E}">
        <p14:creationId xmlns:p14="http://schemas.microsoft.com/office/powerpoint/2010/main" val="349520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601CA-6856-36A9-EE2A-F55B45E1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los selectores de relación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74046-B0DA-88D1-C3CA-3DD43D3BC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Si usas clases o </a:t>
            </a:r>
            <a:r>
              <a:rPr lang="es-ES" dirty="0" err="1"/>
              <a:t>IDs</a:t>
            </a:r>
            <a:r>
              <a:rPr lang="es-ES" dirty="0"/>
              <a:t> de forma exclusiva, tu CSS puede volverse rígido y menos reutilizable. Los selectores de relación te permiten escribir reglas que se aplican a cualquier estructura similar, independientemente de los nombres de las clases o </a:t>
            </a:r>
            <a:r>
              <a:rPr lang="es-ES" dirty="0" err="1"/>
              <a:t>IDs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Puedes preferir clases o </a:t>
            </a:r>
            <a:r>
              <a:rPr lang="es-ES" dirty="0" err="1"/>
              <a:t>Id’s</a:t>
            </a:r>
            <a:r>
              <a:rPr lang="es-ES" dirty="0"/>
              <a:t> cuando necesitas aplicar estilos a elementos específicos </a:t>
            </a:r>
            <a:r>
              <a:rPr lang="es-ES" b="1" dirty="0"/>
              <a:t>sin depender de su posición en el DOM </a:t>
            </a:r>
            <a:r>
              <a:rPr lang="es-ES" dirty="0"/>
              <a:t>o para </a:t>
            </a:r>
            <a:r>
              <a:rPr lang="es-ES" b="1" dirty="0"/>
              <a:t>elementos únicos </a:t>
            </a:r>
            <a:r>
              <a:rPr lang="es-ES" dirty="0"/>
              <a:t>en la página, como un encabezado principal o un pie de página.</a:t>
            </a:r>
          </a:p>
          <a:p>
            <a:pPr algn="just"/>
            <a:r>
              <a:rPr lang="es-ES" dirty="0"/>
              <a:t>Es decir, los selectores de relación son útiles para mantener tu CSS más </a:t>
            </a:r>
            <a:r>
              <a:rPr lang="es-ES" b="1" dirty="0"/>
              <a:t>limpio, dinámico y adaptable</a:t>
            </a:r>
            <a:r>
              <a:rPr lang="es-ES" dirty="0"/>
              <a:t>. Elegir entre ellos, clases o </a:t>
            </a:r>
            <a:r>
              <a:rPr lang="es-ES" dirty="0" err="1"/>
              <a:t>IDs</a:t>
            </a:r>
            <a:r>
              <a:rPr lang="es-ES" dirty="0"/>
              <a:t> depende del contexto y de cómo esté estructurado tu HTML.</a:t>
            </a:r>
          </a:p>
        </p:txBody>
      </p:sp>
    </p:spTree>
    <p:extLst>
      <p:ext uri="{BB962C8B-B14F-4D97-AF65-F5344CB8AC3E}">
        <p14:creationId xmlns:p14="http://schemas.microsoft.com/office/powerpoint/2010/main" val="2590737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14155-135C-304C-FD51-1FC4D857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los selectores de relación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3AB20D-2A81-6D04-FEAC-BF07B73D6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7247"/>
            <a:ext cx="8596668" cy="50857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El uso de </a:t>
            </a:r>
            <a:r>
              <a:rPr lang="es-ES" b="1" dirty="0"/>
              <a:t>selectores de relación </a:t>
            </a:r>
            <a:r>
              <a:rPr lang="es-ES" dirty="0"/>
              <a:t>en CSS tiene ventajas y escenarios específicos donde son más adecuados que las </a:t>
            </a:r>
            <a:r>
              <a:rPr lang="es-ES" b="1" dirty="0"/>
              <a:t>clases o </a:t>
            </a:r>
            <a:r>
              <a:rPr lang="es-ES" b="1" dirty="0" err="1"/>
              <a:t>Ids</a:t>
            </a:r>
            <a:r>
              <a:rPr lang="es-ES" b="1" dirty="0"/>
              <a:t>:</a:t>
            </a:r>
            <a:r>
              <a:rPr lang="es-ES" dirty="0"/>
              <a:t> </a:t>
            </a:r>
          </a:p>
          <a:p>
            <a:pPr algn="just"/>
            <a:r>
              <a:rPr lang="es-ES" dirty="0"/>
              <a:t>Cuando usas selectores de relación, puedes aplicar estilos basándote en la estructura del HTML sin necesidad de agregar clases o </a:t>
            </a:r>
            <a:r>
              <a:rPr lang="es-ES" dirty="0" err="1"/>
              <a:t>IDs</a:t>
            </a:r>
            <a:r>
              <a:rPr lang="es-ES" dirty="0"/>
              <a:t> adicionales. Esto </a:t>
            </a:r>
            <a:r>
              <a:rPr lang="es-ES" b="1" dirty="0"/>
              <a:t>reduce el desorden en tu marcado y facilita el mantenimiento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/>
              <a:t>En este caso, no es necesario agregar una clase a cada &lt;</a:t>
            </a:r>
            <a:r>
              <a:rPr lang="es-ES" dirty="0" err="1"/>
              <a:t>li</a:t>
            </a:r>
            <a:r>
              <a:rPr lang="es-ES" dirty="0"/>
              <a:t>&gt; porque ya puedes seleccionarlos como descendientes de &lt;</a:t>
            </a:r>
            <a:r>
              <a:rPr lang="es-ES" dirty="0" err="1"/>
              <a:t>ul</a:t>
            </a:r>
            <a:r>
              <a:rPr lang="es-ES" dirty="0"/>
              <a:t>&gt;.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2BA9A96-A459-6A7C-92C5-4C6F5CE08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40847"/>
              </p:ext>
            </p:extLst>
          </p:nvPr>
        </p:nvGraphicFramePr>
        <p:xfrm>
          <a:off x="3867900" y="3264473"/>
          <a:ext cx="221553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535">
                  <a:extLst>
                    <a:ext uri="{9D8B030D-6E8A-4147-A177-3AD203B41FA5}">
                      <a16:colId xmlns:a16="http://schemas.microsoft.com/office/drawing/2014/main" val="2481810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&lt;ul&gt;</a:t>
                      </a:r>
                    </a:p>
                    <a:p>
                      <a:r>
                        <a:rPr lang="it-IT" dirty="0"/>
                        <a:t>  &lt;li&gt;Item 1&lt;/li&gt;</a:t>
                      </a:r>
                    </a:p>
                    <a:p>
                      <a:r>
                        <a:rPr lang="it-IT" dirty="0"/>
                        <a:t>  &lt;li&gt;Item 2&lt;/li&gt;</a:t>
                      </a:r>
                    </a:p>
                    <a:p>
                      <a:r>
                        <a:rPr lang="it-IT" dirty="0"/>
                        <a:t>  &lt;li&gt;Item 3&lt;/li&gt;</a:t>
                      </a:r>
                    </a:p>
                    <a:p>
                      <a:r>
                        <a:rPr lang="it-IT" dirty="0"/>
                        <a:t>&lt;/ul&gt;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50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ul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li</a:t>
                      </a:r>
                      <a:r>
                        <a:rPr lang="es-ES" dirty="0"/>
                        <a:t> {</a:t>
                      </a:r>
                    </a:p>
                    <a:p>
                      <a:r>
                        <a:rPr lang="es-ES" dirty="0"/>
                        <a:t>  color: blue;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622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53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97E1C-8C52-A1D7-3D14-F0030196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los selectores de relación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AE33AD-19F4-8131-C351-40F7CA483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83242"/>
            <a:ext cx="8596668" cy="490928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ES" dirty="0"/>
              <a:t>Si tu HTML cambia con frecuencia (como en aplicaciones dinámicas, donde se actualiza el contenido sin recargar la página), confiar en la estructura puede ser más eficiente que actualizar clases o </a:t>
            </a:r>
            <a:r>
              <a:rPr lang="es-ES" dirty="0" err="1"/>
              <a:t>IDs</a:t>
            </a:r>
            <a:r>
              <a:rPr lang="es-ES" dirty="0"/>
              <a:t> en cada elemento.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Este enfoque asegura que cualquier nueva tarjeta que se genere automáticamente en el DOM se estilice correctamente sin necesidad de añadir clases específicas para cada elemento hijo.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4AAC1D0-8FD2-55F0-795D-41D5B5AF2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313094"/>
              </p:ext>
            </p:extLst>
          </p:nvPr>
        </p:nvGraphicFramePr>
        <p:xfrm>
          <a:off x="3211597" y="2564193"/>
          <a:ext cx="352814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142">
                  <a:extLst>
                    <a:ext uri="{9D8B030D-6E8A-4147-A177-3AD203B41FA5}">
                      <a16:colId xmlns:a16="http://schemas.microsoft.com/office/drawing/2014/main" val="1759477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  <a:r>
                        <a:rPr lang="pt-BR" dirty="0" err="1"/>
                        <a:t>div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class</a:t>
                      </a:r>
                      <a:r>
                        <a:rPr lang="pt-BR" dirty="0"/>
                        <a:t>="card"&gt;</a:t>
                      </a:r>
                    </a:p>
                    <a:p>
                      <a:r>
                        <a:rPr lang="pt-BR" dirty="0"/>
                        <a:t>  &lt;h2&gt;Título&lt;/h2&gt;</a:t>
                      </a:r>
                    </a:p>
                    <a:p>
                      <a:r>
                        <a:rPr lang="pt-BR" dirty="0"/>
                        <a:t>  &lt;p&gt;</a:t>
                      </a:r>
                      <a:r>
                        <a:rPr lang="pt-BR" dirty="0" err="1"/>
                        <a:t>Contenido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del</a:t>
                      </a:r>
                      <a:r>
                        <a:rPr lang="pt-BR" dirty="0"/>
                        <a:t> card&lt;/p&gt;</a:t>
                      </a:r>
                    </a:p>
                    <a:p>
                      <a:r>
                        <a:rPr lang="pt-BR" dirty="0"/>
                        <a:t>&lt;/</a:t>
                      </a:r>
                      <a:r>
                        <a:rPr lang="pt-BR" dirty="0" err="1"/>
                        <a:t>div</a:t>
                      </a:r>
                      <a:r>
                        <a:rPr lang="pt-BR" dirty="0"/>
                        <a:t>&gt;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3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.</a:t>
                      </a:r>
                      <a:r>
                        <a:rPr lang="es-ES" dirty="0" err="1"/>
                        <a:t>card</a:t>
                      </a:r>
                      <a:r>
                        <a:rPr lang="es-ES" dirty="0"/>
                        <a:t> h2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font-size</a:t>
                      </a:r>
                      <a:r>
                        <a:rPr lang="es-ES" dirty="0"/>
                        <a:t>: 24px;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  <a:p>
                      <a:r>
                        <a:rPr lang="es-ES" dirty="0"/>
                        <a:t>.</a:t>
                      </a:r>
                      <a:r>
                        <a:rPr lang="es-ES" dirty="0" err="1"/>
                        <a:t>card</a:t>
                      </a:r>
                      <a:r>
                        <a:rPr lang="es-ES" dirty="0"/>
                        <a:t> p {</a:t>
                      </a:r>
                    </a:p>
                    <a:p>
                      <a:r>
                        <a:rPr lang="es-ES" dirty="0"/>
                        <a:t>  color: gray;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77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263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2C54-1428-E509-F1F9-A58997B7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los selectores de relación IV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9F6DD-9863-92EF-5D9A-0C800FED5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1879"/>
            <a:ext cx="8596668" cy="457942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dirty="0"/>
              <a:t>Los selectores de relación te permiten estilizar elementos según su contexto dentro del DOM, algo que puede ser útil cuando quieres aplicar estilos diferentes sin añadir clases redundantes.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marL="0" indent="0" algn="just">
              <a:buNone/>
            </a:pPr>
            <a:r>
              <a:rPr lang="es-ES" dirty="0"/>
              <a:t>En este ejemplo estás estilizando específicamente los inputs de tipo texto en formularios, sin necesidad de añadir una clase adicional.</a:t>
            </a:r>
          </a:p>
          <a:p>
            <a:pPr marL="0" indent="0" algn="just">
              <a:buNone/>
            </a:pPr>
            <a:r>
              <a:rPr lang="es-ES" dirty="0"/>
              <a:t>Además, permiten apuntar a elementos basándose en las relaciones estructurales más complejas que no se pueden capturar con clases o </a:t>
            </a:r>
            <a:r>
              <a:rPr lang="es-ES" dirty="0" err="1"/>
              <a:t>IDs</a:t>
            </a:r>
            <a:r>
              <a:rPr lang="es-ES" dirty="0"/>
              <a:t>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En este caso selecciona un &lt;p&gt; inmediatamente después de un &lt;h1&gt;.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42A4595-A3B7-E616-FAE9-6D193EBC0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39137"/>
              </p:ext>
            </p:extLst>
          </p:nvPr>
        </p:nvGraphicFramePr>
        <p:xfrm>
          <a:off x="3440197" y="2655479"/>
          <a:ext cx="307094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942">
                  <a:extLst>
                    <a:ext uri="{9D8B030D-6E8A-4147-A177-3AD203B41FA5}">
                      <a16:colId xmlns:a16="http://schemas.microsoft.com/office/drawing/2014/main" val="1772117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form</a:t>
                      </a:r>
                      <a:r>
                        <a:rPr lang="es-ES" dirty="0"/>
                        <a:t> input[</a:t>
                      </a:r>
                      <a:r>
                        <a:rPr lang="es-ES" dirty="0" err="1"/>
                        <a:t>type</a:t>
                      </a:r>
                      <a:r>
                        <a:rPr lang="es-ES" dirty="0"/>
                        <a:t>="</a:t>
                      </a:r>
                      <a:r>
                        <a:rPr lang="es-ES" dirty="0" err="1"/>
                        <a:t>text</a:t>
                      </a:r>
                      <a:r>
                        <a:rPr lang="es-ES" dirty="0"/>
                        <a:t>"]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border</a:t>
                      </a:r>
                      <a:r>
                        <a:rPr lang="es-ES" dirty="0"/>
                        <a:t>: 1px </a:t>
                      </a:r>
                      <a:r>
                        <a:rPr lang="es-ES" dirty="0" err="1"/>
                        <a:t>solid</a:t>
                      </a:r>
                      <a:r>
                        <a:rPr lang="es-ES" dirty="0"/>
                        <a:t> #ccc;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1579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8841D3B-3EE2-D9E5-0AF2-8A19415FD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52482"/>
              </p:ext>
            </p:extLst>
          </p:nvPr>
        </p:nvGraphicFramePr>
        <p:xfrm>
          <a:off x="3971139" y="4927601"/>
          <a:ext cx="200905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9058">
                  <a:extLst>
                    <a:ext uri="{9D8B030D-6E8A-4147-A177-3AD203B41FA5}">
                      <a16:colId xmlns:a16="http://schemas.microsoft.com/office/drawing/2014/main" val="4275199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h1 + p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margin</a:t>
                      </a:r>
                      <a:r>
                        <a:rPr lang="es-ES" dirty="0"/>
                        <a:t>-top: 0;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758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574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6367C-E5E2-3839-6A0C-86AB4F0ED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9180"/>
            <a:ext cx="8596668" cy="1320800"/>
          </a:xfrm>
        </p:spPr>
        <p:txBody>
          <a:bodyPr/>
          <a:lstStyle/>
          <a:p>
            <a:r>
              <a:rPr lang="es-ES" dirty="0"/>
              <a:t>Ventajas del resto de selectores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5316F8-9472-3B54-4BB4-CBA55E4FA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9319"/>
            <a:ext cx="8596668" cy="221968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/>
              <a:t>Los selectores de atributos tienen ventajas similares a los de relación en cuanto a reducir la necesidad de clases e </a:t>
            </a:r>
            <a:r>
              <a:rPr lang="es-ES" dirty="0" err="1"/>
              <a:t>IDs</a:t>
            </a:r>
            <a:r>
              <a:rPr lang="es-ES" dirty="0"/>
              <a:t>, pero se enfocan en el contenido y estado de los atributos, mientras que los selectores de relación trabajan con la estructura jerárquica del DOM.</a:t>
            </a:r>
          </a:p>
          <a:p>
            <a:pPr algn="just"/>
            <a:r>
              <a:rPr lang="es-ES" dirty="0"/>
              <a:t>Los selectores </a:t>
            </a:r>
            <a:r>
              <a:rPr lang="es-ES" dirty="0" err="1"/>
              <a:t>pseudo-clase</a:t>
            </a:r>
            <a:r>
              <a:rPr lang="es-ES" dirty="0"/>
              <a:t> y </a:t>
            </a:r>
            <a:r>
              <a:rPr lang="es-ES" dirty="0" err="1"/>
              <a:t>pseudo-elemento</a:t>
            </a:r>
            <a:r>
              <a:rPr lang="es-ES" dirty="0"/>
              <a:t> son herramientas poderosas para aplicar estilos dinámicos o detallados sin depender de clases o </a:t>
            </a:r>
            <a:r>
              <a:rPr lang="es-ES" dirty="0" err="1"/>
              <a:t>IDs</a:t>
            </a:r>
            <a:r>
              <a:rPr lang="es-ES" dirty="0"/>
              <a:t> adicionales. Complementan a los selectores de relación y atributos, permitiendo escribir un CSS más limpio, flexible y adaptado al contenido y comportamiento del DOM.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3F3538-8F3D-7E3D-EAED-319EAD1A2F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265"/>
          <a:stretch/>
        </p:blipFill>
        <p:spPr>
          <a:xfrm>
            <a:off x="1036637" y="3288891"/>
            <a:ext cx="7878062" cy="340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11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60B31-1F26-8771-390F-DAD234D5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983127-55AF-C96D-9B58-D93D90C42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971181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Aplica estilos a elementos basados en su posición o relación jerárquica en el DOM.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Cambia el color de los &lt;</a:t>
            </a:r>
            <a:r>
              <a:rPr lang="es-ES" dirty="0" err="1"/>
              <a:t>li</a:t>
            </a:r>
            <a:r>
              <a:rPr lang="es-ES" dirty="0"/>
              <a:t>&gt; que son hijos directos del &lt;</a:t>
            </a:r>
            <a:r>
              <a:rPr lang="es-ES" dirty="0" err="1"/>
              <a:t>ul</a:t>
            </a:r>
            <a:r>
              <a:rPr lang="es-ES" dirty="0"/>
              <a:t>&gt;.</a:t>
            </a:r>
          </a:p>
          <a:p>
            <a:pPr algn="just"/>
            <a:r>
              <a:rPr lang="es-ES" dirty="0"/>
              <a:t>Aplica un fondo gris al primer hijo del contenedor .container.</a:t>
            </a:r>
          </a:p>
          <a:p>
            <a:pPr algn="just"/>
            <a:r>
              <a:rPr lang="es-ES" dirty="0"/>
              <a:t>Aplica un color de texto rojo al párrafo siguiente al &lt;h1&gt;.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CA98446-5CDA-7C07-9AD3-1BAB24474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709491"/>
              </p:ext>
            </p:extLst>
          </p:nvPr>
        </p:nvGraphicFramePr>
        <p:xfrm>
          <a:off x="2570042" y="2011679"/>
          <a:ext cx="4811251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1251">
                  <a:extLst>
                    <a:ext uri="{9D8B030D-6E8A-4147-A177-3AD203B41FA5}">
                      <a16:colId xmlns:a16="http://schemas.microsoft.com/office/drawing/2014/main" val="39568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&lt;</a:t>
                      </a:r>
                      <a:r>
                        <a:rPr lang="es-ES" dirty="0" err="1"/>
                        <a:t>div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class</a:t>
                      </a:r>
                      <a:r>
                        <a:rPr lang="es-ES" dirty="0"/>
                        <a:t>="container"&gt;</a:t>
                      </a:r>
                    </a:p>
                    <a:p>
                      <a:r>
                        <a:rPr lang="es-ES" dirty="0"/>
                        <a:t>  &lt;h1&gt;Título Principal&lt;/h1&gt;</a:t>
                      </a:r>
                    </a:p>
                    <a:p>
                      <a:r>
                        <a:rPr lang="es-ES" dirty="0"/>
                        <a:t>  &lt;p&gt;Este es un párrafo introductorio.&lt;/p&gt;</a:t>
                      </a:r>
                    </a:p>
                    <a:p>
                      <a:r>
                        <a:rPr lang="es-ES" dirty="0"/>
                        <a:t>  &lt;</a:t>
                      </a:r>
                      <a:r>
                        <a:rPr lang="es-ES" dirty="0" err="1"/>
                        <a:t>ul</a:t>
                      </a:r>
                      <a:r>
                        <a:rPr lang="es-ES" dirty="0"/>
                        <a:t>&gt;</a:t>
                      </a:r>
                    </a:p>
                    <a:p>
                      <a:r>
                        <a:rPr lang="es-ES" dirty="0"/>
                        <a:t>    &lt;</a:t>
                      </a:r>
                      <a:r>
                        <a:rPr lang="es-ES" dirty="0" err="1"/>
                        <a:t>li</a:t>
                      </a:r>
                      <a:r>
                        <a:rPr lang="es-ES" dirty="0"/>
                        <a:t>&gt;Primer elemento&lt;/</a:t>
                      </a:r>
                      <a:r>
                        <a:rPr lang="es-ES" dirty="0" err="1"/>
                        <a:t>li</a:t>
                      </a:r>
                      <a:r>
                        <a:rPr lang="es-ES" dirty="0"/>
                        <a:t>&gt;</a:t>
                      </a:r>
                    </a:p>
                    <a:p>
                      <a:r>
                        <a:rPr lang="es-ES" dirty="0"/>
                        <a:t>    &lt;</a:t>
                      </a:r>
                      <a:r>
                        <a:rPr lang="es-ES" dirty="0" err="1"/>
                        <a:t>li</a:t>
                      </a:r>
                      <a:r>
                        <a:rPr lang="es-ES" dirty="0"/>
                        <a:t>&gt;Segundo elemento&lt;/</a:t>
                      </a:r>
                      <a:r>
                        <a:rPr lang="es-ES" dirty="0" err="1"/>
                        <a:t>li</a:t>
                      </a:r>
                      <a:r>
                        <a:rPr lang="es-ES" dirty="0"/>
                        <a:t>&gt;</a:t>
                      </a:r>
                    </a:p>
                    <a:p>
                      <a:r>
                        <a:rPr lang="es-ES" dirty="0"/>
                        <a:t>    &lt;</a:t>
                      </a:r>
                      <a:r>
                        <a:rPr lang="es-ES" dirty="0" err="1"/>
                        <a:t>li</a:t>
                      </a:r>
                      <a:r>
                        <a:rPr lang="es-ES" dirty="0"/>
                        <a:t>&gt;Último elemento&lt;/</a:t>
                      </a:r>
                      <a:r>
                        <a:rPr lang="es-ES" dirty="0" err="1"/>
                        <a:t>li</a:t>
                      </a:r>
                      <a:r>
                        <a:rPr lang="es-ES" dirty="0"/>
                        <a:t>&gt;</a:t>
                      </a:r>
                    </a:p>
                    <a:p>
                      <a:r>
                        <a:rPr lang="es-ES" dirty="0"/>
                        <a:t>  &lt;/</a:t>
                      </a:r>
                      <a:r>
                        <a:rPr lang="es-ES" dirty="0" err="1"/>
                        <a:t>ul</a:t>
                      </a:r>
                      <a:r>
                        <a:rPr lang="es-ES" dirty="0"/>
                        <a:t>&gt;</a:t>
                      </a:r>
                    </a:p>
                    <a:p>
                      <a:r>
                        <a:rPr lang="es-ES" dirty="0"/>
                        <a:t>  &lt;p&gt;Este es otro párrafo.&lt;/p&gt;</a:t>
                      </a:r>
                    </a:p>
                    <a:p>
                      <a:r>
                        <a:rPr lang="es-ES" dirty="0"/>
                        <a:t>&lt;/</a:t>
                      </a:r>
                      <a:r>
                        <a:rPr lang="es-ES" dirty="0" err="1"/>
                        <a:t>div</a:t>
                      </a:r>
                      <a:r>
                        <a:rPr lang="es-E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14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00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B36F4-6A94-C2E6-AEB8-92785E025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Selectores básicos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EA7620-B413-91D9-C402-B5A802A8B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9416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Los selectores en CSS se utilizan para definir a qué elementos HTML se aplicarán los estilos. Hay una amplia variedad de selectores que permiten dirigirse a elementos específicos o conjuntos de ellos: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Selector de </a:t>
            </a:r>
            <a:r>
              <a:rPr lang="es-ES" b="1" dirty="0"/>
              <a:t>tipo o de etiqueta</a:t>
            </a:r>
            <a:r>
              <a:rPr lang="es-ES" dirty="0"/>
              <a:t>: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Selector de </a:t>
            </a:r>
            <a:r>
              <a:rPr lang="es-ES" b="1" dirty="0"/>
              <a:t>clase</a:t>
            </a:r>
            <a:r>
              <a:rPr lang="es-ES" dirty="0"/>
              <a:t>: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0D14BE6-F1E1-7C37-A57D-73A741D4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265638"/>
              </p:ext>
            </p:extLst>
          </p:nvPr>
        </p:nvGraphicFramePr>
        <p:xfrm>
          <a:off x="4114798" y="3265948"/>
          <a:ext cx="172173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738">
                  <a:extLst>
                    <a:ext uri="{9D8B030D-6E8A-4147-A177-3AD203B41FA5}">
                      <a16:colId xmlns:a16="http://schemas.microsoft.com/office/drawing/2014/main" val="1821671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 {</a:t>
                      </a:r>
                    </a:p>
                    <a:p>
                      <a:r>
                        <a:rPr lang="es-ES" dirty="0"/>
                        <a:t>    color: blue;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2991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52885D1-DC81-0EAB-6706-E717B7CE6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42371"/>
              </p:ext>
            </p:extLst>
          </p:nvPr>
        </p:nvGraphicFramePr>
        <p:xfrm>
          <a:off x="3540976" y="4848122"/>
          <a:ext cx="286938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9381">
                  <a:extLst>
                    <a:ext uri="{9D8B030D-6E8A-4147-A177-3AD203B41FA5}">
                      <a16:colId xmlns:a16="http://schemas.microsoft.com/office/drawing/2014/main" val="4291192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.destacado {</a:t>
                      </a:r>
                    </a:p>
                    <a:p>
                      <a:r>
                        <a:rPr lang="es-ES" dirty="0"/>
                        <a:t>    </a:t>
                      </a:r>
                      <a:r>
                        <a:rPr lang="es-ES" dirty="0" err="1"/>
                        <a:t>border</a:t>
                      </a:r>
                      <a:r>
                        <a:rPr lang="es-ES" dirty="0"/>
                        <a:t>: 2px </a:t>
                      </a:r>
                      <a:r>
                        <a:rPr lang="es-ES" dirty="0" err="1"/>
                        <a:t>solid</a:t>
                      </a:r>
                      <a:r>
                        <a:rPr lang="es-ES" dirty="0"/>
                        <a:t> red;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963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386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DA689-B5C4-0DAB-F886-6416E914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7A11DF-1B2B-9DD0-FF4C-9F5824978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150"/>
            <a:ext cx="8596668" cy="4648250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Estiliza elementos basados en atributos y valores específicos.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Cambia el color de los inputs de tipo </a:t>
            </a:r>
            <a:r>
              <a:rPr lang="es-ES" dirty="0" err="1"/>
              <a:t>text</a:t>
            </a:r>
            <a:r>
              <a:rPr lang="es-ES" dirty="0"/>
              <a:t> a azul.</a:t>
            </a:r>
          </a:p>
          <a:p>
            <a:pPr algn="just"/>
            <a:r>
              <a:rPr lang="es-ES" dirty="0"/>
              <a:t>Aplica un fondo amarillo a los inputs que tienen el atributo </a:t>
            </a:r>
            <a:r>
              <a:rPr lang="es-ES" dirty="0" err="1"/>
              <a:t>placeholder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Haz que el botón de envío (</a:t>
            </a:r>
            <a:r>
              <a:rPr lang="es-ES" dirty="0" err="1"/>
              <a:t>type</a:t>
            </a:r>
            <a:r>
              <a:rPr lang="es-ES" dirty="0"/>
              <a:t>="</a:t>
            </a:r>
            <a:r>
              <a:rPr lang="es-ES" dirty="0" err="1"/>
              <a:t>submit</a:t>
            </a:r>
            <a:r>
              <a:rPr lang="es-ES" dirty="0"/>
              <a:t>") tenga un color de texto blanco y un fondo negro.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9973E3A-DBA6-F02E-85D7-2F00055A5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202136"/>
              </p:ext>
            </p:extLst>
          </p:nvPr>
        </p:nvGraphicFramePr>
        <p:xfrm>
          <a:off x="1456539" y="2052270"/>
          <a:ext cx="703825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8258">
                  <a:extLst>
                    <a:ext uri="{9D8B030D-6E8A-4147-A177-3AD203B41FA5}">
                      <a16:colId xmlns:a16="http://schemas.microsoft.com/office/drawing/2014/main" val="2026957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&lt;</a:t>
                      </a:r>
                      <a:r>
                        <a:rPr lang="es-ES" dirty="0" err="1"/>
                        <a:t>form</a:t>
                      </a:r>
                      <a:r>
                        <a:rPr lang="es-ES" dirty="0"/>
                        <a:t>&gt;</a:t>
                      </a:r>
                    </a:p>
                    <a:p>
                      <a:r>
                        <a:rPr lang="es-ES" dirty="0"/>
                        <a:t>  &lt;input </a:t>
                      </a:r>
                      <a:r>
                        <a:rPr lang="es-ES" dirty="0" err="1"/>
                        <a:t>type</a:t>
                      </a:r>
                      <a:r>
                        <a:rPr lang="es-ES" dirty="0"/>
                        <a:t>="</a:t>
                      </a:r>
                      <a:r>
                        <a:rPr lang="es-ES" dirty="0" err="1"/>
                        <a:t>text</a:t>
                      </a:r>
                      <a:r>
                        <a:rPr lang="es-ES" dirty="0"/>
                        <a:t>" </a:t>
                      </a:r>
                      <a:r>
                        <a:rPr lang="es-ES" dirty="0" err="1"/>
                        <a:t>placeholder</a:t>
                      </a:r>
                      <a:r>
                        <a:rPr lang="es-ES" dirty="0"/>
                        <a:t>="Nombre completo" </a:t>
                      </a:r>
                      <a:r>
                        <a:rPr lang="es-ES" dirty="0" err="1"/>
                        <a:t>required</a:t>
                      </a:r>
                      <a:r>
                        <a:rPr lang="es-ES" dirty="0"/>
                        <a:t>&gt;</a:t>
                      </a:r>
                    </a:p>
                    <a:p>
                      <a:r>
                        <a:rPr lang="es-ES" dirty="0"/>
                        <a:t>  &lt;input </a:t>
                      </a:r>
                      <a:r>
                        <a:rPr lang="es-ES" dirty="0" err="1"/>
                        <a:t>type</a:t>
                      </a:r>
                      <a:r>
                        <a:rPr lang="es-ES" dirty="0"/>
                        <a:t>="email" </a:t>
                      </a:r>
                      <a:r>
                        <a:rPr lang="es-ES" dirty="0" err="1"/>
                        <a:t>placeholder</a:t>
                      </a:r>
                      <a:r>
                        <a:rPr lang="es-ES" dirty="0"/>
                        <a:t>="Correo electrónico"&gt;</a:t>
                      </a:r>
                    </a:p>
                    <a:p>
                      <a:r>
                        <a:rPr lang="es-ES" dirty="0"/>
                        <a:t>  &lt;input </a:t>
                      </a:r>
                      <a:r>
                        <a:rPr lang="es-ES" dirty="0" err="1"/>
                        <a:t>type</a:t>
                      </a:r>
                      <a:r>
                        <a:rPr lang="es-ES" dirty="0"/>
                        <a:t>="</a:t>
                      </a:r>
                      <a:r>
                        <a:rPr lang="es-ES" dirty="0" err="1"/>
                        <a:t>password</a:t>
                      </a:r>
                      <a:r>
                        <a:rPr lang="es-ES" dirty="0"/>
                        <a:t>" </a:t>
                      </a:r>
                      <a:r>
                        <a:rPr lang="es-ES" dirty="0" err="1"/>
                        <a:t>placeholder</a:t>
                      </a:r>
                      <a:r>
                        <a:rPr lang="es-ES" dirty="0"/>
                        <a:t>="Contraseña"&gt;</a:t>
                      </a:r>
                    </a:p>
                    <a:p>
                      <a:r>
                        <a:rPr lang="es-ES" dirty="0"/>
                        <a:t>  &lt;input </a:t>
                      </a:r>
                      <a:r>
                        <a:rPr lang="es-ES" dirty="0" err="1"/>
                        <a:t>type</a:t>
                      </a:r>
                      <a:r>
                        <a:rPr lang="es-ES" dirty="0"/>
                        <a:t>="</a:t>
                      </a:r>
                      <a:r>
                        <a:rPr lang="es-ES" dirty="0" err="1"/>
                        <a:t>submit</a:t>
                      </a:r>
                      <a:r>
                        <a:rPr lang="es-ES" dirty="0"/>
                        <a:t>" </a:t>
                      </a:r>
                      <a:r>
                        <a:rPr lang="es-ES" dirty="0" err="1"/>
                        <a:t>value</a:t>
                      </a:r>
                      <a:r>
                        <a:rPr lang="es-ES" dirty="0"/>
                        <a:t>="Enviar"&gt;</a:t>
                      </a:r>
                    </a:p>
                    <a:p>
                      <a:r>
                        <a:rPr lang="es-ES" dirty="0"/>
                        <a:t>&lt;/</a:t>
                      </a:r>
                      <a:r>
                        <a:rPr lang="es-ES" dirty="0" err="1"/>
                        <a:t>form</a:t>
                      </a:r>
                      <a:r>
                        <a:rPr lang="es-E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67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985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9168C-974A-8F7D-97BD-BF218D12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E23916-BCA8-006F-73BB-EB4565E9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4395"/>
            <a:ext cx="8596668" cy="48006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Usa </a:t>
            </a:r>
            <a:r>
              <a:rPr lang="es-ES" dirty="0" err="1"/>
              <a:t>pseudo-clases</a:t>
            </a:r>
            <a:r>
              <a:rPr lang="es-ES" dirty="0"/>
              <a:t> para aplicar estilos en función de los estados o posiciones.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Cambia el color de los enlaces (&lt;a&gt;) cuando el usuario pase el cursor sobre ellos.</a:t>
            </a:r>
          </a:p>
          <a:p>
            <a:pPr algn="just"/>
            <a:r>
              <a:rPr lang="es-ES" dirty="0"/>
              <a:t>Aplica un estilo distinto al último elemento de la lista .</a:t>
            </a:r>
            <a:r>
              <a:rPr lang="es-ES" dirty="0" err="1"/>
              <a:t>menu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Haz que el botón tenga un borde verde cuando esté en estado de foco.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9607409-A9C1-EAEA-2AB0-AC9FE0669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00854"/>
              </p:ext>
            </p:extLst>
          </p:nvPr>
        </p:nvGraphicFramePr>
        <p:xfrm>
          <a:off x="2798642" y="2096515"/>
          <a:ext cx="435405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052">
                  <a:extLst>
                    <a:ext uri="{9D8B030D-6E8A-4147-A177-3AD203B41FA5}">
                      <a16:colId xmlns:a16="http://schemas.microsoft.com/office/drawing/2014/main" val="2660673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&lt;ul class="menu"&gt;</a:t>
                      </a:r>
                    </a:p>
                    <a:p>
                      <a:r>
                        <a:rPr lang="it-IT" dirty="0"/>
                        <a:t>  &lt;li&gt;&lt;a href="#"&gt;Inicio&lt;/a&gt;&lt;/li&gt;</a:t>
                      </a:r>
                    </a:p>
                    <a:p>
                      <a:r>
                        <a:rPr lang="it-IT" dirty="0"/>
                        <a:t>  &lt;li&gt;&lt;a href="#"&gt;Servicios&lt;/a&gt;&lt;/li&gt;</a:t>
                      </a:r>
                    </a:p>
                    <a:p>
                      <a:r>
                        <a:rPr lang="it-IT" dirty="0"/>
                        <a:t>  &lt;li&gt;&lt;a href="#"&gt;Contacto&lt;/a&gt;&lt;/li&gt;</a:t>
                      </a:r>
                    </a:p>
                    <a:p>
                      <a:r>
                        <a:rPr lang="it-IT" dirty="0"/>
                        <a:t>&lt;/ul&gt;</a:t>
                      </a:r>
                    </a:p>
                    <a:p>
                      <a:r>
                        <a:rPr lang="it-IT" dirty="0"/>
                        <a:t>&lt;button&gt;Haga clic aquí&lt;/button&gt;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196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54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23E3A-55C8-6C1F-25BF-112F4868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IV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B34CE4-12BA-AEAD-1EAC-A24D12F47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2382"/>
            <a:ext cx="8596668" cy="46531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Añade contenido decorativo y aplicar estilos a partes específicas de los elementos.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Usa ::</a:t>
            </a:r>
            <a:r>
              <a:rPr lang="es-ES" dirty="0" err="1"/>
              <a:t>before</a:t>
            </a:r>
            <a:r>
              <a:rPr lang="es-ES" dirty="0"/>
              <a:t> para añadir una línea decorativa antes del título (&lt;h2&gt;).</a:t>
            </a:r>
          </a:p>
          <a:p>
            <a:pPr algn="just"/>
            <a:r>
              <a:rPr lang="es-ES" dirty="0"/>
              <a:t>Usa ::after para añadir un icono después del párrafo en .</a:t>
            </a:r>
            <a:r>
              <a:rPr lang="es-ES" dirty="0" err="1"/>
              <a:t>card</a:t>
            </a:r>
            <a:r>
              <a:rPr lang="es-ES" dirty="0"/>
              <a:t>.</a:t>
            </a:r>
          </a:p>
          <a:p>
            <a:pPr algn="just"/>
            <a:r>
              <a:rPr lang="es-ES" dirty="0"/>
              <a:t>Cambia el color del primer carácter del bloque de cita (&lt;</a:t>
            </a:r>
            <a:r>
              <a:rPr lang="es-ES" dirty="0" err="1"/>
              <a:t>blockquote</a:t>
            </a:r>
            <a:r>
              <a:rPr lang="es-ES" dirty="0"/>
              <a:t>&gt;).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876FDDF-0656-605F-FF05-449404D2A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57377"/>
              </p:ext>
            </p:extLst>
          </p:nvPr>
        </p:nvGraphicFramePr>
        <p:xfrm>
          <a:off x="2872384" y="2423160"/>
          <a:ext cx="420656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6568">
                  <a:extLst>
                    <a:ext uri="{9D8B030D-6E8A-4147-A177-3AD203B41FA5}">
                      <a16:colId xmlns:a16="http://schemas.microsoft.com/office/drawing/2014/main" val="3441432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&lt;</a:t>
                      </a:r>
                      <a:r>
                        <a:rPr lang="es-ES" dirty="0" err="1"/>
                        <a:t>div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class</a:t>
                      </a:r>
                      <a:r>
                        <a:rPr lang="es-ES" dirty="0"/>
                        <a:t>="</a:t>
                      </a:r>
                      <a:r>
                        <a:rPr lang="es-ES" dirty="0" err="1"/>
                        <a:t>card</a:t>
                      </a:r>
                      <a:r>
                        <a:rPr lang="es-ES" dirty="0"/>
                        <a:t>"&gt;</a:t>
                      </a:r>
                    </a:p>
                    <a:p>
                      <a:r>
                        <a:rPr lang="es-ES" dirty="0"/>
                        <a:t>  &lt;h2&gt;Título de la tarjeta&lt;/h2&gt;</a:t>
                      </a:r>
                    </a:p>
                    <a:p>
                      <a:r>
                        <a:rPr lang="es-ES" dirty="0"/>
                        <a:t>  &lt;p&gt;Contenido de la tarjeta.&lt;/p&gt;</a:t>
                      </a:r>
                    </a:p>
                    <a:p>
                      <a:r>
                        <a:rPr lang="es-ES" dirty="0"/>
                        <a:t>&lt;/</a:t>
                      </a:r>
                      <a:r>
                        <a:rPr lang="es-ES" dirty="0" err="1"/>
                        <a:t>div</a:t>
                      </a:r>
                      <a:r>
                        <a:rPr lang="es-ES" dirty="0"/>
                        <a:t>&gt;</a:t>
                      </a:r>
                    </a:p>
                    <a:p>
                      <a:r>
                        <a:rPr lang="es-ES" dirty="0"/>
                        <a:t>&lt;</a:t>
                      </a:r>
                      <a:r>
                        <a:rPr lang="es-ES" dirty="0" err="1"/>
                        <a:t>blockquote</a:t>
                      </a:r>
                      <a:r>
                        <a:rPr lang="es-ES" dirty="0"/>
                        <a:t>&gt;</a:t>
                      </a:r>
                    </a:p>
                    <a:p>
                      <a:r>
                        <a:rPr lang="es-ES" dirty="0"/>
                        <a:t>  Este es un ejemplo de una cita.</a:t>
                      </a:r>
                    </a:p>
                    <a:p>
                      <a:r>
                        <a:rPr lang="es-ES" dirty="0"/>
                        <a:t>&lt;/</a:t>
                      </a:r>
                      <a:r>
                        <a:rPr lang="es-ES" dirty="0" err="1"/>
                        <a:t>blockquote</a:t>
                      </a:r>
                      <a:r>
                        <a:rPr lang="es-E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21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506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25EA3-1132-554E-3FE7-D10161B2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0739EE-0FE4-70B9-E9B8-850E9E504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Estiliza tu página web usando todos los selectores que conoces.</a:t>
            </a:r>
          </a:p>
        </p:txBody>
      </p:sp>
    </p:spTree>
    <p:extLst>
      <p:ext uri="{BB962C8B-B14F-4D97-AF65-F5344CB8AC3E}">
        <p14:creationId xmlns:p14="http://schemas.microsoft.com/office/powerpoint/2010/main" val="649685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B4085-C998-986E-027D-395A2C737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marcas y sistemas de gestión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C39A7-C931-1A2C-A1EF-3F6155F0D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Dr. Antonio Barba</a:t>
            </a:r>
          </a:p>
        </p:txBody>
      </p:sp>
    </p:spTree>
    <p:extLst>
      <p:ext uri="{BB962C8B-B14F-4D97-AF65-F5344CB8AC3E}">
        <p14:creationId xmlns:p14="http://schemas.microsoft.com/office/powerpoint/2010/main" val="62095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9363C-936A-2951-27A3-883AD3E9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Selectores básicos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991BD1-BAA3-2058-1B27-28811104A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9647"/>
            <a:ext cx="8596668" cy="4795204"/>
          </a:xfrm>
        </p:spPr>
        <p:txBody>
          <a:bodyPr>
            <a:normAutofit/>
          </a:bodyPr>
          <a:lstStyle/>
          <a:p>
            <a:r>
              <a:rPr lang="es-ES" dirty="0"/>
              <a:t>Selector de </a:t>
            </a:r>
            <a:r>
              <a:rPr lang="es-ES" b="1" dirty="0"/>
              <a:t>ID</a:t>
            </a:r>
            <a:r>
              <a:rPr lang="es-ES" dirty="0"/>
              <a:t>: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Selector </a:t>
            </a:r>
            <a:r>
              <a:rPr lang="es-ES" b="1" dirty="0"/>
              <a:t>universal</a:t>
            </a:r>
            <a:r>
              <a:rPr lang="es-ES" dirty="0"/>
              <a:t>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Selector </a:t>
            </a:r>
            <a:r>
              <a:rPr lang="es-ES" b="1" dirty="0"/>
              <a:t>agrupado</a:t>
            </a:r>
            <a:r>
              <a:rPr lang="es-ES" dirty="0"/>
              <a:t>:</a:t>
            </a:r>
          </a:p>
          <a:p>
            <a:endParaRPr lang="es-ES" dirty="0"/>
          </a:p>
          <a:p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6FD2675-2A1B-EE07-B54B-574899406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327864"/>
              </p:ext>
            </p:extLst>
          </p:nvPr>
        </p:nvGraphicFramePr>
        <p:xfrm>
          <a:off x="3078861" y="3270487"/>
          <a:ext cx="379361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612">
                  <a:extLst>
                    <a:ext uri="{9D8B030D-6E8A-4147-A177-3AD203B41FA5}">
                      <a16:colId xmlns:a16="http://schemas.microsoft.com/office/drawing/2014/main" val="2306692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* {</a:t>
                      </a:r>
                    </a:p>
                    <a:p>
                      <a:r>
                        <a:rPr lang="es-ES" dirty="0"/>
                        <a:t>    </a:t>
                      </a:r>
                      <a:r>
                        <a:rPr lang="es-ES" dirty="0" err="1"/>
                        <a:t>margin</a:t>
                      </a:r>
                      <a:r>
                        <a:rPr lang="es-ES" dirty="0"/>
                        <a:t>: 0;</a:t>
                      </a:r>
                    </a:p>
                    <a:p>
                      <a:r>
                        <a:rPr lang="es-ES" dirty="0"/>
                        <a:t>    </a:t>
                      </a:r>
                      <a:r>
                        <a:rPr lang="es-ES" dirty="0" err="1"/>
                        <a:t>font-family</a:t>
                      </a:r>
                      <a:r>
                        <a:rPr lang="es-ES" dirty="0"/>
                        <a:t>: Arial, </a:t>
                      </a:r>
                      <a:r>
                        <a:rPr lang="es-ES" dirty="0" err="1"/>
                        <a:t>sans-serif</a:t>
                      </a:r>
                      <a:r>
                        <a:rPr lang="es-ES" dirty="0"/>
                        <a:t>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46031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F3AAEE8-34DC-2388-7A7A-EA92A696D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42159"/>
              </p:ext>
            </p:extLst>
          </p:nvPr>
        </p:nvGraphicFramePr>
        <p:xfrm>
          <a:off x="3749912" y="4884894"/>
          <a:ext cx="245151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510">
                  <a:extLst>
                    <a:ext uri="{9D8B030D-6E8A-4147-A177-3AD203B41FA5}">
                      <a16:colId xmlns:a16="http://schemas.microsoft.com/office/drawing/2014/main" val="2949960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h1, h2, p {</a:t>
                      </a:r>
                      <a:b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s-E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text-align</a:t>
                      </a:r>
                      <a: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center;</a:t>
                      </a:r>
                      <a:b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color: red;</a:t>
                      </a:r>
                      <a:b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s-E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052079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5233755-8744-0200-A1F1-728259829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41777"/>
              </p:ext>
            </p:extLst>
          </p:nvPr>
        </p:nvGraphicFramePr>
        <p:xfrm>
          <a:off x="3307461" y="1930400"/>
          <a:ext cx="333641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413">
                  <a:extLst>
                    <a:ext uri="{9D8B030D-6E8A-4147-A177-3AD203B41FA5}">
                      <a16:colId xmlns:a16="http://schemas.microsoft.com/office/drawing/2014/main" val="596734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#titulo-principal {</a:t>
                      </a:r>
                    </a:p>
                    <a:p>
                      <a:r>
                        <a:rPr lang="es-ES" dirty="0"/>
                        <a:t>    </a:t>
                      </a:r>
                      <a:r>
                        <a:rPr lang="es-ES" dirty="0" err="1"/>
                        <a:t>background</a:t>
                      </a:r>
                      <a:r>
                        <a:rPr lang="es-ES" dirty="0"/>
                        <a:t>-color: </a:t>
                      </a:r>
                      <a:r>
                        <a:rPr lang="es-ES" dirty="0" err="1"/>
                        <a:t>yellow</a:t>
                      </a:r>
                      <a:r>
                        <a:rPr lang="es-ES" dirty="0"/>
                        <a:t>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281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34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90944-DED2-6EDB-2FFA-BC8D8FAFF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0246"/>
            <a:ext cx="8596668" cy="1320800"/>
          </a:xfrm>
        </p:spPr>
        <p:txBody>
          <a:bodyPr/>
          <a:lstStyle/>
          <a:p>
            <a:r>
              <a:rPr lang="es-ES" dirty="0"/>
              <a:t>Selectores de relación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88BA3-E675-26EC-C9A4-A292627BB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1944"/>
            <a:ext cx="8596668" cy="3880773"/>
          </a:xfrm>
        </p:spPr>
        <p:txBody>
          <a:bodyPr/>
          <a:lstStyle/>
          <a:p>
            <a:pPr algn="just"/>
            <a:r>
              <a:rPr lang="es-ES" dirty="0"/>
              <a:t>Selector </a:t>
            </a:r>
            <a:r>
              <a:rPr lang="es-ES" b="1" dirty="0"/>
              <a:t>descendiente</a:t>
            </a:r>
            <a:r>
              <a:rPr lang="es-ES" dirty="0"/>
              <a:t>. Selecciona los elementos de un contenedor: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Selector </a:t>
            </a:r>
            <a:r>
              <a:rPr lang="es-ES" b="1" dirty="0"/>
              <a:t>hijo</a:t>
            </a:r>
            <a:r>
              <a:rPr lang="es-ES" dirty="0"/>
              <a:t> (&gt;). Selecciona solo los elementos que son hijos directos:</a:t>
            </a:r>
          </a:p>
          <a:p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76FA938-8B50-7BEA-CBE6-E9D3354D4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16406"/>
              </p:ext>
            </p:extLst>
          </p:nvPr>
        </p:nvGraphicFramePr>
        <p:xfrm>
          <a:off x="3405237" y="1670003"/>
          <a:ext cx="314086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862">
                  <a:extLst>
                    <a:ext uri="{9D8B030D-6E8A-4147-A177-3AD203B41FA5}">
                      <a16:colId xmlns:a16="http://schemas.microsoft.com/office/drawing/2014/main" val="3235718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section</a:t>
                      </a:r>
                      <a:r>
                        <a:rPr lang="es-ES" dirty="0"/>
                        <a:t> p {</a:t>
                      </a:r>
                    </a:p>
                    <a:p>
                      <a:r>
                        <a:rPr lang="es-ES" dirty="0"/>
                        <a:t>    color: </a:t>
                      </a:r>
                      <a:r>
                        <a:rPr lang="es-ES" dirty="0" err="1"/>
                        <a:t>green</a:t>
                      </a:r>
                      <a:r>
                        <a:rPr lang="es-ES" dirty="0"/>
                        <a:t>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74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&lt;</a:t>
                      </a:r>
                      <a:r>
                        <a:rPr lang="es-ES" dirty="0" err="1"/>
                        <a:t>section</a:t>
                      </a:r>
                      <a:r>
                        <a:rPr lang="es-ES" dirty="0"/>
                        <a:t>&gt;</a:t>
                      </a:r>
                    </a:p>
                    <a:p>
                      <a:r>
                        <a:rPr lang="es-ES" dirty="0"/>
                        <a:t>    &lt;p&gt;Texto en verde.&lt;/p&gt;</a:t>
                      </a:r>
                    </a:p>
                    <a:p>
                      <a:r>
                        <a:rPr lang="es-ES" dirty="0"/>
                        <a:t>&lt;/</a:t>
                      </a:r>
                      <a:r>
                        <a:rPr lang="es-ES" dirty="0" err="1"/>
                        <a:t>section</a:t>
                      </a:r>
                      <a:r>
                        <a:rPr lang="es-E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81459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8DAA099-1B70-04FA-5E05-DB91D1F62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31149"/>
              </p:ext>
            </p:extLst>
          </p:nvPr>
        </p:nvGraphicFramePr>
        <p:xfrm>
          <a:off x="3405237" y="4026027"/>
          <a:ext cx="3705123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5123">
                  <a:extLst>
                    <a:ext uri="{9D8B030D-6E8A-4147-A177-3AD203B41FA5}">
                      <a16:colId xmlns:a16="http://schemas.microsoft.com/office/drawing/2014/main" val="1034343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div</a:t>
                      </a:r>
                      <a:r>
                        <a:rPr lang="es-ES" dirty="0"/>
                        <a:t> &gt; p {</a:t>
                      </a:r>
                    </a:p>
                    <a:p>
                      <a:r>
                        <a:rPr lang="es-ES" dirty="0"/>
                        <a:t>    </a:t>
                      </a:r>
                      <a:r>
                        <a:rPr lang="es-ES" dirty="0" err="1"/>
                        <a:t>font-weight</a:t>
                      </a:r>
                      <a:r>
                        <a:rPr lang="es-ES" dirty="0"/>
                        <a:t>: </a:t>
                      </a:r>
                      <a:r>
                        <a:rPr lang="es-ES" dirty="0" err="1"/>
                        <a:t>bold</a:t>
                      </a:r>
                      <a:r>
                        <a:rPr lang="es-ES" dirty="0"/>
                        <a:t>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75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&lt;</a:t>
                      </a:r>
                      <a:r>
                        <a:rPr lang="es-ES" dirty="0" err="1"/>
                        <a:t>div</a:t>
                      </a:r>
                      <a:r>
                        <a:rPr lang="es-ES" dirty="0"/>
                        <a:t>&gt;</a:t>
                      </a:r>
                    </a:p>
                    <a:p>
                      <a:r>
                        <a:rPr lang="es-ES" dirty="0"/>
                        <a:t>    &lt;p&gt;Texto en negrita.&lt;/p&gt;</a:t>
                      </a:r>
                    </a:p>
                    <a:p>
                      <a:r>
                        <a:rPr lang="es-ES" dirty="0"/>
                        <a:t>    &lt;</a:t>
                      </a:r>
                      <a:r>
                        <a:rPr lang="es-ES" dirty="0" err="1"/>
                        <a:t>div</a:t>
                      </a:r>
                      <a:r>
                        <a:rPr lang="es-ES" dirty="0"/>
                        <a:t>&gt;</a:t>
                      </a:r>
                    </a:p>
                    <a:p>
                      <a:r>
                        <a:rPr lang="es-ES" dirty="0"/>
                        <a:t>        &lt;p&gt;Texto no afectado.&lt;/p&gt;</a:t>
                      </a:r>
                    </a:p>
                    <a:p>
                      <a:r>
                        <a:rPr lang="es-ES" dirty="0"/>
                        <a:t>    &lt;/</a:t>
                      </a:r>
                      <a:r>
                        <a:rPr lang="es-ES" dirty="0" err="1"/>
                        <a:t>div</a:t>
                      </a:r>
                      <a:r>
                        <a:rPr lang="es-ES" dirty="0"/>
                        <a:t>&gt;</a:t>
                      </a:r>
                    </a:p>
                    <a:p>
                      <a:r>
                        <a:rPr lang="es-ES" dirty="0"/>
                        <a:t>&lt;/</a:t>
                      </a:r>
                      <a:r>
                        <a:rPr lang="es-ES" dirty="0" err="1"/>
                        <a:t>div</a:t>
                      </a:r>
                      <a:r>
                        <a:rPr lang="es-ES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35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04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EDEA0-049D-B474-AD1C-3468CC94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Selectores de relación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E40093-8B30-6FB9-9393-F22060ECA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4900"/>
            <a:ext cx="8596668" cy="3312702"/>
          </a:xfrm>
        </p:spPr>
        <p:txBody>
          <a:bodyPr/>
          <a:lstStyle/>
          <a:p>
            <a:pPr algn="just"/>
            <a:r>
              <a:rPr lang="es-ES" dirty="0"/>
              <a:t>Selector </a:t>
            </a:r>
            <a:r>
              <a:rPr lang="es-ES" b="1" dirty="0"/>
              <a:t>hermano adyacente (+)</a:t>
            </a:r>
            <a:r>
              <a:rPr lang="es-ES" dirty="0"/>
              <a:t>. Selecciona el primer elemento del hermano inmediato: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Selector </a:t>
            </a:r>
            <a:r>
              <a:rPr lang="es-ES" b="1" dirty="0"/>
              <a:t>general de hermanos (~)</a:t>
            </a:r>
            <a:r>
              <a:rPr lang="es-ES" dirty="0"/>
              <a:t>. Selecciona todos los hermanos siguientes:</a:t>
            </a:r>
          </a:p>
          <a:p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9616002-2255-469C-F26A-EC9AD9103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314808"/>
              </p:ext>
            </p:extLst>
          </p:nvPr>
        </p:nvGraphicFramePr>
        <p:xfrm>
          <a:off x="3469694" y="2158460"/>
          <a:ext cx="3011948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1948">
                  <a:extLst>
                    <a:ext uri="{9D8B030D-6E8A-4147-A177-3AD203B41FA5}">
                      <a16:colId xmlns:a16="http://schemas.microsoft.com/office/drawing/2014/main" val="1564853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h1 + p {</a:t>
                      </a:r>
                    </a:p>
                    <a:p>
                      <a:r>
                        <a:rPr lang="es-ES" dirty="0"/>
                        <a:t>    </a:t>
                      </a:r>
                      <a:r>
                        <a:rPr lang="es-ES" dirty="0" err="1"/>
                        <a:t>font-size</a:t>
                      </a:r>
                      <a:r>
                        <a:rPr lang="es-ES" dirty="0"/>
                        <a:t>: 14px;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525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&lt;h1&gt;Título&lt;/h1&gt;</a:t>
                      </a:r>
                    </a:p>
                    <a:p>
                      <a:r>
                        <a:rPr lang="pt-BR" dirty="0"/>
                        <a:t>&lt;p&gt;Texto </a:t>
                      </a:r>
                      <a:r>
                        <a:rPr lang="pt-BR" dirty="0" err="1"/>
                        <a:t>pequeño</a:t>
                      </a:r>
                      <a:r>
                        <a:rPr lang="pt-BR" dirty="0"/>
                        <a:t>.&lt;/p&gt;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52127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9D19C46-E72F-C38B-C332-22A26CFB8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10708"/>
              </p:ext>
            </p:extLst>
          </p:nvPr>
        </p:nvGraphicFramePr>
        <p:xfrm>
          <a:off x="3690920" y="4419600"/>
          <a:ext cx="256949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9496">
                  <a:extLst>
                    <a:ext uri="{9D8B030D-6E8A-4147-A177-3AD203B41FA5}">
                      <a16:colId xmlns:a16="http://schemas.microsoft.com/office/drawing/2014/main" val="2213204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h1 ~ p {</a:t>
                      </a:r>
                    </a:p>
                    <a:p>
                      <a:r>
                        <a:rPr lang="es-ES" dirty="0"/>
                        <a:t>    color: gray;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52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&lt;h1&gt;Título&lt;/h1&gt;</a:t>
                      </a:r>
                    </a:p>
                    <a:p>
                      <a:r>
                        <a:rPr lang="pt-BR" dirty="0"/>
                        <a:t>&lt;p&gt;</a:t>
                      </a:r>
                      <a:r>
                        <a:rPr lang="pt-BR" dirty="0" err="1"/>
                        <a:t>Párrafo</a:t>
                      </a:r>
                      <a:r>
                        <a:rPr lang="pt-BR" dirty="0"/>
                        <a:t> 1.&lt;/p&gt;</a:t>
                      </a:r>
                    </a:p>
                    <a:p>
                      <a:r>
                        <a:rPr lang="pt-BR" dirty="0"/>
                        <a:t>&lt;p&gt;</a:t>
                      </a:r>
                      <a:r>
                        <a:rPr lang="pt-BR" dirty="0" err="1"/>
                        <a:t>Párrafo</a:t>
                      </a:r>
                      <a:r>
                        <a:rPr lang="pt-BR" dirty="0"/>
                        <a:t> 2.&lt;/p&gt;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152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33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DE7F4-45CD-ECE3-E131-DC04627B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Selectores de atributos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74F4AD-AAC4-3AC7-CE9D-5DA13C77F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144"/>
            <a:ext cx="8596668" cy="4697411"/>
          </a:xfrm>
        </p:spPr>
        <p:txBody>
          <a:bodyPr>
            <a:normAutofit/>
          </a:bodyPr>
          <a:lstStyle/>
          <a:p>
            <a:pPr algn="just"/>
            <a:r>
              <a:rPr lang="es-ES" b="1" dirty="0"/>
              <a:t>Presencia de atributo</a:t>
            </a:r>
            <a:r>
              <a:rPr lang="es-ES" dirty="0"/>
              <a:t>. Selecciona elementos que tengan un atributo específico: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b="1" dirty="0"/>
              <a:t>Valor exacto de atributo</a:t>
            </a:r>
            <a:r>
              <a:rPr lang="es-ES" dirty="0"/>
              <a:t>. Selecciona elementos cuyo atributo tenga un valor exacto: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6881C07-6F4A-3CEA-D816-FAE3BC737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215898"/>
              </p:ext>
            </p:extLst>
          </p:nvPr>
        </p:nvGraphicFramePr>
        <p:xfrm>
          <a:off x="3344333" y="2269712"/>
          <a:ext cx="326267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2670">
                  <a:extLst>
                    <a:ext uri="{9D8B030D-6E8A-4147-A177-3AD203B41FA5}">
                      <a16:colId xmlns:a16="http://schemas.microsoft.com/office/drawing/2014/main" val="1949922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input[name] {</a:t>
                      </a:r>
                    </a:p>
                    <a:p>
                      <a:r>
                        <a:rPr lang="en-US" dirty="0"/>
                        <a:t>    border: 1px solid blue;</a:t>
                      </a:r>
                    </a:p>
                    <a:p>
                      <a:r>
                        <a:rPr lang="en-US" dirty="0"/>
                        <a:t>}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38701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B8E7975-8284-F494-D9BA-4CE192AC3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44717"/>
              </p:ext>
            </p:extLst>
          </p:nvPr>
        </p:nvGraphicFramePr>
        <p:xfrm>
          <a:off x="2975623" y="4131088"/>
          <a:ext cx="400009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090">
                  <a:extLst>
                    <a:ext uri="{9D8B030D-6E8A-4147-A177-3AD203B41FA5}">
                      <a16:colId xmlns:a16="http://schemas.microsoft.com/office/drawing/2014/main" val="2547556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input[type="text"] {</a:t>
                      </a:r>
                    </a:p>
                    <a:p>
                      <a:r>
                        <a:rPr lang="en-US" dirty="0"/>
                        <a:t>    background-color: </a:t>
                      </a:r>
                      <a:r>
                        <a:rPr lang="en-US" dirty="0" err="1"/>
                        <a:t>lightyellow</a:t>
                      </a:r>
                      <a:r>
                        <a:rPr lang="en-US" dirty="0"/>
                        <a:t>;</a:t>
                      </a:r>
                    </a:p>
                    <a:p>
                      <a:r>
                        <a:rPr lang="en-US" dirty="0"/>
                        <a:t>}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23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195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CE523-D45E-3906-0136-42EAE3F0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Selectores de atributos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1190B0-6EF0-A86B-2E4A-9F58D3B74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algn="just"/>
            <a:r>
              <a:rPr lang="es-ES" dirty="0"/>
              <a:t>Valor que comienza con ^: 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Valor que termina con $: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Valor que contiene *:</a:t>
            </a:r>
          </a:p>
          <a:p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B0977E4-8735-F89A-8F61-70BB27928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03874"/>
              </p:ext>
            </p:extLst>
          </p:nvPr>
        </p:nvGraphicFramePr>
        <p:xfrm>
          <a:off x="3878824" y="1895013"/>
          <a:ext cx="219368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687">
                  <a:extLst>
                    <a:ext uri="{9D8B030D-6E8A-4147-A177-3AD203B41FA5}">
                      <a16:colId xmlns:a16="http://schemas.microsoft.com/office/drawing/2014/main" val="4097223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^="https"] {</a:t>
                      </a:r>
                    </a:p>
                    <a:p>
                      <a:r>
                        <a:rPr lang="en-US" dirty="0"/>
                        <a:t>    color: green;</a:t>
                      </a:r>
                    </a:p>
                    <a:p>
                      <a:r>
                        <a:rPr lang="en-US" dirty="0"/>
                        <a:t>}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07070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DB49F2E-EA9E-5192-DC14-DE3BEC4D8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54563"/>
              </p:ext>
            </p:extLst>
          </p:nvPr>
        </p:nvGraphicFramePr>
        <p:xfrm>
          <a:off x="3407149" y="3591388"/>
          <a:ext cx="296770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7704">
                  <a:extLst>
                    <a:ext uri="{9D8B030D-6E8A-4147-A177-3AD203B41FA5}">
                      <a16:colId xmlns:a16="http://schemas.microsoft.com/office/drawing/2014/main" val="2878622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img</a:t>
                      </a:r>
                      <a:r>
                        <a:rPr lang="es-ES" dirty="0"/>
                        <a:t>[</a:t>
                      </a:r>
                      <a:r>
                        <a:rPr lang="es-ES" dirty="0" err="1"/>
                        <a:t>src</a:t>
                      </a:r>
                      <a:r>
                        <a:rPr lang="es-ES" dirty="0"/>
                        <a:t>$=".png"] {</a:t>
                      </a:r>
                    </a:p>
                    <a:p>
                      <a:r>
                        <a:rPr lang="es-ES" dirty="0"/>
                        <a:t>    </a:t>
                      </a:r>
                      <a:r>
                        <a:rPr lang="es-ES" dirty="0" err="1"/>
                        <a:t>border</a:t>
                      </a:r>
                      <a:r>
                        <a:rPr lang="es-ES" dirty="0"/>
                        <a:t>: 2px </a:t>
                      </a:r>
                      <a:r>
                        <a:rPr lang="es-ES" dirty="0" err="1"/>
                        <a:t>solid</a:t>
                      </a:r>
                      <a:r>
                        <a:rPr lang="es-ES" dirty="0"/>
                        <a:t> red;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83516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0697E58-C43C-AA0F-051A-FB1F2D5E3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221047"/>
              </p:ext>
            </p:extLst>
          </p:nvPr>
        </p:nvGraphicFramePr>
        <p:xfrm>
          <a:off x="3673575" y="5235378"/>
          <a:ext cx="260418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4186">
                  <a:extLst>
                    <a:ext uri="{9D8B030D-6E8A-4147-A177-3AD203B41FA5}">
                      <a16:colId xmlns:a16="http://schemas.microsoft.com/office/drawing/2014/main" val="2016897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a[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*="</a:t>
                      </a:r>
                      <a:r>
                        <a:rPr lang="en-US" dirty="0" err="1"/>
                        <a:t>descargar</a:t>
                      </a:r>
                      <a:r>
                        <a:rPr lang="en-US" dirty="0"/>
                        <a:t>"] {</a:t>
                      </a:r>
                    </a:p>
                    <a:p>
                      <a:r>
                        <a:rPr lang="en-US" dirty="0"/>
                        <a:t>    font-weight: bold;</a:t>
                      </a:r>
                    </a:p>
                    <a:p>
                      <a:r>
                        <a:rPr lang="en-US" dirty="0"/>
                        <a:t>}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45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27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35D80-C5DB-E511-F002-CF73BD16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8878"/>
            <a:ext cx="8596668" cy="1320800"/>
          </a:xfrm>
        </p:spPr>
        <p:txBody>
          <a:bodyPr/>
          <a:lstStyle/>
          <a:p>
            <a:r>
              <a:rPr lang="es-ES" dirty="0"/>
              <a:t>Selectores </a:t>
            </a:r>
            <a:r>
              <a:rPr lang="es-ES" dirty="0" err="1"/>
              <a:t>pseudo-clase</a:t>
            </a:r>
            <a:r>
              <a:rPr lang="es-ES" dirty="0"/>
              <a:t>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3F8809-2950-DD16-2B50-50649E800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9390"/>
            <a:ext cx="8596668" cy="477973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/>
              <a:t>Estado de </a:t>
            </a:r>
            <a:r>
              <a:rPr lang="es-ES" b="1" dirty="0"/>
              <a:t>elementos interactivos</a:t>
            </a:r>
            <a:r>
              <a:rPr lang="es-ES" dirty="0"/>
              <a:t>. Para cambiar estilos </a:t>
            </a:r>
            <a:r>
              <a:rPr lang="es-ES" u="sng" dirty="0"/>
              <a:t>según el estado </a:t>
            </a:r>
            <a:r>
              <a:rPr lang="es-ES" dirty="0"/>
              <a:t>del elemento. En el siguiente ejemplo se cambia el color de un enlace cuando el cursor pasa por encima: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En este otro ejemplo, se modifica el foco.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:</a:t>
            </a:r>
            <a:r>
              <a:rPr lang="es-ES" dirty="0" err="1"/>
              <a:t>focus</a:t>
            </a:r>
            <a:r>
              <a:rPr lang="es-ES" dirty="0"/>
              <a:t> se aplica a un elemento cuando está en estado de enfoque (</a:t>
            </a:r>
            <a:r>
              <a:rPr lang="es-ES" dirty="0" err="1"/>
              <a:t>focus</a:t>
            </a:r>
            <a:r>
              <a:rPr lang="es-ES" dirty="0"/>
              <a:t>). Esto ocurre cuando el usuario selecciona o activa un elemento, generalmente con el teclado (como al presionar la tecla </a:t>
            </a:r>
            <a:r>
              <a:rPr lang="es-ES" dirty="0" err="1"/>
              <a:t>Tab</a:t>
            </a:r>
            <a:r>
              <a:rPr lang="es-ES" dirty="0"/>
              <a:t> en un formulario o tabla) o al hacer clic en un campo interactivo, como un input, enlace, botón, etc.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F27BF45-5301-AAAF-6020-706368626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206402"/>
              </p:ext>
            </p:extLst>
          </p:nvPr>
        </p:nvGraphicFramePr>
        <p:xfrm>
          <a:off x="4067003" y="2382990"/>
          <a:ext cx="181732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329">
                  <a:extLst>
                    <a:ext uri="{9D8B030D-6E8A-4147-A177-3AD203B41FA5}">
                      <a16:colId xmlns:a16="http://schemas.microsoft.com/office/drawing/2014/main" val="3127298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a:hover {</a:t>
                      </a:r>
                    </a:p>
                    <a:p>
                      <a:r>
                        <a:rPr lang="es-ES" dirty="0"/>
                        <a:t>    color: red;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607392"/>
                  </a:ext>
                </a:extLst>
              </a:tr>
            </a:tbl>
          </a:graphicData>
        </a:graphic>
      </p:graphicFrame>
      <p:graphicFrame>
        <p:nvGraphicFramePr>
          <p:cNvPr id="7" name="Marcador de contenido 3">
            <a:extLst>
              <a:ext uri="{FF2B5EF4-FFF2-40B4-BE49-F238E27FC236}">
                <a16:creationId xmlns:a16="http://schemas.microsoft.com/office/drawing/2014/main" id="{4E66F7AD-C262-3960-328A-49AA115B86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696991"/>
              </p:ext>
            </p:extLst>
          </p:nvPr>
        </p:nvGraphicFramePr>
        <p:xfrm>
          <a:off x="3330940" y="3909256"/>
          <a:ext cx="328945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453">
                  <a:extLst>
                    <a:ext uri="{9D8B030D-6E8A-4147-A177-3AD203B41FA5}">
                      <a16:colId xmlns:a16="http://schemas.microsoft.com/office/drawing/2014/main" val="19665089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a:focus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border</a:t>
                      </a:r>
                      <a:r>
                        <a:rPr lang="es-ES" dirty="0"/>
                        <a:t>: 2px </a:t>
                      </a:r>
                      <a:r>
                        <a:rPr lang="es-ES" dirty="0" err="1"/>
                        <a:t>solid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orange</a:t>
                      </a:r>
                      <a:r>
                        <a:rPr lang="es-ES" dirty="0"/>
                        <a:t>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84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59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FB97F-92F1-B7B7-FBCE-B0E218AF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Selectores </a:t>
            </a:r>
            <a:r>
              <a:rPr lang="es-ES" dirty="0" err="1"/>
              <a:t>pseudo-clase</a:t>
            </a:r>
            <a:r>
              <a:rPr lang="es-ES" dirty="0"/>
              <a:t>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E1B712-9AAB-0507-EB3C-EE40166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3893"/>
            <a:ext cx="8596668" cy="3880773"/>
          </a:xfrm>
        </p:spPr>
        <p:txBody>
          <a:bodyPr/>
          <a:lstStyle/>
          <a:p>
            <a:pPr algn="just"/>
            <a:r>
              <a:rPr lang="es-ES" b="1" dirty="0"/>
              <a:t>Primer o último hijo</a:t>
            </a:r>
            <a:r>
              <a:rPr lang="es-ES" dirty="0"/>
              <a:t>. Para aplicar estilos al primer o último elemento dentro de un contenedor: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Selector </a:t>
            </a:r>
            <a:r>
              <a:rPr lang="es-ES" b="1" dirty="0" err="1"/>
              <a:t>nth-child</a:t>
            </a:r>
            <a:r>
              <a:rPr lang="es-ES" dirty="0"/>
              <a:t>. Para aplicar estilos según la posición del elemento dentro de su contenedor:</a:t>
            </a:r>
          </a:p>
          <a:p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5683420-B166-D21C-4291-14B2D33CA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547670"/>
              </p:ext>
            </p:extLst>
          </p:nvPr>
        </p:nvGraphicFramePr>
        <p:xfrm>
          <a:off x="3580306" y="2126013"/>
          <a:ext cx="279072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0723">
                  <a:extLst>
                    <a:ext uri="{9D8B030D-6E8A-4147-A177-3AD203B41FA5}">
                      <a16:colId xmlns:a16="http://schemas.microsoft.com/office/drawing/2014/main" val="1065151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li:first-child</a:t>
                      </a:r>
                      <a:r>
                        <a:rPr lang="es-ES" dirty="0"/>
                        <a:t> {</a:t>
                      </a:r>
                    </a:p>
                    <a:p>
                      <a:r>
                        <a:rPr lang="es-ES" dirty="0"/>
                        <a:t>    </a:t>
                      </a:r>
                      <a:r>
                        <a:rPr lang="es-ES" dirty="0" err="1"/>
                        <a:t>font-style</a:t>
                      </a:r>
                      <a:r>
                        <a:rPr lang="es-ES" dirty="0"/>
                        <a:t>: </a:t>
                      </a:r>
                      <a:r>
                        <a:rPr lang="es-ES" dirty="0" err="1"/>
                        <a:t>italic</a:t>
                      </a:r>
                      <a:r>
                        <a:rPr lang="es-ES" dirty="0"/>
                        <a:t>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  <a:p>
                      <a:r>
                        <a:rPr lang="es-ES" dirty="0" err="1"/>
                        <a:t>li:last-child</a:t>
                      </a:r>
                      <a:r>
                        <a:rPr lang="es-ES" dirty="0"/>
                        <a:t> {</a:t>
                      </a:r>
                    </a:p>
                    <a:p>
                      <a:r>
                        <a:rPr lang="es-ES" dirty="0"/>
                        <a:t>    </a:t>
                      </a:r>
                      <a:r>
                        <a:rPr lang="es-ES" dirty="0" err="1"/>
                        <a:t>font-weight</a:t>
                      </a:r>
                      <a:r>
                        <a:rPr lang="es-ES" dirty="0"/>
                        <a:t>: </a:t>
                      </a:r>
                      <a:r>
                        <a:rPr lang="es-ES" dirty="0" err="1"/>
                        <a:t>bold</a:t>
                      </a:r>
                      <a:r>
                        <a:rPr lang="es-ES" dirty="0"/>
                        <a:t>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167224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A136941-1745-CFD1-DD1C-95F10D686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21144"/>
              </p:ext>
            </p:extLst>
          </p:nvPr>
        </p:nvGraphicFramePr>
        <p:xfrm>
          <a:off x="3245871" y="4726907"/>
          <a:ext cx="345959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9591">
                  <a:extLst>
                    <a:ext uri="{9D8B030D-6E8A-4147-A177-3AD203B41FA5}">
                      <a16:colId xmlns:a16="http://schemas.microsoft.com/office/drawing/2014/main" val="75895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tr:nth-child</a:t>
                      </a:r>
                      <a:r>
                        <a:rPr lang="en-US" dirty="0"/>
                        <a:t>(odd) {</a:t>
                      </a:r>
                    </a:p>
                    <a:p>
                      <a:r>
                        <a:rPr lang="en-US" dirty="0"/>
                        <a:t>    background-color: #f2f2f2;</a:t>
                      </a:r>
                    </a:p>
                    <a:p>
                      <a:r>
                        <a:rPr lang="en-US" dirty="0"/>
                        <a:t>}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983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0836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</TotalTime>
  <Words>2006</Words>
  <Application>Microsoft Office PowerPoint</Application>
  <PresentationFormat>Panorámica</PresentationFormat>
  <Paragraphs>313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Trebuchet MS</vt:lpstr>
      <vt:lpstr>Wingdings 3</vt:lpstr>
      <vt:lpstr>Faceta</vt:lpstr>
      <vt:lpstr>Lenguajes de marcas y sistemas de gestión de información</vt:lpstr>
      <vt:lpstr>Selectores básicos I</vt:lpstr>
      <vt:lpstr>Selectores básicos II</vt:lpstr>
      <vt:lpstr>Selectores de relación I</vt:lpstr>
      <vt:lpstr>Selectores de relación II</vt:lpstr>
      <vt:lpstr>Selectores de atributos I</vt:lpstr>
      <vt:lpstr>Selectores de atributos II</vt:lpstr>
      <vt:lpstr>Selectores pseudo-clase I</vt:lpstr>
      <vt:lpstr>Selectores pseudo-clase II</vt:lpstr>
      <vt:lpstr>Selectores pseudo-elemento</vt:lpstr>
      <vt:lpstr>Ejemplo</vt:lpstr>
      <vt:lpstr>Ejemplo</vt:lpstr>
      <vt:lpstr>Explicación del ejemplo</vt:lpstr>
      <vt:lpstr>Ventajas de los selectores de relación I</vt:lpstr>
      <vt:lpstr>Ventajas de los selectores de relación II</vt:lpstr>
      <vt:lpstr>Ventajas de los selectores de relación III</vt:lpstr>
      <vt:lpstr>Ventajas de los selectores de relación IV</vt:lpstr>
      <vt:lpstr>Ventajas del resto de selectores</vt:lpstr>
      <vt:lpstr>Ejercicio I</vt:lpstr>
      <vt:lpstr>Ejercicio II</vt:lpstr>
      <vt:lpstr>Ejercicio III</vt:lpstr>
      <vt:lpstr>Ejercicio IV</vt:lpstr>
      <vt:lpstr>Ejercicio V</vt:lpstr>
      <vt:lpstr>Lenguajes de marcas y sistemas de gestión de información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BARBA SALVADOR</dc:creator>
  <cp:lastModifiedBy>ANTONIO BARBA SALVADOR</cp:lastModifiedBy>
  <cp:revision>25</cp:revision>
  <dcterms:created xsi:type="dcterms:W3CDTF">2024-11-15T19:14:06Z</dcterms:created>
  <dcterms:modified xsi:type="dcterms:W3CDTF">2024-11-16T09:40:44Z</dcterms:modified>
</cp:coreProperties>
</file>