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2" r:id="rId2"/>
    <p:sldId id="294" r:id="rId3"/>
    <p:sldId id="295" r:id="rId4"/>
    <p:sldId id="296" r:id="rId5"/>
    <p:sldId id="298" r:id="rId6"/>
    <p:sldId id="299" r:id="rId7"/>
    <p:sldId id="300" r:id="rId8"/>
    <p:sldId id="301" r:id="rId9"/>
    <p:sldId id="302" r:id="rId10"/>
    <p:sldId id="307" r:id="rId11"/>
    <p:sldId id="303" r:id="rId12"/>
    <p:sldId id="304" r:id="rId13"/>
    <p:sldId id="305" r:id="rId14"/>
    <p:sldId id="306" r:id="rId15"/>
    <p:sldId id="29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B5AB5E2-B079-4243-9095-8A1DD4F53BA7}" type="datetimeFigureOut">
              <a:rPr lang="es-ES" smtClean="0"/>
              <a:t>01/12/2024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E32444-C783-4015-B9BE-9A88CDE7F0AA}" type="slidenum">
              <a:rPr lang="es-ES" smtClean="0"/>
              <a:t>‹Nº›</a:t>
            </a:fld>
            <a:endParaRPr lang="es-ES"/>
          </a:p>
        </p:txBody>
      </p:sp>
    </p:spTree>
    <p:extLst>
      <p:ext uri="{BB962C8B-B14F-4D97-AF65-F5344CB8AC3E}">
        <p14:creationId xmlns:p14="http://schemas.microsoft.com/office/powerpoint/2010/main" val="139180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B5AB5E2-B079-4243-9095-8A1DD4F53BA7}" type="datetimeFigureOut">
              <a:rPr lang="es-ES" smtClean="0"/>
              <a:t>01/12/2024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E32444-C783-4015-B9BE-9A88CDE7F0AA}" type="slidenum">
              <a:rPr lang="es-ES" smtClean="0"/>
              <a:t>‹Nº›</a:t>
            </a:fld>
            <a:endParaRPr lang="es-ES"/>
          </a:p>
        </p:txBody>
      </p:sp>
    </p:spTree>
    <p:extLst>
      <p:ext uri="{BB962C8B-B14F-4D97-AF65-F5344CB8AC3E}">
        <p14:creationId xmlns:p14="http://schemas.microsoft.com/office/powerpoint/2010/main" val="130489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B5AB5E2-B079-4243-9095-8A1DD4F53BA7}" type="datetimeFigureOut">
              <a:rPr lang="es-ES" smtClean="0"/>
              <a:t>01/12/2024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E32444-C783-4015-B9BE-9A88CDE7F0AA}"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423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B5AB5E2-B079-4243-9095-8A1DD4F53BA7}" type="datetimeFigureOut">
              <a:rPr lang="es-ES" smtClean="0"/>
              <a:t>01/12/2024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E32444-C783-4015-B9BE-9A88CDE7F0AA}" type="slidenum">
              <a:rPr lang="es-ES" smtClean="0"/>
              <a:t>‹Nº›</a:t>
            </a:fld>
            <a:endParaRPr lang="es-ES"/>
          </a:p>
        </p:txBody>
      </p:sp>
    </p:spTree>
    <p:extLst>
      <p:ext uri="{BB962C8B-B14F-4D97-AF65-F5344CB8AC3E}">
        <p14:creationId xmlns:p14="http://schemas.microsoft.com/office/powerpoint/2010/main" val="2283083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B5AB5E2-B079-4243-9095-8A1DD4F53BA7}" type="datetimeFigureOut">
              <a:rPr lang="es-ES" smtClean="0"/>
              <a:t>01/12/2024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E32444-C783-4015-B9BE-9A88CDE7F0AA}"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79927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B5AB5E2-B079-4243-9095-8A1DD4F53BA7}" type="datetimeFigureOut">
              <a:rPr lang="es-ES" smtClean="0"/>
              <a:t>01/12/2024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E32444-C783-4015-B9BE-9A88CDE7F0AA}" type="slidenum">
              <a:rPr lang="es-ES" smtClean="0"/>
              <a:t>‹Nº›</a:t>
            </a:fld>
            <a:endParaRPr lang="es-ES"/>
          </a:p>
        </p:txBody>
      </p:sp>
    </p:spTree>
    <p:extLst>
      <p:ext uri="{BB962C8B-B14F-4D97-AF65-F5344CB8AC3E}">
        <p14:creationId xmlns:p14="http://schemas.microsoft.com/office/powerpoint/2010/main" val="949541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5AB5E2-B079-4243-9095-8A1DD4F53BA7}" type="datetimeFigureOut">
              <a:rPr lang="es-ES" smtClean="0"/>
              <a:t>01/12/2024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E32444-C783-4015-B9BE-9A88CDE7F0AA}" type="slidenum">
              <a:rPr lang="es-ES" smtClean="0"/>
              <a:t>‹Nº›</a:t>
            </a:fld>
            <a:endParaRPr lang="es-ES"/>
          </a:p>
        </p:txBody>
      </p:sp>
    </p:spTree>
    <p:extLst>
      <p:ext uri="{BB962C8B-B14F-4D97-AF65-F5344CB8AC3E}">
        <p14:creationId xmlns:p14="http://schemas.microsoft.com/office/powerpoint/2010/main" val="600054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5AB5E2-B079-4243-9095-8A1DD4F53BA7}" type="datetimeFigureOut">
              <a:rPr lang="es-ES" smtClean="0"/>
              <a:t>01/12/2024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E32444-C783-4015-B9BE-9A88CDE7F0AA}" type="slidenum">
              <a:rPr lang="es-ES" smtClean="0"/>
              <a:t>‹Nº›</a:t>
            </a:fld>
            <a:endParaRPr lang="es-ES"/>
          </a:p>
        </p:txBody>
      </p:sp>
    </p:spTree>
    <p:extLst>
      <p:ext uri="{BB962C8B-B14F-4D97-AF65-F5344CB8AC3E}">
        <p14:creationId xmlns:p14="http://schemas.microsoft.com/office/powerpoint/2010/main" val="3052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5AB5E2-B079-4243-9095-8A1DD4F53BA7}" type="datetimeFigureOut">
              <a:rPr lang="es-ES" smtClean="0"/>
              <a:t>01/12/2024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E32444-C783-4015-B9BE-9A88CDE7F0AA}" type="slidenum">
              <a:rPr lang="es-ES" smtClean="0"/>
              <a:t>‹Nº›</a:t>
            </a:fld>
            <a:endParaRPr lang="es-ES"/>
          </a:p>
        </p:txBody>
      </p:sp>
    </p:spTree>
    <p:extLst>
      <p:ext uri="{BB962C8B-B14F-4D97-AF65-F5344CB8AC3E}">
        <p14:creationId xmlns:p14="http://schemas.microsoft.com/office/powerpoint/2010/main" val="3682720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B5AB5E2-B079-4243-9095-8A1DD4F53BA7}" type="datetimeFigureOut">
              <a:rPr lang="es-ES" smtClean="0"/>
              <a:t>01/12/2024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6EE32444-C783-4015-B9BE-9A88CDE7F0AA}" type="slidenum">
              <a:rPr lang="es-ES" smtClean="0"/>
              <a:t>‹Nº›</a:t>
            </a:fld>
            <a:endParaRPr lang="es-ES"/>
          </a:p>
        </p:txBody>
      </p:sp>
    </p:spTree>
    <p:extLst>
      <p:ext uri="{BB962C8B-B14F-4D97-AF65-F5344CB8AC3E}">
        <p14:creationId xmlns:p14="http://schemas.microsoft.com/office/powerpoint/2010/main" val="219142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B5AB5E2-B079-4243-9095-8A1DD4F53BA7}" type="datetimeFigureOut">
              <a:rPr lang="es-ES" smtClean="0"/>
              <a:t>01/12/2024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EE32444-C783-4015-B9BE-9A88CDE7F0AA}" type="slidenum">
              <a:rPr lang="es-ES" smtClean="0"/>
              <a:t>‹Nº›</a:t>
            </a:fld>
            <a:endParaRPr lang="es-ES"/>
          </a:p>
        </p:txBody>
      </p:sp>
    </p:spTree>
    <p:extLst>
      <p:ext uri="{BB962C8B-B14F-4D97-AF65-F5344CB8AC3E}">
        <p14:creationId xmlns:p14="http://schemas.microsoft.com/office/powerpoint/2010/main" val="1865837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B5AB5E2-B079-4243-9095-8A1DD4F53BA7}" type="datetimeFigureOut">
              <a:rPr lang="es-ES" smtClean="0"/>
              <a:t>01/12/2024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6EE32444-C783-4015-B9BE-9A88CDE7F0AA}" type="slidenum">
              <a:rPr lang="es-ES" smtClean="0"/>
              <a:t>‹Nº›</a:t>
            </a:fld>
            <a:endParaRPr lang="es-ES"/>
          </a:p>
        </p:txBody>
      </p:sp>
    </p:spTree>
    <p:extLst>
      <p:ext uri="{BB962C8B-B14F-4D97-AF65-F5344CB8AC3E}">
        <p14:creationId xmlns:p14="http://schemas.microsoft.com/office/powerpoint/2010/main" val="1117402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B5AB5E2-B079-4243-9095-8A1DD4F53BA7}" type="datetimeFigureOut">
              <a:rPr lang="es-ES" smtClean="0"/>
              <a:t>01/12/2024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6EE32444-C783-4015-B9BE-9A88CDE7F0AA}" type="slidenum">
              <a:rPr lang="es-ES" smtClean="0"/>
              <a:t>‹Nº›</a:t>
            </a:fld>
            <a:endParaRPr lang="es-ES"/>
          </a:p>
        </p:txBody>
      </p:sp>
    </p:spTree>
    <p:extLst>
      <p:ext uri="{BB962C8B-B14F-4D97-AF65-F5344CB8AC3E}">
        <p14:creationId xmlns:p14="http://schemas.microsoft.com/office/powerpoint/2010/main" val="344070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5AB5E2-B079-4243-9095-8A1DD4F53BA7}" type="datetimeFigureOut">
              <a:rPr lang="es-ES" smtClean="0"/>
              <a:t>01/12/2024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6EE32444-C783-4015-B9BE-9A88CDE7F0AA}" type="slidenum">
              <a:rPr lang="es-ES" smtClean="0"/>
              <a:t>‹Nº›</a:t>
            </a:fld>
            <a:endParaRPr lang="es-ES"/>
          </a:p>
        </p:txBody>
      </p:sp>
    </p:spTree>
    <p:extLst>
      <p:ext uri="{BB962C8B-B14F-4D97-AF65-F5344CB8AC3E}">
        <p14:creationId xmlns:p14="http://schemas.microsoft.com/office/powerpoint/2010/main" val="129460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5AB5E2-B079-4243-9095-8A1DD4F53BA7}" type="datetimeFigureOut">
              <a:rPr lang="es-ES" smtClean="0"/>
              <a:t>01/12/2024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EE32444-C783-4015-B9BE-9A88CDE7F0AA}" type="slidenum">
              <a:rPr lang="es-ES" smtClean="0"/>
              <a:t>‹Nº›</a:t>
            </a:fld>
            <a:endParaRPr lang="es-ES"/>
          </a:p>
        </p:txBody>
      </p:sp>
    </p:spTree>
    <p:extLst>
      <p:ext uri="{BB962C8B-B14F-4D97-AF65-F5344CB8AC3E}">
        <p14:creationId xmlns:p14="http://schemas.microsoft.com/office/powerpoint/2010/main" val="655248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B5AB5E2-B079-4243-9095-8A1DD4F53BA7}" type="datetimeFigureOut">
              <a:rPr lang="es-ES" smtClean="0"/>
              <a:t>01/12/2024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6EE32444-C783-4015-B9BE-9A88CDE7F0AA}" type="slidenum">
              <a:rPr lang="es-ES" smtClean="0"/>
              <a:t>‹Nº›</a:t>
            </a:fld>
            <a:endParaRPr lang="es-ES"/>
          </a:p>
        </p:txBody>
      </p:sp>
    </p:spTree>
    <p:extLst>
      <p:ext uri="{BB962C8B-B14F-4D97-AF65-F5344CB8AC3E}">
        <p14:creationId xmlns:p14="http://schemas.microsoft.com/office/powerpoint/2010/main" val="466344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B5AB5E2-B079-4243-9095-8A1DD4F53BA7}" type="datetimeFigureOut">
              <a:rPr lang="es-ES" smtClean="0"/>
              <a:t>01/12/2024</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E32444-C783-4015-B9BE-9A88CDE7F0AA}" type="slidenum">
              <a:rPr lang="es-ES" smtClean="0"/>
              <a:t>‹Nº›</a:t>
            </a:fld>
            <a:endParaRPr lang="es-ES"/>
          </a:p>
        </p:txBody>
      </p:sp>
    </p:spTree>
    <p:extLst>
      <p:ext uri="{BB962C8B-B14F-4D97-AF65-F5344CB8AC3E}">
        <p14:creationId xmlns:p14="http://schemas.microsoft.com/office/powerpoint/2010/main" val="2839959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BB4085-C998-986E-027D-395A2C737E55}"/>
              </a:ext>
            </a:extLst>
          </p:cNvPr>
          <p:cNvSpPr>
            <a:spLocks noGrp="1"/>
          </p:cNvSpPr>
          <p:nvPr>
            <p:ph type="ctrTitle"/>
          </p:nvPr>
        </p:nvSpPr>
        <p:spPr/>
        <p:txBody>
          <a:bodyPr>
            <a:normAutofit fontScale="90000"/>
          </a:bodyPr>
          <a:lstStyle/>
          <a:p>
            <a:r>
              <a:rPr lang="es-ES" dirty="0"/>
              <a:t>Lenguajes de marcas y sistemas de gestión de información</a:t>
            </a:r>
          </a:p>
        </p:txBody>
      </p:sp>
      <p:sp>
        <p:nvSpPr>
          <p:cNvPr id="3" name="Subtítulo 2">
            <a:extLst>
              <a:ext uri="{FF2B5EF4-FFF2-40B4-BE49-F238E27FC236}">
                <a16:creationId xmlns:a16="http://schemas.microsoft.com/office/drawing/2014/main" id="{036C39A7-C931-1A2C-A1EF-3F6155F0D50E}"/>
              </a:ext>
            </a:extLst>
          </p:cNvPr>
          <p:cNvSpPr>
            <a:spLocks noGrp="1"/>
          </p:cNvSpPr>
          <p:nvPr>
            <p:ph type="subTitle" idx="1"/>
          </p:nvPr>
        </p:nvSpPr>
        <p:spPr/>
        <p:txBody>
          <a:bodyPr/>
          <a:lstStyle/>
          <a:p>
            <a:r>
              <a:rPr lang="es-ES" dirty="0"/>
              <a:t>Dr. Antonio Barba</a:t>
            </a:r>
          </a:p>
        </p:txBody>
      </p:sp>
    </p:spTree>
    <p:extLst>
      <p:ext uri="{BB962C8B-B14F-4D97-AF65-F5344CB8AC3E}">
        <p14:creationId xmlns:p14="http://schemas.microsoft.com/office/powerpoint/2010/main" val="3169026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6A623C-F652-A17F-3229-577B791EC919}"/>
              </a:ext>
            </a:extLst>
          </p:cNvPr>
          <p:cNvSpPr>
            <a:spLocks noGrp="1"/>
          </p:cNvSpPr>
          <p:nvPr>
            <p:ph type="title"/>
          </p:nvPr>
        </p:nvSpPr>
        <p:spPr/>
        <p:txBody>
          <a:bodyPr/>
          <a:lstStyle/>
          <a:p>
            <a:r>
              <a:rPr lang="es-ES" dirty="0"/>
              <a:t>Ejercicio I (continuación)</a:t>
            </a:r>
          </a:p>
        </p:txBody>
      </p:sp>
      <p:sp>
        <p:nvSpPr>
          <p:cNvPr id="3" name="Marcador de contenido 2">
            <a:extLst>
              <a:ext uri="{FF2B5EF4-FFF2-40B4-BE49-F238E27FC236}">
                <a16:creationId xmlns:a16="http://schemas.microsoft.com/office/drawing/2014/main" id="{A59060B5-51AA-7961-8EB2-07641F06E1A4}"/>
              </a:ext>
            </a:extLst>
          </p:cNvPr>
          <p:cNvSpPr>
            <a:spLocks noGrp="1"/>
          </p:cNvSpPr>
          <p:nvPr>
            <p:ph idx="1"/>
          </p:nvPr>
        </p:nvSpPr>
        <p:spPr>
          <a:xfrm>
            <a:off x="677334" y="1806628"/>
            <a:ext cx="8596668" cy="3880773"/>
          </a:xfrm>
        </p:spPr>
        <p:txBody>
          <a:bodyPr/>
          <a:lstStyle/>
          <a:p>
            <a:r>
              <a:rPr lang="es-ES" sz="1800" kern="1200" dirty="0">
                <a:solidFill>
                  <a:srgbClr val="404040"/>
                </a:solidFill>
                <a:effectLst/>
                <a:latin typeface="Trebuchet MS" panose="020B0603020202020204" pitchFamily="34" charset="0"/>
                <a:ea typeface="+mn-ea"/>
                <a:cs typeface="+mn-cs"/>
              </a:rPr>
              <a:t>Usa </a:t>
            </a:r>
            <a:r>
              <a:rPr lang="es-ES" sz="1800" kern="1200" dirty="0" err="1">
                <a:solidFill>
                  <a:srgbClr val="404040"/>
                </a:solidFill>
                <a:effectLst/>
                <a:latin typeface="Trebuchet MS" panose="020B0603020202020204" pitchFamily="34" charset="0"/>
                <a:ea typeface="+mn-ea"/>
                <a:cs typeface="+mn-cs"/>
              </a:rPr>
              <a:t>currentcolor</a:t>
            </a:r>
            <a:r>
              <a:rPr lang="es-ES" sz="1800" kern="1200" dirty="0">
                <a:solidFill>
                  <a:srgbClr val="404040"/>
                </a:solidFill>
                <a:effectLst/>
                <a:latin typeface="Trebuchet MS" panose="020B0603020202020204" pitchFamily="34" charset="0"/>
                <a:ea typeface="+mn-ea"/>
                <a:cs typeface="+mn-cs"/>
              </a:rPr>
              <a:t> para heredar colores en elementos.</a:t>
            </a:r>
          </a:p>
          <a:p>
            <a:r>
              <a:rPr lang="es-ES" sz="1800" kern="1200" dirty="0">
                <a:solidFill>
                  <a:srgbClr val="404040"/>
                </a:solidFill>
                <a:effectLst/>
                <a:latin typeface="Trebuchet MS" panose="020B0603020202020204" pitchFamily="34" charset="0"/>
                <a:ea typeface="+mn-ea"/>
                <a:cs typeface="+mn-cs"/>
              </a:rPr>
              <a:t>Añade colores a propiedades:</a:t>
            </a:r>
          </a:p>
          <a:p>
            <a:pPr lvl="1"/>
            <a:r>
              <a:rPr lang="es-ES" kern="1200" dirty="0">
                <a:solidFill>
                  <a:srgbClr val="404040"/>
                </a:solidFill>
                <a:effectLst/>
                <a:latin typeface="Trebuchet MS" panose="020B0603020202020204" pitchFamily="34" charset="0"/>
                <a:ea typeface="+mn-ea"/>
                <a:cs typeface="+mn-cs"/>
              </a:rPr>
              <a:t>Texto: color, </a:t>
            </a:r>
            <a:r>
              <a:rPr lang="es-ES" kern="1200" dirty="0" err="1">
                <a:solidFill>
                  <a:srgbClr val="404040"/>
                </a:solidFill>
                <a:effectLst/>
                <a:latin typeface="Trebuchet MS" panose="020B0603020202020204" pitchFamily="34" charset="0"/>
                <a:ea typeface="+mn-ea"/>
                <a:cs typeface="+mn-cs"/>
              </a:rPr>
              <a:t>text-shadow</a:t>
            </a:r>
            <a:r>
              <a:rPr lang="es-ES" kern="1200" dirty="0">
                <a:solidFill>
                  <a:srgbClr val="404040"/>
                </a:solidFill>
                <a:effectLst/>
                <a:latin typeface="Trebuchet MS" panose="020B0603020202020204" pitchFamily="34" charset="0"/>
                <a:ea typeface="+mn-ea"/>
                <a:cs typeface="+mn-cs"/>
              </a:rPr>
              <a:t>.</a:t>
            </a:r>
          </a:p>
          <a:p>
            <a:pPr lvl="1"/>
            <a:r>
              <a:rPr lang="es-ES" kern="1200" dirty="0">
                <a:solidFill>
                  <a:srgbClr val="404040"/>
                </a:solidFill>
                <a:effectLst/>
                <a:latin typeface="Trebuchet MS" panose="020B0603020202020204" pitchFamily="34" charset="0"/>
                <a:ea typeface="+mn-ea"/>
                <a:cs typeface="+mn-cs"/>
              </a:rPr>
              <a:t>Fondo: </a:t>
            </a:r>
            <a:r>
              <a:rPr lang="es-ES" kern="1200" dirty="0" err="1">
                <a:solidFill>
                  <a:srgbClr val="404040"/>
                </a:solidFill>
                <a:effectLst/>
                <a:latin typeface="Trebuchet MS" panose="020B0603020202020204" pitchFamily="34" charset="0"/>
                <a:ea typeface="+mn-ea"/>
                <a:cs typeface="+mn-cs"/>
              </a:rPr>
              <a:t>background</a:t>
            </a:r>
            <a:r>
              <a:rPr lang="es-ES" kern="1200" dirty="0">
                <a:solidFill>
                  <a:srgbClr val="404040"/>
                </a:solidFill>
                <a:effectLst/>
                <a:latin typeface="Trebuchet MS" panose="020B0603020202020204" pitchFamily="34" charset="0"/>
                <a:ea typeface="+mn-ea"/>
                <a:cs typeface="+mn-cs"/>
              </a:rPr>
              <a:t>, linear-</a:t>
            </a:r>
            <a:r>
              <a:rPr lang="es-ES" kern="1200" dirty="0" err="1">
                <a:solidFill>
                  <a:srgbClr val="404040"/>
                </a:solidFill>
                <a:effectLst/>
                <a:latin typeface="Trebuchet MS" panose="020B0603020202020204" pitchFamily="34" charset="0"/>
                <a:ea typeface="+mn-ea"/>
                <a:cs typeface="+mn-cs"/>
              </a:rPr>
              <a:t>gradient</a:t>
            </a:r>
            <a:r>
              <a:rPr lang="es-ES" kern="1200" dirty="0">
                <a:solidFill>
                  <a:srgbClr val="404040"/>
                </a:solidFill>
                <a:effectLst/>
                <a:latin typeface="Trebuchet MS" panose="020B0603020202020204" pitchFamily="34" charset="0"/>
                <a:ea typeface="+mn-ea"/>
                <a:cs typeface="+mn-cs"/>
              </a:rPr>
              <a:t>.</a:t>
            </a:r>
          </a:p>
          <a:p>
            <a:pPr lvl="1"/>
            <a:r>
              <a:rPr lang="es-ES" kern="1200" dirty="0">
                <a:solidFill>
                  <a:srgbClr val="404040"/>
                </a:solidFill>
                <a:effectLst/>
                <a:latin typeface="Trebuchet MS" panose="020B0603020202020204" pitchFamily="34" charset="0"/>
                <a:ea typeface="+mn-ea"/>
                <a:cs typeface="+mn-cs"/>
              </a:rPr>
              <a:t>Bordes: </a:t>
            </a:r>
            <a:r>
              <a:rPr lang="es-ES" kern="1200" dirty="0" err="1">
                <a:solidFill>
                  <a:srgbClr val="404040"/>
                </a:solidFill>
                <a:effectLst/>
                <a:latin typeface="Trebuchet MS" panose="020B0603020202020204" pitchFamily="34" charset="0"/>
                <a:ea typeface="+mn-ea"/>
                <a:cs typeface="+mn-cs"/>
              </a:rPr>
              <a:t>border</a:t>
            </a:r>
            <a:r>
              <a:rPr lang="es-ES" kern="1200" dirty="0">
                <a:solidFill>
                  <a:srgbClr val="404040"/>
                </a:solidFill>
                <a:effectLst/>
                <a:latin typeface="Trebuchet MS" panose="020B0603020202020204" pitchFamily="34" charset="0"/>
                <a:ea typeface="+mn-ea"/>
                <a:cs typeface="+mn-cs"/>
              </a:rPr>
              <a:t>-color, box-</a:t>
            </a:r>
            <a:r>
              <a:rPr lang="es-ES" kern="1200" dirty="0" err="1">
                <a:solidFill>
                  <a:srgbClr val="404040"/>
                </a:solidFill>
                <a:effectLst/>
                <a:latin typeface="Trebuchet MS" panose="020B0603020202020204" pitchFamily="34" charset="0"/>
                <a:ea typeface="+mn-ea"/>
                <a:cs typeface="+mn-cs"/>
              </a:rPr>
              <a:t>shadow</a:t>
            </a:r>
            <a:r>
              <a:rPr lang="es-ES" kern="1200" dirty="0">
                <a:solidFill>
                  <a:srgbClr val="404040"/>
                </a:solidFill>
                <a:effectLst/>
                <a:latin typeface="Trebuchet MS" panose="020B0603020202020204" pitchFamily="34" charset="0"/>
                <a:ea typeface="+mn-ea"/>
                <a:cs typeface="+mn-cs"/>
              </a:rPr>
              <a:t>.</a:t>
            </a:r>
          </a:p>
          <a:p>
            <a:pPr lvl="1"/>
            <a:r>
              <a:rPr lang="es-ES" kern="1200" dirty="0">
                <a:solidFill>
                  <a:srgbClr val="404040"/>
                </a:solidFill>
                <a:effectLst/>
                <a:latin typeface="Trebuchet MS" panose="020B0603020202020204" pitchFamily="34" charset="0"/>
                <a:ea typeface="+mn-ea"/>
                <a:cs typeface="+mn-cs"/>
              </a:rPr>
              <a:t>Enlaces: estilos específicos para :link, :</a:t>
            </a:r>
            <a:r>
              <a:rPr lang="es-ES" kern="1200" dirty="0" err="1">
                <a:solidFill>
                  <a:srgbClr val="404040"/>
                </a:solidFill>
                <a:effectLst/>
                <a:latin typeface="Trebuchet MS" panose="020B0603020202020204" pitchFamily="34" charset="0"/>
                <a:ea typeface="+mn-ea"/>
                <a:cs typeface="+mn-cs"/>
              </a:rPr>
              <a:t>hover</a:t>
            </a:r>
            <a:r>
              <a:rPr lang="es-ES" kern="1200" dirty="0">
                <a:solidFill>
                  <a:srgbClr val="404040"/>
                </a:solidFill>
                <a:effectLst/>
                <a:latin typeface="Trebuchet MS" panose="020B0603020202020204" pitchFamily="34" charset="0"/>
                <a:ea typeface="+mn-ea"/>
                <a:cs typeface="+mn-cs"/>
              </a:rPr>
              <a:t>, :</a:t>
            </a:r>
            <a:r>
              <a:rPr lang="es-ES" kern="1200" dirty="0" err="1">
                <a:solidFill>
                  <a:srgbClr val="404040"/>
                </a:solidFill>
                <a:effectLst/>
                <a:latin typeface="Trebuchet MS" panose="020B0603020202020204" pitchFamily="34" charset="0"/>
                <a:ea typeface="+mn-ea"/>
                <a:cs typeface="+mn-cs"/>
              </a:rPr>
              <a:t>visited</a:t>
            </a:r>
            <a:r>
              <a:rPr lang="es-ES" kern="1200" dirty="0">
                <a:solidFill>
                  <a:srgbClr val="404040"/>
                </a:solidFill>
                <a:effectLst/>
                <a:latin typeface="Trebuchet MS" panose="020B0603020202020204" pitchFamily="34" charset="0"/>
                <a:ea typeface="+mn-ea"/>
                <a:cs typeface="+mn-cs"/>
              </a:rPr>
              <a:t> y :active.</a:t>
            </a:r>
          </a:p>
          <a:p>
            <a:r>
              <a:rPr lang="es-ES" sz="1800" kern="1200" dirty="0">
                <a:solidFill>
                  <a:srgbClr val="404040"/>
                </a:solidFill>
                <a:effectLst/>
                <a:latin typeface="Trebuchet MS" panose="020B0603020202020204" pitchFamily="34" charset="0"/>
                <a:ea typeface="+mn-ea"/>
                <a:cs typeface="+mn-cs"/>
              </a:rPr>
              <a:t>Estiliza un botón con un efecto interactivo usando colores y sombras.</a:t>
            </a:r>
            <a:endParaRPr lang="es-ES" dirty="0"/>
          </a:p>
        </p:txBody>
      </p:sp>
    </p:spTree>
    <p:extLst>
      <p:ext uri="{BB962C8B-B14F-4D97-AF65-F5344CB8AC3E}">
        <p14:creationId xmlns:p14="http://schemas.microsoft.com/office/powerpoint/2010/main" val="487693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FEAA48-E674-73F6-3091-35D21858CD8D}"/>
              </a:ext>
            </a:extLst>
          </p:cNvPr>
          <p:cNvSpPr>
            <a:spLocks noGrp="1"/>
          </p:cNvSpPr>
          <p:nvPr>
            <p:ph type="title"/>
          </p:nvPr>
        </p:nvSpPr>
        <p:spPr/>
        <p:txBody>
          <a:bodyPr/>
          <a:lstStyle/>
          <a:p>
            <a:r>
              <a:rPr lang="es-ES" dirty="0"/>
              <a:t>Bordes I</a:t>
            </a:r>
          </a:p>
        </p:txBody>
      </p:sp>
      <p:sp>
        <p:nvSpPr>
          <p:cNvPr id="3" name="Marcador de contenido 2">
            <a:extLst>
              <a:ext uri="{FF2B5EF4-FFF2-40B4-BE49-F238E27FC236}">
                <a16:creationId xmlns:a16="http://schemas.microsoft.com/office/drawing/2014/main" id="{64BC0C68-DBFA-914F-1F00-34303D7D7FA1}"/>
              </a:ext>
            </a:extLst>
          </p:cNvPr>
          <p:cNvSpPr>
            <a:spLocks noGrp="1"/>
          </p:cNvSpPr>
          <p:nvPr>
            <p:ph idx="1"/>
          </p:nvPr>
        </p:nvSpPr>
        <p:spPr>
          <a:xfrm>
            <a:off x="677334" y="1488613"/>
            <a:ext cx="8596668" cy="4759787"/>
          </a:xfrm>
        </p:spPr>
        <p:txBody>
          <a:bodyPr>
            <a:normAutofit/>
          </a:bodyPr>
          <a:lstStyle/>
          <a:p>
            <a:pPr algn="just"/>
            <a:r>
              <a:rPr lang="es-ES" dirty="0" err="1"/>
              <a:t>border</a:t>
            </a:r>
            <a:r>
              <a:rPr lang="es-ES" dirty="0"/>
              <a:t>: Define un borde en una sola línea.</a:t>
            </a:r>
          </a:p>
          <a:p>
            <a:pPr algn="just"/>
            <a:endParaRPr lang="es-ES" dirty="0"/>
          </a:p>
          <a:p>
            <a:pPr algn="just"/>
            <a:r>
              <a:rPr lang="es-ES" dirty="0" err="1"/>
              <a:t>border-width</a:t>
            </a:r>
            <a:r>
              <a:rPr lang="es-ES" dirty="0"/>
              <a:t>: Define el grosor del borde.</a:t>
            </a:r>
          </a:p>
          <a:p>
            <a:pPr algn="just"/>
            <a:endParaRPr lang="es-ES" dirty="0"/>
          </a:p>
          <a:p>
            <a:pPr algn="just"/>
            <a:r>
              <a:rPr lang="es-ES" dirty="0" err="1"/>
              <a:t>border-style</a:t>
            </a:r>
            <a:r>
              <a:rPr lang="es-ES" dirty="0"/>
              <a:t>: Define el estilo del borde. Valores comunes:</a:t>
            </a:r>
          </a:p>
          <a:p>
            <a:pPr lvl="1" algn="just"/>
            <a:r>
              <a:rPr lang="es-ES" dirty="0" err="1"/>
              <a:t>solid</a:t>
            </a:r>
            <a:r>
              <a:rPr lang="es-ES" dirty="0"/>
              <a:t>: Una línea continua.</a:t>
            </a:r>
          </a:p>
          <a:p>
            <a:pPr lvl="1" algn="just"/>
            <a:r>
              <a:rPr lang="es-ES" dirty="0" err="1"/>
              <a:t>dashed</a:t>
            </a:r>
            <a:r>
              <a:rPr lang="es-ES" dirty="0"/>
              <a:t>: Líneas discontinuas.</a:t>
            </a:r>
          </a:p>
          <a:p>
            <a:pPr lvl="1" algn="just"/>
            <a:r>
              <a:rPr lang="es-ES" dirty="0" err="1"/>
              <a:t>dotted</a:t>
            </a:r>
            <a:r>
              <a:rPr lang="es-ES" dirty="0"/>
              <a:t>: Puntos.</a:t>
            </a:r>
          </a:p>
          <a:p>
            <a:pPr lvl="1" algn="just"/>
            <a:r>
              <a:rPr lang="es-ES" dirty="0" err="1"/>
              <a:t>double</a:t>
            </a:r>
            <a:r>
              <a:rPr lang="es-ES" dirty="0"/>
              <a:t>: Doble línea.</a:t>
            </a:r>
          </a:p>
          <a:p>
            <a:pPr lvl="1" algn="just"/>
            <a:r>
              <a:rPr lang="es-ES" dirty="0" err="1"/>
              <a:t>none</a:t>
            </a:r>
            <a:r>
              <a:rPr lang="es-ES" dirty="0"/>
              <a:t>: Sin borde.</a:t>
            </a:r>
          </a:p>
        </p:txBody>
      </p:sp>
      <p:graphicFrame>
        <p:nvGraphicFramePr>
          <p:cNvPr id="4" name="Tabla 3">
            <a:extLst>
              <a:ext uri="{FF2B5EF4-FFF2-40B4-BE49-F238E27FC236}">
                <a16:creationId xmlns:a16="http://schemas.microsoft.com/office/drawing/2014/main" id="{D02B32D5-52B8-60A2-EA94-A29F447E0AAA}"/>
              </a:ext>
            </a:extLst>
          </p:cNvPr>
          <p:cNvGraphicFramePr>
            <a:graphicFrameLocks noGrp="1"/>
          </p:cNvGraphicFramePr>
          <p:nvPr>
            <p:extLst>
              <p:ext uri="{D42A27DB-BD31-4B8C-83A1-F6EECF244321}">
                <p14:modId xmlns:p14="http://schemas.microsoft.com/office/powerpoint/2010/main" val="990053564"/>
              </p:ext>
            </p:extLst>
          </p:nvPr>
        </p:nvGraphicFramePr>
        <p:xfrm>
          <a:off x="3395952" y="1930400"/>
          <a:ext cx="3159432" cy="370840"/>
        </p:xfrm>
        <a:graphic>
          <a:graphicData uri="http://schemas.openxmlformats.org/drawingml/2006/table">
            <a:tbl>
              <a:tblPr firstRow="1" bandRow="1">
                <a:tableStyleId>{5C22544A-7EE6-4342-B048-85BDC9FD1C3A}</a:tableStyleId>
              </a:tblPr>
              <a:tblGrid>
                <a:gridCol w="3159432">
                  <a:extLst>
                    <a:ext uri="{9D8B030D-6E8A-4147-A177-3AD203B41FA5}">
                      <a16:colId xmlns:a16="http://schemas.microsoft.com/office/drawing/2014/main" val="3196827882"/>
                    </a:ext>
                  </a:extLst>
                </a:gridCol>
              </a:tblGrid>
              <a:tr h="370840">
                <a:tc>
                  <a:txBody>
                    <a:bodyPr/>
                    <a:lstStyle/>
                    <a:p>
                      <a:r>
                        <a:rPr lang="es-ES" dirty="0" err="1"/>
                        <a:t>border</a:t>
                      </a:r>
                      <a:r>
                        <a:rPr lang="es-ES" dirty="0"/>
                        <a:t>: 2px </a:t>
                      </a:r>
                      <a:r>
                        <a:rPr lang="es-ES" dirty="0" err="1"/>
                        <a:t>solid</a:t>
                      </a:r>
                      <a:r>
                        <a:rPr lang="es-ES" dirty="0"/>
                        <a:t> red;</a:t>
                      </a:r>
                    </a:p>
                  </a:txBody>
                  <a:tcPr/>
                </a:tc>
                <a:extLst>
                  <a:ext uri="{0D108BD9-81ED-4DB2-BD59-A6C34878D82A}">
                    <a16:rowId xmlns:a16="http://schemas.microsoft.com/office/drawing/2014/main" val="3370627615"/>
                  </a:ext>
                </a:extLst>
              </a:tr>
            </a:tbl>
          </a:graphicData>
        </a:graphic>
      </p:graphicFrame>
      <p:graphicFrame>
        <p:nvGraphicFramePr>
          <p:cNvPr id="5" name="Tabla 4">
            <a:extLst>
              <a:ext uri="{FF2B5EF4-FFF2-40B4-BE49-F238E27FC236}">
                <a16:creationId xmlns:a16="http://schemas.microsoft.com/office/drawing/2014/main" id="{4EC01CC6-A042-31B3-488A-7FACBF48B084}"/>
              </a:ext>
            </a:extLst>
          </p:cNvPr>
          <p:cNvGraphicFramePr>
            <a:graphicFrameLocks noGrp="1"/>
          </p:cNvGraphicFramePr>
          <p:nvPr>
            <p:extLst>
              <p:ext uri="{D42A27DB-BD31-4B8C-83A1-F6EECF244321}">
                <p14:modId xmlns:p14="http://schemas.microsoft.com/office/powerpoint/2010/main" val="364714121"/>
              </p:ext>
            </p:extLst>
          </p:nvPr>
        </p:nvGraphicFramePr>
        <p:xfrm>
          <a:off x="3565558" y="2743027"/>
          <a:ext cx="2820219" cy="370840"/>
        </p:xfrm>
        <a:graphic>
          <a:graphicData uri="http://schemas.openxmlformats.org/drawingml/2006/table">
            <a:tbl>
              <a:tblPr firstRow="1" bandRow="1">
                <a:tableStyleId>{5C22544A-7EE6-4342-B048-85BDC9FD1C3A}</a:tableStyleId>
              </a:tblPr>
              <a:tblGrid>
                <a:gridCol w="2820219">
                  <a:extLst>
                    <a:ext uri="{9D8B030D-6E8A-4147-A177-3AD203B41FA5}">
                      <a16:colId xmlns:a16="http://schemas.microsoft.com/office/drawing/2014/main" val="3063755996"/>
                    </a:ext>
                  </a:extLst>
                </a:gridCol>
              </a:tblGrid>
              <a:tr h="370840">
                <a:tc>
                  <a:txBody>
                    <a:bodyPr/>
                    <a:lstStyle/>
                    <a:p>
                      <a:r>
                        <a:rPr lang="es-ES" dirty="0" err="1"/>
                        <a:t>border-width</a:t>
                      </a:r>
                      <a:r>
                        <a:rPr lang="es-ES" dirty="0"/>
                        <a:t>: 5px;</a:t>
                      </a:r>
                    </a:p>
                  </a:txBody>
                  <a:tcPr/>
                </a:tc>
                <a:extLst>
                  <a:ext uri="{0D108BD9-81ED-4DB2-BD59-A6C34878D82A}">
                    <a16:rowId xmlns:a16="http://schemas.microsoft.com/office/drawing/2014/main" val="1642645282"/>
                  </a:ext>
                </a:extLst>
              </a:tr>
            </a:tbl>
          </a:graphicData>
        </a:graphic>
      </p:graphicFrame>
      <p:graphicFrame>
        <p:nvGraphicFramePr>
          <p:cNvPr id="6" name="Tabla 5">
            <a:extLst>
              <a:ext uri="{FF2B5EF4-FFF2-40B4-BE49-F238E27FC236}">
                <a16:creationId xmlns:a16="http://schemas.microsoft.com/office/drawing/2014/main" id="{DD0B96A8-87FB-B739-ED00-502E668D4AFD}"/>
              </a:ext>
            </a:extLst>
          </p:cNvPr>
          <p:cNvGraphicFramePr>
            <a:graphicFrameLocks noGrp="1"/>
          </p:cNvGraphicFramePr>
          <p:nvPr>
            <p:extLst>
              <p:ext uri="{D42A27DB-BD31-4B8C-83A1-F6EECF244321}">
                <p14:modId xmlns:p14="http://schemas.microsoft.com/office/powerpoint/2010/main" val="2268375740"/>
              </p:ext>
            </p:extLst>
          </p:nvPr>
        </p:nvGraphicFramePr>
        <p:xfrm>
          <a:off x="3513938" y="5601382"/>
          <a:ext cx="2923458" cy="370840"/>
        </p:xfrm>
        <a:graphic>
          <a:graphicData uri="http://schemas.openxmlformats.org/drawingml/2006/table">
            <a:tbl>
              <a:tblPr firstRow="1" bandRow="1">
                <a:tableStyleId>{5C22544A-7EE6-4342-B048-85BDC9FD1C3A}</a:tableStyleId>
              </a:tblPr>
              <a:tblGrid>
                <a:gridCol w="2923458">
                  <a:extLst>
                    <a:ext uri="{9D8B030D-6E8A-4147-A177-3AD203B41FA5}">
                      <a16:colId xmlns:a16="http://schemas.microsoft.com/office/drawing/2014/main" val="947328768"/>
                    </a:ext>
                  </a:extLst>
                </a:gridCol>
              </a:tblGrid>
              <a:tr h="370840">
                <a:tc>
                  <a:txBody>
                    <a:bodyPr/>
                    <a:lstStyle/>
                    <a:p>
                      <a:r>
                        <a:rPr lang="es-ES" dirty="0" err="1"/>
                        <a:t>border-style</a:t>
                      </a:r>
                      <a:r>
                        <a:rPr lang="es-ES" dirty="0"/>
                        <a:t>: </a:t>
                      </a:r>
                      <a:r>
                        <a:rPr lang="es-ES" dirty="0" err="1"/>
                        <a:t>dashed</a:t>
                      </a:r>
                      <a:r>
                        <a:rPr lang="es-ES" dirty="0"/>
                        <a:t>;</a:t>
                      </a:r>
                    </a:p>
                  </a:txBody>
                  <a:tcPr/>
                </a:tc>
                <a:extLst>
                  <a:ext uri="{0D108BD9-81ED-4DB2-BD59-A6C34878D82A}">
                    <a16:rowId xmlns:a16="http://schemas.microsoft.com/office/drawing/2014/main" val="1008798820"/>
                  </a:ext>
                </a:extLst>
              </a:tr>
            </a:tbl>
          </a:graphicData>
        </a:graphic>
      </p:graphicFrame>
    </p:spTree>
    <p:extLst>
      <p:ext uri="{BB962C8B-B14F-4D97-AF65-F5344CB8AC3E}">
        <p14:creationId xmlns:p14="http://schemas.microsoft.com/office/powerpoint/2010/main" val="3164536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0DE234-F5BC-2F9F-82A7-170575416F4F}"/>
              </a:ext>
            </a:extLst>
          </p:cNvPr>
          <p:cNvSpPr>
            <a:spLocks noGrp="1"/>
          </p:cNvSpPr>
          <p:nvPr>
            <p:ph type="title"/>
          </p:nvPr>
        </p:nvSpPr>
        <p:spPr/>
        <p:txBody>
          <a:bodyPr/>
          <a:lstStyle/>
          <a:p>
            <a:r>
              <a:rPr lang="es-ES" dirty="0"/>
              <a:t>Bordes II</a:t>
            </a:r>
          </a:p>
        </p:txBody>
      </p:sp>
      <p:sp>
        <p:nvSpPr>
          <p:cNvPr id="3" name="Marcador de contenido 2">
            <a:extLst>
              <a:ext uri="{FF2B5EF4-FFF2-40B4-BE49-F238E27FC236}">
                <a16:creationId xmlns:a16="http://schemas.microsoft.com/office/drawing/2014/main" id="{85652D63-6BBC-6523-C0F9-A163C9357E20}"/>
              </a:ext>
            </a:extLst>
          </p:cNvPr>
          <p:cNvSpPr>
            <a:spLocks noGrp="1"/>
          </p:cNvSpPr>
          <p:nvPr>
            <p:ph idx="1"/>
          </p:nvPr>
        </p:nvSpPr>
        <p:spPr>
          <a:xfrm>
            <a:off x="677334" y="1703389"/>
            <a:ext cx="8596668" cy="3880773"/>
          </a:xfrm>
        </p:spPr>
        <p:txBody>
          <a:bodyPr/>
          <a:lstStyle/>
          <a:p>
            <a:r>
              <a:rPr lang="es-ES" dirty="0" err="1"/>
              <a:t>border</a:t>
            </a:r>
            <a:r>
              <a:rPr lang="es-ES" dirty="0"/>
              <a:t>-color: Define el color del borde.</a:t>
            </a:r>
          </a:p>
          <a:p>
            <a:endParaRPr lang="es-ES" dirty="0"/>
          </a:p>
          <a:p>
            <a:endParaRPr lang="es-ES" dirty="0"/>
          </a:p>
          <a:p>
            <a:r>
              <a:rPr lang="es-ES" dirty="0" err="1"/>
              <a:t>border-radius</a:t>
            </a:r>
            <a:r>
              <a:rPr lang="es-ES" dirty="0"/>
              <a:t>: Redondea los bordes.</a:t>
            </a:r>
          </a:p>
          <a:p>
            <a:endParaRPr lang="es-ES" dirty="0"/>
          </a:p>
          <a:p>
            <a:endParaRPr lang="es-ES" dirty="0"/>
          </a:p>
          <a:p>
            <a:r>
              <a:rPr lang="es-ES" dirty="0"/>
              <a:t>Puedes personalizar los bordes para cada lado de un elemento.</a:t>
            </a:r>
          </a:p>
        </p:txBody>
      </p:sp>
      <p:graphicFrame>
        <p:nvGraphicFramePr>
          <p:cNvPr id="4" name="Tabla 3">
            <a:extLst>
              <a:ext uri="{FF2B5EF4-FFF2-40B4-BE49-F238E27FC236}">
                <a16:creationId xmlns:a16="http://schemas.microsoft.com/office/drawing/2014/main" id="{296F8801-79C9-57AE-A4C2-0F744F7E07E1}"/>
              </a:ext>
            </a:extLst>
          </p:cNvPr>
          <p:cNvGraphicFramePr>
            <a:graphicFrameLocks noGrp="1"/>
          </p:cNvGraphicFramePr>
          <p:nvPr>
            <p:extLst>
              <p:ext uri="{D42A27DB-BD31-4B8C-83A1-F6EECF244321}">
                <p14:modId xmlns:p14="http://schemas.microsoft.com/office/powerpoint/2010/main" val="2128812268"/>
              </p:ext>
            </p:extLst>
          </p:nvPr>
        </p:nvGraphicFramePr>
        <p:xfrm>
          <a:off x="3602424" y="2355201"/>
          <a:ext cx="2746477" cy="370840"/>
        </p:xfrm>
        <a:graphic>
          <a:graphicData uri="http://schemas.openxmlformats.org/drawingml/2006/table">
            <a:tbl>
              <a:tblPr firstRow="1" bandRow="1">
                <a:tableStyleId>{5C22544A-7EE6-4342-B048-85BDC9FD1C3A}</a:tableStyleId>
              </a:tblPr>
              <a:tblGrid>
                <a:gridCol w="2746477">
                  <a:extLst>
                    <a:ext uri="{9D8B030D-6E8A-4147-A177-3AD203B41FA5}">
                      <a16:colId xmlns:a16="http://schemas.microsoft.com/office/drawing/2014/main" val="2516465882"/>
                    </a:ext>
                  </a:extLst>
                </a:gridCol>
              </a:tblGrid>
              <a:tr h="370840">
                <a:tc>
                  <a:txBody>
                    <a:bodyPr/>
                    <a:lstStyle/>
                    <a:p>
                      <a:r>
                        <a:rPr lang="es-ES" dirty="0" err="1"/>
                        <a:t>border</a:t>
                      </a:r>
                      <a:r>
                        <a:rPr lang="es-ES" dirty="0"/>
                        <a:t>-color: blue;</a:t>
                      </a:r>
                    </a:p>
                  </a:txBody>
                  <a:tcPr/>
                </a:tc>
                <a:extLst>
                  <a:ext uri="{0D108BD9-81ED-4DB2-BD59-A6C34878D82A}">
                    <a16:rowId xmlns:a16="http://schemas.microsoft.com/office/drawing/2014/main" val="3211299146"/>
                  </a:ext>
                </a:extLst>
              </a:tr>
            </a:tbl>
          </a:graphicData>
        </a:graphic>
      </p:graphicFrame>
      <p:graphicFrame>
        <p:nvGraphicFramePr>
          <p:cNvPr id="5" name="Tabla 4">
            <a:extLst>
              <a:ext uri="{FF2B5EF4-FFF2-40B4-BE49-F238E27FC236}">
                <a16:creationId xmlns:a16="http://schemas.microsoft.com/office/drawing/2014/main" id="{EA57756A-220E-1E0F-BAFB-E1C9BFB8A729}"/>
              </a:ext>
            </a:extLst>
          </p:cNvPr>
          <p:cNvGraphicFramePr>
            <a:graphicFrameLocks noGrp="1"/>
          </p:cNvGraphicFramePr>
          <p:nvPr>
            <p:extLst>
              <p:ext uri="{D42A27DB-BD31-4B8C-83A1-F6EECF244321}">
                <p14:modId xmlns:p14="http://schemas.microsoft.com/office/powerpoint/2010/main" val="1465722452"/>
              </p:ext>
            </p:extLst>
          </p:nvPr>
        </p:nvGraphicFramePr>
        <p:xfrm>
          <a:off x="3373825" y="3458355"/>
          <a:ext cx="3203677" cy="370840"/>
        </p:xfrm>
        <a:graphic>
          <a:graphicData uri="http://schemas.openxmlformats.org/drawingml/2006/table">
            <a:tbl>
              <a:tblPr firstRow="1" bandRow="1">
                <a:tableStyleId>{5C22544A-7EE6-4342-B048-85BDC9FD1C3A}</a:tableStyleId>
              </a:tblPr>
              <a:tblGrid>
                <a:gridCol w="3203677">
                  <a:extLst>
                    <a:ext uri="{9D8B030D-6E8A-4147-A177-3AD203B41FA5}">
                      <a16:colId xmlns:a16="http://schemas.microsoft.com/office/drawing/2014/main" val="3010251783"/>
                    </a:ext>
                  </a:extLst>
                </a:gridCol>
              </a:tblGrid>
              <a:tr h="370840">
                <a:tc>
                  <a:txBody>
                    <a:bodyPr/>
                    <a:lstStyle/>
                    <a:p>
                      <a:r>
                        <a:rPr lang="es-ES" dirty="0" err="1"/>
                        <a:t>border-radius</a:t>
                      </a:r>
                      <a:r>
                        <a:rPr lang="es-ES" dirty="0"/>
                        <a:t>: 10px;</a:t>
                      </a:r>
                    </a:p>
                  </a:txBody>
                  <a:tcPr/>
                </a:tc>
                <a:extLst>
                  <a:ext uri="{0D108BD9-81ED-4DB2-BD59-A6C34878D82A}">
                    <a16:rowId xmlns:a16="http://schemas.microsoft.com/office/drawing/2014/main" val="4070708962"/>
                  </a:ext>
                </a:extLst>
              </a:tr>
            </a:tbl>
          </a:graphicData>
        </a:graphic>
      </p:graphicFrame>
      <p:graphicFrame>
        <p:nvGraphicFramePr>
          <p:cNvPr id="6" name="Tabla 5">
            <a:extLst>
              <a:ext uri="{FF2B5EF4-FFF2-40B4-BE49-F238E27FC236}">
                <a16:creationId xmlns:a16="http://schemas.microsoft.com/office/drawing/2014/main" id="{C7EA6B43-D7C5-3BE2-4069-D0CD565106D3}"/>
              </a:ext>
            </a:extLst>
          </p:cNvPr>
          <p:cNvGraphicFramePr>
            <a:graphicFrameLocks noGrp="1"/>
          </p:cNvGraphicFramePr>
          <p:nvPr>
            <p:extLst>
              <p:ext uri="{D42A27DB-BD31-4B8C-83A1-F6EECF244321}">
                <p14:modId xmlns:p14="http://schemas.microsoft.com/office/powerpoint/2010/main" val="4050538525"/>
              </p:ext>
            </p:extLst>
          </p:nvPr>
        </p:nvGraphicFramePr>
        <p:xfrm>
          <a:off x="2817210" y="4678565"/>
          <a:ext cx="4316904" cy="1188720"/>
        </p:xfrm>
        <a:graphic>
          <a:graphicData uri="http://schemas.openxmlformats.org/drawingml/2006/table">
            <a:tbl>
              <a:tblPr firstRow="1" bandRow="1">
                <a:tableStyleId>{5C22544A-7EE6-4342-B048-85BDC9FD1C3A}</a:tableStyleId>
              </a:tblPr>
              <a:tblGrid>
                <a:gridCol w="4316904">
                  <a:extLst>
                    <a:ext uri="{9D8B030D-6E8A-4147-A177-3AD203B41FA5}">
                      <a16:colId xmlns:a16="http://schemas.microsoft.com/office/drawing/2014/main" val="1686233735"/>
                    </a:ext>
                  </a:extLst>
                </a:gridCol>
              </a:tblGrid>
              <a:tr h="370840">
                <a:tc>
                  <a:txBody>
                    <a:bodyPr/>
                    <a:lstStyle/>
                    <a:p>
                      <a:r>
                        <a:rPr lang="en-US" dirty="0"/>
                        <a:t>border-top: 5px solid green;</a:t>
                      </a:r>
                    </a:p>
                    <a:p>
                      <a:r>
                        <a:rPr lang="en-US" dirty="0"/>
                        <a:t>border-right: 3px dotted blue;</a:t>
                      </a:r>
                    </a:p>
                    <a:p>
                      <a:r>
                        <a:rPr lang="en-US" dirty="0"/>
                        <a:t>border-bottom: 4px double red;</a:t>
                      </a:r>
                    </a:p>
                    <a:p>
                      <a:r>
                        <a:rPr lang="en-US" dirty="0"/>
                        <a:t>border-left: 2px dashed purple;</a:t>
                      </a:r>
                      <a:endParaRPr lang="es-ES" dirty="0"/>
                    </a:p>
                  </a:txBody>
                  <a:tcPr/>
                </a:tc>
                <a:extLst>
                  <a:ext uri="{0D108BD9-81ED-4DB2-BD59-A6C34878D82A}">
                    <a16:rowId xmlns:a16="http://schemas.microsoft.com/office/drawing/2014/main" val="2418553685"/>
                  </a:ext>
                </a:extLst>
              </a:tr>
            </a:tbl>
          </a:graphicData>
        </a:graphic>
      </p:graphicFrame>
    </p:spTree>
    <p:extLst>
      <p:ext uri="{BB962C8B-B14F-4D97-AF65-F5344CB8AC3E}">
        <p14:creationId xmlns:p14="http://schemas.microsoft.com/office/powerpoint/2010/main" val="3422540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7A7AD4-F01C-B8C5-80F1-B40A4617B93C}"/>
              </a:ext>
            </a:extLst>
          </p:cNvPr>
          <p:cNvSpPr>
            <a:spLocks noGrp="1"/>
          </p:cNvSpPr>
          <p:nvPr>
            <p:ph type="title"/>
          </p:nvPr>
        </p:nvSpPr>
        <p:spPr>
          <a:xfrm>
            <a:off x="677334" y="265471"/>
            <a:ext cx="8596668" cy="1320800"/>
          </a:xfrm>
        </p:spPr>
        <p:txBody>
          <a:bodyPr/>
          <a:lstStyle/>
          <a:p>
            <a:r>
              <a:rPr lang="es-ES" dirty="0"/>
              <a:t>Ejercicio II</a:t>
            </a:r>
          </a:p>
        </p:txBody>
      </p:sp>
      <p:sp>
        <p:nvSpPr>
          <p:cNvPr id="3" name="Marcador de contenido 2">
            <a:extLst>
              <a:ext uri="{FF2B5EF4-FFF2-40B4-BE49-F238E27FC236}">
                <a16:creationId xmlns:a16="http://schemas.microsoft.com/office/drawing/2014/main" id="{CD0A08EB-F17B-7427-78AD-6FDABEEB7B99}"/>
              </a:ext>
            </a:extLst>
          </p:cNvPr>
          <p:cNvSpPr>
            <a:spLocks noGrp="1"/>
          </p:cNvSpPr>
          <p:nvPr>
            <p:ph idx="1"/>
          </p:nvPr>
        </p:nvSpPr>
        <p:spPr>
          <a:xfrm>
            <a:off x="677334" y="1022554"/>
            <a:ext cx="8596668" cy="5673213"/>
          </a:xfrm>
        </p:spPr>
        <p:txBody>
          <a:bodyPr>
            <a:normAutofit fontScale="92500" lnSpcReduction="10000"/>
          </a:bodyPr>
          <a:lstStyle/>
          <a:p>
            <a:pPr marL="0" indent="0" algn="just">
              <a:buNone/>
            </a:pPr>
            <a:r>
              <a:rPr lang="es-ES" dirty="0"/>
              <a:t>Crea una tarjeta de presentación con bordes personalizados que incluya bordes redondeados, diferentes estilos de bordes y colores.</a:t>
            </a:r>
          </a:p>
          <a:p>
            <a:pPr algn="just"/>
            <a:r>
              <a:rPr lang="es-ES" dirty="0"/>
              <a:t>Crea un archivo HTML donde estructures la tarjeta. La tarjeta debe incluir:</a:t>
            </a:r>
          </a:p>
          <a:p>
            <a:pPr lvl="1" algn="just"/>
            <a:r>
              <a:rPr lang="es-ES" dirty="0"/>
              <a:t>Un título (por ejemplo, un nombre).</a:t>
            </a:r>
          </a:p>
          <a:p>
            <a:pPr lvl="1" algn="just"/>
            <a:r>
              <a:rPr lang="es-ES" dirty="0"/>
              <a:t>Un subtítulo (por ejemplo, una profesión).</a:t>
            </a:r>
          </a:p>
          <a:p>
            <a:pPr lvl="1" algn="just"/>
            <a:r>
              <a:rPr lang="es-ES" dirty="0"/>
              <a:t>Un breve párrafo descriptivo.</a:t>
            </a:r>
          </a:p>
          <a:p>
            <a:pPr algn="just"/>
            <a:r>
              <a:rPr lang="es-ES" dirty="0"/>
              <a:t>Estiliza la tarjeta usando CSS:</a:t>
            </a:r>
          </a:p>
          <a:p>
            <a:pPr lvl="1" algn="just"/>
            <a:r>
              <a:rPr lang="es-ES" dirty="0"/>
              <a:t>La tarjeta debe tener un borde de 5px con estilo </a:t>
            </a:r>
            <a:r>
              <a:rPr lang="es-ES" dirty="0" err="1"/>
              <a:t>solid</a:t>
            </a:r>
            <a:r>
              <a:rPr lang="es-ES" dirty="0"/>
              <a:t> y color #4CAF50.</a:t>
            </a:r>
          </a:p>
          <a:p>
            <a:pPr lvl="1" algn="just"/>
            <a:r>
              <a:rPr lang="es-ES" dirty="0"/>
              <a:t>Los bordes deben estar redondeados con un radio de 15px.</a:t>
            </a:r>
          </a:p>
          <a:p>
            <a:pPr lvl="1" algn="just"/>
            <a:r>
              <a:rPr lang="es-ES" dirty="0"/>
              <a:t>El borde izquierdo debe ser más grueso (8px) y de estilo </a:t>
            </a:r>
            <a:r>
              <a:rPr lang="es-ES" dirty="0" err="1"/>
              <a:t>dashed</a:t>
            </a:r>
            <a:r>
              <a:rPr lang="es-ES" dirty="0"/>
              <a:t>.</a:t>
            </a:r>
          </a:p>
          <a:p>
            <a:pPr lvl="1" algn="just"/>
            <a:r>
              <a:rPr lang="es-ES" dirty="0"/>
              <a:t>Agrega un borde interno (usando box-</a:t>
            </a:r>
            <a:r>
              <a:rPr lang="es-ES" dirty="0" err="1"/>
              <a:t>shadow</a:t>
            </a:r>
            <a:r>
              <a:rPr lang="es-ES" dirty="0"/>
              <a:t>) para dar un efecto tridimensional.</a:t>
            </a:r>
          </a:p>
          <a:p>
            <a:pPr lvl="1" algn="just"/>
            <a:r>
              <a:rPr lang="es-ES" dirty="0"/>
              <a:t>Cambia el color del borde cuando pases el ratón sobre la tarjeta (efecto </a:t>
            </a:r>
            <a:r>
              <a:rPr lang="es-ES" dirty="0" err="1"/>
              <a:t>hover</a:t>
            </a:r>
            <a:r>
              <a:rPr lang="es-ES" dirty="0"/>
              <a:t>).</a:t>
            </a:r>
          </a:p>
          <a:p>
            <a:pPr lvl="1" algn="just"/>
            <a:r>
              <a:rPr lang="es-ES" dirty="0"/>
              <a:t>La tarjeta debe tener un ancho de 300px y un alto de 200px.</a:t>
            </a:r>
          </a:p>
          <a:p>
            <a:pPr lvl="1" algn="just"/>
            <a:r>
              <a:rPr lang="es-ES" dirty="0"/>
              <a:t>Alinea el texto al centro y añade algo de espaciado interno (</a:t>
            </a:r>
            <a:r>
              <a:rPr lang="es-ES" dirty="0" err="1"/>
              <a:t>padding</a:t>
            </a:r>
            <a:r>
              <a:rPr lang="es-ES" dirty="0"/>
              <a:t>).</a:t>
            </a:r>
          </a:p>
          <a:p>
            <a:pPr lvl="1" algn="just"/>
            <a:r>
              <a:rPr lang="es-ES" dirty="0"/>
              <a:t>Agrega un botón dentro de la tarjeta con un borde circular (para obtener un círculo perfecto, el valor de </a:t>
            </a:r>
            <a:r>
              <a:rPr lang="es-ES" dirty="0" err="1"/>
              <a:t>border-radius</a:t>
            </a:r>
            <a:r>
              <a:rPr lang="es-ES" dirty="0"/>
              <a:t> debe ser del 50% y el elemento debe tener dimensiones iguales (ancho y alto)) y un cambio de estilo al pasar el ratón (</a:t>
            </a:r>
            <a:r>
              <a:rPr lang="es-ES" dirty="0" err="1"/>
              <a:t>hover</a:t>
            </a:r>
            <a:r>
              <a:rPr lang="es-ES" dirty="0"/>
              <a:t>).</a:t>
            </a:r>
          </a:p>
        </p:txBody>
      </p:sp>
    </p:spTree>
    <p:extLst>
      <p:ext uri="{BB962C8B-B14F-4D97-AF65-F5344CB8AC3E}">
        <p14:creationId xmlns:p14="http://schemas.microsoft.com/office/powerpoint/2010/main" val="565531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310E6F-B730-87AE-A5F3-3667DA7219CF}"/>
              </a:ext>
            </a:extLst>
          </p:cNvPr>
          <p:cNvSpPr>
            <a:spLocks noGrp="1"/>
          </p:cNvSpPr>
          <p:nvPr>
            <p:ph type="title"/>
          </p:nvPr>
        </p:nvSpPr>
        <p:spPr/>
        <p:txBody>
          <a:bodyPr/>
          <a:lstStyle/>
          <a:p>
            <a:r>
              <a:rPr lang="es-ES" dirty="0"/>
              <a:t>Ejercicio III</a:t>
            </a:r>
          </a:p>
        </p:txBody>
      </p:sp>
      <p:sp>
        <p:nvSpPr>
          <p:cNvPr id="3" name="Marcador de contenido 2">
            <a:extLst>
              <a:ext uri="{FF2B5EF4-FFF2-40B4-BE49-F238E27FC236}">
                <a16:creationId xmlns:a16="http://schemas.microsoft.com/office/drawing/2014/main" id="{F74E9C94-8409-E360-50DD-1504D34EC9E7}"/>
              </a:ext>
            </a:extLst>
          </p:cNvPr>
          <p:cNvSpPr>
            <a:spLocks noGrp="1"/>
          </p:cNvSpPr>
          <p:nvPr>
            <p:ph idx="1"/>
          </p:nvPr>
        </p:nvSpPr>
        <p:spPr/>
        <p:txBody>
          <a:bodyPr/>
          <a:lstStyle/>
          <a:p>
            <a:pPr algn="just"/>
            <a:r>
              <a:rPr lang="es-ES" dirty="0"/>
              <a:t>Introduce colores y bordes en tu página web. Utiliza todos los atributos que hemos estudiado.</a:t>
            </a:r>
          </a:p>
        </p:txBody>
      </p:sp>
    </p:spTree>
    <p:extLst>
      <p:ext uri="{BB962C8B-B14F-4D97-AF65-F5344CB8AC3E}">
        <p14:creationId xmlns:p14="http://schemas.microsoft.com/office/powerpoint/2010/main" val="2156259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BB4085-C998-986E-027D-395A2C737E55}"/>
              </a:ext>
            </a:extLst>
          </p:cNvPr>
          <p:cNvSpPr>
            <a:spLocks noGrp="1"/>
          </p:cNvSpPr>
          <p:nvPr>
            <p:ph type="ctrTitle"/>
          </p:nvPr>
        </p:nvSpPr>
        <p:spPr/>
        <p:txBody>
          <a:bodyPr>
            <a:normAutofit fontScale="90000"/>
          </a:bodyPr>
          <a:lstStyle/>
          <a:p>
            <a:r>
              <a:rPr lang="es-ES" dirty="0"/>
              <a:t>Lenguajes de marcas y sistemas de gestión de información</a:t>
            </a:r>
          </a:p>
        </p:txBody>
      </p:sp>
      <p:sp>
        <p:nvSpPr>
          <p:cNvPr id="3" name="Subtítulo 2">
            <a:extLst>
              <a:ext uri="{FF2B5EF4-FFF2-40B4-BE49-F238E27FC236}">
                <a16:creationId xmlns:a16="http://schemas.microsoft.com/office/drawing/2014/main" id="{036C39A7-C931-1A2C-A1EF-3F6155F0D50E}"/>
              </a:ext>
            </a:extLst>
          </p:cNvPr>
          <p:cNvSpPr>
            <a:spLocks noGrp="1"/>
          </p:cNvSpPr>
          <p:nvPr>
            <p:ph type="subTitle" idx="1"/>
          </p:nvPr>
        </p:nvSpPr>
        <p:spPr/>
        <p:txBody>
          <a:bodyPr/>
          <a:lstStyle/>
          <a:p>
            <a:r>
              <a:rPr lang="es-ES" dirty="0"/>
              <a:t>Dr. Antonio Barba</a:t>
            </a:r>
          </a:p>
        </p:txBody>
      </p:sp>
    </p:spTree>
    <p:extLst>
      <p:ext uri="{BB962C8B-B14F-4D97-AF65-F5344CB8AC3E}">
        <p14:creationId xmlns:p14="http://schemas.microsoft.com/office/powerpoint/2010/main" val="292064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13A7B3-53C4-9E38-0531-0183644C71B4}"/>
              </a:ext>
            </a:extLst>
          </p:cNvPr>
          <p:cNvSpPr>
            <a:spLocks noGrp="1"/>
          </p:cNvSpPr>
          <p:nvPr>
            <p:ph type="title"/>
          </p:nvPr>
        </p:nvSpPr>
        <p:spPr/>
        <p:txBody>
          <a:bodyPr/>
          <a:lstStyle/>
          <a:p>
            <a:r>
              <a:rPr lang="es-ES" dirty="0"/>
              <a:t>Colores en CSS I</a:t>
            </a:r>
          </a:p>
        </p:txBody>
      </p:sp>
      <p:sp>
        <p:nvSpPr>
          <p:cNvPr id="3" name="Marcador de contenido 2">
            <a:extLst>
              <a:ext uri="{FF2B5EF4-FFF2-40B4-BE49-F238E27FC236}">
                <a16:creationId xmlns:a16="http://schemas.microsoft.com/office/drawing/2014/main" id="{0C20B9F6-A870-9843-C8DE-CB61A7C9D5AA}"/>
              </a:ext>
            </a:extLst>
          </p:cNvPr>
          <p:cNvSpPr>
            <a:spLocks noGrp="1"/>
          </p:cNvSpPr>
          <p:nvPr>
            <p:ph idx="1"/>
          </p:nvPr>
        </p:nvSpPr>
        <p:spPr>
          <a:xfrm>
            <a:off x="677333" y="1629647"/>
            <a:ext cx="8596668" cy="4948134"/>
          </a:xfrm>
        </p:spPr>
        <p:txBody>
          <a:bodyPr>
            <a:normAutofit/>
          </a:bodyPr>
          <a:lstStyle/>
          <a:p>
            <a:pPr marL="0" indent="0" algn="just">
              <a:buNone/>
            </a:pPr>
            <a:r>
              <a:rPr lang="es-ES" dirty="0"/>
              <a:t>En CSS, puedes usar diferentes formatos para especificar colores en tu diseño:</a:t>
            </a:r>
          </a:p>
          <a:p>
            <a:pPr algn="just"/>
            <a:r>
              <a:rPr lang="es-ES" dirty="0"/>
              <a:t>Nombres predefinidos de colores como:</a:t>
            </a:r>
          </a:p>
          <a:p>
            <a:pPr marL="0" indent="0" algn="just">
              <a:buNone/>
            </a:pPr>
            <a:endParaRPr lang="es-ES" dirty="0"/>
          </a:p>
          <a:p>
            <a:pPr algn="just"/>
            <a:r>
              <a:rPr lang="es-ES" dirty="0"/>
              <a:t>Valores </a:t>
            </a:r>
            <a:r>
              <a:rPr lang="es-ES" b="1" dirty="0"/>
              <a:t>HEX</a:t>
            </a:r>
            <a:r>
              <a:rPr lang="es-ES" dirty="0"/>
              <a:t> (Hexadecimal). Comienza con # seguido de seis dígitos. Cada par de dígitos representa la intensidad de un componente de color en el modelo RGB (Red, Green, Blue), es decir: #RRGGBB. Así:</a:t>
            </a:r>
          </a:p>
          <a:p>
            <a:pPr algn="just"/>
            <a:endParaRPr lang="es-ES" dirty="0"/>
          </a:p>
          <a:p>
            <a:pPr algn="just"/>
            <a:endParaRPr lang="es-ES" dirty="0"/>
          </a:p>
          <a:p>
            <a:pPr algn="just"/>
            <a:endParaRPr lang="es-ES" dirty="0"/>
          </a:p>
          <a:p>
            <a:pPr algn="just"/>
            <a:r>
              <a:rPr lang="es-ES" dirty="0"/>
              <a:t>Si cada par de dígitos es el mismo, puedes usar la forma corta #RGB:</a:t>
            </a:r>
          </a:p>
        </p:txBody>
      </p:sp>
      <p:graphicFrame>
        <p:nvGraphicFramePr>
          <p:cNvPr id="4" name="Tabla 3">
            <a:extLst>
              <a:ext uri="{FF2B5EF4-FFF2-40B4-BE49-F238E27FC236}">
                <a16:creationId xmlns:a16="http://schemas.microsoft.com/office/drawing/2014/main" id="{F5F9DE9F-E426-6D41-F687-07BA0943C29D}"/>
              </a:ext>
            </a:extLst>
          </p:cNvPr>
          <p:cNvGraphicFramePr>
            <a:graphicFrameLocks noGrp="1"/>
          </p:cNvGraphicFramePr>
          <p:nvPr>
            <p:extLst>
              <p:ext uri="{D42A27DB-BD31-4B8C-83A1-F6EECF244321}">
                <p14:modId xmlns:p14="http://schemas.microsoft.com/office/powerpoint/2010/main" val="3062406431"/>
              </p:ext>
            </p:extLst>
          </p:nvPr>
        </p:nvGraphicFramePr>
        <p:xfrm>
          <a:off x="3521311" y="2405379"/>
          <a:ext cx="2908710" cy="370840"/>
        </p:xfrm>
        <a:graphic>
          <a:graphicData uri="http://schemas.openxmlformats.org/drawingml/2006/table">
            <a:tbl>
              <a:tblPr firstRow="1" bandRow="1">
                <a:tableStyleId>{5C22544A-7EE6-4342-B048-85BDC9FD1C3A}</a:tableStyleId>
              </a:tblPr>
              <a:tblGrid>
                <a:gridCol w="2908710">
                  <a:extLst>
                    <a:ext uri="{9D8B030D-6E8A-4147-A177-3AD203B41FA5}">
                      <a16:colId xmlns:a16="http://schemas.microsoft.com/office/drawing/2014/main" val="491831139"/>
                    </a:ext>
                  </a:extLst>
                </a:gridCol>
              </a:tblGrid>
              <a:tr h="370840">
                <a:tc>
                  <a:txBody>
                    <a:bodyPr/>
                    <a:lstStyle/>
                    <a:p>
                      <a:r>
                        <a:rPr lang="es-ES" dirty="0"/>
                        <a:t>color: red;  </a:t>
                      </a:r>
                    </a:p>
                  </a:txBody>
                  <a:tcPr/>
                </a:tc>
                <a:extLst>
                  <a:ext uri="{0D108BD9-81ED-4DB2-BD59-A6C34878D82A}">
                    <a16:rowId xmlns:a16="http://schemas.microsoft.com/office/drawing/2014/main" val="4250102057"/>
                  </a:ext>
                </a:extLst>
              </a:tr>
            </a:tbl>
          </a:graphicData>
        </a:graphic>
      </p:graphicFrame>
      <p:graphicFrame>
        <p:nvGraphicFramePr>
          <p:cNvPr id="5" name="Tabla 4">
            <a:extLst>
              <a:ext uri="{FF2B5EF4-FFF2-40B4-BE49-F238E27FC236}">
                <a16:creationId xmlns:a16="http://schemas.microsoft.com/office/drawing/2014/main" id="{6AD70911-C2E2-D45D-727A-E281E1EAFE4D}"/>
              </a:ext>
            </a:extLst>
          </p:cNvPr>
          <p:cNvGraphicFramePr>
            <a:graphicFrameLocks noGrp="1"/>
          </p:cNvGraphicFramePr>
          <p:nvPr>
            <p:extLst>
              <p:ext uri="{D42A27DB-BD31-4B8C-83A1-F6EECF244321}">
                <p14:modId xmlns:p14="http://schemas.microsoft.com/office/powerpoint/2010/main" val="2711835332"/>
              </p:ext>
            </p:extLst>
          </p:nvPr>
        </p:nvGraphicFramePr>
        <p:xfrm>
          <a:off x="3351704" y="3822242"/>
          <a:ext cx="3247923" cy="914400"/>
        </p:xfrm>
        <a:graphic>
          <a:graphicData uri="http://schemas.openxmlformats.org/drawingml/2006/table">
            <a:tbl>
              <a:tblPr firstRow="1" bandRow="1">
                <a:tableStyleId>{5C22544A-7EE6-4342-B048-85BDC9FD1C3A}</a:tableStyleId>
              </a:tblPr>
              <a:tblGrid>
                <a:gridCol w="3247923">
                  <a:extLst>
                    <a:ext uri="{9D8B030D-6E8A-4147-A177-3AD203B41FA5}">
                      <a16:colId xmlns:a16="http://schemas.microsoft.com/office/drawing/2014/main" val="886136966"/>
                    </a:ext>
                  </a:extLst>
                </a:gridCol>
              </a:tblGrid>
              <a:tr h="0">
                <a:tc>
                  <a:txBody>
                    <a:bodyPr/>
                    <a:lstStyle/>
                    <a:p>
                      <a:r>
                        <a:rPr lang="es-ES" dirty="0"/>
                        <a:t>color: #ff0000; /* Rojo */</a:t>
                      </a:r>
                    </a:p>
                    <a:p>
                      <a:r>
                        <a:rPr lang="es-ES" dirty="0"/>
                        <a:t>color: #00ff00; /* Verde */</a:t>
                      </a:r>
                    </a:p>
                    <a:p>
                      <a:r>
                        <a:rPr lang="es-ES" dirty="0"/>
                        <a:t>color: #0000ff; /* Azul */</a:t>
                      </a:r>
                    </a:p>
                  </a:txBody>
                  <a:tcPr/>
                </a:tc>
                <a:extLst>
                  <a:ext uri="{0D108BD9-81ED-4DB2-BD59-A6C34878D82A}">
                    <a16:rowId xmlns:a16="http://schemas.microsoft.com/office/drawing/2014/main" val="2562713186"/>
                  </a:ext>
                </a:extLst>
              </a:tr>
            </a:tbl>
          </a:graphicData>
        </a:graphic>
      </p:graphicFrame>
      <p:graphicFrame>
        <p:nvGraphicFramePr>
          <p:cNvPr id="6" name="Tabla 5">
            <a:extLst>
              <a:ext uri="{FF2B5EF4-FFF2-40B4-BE49-F238E27FC236}">
                <a16:creationId xmlns:a16="http://schemas.microsoft.com/office/drawing/2014/main" id="{AA7A670D-4613-F546-8777-13D58C17B0C2}"/>
              </a:ext>
            </a:extLst>
          </p:cNvPr>
          <p:cNvGraphicFramePr>
            <a:graphicFrameLocks noGrp="1"/>
          </p:cNvGraphicFramePr>
          <p:nvPr>
            <p:extLst>
              <p:ext uri="{D42A27DB-BD31-4B8C-83A1-F6EECF244321}">
                <p14:modId xmlns:p14="http://schemas.microsoft.com/office/powerpoint/2010/main" val="3620678155"/>
              </p:ext>
            </p:extLst>
          </p:nvPr>
        </p:nvGraphicFramePr>
        <p:xfrm>
          <a:off x="2691851" y="5498143"/>
          <a:ext cx="4567627" cy="914400"/>
        </p:xfrm>
        <a:graphic>
          <a:graphicData uri="http://schemas.openxmlformats.org/drawingml/2006/table">
            <a:tbl>
              <a:tblPr firstRow="1" bandRow="1">
                <a:tableStyleId>{5C22544A-7EE6-4342-B048-85BDC9FD1C3A}</a:tableStyleId>
              </a:tblPr>
              <a:tblGrid>
                <a:gridCol w="4567627">
                  <a:extLst>
                    <a:ext uri="{9D8B030D-6E8A-4147-A177-3AD203B41FA5}">
                      <a16:colId xmlns:a16="http://schemas.microsoft.com/office/drawing/2014/main" val="411897948"/>
                    </a:ext>
                  </a:extLst>
                </a:gridCol>
              </a:tblGrid>
              <a:tr h="370840">
                <a:tc>
                  <a:txBody>
                    <a:bodyPr/>
                    <a:lstStyle/>
                    <a:p>
                      <a:pPr algn="just"/>
                      <a:r>
                        <a:rPr lang="es-ES" dirty="0"/>
                        <a:t>#FFF equivale a #FFFFFF (blanco).</a:t>
                      </a:r>
                    </a:p>
                    <a:p>
                      <a:pPr algn="just"/>
                      <a:r>
                        <a:rPr lang="es-ES" dirty="0"/>
                        <a:t>#000 equivale a #000000 (negro).</a:t>
                      </a:r>
                    </a:p>
                    <a:p>
                      <a:pPr algn="just"/>
                      <a:r>
                        <a:rPr lang="es-ES" dirty="0"/>
                        <a:t>#F00 equivale a #FF0000 (rojo puro).</a:t>
                      </a:r>
                    </a:p>
                  </a:txBody>
                  <a:tcPr/>
                </a:tc>
                <a:extLst>
                  <a:ext uri="{0D108BD9-81ED-4DB2-BD59-A6C34878D82A}">
                    <a16:rowId xmlns:a16="http://schemas.microsoft.com/office/drawing/2014/main" val="1904780727"/>
                  </a:ext>
                </a:extLst>
              </a:tr>
            </a:tbl>
          </a:graphicData>
        </a:graphic>
      </p:graphicFrame>
    </p:spTree>
    <p:extLst>
      <p:ext uri="{BB962C8B-B14F-4D97-AF65-F5344CB8AC3E}">
        <p14:creationId xmlns:p14="http://schemas.microsoft.com/office/powerpoint/2010/main" val="242596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4C674-34E4-7ECB-012F-40EC1D77AE7A}"/>
              </a:ext>
            </a:extLst>
          </p:cNvPr>
          <p:cNvSpPr>
            <a:spLocks noGrp="1"/>
          </p:cNvSpPr>
          <p:nvPr>
            <p:ph type="title"/>
          </p:nvPr>
        </p:nvSpPr>
        <p:spPr/>
        <p:txBody>
          <a:bodyPr/>
          <a:lstStyle/>
          <a:p>
            <a:r>
              <a:rPr lang="es-ES" dirty="0"/>
              <a:t>Colores en CSS II</a:t>
            </a:r>
          </a:p>
        </p:txBody>
      </p:sp>
      <p:sp>
        <p:nvSpPr>
          <p:cNvPr id="3" name="Marcador de contenido 2">
            <a:extLst>
              <a:ext uri="{FF2B5EF4-FFF2-40B4-BE49-F238E27FC236}">
                <a16:creationId xmlns:a16="http://schemas.microsoft.com/office/drawing/2014/main" id="{C767808F-146B-738E-6CEF-D918D8A24CB8}"/>
              </a:ext>
            </a:extLst>
          </p:cNvPr>
          <p:cNvSpPr>
            <a:spLocks noGrp="1"/>
          </p:cNvSpPr>
          <p:nvPr>
            <p:ph idx="1"/>
          </p:nvPr>
        </p:nvSpPr>
        <p:spPr>
          <a:xfrm>
            <a:off x="677334" y="1588641"/>
            <a:ext cx="8596668" cy="4682663"/>
          </a:xfrm>
        </p:spPr>
        <p:txBody>
          <a:bodyPr/>
          <a:lstStyle/>
          <a:p>
            <a:pPr algn="just"/>
            <a:r>
              <a:rPr lang="es-ES" dirty="0"/>
              <a:t>Valores </a:t>
            </a:r>
            <a:r>
              <a:rPr lang="es-ES" b="1" dirty="0"/>
              <a:t>RGB</a:t>
            </a:r>
            <a:r>
              <a:rPr lang="es-ES" dirty="0"/>
              <a:t>: Define colores con valores de rojo, verde y azul (de 0 a 255, es decir, 1 byte):</a:t>
            </a:r>
          </a:p>
          <a:p>
            <a:pPr marL="0" indent="0" algn="just">
              <a:buNone/>
            </a:pPr>
            <a:endParaRPr lang="es-ES" dirty="0"/>
          </a:p>
          <a:p>
            <a:pPr marL="0" indent="0" algn="just">
              <a:buNone/>
            </a:pPr>
            <a:endParaRPr lang="es-ES" dirty="0"/>
          </a:p>
          <a:p>
            <a:pPr marL="0" indent="0" algn="just">
              <a:buNone/>
            </a:pPr>
            <a:endParaRPr lang="es-ES" dirty="0"/>
          </a:p>
          <a:p>
            <a:pPr algn="just"/>
            <a:r>
              <a:rPr lang="es-ES" dirty="0"/>
              <a:t>También puedes añadir un componente de opacidad o transparencia llamado </a:t>
            </a:r>
            <a:r>
              <a:rPr lang="es-ES" b="1" dirty="0"/>
              <a:t>alfa</a:t>
            </a:r>
            <a:r>
              <a:rPr lang="es-ES" dirty="0"/>
              <a:t> (RGBA). Así:</a:t>
            </a:r>
          </a:p>
          <a:p>
            <a:pPr algn="just"/>
            <a:endParaRPr lang="es-ES" dirty="0"/>
          </a:p>
          <a:p>
            <a:pPr algn="just"/>
            <a:endParaRPr lang="es-ES" dirty="0"/>
          </a:p>
          <a:p>
            <a:pPr algn="just"/>
            <a:r>
              <a:rPr lang="es-ES" dirty="0"/>
              <a:t>Valores </a:t>
            </a:r>
            <a:r>
              <a:rPr lang="es-ES" b="1" dirty="0"/>
              <a:t>HSL</a:t>
            </a:r>
            <a:r>
              <a:rPr lang="es-ES" dirty="0"/>
              <a:t> (</a:t>
            </a:r>
            <a:r>
              <a:rPr lang="es-ES" dirty="0" err="1"/>
              <a:t>Hue</a:t>
            </a:r>
            <a:r>
              <a:rPr lang="es-ES" dirty="0"/>
              <a:t> (tono), </a:t>
            </a:r>
            <a:r>
              <a:rPr lang="es-ES" dirty="0" err="1"/>
              <a:t>Saturation</a:t>
            </a:r>
            <a:r>
              <a:rPr lang="es-ES" dirty="0"/>
              <a:t> (saturación) y </a:t>
            </a:r>
            <a:r>
              <a:rPr lang="es-ES" dirty="0" err="1"/>
              <a:t>Lightness</a:t>
            </a:r>
            <a:r>
              <a:rPr lang="es-ES" dirty="0"/>
              <a:t> (luminosidad)):</a:t>
            </a:r>
          </a:p>
        </p:txBody>
      </p:sp>
      <p:graphicFrame>
        <p:nvGraphicFramePr>
          <p:cNvPr id="4" name="Tabla 3">
            <a:extLst>
              <a:ext uri="{FF2B5EF4-FFF2-40B4-BE49-F238E27FC236}">
                <a16:creationId xmlns:a16="http://schemas.microsoft.com/office/drawing/2014/main" id="{8F87ED95-DB14-C1BD-F11F-D18EDC05EA26}"/>
              </a:ext>
            </a:extLst>
          </p:cNvPr>
          <p:cNvGraphicFramePr>
            <a:graphicFrameLocks noGrp="1"/>
          </p:cNvGraphicFramePr>
          <p:nvPr>
            <p:extLst>
              <p:ext uri="{D42A27DB-BD31-4B8C-83A1-F6EECF244321}">
                <p14:modId xmlns:p14="http://schemas.microsoft.com/office/powerpoint/2010/main" val="4211755543"/>
              </p:ext>
            </p:extLst>
          </p:nvPr>
        </p:nvGraphicFramePr>
        <p:xfrm>
          <a:off x="2769143" y="2243515"/>
          <a:ext cx="4413045" cy="914400"/>
        </p:xfrm>
        <a:graphic>
          <a:graphicData uri="http://schemas.openxmlformats.org/drawingml/2006/table">
            <a:tbl>
              <a:tblPr firstRow="1" bandRow="1">
                <a:tableStyleId>{5C22544A-7EE6-4342-B048-85BDC9FD1C3A}</a:tableStyleId>
              </a:tblPr>
              <a:tblGrid>
                <a:gridCol w="4413045">
                  <a:extLst>
                    <a:ext uri="{9D8B030D-6E8A-4147-A177-3AD203B41FA5}">
                      <a16:colId xmlns:a16="http://schemas.microsoft.com/office/drawing/2014/main" val="2458958468"/>
                    </a:ext>
                  </a:extLst>
                </a:gridCol>
              </a:tblGrid>
              <a:tr h="370840">
                <a:tc>
                  <a:txBody>
                    <a:bodyPr/>
                    <a:lstStyle/>
                    <a:p>
                      <a:r>
                        <a:rPr lang="es-ES" dirty="0"/>
                        <a:t>color: </a:t>
                      </a:r>
                      <a:r>
                        <a:rPr lang="es-ES" dirty="0" err="1"/>
                        <a:t>rgb</a:t>
                      </a:r>
                      <a:r>
                        <a:rPr lang="es-ES" dirty="0"/>
                        <a:t>(255, 0, 0);   /* Rojo */</a:t>
                      </a:r>
                    </a:p>
                    <a:p>
                      <a:r>
                        <a:rPr lang="es-ES" dirty="0"/>
                        <a:t>color: </a:t>
                      </a:r>
                      <a:r>
                        <a:rPr lang="es-ES" dirty="0" err="1"/>
                        <a:t>rgb</a:t>
                      </a:r>
                      <a:r>
                        <a:rPr lang="es-ES" dirty="0"/>
                        <a:t>(0, 255, 0);   /* Verde */</a:t>
                      </a:r>
                    </a:p>
                    <a:p>
                      <a:r>
                        <a:rPr lang="es-ES" dirty="0"/>
                        <a:t>color: </a:t>
                      </a:r>
                      <a:r>
                        <a:rPr lang="es-ES" dirty="0" err="1"/>
                        <a:t>rgb</a:t>
                      </a:r>
                      <a:r>
                        <a:rPr lang="es-ES" dirty="0"/>
                        <a:t>(0, 0, 255);   /* Azul */</a:t>
                      </a:r>
                    </a:p>
                  </a:txBody>
                  <a:tcPr/>
                </a:tc>
                <a:extLst>
                  <a:ext uri="{0D108BD9-81ED-4DB2-BD59-A6C34878D82A}">
                    <a16:rowId xmlns:a16="http://schemas.microsoft.com/office/drawing/2014/main" val="3532639635"/>
                  </a:ext>
                </a:extLst>
              </a:tr>
            </a:tbl>
          </a:graphicData>
        </a:graphic>
      </p:graphicFrame>
      <p:graphicFrame>
        <p:nvGraphicFramePr>
          <p:cNvPr id="5" name="Tabla 4">
            <a:extLst>
              <a:ext uri="{FF2B5EF4-FFF2-40B4-BE49-F238E27FC236}">
                <a16:creationId xmlns:a16="http://schemas.microsoft.com/office/drawing/2014/main" id="{688439F9-97FF-E535-46DF-3ABE05D0AD59}"/>
              </a:ext>
            </a:extLst>
          </p:cNvPr>
          <p:cNvGraphicFramePr>
            <a:graphicFrameLocks noGrp="1"/>
          </p:cNvGraphicFramePr>
          <p:nvPr>
            <p:extLst>
              <p:ext uri="{D42A27DB-BD31-4B8C-83A1-F6EECF244321}">
                <p14:modId xmlns:p14="http://schemas.microsoft.com/office/powerpoint/2010/main" val="1988258848"/>
              </p:ext>
            </p:extLst>
          </p:nvPr>
        </p:nvGraphicFramePr>
        <p:xfrm>
          <a:off x="1736755" y="4215749"/>
          <a:ext cx="6477819" cy="370840"/>
        </p:xfrm>
        <a:graphic>
          <a:graphicData uri="http://schemas.openxmlformats.org/drawingml/2006/table">
            <a:tbl>
              <a:tblPr firstRow="1" bandRow="1">
                <a:tableStyleId>{5C22544A-7EE6-4342-B048-85BDC9FD1C3A}</a:tableStyleId>
              </a:tblPr>
              <a:tblGrid>
                <a:gridCol w="6477819">
                  <a:extLst>
                    <a:ext uri="{9D8B030D-6E8A-4147-A177-3AD203B41FA5}">
                      <a16:colId xmlns:a16="http://schemas.microsoft.com/office/drawing/2014/main" val="2770396371"/>
                    </a:ext>
                  </a:extLst>
                </a:gridCol>
              </a:tblGrid>
              <a:tr h="370840">
                <a:tc>
                  <a:txBody>
                    <a:bodyPr/>
                    <a:lstStyle/>
                    <a:p>
                      <a:r>
                        <a:rPr lang="es-ES" dirty="0"/>
                        <a:t>color: </a:t>
                      </a:r>
                      <a:r>
                        <a:rPr lang="es-ES" dirty="0" err="1"/>
                        <a:t>rgba</a:t>
                      </a:r>
                      <a:r>
                        <a:rPr lang="es-ES" dirty="0"/>
                        <a:t>(255, 0, 0, 0.5); /* Rojo semitransparente */</a:t>
                      </a:r>
                    </a:p>
                  </a:txBody>
                  <a:tcPr/>
                </a:tc>
                <a:extLst>
                  <a:ext uri="{0D108BD9-81ED-4DB2-BD59-A6C34878D82A}">
                    <a16:rowId xmlns:a16="http://schemas.microsoft.com/office/drawing/2014/main" val="553014382"/>
                  </a:ext>
                </a:extLst>
              </a:tr>
            </a:tbl>
          </a:graphicData>
        </a:graphic>
      </p:graphicFrame>
      <p:graphicFrame>
        <p:nvGraphicFramePr>
          <p:cNvPr id="6" name="Tabla 5">
            <a:extLst>
              <a:ext uri="{FF2B5EF4-FFF2-40B4-BE49-F238E27FC236}">
                <a16:creationId xmlns:a16="http://schemas.microsoft.com/office/drawing/2014/main" id="{20667306-5F87-B55F-BBE3-2B88E7529838}"/>
              </a:ext>
            </a:extLst>
          </p:cNvPr>
          <p:cNvGraphicFramePr>
            <a:graphicFrameLocks noGrp="1"/>
          </p:cNvGraphicFramePr>
          <p:nvPr>
            <p:extLst>
              <p:ext uri="{D42A27DB-BD31-4B8C-83A1-F6EECF244321}">
                <p14:modId xmlns:p14="http://schemas.microsoft.com/office/powerpoint/2010/main" val="809631651"/>
              </p:ext>
            </p:extLst>
          </p:nvPr>
        </p:nvGraphicFramePr>
        <p:xfrm>
          <a:off x="2917998" y="5443264"/>
          <a:ext cx="4590026" cy="914400"/>
        </p:xfrm>
        <a:graphic>
          <a:graphicData uri="http://schemas.openxmlformats.org/drawingml/2006/table">
            <a:tbl>
              <a:tblPr firstRow="1" bandRow="1">
                <a:tableStyleId>{5C22544A-7EE6-4342-B048-85BDC9FD1C3A}</a:tableStyleId>
              </a:tblPr>
              <a:tblGrid>
                <a:gridCol w="4590026">
                  <a:extLst>
                    <a:ext uri="{9D8B030D-6E8A-4147-A177-3AD203B41FA5}">
                      <a16:colId xmlns:a16="http://schemas.microsoft.com/office/drawing/2014/main" val="2079518858"/>
                    </a:ext>
                  </a:extLst>
                </a:gridCol>
              </a:tblGrid>
              <a:tr h="370840">
                <a:tc>
                  <a:txBody>
                    <a:bodyPr/>
                    <a:lstStyle/>
                    <a:p>
                      <a:r>
                        <a:rPr lang="es-ES" dirty="0"/>
                        <a:t>color: </a:t>
                      </a:r>
                      <a:r>
                        <a:rPr lang="es-ES" dirty="0" err="1"/>
                        <a:t>hsl</a:t>
                      </a:r>
                      <a:r>
                        <a:rPr lang="es-ES" dirty="0"/>
                        <a:t>(0, 100%, 50%);   /* Rojo */</a:t>
                      </a:r>
                    </a:p>
                    <a:p>
                      <a:r>
                        <a:rPr lang="es-ES" dirty="0"/>
                        <a:t>color: </a:t>
                      </a:r>
                      <a:r>
                        <a:rPr lang="es-ES" dirty="0" err="1"/>
                        <a:t>hsl</a:t>
                      </a:r>
                      <a:r>
                        <a:rPr lang="es-ES" dirty="0"/>
                        <a:t>(120, 100%, 50%); /* Verde */</a:t>
                      </a:r>
                    </a:p>
                    <a:p>
                      <a:r>
                        <a:rPr lang="es-ES" dirty="0"/>
                        <a:t>color: </a:t>
                      </a:r>
                      <a:r>
                        <a:rPr lang="es-ES" dirty="0" err="1"/>
                        <a:t>hsl</a:t>
                      </a:r>
                      <a:r>
                        <a:rPr lang="es-ES" dirty="0"/>
                        <a:t>(240, 100%, 50%); /* Azul */</a:t>
                      </a:r>
                    </a:p>
                  </a:txBody>
                  <a:tcPr/>
                </a:tc>
                <a:extLst>
                  <a:ext uri="{0D108BD9-81ED-4DB2-BD59-A6C34878D82A}">
                    <a16:rowId xmlns:a16="http://schemas.microsoft.com/office/drawing/2014/main" val="2275884283"/>
                  </a:ext>
                </a:extLst>
              </a:tr>
            </a:tbl>
          </a:graphicData>
        </a:graphic>
      </p:graphicFrame>
    </p:spTree>
    <p:extLst>
      <p:ext uri="{BB962C8B-B14F-4D97-AF65-F5344CB8AC3E}">
        <p14:creationId xmlns:p14="http://schemas.microsoft.com/office/powerpoint/2010/main" val="2533981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C73633-07AD-871A-2A05-B4321B2757B7}"/>
              </a:ext>
            </a:extLst>
          </p:cNvPr>
          <p:cNvSpPr>
            <a:spLocks noGrp="1"/>
          </p:cNvSpPr>
          <p:nvPr>
            <p:ph type="title"/>
          </p:nvPr>
        </p:nvSpPr>
        <p:spPr/>
        <p:txBody>
          <a:bodyPr/>
          <a:lstStyle/>
          <a:p>
            <a:r>
              <a:rPr lang="es-ES" dirty="0"/>
              <a:t>Colores en CSS III</a:t>
            </a:r>
          </a:p>
        </p:txBody>
      </p:sp>
      <p:sp>
        <p:nvSpPr>
          <p:cNvPr id="3" name="Marcador de contenido 2">
            <a:extLst>
              <a:ext uri="{FF2B5EF4-FFF2-40B4-BE49-F238E27FC236}">
                <a16:creationId xmlns:a16="http://schemas.microsoft.com/office/drawing/2014/main" id="{8D46B26F-DD65-37E6-FA35-D1222BEA9D7D}"/>
              </a:ext>
            </a:extLst>
          </p:cNvPr>
          <p:cNvSpPr>
            <a:spLocks noGrp="1"/>
          </p:cNvSpPr>
          <p:nvPr>
            <p:ph idx="1"/>
          </p:nvPr>
        </p:nvSpPr>
        <p:spPr>
          <a:xfrm>
            <a:off x="677334" y="1806628"/>
            <a:ext cx="8596668" cy="3880773"/>
          </a:xfrm>
        </p:spPr>
        <p:txBody>
          <a:bodyPr/>
          <a:lstStyle/>
          <a:p>
            <a:pPr algn="just"/>
            <a:r>
              <a:rPr lang="es-ES" dirty="0"/>
              <a:t>Al igual que en RGB, al valor HSL también se le puede añadir un componente </a:t>
            </a:r>
            <a:r>
              <a:rPr lang="es-ES" b="1" dirty="0"/>
              <a:t>alfa</a:t>
            </a:r>
            <a:r>
              <a:rPr lang="es-ES" dirty="0"/>
              <a:t> (HSLA). Así:</a:t>
            </a:r>
          </a:p>
          <a:p>
            <a:pPr algn="just"/>
            <a:endParaRPr lang="es-ES" dirty="0"/>
          </a:p>
          <a:p>
            <a:pPr algn="just"/>
            <a:endParaRPr lang="es-ES" dirty="0"/>
          </a:p>
          <a:p>
            <a:pPr algn="just"/>
            <a:r>
              <a:rPr lang="es-ES" b="1" dirty="0" err="1"/>
              <a:t>currentColor</a:t>
            </a:r>
            <a:r>
              <a:rPr lang="es-ES" dirty="0"/>
              <a:t> es una palabra clave en CSS que se utiliza para referirse al color actual aplicado al texto del elemento (especificado mediante la propiedad color). Su función principal es reutilizar este color en otras propiedades relacionadas, como bordes, sombras, fondos, etc., sin necesidad de volver a declararlo. Así:</a:t>
            </a:r>
          </a:p>
          <a:p>
            <a:pPr algn="just"/>
            <a:endParaRPr lang="es-ES" dirty="0"/>
          </a:p>
        </p:txBody>
      </p:sp>
      <p:graphicFrame>
        <p:nvGraphicFramePr>
          <p:cNvPr id="4" name="Tabla 3">
            <a:extLst>
              <a:ext uri="{FF2B5EF4-FFF2-40B4-BE49-F238E27FC236}">
                <a16:creationId xmlns:a16="http://schemas.microsoft.com/office/drawing/2014/main" id="{9B9E33F8-5931-C9C5-A57B-CECE153B9220}"/>
              </a:ext>
            </a:extLst>
          </p:cNvPr>
          <p:cNvGraphicFramePr>
            <a:graphicFrameLocks noGrp="1"/>
          </p:cNvGraphicFramePr>
          <p:nvPr>
            <p:extLst>
              <p:ext uri="{D42A27DB-BD31-4B8C-83A1-F6EECF244321}">
                <p14:modId xmlns:p14="http://schemas.microsoft.com/office/powerpoint/2010/main" val="1485942038"/>
              </p:ext>
            </p:extLst>
          </p:nvPr>
        </p:nvGraphicFramePr>
        <p:xfrm>
          <a:off x="1471287" y="2636956"/>
          <a:ext cx="7008761" cy="370840"/>
        </p:xfrm>
        <a:graphic>
          <a:graphicData uri="http://schemas.openxmlformats.org/drawingml/2006/table">
            <a:tbl>
              <a:tblPr firstRow="1" bandRow="1">
                <a:tableStyleId>{5C22544A-7EE6-4342-B048-85BDC9FD1C3A}</a:tableStyleId>
              </a:tblPr>
              <a:tblGrid>
                <a:gridCol w="7008761">
                  <a:extLst>
                    <a:ext uri="{9D8B030D-6E8A-4147-A177-3AD203B41FA5}">
                      <a16:colId xmlns:a16="http://schemas.microsoft.com/office/drawing/2014/main" val="2884706055"/>
                    </a:ext>
                  </a:extLst>
                </a:gridCol>
              </a:tblGrid>
              <a:tr h="370840">
                <a:tc>
                  <a:txBody>
                    <a:bodyPr/>
                    <a:lstStyle/>
                    <a:p>
                      <a:r>
                        <a:rPr lang="es-ES" dirty="0"/>
                        <a:t>color: </a:t>
                      </a:r>
                      <a:r>
                        <a:rPr lang="es-ES" dirty="0" err="1"/>
                        <a:t>hsla</a:t>
                      </a:r>
                      <a:r>
                        <a:rPr lang="es-ES" dirty="0"/>
                        <a:t>(0, 100%, 50%, 0.5); /* Rojo semitransparente */</a:t>
                      </a:r>
                    </a:p>
                  </a:txBody>
                  <a:tcPr/>
                </a:tc>
                <a:extLst>
                  <a:ext uri="{0D108BD9-81ED-4DB2-BD59-A6C34878D82A}">
                    <a16:rowId xmlns:a16="http://schemas.microsoft.com/office/drawing/2014/main" val="3748828272"/>
                  </a:ext>
                </a:extLst>
              </a:tr>
            </a:tbl>
          </a:graphicData>
        </a:graphic>
      </p:graphicFrame>
      <p:graphicFrame>
        <p:nvGraphicFramePr>
          <p:cNvPr id="7" name="Tabla 6">
            <a:extLst>
              <a:ext uri="{FF2B5EF4-FFF2-40B4-BE49-F238E27FC236}">
                <a16:creationId xmlns:a16="http://schemas.microsoft.com/office/drawing/2014/main" id="{8A35E537-725F-DCC1-4680-27CE3CCAEAAB}"/>
              </a:ext>
            </a:extLst>
          </p:cNvPr>
          <p:cNvGraphicFramePr>
            <a:graphicFrameLocks noGrp="1"/>
          </p:cNvGraphicFramePr>
          <p:nvPr>
            <p:extLst>
              <p:ext uri="{D42A27DB-BD31-4B8C-83A1-F6EECF244321}">
                <p14:modId xmlns:p14="http://schemas.microsoft.com/office/powerpoint/2010/main" val="2911109120"/>
              </p:ext>
            </p:extLst>
          </p:nvPr>
        </p:nvGraphicFramePr>
        <p:xfrm>
          <a:off x="1272183" y="5059680"/>
          <a:ext cx="7406968" cy="1188720"/>
        </p:xfrm>
        <a:graphic>
          <a:graphicData uri="http://schemas.openxmlformats.org/drawingml/2006/table">
            <a:tbl>
              <a:tblPr firstRow="1" bandRow="1">
                <a:tableStyleId>{5C22544A-7EE6-4342-B048-85BDC9FD1C3A}</a:tableStyleId>
              </a:tblPr>
              <a:tblGrid>
                <a:gridCol w="7406968">
                  <a:extLst>
                    <a:ext uri="{9D8B030D-6E8A-4147-A177-3AD203B41FA5}">
                      <a16:colId xmlns:a16="http://schemas.microsoft.com/office/drawing/2014/main" val="1802184969"/>
                    </a:ext>
                  </a:extLst>
                </a:gridCol>
              </a:tblGrid>
              <a:tr h="370840">
                <a:tc>
                  <a:txBody>
                    <a:bodyPr/>
                    <a:lstStyle/>
                    <a:p>
                      <a:r>
                        <a:rPr lang="es-ES" dirty="0" err="1"/>
                        <a:t>button</a:t>
                      </a:r>
                      <a:r>
                        <a:rPr lang="es-ES" dirty="0"/>
                        <a:t> {</a:t>
                      </a:r>
                    </a:p>
                    <a:p>
                      <a:r>
                        <a:rPr lang="es-ES" dirty="0"/>
                        <a:t>  color: blue;                /* El texto es azul */</a:t>
                      </a:r>
                    </a:p>
                    <a:p>
                      <a:r>
                        <a:rPr lang="es-ES" dirty="0"/>
                        <a:t>  </a:t>
                      </a:r>
                      <a:r>
                        <a:rPr lang="es-ES" dirty="0" err="1"/>
                        <a:t>border</a:t>
                      </a:r>
                      <a:r>
                        <a:rPr lang="es-ES" dirty="0"/>
                        <a:t>: 2px </a:t>
                      </a:r>
                      <a:r>
                        <a:rPr lang="es-ES" dirty="0" err="1"/>
                        <a:t>solid</a:t>
                      </a:r>
                      <a:r>
                        <a:rPr lang="es-ES" dirty="0"/>
                        <a:t> </a:t>
                      </a:r>
                      <a:r>
                        <a:rPr lang="es-ES" dirty="0" err="1"/>
                        <a:t>currentColor</a:t>
                      </a:r>
                      <a:r>
                        <a:rPr lang="es-ES" dirty="0"/>
                        <a:t>; /* El borde también es azul */</a:t>
                      </a:r>
                    </a:p>
                    <a:p>
                      <a:r>
                        <a:rPr lang="es-ES" dirty="0"/>
                        <a:t>}</a:t>
                      </a:r>
                    </a:p>
                  </a:txBody>
                  <a:tcPr/>
                </a:tc>
                <a:extLst>
                  <a:ext uri="{0D108BD9-81ED-4DB2-BD59-A6C34878D82A}">
                    <a16:rowId xmlns:a16="http://schemas.microsoft.com/office/drawing/2014/main" val="2248159626"/>
                  </a:ext>
                </a:extLst>
              </a:tr>
            </a:tbl>
          </a:graphicData>
        </a:graphic>
      </p:graphicFrame>
    </p:spTree>
    <p:extLst>
      <p:ext uri="{BB962C8B-B14F-4D97-AF65-F5344CB8AC3E}">
        <p14:creationId xmlns:p14="http://schemas.microsoft.com/office/powerpoint/2010/main" val="1789118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E07BCE-585F-3BA2-BFE3-3BCCC14528DF}"/>
              </a:ext>
            </a:extLst>
          </p:cNvPr>
          <p:cNvSpPr>
            <a:spLocks noGrp="1"/>
          </p:cNvSpPr>
          <p:nvPr>
            <p:ph type="title"/>
          </p:nvPr>
        </p:nvSpPr>
        <p:spPr/>
        <p:txBody>
          <a:bodyPr/>
          <a:lstStyle/>
          <a:p>
            <a:r>
              <a:rPr lang="es-ES" dirty="0"/>
              <a:t>Aplicación de los colores I</a:t>
            </a:r>
          </a:p>
        </p:txBody>
      </p:sp>
      <p:sp>
        <p:nvSpPr>
          <p:cNvPr id="3" name="Marcador de contenido 2">
            <a:extLst>
              <a:ext uri="{FF2B5EF4-FFF2-40B4-BE49-F238E27FC236}">
                <a16:creationId xmlns:a16="http://schemas.microsoft.com/office/drawing/2014/main" id="{BC4FFDA0-23CD-C764-66E0-DD3307C6B85C}"/>
              </a:ext>
            </a:extLst>
          </p:cNvPr>
          <p:cNvSpPr>
            <a:spLocks noGrp="1"/>
          </p:cNvSpPr>
          <p:nvPr>
            <p:ph idx="1"/>
          </p:nvPr>
        </p:nvSpPr>
        <p:spPr>
          <a:xfrm>
            <a:off x="677334" y="1527687"/>
            <a:ext cx="8596668" cy="4529394"/>
          </a:xfrm>
        </p:spPr>
        <p:txBody>
          <a:bodyPr>
            <a:normAutofit/>
          </a:bodyPr>
          <a:lstStyle/>
          <a:p>
            <a:pPr algn="just"/>
            <a:r>
              <a:rPr lang="es-ES" dirty="0"/>
              <a:t>Propiedades de </a:t>
            </a:r>
            <a:r>
              <a:rPr lang="es-ES" b="1" dirty="0"/>
              <a:t>texto</a:t>
            </a:r>
            <a:r>
              <a:rPr lang="es-ES" dirty="0"/>
              <a:t>. color: Define el color del texto.</a:t>
            </a:r>
          </a:p>
          <a:p>
            <a:pPr algn="just"/>
            <a:endParaRPr lang="es-ES" dirty="0"/>
          </a:p>
          <a:p>
            <a:pPr algn="just"/>
            <a:endParaRPr lang="es-ES" dirty="0"/>
          </a:p>
          <a:p>
            <a:pPr algn="just"/>
            <a:endParaRPr lang="es-ES" dirty="0"/>
          </a:p>
          <a:p>
            <a:pPr algn="just"/>
            <a:r>
              <a:rPr lang="es-ES" dirty="0"/>
              <a:t>Propiedades de </a:t>
            </a:r>
            <a:r>
              <a:rPr lang="es-ES" b="1" dirty="0"/>
              <a:t>fondo</a:t>
            </a:r>
            <a:r>
              <a:rPr lang="es-ES" dirty="0"/>
              <a:t>. </a:t>
            </a:r>
            <a:r>
              <a:rPr lang="es-ES" dirty="0" err="1"/>
              <a:t>background</a:t>
            </a:r>
            <a:r>
              <a:rPr lang="es-ES" dirty="0"/>
              <a:t>-color: Define el color de fondo de un elemento.</a:t>
            </a:r>
          </a:p>
          <a:p>
            <a:pPr algn="just"/>
            <a:endParaRPr lang="es-ES" dirty="0"/>
          </a:p>
          <a:p>
            <a:pPr algn="just"/>
            <a:endParaRPr lang="es-ES" dirty="0"/>
          </a:p>
          <a:p>
            <a:pPr algn="just"/>
            <a:r>
              <a:rPr lang="es-ES" dirty="0" err="1"/>
              <a:t>background</a:t>
            </a:r>
            <a:r>
              <a:rPr lang="es-ES" dirty="0"/>
              <a:t>: Se usa para degradar el fondo. En este ejemplo se degrada de izquierda a derecha y pasa de rojo a amarillo progresivamente. Puedes agregar más colores para un degradado multicolor.</a:t>
            </a:r>
          </a:p>
        </p:txBody>
      </p:sp>
      <p:graphicFrame>
        <p:nvGraphicFramePr>
          <p:cNvPr id="5" name="Tabla 4">
            <a:extLst>
              <a:ext uri="{FF2B5EF4-FFF2-40B4-BE49-F238E27FC236}">
                <a16:creationId xmlns:a16="http://schemas.microsoft.com/office/drawing/2014/main" id="{C9285581-05D1-D005-150B-49BD174E7845}"/>
              </a:ext>
            </a:extLst>
          </p:cNvPr>
          <p:cNvGraphicFramePr>
            <a:graphicFrameLocks noGrp="1"/>
          </p:cNvGraphicFramePr>
          <p:nvPr>
            <p:extLst>
              <p:ext uri="{D42A27DB-BD31-4B8C-83A1-F6EECF244321}">
                <p14:modId xmlns:p14="http://schemas.microsoft.com/office/powerpoint/2010/main" val="3886182534"/>
              </p:ext>
            </p:extLst>
          </p:nvPr>
        </p:nvGraphicFramePr>
        <p:xfrm>
          <a:off x="4089119" y="1930400"/>
          <a:ext cx="1773083" cy="914400"/>
        </p:xfrm>
        <a:graphic>
          <a:graphicData uri="http://schemas.openxmlformats.org/drawingml/2006/table">
            <a:tbl>
              <a:tblPr firstRow="1" bandRow="1">
                <a:tableStyleId>{5C22544A-7EE6-4342-B048-85BDC9FD1C3A}</a:tableStyleId>
              </a:tblPr>
              <a:tblGrid>
                <a:gridCol w="1773083">
                  <a:extLst>
                    <a:ext uri="{9D8B030D-6E8A-4147-A177-3AD203B41FA5}">
                      <a16:colId xmlns:a16="http://schemas.microsoft.com/office/drawing/2014/main" val="2521502795"/>
                    </a:ext>
                  </a:extLst>
                </a:gridCol>
              </a:tblGrid>
              <a:tr h="370840">
                <a:tc>
                  <a:txBody>
                    <a:bodyPr/>
                    <a:lstStyle/>
                    <a:p>
                      <a:r>
                        <a:rPr lang="es-ES" dirty="0"/>
                        <a:t>p {</a:t>
                      </a:r>
                    </a:p>
                    <a:p>
                      <a:r>
                        <a:rPr lang="es-ES" dirty="0"/>
                        <a:t>  color: red; </a:t>
                      </a:r>
                    </a:p>
                    <a:p>
                      <a:r>
                        <a:rPr lang="es-ES" dirty="0"/>
                        <a:t>}</a:t>
                      </a:r>
                    </a:p>
                  </a:txBody>
                  <a:tcPr/>
                </a:tc>
                <a:extLst>
                  <a:ext uri="{0D108BD9-81ED-4DB2-BD59-A6C34878D82A}">
                    <a16:rowId xmlns:a16="http://schemas.microsoft.com/office/drawing/2014/main" val="1712484435"/>
                  </a:ext>
                </a:extLst>
              </a:tr>
            </a:tbl>
          </a:graphicData>
        </a:graphic>
      </p:graphicFrame>
      <p:graphicFrame>
        <p:nvGraphicFramePr>
          <p:cNvPr id="6" name="Tabla 5">
            <a:extLst>
              <a:ext uri="{FF2B5EF4-FFF2-40B4-BE49-F238E27FC236}">
                <a16:creationId xmlns:a16="http://schemas.microsoft.com/office/drawing/2014/main" id="{EFAD11F2-9A72-3950-B4DC-CCB94A4D8408}"/>
              </a:ext>
            </a:extLst>
          </p:cNvPr>
          <p:cNvGraphicFramePr>
            <a:graphicFrameLocks noGrp="1"/>
          </p:cNvGraphicFramePr>
          <p:nvPr>
            <p:extLst>
              <p:ext uri="{D42A27DB-BD31-4B8C-83A1-F6EECF244321}">
                <p14:modId xmlns:p14="http://schemas.microsoft.com/office/powerpoint/2010/main" val="2511880576"/>
              </p:ext>
            </p:extLst>
          </p:nvPr>
        </p:nvGraphicFramePr>
        <p:xfrm>
          <a:off x="3230024" y="3640436"/>
          <a:ext cx="3491271" cy="914400"/>
        </p:xfrm>
        <a:graphic>
          <a:graphicData uri="http://schemas.openxmlformats.org/drawingml/2006/table">
            <a:tbl>
              <a:tblPr firstRow="1" bandRow="1">
                <a:tableStyleId>{5C22544A-7EE6-4342-B048-85BDC9FD1C3A}</a:tableStyleId>
              </a:tblPr>
              <a:tblGrid>
                <a:gridCol w="3491271">
                  <a:extLst>
                    <a:ext uri="{9D8B030D-6E8A-4147-A177-3AD203B41FA5}">
                      <a16:colId xmlns:a16="http://schemas.microsoft.com/office/drawing/2014/main" val="3975761876"/>
                    </a:ext>
                  </a:extLst>
                </a:gridCol>
              </a:tblGrid>
              <a:tr h="370840">
                <a:tc>
                  <a:txBody>
                    <a:bodyPr/>
                    <a:lstStyle/>
                    <a:p>
                      <a:r>
                        <a:rPr lang="es-ES" dirty="0" err="1"/>
                        <a:t>div</a:t>
                      </a:r>
                      <a:r>
                        <a:rPr lang="es-ES" dirty="0"/>
                        <a:t> {</a:t>
                      </a:r>
                    </a:p>
                    <a:p>
                      <a:r>
                        <a:rPr lang="es-ES" dirty="0"/>
                        <a:t>  </a:t>
                      </a:r>
                      <a:r>
                        <a:rPr lang="es-ES" dirty="0" err="1"/>
                        <a:t>background</a:t>
                      </a:r>
                      <a:r>
                        <a:rPr lang="es-ES" dirty="0"/>
                        <a:t>-color: #00ff00;</a:t>
                      </a:r>
                    </a:p>
                    <a:p>
                      <a:r>
                        <a:rPr lang="es-ES" dirty="0"/>
                        <a:t>}</a:t>
                      </a:r>
                    </a:p>
                  </a:txBody>
                  <a:tcPr/>
                </a:tc>
                <a:extLst>
                  <a:ext uri="{0D108BD9-81ED-4DB2-BD59-A6C34878D82A}">
                    <a16:rowId xmlns:a16="http://schemas.microsoft.com/office/drawing/2014/main" val="1482270197"/>
                  </a:ext>
                </a:extLst>
              </a:tr>
            </a:tbl>
          </a:graphicData>
        </a:graphic>
      </p:graphicFrame>
      <p:graphicFrame>
        <p:nvGraphicFramePr>
          <p:cNvPr id="7" name="Tabla 6">
            <a:extLst>
              <a:ext uri="{FF2B5EF4-FFF2-40B4-BE49-F238E27FC236}">
                <a16:creationId xmlns:a16="http://schemas.microsoft.com/office/drawing/2014/main" id="{FD17CBED-26A3-11B0-8B8C-8AF16D9E4967}"/>
              </a:ext>
            </a:extLst>
          </p:cNvPr>
          <p:cNvGraphicFramePr>
            <a:graphicFrameLocks noGrp="1"/>
          </p:cNvGraphicFramePr>
          <p:nvPr>
            <p:extLst>
              <p:ext uri="{D42A27DB-BD31-4B8C-83A1-F6EECF244321}">
                <p14:modId xmlns:p14="http://schemas.microsoft.com/office/powerpoint/2010/main" val="37504770"/>
              </p:ext>
            </p:extLst>
          </p:nvPr>
        </p:nvGraphicFramePr>
        <p:xfrm>
          <a:off x="1854736" y="5545394"/>
          <a:ext cx="6241845" cy="914400"/>
        </p:xfrm>
        <a:graphic>
          <a:graphicData uri="http://schemas.openxmlformats.org/drawingml/2006/table">
            <a:tbl>
              <a:tblPr firstRow="1" bandRow="1">
                <a:tableStyleId>{5C22544A-7EE6-4342-B048-85BDC9FD1C3A}</a:tableStyleId>
              </a:tblPr>
              <a:tblGrid>
                <a:gridCol w="6241845">
                  <a:extLst>
                    <a:ext uri="{9D8B030D-6E8A-4147-A177-3AD203B41FA5}">
                      <a16:colId xmlns:a16="http://schemas.microsoft.com/office/drawing/2014/main" val="621703850"/>
                    </a:ext>
                  </a:extLst>
                </a:gridCol>
              </a:tblGrid>
              <a:tr h="370840">
                <a:tc>
                  <a:txBody>
                    <a:bodyPr/>
                    <a:lstStyle/>
                    <a:p>
                      <a:r>
                        <a:rPr lang="en-US" dirty="0"/>
                        <a:t>section {</a:t>
                      </a:r>
                    </a:p>
                    <a:p>
                      <a:r>
                        <a:rPr lang="en-US" dirty="0"/>
                        <a:t>  background: linear-gradient(to right, red, yellow);</a:t>
                      </a:r>
                    </a:p>
                    <a:p>
                      <a:r>
                        <a:rPr lang="en-US" dirty="0"/>
                        <a:t>}</a:t>
                      </a:r>
                      <a:endParaRPr lang="es-ES" dirty="0"/>
                    </a:p>
                  </a:txBody>
                  <a:tcPr/>
                </a:tc>
                <a:extLst>
                  <a:ext uri="{0D108BD9-81ED-4DB2-BD59-A6C34878D82A}">
                    <a16:rowId xmlns:a16="http://schemas.microsoft.com/office/drawing/2014/main" val="3645744324"/>
                  </a:ext>
                </a:extLst>
              </a:tr>
            </a:tbl>
          </a:graphicData>
        </a:graphic>
      </p:graphicFrame>
    </p:spTree>
    <p:extLst>
      <p:ext uri="{BB962C8B-B14F-4D97-AF65-F5344CB8AC3E}">
        <p14:creationId xmlns:p14="http://schemas.microsoft.com/office/powerpoint/2010/main" val="423203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A591DC-9732-B92C-C22F-975692DDB840}"/>
              </a:ext>
            </a:extLst>
          </p:cNvPr>
          <p:cNvSpPr>
            <a:spLocks noGrp="1"/>
          </p:cNvSpPr>
          <p:nvPr>
            <p:ph type="title"/>
          </p:nvPr>
        </p:nvSpPr>
        <p:spPr/>
        <p:txBody>
          <a:bodyPr/>
          <a:lstStyle/>
          <a:p>
            <a:r>
              <a:rPr lang="es-ES" dirty="0"/>
              <a:t>Aplicación de los colores II</a:t>
            </a:r>
          </a:p>
        </p:txBody>
      </p:sp>
      <p:sp>
        <p:nvSpPr>
          <p:cNvPr id="3" name="Marcador de contenido 2">
            <a:extLst>
              <a:ext uri="{FF2B5EF4-FFF2-40B4-BE49-F238E27FC236}">
                <a16:creationId xmlns:a16="http://schemas.microsoft.com/office/drawing/2014/main" id="{C48644E0-B45A-89C9-0F91-68BB36430DF9}"/>
              </a:ext>
            </a:extLst>
          </p:cNvPr>
          <p:cNvSpPr>
            <a:spLocks noGrp="1"/>
          </p:cNvSpPr>
          <p:nvPr>
            <p:ph idx="1"/>
          </p:nvPr>
        </p:nvSpPr>
        <p:spPr>
          <a:xfrm>
            <a:off x="677334" y="1488613"/>
            <a:ext cx="8596668" cy="4941684"/>
          </a:xfrm>
        </p:spPr>
        <p:txBody>
          <a:bodyPr/>
          <a:lstStyle/>
          <a:p>
            <a:pPr algn="just"/>
            <a:r>
              <a:rPr lang="es-ES" b="1" dirty="0"/>
              <a:t>Bordes</a:t>
            </a:r>
            <a:r>
              <a:rPr lang="es-ES" dirty="0"/>
              <a:t>. La propiedad </a:t>
            </a:r>
            <a:r>
              <a:rPr lang="es-ES" i="1" dirty="0" err="1"/>
              <a:t>border</a:t>
            </a:r>
            <a:r>
              <a:rPr lang="es-ES" i="1" dirty="0"/>
              <a:t>-color</a:t>
            </a:r>
            <a:r>
              <a:rPr lang="es-ES" dirty="0"/>
              <a:t> especifica el color del borde. </a:t>
            </a:r>
          </a:p>
          <a:p>
            <a:pPr algn="just"/>
            <a:r>
              <a:rPr lang="es-ES" dirty="0"/>
              <a:t>Si tiene un solo valor se aplica el mismo color a todos los bordes.</a:t>
            </a:r>
          </a:p>
          <a:p>
            <a:pPr algn="just"/>
            <a:endParaRPr lang="es-ES" dirty="0"/>
          </a:p>
          <a:p>
            <a:pPr algn="just"/>
            <a:r>
              <a:rPr lang="es-ES" dirty="0"/>
              <a:t>Si la propiedad tiene dos valores, el primer valor es para los bordes superior e inferior y el segundo es para los bordes derecho e izquierdo.</a:t>
            </a:r>
          </a:p>
          <a:p>
            <a:pPr algn="just"/>
            <a:endParaRPr lang="es-ES" dirty="0"/>
          </a:p>
          <a:p>
            <a:pPr algn="just"/>
            <a:r>
              <a:rPr lang="es-ES" dirty="0"/>
              <a:t>Si la propiedad tiene tres valores, el primer valor es para el borde superior, el segundo para los bordes derecho e izquierdo y el tercero para el borde inferior.</a:t>
            </a:r>
          </a:p>
          <a:p>
            <a:pPr algn="just"/>
            <a:endParaRPr lang="es-ES" dirty="0"/>
          </a:p>
          <a:p>
            <a:pPr algn="just"/>
            <a:r>
              <a:rPr lang="es-ES" dirty="0"/>
              <a:t>Si la propiedad tiene cuatro valores, se especifica un color para cada borde en este orden: superior, derecho, inferior, izquierdo.</a:t>
            </a:r>
          </a:p>
        </p:txBody>
      </p:sp>
      <p:graphicFrame>
        <p:nvGraphicFramePr>
          <p:cNvPr id="5" name="Tabla 4">
            <a:extLst>
              <a:ext uri="{FF2B5EF4-FFF2-40B4-BE49-F238E27FC236}">
                <a16:creationId xmlns:a16="http://schemas.microsoft.com/office/drawing/2014/main" id="{AB489E9E-AAC7-363C-E7D7-F1080ED7D5C6}"/>
              </a:ext>
            </a:extLst>
          </p:cNvPr>
          <p:cNvGraphicFramePr>
            <a:graphicFrameLocks noGrp="1"/>
          </p:cNvGraphicFramePr>
          <p:nvPr>
            <p:extLst>
              <p:ext uri="{D42A27DB-BD31-4B8C-83A1-F6EECF244321}">
                <p14:modId xmlns:p14="http://schemas.microsoft.com/office/powerpoint/2010/main" val="4123949287"/>
              </p:ext>
            </p:extLst>
          </p:nvPr>
        </p:nvGraphicFramePr>
        <p:xfrm>
          <a:off x="3683545" y="2327241"/>
          <a:ext cx="2584245" cy="370840"/>
        </p:xfrm>
        <a:graphic>
          <a:graphicData uri="http://schemas.openxmlformats.org/drawingml/2006/table">
            <a:tbl>
              <a:tblPr firstRow="1" bandRow="1">
                <a:tableStyleId>{5C22544A-7EE6-4342-B048-85BDC9FD1C3A}</a:tableStyleId>
              </a:tblPr>
              <a:tblGrid>
                <a:gridCol w="2584245">
                  <a:extLst>
                    <a:ext uri="{9D8B030D-6E8A-4147-A177-3AD203B41FA5}">
                      <a16:colId xmlns:a16="http://schemas.microsoft.com/office/drawing/2014/main" val="526771806"/>
                    </a:ext>
                  </a:extLst>
                </a:gridCol>
              </a:tblGrid>
              <a:tr h="370840">
                <a:tc>
                  <a:txBody>
                    <a:bodyPr/>
                    <a:lstStyle/>
                    <a:p>
                      <a:r>
                        <a:rPr lang="es-ES" dirty="0" err="1"/>
                        <a:t>border</a:t>
                      </a:r>
                      <a:r>
                        <a:rPr lang="es-ES" dirty="0"/>
                        <a:t>-color: red;</a:t>
                      </a:r>
                    </a:p>
                  </a:txBody>
                  <a:tcPr/>
                </a:tc>
                <a:extLst>
                  <a:ext uri="{0D108BD9-81ED-4DB2-BD59-A6C34878D82A}">
                    <a16:rowId xmlns:a16="http://schemas.microsoft.com/office/drawing/2014/main" val="2686342893"/>
                  </a:ext>
                </a:extLst>
              </a:tr>
            </a:tbl>
          </a:graphicData>
        </a:graphic>
      </p:graphicFrame>
      <p:graphicFrame>
        <p:nvGraphicFramePr>
          <p:cNvPr id="6" name="Tabla 5">
            <a:extLst>
              <a:ext uri="{FF2B5EF4-FFF2-40B4-BE49-F238E27FC236}">
                <a16:creationId xmlns:a16="http://schemas.microsoft.com/office/drawing/2014/main" id="{725B7E39-580E-A29A-1830-AF0A38B252E3}"/>
              </a:ext>
            </a:extLst>
          </p:cNvPr>
          <p:cNvGraphicFramePr>
            <a:graphicFrameLocks noGrp="1"/>
          </p:cNvGraphicFramePr>
          <p:nvPr>
            <p:extLst>
              <p:ext uri="{D42A27DB-BD31-4B8C-83A1-F6EECF244321}">
                <p14:modId xmlns:p14="http://schemas.microsoft.com/office/powerpoint/2010/main" val="4150614656"/>
              </p:ext>
            </p:extLst>
          </p:nvPr>
        </p:nvGraphicFramePr>
        <p:xfrm>
          <a:off x="3329583" y="3429000"/>
          <a:ext cx="3292168" cy="370840"/>
        </p:xfrm>
        <a:graphic>
          <a:graphicData uri="http://schemas.openxmlformats.org/drawingml/2006/table">
            <a:tbl>
              <a:tblPr firstRow="1" bandRow="1">
                <a:tableStyleId>{5C22544A-7EE6-4342-B048-85BDC9FD1C3A}</a:tableStyleId>
              </a:tblPr>
              <a:tblGrid>
                <a:gridCol w="3292168">
                  <a:extLst>
                    <a:ext uri="{9D8B030D-6E8A-4147-A177-3AD203B41FA5}">
                      <a16:colId xmlns:a16="http://schemas.microsoft.com/office/drawing/2014/main" val="939336321"/>
                    </a:ext>
                  </a:extLst>
                </a:gridCol>
              </a:tblGrid>
              <a:tr h="370840">
                <a:tc>
                  <a:txBody>
                    <a:bodyPr/>
                    <a:lstStyle/>
                    <a:p>
                      <a:r>
                        <a:rPr lang="es-ES" dirty="0" err="1"/>
                        <a:t>border</a:t>
                      </a:r>
                      <a:r>
                        <a:rPr lang="es-ES" dirty="0"/>
                        <a:t>-color: red blue;</a:t>
                      </a:r>
                    </a:p>
                  </a:txBody>
                  <a:tcPr/>
                </a:tc>
                <a:extLst>
                  <a:ext uri="{0D108BD9-81ED-4DB2-BD59-A6C34878D82A}">
                    <a16:rowId xmlns:a16="http://schemas.microsoft.com/office/drawing/2014/main" val="4011038845"/>
                  </a:ext>
                </a:extLst>
              </a:tr>
            </a:tbl>
          </a:graphicData>
        </a:graphic>
      </p:graphicFrame>
      <p:graphicFrame>
        <p:nvGraphicFramePr>
          <p:cNvPr id="7" name="Tabla 6">
            <a:extLst>
              <a:ext uri="{FF2B5EF4-FFF2-40B4-BE49-F238E27FC236}">
                <a16:creationId xmlns:a16="http://schemas.microsoft.com/office/drawing/2014/main" id="{AD2FC60B-3878-8FA2-6383-4F73A48879BA}"/>
              </a:ext>
            </a:extLst>
          </p:cNvPr>
          <p:cNvGraphicFramePr>
            <a:graphicFrameLocks noGrp="1"/>
          </p:cNvGraphicFramePr>
          <p:nvPr>
            <p:extLst>
              <p:ext uri="{D42A27DB-BD31-4B8C-83A1-F6EECF244321}">
                <p14:modId xmlns:p14="http://schemas.microsoft.com/office/powerpoint/2010/main" val="1301887945"/>
              </p:ext>
            </p:extLst>
          </p:nvPr>
        </p:nvGraphicFramePr>
        <p:xfrm>
          <a:off x="3027241" y="4556761"/>
          <a:ext cx="3896852" cy="370840"/>
        </p:xfrm>
        <a:graphic>
          <a:graphicData uri="http://schemas.openxmlformats.org/drawingml/2006/table">
            <a:tbl>
              <a:tblPr firstRow="1" bandRow="1">
                <a:tableStyleId>{5C22544A-7EE6-4342-B048-85BDC9FD1C3A}</a:tableStyleId>
              </a:tblPr>
              <a:tblGrid>
                <a:gridCol w="3896852">
                  <a:extLst>
                    <a:ext uri="{9D8B030D-6E8A-4147-A177-3AD203B41FA5}">
                      <a16:colId xmlns:a16="http://schemas.microsoft.com/office/drawing/2014/main" val="2643667530"/>
                    </a:ext>
                  </a:extLst>
                </a:gridCol>
              </a:tblGrid>
              <a:tr h="370840">
                <a:tc>
                  <a:txBody>
                    <a:bodyPr/>
                    <a:lstStyle/>
                    <a:p>
                      <a:r>
                        <a:rPr lang="es-ES" dirty="0" err="1"/>
                        <a:t>border</a:t>
                      </a:r>
                      <a:r>
                        <a:rPr lang="es-ES" dirty="0"/>
                        <a:t>-color: red blue </a:t>
                      </a:r>
                      <a:r>
                        <a:rPr lang="es-ES" dirty="0" err="1"/>
                        <a:t>green</a:t>
                      </a:r>
                      <a:r>
                        <a:rPr lang="es-ES" dirty="0"/>
                        <a:t>;</a:t>
                      </a:r>
                    </a:p>
                  </a:txBody>
                  <a:tcPr/>
                </a:tc>
                <a:extLst>
                  <a:ext uri="{0D108BD9-81ED-4DB2-BD59-A6C34878D82A}">
                    <a16:rowId xmlns:a16="http://schemas.microsoft.com/office/drawing/2014/main" val="3974827611"/>
                  </a:ext>
                </a:extLst>
              </a:tr>
            </a:tbl>
          </a:graphicData>
        </a:graphic>
      </p:graphicFrame>
      <p:graphicFrame>
        <p:nvGraphicFramePr>
          <p:cNvPr id="8" name="Tabla 7">
            <a:extLst>
              <a:ext uri="{FF2B5EF4-FFF2-40B4-BE49-F238E27FC236}">
                <a16:creationId xmlns:a16="http://schemas.microsoft.com/office/drawing/2014/main" id="{E7AC094C-548A-BE9A-E22D-4E8C22B443EC}"/>
              </a:ext>
            </a:extLst>
          </p:cNvPr>
          <p:cNvGraphicFramePr>
            <a:graphicFrameLocks noGrp="1"/>
          </p:cNvGraphicFramePr>
          <p:nvPr>
            <p:extLst>
              <p:ext uri="{D42A27DB-BD31-4B8C-83A1-F6EECF244321}">
                <p14:modId xmlns:p14="http://schemas.microsoft.com/office/powerpoint/2010/main" val="2039369278"/>
              </p:ext>
            </p:extLst>
          </p:nvPr>
        </p:nvGraphicFramePr>
        <p:xfrm>
          <a:off x="2680791" y="5877560"/>
          <a:ext cx="4589751" cy="370840"/>
        </p:xfrm>
        <a:graphic>
          <a:graphicData uri="http://schemas.openxmlformats.org/drawingml/2006/table">
            <a:tbl>
              <a:tblPr firstRow="1" bandRow="1">
                <a:tableStyleId>{5C22544A-7EE6-4342-B048-85BDC9FD1C3A}</a:tableStyleId>
              </a:tblPr>
              <a:tblGrid>
                <a:gridCol w="4589751">
                  <a:extLst>
                    <a:ext uri="{9D8B030D-6E8A-4147-A177-3AD203B41FA5}">
                      <a16:colId xmlns:a16="http://schemas.microsoft.com/office/drawing/2014/main" val="643287574"/>
                    </a:ext>
                  </a:extLst>
                </a:gridCol>
              </a:tblGrid>
              <a:tr h="370840">
                <a:tc>
                  <a:txBody>
                    <a:bodyPr/>
                    <a:lstStyle/>
                    <a:p>
                      <a:r>
                        <a:rPr lang="en-US" dirty="0"/>
                        <a:t>border-color: red blue green yellow;</a:t>
                      </a:r>
                      <a:endParaRPr lang="es-ES" dirty="0"/>
                    </a:p>
                  </a:txBody>
                  <a:tcPr/>
                </a:tc>
                <a:extLst>
                  <a:ext uri="{0D108BD9-81ED-4DB2-BD59-A6C34878D82A}">
                    <a16:rowId xmlns:a16="http://schemas.microsoft.com/office/drawing/2014/main" val="3587458083"/>
                  </a:ext>
                </a:extLst>
              </a:tr>
            </a:tbl>
          </a:graphicData>
        </a:graphic>
      </p:graphicFrame>
    </p:spTree>
    <p:extLst>
      <p:ext uri="{BB962C8B-B14F-4D97-AF65-F5344CB8AC3E}">
        <p14:creationId xmlns:p14="http://schemas.microsoft.com/office/powerpoint/2010/main" val="3329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2CCF55-9417-3F75-69D7-74AA746C17AA}"/>
              </a:ext>
            </a:extLst>
          </p:cNvPr>
          <p:cNvSpPr>
            <a:spLocks noGrp="1"/>
          </p:cNvSpPr>
          <p:nvPr>
            <p:ph type="title"/>
          </p:nvPr>
        </p:nvSpPr>
        <p:spPr/>
        <p:txBody>
          <a:bodyPr/>
          <a:lstStyle/>
          <a:p>
            <a:r>
              <a:rPr lang="es-ES" dirty="0"/>
              <a:t>Aplicación de los colores III</a:t>
            </a:r>
          </a:p>
        </p:txBody>
      </p:sp>
      <p:sp>
        <p:nvSpPr>
          <p:cNvPr id="3" name="Marcador de contenido 2">
            <a:extLst>
              <a:ext uri="{FF2B5EF4-FFF2-40B4-BE49-F238E27FC236}">
                <a16:creationId xmlns:a16="http://schemas.microsoft.com/office/drawing/2014/main" id="{B8B401FE-B6B3-5CF2-4156-90A280B307B4}"/>
              </a:ext>
            </a:extLst>
          </p:cNvPr>
          <p:cNvSpPr>
            <a:spLocks noGrp="1"/>
          </p:cNvSpPr>
          <p:nvPr>
            <p:ph idx="1"/>
          </p:nvPr>
        </p:nvSpPr>
        <p:spPr>
          <a:xfrm>
            <a:off x="677334" y="1659143"/>
            <a:ext cx="8596668" cy="4756405"/>
          </a:xfrm>
        </p:spPr>
        <p:txBody>
          <a:bodyPr>
            <a:normAutofit/>
          </a:bodyPr>
          <a:lstStyle/>
          <a:p>
            <a:pPr algn="just"/>
            <a:r>
              <a:rPr lang="es-ES" dirty="0"/>
              <a:t>También se puede incluir el color en una propiedad </a:t>
            </a:r>
            <a:r>
              <a:rPr lang="es-ES" i="1" dirty="0" err="1"/>
              <a:t>border</a:t>
            </a:r>
            <a:r>
              <a:rPr lang="es-ES" dirty="0"/>
              <a:t> abreviada. Así:</a:t>
            </a:r>
          </a:p>
          <a:p>
            <a:pPr algn="just"/>
            <a:endParaRPr lang="es-ES" dirty="0"/>
          </a:p>
          <a:p>
            <a:pPr algn="just"/>
            <a:endParaRPr lang="es-ES" dirty="0"/>
          </a:p>
          <a:p>
            <a:pPr algn="just"/>
            <a:endParaRPr lang="es-ES" dirty="0"/>
          </a:p>
          <a:p>
            <a:pPr marL="0" indent="0" algn="just">
              <a:buNone/>
            </a:pPr>
            <a:r>
              <a:rPr lang="es-ES" b="1" dirty="0"/>
              <a:t>Sombras</a:t>
            </a:r>
            <a:r>
              <a:rPr lang="es-ES" dirty="0"/>
              <a:t>:</a:t>
            </a:r>
          </a:p>
          <a:p>
            <a:pPr algn="just"/>
            <a:r>
              <a:rPr lang="es-ES" dirty="0"/>
              <a:t>box-</a:t>
            </a:r>
            <a:r>
              <a:rPr lang="es-ES" dirty="0" err="1"/>
              <a:t>shadow</a:t>
            </a:r>
            <a:r>
              <a:rPr lang="es-ES" dirty="0"/>
              <a:t>: Aplica una sombra al contenedor con un color específico.</a:t>
            </a:r>
          </a:p>
          <a:p>
            <a:pPr algn="just"/>
            <a:endParaRPr lang="es-ES" dirty="0"/>
          </a:p>
          <a:p>
            <a:pPr algn="just"/>
            <a:endParaRPr lang="es-ES" dirty="0"/>
          </a:p>
          <a:p>
            <a:pPr algn="just"/>
            <a:endParaRPr lang="es-ES" dirty="0"/>
          </a:p>
          <a:p>
            <a:pPr algn="just"/>
            <a:r>
              <a:rPr lang="es-ES" dirty="0" err="1"/>
              <a:t>text-shadow</a:t>
            </a:r>
            <a:r>
              <a:rPr lang="es-ES" dirty="0"/>
              <a:t>: Aplica una sombra al texto.</a:t>
            </a:r>
          </a:p>
        </p:txBody>
      </p:sp>
      <p:graphicFrame>
        <p:nvGraphicFramePr>
          <p:cNvPr id="4" name="Tabla 3">
            <a:extLst>
              <a:ext uri="{FF2B5EF4-FFF2-40B4-BE49-F238E27FC236}">
                <a16:creationId xmlns:a16="http://schemas.microsoft.com/office/drawing/2014/main" id="{DB0E8988-B342-6D5B-1D2F-B825D9DAAE44}"/>
              </a:ext>
            </a:extLst>
          </p:cNvPr>
          <p:cNvGraphicFramePr>
            <a:graphicFrameLocks noGrp="1"/>
          </p:cNvGraphicFramePr>
          <p:nvPr>
            <p:extLst>
              <p:ext uri="{D42A27DB-BD31-4B8C-83A1-F6EECF244321}">
                <p14:modId xmlns:p14="http://schemas.microsoft.com/office/powerpoint/2010/main" val="2760443790"/>
              </p:ext>
            </p:extLst>
          </p:nvPr>
        </p:nvGraphicFramePr>
        <p:xfrm>
          <a:off x="1731021" y="2168037"/>
          <a:ext cx="6489292" cy="914400"/>
        </p:xfrm>
        <a:graphic>
          <a:graphicData uri="http://schemas.openxmlformats.org/drawingml/2006/table">
            <a:tbl>
              <a:tblPr firstRow="1" bandRow="1">
                <a:tableStyleId>{5C22544A-7EE6-4342-B048-85BDC9FD1C3A}</a:tableStyleId>
              </a:tblPr>
              <a:tblGrid>
                <a:gridCol w="6489292">
                  <a:extLst>
                    <a:ext uri="{9D8B030D-6E8A-4147-A177-3AD203B41FA5}">
                      <a16:colId xmlns:a16="http://schemas.microsoft.com/office/drawing/2014/main" val="1643959000"/>
                    </a:ext>
                  </a:extLst>
                </a:gridCol>
              </a:tblGrid>
              <a:tr h="370840">
                <a:tc>
                  <a:txBody>
                    <a:bodyPr/>
                    <a:lstStyle/>
                    <a:p>
                      <a:r>
                        <a:rPr lang="da-DK" dirty="0"/>
                        <a:t>div {</a:t>
                      </a:r>
                    </a:p>
                    <a:p>
                      <a:r>
                        <a:rPr lang="da-DK" dirty="0"/>
                        <a:t>  border: 2px dashed green; /* Borde verde discontinuo*/</a:t>
                      </a:r>
                    </a:p>
                    <a:p>
                      <a:r>
                        <a:rPr lang="da-DK" dirty="0"/>
                        <a:t>}</a:t>
                      </a:r>
                      <a:endParaRPr lang="es-ES" dirty="0"/>
                    </a:p>
                  </a:txBody>
                  <a:tcPr/>
                </a:tc>
                <a:extLst>
                  <a:ext uri="{0D108BD9-81ED-4DB2-BD59-A6C34878D82A}">
                    <a16:rowId xmlns:a16="http://schemas.microsoft.com/office/drawing/2014/main" val="1317957857"/>
                  </a:ext>
                </a:extLst>
              </a:tr>
            </a:tbl>
          </a:graphicData>
        </a:graphic>
      </p:graphicFrame>
      <p:graphicFrame>
        <p:nvGraphicFramePr>
          <p:cNvPr id="5" name="Tabla 4">
            <a:extLst>
              <a:ext uri="{FF2B5EF4-FFF2-40B4-BE49-F238E27FC236}">
                <a16:creationId xmlns:a16="http://schemas.microsoft.com/office/drawing/2014/main" id="{D720840C-8704-E036-D706-E1ED0C85241D}"/>
              </a:ext>
            </a:extLst>
          </p:cNvPr>
          <p:cNvGraphicFramePr>
            <a:graphicFrameLocks noGrp="1"/>
          </p:cNvGraphicFramePr>
          <p:nvPr>
            <p:extLst>
              <p:ext uri="{D42A27DB-BD31-4B8C-83A1-F6EECF244321}">
                <p14:modId xmlns:p14="http://schemas.microsoft.com/office/powerpoint/2010/main" val="1240002152"/>
              </p:ext>
            </p:extLst>
          </p:nvPr>
        </p:nvGraphicFramePr>
        <p:xfrm>
          <a:off x="733867" y="4111473"/>
          <a:ext cx="8483600" cy="914400"/>
        </p:xfrm>
        <a:graphic>
          <a:graphicData uri="http://schemas.openxmlformats.org/drawingml/2006/table">
            <a:tbl>
              <a:tblPr firstRow="1" bandRow="1">
                <a:tableStyleId>{5C22544A-7EE6-4342-B048-85BDC9FD1C3A}</a:tableStyleId>
              </a:tblPr>
              <a:tblGrid>
                <a:gridCol w="8483600">
                  <a:extLst>
                    <a:ext uri="{9D8B030D-6E8A-4147-A177-3AD203B41FA5}">
                      <a16:colId xmlns:a16="http://schemas.microsoft.com/office/drawing/2014/main" val="1486810595"/>
                    </a:ext>
                  </a:extLst>
                </a:gridCol>
              </a:tblGrid>
              <a:tr h="370840">
                <a:tc>
                  <a:txBody>
                    <a:bodyPr/>
                    <a:lstStyle/>
                    <a:p>
                      <a:r>
                        <a:rPr lang="es-ES" dirty="0" err="1"/>
                        <a:t>div</a:t>
                      </a:r>
                      <a:r>
                        <a:rPr lang="es-ES" dirty="0"/>
                        <a:t> {</a:t>
                      </a:r>
                    </a:p>
                    <a:p>
                      <a:r>
                        <a:rPr lang="es-ES" dirty="0"/>
                        <a:t>  box-</a:t>
                      </a:r>
                      <a:r>
                        <a:rPr lang="es-ES" dirty="0" err="1"/>
                        <a:t>shadow</a:t>
                      </a:r>
                      <a:r>
                        <a:rPr lang="es-ES" dirty="0"/>
                        <a:t>: 4px </a:t>
                      </a:r>
                      <a:r>
                        <a:rPr lang="es-ES" dirty="0" err="1"/>
                        <a:t>4px</a:t>
                      </a:r>
                      <a:r>
                        <a:rPr lang="es-ES" dirty="0"/>
                        <a:t> 10px </a:t>
                      </a:r>
                      <a:r>
                        <a:rPr lang="es-ES" dirty="0" err="1"/>
                        <a:t>rgba</a:t>
                      </a:r>
                      <a:r>
                        <a:rPr lang="es-ES" dirty="0"/>
                        <a:t>(0, 0, 0, 0.5); /* Sombra negra translúcida */</a:t>
                      </a:r>
                    </a:p>
                    <a:p>
                      <a:r>
                        <a:rPr lang="es-ES" dirty="0"/>
                        <a:t>}</a:t>
                      </a:r>
                    </a:p>
                  </a:txBody>
                  <a:tcPr/>
                </a:tc>
                <a:extLst>
                  <a:ext uri="{0D108BD9-81ED-4DB2-BD59-A6C34878D82A}">
                    <a16:rowId xmlns:a16="http://schemas.microsoft.com/office/drawing/2014/main" val="3581778961"/>
                  </a:ext>
                </a:extLst>
              </a:tr>
            </a:tbl>
          </a:graphicData>
        </a:graphic>
      </p:graphicFrame>
      <p:graphicFrame>
        <p:nvGraphicFramePr>
          <p:cNvPr id="6" name="Tabla 5">
            <a:extLst>
              <a:ext uri="{FF2B5EF4-FFF2-40B4-BE49-F238E27FC236}">
                <a16:creationId xmlns:a16="http://schemas.microsoft.com/office/drawing/2014/main" id="{CFCEDC67-5C8C-CDBA-F6C9-E5961411F601}"/>
              </a:ext>
            </a:extLst>
          </p:cNvPr>
          <p:cNvGraphicFramePr>
            <a:graphicFrameLocks noGrp="1"/>
          </p:cNvGraphicFramePr>
          <p:nvPr>
            <p:extLst>
              <p:ext uri="{D42A27DB-BD31-4B8C-83A1-F6EECF244321}">
                <p14:modId xmlns:p14="http://schemas.microsoft.com/office/powerpoint/2010/main" val="648215999"/>
              </p:ext>
            </p:extLst>
          </p:nvPr>
        </p:nvGraphicFramePr>
        <p:xfrm>
          <a:off x="1191067" y="5738785"/>
          <a:ext cx="7569200" cy="914400"/>
        </p:xfrm>
        <a:graphic>
          <a:graphicData uri="http://schemas.openxmlformats.org/drawingml/2006/table">
            <a:tbl>
              <a:tblPr firstRow="1" bandRow="1">
                <a:tableStyleId>{5C22544A-7EE6-4342-B048-85BDC9FD1C3A}</a:tableStyleId>
              </a:tblPr>
              <a:tblGrid>
                <a:gridCol w="7569200">
                  <a:extLst>
                    <a:ext uri="{9D8B030D-6E8A-4147-A177-3AD203B41FA5}">
                      <a16:colId xmlns:a16="http://schemas.microsoft.com/office/drawing/2014/main" val="3174774962"/>
                    </a:ext>
                  </a:extLst>
                </a:gridCol>
              </a:tblGrid>
              <a:tr h="370840">
                <a:tc>
                  <a:txBody>
                    <a:bodyPr/>
                    <a:lstStyle/>
                    <a:p>
                      <a:r>
                        <a:rPr lang="es-ES" dirty="0"/>
                        <a:t>h1 {</a:t>
                      </a:r>
                    </a:p>
                    <a:p>
                      <a:r>
                        <a:rPr lang="es-ES" dirty="0"/>
                        <a:t>  </a:t>
                      </a:r>
                      <a:r>
                        <a:rPr lang="es-ES" dirty="0" err="1"/>
                        <a:t>text-shadow</a:t>
                      </a:r>
                      <a:r>
                        <a:rPr lang="es-ES" dirty="0"/>
                        <a:t>: 2px </a:t>
                      </a:r>
                      <a:r>
                        <a:rPr lang="es-ES" dirty="0" err="1"/>
                        <a:t>2px</a:t>
                      </a:r>
                      <a:r>
                        <a:rPr lang="es-ES" dirty="0"/>
                        <a:t> 5px grey; /* Sombra gris en el texto */</a:t>
                      </a:r>
                    </a:p>
                    <a:p>
                      <a:r>
                        <a:rPr lang="es-ES" dirty="0"/>
                        <a:t>}</a:t>
                      </a:r>
                    </a:p>
                  </a:txBody>
                  <a:tcPr/>
                </a:tc>
                <a:extLst>
                  <a:ext uri="{0D108BD9-81ED-4DB2-BD59-A6C34878D82A}">
                    <a16:rowId xmlns:a16="http://schemas.microsoft.com/office/drawing/2014/main" val="3172843801"/>
                  </a:ext>
                </a:extLst>
              </a:tr>
            </a:tbl>
          </a:graphicData>
        </a:graphic>
      </p:graphicFrame>
    </p:spTree>
    <p:extLst>
      <p:ext uri="{BB962C8B-B14F-4D97-AF65-F5344CB8AC3E}">
        <p14:creationId xmlns:p14="http://schemas.microsoft.com/office/powerpoint/2010/main" val="228138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CAD3BB-67F4-3FFD-A73A-5A7CAFCA8342}"/>
              </a:ext>
            </a:extLst>
          </p:cNvPr>
          <p:cNvSpPr>
            <a:spLocks noGrp="1"/>
          </p:cNvSpPr>
          <p:nvPr>
            <p:ph type="title"/>
          </p:nvPr>
        </p:nvSpPr>
        <p:spPr/>
        <p:txBody>
          <a:bodyPr/>
          <a:lstStyle/>
          <a:p>
            <a:r>
              <a:rPr lang="es-ES" dirty="0"/>
              <a:t>Aplicación de los colores IV</a:t>
            </a:r>
          </a:p>
        </p:txBody>
      </p:sp>
      <p:sp>
        <p:nvSpPr>
          <p:cNvPr id="3" name="Marcador de contenido 2">
            <a:extLst>
              <a:ext uri="{FF2B5EF4-FFF2-40B4-BE49-F238E27FC236}">
                <a16:creationId xmlns:a16="http://schemas.microsoft.com/office/drawing/2014/main" id="{E87767EF-5CB8-6C0F-817A-33D97E7770FC}"/>
              </a:ext>
            </a:extLst>
          </p:cNvPr>
          <p:cNvSpPr>
            <a:spLocks noGrp="1"/>
          </p:cNvSpPr>
          <p:nvPr>
            <p:ph idx="1"/>
          </p:nvPr>
        </p:nvSpPr>
        <p:spPr>
          <a:xfrm>
            <a:off x="677334" y="1644395"/>
            <a:ext cx="8596668" cy="4604005"/>
          </a:xfrm>
        </p:spPr>
        <p:txBody>
          <a:bodyPr/>
          <a:lstStyle/>
          <a:p>
            <a:pPr marL="0" indent="0">
              <a:buNone/>
            </a:pPr>
            <a:r>
              <a:rPr lang="es-ES" b="1" dirty="0"/>
              <a:t>Contenidos decorativos</a:t>
            </a:r>
          </a:p>
          <a:p>
            <a:r>
              <a:rPr lang="es-ES" dirty="0" err="1"/>
              <a:t>outline</a:t>
            </a:r>
            <a:r>
              <a:rPr lang="es-ES" dirty="0"/>
              <a:t>-color: Define el color del contorno (diferente al borde).</a:t>
            </a:r>
          </a:p>
          <a:p>
            <a:endParaRPr lang="es-ES" dirty="0"/>
          </a:p>
          <a:p>
            <a:endParaRPr lang="es-ES" dirty="0"/>
          </a:p>
          <a:p>
            <a:endParaRPr lang="es-ES" dirty="0"/>
          </a:p>
          <a:p>
            <a:pPr marL="0" indent="0">
              <a:buNone/>
            </a:pPr>
            <a:r>
              <a:rPr lang="es-ES" b="1" dirty="0"/>
              <a:t>Enlaces y estados interactivos</a:t>
            </a:r>
          </a:p>
          <a:p>
            <a:r>
              <a:rPr lang="es-ES" dirty="0"/>
              <a:t>Colores específicos para enlaces en sus diferentes estados:</a:t>
            </a:r>
          </a:p>
          <a:p>
            <a:pPr lvl="1"/>
            <a:r>
              <a:rPr lang="es-ES" dirty="0"/>
              <a:t>a:link: Color del enlace sin visitar.</a:t>
            </a:r>
          </a:p>
          <a:p>
            <a:pPr lvl="1"/>
            <a:r>
              <a:rPr lang="es-ES" dirty="0"/>
              <a:t>a:visited: Color del enlace visitado.</a:t>
            </a:r>
          </a:p>
          <a:p>
            <a:pPr lvl="1"/>
            <a:r>
              <a:rPr lang="es-ES" dirty="0"/>
              <a:t>a:hover: Color al pasar el ratón.</a:t>
            </a:r>
          </a:p>
          <a:p>
            <a:pPr lvl="1"/>
            <a:r>
              <a:rPr lang="es-ES" dirty="0"/>
              <a:t>a:active: Color cuando haces clic.</a:t>
            </a:r>
          </a:p>
        </p:txBody>
      </p:sp>
      <p:graphicFrame>
        <p:nvGraphicFramePr>
          <p:cNvPr id="4" name="Tabla 3">
            <a:extLst>
              <a:ext uri="{FF2B5EF4-FFF2-40B4-BE49-F238E27FC236}">
                <a16:creationId xmlns:a16="http://schemas.microsoft.com/office/drawing/2014/main" id="{FF3992FB-6F5A-39D4-842E-C3F80236F0E7}"/>
              </a:ext>
            </a:extLst>
          </p:cNvPr>
          <p:cNvGraphicFramePr>
            <a:graphicFrameLocks noGrp="1"/>
          </p:cNvGraphicFramePr>
          <p:nvPr>
            <p:extLst>
              <p:ext uri="{D42A27DB-BD31-4B8C-83A1-F6EECF244321}">
                <p14:modId xmlns:p14="http://schemas.microsoft.com/office/powerpoint/2010/main" val="918088804"/>
              </p:ext>
            </p:extLst>
          </p:nvPr>
        </p:nvGraphicFramePr>
        <p:xfrm>
          <a:off x="2525797" y="2514600"/>
          <a:ext cx="4899742" cy="914400"/>
        </p:xfrm>
        <a:graphic>
          <a:graphicData uri="http://schemas.openxmlformats.org/drawingml/2006/table">
            <a:tbl>
              <a:tblPr firstRow="1" bandRow="1">
                <a:tableStyleId>{5C22544A-7EE6-4342-B048-85BDC9FD1C3A}</a:tableStyleId>
              </a:tblPr>
              <a:tblGrid>
                <a:gridCol w="4899742">
                  <a:extLst>
                    <a:ext uri="{9D8B030D-6E8A-4147-A177-3AD203B41FA5}">
                      <a16:colId xmlns:a16="http://schemas.microsoft.com/office/drawing/2014/main" val="2236433634"/>
                    </a:ext>
                  </a:extLst>
                </a:gridCol>
              </a:tblGrid>
              <a:tr h="370840">
                <a:tc>
                  <a:txBody>
                    <a:bodyPr/>
                    <a:lstStyle/>
                    <a:p>
                      <a:r>
                        <a:rPr lang="es-ES" dirty="0" err="1"/>
                        <a:t>button</a:t>
                      </a:r>
                      <a:r>
                        <a:rPr lang="es-ES" dirty="0"/>
                        <a:t> {</a:t>
                      </a:r>
                    </a:p>
                    <a:p>
                      <a:r>
                        <a:rPr lang="es-ES" dirty="0"/>
                        <a:t>  </a:t>
                      </a:r>
                      <a:r>
                        <a:rPr lang="es-ES" dirty="0" err="1"/>
                        <a:t>outline</a:t>
                      </a:r>
                      <a:r>
                        <a:rPr lang="es-ES" dirty="0"/>
                        <a:t>-color: red; /* Contorno rojo */</a:t>
                      </a:r>
                    </a:p>
                    <a:p>
                      <a:r>
                        <a:rPr lang="es-ES" dirty="0"/>
                        <a:t>}</a:t>
                      </a:r>
                    </a:p>
                  </a:txBody>
                  <a:tcPr/>
                </a:tc>
                <a:extLst>
                  <a:ext uri="{0D108BD9-81ED-4DB2-BD59-A6C34878D82A}">
                    <a16:rowId xmlns:a16="http://schemas.microsoft.com/office/drawing/2014/main" val="995954711"/>
                  </a:ext>
                </a:extLst>
              </a:tr>
            </a:tbl>
          </a:graphicData>
        </a:graphic>
      </p:graphicFrame>
      <p:graphicFrame>
        <p:nvGraphicFramePr>
          <p:cNvPr id="5" name="Tabla 4">
            <a:extLst>
              <a:ext uri="{FF2B5EF4-FFF2-40B4-BE49-F238E27FC236}">
                <a16:creationId xmlns:a16="http://schemas.microsoft.com/office/drawing/2014/main" id="{9E1DC3AE-61E8-7B79-5905-5BF553853616}"/>
              </a:ext>
            </a:extLst>
          </p:cNvPr>
          <p:cNvGraphicFramePr>
            <a:graphicFrameLocks noGrp="1"/>
          </p:cNvGraphicFramePr>
          <p:nvPr>
            <p:extLst>
              <p:ext uri="{D42A27DB-BD31-4B8C-83A1-F6EECF244321}">
                <p14:modId xmlns:p14="http://schemas.microsoft.com/office/powerpoint/2010/main" val="1360965773"/>
              </p:ext>
            </p:extLst>
          </p:nvPr>
        </p:nvGraphicFramePr>
        <p:xfrm>
          <a:off x="4975668" y="4463795"/>
          <a:ext cx="5725652" cy="1737360"/>
        </p:xfrm>
        <a:graphic>
          <a:graphicData uri="http://schemas.openxmlformats.org/drawingml/2006/table">
            <a:tbl>
              <a:tblPr firstRow="1" bandRow="1">
                <a:tableStyleId>{5C22544A-7EE6-4342-B048-85BDC9FD1C3A}</a:tableStyleId>
              </a:tblPr>
              <a:tblGrid>
                <a:gridCol w="5725652">
                  <a:extLst>
                    <a:ext uri="{9D8B030D-6E8A-4147-A177-3AD203B41FA5}">
                      <a16:colId xmlns:a16="http://schemas.microsoft.com/office/drawing/2014/main" val="345411145"/>
                    </a:ext>
                  </a:extLst>
                </a:gridCol>
              </a:tblGrid>
              <a:tr h="370840">
                <a:tc>
                  <a:txBody>
                    <a:bodyPr/>
                    <a:lstStyle/>
                    <a:p>
                      <a:r>
                        <a:rPr lang="es-ES" dirty="0"/>
                        <a:t>a {</a:t>
                      </a:r>
                    </a:p>
                    <a:p>
                      <a:r>
                        <a:rPr lang="es-ES" dirty="0"/>
                        <a:t>  color: blue;</a:t>
                      </a:r>
                    </a:p>
                    <a:p>
                      <a:r>
                        <a:rPr lang="es-ES" dirty="0"/>
                        <a:t>}</a:t>
                      </a:r>
                    </a:p>
                    <a:p>
                      <a:r>
                        <a:rPr lang="es-ES" dirty="0"/>
                        <a:t>a:hover {</a:t>
                      </a:r>
                    </a:p>
                    <a:p>
                      <a:r>
                        <a:rPr lang="es-ES" dirty="0"/>
                        <a:t>  color: red; /* Cambia a rojo al pasar el ratón */</a:t>
                      </a:r>
                    </a:p>
                    <a:p>
                      <a:r>
                        <a:rPr lang="es-ES" dirty="0"/>
                        <a:t>}</a:t>
                      </a:r>
                    </a:p>
                  </a:txBody>
                  <a:tcPr/>
                </a:tc>
                <a:extLst>
                  <a:ext uri="{0D108BD9-81ED-4DB2-BD59-A6C34878D82A}">
                    <a16:rowId xmlns:a16="http://schemas.microsoft.com/office/drawing/2014/main" val="2704337343"/>
                  </a:ext>
                </a:extLst>
              </a:tr>
            </a:tbl>
          </a:graphicData>
        </a:graphic>
      </p:graphicFrame>
    </p:spTree>
    <p:extLst>
      <p:ext uri="{BB962C8B-B14F-4D97-AF65-F5344CB8AC3E}">
        <p14:creationId xmlns:p14="http://schemas.microsoft.com/office/powerpoint/2010/main" val="241757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0EB3F8-DEA4-47C1-F651-C9E7DE778E2C}"/>
              </a:ext>
            </a:extLst>
          </p:cNvPr>
          <p:cNvSpPr>
            <a:spLocks noGrp="1"/>
          </p:cNvSpPr>
          <p:nvPr>
            <p:ph type="title"/>
          </p:nvPr>
        </p:nvSpPr>
        <p:spPr/>
        <p:txBody>
          <a:bodyPr/>
          <a:lstStyle/>
          <a:p>
            <a:r>
              <a:rPr lang="es-ES" dirty="0"/>
              <a:t>Ejercicio I</a:t>
            </a:r>
          </a:p>
        </p:txBody>
      </p:sp>
      <p:sp>
        <p:nvSpPr>
          <p:cNvPr id="3" name="Marcador de contenido 2">
            <a:extLst>
              <a:ext uri="{FF2B5EF4-FFF2-40B4-BE49-F238E27FC236}">
                <a16:creationId xmlns:a16="http://schemas.microsoft.com/office/drawing/2014/main" id="{BAA5C689-7753-1C6C-BDD3-E3DC39B088AA}"/>
              </a:ext>
            </a:extLst>
          </p:cNvPr>
          <p:cNvSpPr>
            <a:spLocks noGrp="1"/>
          </p:cNvSpPr>
          <p:nvPr>
            <p:ph idx="1"/>
          </p:nvPr>
        </p:nvSpPr>
        <p:spPr>
          <a:xfrm>
            <a:off x="677334" y="1488613"/>
            <a:ext cx="8596668" cy="5089168"/>
          </a:xfrm>
        </p:spPr>
        <p:txBody>
          <a:bodyPr>
            <a:normAutofit fontScale="92500" lnSpcReduction="20000"/>
          </a:bodyPr>
          <a:lstStyle/>
          <a:p>
            <a:pPr marL="0" indent="0" algn="just">
              <a:buNone/>
            </a:pPr>
            <a:r>
              <a:rPr lang="es-ES" dirty="0"/>
              <a:t>Practicar el uso de colores en CSS utilizando todos los formatos y propiedades mencionados, además de estilizar enlaces y añadir efectos visuales.</a:t>
            </a:r>
          </a:p>
          <a:p>
            <a:pPr algn="just"/>
            <a:r>
              <a:rPr lang="es-ES" dirty="0"/>
              <a:t>Estructura HTML:</a:t>
            </a:r>
          </a:p>
          <a:p>
            <a:pPr lvl="1" algn="just"/>
            <a:r>
              <a:rPr lang="es-ES" dirty="0"/>
              <a:t>Crea una página simple con una cabecera, un área de contenido principal y un pie de página.</a:t>
            </a:r>
          </a:p>
          <a:p>
            <a:pPr lvl="1" algn="just"/>
            <a:r>
              <a:rPr lang="es-ES" dirty="0"/>
              <a:t>La cabecera debe incluir un título y un menú con enlaces.</a:t>
            </a:r>
          </a:p>
          <a:p>
            <a:pPr lvl="1" algn="just"/>
            <a:r>
              <a:rPr lang="es-ES" dirty="0"/>
              <a:t>El contenido principal debe tener una sección con texto y un botón.</a:t>
            </a:r>
          </a:p>
          <a:p>
            <a:pPr lvl="1" algn="just"/>
            <a:r>
              <a:rPr lang="es-ES" dirty="0"/>
              <a:t>El pie de página debe contener un enlace y un pequeño texto.</a:t>
            </a:r>
          </a:p>
          <a:p>
            <a:pPr algn="just"/>
            <a:r>
              <a:rPr lang="es-ES" dirty="0"/>
              <a:t>Usa los diferentes formatos de colores:</a:t>
            </a:r>
          </a:p>
          <a:p>
            <a:pPr lvl="1" algn="just"/>
            <a:r>
              <a:rPr lang="es-ES" dirty="0"/>
              <a:t>Nombres predefinidos (ejemplo: red, blue).</a:t>
            </a:r>
          </a:p>
          <a:p>
            <a:pPr lvl="1" algn="just"/>
            <a:r>
              <a:rPr lang="es-ES" dirty="0"/>
              <a:t>Hexadecimal (ejemplo: #3498db).</a:t>
            </a:r>
          </a:p>
          <a:p>
            <a:pPr lvl="1" algn="just"/>
            <a:r>
              <a:rPr lang="es-ES" dirty="0"/>
              <a:t>Hexadecimal abreviado (ejemplo: #f00).</a:t>
            </a:r>
          </a:p>
          <a:p>
            <a:pPr lvl="1" algn="just"/>
            <a:r>
              <a:rPr lang="es-ES" dirty="0"/>
              <a:t>RGB (ejemplo: </a:t>
            </a:r>
            <a:r>
              <a:rPr lang="es-ES" dirty="0" err="1"/>
              <a:t>rgb</a:t>
            </a:r>
            <a:r>
              <a:rPr lang="es-ES" dirty="0"/>
              <a:t>(255, 87, 34)).</a:t>
            </a:r>
          </a:p>
          <a:p>
            <a:pPr lvl="1" algn="just"/>
            <a:r>
              <a:rPr lang="es-ES" dirty="0"/>
              <a:t>RGBA (ejemplo: </a:t>
            </a:r>
            <a:r>
              <a:rPr lang="es-ES" dirty="0" err="1"/>
              <a:t>rgba</a:t>
            </a:r>
            <a:r>
              <a:rPr lang="es-ES" dirty="0"/>
              <a:t>(0, 0, 0, 0.5)).</a:t>
            </a:r>
          </a:p>
          <a:p>
            <a:pPr lvl="1" algn="just"/>
            <a:r>
              <a:rPr lang="es-ES" dirty="0"/>
              <a:t>HSL (ejemplo: </a:t>
            </a:r>
            <a:r>
              <a:rPr lang="es-ES" dirty="0" err="1"/>
              <a:t>hsl</a:t>
            </a:r>
            <a:r>
              <a:rPr lang="es-ES" dirty="0"/>
              <a:t>(240, 100%, 50%)).</a:t>
            </a:r>
          </a:p>
          <a:p>
            <a:pPr lvl="1" algn="just"/>
            <a:r>
              <a:rPr lang="es-ES" dirty="0"/>
              <a:t>HSLA (ejemplo: </a:t>
            </a:r>
            <a:r>
              <a:rPr lang="es-ES" dirty="0" err="1"/>
              <a:t>hsla</a:t>
            </a:r>
            <a:r>
              <a:rPr lang="es-ES" dirty="0"/>
              <a:t>(120, 100%, 50%, 0.3)).</a:t>
            </a:r>
          </a:p>
        </p:txBody>
      </p:sp>
    </p:spTree>
    <p:extLst>
      <p:ext uri="{BB962C8B-B14F-4D97-AF65-F5344CB8AC3E}">
        <p14:creationId xmlns:p14="http://schemas.microsoft.com/office/powerpoint/2010/main" val="4259594584"/>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369</TotalTime>
  <Words>1492</Words>
  <Application>Microsoft Office PowerPoint</Application>
  <PresentationFormat>Panorámica</PresentationFormat>
  <Paragraphs>186</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Trebuchet MS</vt:lpstr>
      <vt:lpstr>Wingdings 3</vt:lpstr>
      <vt:lpstr>Faceta</vt:lpstr>
      <vt:lpstr>Lenguajes de marcas y sistemas de gestión de información</vt:lpstr>
      <vt:lpstr>Colores en CSS I</vt:lpstr>
      <vt:lpstr>Colores en CSS II</vt:lpstr>
      <vt:lpstr>Colores en CSS III</vt:lpstr>
      <vt:lpstr>Aplicación de los colores I</vt:lpstr>
      <vt:lpstr>Aplicación de los colores II</vt:lpstr>
      <vt:lpstr>Aplicación de los colores III</vt:lpstr>
      <vt:lpstr>Aplicación de los colores IV</vt:lpstr>
      <vt:lpstr>Ejercicio I</vt:lpstr>
      <vt:lpstr>Ejercicio I (continuación)</vt:lpstr>
      <vt:lpstr>Bordes I</vt:lpstr>
      <vt:lpstr>Bordes II</vt:lpstr>
      <vt:lpstr>Ejercicio II</vt:lpstr>
      <vt:lpstr>Ejercicio III</vt:lpstr>
      <vt:lpstr>Lenguajes de marcas y sistemas de gestión de información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ANTONIO BARBA SALVADOR</dc:creator>
  <cp:lastModifiedBy>ANTONIO BARBA SALVADOR</cp:lastModifiedBy>
  <cp:revision>20</cp:revision>
  <dcterms:created xsi:type="dcterms:W3CDTF">2024-11-29T08:36:37Z</dcterms:created>
  <dcterms:modified xsi:type="dcterms:W3CDTF">2024-12-01T12:27:30Z</dcterms:modified>
</cp:coreProperties>
</file>