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53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58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13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22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45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29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4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9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1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21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2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240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70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6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32B3-C456-48DF-A721-34E9B9F20A86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4EA301-6A8D-4CD7-B848-6ADE1C91B1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5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1690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B03E-3C54-D4A7-96F7-96E345ED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Box-</a:t>
            </a:r>
            <a:r>
              <a:rPr lang="es-ES" dirty="0" err="1"/>
              <a:t>sizing</a:t>
            </a:r>
            <a:r>
              <a:rPr lang="es-ES" dirty="0"/>
              <a:t>: </a:t>
            </a:r>
            <a:r>
              <a:rPr lang="es-ES" dirty="0" err="1"/>
              <a:t>border</a:t>
            </a:r>
            <a:r>
              <a:rPr lang="es-ES" dirty="0"/>
              <a:t> box;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CB534-E973-6852-EF60-3B57134E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666"/>
            <a:ext cx="8596668" cy="497763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Si utilizas la propiedad box-</a:t>
            </a:r>
            <a:r>
              <a:rPr lang="es-ES" dirty="0" err="1"/>
              <a:t>sizing</a:t>
            </a:r>
            <a:r>
              <a:rPr lang="es-ES" dirty="0"/>
              <a:t>: </a:t>
            </a:r>
            <a:r>
              <a:rPr lang="es-ES" dirty="0" err="1"/>
              <a:t>border</a:t>
            </a:r>
            <a:r>
              <a:rPr lang="es-ES" dirty="0"/>
              <a:t>-box;, el ancho y alto del elemento incluyen el contenido, el </a:t>
            </a:r>
            <a:r>
              <a:rPr lang="es-ES" dirty="0" err="1"/>
              <a:t>padding</a:t>
            </a:r>
            <a:r>
              <a:rPr lang="es-ES" dirty="0"/>
              <a:t> y el borde. Esto significa que el tamaño total del elemento no se incrementa.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Ancho total </a:t>
            </a:r>
            <a:r>
              <a:rPr lang="es-ES" dirty="0"/>
              <a:t>= 200px (ya incluye el contenido, el </a:t>
            </a:r>
            <a:r>
              <a:rPr lang="es-ES" dirty="0" err="1"/>
              <a:t>padding</a:t>
            </a:r>
            <a:r>
              <a:rPr lang="es-ES" dirty="0"/>
              <a:t> y el borde).</a:t>
            </a:r>
          </a:p>
          <a:p>
            <a:pPr algn="just"/>
            <a:r>
              <a:rPr lang="es-ES" b="1" dirty="0"/>
              <a:t>Alto total </a:t>
            </a:r>
            <a:r>
              <a:rPr lang="es-ES" dirty="0"/>
              <a:t>= 100px (ya incluye el contenido, el </a:t>
            </a:r>
            <a:r>
              <a:rPr lang="es-ES" dirty="0" err="1"/>
              <a:t>padding</a:t>
            </a:r>
            <a:r>
              <a:rPr lang="es-ES" dirty="0"/>
              <a:t> y el borde).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D63F8A0-A612-59EA-29A1-27FF8BAC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69823"/>
              </p:ext>
            </p:extLst>
          </p:nvPr>
        </p:nvGraphicFramePr>
        <p:xfrm>
          <a:off x="1552403" y="2387001"/>
          <a:ext cx="684652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529">
                  <a:extLst>
                    <a:ext uri="{9D8B030D-6E8A-4147-A177-3AD203B41FA5}">
                      <a16:colId xmlns:a16="http://schemas.microsoft.com/office/drawing/2014/main" val="2041974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style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.caja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width</a:t>
                      </a:r>
                      <a:r>
                        <a:rPr lang="es-ES" dirty="0"/>
                        <a:t>: 200px; /* Ancho total (incluye </a:t>
                      </a:r>
                      <a:r>
                        <a:rPr lang="es-ES" dirty="0" err="1"/>
                        <a:t>padding</a:t>
                      </a:r>
                      <a:r>
                        <a:rPr lang="es-ES" dirty="0"/>
                        <a:t> y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) */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height</a:t>
                      </a:r>
                      <a:r>
                        <a:rPr lang="es-ES" dirty="0"/>
                        <a:t>: 100px; /* Alto total (incluye </a:t>
                      </a:r>
                      <a:r>
                        <a:rPr lang="es-ES" dirty="0" err="1"/>
                        <a:t>padding</a:t>
                      </a:r>
                      <a:r>
                        <a:rPr lang="es-ES" dirty="0"/>
                        <a:t> y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) */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padding</a:t>
                      </a:r>
                      <a:r>
                        <a:rPr lang="es-ES" dirty="0"/>
                        <a:t>: 20px; /* Relleno interno */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: 10px </a:t>
                      </a:r>
                      <a:r>
                        <a:rPr lang="es-ES" dirty="0" err="1"/>
                        <a:t>solid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black</a:t>
                      </a:r>
                      <a:r>
                        <a:rPr lang="es-ES" dirty="0"/>
                        <a:t>; /* Borde */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background</a:t>
                      </a:r>
                      <a:r>
                        <a:rPr lang="es-ES" dirty="0"/>
                        <a:t>-color: </a:t>
                      </a:r>
                      <a:r>
                        <a:rPr lang="es-ES" dirty="0" err="1"/>
                        <a:t>lightblue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    box-</a:t>
                      </a:r>
                      <a:r>
                        <a:rPr lang="es-ES" dirty="0" err="1"/>
                        <a:t>sizing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-box; /* Ajusta el modelo de caja */</a:t>
                      </a:r>
                    </a:p>
                    <a:p>
                      <a:r>
                        <a:rPr lang="es-ES" dirty="0"/>
                        <a:t>  }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style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class</a:t>
                      </a:r>
                      <a:r>
                        <a:rPr lang="es-ES" dirty="0"/>
                        <a:t>="caja"&gt;&lt;/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1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053D-ABBD-BD48-AFB7-E60C0FB1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3961"/>
            <a:ext cx="8596668" cy="1320800"/>
          </a:xfrm>
        </p:spPr>
        <p:txBody>
          <a:bodyPr/>
          <a:lstStyle/>
          <a:p>
            <a:r>
              <a:rPr lang="es-ES" dirty="0"/>
              <a:t>Propiedad </a:t>
            </a:r>
            <a:r>
              <a:rPr lang="es-ES" dirty="0" err="1"/>
              <a:t>outline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D5239-707D-B7F5-97CD-C83BA692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685"/>
            <a:ext cx="8596668" cy="54643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dirty="0"/>
              <a:t>La propiedad </a:t>
            </a:r>
            <a:r>
              <a:rPr lang="es-ES" b="1" dirty="0" err="1"/>
              <a:t>outline</a:t>
            </a:r>
            <a:r>
              <a:rPr lang="es-ES" dirty="0"/>
              <a:t> en CSS se utiliza para dibujar un contorno alrededor de un elemento sin afectar su tamaño o el flujo del diseño. Es similar al borde (</a:t>
            </a:r>
            <a:r>
              <a:rPr lang="es-ES" dirty="0" err="1"/>
              <a:t>border</a:t>
            </a:r>
            <a:r>
              <a:rPr lang="es-ES" dirty="0"/>
              <a:t>), pero no ocupa espacio extra, es independiente del modelo de caja. Se suele usar para resaltar elementos. Esta es su sintaxis, aunque los valores no tienen un orden estricto: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/>
              <a:t>color</a:t>
            </a:r>
            <a:r>
              <a:rPr lang="es-ES" dirty="0"/>
              <a:t>: Define el color del contorno.</a:t>
            </a:r>
          </a:p>
          <a:p>
            <a:pPr algn="just"/>
            <a:r>
              <a:rPr lang="es-ES" b="1" dirty="0" err="1"/>
              <a:t>style</a:t>
            </a:r>
            <a:r>
              <a:rPr lang="es-ES" dirty="0"/>
              <a:t>: Define el estilo del contorno:</a:t>
            </a:r>
          </a:p>
          <a:p>
            <a:pPr lvl="1" algn="just"/>
            <a:r>
              <a:rPr lang="es-ES" dirty="0" err="1"/>
              <a:t>solid</a:t>
            </a:r>
            <a:r>
              <a:rPr lang="es-ES" dirty="0"/>
              <a:t>: Línea sólida.</a:t>
            </a:r>
          </a:p>
          <a:p>
            <a:pPr lvl="1" algn="just"/>
            <a:r>
              <a:rPr lang="es-ES" dirty="0" err="1"/>
              <a:t>dotted</a:t>
            </a:r>
            <a:r>
              <a:rPr lang="es-ES" dirty="0"/>
              <a:t>: Línea punteada.</a:t>
            </a:r>
          </a:p>
          <a:p>
            <a:pPr lvl="1" algn="just"/>
            <a:r>
              <a:rPr lang="es-ES" dirty="0" err="1"/>
              <a:t>dashed</a:t>
            </a:r>
            <a:r>
              <a:rPr lang="es-ES" dirty="0"/>
              <a:t>: Línea discontinua.</a:t>
            </a:r>
          </a:p>
          <a:p>
            <a:pPr lvl="1" algn="just"/>
            <a:r>
              <a:rPr lang="es-ES" dirty="0" err="1"/>
              <a:t>double</a:t>
            </a:r>
            <a:r>
              <a:rPr lang="es-ES" dirty="0"/>
              <a:t>: Línea doble.</a:t>
            </a:r>
          </a:p>
          <a:p>
            <a:pPr lvl="1" algn="just"/>
            <a:r>
              <a:rPr lang="es-ES" dirty="0" err="1"/>
              <a:t>groove</a:t>
            </a:r>
            <a:r>
              <a:rPr lang="es-ES" dirty="0"/>
              <a:t>: Surco tridimensional.</a:t>
            </a:r>
          </a:p>
          <a:p>
            <a:pPr lvl="1" algn="just"/>
            <a:r>
              <a:rPr lang="es-ES" dirty="0" err="1"/>
              <a:t>ridge</a:t>
            </a:r>
            <a:r>
              <a:rPr lang="es-ES" dirty="0"/>
              <a:t>: Borde en relieve.</a:t>
            </a:r>
          </a:p>
          <a:p>
            <a:pPr lvl="1" algn="just"/>
            <a:r>
              <a:rPr lang="es-ES" dirty="0" err="1"/>
              <a:t>inset</a:t>
            </a:r>
            <a:r>
              <a:rPr lang="es-ES" dirty="0"/>
              <a:t>: Parece estar embutido.</a:t>
            </a:r>
          </a:p>
          <a:p>
            <a:pPr lvl="1" algn="just"/>
            <a:r>
              <a:rPr lang="es-ES" dirty="0" err="1"/>
              <a:t>outset</a:t>
            </a:r>
            <a:r>
              <a:rPr lang="es-ES" dirty="0"/>
              <a:t>: Parece estar sobresalido.</a:t>
            </a:r>
          </a:p>
          <a:p>
            <a:pPr lvl="1" algn="just"/>
            <a:r>
              <a:rPr lang="es-ES" dirty="0" err="1"/>
              <a:t>none</a:t>
            </a:r>
            <a:r>
              <a:rPr lang="es-ES" dirty="0"/>
              <a:t>: Sin contorno.</a:t>
            </a:r>
          </a:p>
          <a:p>
            <a:pPr algn="just"/>
            <a:r>
              <a:rPr lang="es-ES" b="1" dirty="0" err="1"/>
              <a:t>width</a:t>
            </a:r>
            <a:r>
              <a:rPr lang="es-ES" dirty="0"/>
              <a:t>: Define el grosor del contorno. Puede ser un valor fijo (</a:t>
            </a:r>
            <a:r>
              <a:rPr lang="es-ES" dirty="0" err="1"/>
              <a:t>px</a:t>
            </a:r>
            <a:r>
              <a:rPr lang="es-ES" dirty="0"/>
              <a:t>, em, etc.) o palabras clave: </a:t>
            </a:r>
            <a:r>
              <a:rPr lang="es-ES" dirty="0" err="1"/>
              <a:t>thin</a:t>
            </a:r>
            <a:r>
              <a:rPr lang="es-ES" dirty="0"/>
              <a:t>, </a:t>
            </a:r>
            <a:r>
              <a:rPr lang="es-ES" dirty="0" err="1"/>
              <a:t>medium</a:t>
            </a:r>
            <a:r>
              <a:rPr lang="es-ES" dirty="0"/>
              <a:t>, </a:t>
            </a:r>
            <a:r>
              <a:rPr lang="es-ES" dirty="0" err="1"/>
              <a:t>thick</a:t>
            </a:r>
            <a:r>
              <a:rPr lang="es-ES" dirty="0"/>
              <a:t>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6C300BD-F132-FB63-E45B-125F5E35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93023"/>
              </p:ext>
            </p:extLst>
          </p:nvPr>
        </p:nvGraphicFramePr>
        <p:xfrm>
          <a:off x="2917998" y="2225645"/>
          <a:ext cx="391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695424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outline</a:t>
                      </a:r>
                      <a:r>
                        <a:rPr lang="es-ES" dirty="0"/>
                        <a:t>: [color] [</a:t>
                      </a:r>
                      <a:r>
                        <a:rPr lang="es-ES" dirty="0" err="1"/>
                        <a:t>style</a:t>
                      </a:r>
                      <a:r>
                        <a:rPr lang="es-ES" dirty="0"/>
                        <a:t>] [</a:t>
                      </a:r>
                      <a:r>
                        <a:rPr lang="es-ES" dirty="0" err="1"/>
                        <a:t>width</a:t>
                      </a:r>
                      <a:r>
                        <a:rPr lang="es-ES" dirty="0"/>
                        <a:t>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0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8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38E8-5BFB-60E8-597B-BB36ED74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 </a:t>
            </a:r>
            <a:r>
              <a:rPr lang="es-ES" dirty="0" err="1"/>
              <a:t>outline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D0585-642A-3AAA-3073-062AA808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581"/>
            <a:ext cx="8596668" cy="4759787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Otras propiedades relacionadas:</a:t>
            </a:r>
          </a:p>
          <a:p>
            <a:pPr algn="just"/>
            <a:r>
              <a:rPr lang="it-IT" dirty="0"/>
              <a:t>outline-width: Define solo el grosor del contorno.</a:t>
            </a:r>
            <a:endParaRPr lang="es-ES" dirty="0"/>
          </a:p>
          <a:p>
            <a:pPr algn="just"/>
            <a:r>
              <a:rPr lang="it-IT" dirty="0"/>
              <a:t>outline-style: Define solo el estilo del contorno.</a:t>
            </a:r>
            <a:endParaRPr lang="es-ES" dirty="0"/>
          </a:p>
          <a:p>
            <a:pPr algn="just"/>
            <a:r>
              <a:rPr lang="es-ES" dirty="0" err="1"/>
              <a:t>outline</a:t>
            </a:r>
            <a:r>
              <a:rPr lang="es-ES" dirty="0"/>
              <a:t>-color: Define solo el color del contorno.</a:t>
            </a:r>
          </a:p>
          <a:p>
            <a:pPr algn="just"/>
            <a:r>
              <a:rPr lang="es-ES" dirty="0" err="1"/>
              <a:t>outline</a:t>
            </a:r>
            <a:r>
              <a:rPr lang="es-ES" dirty="0"/>
              <a:t>-offset: Establece la separación entre el contorno y el borde del elemento.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C8AF926-1D3D-2B69-79F3-3FE8FCEA0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44405"/>
              </p:ext>
            </p:extLst>
          </p:nvPr>
        </p:nvGraphicFramePr>
        <p:xfrm>
          <a:off x="911668" y="4163474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61740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outline-width</a:t>
                      </a:r>
                      <a:r>
                        <a:rPr lang="es-ES" dirty="0"/>
                        <a:t>: 3px;</a:t>
                      </a:r>
                    </a:p>
                    <a:p>
                      <a:r>
                        <a:rPr lang="es-ES" dirty="0" err="1"/>
                        <a:t>outline-style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dotted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 err="1"/>
                        <a:t>outline</a:t>
                      </a:r>
                      <a:r>
                        <a:rPr lang="es-ES" dirty="0"/>
                        <a:t>-color: </a:t>
                      </a:r>
                      <a:r>
                        <a:rPr lang="es-ES" dirty="0" err="1"/>
                        <a:t>orange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 err="1"/>
                        <a:t>outline</a:t>
                      </a:r>
                      <a:r>
                        <a:rPr lang="es-ES" dirty="0"/>
                        <a:t>-offset: 5px; /* El contorno queda separado 5px del elemento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3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7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4AD6E-AAE8-983C-6FD4-DBD4C101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outline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7D8B2-41A8-1F1E-974D-B2327BAD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En este ejemplo la primera caja tiene un contorno sólido rojo y el campo de texto muestra un contorno discontinuo verde cuando recibe el enfoque (:</a:t>
            </a:r>
            <a:r>
              <a:rPr lang="es-ES" dirty="0" err="1"/>
              <a:t>focus</a:t>
            </a:r>
            <a:r>
              <a:rPr lang="es-ES" dirty="0"/>
              <a:t>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FB7D2E-E4B5-7A7B-088F-EC16186F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786" b="4175"/>
          <a:stretch/>
        </p:blipFill>
        <p:spPr>
          <a:xfrm>
            <a:off x="677334" y="2352207"/>
            <a:ext cx="8604780" cy="40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EC9AE-2241-D2AE-0504-A81A66CB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7C391-1E5A-AE6C-759A-38D189D4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138"/>
            <a:ext cx="8596668" cy="43876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Diseña una tarjeta de perfil que utilice las propiedades </a:t>
            </a:r>
            <a:r>
              <a:rPr lang="es-ES" dirty="0" err="1"/>
              <a:t>margin</a:t>
            </a:r>
            <a:r>
              <a:rPr lang="es-ES" dirty="0"/>
              <a:t>, </a:t>
            </a:r>
            <a:r>
              <a:rPr lang="es-ES" dirty="0" err="1"/>
              <a:t>padding</a:t>
            </a:r>
            <a:r>
              <a:rPr lang="es-ES" dirty="0"/>
              <a:t>, </a:t>
            </a:r>
            <a:r>
              <a:rPr lang="es-ES" dirty="0" err="1"/>
              <a:t>height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, box-</a:t>
            </a:r>
            <a:r>
              <a:rPr lang="es-ES" dirty="0" err="1"/>
              <a:t>sizing</a:t>
            </a:r>
            <a:r>
              <a:rPr lang="es-ES" dirty="0"/>
              <a:t>, y </a:t>
            </a:r>
            <a:r>
              <a:rPr lang="es-ES" dirty="0" err="1"/>
              <a:t>outline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La tarjeta debe tener un ancho de 300px y una altura de 400px.</a:t>
            </a:r>
          </a:p>
          <a:p>
            <a:pPr algn="just"/>
            <a:r>
              <a:rPr lang="es-ES" dirty="0"/>
              <a:t>Usa box-</a:t>
            </a:r>
            <a:r>
              <a:rPr lang="es-ES" dirty="0" err="1"/>
              <a:t>sizing</a:t>
            </a:r>
            <a:r>
              <a:rPr lang="es-ES" dirty="0"/>
              <a:t>: </a:t>
            </a:r>
            <a:r>
              <a:rPr lang="es-ES" dirty="0" err="1"/>
              <a:t>border</a:t>
            </a:r>
            <a:r>
              <a:rPr lang="es-ES" dirty="0"/>
              <a:t>-box; para que los </a:t>
            </a:r>
            <a:r>
              <a:rPr lang="es-ES" dirty="0" err="1"/>
              <a:t>padding</a:t>
            </a:r>
            <a:r>
              <a:rPr lang="es-ES" dirty="0"/>
              <a:t> y </a:t>
            </a:r>
            <a:r>
              <a:rPr lang="es-ES" dirty="0" err="1"/>
              <a:t>border</a:t>
            </a:r>
            <a:r>
              <a:rPr lang="es-ES" dirty="0"/>
              <a:t> no afecten el tamaño total de la tarjeta.</a:t>
            </a:r>
          </a:p>
          <a:p>
            <a:pPr algn="just"/>
            <a:r>
              <a:rPr lang="es-ES" dirty="0"/>
              <a:t>Una imagen que ocupe el 40% del alto de la tarjeta.</a:t>
            </a:r>
          </a:p>
          <a:p>
            <a:pPr algn="just"/>
            <a:r>
              <a:rPr lang="es-ES" dirty="0"/>
              <a:t>Un título centrado con un margen superior.</a:t>
            </a:r>
          </a:p>
          <a:p>
            <a:pPr algn="just"/>
            <a:r>
              <a:rPr lang="es-ES" dirty="0"/>
              <a:t>Una descripción con un texto de ejemplo y </a:t>
            </a:r>
            <a:r>
              <a:rPr lang="es-ES" dirty="0" err="1"/>
              <a:t>padding</a:t>
            </a:r>
            <a:r>
              <a:rPr lang="es-ES" dirty="0"/>
              <a:t> interno.</a:t>
            </a:r>
          </a:p>
          <a:p>
            <a:pPr algn="just"/>
            <a:r>
              <a:rPr lang="es-ES" dirty="0"/>
              <a:t>Añade un contorno (</a:t>
            </a:r>
            <a:r>
              <a:rPr lang="es-ES" dirty="0" err="1"/>
              <a:t>outline</a:t>
            </a:r>
            <a:r>
              <a:rPr lang="es-ES" dirty="0"/>
              <a:t>) de 3px punteado que cambie de color cuando pases el ratón por encima (</a:t>
            </a:r>
            <a:r>
              <a:rPr lang="es-ES" dirty="0" err="1"/>
              <a:t>hover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Usa </a:t>
            </a:r>
            <a:r>
              <a:rPr lang="es-ES" dirty="0" err="1"/>
              <a:t>margin</a:t>
            </a:r>
            <a:r>
              <a:rPr lang="es-ES" dirty="0"/>
              <a:t> para centrar la tarjeta en la pantalla.</a:t>
            </a:r>
          </a:p>
        </p:txBody>
      </p:sp>
    </p:spTree>
    <p:extLst>
      <p:ext uri="{BB962C8B-B14F-4D97-AF65-F5344CB8AC3E}">
        <p14:creationId xmlns:p14="http://schemas.microsoft.com/office/powerpoint/2010/main" val="177662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7D16-942F-901D-E6B7-EE4850CD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EDEEB-E656-322A-A33C-714A65D4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596668" cy="48006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Diseña una tarjeta de producto que tenga una imagen, un título, una descripción breve, y un precio. Usa todas las propiedades vistas para dar formato y estilo a la tarjeta.</a:t>
            </a:r>
          </a:p>
          <a:p>
            <a:pPr algn="just"/>
            <a:r>
              <a:rPr lang="es-ES" dirty="0"/>
              <a:t>La tarjeta debe tener un ancho de 250px y una altura de 350px.</a:t>
            </a:r>
          </a:p>
          <a:p>
            <a:pPr algn="just"/>
            <a:r>
              <a:rPr lang="es-ES" dirty="0"/>
              <a:t>Usa box-</a:t>
            </a:r>
            <a:r>
              <a:rPr lang="es-ES" dirty="0" err="1"/>
              <a:t>sizing</a:t>
            </a:r>
            <a:r>
              <a:rPr lang="es-ES" dirty="0"/>
              <a:t>: </a:t>
            </a:r>
            <a:r>
              <a:rPr lang="es-ES" dirty="0" err="1"/>
              <a:t>border</a:t>
            </a:r>
            <a:r>
              <a:rPr lang="es-ES" dirty="0"/>
              <a:t>-box; para asegurarte de que el </a:t>
            </a:r>
            <a:r>
              <a:rPr lang="es-ES" dirty="0" err="1"/>
              <a:t>padding</a:t>
            </a:r>
            <a:r>
              <a:rPr lang="es-ES" dirty="0"/>
              <a:t> y el borde no alteren el tamaño total de la tarjeta.</a:t>
            </a:r>
          </a:p>
          <a:p>
            <a:pPr algn="just"/>
            <a:r>
              <a:rPr lang="es-ES" dirty="0"/>
              <a:t>Introduce una imagen del producto en la parte superior que ocupe el 60% de la altura de la tarjeta.</a:t>
            </a:r>
          </a:p>
          <a:p>
            <a:pPr algn="just"/>
            <a:r>
              <a:rPr lang="es-ES" dirty="0"/>
              <a:t>Un título centrado con el nombre del producto.</a:t>
            </a:r>
          </a:p>
          <a:p>
            <a:pPr algn="just"/>
            <a:r>
              <a:rPr lang="es-ES" dirty="0"/>
              <a:t>Una breve descripción debajo del título.</a:t>
            </a:r>
          </a:p>
          <a:p>
            <a:pPr algn="just"/>
            <a:r>
              <a:rPr lang="es-ES" dirty="0"/>
              <a:t>El precio debe estar destacado en la parte inferior.</a:t>
            </a:r>
          </a:p>
          <a:p>
            <a:pPr algn="just"/>
            <a:r>
              <a:rPr lang="es-ES" dirty="0"/>
              <a:t>Añade un contorno (</a:t>
            </a:r>
            <a:r>
              <a:rPr lang="es-ES" dirty="0" err="1"/>
              <a:t>outline</a:t>
            </a:r>
            <a:r>
              <a:rPr lang="es-ES" dirty="0"/>
              <a:t>) de 2px sólido que cambie de color cuando pases el ratón por encima (</a:t>
            </a:r>
            <a:r>
              <a:rPr lang="es-ES" dirty="0" err="1"/>
              <a:t>hover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Usa </a:t>
            </a:r>
            <a:r>
              <a:rPr lang="es-ES" dirty="0" err="1"/>
              <a:t>margin</a:t>
            </a:r>
            <a:r>
              <a:rPr lang="es-ES" dirty="0"/>
              <a:t> para colocar la tarjeta centrada en la pantalla.</a:t>
            </a:r>
          </a:p>
        </p:txBody>
      </p:sp>
    </p:spTree>
    <p:extLst>
      <p:ext uri="{BB962C8B-B14F-4D97-AF65-F5344CB8AC3E}">
        <p14:creationId xmlns:p14="http://schemas.microsoft.com/office/powerpoint/2010/main" val="167819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8010C-EE93-BC22-1E59-645DFC5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DBC44-A1A8-CF2B-4BBD-E37BE2F6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Continúa diseñando tu página web con las propiedades vistas en clase.</a:t>
            </a:r>
          </a:p>
        </p:txBody>
      </p:sp>
    </p:spTree>
    <p:extLst>
      <p:ext uri="{BB962C8B-B14F-4D97-AF65-F5344CB8AC3E}">
        <p14:creationId xmlns:p14="http://schemas.microsoft.com/office/powerpoint/2010/main" val="32722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522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ECC9-2845-2859-44EF-2122D3A6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Márgenes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D6C25-DE96-3A43-9270-2B4ABE77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899"/>
            <a:ext cx="8596668" cy="496288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propiedad </a:t>
            </a:r>
            <a:r>
              <a:rPr lang="es-ES" i="1" dirty="0" err="1"/>
              <a:t>margin</a:t>
            </a:r>
            <a:r>
              <a:rPr lang="es-ES" dirty="0"/>
              <a:t> en CSS se utiliza para definir el espacio exterior de un elemento, es decir, el espacio que separa dicho elemento de los otros elementos que lo rodean. 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Si se establece un único valor, éste define el margen de todos los lados (arriba, derecha, abajo, izquierda) con el mismo tamaño.</a:t>
            </a:r>
          </a:p>
          <a:p>
            <a:pPr algn="just"/>
            <a:r>
              <a:rPr lang="es-ES" dirty="0"/>
              <a:t>Si se establecen dos valores, el primero es para los márgenes verticales (arriba y abajo) y el segundo para los horizontales (izquierda y derecha).</a:t>
            </a:r>
          </a:p>
          <a:p>
            <a:pPr algn="just"/>
            <a:r>
              <a:rPr lang="es-ES" dirty="0"/>
              <a:t>Con tres valores, el primero sería el margen superior, el segundo para izquierda y derecha y el tercero para el margen inferior.</a:t>
            </a:r>
          </a:p>
          <a:p>
            <a:pPr algn="just"/>
            <a:r>
              <a:rPr lang="es-ES" dirty="0"/>
              <a:t>Con cuatro valores serían primero para el superior, luego el derecho, después el inferior y el cuarto para el izquierdo (sentido de las agujas del reloj)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0A289AF-2D91-E97A-94D6-E89C00B73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84130"/>
              </p:ext>
            </p:extLst>
          </p:nvPr>
        </p:nvGraphicFramePr>
        <p:xfrm>
          <a:off x="4030132" y="2430480"/>
          <a:ext cx="18910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071">
                  <a:extLst>
                    <a:ext uri="{9D8B030D-6E8A-4147-A177-3AD203B41FA5}">
                      <a16:colId xmlns:a16="http://schemas.microsoft.com/office/drawing/2014/main" val="623661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margin</a:t>
                      </a:r>
                      <a:r>
                        <a:rPr lang="es-ES" dirty="0"/>
                        <a:t>: valor;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0660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C0B7DCA-2C60-DB50-FA6A-C027C92E8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42275"/>
              </p:ext>
            </p:extLst>
          </p:nvPr>
        </p:nvGraphicFramePr>
        <p:xfrm>
          <a:off x="1043583" y="5793986"/>
          <a:ext cx="7864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168">
                  <a:extLst>
                    <a:ext uri="{9D8B030D-6E8A-4147-A177-3AD203B41FA5}">
                      <a16:colId xmlns:a16="http://schemas.microsoft.com/office/drawing/2014/main" val="13640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margin</a:t>
                      </a:r>
                      <a:r>
                        <a:rPr lang="es-ES" dirty="0"/>
                        <a:t>: 10px 15px 20px 25px; /* Arriba, derecha, abajo, izquierda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8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10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28362-44C3-BA2E-395F-E6603E74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Márgenes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2FEB68-C8DC-C4F7-0201-31B5547A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634"/>
            <a:ext cx="8596668" cy="3880773"/>
          </a:xfrm>
        </p:spPr>
        <p:txBody>
          <a:bodyPr/>
          <a:lstStyle/>
          <a:p>
            <a:pPr algn="just"/>
            <a:r>
              <a:rPr lang="es-ES" dirty="0"/>
              <a:t>Además, se pueden especificar valores individuales para cada lado.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También puedes hacer que el navegador calcule automáticamente el margen.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O que el margen se herede del elemento padre.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9B66DE-BA96-002B-BE73-8F98F57B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7507"/>
              </p:ext>
            </p:extLst>
          </p:nvPr>
        </p:nvGraphicFramePr>
        <p:xfrm>
          <a:off x="3550810" y="2092959"/>
          <a:ext cx="284971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716">
                  <a:extLst>
                    <a:ext uri="{9D8B030D-6E8A-4147-A177-3AD203B41FA5}">
                      <a16:colId xmlns:a16="http://schemas.microsoft.com/office/drawing/2014/main" val="280998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margin-top: 10px;</a:t>
                      </a:r>
                    </a:p>
                    <a:p>
                      <a:r>
                        <a:rPr lang="en-US" dirty="0"/>
                        <a:t>margin-right: 15px;</a:t>
                      </a:r>
                    </a:p>
                    <a:p>
                      <a:r>
                        <a:rPr lang="en-US" dirty="0"/>
                        <a:t>margin-bottom: 20px;</a:t>
                      </a:r>
                    </a:p>
                    <a:p>
                      <a:r>
                        <a:rPr lang="en-US" dirty="0"/>
                        <a:t>margin-left: 25px;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567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53D3990-CCF9-47B5-F738-37C2A774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55383"/>
              </p:ext>
            </p:extLst>
          </p:nvPr>
        </p:nvGraphicFramePr>
        <p:xfrm>
          <a:off x="2378313" y="3898783"/>
          <a:ext cx="5194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710">
                  <a:extLst>
                    <a:ext uri="{9D8B030D-6E8A-4147-A177-3AD203B41FA5}">
                      <a16:colId xmlns:a16="http://schemas.microsoft.com/office/drawing/2014/main" val="2007657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margin</a:t>
                      </a:r>
                      <a:r>
                        <a:rPr lang="es-ES" dirty="0"/>
                        <a:t>: 0 auto; /* Centra horizontalmente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1360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6856AF5-FB35-51BF-DE8E-3505357B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93994"/>
              </p:ext>
            </p:extLst>
          </p:nvPr>
        </p:nvGraphicFramePr>
        <p:xfrm>
          <a:off x="3838403" y="5036817"/>
          <a:ext cx="2274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529">
                  <a:extLst>
                    <a:ext uri="{9D8B030D-6E8A-4147-A177-3AD203B41FA5}">
                      <a16:colId xmlns:a16="http://schemas.microsoft.com/office/drawing/2014/main" val="127930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margin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inherit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1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20D11-C32B-6071-4585-BBC38241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márgenes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119E8-70EF-ABC8-7EAD-6727A61D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En este ejemplo, la caja azul estará centrada horizontalmente en la página y tendrá un margen vertical de 20 píxeles.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06A36B-F052-D4FE-4468-B72AE20B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44" y="2183918"/>
            <a:ext cx="6875692" cy="4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0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F02E-B9A9-5A01-D80C-81769688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Relleno (</a:t>
            </a:r>
            <a:r>
              <a:rPr lang="es-ES" dirty="0" err="1"/>
              <a:t>padding</a:t>
            </a:r>
            <a:r>
              <a:rPr lang="es-ES" dirty="0"/>
              <a:t>)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A595F-12C2-381D-9CA2-9A816F3B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899"/>
            <a:ext cx="8596668" cy="463350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propiedad </a:t>
            </a:r>
            <a:r>
              <a:rPr lang="es-ES" dirty="0" err="1"/>
              <a:t>padding</a:t>
            </a:r>
            <a:r>
              <a:rPr lang="es-ES" dirty="0"/>
              <a:t> en CSS se utiliza para definir el espacio interior de un elemento, es decir, el espacio entre el contenido del elemento y su borde. Esto es útil para crear separación interna en el diseño de un elemento.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 se establece un único valor, éste define el relleno (</a:t>
            </a:r>
            <a:r>
              <a:rPr lang="es-ES" dirty="0" err="1"/>
              <a:t>padding</a:t>
            </a:r>
            <a:r>
              <a:rPr lang="es-ES" dirty="0"/>
              <a:t>) de todos los lados (arriba, derecha, abajo, izquierda) con el mismo tamaño.</a:t>
            </a:r>
          </a:p>
          <a:p>
            <a:pPr algn="just"/>
            <a:r>
              <a:rPr lang="es-ES" dirty="0"/>
              <a:t>Si se establecen dos valores, el primero es para los rellenos verticales (arriba y abajo) y el segundo para los horizontales (izquierda y derecha).</a:t>
            </a:r>
          </a:p>
          <a:p>
            <a:pPr algn="just"/>
            <a:r>
              <a:rPr lang="es-ES" dirty="0"/>
              <a:t>Con tres valores, el primero sería el </a:t>
            </a:r>
            <a:r>
              <a:rPr lang="es-ES" dirty="0" err="1"/>
              <a:t>padding</a:t>
            </a:r>
            <a:r>
              <a:rPr lang="es-ES" dirty="0"/>
              <a:t> superior, el segundo para izquierda y derecha y el tercero para el </a:t>
            </a:r>
            <a:r>
              <a:rPr lang="es-ES" dirty="0" err="1"/>
              <a:t>padding</a:t>
            </a:r>
            <a:r>
              <a:rPr lang="es-ES" dirty="0"/>
              <a:t> inferior.</a:t>
            </a:r>
          </a:p>
          <a:p>
            <a:pPr algn="just"/>
            <a:r>
              <a:rPr lang="es-ES" dirty="0"/>
              <a:t>Con cuatro valores serían: primero para el superior, luego el derecho, después el inferior y el cuarto para el izquierdo (sentido de las agujas del reloj).</a:t>
            </a:r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26592C9-2236-8750-1F9B-CF6EC351D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50178"/>
              </p:ext>
            </p:extLst>
          </p:nvPr>
        </p:nvGraphicFramePr>
        <p:xfrm>
          <a:off x="3971139" y="2564859"/>
          <a:ext cx="2009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58">
                  <a:extLst>
                    <a:ext uri="{9D8B030D-6E8A-4147-A177-3AD203B41FA5}">
                      <a16:colId xmlns:a16="http://schemas.microsoft.com/office/drawing/2014/main" val="3238005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padding</a:t>
                      </a:r>
                      <a:r>
                        <a:rPr lang="es-ES" dirty="0"/>
                        <a:t>: valor;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3227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441EE-A802-4C9F-04AE-135AF17A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78405"/>
              </p:ext>
            </p:extLst>
          </p:nvPr>
        </p:nvGraphicFramePr>
        <p:xfrm>
          <a:off x="1006713" y="5734118"/>
          <a:ext cx="79379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910">
                  <a:extLst>
                    <a:ext uri="{9D8B030D-6E8A-4147-A177-3AD203B41FA5}">
                      <a16:colId xmlns:a16="http://schemas.microsoft.com/office/drawing/2014/main" val="378013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padding</a:t>
                      </a:r>
                      <a:r>
                        <a:rPr lang="es-ES" dirty="0"/>
                        <a:t>: 10px 15px 20px 25px; /* Arriba, derecha, abajo, izquierda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3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E7405-659A-5012-C3B8-03E16889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Relleno (</a:t>
            </a:r>
            <a:r>
              <a:rPr lang="es-ES" dirty="0" err="1"/>
              <a:t>padding</a:t>
            </a:r>
            <a:r>
              <a:rPr lang="es-ES" dirty="0"/>
              <a:t>)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C3DF7-0B7E-097C-F0A0-8444F24B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899"/>
            <a:ext cx="8596668" cy="493338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Además, se pueden especificar valores individuales para cada lado.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O que el </a:t>
            </a:r>
            <a:r>
              <a:rPr lang="es-ES" dirty="0" err="1"/>
              <a:t>padding</a:t>
            </a:r>
            <a:r>
              <a:rPr lang="es-ES" dirty="0"/>
              <a:t> se herede del elemento padre.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valores de </a:t>
            </a:r>
            <a:r>
              <a:rPr lang="es-ES" dirty="0" err="1"/>
              <a:t>padding</a:t>
            </a:r>
            <a:r>
              <a:rPr lang="es-ES" dirty="0"/>
              <a:t> pueden expresarse en varias unidades:</a:t>
            </a:r>
          </a:p>
          <a:p>
            <a:pPr lvl="1" algn="just"/>
            <a:r>
              <a:rPr lang="es-ES" dirty="0"/>
              <a:t>Pixeles (</a:t>
            </a:r>
            <a:r>
              <a:rPr lang="es-ES" dirty="0" err="1"/>
              <a:t>px</a:t>
            </a:r>
            <a:r>
              <a:rPr lang="es-ES" dirty="0"/>
              <a:t>)</a:t>
            </a:r>
          </a:p>
          <a:p>
            <a:pPr lvl="1" algn="just"/>
            <a:r>
              <a:rPr lang="es-ES" dirty="0"/>
              <a:t>Porcentajes (%), relativos al ancho del elemento contenedor.</a:t>
            </a:r>
          </a:p>
          <a:p>
            <a:pPr lvl="1" algn="just"/>
            <a:r>
              <a:rPr lang="es-ES" dirty="0"/>
              <a:t>Em/rem, relativos al tamaño de la fuente.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7BB610-4FB0-3ADB-7D7B-0D609AFFB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3666"/>
              </p:ext>
            </p:extLst>
          </p:nvPr>
        </p:nvGraphicFramePr>
        <p:xfrm>
          <a:off x="3484442" y="2061769"/>
          <a:ext cx="29824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452">
                  <a:extLst>
                    <a:ext uri="{9D8B030D-6E8A-4147-A177-3AD203B41FA5}">
                      <a16:colId xmlns:a16="http://schemas.microsoft.com/office/drawing/2014/main" val="91351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padding-top: 10px;</a:t>
                      </a:r>
                    </a:p>
                    <a:p>
                      <a:r>
                        <a:rPr lang="en-US" dirty="0"/>
                        <a:t>padding-right: 15px;</a:t>
                      </a:r>
                    </a:p>
                    <a:p>
                      <a:r>
                        <a:rPr lang="en-US" dirty="0"/>
                        <a:t>padding-bottom: 20px;</a:t>
                      </a:r>
                    </a:p>
                    <a:p>
                      <a:r>
                        <a:rPr lang="en-US" dirty="0"/>
                        <a:t>padding-left: 25px;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349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35F892-D129-1D87-0CF8-022E39DA1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74882"/>
              </p:ext>
            </p:extLst>
          </p:nvPr>
        </p:nvGraphicFramePr>
        <p:xfrm>
          <a:off x="3838403" y="3607512"/>
          <a:ext cx="22745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529">
                  <a:extLst>
                    <a:ext uri="{9D8B030D-6E8A-4147-A177-3AD203B41FA5}">
                      <a16:colId xmlns:a16="http://schemas.microsoft.com/office/drawing/2014/main" val="96871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padding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inherit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4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C9F4C-DBBC-8E18-4562-71B58D87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0941"/>
            <a:ext cx="8596668" cy="1320800"/>
          </a:xfrm>
        </p:spPr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padding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9EBC7-776A-DF71-28FA-531280B6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es-ES" dirty="0"/>
              <a:t>En este ejemplo, la caja azul claro tendrá un relleno interno de 20 píxeles, separando el contenido del borde oscuro.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96FB06-A1BD-ED70-EE54-D78BD565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92" b="5310"/>
          <a:stretch/>
        </p:blipFill>
        <p:spPr>
          <a:xfrm>
            <a:off x="919808" y="2296098"/>
            <a:ext cx="8111720" cy="40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52401-B85C-ADC8-D1C3-0EAACB8B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Altura y anchura (</a:t>
            </a:r>
            <a:r>
              <a:rPr lang="es-ES" dirty="0" err="1"/>
              <a:t>height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9B037-47EA-D0B0-AE8B-686D3A15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647"/>
            <a:ext cx="8596668" cy="506612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Las propiedades </a:t>
            </a:r>
            <a:r>
              <a:rPr lang="es-ES" dirty="0" err="1"/>
              <a:t>height</a:t>
            </a:r>
            <a:r>
              <a:rPr lang="es-ES" dirty="0"/>
              <a:t> y </a:t>
            </a:r>
            <a:r>
              <a:rPr lang="es-ES" dirty="0" err="1"/>
              <a:t>width</a:t>
            </a:r>
            <a:r>
              <a:rPr lang="es-ES" dirty="0"/>
              <a:t> en CSS se utilizan para definir el alto y ancho de un elemento. Se pueden expresar en varias unidades de medida: píxeles (</a:t>
            </a:r>
            <a:r>
              <a:rPr lang="es-ES" dirty="0" err="1"/>
              <a:t>px</a:t>
            </a:r>
            <a:r>
              <a:rPr lang="es-ES" dirty="0"/>
              <a:t>), porcentajes (%) o unidades relativas (em, rem).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Por defecto, las propiedades </a:t>
            </a:r>
            <a:r>
              <a:rPr lang="es-ES" dirty="0" err="1"/>
              <a:t>width</a:t>
            </a:r>
            <a:r>
              <a:rPr lang="es-ES" dirty="0"/>
              <a:t> y </a:t>
            </a:r>
            <a:r>
              <a:rPr lang="es-ES" dirty="0" err="1"/>
              <a:t>height</a:t>
            </a:r>
            <a:r>
              <a:rPr lang="es-ES" dirty="0"/>
              <a:t> se aplican solo al contenido del elemento, excluyendo el </a:t>
            </a:r>
            <a:r>
              <a:rPr lang="es-ES" dirty="0" err="1"/>
              <a:t>padding</a:t>
            </a:r>
            <a:r>
              <a:rPr lang="es-ES" dirty="0"/>
              <a:t> y el </a:t>
            </a:r>
            <a:r>
              <a:rPr lang="es-ES" dirty="0" err="1"/>
              <a:t>border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r>
              <a:rPr lang="es-ES" dirty="0"/>
              <a:t>En la propiedad </a:t>
            </a:r>
            <a:r>
              <a:rPr lang="es-ES" dirty="0" err="1"/>
              <a:t>width</a:t>
            </a:r>
            <a:r>
              <a:rPr lang="es-ES" dirty="0"/>
              <a:t>, el valor </a:t>
            </a:r>
            <a:r>
              <a:rPr lang="es-ES" b="1" dirty="0"/>
              <a:t>auto</a:t>
            </a:r>
            <a:r>
              <a:rPr lang="es-ES" dirty="0"/>
              <a:t> permite que el ancho del elemento se ajuste automáticamente a su contenido, mientras que </a:t>
            </a:r>
            <a:r>
              <a:rPr lang="es-ES" b="1" dirty="0"/>
              <a:t>min-</a:t>
            </a:r>
            <a:r>
              <a:rPr lang="es-ES" b="1" dirty="0" err="1"/>
              <a:t>width</a:t>
            </a:r>
            <a:r>
              <a:rPr lang="es-ES" b="1" dirty="0"/>
              <a:t>,</a:t>
            </a:r>
            <a:r>
              <a:rPr lang="es-ES" dirty="0"/>
              <a:t> </a:t>
            </a:r>
            <a:r>
              <a:rPr lang="es-ES" b="1" dirty="0"/>
              <a:t>min-</a:t>
            </a:r>
            <a:r>
              <a:rPr lang="es-ES" b="1" dirty="0" err="1"/>
              <a:t>height</a:t>
            </a:r>
            <a:r>
              <a:rPr lang="es-ES" dirty="0"/>
              <a:t> y </a:t>
            </a:r>
            <a:r>
              <a:rPr lang="es-ES" b="1" dirty="0" err="1"/>
              <a:t>max-width</a:t>
            </a:r>
            <a:r>
              <a:rPr lang="es-ES" b="1" dirty="0"/>
              <a:t>, </a:t>
            </a:r>
            <a:r>
              <a:rPr lang="es-ES" b="1" dirty="0" err="1"/>
              <a:t>max-height</a:t>
            </a:r>
            <a:r>
              <a:rPr lang="es-ES" dirty="0"/>
              <a:t> definen los límites mínimo y máximo del ancho y alto.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9312D28-F0AE-674A-4F5C-E87C0B586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15691"/>
              </p:ext>
            </p:extLst>
          </p:nvPr>
        </p:nvGraphicFramePr>
        <p:xfrm>
          <a:off x="763365" y="2655633"/>
          <a:ext cx="84246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606">
                  <a:extLst>
                    <a:ext uri="{9D8B030D-6E8A-4147-A177-3AD203B41FA5}">
                      <a16:colId xmlns:a16="http://schemas.microsoft.com/office/drawing/2014/main" val="82326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width</a:t>
                      </a:r>
                      <a:r>
                        <a:rPr lang="es-ES" dirty="0"/>
                        <a:t>: 200px; /* El ancho es 200 píxeles */</a:t>
                      </a:r>
                    </a:p>
                    <a:p>
                      <a:r>
                        <a:rPr lang="es-ES" dirty="0" err="1"/>
                        <a:t>width</a:t>
                      </a:r>
                      <a:r>
                        <a:rPr lang="es-ES" dirty="0"/>
                        <a:t>: 50%; /* El ancho es el 50% del contenedor padre */</a:t>
                      </a:r>
                    </a:p>
                    <a:p>
                      <a:r>
                        <a:rPr lang="es-ES" dirty="0" err="1"/>
                        <a:t>width</a:t>
                      </a:r>
                      <a:r>
                        <a:rPr lang="es-ES" dirty="0"/>
                        <a:t>: 10em; /* El ancho es 10 veces el tamaño de la fuente del elemento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0366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E47DA3E-14B7-1CEA-53BF-F734DF780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811535"/>
              </p:ext>
            </p:extLst>
          </p:nvPr>
        </p:nvGraphicFramePr>
        <p:xfrm>
          <a:off x="1213053" y="5512892"/>
          <a:ext cx="75252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230">
                  <a:extLst>
                    <a:ext uri="{9D8B030D-6E8A-4147-A177-3AD203B41FA5}">
                      <a16:colId xmlns:a16="http://schemas.microsoft.com/office/drawing/2014/main" val="277905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width</a:t>
                      </a:r>
                      <a:r>
                        <a:rPr lang="es-ES" dirty="0"/>
                        <a:t>: 100%; /* Ancho al 100%  de su contenedor padre inmediato*/</a:t>
                      </a:r>
                    </a:p>
                    <a:p>
                      <a:r>
                        <a:rPr lang="es-ES" dirty="0" err="1"/>
                        <a:t>max-width</a:t>
                      </a:r>
                      <a:r>
                        <a:rPr lang="es-ES" dirty="0"/>
                        <a:t>: 500px; /* No puede exceder los 500px */</a:t>
                      </a:r>
                    </a:p>
                    <a:p>
                      <a:r>
                        <a:rPr lang="es-ES" dirty="0"/>
                        <a:t>min-</a:t>
                      </a:r>
                      <a:r>
                        <a:rPr lang="es-ES" dirty="0" err="1"/>
                        <a:t>width</a:t>
                      </a:r>
                      <a:r>
                        <a:rPr lang="es-ES" dirty="0"/>
                        <a:t>: 200px; /* No será menor a 200px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7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8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BDDF-B43B-81FE-E547-43EF8FC7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caja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33A5E-25E1-B58A-8C6E-45A45CB8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186"/>
            <a:ext cx="8596668" cy="4657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CSS, cada elemento en la página tiene un modelo de caja que consiste en:</a:t>
            </a:r>
          </a:p>
          <a:p>
            <a:pPr algn="just"/>
            <a:r>
              <a:rPr lang="es-ES" b="1" dirty="0"/>
              <a:t>Contenido</a:t>
            </a:r>
            <a:r>
              <a:rPr lang="es-ES" dirty="0"/>
              <a:t> (</a:t>
            </a:r>
            <a:r>
              <a:rPr lang="es-ES" dirty="0" err="1"/>
              <a:t>content</a:t>
            </a:r>
            <a:r>
              <a:rPr lang="es-ES" dirty="0"/>
              <a:t>): La zona donde está el texto o los elementos hijos.</a:t>
            </a:r>
          </a:p>
          <a:p>
            <a:pPr algn="just"/>
            <a:r>
              <a:rPr lang="es-ES" b="1" dirty="0"/>
              <a:t>Relleno</a:t>
            </a:r>
            <a:r>
              <a:rPr lang="es-ES" dirty="0"/>
              <a:t> (</a:t>
            </a:r>
            <a:r>
              <a:rPr lang="es-ES" dirty="0" err="1"/>
              <a:t>padding</a:t>
            </a:r>
            <a:r>
              <a:rPr lang="es-ES" dirty="0"/>
              <a:t>): Espacio entre el contenido y el borde.</a:t>
            </a:r>
          </a:p>
          <a:p>
            <a:pPr algn="just"/>
            <a:r>
              <a:rPr lang="es-ES" b="1" dirty="0"/>
              <a:t>Borde</a:t>
            </a:r>
            <a:r>
              <a:rPr lang="es-ES" dirty="0"/>
              <a:t> (</a:t>
            </a:r>
            <a:r>
              <a:rPr lang="es-ES" dirty="0" err="1"/>
              <a:t>border</a:t>
            </a:r>
            <a:r>
              <a:rPr lang="es-ES" dirty="0"/>
              <a:t>): El borde del elemento.</a:t>
            </a:r>
          </a:p>
          <a:p>
            <a:pPr algn="just"/>
            <a:r>
              <a:rPr lang="es-ES" b="1" dirty="0"/>
              <a:t>Margen</a:t>
            </a:r>
            <a:r>
              <a:rPr lang="es-ES" dirty="0"/>
              <a:t> (</a:t>
            </a:r>
            <a:r>
              <a:rPr lang="es-ES" dirty="0" err="1"/>
              <a:t>margin</a:t>
            </a:r>
            <a:r>
              <a:rPr lang="es-ES" dirty="0"/>
              <a:t>): Espacio exterior que separa el elemento de otros elementos.</a:t>
            </a:r>
          </a:p>
          <a:p>
            <a:pPr marL="0" indent="0" algn="just">
              <a:buNone/>
            </a:pPr>
            <a:r>
              <a:rPr lang="es-ES" dirty="0"/>
              <a:t>Por defecto, el ancho y alto (</a:t>
            </a:r>
            <a:r>
              <a:rPr lang="es-ES" dirty="0" err="1"/>
              <a:t>width</a:t>
            </a:r>
            <a:r>
              <a:rPr lang="es-ES" dirty="0"/>
              <a:t> y </a:t>
            </a:r>
            <a:r>
              <a:rPr lang="es-ES" dirty="0" err="1"/>
              <a:t>height</a:t>
            </a:r>
            <a:r>
              <a:rPr lang="es-ES" dirty="0"/>
              <a:t>) de un elemento solo definen el tamaño del contenido (</a:t>
            </a:r>
            <a:r>
              <a:rPr lang="es-ES" dirty="0" err="1"/>
              <a:t>content</a:t>
            </a:r>
            <a:r>
              <a:rPr lang="es-ES" dirty="0"/>
              <a:t>). El </a:t>
            </a:r>
            <a:r>
              <a:rPr lang="es-ES" dirty="0" err="1"/>
              <a:t>padding</a:t>
            </a:r>
            <a:r>
              <a:rPr lang="es-ES" dirty="0"/>
              <a:t> y el </a:t>
            </a:r>
            <a:r>
              <a:rPr lang="es-ES" dirty="0" err="1"/>
              <a:t>border</a:t>
            </a:r>
            <a:r>
              <a:rPr lang="es-ES" dirty="0"/>
              <a:t> se suman al tamaño total del elemento, es decir:</a:t>
            </a:r>
          </a:p>
          <a:p>
            <a:pPr algn="just"/>
            <a:r>
              <a:rPr lang="es-ES" b="1" dirty="0"/>
              <a:t>Ancho total </a:t>
            </a:r>
            <a:r>
              <a:rPr lang="es-ES" dirty="0"/>
              <a:t>= </a:t>
            </a:r>
            <a:r>
              <a:rPr lang="es-ES" dirty="0" err="1"/>
              <a:t>width</a:t>
            </a:r>
            <a:r>
              <a:rPr lang="es-ES" dirty="0"/>
              <a:t> (200px) + </a:t>
            </a:r>
            <a:r>
              <a:rPr lang="es-ES" dirty="0" err="1"/>
              <a:t>padding</a:t>
            </a:r>
            <a:r>
              <a:rPr lang="es-ES" dirty="0"/>
              <a:t> izquierdo (20px) + </a:t>
            </a:r>
            <a:r>
              <a:rPr lang="es-ES" dirty="0" err="1"/>
              <a:t>padding</a:t>
            </a:r>
            <a:r>
              <a:rPr lang="es-ES" dirty="0"/>
              <a:t> derecho (20px) + </a:t>
            </a:r>
            <a:r>
              <a:rPr lang="es-ES" dirty="0" err="1"/>
              <a:t>border</a:t>
            </a:r>
            <a:r>
              <a:rPr lang="es-ES" dirty="0"/>
              <a:t> izquierdo (10px) + </a:t>
            </a:r>
            <a:r>
              <a:rPr lang="es-ES" dirty="0" err="1"/>
              <a:t>border</a:t>
            </a:r>
            <a:r>
              <a:rPr lang="es-ES" dirty="0"/>
              <a:t> derecho (10px) = 260px.</a:t>
            </a:r>
          </a:p>
          <a:p>
            <a:pPr algn="just"/>
            <a:r>
              <a:rPr lang="es-ES" b="1" dirty="0"/>
              <a:t>Alto total </a:t>
            </a:r>
            <a:r>
              <a:rPr lang="es-ES" dirty="0"/>
              <a:t>= </a:t>
            </a:r>
            <a:r>
              <a:rPr lang="es-ES" dirty="0" err="1"/>
              <a:t>height</a:t>
            </a:r>
            <a:r>
              <a:rPr lang="es-ES" dirty="0"/>
              <a:t> (100px) + </a:t>
            </a:r>
            <a:r>
              <a:rPr lang="es-ES" dirty="0" err="1"/>
              <a:t>padding</a:t>
            </a:r>
            <a:r>
              <a:rPr lang="es-ES" dirty="0"/>
              <a:t> superior (20px) + </a:t>
            </a:r>
            <a:r>
              <a:rPr lang="es-ES" dirty="0" err="1"/>
              <a:t>padding</a:t>
            </a:r>
            <a:r>
              <a:rPr lang="es-ES" dirty="0"/>
              <a:t> inferior (20px) + </a:t>
            </a:r>
            <a:r>
              <a:rPr lang="es-ES" dirty="0" err="1"/>
              <a:t>border</a:t>
            </a:r>
            <a:r>
              <a:rPr lang="es-ES" dirty="0"/>
              <a:t> superior (10px) + </a:t>
            </a:r>
            <a:r>
              <a:rPr lang="es-ES" dirty="0" err="1"/>
              <a:t>border</a:t>
            </a:r>
            <a:r>
              <a:rPr lang="es-ES" dirty="0"/>
              <a:t> inferior (10px) = 160px.</a:t>
            </a:r>
          </a:p>
        </p:txBody>
      </p:sp>
    </p:spTree>
    <p:extLst>
      <p:ext uri="{BB962C8B-B14F-4D97-AF65-F5344CB8AC3E}">
        <p14:creationId xmlns:p14="http://schemas.microsoft.com/office/powerpoint/2010/main" val="1756659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1674</Words>
  <Application>Microsoft Office PowerPoint</Application>
  <PresentationFormat>Panorámica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Lenguajes de marcas y sistemas de gestión de información</vt:lpstr>
      <vt:lpstr>Márgenes I</vt:lpstr>
      <vt:lpstr>Márgenes II</vt:lpstr>
      <vt:lpstr>Ejemplo de márgenes</vt:lpstr>
      <vt:lpstr>Relleno (padding) I</vt:lpstr>
      <vt:lpstr>Relleno (padding) II</vt:lpstr>
      <vt:lpstr>Ejemplo de padding</vt:lpstr>
      <vt:lpstr>Altura y anchura (height, width)</vt:lpstr>
      <vt:lpstr>Modelo de caja</vt:lpstr>
      <vt:lpstr>Box-sizing: border box;</vt:lpstr>
      <vt:lpstr>Propiedad outline I</vt:lpstr>
      <vt:lpstr>Propiedad outline II</vt:lpstr>
      <vt:lpstr>Ejemplo de outline</vt:lpstr>
      <vt:lpstr>Ejercicio I</vt:lpstr>
      <vt:lpstr>Ejercicio II</vt:lpstr>
      <vt:lpstr>Ejercicio III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BARBA SALVADOR</dc:creator>
  <cp:lastModifiedBy>ANTONIO BARBA SALVADOR</cp:lastModifiedBy>
  <cp:revision>18</cp:revision>
  <dcterms:created xsi:type="dcterms:W3CDTF">2024-12-07T06:51:32Z</dcterms:created>
  <dcterms:modified xsi:type="dcterms:W3CDTF">2024-12-07T09:50:09Z</dcterms:modified>
</cp:coreProperties>
</file>