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256" r:id="rId10"/>
    <p:sldId id="257" r:id="rId11"/>
    <p:sldId id="259" r:id="rId12"/>
    <p:sldId id="258" r:id="rId13"/>
    <p:sldId id="261" r:id="rId14"/>
    <p:sldId id="262" r:id="rId15"/>
    <p:sldId id="263" r:id="rId16"/>
    <p:sldId id="264" r:id="rId17"/>
    <p:sldId id="260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10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7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84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16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713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220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805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32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04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78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0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83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68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66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85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82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4E446-C6AC-49C5-B736-87DF380162E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56816A-184F-446D-8D65-D1D800F4F7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6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4085-C998-986E-027D-395A2C73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marcas y sistemas de gestión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C39A7-C931-1A2C-A1EF-3F6155F0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Antonio Barba</a:t>
            </a:r>
          </a:p>
        </p:txBody>
      </p:sp>
    </p:spTree>
    <p:extLst>
      <p:ext uri="{BB962C8B-B14F-4D97-AF65-F5344CB8AC3E}">
        <p14:creationId xmlns:p14="http://schemas.microsoft.com/office/powerpoint/2010/main" val="316902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F78F3-8441-898D-99B6-36209A81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6AB14-FCF6-64C2-38F6-E228A535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44"/>
            <a:ext cx="8596668" cy="4930676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err="1"/>
              <a:t>list-style-image</a:t>
            </a:r>
            <a:r>
              <a:rPr lang="es-ES" dirty="0"/>
              <a:t>, que permite usar una imagen personalizada como marcador.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 err="1"/>
              <a:t>list-style</a:t>
            </a:r>
            <a:r>
              <a:rPr lang="es-ES" dirty="0"/>
              <a:t>, que combina las propiedades anteriores en una sola línea.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Recuerda: </a:t>
            </a:r>
          </a:p>
          <a:p>
            <a:pPr algn="just"/>
            <a:r>
              <a:rPr lang="es-ES" dirty="0"/>
              <a:t>Las listas suelen tener márgenes y rellenos predeterminados. Usa </a:t>
            </a:r>
            <a:r>
              <a:rPr lang="es-ES" i="1" dirty="0" err="1"/>
              <a:t>margin</a:t>
            </a:r>
            <a:r>
              <a:rPr lang="es-ES" dirty="0"/>
              <a:t> y </a:t>
            </a:r>
            <a:r>
              <a:rPr lang="es-ES" i="1" dirty="0" err="1"/>
              <a:t>padding</a:t>
            </a:r>
            <a:r>
              <a:rPr lang="es-ES" dirty="0"/>
              <a:t> para ajustarlos.</a:t>
            </a:r>
          </a:p>
          <a:p>
            <a:pPr algn="just"/>
            <a:r>
              <a:rPr lang="es-ES" dirty="0"/>
              <a:t>Para las listas anidadas aplica estilos específicos para cada una de ellas.</a:t>
            </a:r>
          </a:p>
          <a:p>
            <a:pPr algn="just"/>
            <a:r>
              <a:rPr lang="es-ES" dirty="0"/>
              <a:t>Estiliza con selectores de clase para diferentes tipos de listas.</a:t>
            </a:r>
          </a:p>
          <a:p>
            <a:pPr algn="just"/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5AE5317-3721-7A28-1BB0-71177614BAEB}"/>
              </a:ext>
            </a:extLst>
          </p:cNvPr>
          <p:cNvGraphicFramePr>
            <a:graphicFrameLocks noGrp="1"/>
          </p:cNvGraphicFramePr>
          <p:nvPr/>
        </p:nvGraphicFramePr>
        <p:xfrm>
          <a:off x="1866948" y="2132201"/>
          <a:ext cx="621743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7439">
                  <a:extLst>
                    <a:ext uri="{9D8B030D-6E8A-4147-A177-3AD203B41FA5}">
                      <a16:colId xmlns:a16="http://schemas.microsoft.com/office/drawing/2014/main" val="270567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ul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list-style-image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url</a:t>
                      </a:r>
                      <a:r>
                        <a:rPr lang="es-ES" dirty="0"/>
                        <a:t>('https://via.placeholder.com/15');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1943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B911D6C-0307-C5AF-0B31-CF4BBCC2897D}"/>
              </a:ext>
            </a:extLst>
          </p:cNvPr>
          <p:cNvGraphicFramePr>
            <a:graphicFrameLocks noGrp="1"/>
          </p:cNvGraphicFramePr>
          <p:nvPr/>
        </p:nvGraphicFramePr>
        <p:xfrm>
          <a:off x="1984170" y="3556173"/>
          <a:ext cx="59829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2996">
                  <a:extLst>
                    <a:ext uri="{9D8B030D-6E8A-4147-A177-3AD203B41FA5}">
                      <a16:colId xmlns:a16="http://schemas.microsoft.com/office/drawing/2014/main" val="318829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ul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list-style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square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inside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url</a:t>
                      </a:r>
                      <a:r>
                        <a:rPr lang="es-ES" dirty="0"/>
                        <a:t>('custom-bullet.png');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23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91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C7530-17C1-CE9D-F7FC-A95D1871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03DAB0-3377-1E1B-F165-04CC4A7C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Prueba todos los valores de las propiedades </a:t>
            </a:r>
            <a:r>
              <a:rPr lang="es-ES" dirty="0" err="1"/>
              <a:t>list-style-type</a:t>
            </a:r>
            <a:r>
              <a:rPr lang="es-ES" dirty="0"/>
              <a:t> y </a:t>
            </a:r>
            <a:r>
              <a:rPr lang="es-ES" dirty="0" err="1"/>
              <a:t>list</a:t>
            </a:r>
            <a:r>
              <a:rPr lang="es-ES" dirty="0"/>
              <a:t>-</a:t>
            </a:r>
            <a:r>
              <a:rPr lang="es-ES" dirty="0" err="1"/>
              <a:t>style</a:t>
            </a:r>
            <a:r>
              <a:rPr lang="es-ES" dirty="0"/>
              <a:t>-position añadiendo una imagen como marcador para que veas el diseño. </a:t>
            </a:r>
          </a:p>
        </p:txBody>
      </p:sp>
    </p:spTree>
    <p:extLst>
      <p:ext uri="{BB962C8B-B14F-4D97-AF65-F5344CB8AC3E}">
        <p14:creationId xmlns:p14="http://schemas.microsoft.com/office/powerpoint/2010/main" val="395948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4AD22-AE7F-F5F5-A869-D9035151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37AD2F-EA32-B367-542C-058537564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024154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Diseña un menú de navegación interactivo con listas en HTML y CSS. </a:t>
            </a:r>
          </a:p>
          <a:p>
            <a:pPr algn="just"/>
            <a:r>
              <a:rPr lang="es-ES" dirty="0"/>
              <a:t>Crea un menú principal con una lista no ordenada (&lt;</a:t>
            </a:r>
            <a:r>
              <a:rPr lang="es-ES" dirty="0" err="1"/>
              <a:t>ul</a:t>
            </a:r>
            <a:r>
              <a:rPr lang="es-ES" dirty="0"/>
              <a:t>&gt;).</a:t>
            </a:r>
          </a:p>
          <a:p>
            <a:pPr algn="just"/>
            <a:r>
              <a:rPr lang="es-ES" dirty="0"/>
              <a:t>Agrega submenús anidados utilizando listas dentro de listas.</a:t>
            </a:r>
          </a:p>
          <a:p>
            <a:pPr algn="just"/>
            <a:r>
              <a:rPr lang="es-ES" dirty="0"/>
              <a:t>Personaliza los estilos de las listas:</a:t>
            </a:r>
          </a:p>
          <a:p>
            <a:pPr lvl="1" algn="just"/>
            <a:r>
              <a:rPr lang="es-ES" dirty="0"/>
              <a:t>Elimina los estilos predeterminados.</a:t>
            </a:r>
          </a:p>
          <a:p>
            <a:pPr lvl="1" algn="just"/>
            <a:r>
              <a:rPr lang="es-ES" dirty="0"/>
              <a:t>Cambia el color de fondo y el color del texto.</a:t>
            </a:r>
          </a:p>
          <a:p>
            <a:pPr lvl="1" algn="just"/>
            <a:r>
              <a:rPr lang="es-ES" dirty="0"/>
              <a:t>Usa un icono personalizado como viñeta.</a:t>
            </a:r>
          </a:p>
          <a:p>
            <a:pPr algn="just"/>
            <a:r>
              <a:rPr lang="es-ES" dirty="0"/>
              <a:t>Agrega un efecto de "</a:t>
            </a:r>
            <a:r>
              <a:rPr lang="es-ES" dirty="0" err="1"/>
              <a:t>hover</a:t>
            </a:r>
            <a:r>
              <a:rPr lang="es-ES" dirty="0"/>
              <a:t>" que cambie el color de los elementos al pasar el cursor.</a:t>
            </a:r>
          </a:p>
        </p:txBody>
      </p:sp>
    </p:spTree>
    <p:extLst>
      <p:ext uri="{BB962C8B-B14F-4D97-AF65-F5344CB8AC3E}">
        <p14:creationId xmlns:p14="http://schemas.microsoft.com/office/powerpoint/2010/main" val="311341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81DC1-3ABA-387C-E516-12AC7136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2ACCE-39B9-A946-24DB-6604B514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870"/>
            <a:ext cx="8596668" cy="4930848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En CSS, las tablas se estilizan para mejorar su presentación y legibilidad. </a:t>
            </a:r>
          </a:p>
          <a:p>
            <a:pPr marL="0" indent="0" algn="just">
              <a:buNone/>
            </a:pPr>
            <a:r>
              <a:rPr lang="es-ES" dirty="0"/>
              <a:t>Recuerda que en HTML una tabla incluye etiquetas como &lt;table&gt;, &lt;</a:t>
            </a:r>
            <a:r>
              <a:rPr lang="es-ES" dirty="0" err="1"/>
              <a:t>thead</a:t>
            </a:r>
            <a:r>
              <a:rPr lang="es-ES" dirty="0"/>
              <a:t>&gt;, &lt;</a:t>
            </a:r>
            <a:r>
              <a:rPr lang="es-ES" dirty="0" err="1"/>
              <a:t>tbody</a:t>
            </a:r>
            <a:r>
              <a:rPr lang="es-ES" dirty="0"/>
              <a:t>&gt;, &lt;</a:t>
            </a:r>
            <a:r>
              <a:rPr lang="es-ES" dirty="0" err="1"/>
              <a:t>tr</a:t>
            </a:r>
            <a:r>
              <a:rPr lang="es-ES" dirty="0"/>
              <a:t>&gt;, &lt;</a:t>
            </a:r>
            <a:r>
              <a:rPr lang="es-ES" dirty="0" err="1"/>
              <a:t>th</a:t>
            </a:r>
            <a:r>
              <a:rPr lang="es-ES" dirty="0"/>
              <a:t>&gt;, y &lt;</a:t>
            </a:r>
            <a:r>
              <a:rPr lang="es-ES" dirty="0" err="1"/>
              <a:t>td</a:t>
            </a:r>
            <a:r>
              <a:rPr lang="es-ES" dirty="0"/>
              <a:t>&gt;.</a:t>
            </a:r>
          </a:p>
          <a:p>
            <a:pPr marL="0" indent="0" algn="just">
              <a:buNone/>
            </a:pPr>
            <a:r>
              <a:rPr lang="es-ES" dirty="0"/>
              <a:t>Propiedades básicas para tablas:</a:t>
            </a:r>
          </a:p>
          <a:p>
            <a:pPr algn="just"/>
            <a:r>
              <a:rPr lang="es-ES" dirty="0" err="1"/>
              <a:t>Border</a:t>
            </a:r>
            <a:r>
              <a:rPr lang="es-ES" dirty="0"/>
              <a:t> para definir los bordes de la tabla, filas y celdas.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9C6A289-3F11-1118-6828-C0E4202F384E}"/>
              </a:ext>
            </a:extLst>
          </p:cNvPr>
          <p:cNvGraphicFramePr>
            <a:graphicFrameLocks noGrp="1"/>
          </p:cNvGraphicFramePr>
          <p:nvPr/>
        </p:nvGraphicFramePr>
        <p:xfrm>
          <a:off x="2124129" y="3873102"/>
          <a:ext cx="570307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078">
                  <a:extLst>
                    <a:ext uri="{9D8B030D-6E8A-4147-A177-3AD203B41FA5}">
                      <a16:colId xmlns:a16="http://schemas.microsoft.com/office/drawing/2014/main" val="4263164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table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border-collapse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collapse</a:t>
                      </a:r>
                      <a:r>
                        <a:rPr lang="es-ES" dirty="0"/>
                        <a:t>; /* Combina bordes */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width</a:t>
                      </a:r>
                      <a:r>
                        <a:rPr lang="es-ES" dirty="0"/>
                        <a:t>: 100%; /* Ajusta la tabla al contenedor */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  <a:p>
                      <a:r>
                        <a:rPr lang="es-ES" dirty="0" err="1"/>
                        <a:t>th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td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border</a:t>
                      </a:r>
                      <a:r>
                        <a:rPr lang="es-ES" dirty="0"/>
                        <a:t>: 1px </a:t>
                      </a:r>
                      <a:r>
                        <a:rPr lang="es-ES" dirty="0" err="1"/>
                        <a:t>solid</a:t>
                      </a:r>
                      <a:r>
                        <a:rPr lang="es-ES" dirty="0"/>
                        <a:t> #ddd; /* Bordes entre celdas */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padding</a:t>
                      </a:r>
                      <a:r>
                        <a:rPr lang="es-ES" dirty="0"/>
                        <a:t>: 8px; /* Espaciado interno */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4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3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8F65E-503C-7CE0-84A6-976DFD68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6B732-D6AA-C426-8718-E130072E0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0083"/>
            <a:ext cx="8596668" cy="3880773"/>
          </a:xfrm>
        </p:spPr>
        <p:txBody>
          <a:bodyPr/>
          <a:lstStyle/>
          <a:p>
            <a:pPr algn="just"/>
            <a:r>
              <a:rPr lang="es-ES" dirty="0" err="1"/>
              <a:t>border-spacing</a:t>
            </a:r>
            <a:r>
              <a:rPr lang="es-ES" dirty="0"/>
              <a:t> para espaciar entre celdas si no se usa </a:t>
            </a:r>
            <a:r>
              <a:rPr lang="es-ES" dirty="0" err="1"/>
              <a:t>border-collapse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r>
              <a:rPr lang="es-ES" dirty="0"/>
              <a:t>Colores de fondo y texto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EFA0D52-C28B-B5D9-CA97-307054FFE6DC}"/>
              </a:ext>
            </a:extLst>
          </p:cNvPr>
          <p:cNvGraphicFramePr>
            <a:graphicFrameLocks noGrp="1"/>
          </p:cNvGraphicFramePr>
          <p:nvPr/>
        </p:nvGraphicFramePr>
        <p:xfrm>
          <a:off x="2012162" y="2096277"/>
          <a:ext cx="59270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7012">
                  <a:extLst>
                    <a:ext uri="{9D8B030D-6E8A-4147-A177-3AD203B41FA5}">
                      <a16:colId xmlns:a16="http://schemas.microsoft.com/office/drawing/2014/main" val="242716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table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border-spacing</a:t>
                      </a:r>
                      <a:r>
                        <a:rPr lang="es-ES" dirty="0"/>
                        <a:t>: 10px; /* Espaciado entre bordes */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76472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4AFF85F-F886-A17B-3C71-B4B84FF5336A}"/>
              </a:ext>
            </a:extLst>
          </p:cNvPr>
          <p:cNvGraphicFramePr>
            <a:graphicFrameLocks noGrp="1"/>
          </p:cNvGraphicFramePr>
          <p:nvPr/>
        </p:nvGraphicFramePr>
        <p:xfrm>
          <a:off x="1554962" y="3737685"/>
          <a:ext cx="684141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412">
                  <a:extLst>
                    <a:ext uri="{9D8B030D-6E8A-4147-A177-3AD203B41FA5}">
                      <a16:colId xmlns:a16="http://schemas.microsoft.com/office/drawing/2014/main" val="208322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th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background</a:t>
                      </a:r>
                      <a:r>
                        <a:rPr lang="es-ES" dirty="0"/>
                        <a:t>-color: #f4f4f4; /* Fondo de encabezados */</a:t>
                      </a:r>
                    </a:p>
                    <a:p>
                      <a:r>
                        <a:rPr lang="es-ES" dirty="0"/>
                        <a:t>  color: #333; /* Texto oscuro */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  <a:p>
                      <a:r>
                        <a:rPr lang="es-ES" dirty="0" err="1"/>
                        <a:t>tr:nth-child</a:t>
                      </a:r>
                      <a:r>
                        <a:rPr lang="es-ES" dirty="0"/>
                        <a:t>(</a:t>
                      </a:r>
                      <a:r>
                        <a:rPr lang="es-ES" dirty="0" err="1"/>
                        <a:t>even</a:t>
                      </a:r>
                      <a:r>
                        <a:rPr lang="es-ES" dirty="0"/>
                        <a:t>)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background</a:t>
                      </a:r>
                      <a:r>
                        <a:rPr lang="es-ES" dirty="0"/>
                        <a:t>-color: #f9f9f9; /* Fila par */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  <a:p>
                      <a:r>
                        <a:rPr lang="es-ES" dirty="0" err="1"/>
                        <a:t>tr:nth-child</a:t>
                      </a:r>
                      <a:r>
                        <a:rPr lang="es-ES" dirty="0"/>
                        <a:t>(</a:t>
                      </a:r>
                      <a:r>
                        <a:rPr lang="es-ES" dirty="0" err="1"/>
                        <a:t>odd</a:t>
                      </a:r>
                      <a:r>
                        <a:rPr lang="es-ES" dirty="0"/>
                        <a:t>)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background</a:t>
                      </a:r>
                      <a:r>
                        <a:rPr lang="es-ES" dirty="0"/>
                        <a:t>-color: #fff; /* Fila impar */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78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87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503C8-02A5-EB35-303E-ECF92B90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32656A-00CC-4952-E5D3-C04D0953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700"/>
            <a:ext cx="8596668" cy="4753395"/>
          </a:xfrm>
        </p:spPr>
        <p:txBody>
          <a:bodyPr>
            <a:normAutofit/>
          </a:bodyPr>
          <a:lstStyle/>
          <a:p>
            <a:r>
              <a:rPr lang="es-ES" dirty="0"/>
              <a:t>Alineación, alto y ancho (</a:t>
            </a:r>
            <a:r>
              <a:rPr lang="es-ES" dirty="0" err="1"/>
              <a:t>text-align</a:t>
            </a:r>
            <a:r>
              <a:rPr lang="es-ES" dirty="0"/>
              <a:t>, vertical-</a:t>
            </a:r>
            <a:r>
              <a:rPr lang="es-ES" dirty="0" err="1"/>
              <a:t>align</a:t>
            </a:r>
            <a:r>
              <a:rPr lang="es-ES" dirty="0"/>
              <a:t>, </a:t>
            </a:r>
            <a:r>
              <a:rPr lang="es-ES" dirty="0" err="1"/>
              <a:t>heigh</a:t>
            </a:r>
            <a:r>
              <a:rPr lang="es-ES" dirty="0"/>
              <a:t>, </a:t>
            </a:r>
            <a:r>
              <a:rPr lang="es-ES" dirty="0" err="1"/>
              <a:t>width</a:t>
            </a:r>
            <a:r>
              <a:rPr lang="es-ES" dirty="0"/>
              <a:t>).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Sombreado de celdas (box-</a:t>
            </a:r>
            <a:r>
              <a:rPr lang="es-ES" dirty="0" err="1"/>
              <a:t>shadow</a:t>
            </a:r>
            <a:r>
              <a:rPr lang="es-ES" dirty="0"/>
              <a:t>).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dirty="0"/>
              <a:t>Recuerda utilizar </a:t>
            </a:r>
            <a:r>
              <a:rPr lang="es-ES" i="1" dirty="0" err="1"/>
              <a:t>colspan</a:t>
            </a:r>
            <a:r>
              <a:rPr lang="es-ES" dirty="0"/>
              <a:t> y </a:t>
            </a:r>
            <a:r>
              <a:rPr lang="es-ES" i="1" dirty="0" err="1"/>
              <a:t>rowspan</a:t>
            </a:r>
            <a:r>
              <a:rPr lang="es-ES" dirty="0"/>
              <a:t> para combinar celdas en vertical y horizontal.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9B3A4E3-826F-37FC-4E65-DF960CEB8EFE}"/>
              </a:ext>
            </a:extLst>
          </p:cNvPr>
          <p:cNvGraphicFramePr>
            <a:graphicFrameLocks noGrp="1"/>
          </p:cNvGraphicFramePr>
          <p:nvPr/>
        </p:nvGraphicFramePr>
        <p:xfrm>
          <a:off x="1507717" y="2110135"/>
          <a:ext cx="693589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5896">
                  <a:extLst>
                    <a:ext uri="{9D8B030D-6E8A-4147-A177-3AD203B41FA5}">
                      <a16:colId xmlns:a16="http://schemas.microsoft.com/office/drawing/2014/main" val="2309583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td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text-align</a:t>
                      </a:r>
                      <a:r>
                        <a:rPr lang="es-ES" dirty="0"/>
                        <a:t>: center; /* Centra el texto */</a:t>
                      </a:r>
                    </a:p>
                    <a:p>
                      <a:r>
                        <a:rPr lang="es-ES" dirty="0"/>
                        <a:t>  vertical-</a:t>
                      </a:r>
                      <a:r>
                        <a:rPr lang="es-ES" dirty="0" err="1"/>
                        <a:t>align</a:t>
                      </a:r>
                      <a:r>
                        <a:rPr lang="es-ES" dirty="0"/>
                        <a:t>: bottom; /*Altura del texto dentro de la celda*/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width</a:t>
                      </a:r>
                      <a:r>
                        <a:rPr lang="es-ES" dirty="0"/>
                        <a:t>: 33%; /* Cada columna ocupa el mismo espacio */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heigh</a:t>
                      </a:r>
                      <a:r>
                        <a:rPr lang="es-ES" dirty="0"/>
                        <a:t>: 50 </a:t>
                      </a:r>
                      <a:r>
                        <a:rPr lang="es-ES" dirty="0" err="1"/>
                        <a:t>px</a:t>
                      </a:r>
                      <a:r>
                        <a:rPr lang="es-ES" dirty="0"/>
                        <a:t>; /*Altura de la celda*/ 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8492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5C92CBB-C7A6-19CF-CB24-D4002B58F529}"/>
              </a:ext>
            </a:extLst>
          </p:cNvPr>
          <p:cNvGraphicFramePr>
            <a:graphicFrameLocks noGrp="1"/>
          </p:cNvGraphicFramePr>
          <p:nvPr/>
        </p:nvGraphicFramePr>
        <p:xfrm>
          <a:off x="2418041" y="4573210"/>
          <a:ext cx="511524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249">
                  <a:extLst>
                    <a:ext uri="{9D8B030D-6E8A-4147-A177-3AD203B41FA5}">
                      <a16:colId xmlns:a16="http://schemas.microsoft.com/office/drawing/2014/main" val="3392704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table {</a:t>
                      </a:r>
                    </a:p>
                    <a:p>
                      <a:r>
                        <a:rPr lang="es-ES" dirty="0"/>
                        <a:t>  box-</a:t>
                      </a:r>
                      <a:r>
                        <a:rPr lang="es-ES" dirty="0" err="1"/>
                        <a:t>shadow</a:t>
                      </a:r>
                      <a:r>
                        <a:rPr lang="es-ES" dirty="0"/>
                        <a:t>: 0 4px 8px </a:t>
                      </a:r>
                      <a:r>
                        <a:rPr lang="es-ES" dirty="0" err="1"/>
                        <a:t>rgba</a:t>
                      </a:r>
                      <a:r>
                        <a:rPr lang="es-ES" dirty="0"/>
                        <a:t>(0, 0, 0, 0.1);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102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66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6A6DF-3CA4-E4F5-FF81-7730F2F2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E419A-B5A3-0CD8-3604-17197580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03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Crea una tabla con:</a:t>
            </a:r>
          </a:p>
          <a:p>
            <a:r>
              <a:rPr lang="es-ES" dirty="0"/>
              <a:t>Encabezados con fondo degradado.</a:t>
            </a:r>
          </a:p>
          <a:p>
            <a:r>
              <a:rPr lang="es-ES" dirty="0"/>
              <a:t>Filas alternadas con colores diferentes.</a:t>
            </a:r>
          </a:p>
          <a:p>
            <a:r>
              <a:rPr lang="es-ES" dirty="0"/>
              <a:t>Efecto "</a:t>
            </a:r>
            <a:r>
              <a:rPr lang="es-ES" dirty="0" err="1"/>
              <a:t>hover</a:t>
            </a:r>
            <a:r>
              <a:rPr lang="es-ES" dirty="0"/>
              <a:t>" en filas. </a:t>
            </a:r>
          </a:p>
          <a:p>
            <a:r>
              <a:rPr lang="es-ES" dirty="0"/>
              <a:t>Bordes personalizados.</a:t>
            </a:r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6740A98-AAF8-FB81-23B0-6BE7AD169940}"/>
              </a:ext>
            </a:extLst>
          </p:cNvPr>
          <p:cNvGraphicFramePr>
            <a:graphicFrameLocks noGrp="1"/>
          </p:cNvGraphicFramePr>
          <p:nvPr/>
        </p:nvGraphicFramePr>
        <p:xfrm>
          <a:off x="3266799" y="3921761"/>
          <a:ext cx="391777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772">
                  <a:extLst>
                    <a:ext uri="{9D8B030D-6E8A-4147-A177-3AD203B41FA5}">
                      <a16:colId xmlns:a16="http://schemas.microsoft.com/office/drawing/2014/main" val="1918276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tr:hover</a:t>
                      </a: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{</a:t>
                      </a:r>
                    </a:p>
                    <a:p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-color: coral;</a:t>
                      </a:r>
                    </a:p>
                    <a:p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s-E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</a:t>
                      </a: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{</a:t>
                      </a:r>
                      <a:b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s-E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</a:t>
                      </a: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-bottom: 1px </a:t>
                      </a:r>
                      <a:r>
                        <a:rPr lang="es-E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</a:t>
                      </a: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#ddd;</a:t>
                      </a:r>
                      <a:b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7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44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AC7C4-AEE1-2440-E5A9-1BDFD3BD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38AA5-9A20-3B84-EF83-3C92364F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Añade estilo al texto de tu página web y utiliza distintas fuentes. Además, introduce listas, </a:t>
            </a:r>
            <a:r>
              <a:rPr lang="es-ES" dirty="0" err="1"/>
              <a:t>sublistas</a:t>
            </a:r>
            <a:r>
              <a:rPr lang="es-ES" dirty="0"/>
              <a:t> y tablas y diséñalas.</a:t>
            </a:r>
          </a:p>
        </p:txBody>
      </p:sp>
    </p:spTree>
    <p:extLst>
      <p:ext uri="{BB962C8B-B14F-4D97-AF65-F5344CB8AC3E}">
        <p14:creationId xmlns:p14="http://schemas.microsoft.com/office/powerpoint/2010/main" val="420902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4085-C998-986E-027D-395A2C73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marcas y sistemas de gestión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C39A7-C931-1A2C-A1EF-3F6155F0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Antonio Barba</a:t>
            </a:r>
          </a:p>
        </p:txBody>
      </p:sp>
    </p:spTree>
    <p:extLst>
      <p:ext uri="{BB962C8B-B14F-4D97-AF65-F5344CB8AC3E}">
        <p14:creationId xmlns:p14="http://schemas.microsoft.com/office/powerpoint/2010/main" val="235299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83397-D89B-D317-D07C-0637FAD5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Texto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D9557E-04BC-CE88-66EB-E9E9FC61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25140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En CSS, puedes dar estilo al texto de muchas maneras. Vamos a ver las propiedades más comunes:</a:t>
            </a:r>
          </a:p>
          <a:p>
            <a:pPr algn="just"/>
            <a:r>
              <a:rPr lang="es-ES" b="1" dirty="0"/>
              <a:t>Color</a:t>
            </a:r>
            <a:r>
              <a:rPr lang="es-ES" dirty="0"/>
              <a:t>: Cambia el color del texto.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Font-</a:t>
            </a:r>
            <a:r>
              <a:rPr lang="es-ES" b="1" dirty="0" err="1"/>
              <a:t>family</a:t>
            </a:r>
            <a:r>
              <a:rPr lang="es-ES" dirty="0"/>
              <a:t>: Define la fuente (puedes usar varias como respaldo).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Font-</a:t>
            </a:r>
            <a:r>
              <a:rPr lang="es-ES" b="1" dirty="0" err="1"/>
              <a:t>size</a:t>
            </a:r>
            <a:r>
              <a:rPr lang="es-ES" dirty="0"/>
              <a:t>: Tamaño de la fuente.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Font-</a:t>
            </a:r>
            <a:r>
              <a:rPr lang="es-ES" b="1" dirty="0" err="1"/>
              <a:t>weight</a:t>
            </a:r>
            <a:r>
              <a:rPr lang="es-ES" dirty="0"/>
              <a:t>: Grosor del texto.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Text-</a:t>
            </a:r>
            <a:r>
              <a:rPr lang="es-ES" b="1" dirty="0" err="1"/>
              <a:t>align</a:t>
            </a:r>
            <a:r>
              <a:rPr lang="es-ES" dirty="0"/>
              <a:t>: Alineación (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right</a:t>
            </a:r>
            <a:r>
              <a:rPr lang="es-ES" dirty="0"/>
              <a:t>, center, </a:t>
            </a:r>
            <a:r>
              <a:rPr lang="es-ES" dirty="0" err="1"/>
              <a:t>justify</a:t>
            </a:r>
            <a:r>
              <a:rPr lang="es-ES" dirty="0"/>
              <a:t>).</a:t>
            </a:r>
          </a:p>
          <a:p>
            <a:pPr algn="just"/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11717C4-E4B0-5A51-B201-AB606164C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50173"/>
              </p:ext>
            </p:extLst>
          </p:nvPr>
        </p:nvGraphicFramePr>
        <p:xfrm>
          <a:off x="4118623" y="2623993"/>
          <a:ext cx="17140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090">
                  <a:extLst>
                    <a:ext uri="{9D8B030D-6E8A-4147-A177-3AD203B41FA5}">
                      <a16:colId xmlns:a16="http://schemas.microsoft.com/office/drawing/2014/main" val="3087445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color: red;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9150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737E3AC-FE75-1349-BDC4-B553E661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27809"/>
              </p:ext>
            </p:extLst>
          </p:nvPr>
        </p:nvGraphicFramePr>
        <p:xfrm>
          <a:off x="2621661" y="3317586"/>
          <a:ext cx="47080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013">
                  <a:extLst>
                    <a:ext uri="{9D8B030D-6E8A-4147-A177-3AD203B41FA5}">
                      <a16:colId xmlns:a16="http://schemas.microsoft.com/office/drawing/2014/main" val="163043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font-family: "Times New Roman", serif;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6782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4935F15-4499-6ECB-AE6C-E1B53A45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09921"/>
              </p:ext>
            </p:extLst>
          </p:nvPr>
        </p:nvGraphicFramePr>
        <p:xfrm>
          <a:off x="2710151" y="4149786"/>
          <a:ext cx="4531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1032">
                  <a:extLst>
                    <a:ext uri="{9D8B030D-6E8A-4147-A177-3AD203B41FA5}">
                      <a16:colId xmlns:a16="http://schemas.microsoft.com/office/drawing/2014/main" val="378370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font-size</a:t>
                      </a:r>
                      <a:r>
                        <a:rPr lang="pt-BR" dirty="0"/>
                        <a:t>: 16px; /* O usa %, em, rem */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7846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42364FF-6EBA-2070-DCBB-616DAEF44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759566"/>
              </p:ext>
            </p:extLst>
          </p:nvPr>
        </p:nvGraphicFramePr>
        <p:xfrm>
          <a:off x="1810499" y="4981986"/>
          <a:ext cx="6330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336">
                  <a:extLst>
                    <a:ext uri="{9D8B030D-6E8A-4147-A177-3AD203B41FA5}">
                      <a16:colId xmlns:a16="http://schemas.microsoft.com/office/drawing/2014/main" val="1706547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font-weight: bold; /* Valores: normal, bold, 100-900 */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4233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CD5D52A-2059-8E56-702F-C0DE86334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53431"/>
              </p:ext>
            </p:extLst>
          </p:nvPr>
        </p:nvGraphicFramePr>
        <p:xfrm>
          <a:off x="3548897" y="5860999"/>
          <a:ext cx="28535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539">
                  <a:extLst>
                    <a:ext uri="{9D8B030D-6E8A-4147-A177-3AD203B41FA5}">
                      <a16:colId xmlns:a16="http://schemas.microsoft.com/office/drawing/2014/main" val="173952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text-align</a:t>
                      </a:r>
                      <a:r>
                        <a:rPr lang="es-ES" dirty="0"/>
                        <a:t>: center;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13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36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370C8-B30F-D35C-1D03-B61F244C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Texto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3395-155A-D0EA-8577-B63787F3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2382"/>
            <a:ext cx="8596668" cy="4063231"/>
          </a:xfrm>
        </p:spPr>
        <p:txBody>
          <a:bodyPr/>
          <a:lstStyle/>
          <a:p>
            <a:pPr algn="just"/>
            <a:r>
              <a:rPr lang="es-ES" b="1" dirty="0"/>
              <a:t>Text-</a:t>
            </a:r>
            <a:r>
              <a:rPr lang="es-ES" b="1" dirty="0" err="1"/>
              <a:t>decoration</a:t>
            </a:r>
            <a:r>
              <a:rPr lang="es-ES" dirty="0"/>
              <a:t>: Línea aplicada al texto (</a:t>
            </a:r>
            <a:r>
              <a:rPr lang="es-ES" dirty="0" err="1"/>
              <a:t>underline</a:t>
            </a:r>
            <a:r>
              <a:rPr lang="es-ES" dirty="0"/>
              <a:t>, </a:t>
            </a:r>
            <a:r>
              <a:rPr lang="es-ES" dirty="0" err="1"/>
              <a:t>overline</a:t>
            </a:r>
            <a:r>
              <a:rPr lang="es-ES" dirty="0"/>
              <a:t>, </a:t>
            </a:r>
            <a:r>
              <a:rPr lang="es-ES" dirty="0" err="1"/>
              <a:t>none</a:t>
            </a:r>
            <a:r>
              <a:rPr lang="es-ES" dirty="0"/>
              <a:t>).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Text </a:t>
            </a:r>
            <a:r>
              <a:rPr lang="es-ES" b="1" dirty="0" err="1"/>
              <a:t>transform</a:t>
            </a:r>
            <a:r>
              <a:rPr lang="es-ES" dirty="0"/>
              <a:t>: Cambia entre mayúsculas y minúsculas.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Line-</a:t>
            </a:r>
            <a:r>
              <a:rPr lang="es-ES" b="1" dirty="0" err="1"/>
              <a:t>height</a:t>
            </a:r>
            <a:r>
              <a:rPr lang="es-ES" dirty="0"/>
              <a:t>: Espaciado entre líneas.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Text-</a:t>
            </a:r>
            <a:r>
              <a:rPr lang="es-ES" b="1" dirty="0" err="1"/>
              <a:t>indent</a:t>
            </a:r>
            <a:r>
              <a:rPr lang="es-ES" dirty="0"/>
              <a:t>: Sangría al inicio de un párrafo.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Text-</a:t>
            </a:r>
            <a:r>
              <a:rPr lang="es-ES" b="1" dirty="0" err="1"/>
              <a:t>shadow</a:t>
            </a:r>
            <a:r>
              <a:rPr lang="es-ES" dirty="0"/>
              <a:t>: Aplica sombras al texto.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C2CCA4D-06E7-4B46-6A95-A9EF9E504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41562"/>
              </p:ext>
            </p:extLst>
          </p:nvPr>
        </p:nvGraphicFramePr>
        <p:xfrm>
          <a:off x="2879758" y="2179757"/>
          <a:ext cx="41918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819">
                  <a:extLst>
                    <a:ext uri="{9D8B030D-6E8A-4147-A177-3AD203B41FA5}">
                      <a16:colId xmlns:a16="http://schemas.microsoft.com/office/drawing/2014/main" val="895295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text-decoration</a:t>
                      </a:r>
                      <a:r>
                        <a:rPr lang="es-ES" dirty="0"/>
                        <a:t>: line-</a:t>
                      </a:r>
                      <a:r>
                        <a:rPr lang="es-ES" dirty="0" err="1"/>
                        <a:t>through</a:t>
                      </a:r>
                      <a:r>
                        <a:rPr lang="es-E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366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D88AF0-2966-9BD0-0078-7BEA72B67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828828"/>
              </p:ext>
            </p:extLst>
          </p:nvPr>
        </p:nvGraphicFramePr>
        <p:xfrm>
          <a:off x="1729383" y="3011648"/>
          <a:ext cx="64925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568">
                  <a:extLst>
                    <a:ext uri="{9D8B030D-6E8A-4147-A177-3AD203B41FA5}">
                      <a16:colId xmlns:a16="http://schemas.microsoft.com/office/drawing/2014/main" val="1261586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text-transform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uppercase</a:t>
                      </a:r>
                      <a:r>
                        <a:rPr lang="es-ES" dirty="0"/>
                        <a:t>; /* </a:t>
                      </a:r>
                      <a:r>
                        <a:rPr lang="es-ES" dirty="0" err="1"/>
                        <a:t>lowercase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capitalize</a:t>
                      </a:r>
                      <a:r>
                        <a:rPr lang="es-ES" dirty="0"/>
                        <a:t>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4130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0A3C037-412B-31B3-8DD9-71891D145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22142"/>
              </p:ext>
            </p:extLst>
          </p:nvPr>
        </p:nvGraphicFramePr>
        <p:xfrm>
          <a:off x="3705667" y="3793997"/>
          <a:ext cx="254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600166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line-</a:t>
                      </a:r>
                      <a:r>
                        <a:rPr lang="es-ES" dirty="0" err="1"/>
                        <a:t>height</a:t>
                      </a:r>
                      <a:r>
                        <a:rPr lang="es-ES" dirty="0"/>
                        <a:t>: 1.5;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6943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A664DA3-4EF0-4F8A-41D5-45151A4CB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10746"/>
              </p:ext>
            </p:extLst>
          </p:nvPr>
        </p:nvGraphicFramePr>
        <p:xfrm>
          <a:off x="3705667" y="4576346"/>
          <a:ext cx="25694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497">
                  <a:extLst>
                    <a:ext uri="{9D8B030D-6E8A-4147-A177-3AD203B41FA5}">
                      <a16:colId xmlns:a16="http://schemas.microsoft.com/office/drawing/2014/main" val="427229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text-indent</a:t>
                      </a:r>
                      <a:r>
                        <a:rPr lang="es-ES" dirty="0"/>
                        <a:t>: 20px;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3806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98C466B-62C9-9DD7-E241-1FE36F593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35723"/>
              </p:ext>
            </p:extLst>
          </p:nvPr>
        </p:nvGraphicFramePr>
        <p:xfrm>
          <a:off x="2868833" y="5454773"/>
          <a:ext cx="42136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667">
                  <a:extLst>
                    <a:ext uri="{9D8B030D-6E8A-4147-A177-3AD203B41FA5}">
                      <a16:colId xmlns:a16="http://schemas.microsoft.com/office/drawing/2014/main" val="1667751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text-shadow: 2px </a:t>
                      </a:r>
                      <a:r>
                        <a:rPr lang="en-US" dirty="0" err="1"/>
                        <a:t>2px</a:t>
                      </a:r>
                      <a:r>
                        <a:rPr lang="en-US" dirty="0"/>
                        <a:t> 4px gray;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3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24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5C384-0974-7EF6-8001-AFEE2E09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FD642-6ED8-F505-EE45-D67FF6F4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666"/>
            <a:ext cx="8596668" cy="5369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En CSS, puedes usar distintas fuentes para personalizar el texto de tu página. Estas pueden ser fuentes genéricas, fuentes instaladas localmente o fuentes web (como Google </a:t>
            </a:r>
            <a:r>
              <a:rPr lang="es-ES" dirty="0" err="1"/>
              <a:t>Fonts</a:t>
            </a:r>
            <a:r>
              <a:rPr lang="es-ES" dirty="0"/>
              <a:t>).</a:t>
            </a:r>
          </a:p>
          <a:p>
            <a:pPr algn="just"/>
            <a:r>
              <a:rPr lang="es-ES" dirty="0"/>
              <a:t>La propiedad </a:t>
            </a:r>
            <a:r>
              <a:rPr lang="es-ES" b="1" dirty="0" err="1"/>
              <a:t>font-family</a:t>
            </a:r>
            <a:r>
              <a:rPr lang="es-ES" dirty="0"/>
              <a:t> permite definir las fuentes para el texto. Siempre es buena idea incluir una lista de fuentes alternativas. Por ejemplo, podemos poner Arial de primera opción y </a:t>
            </a:r>
            <a:r>
              <a:rPr lang="es-ES" dirty="0" err="1"/>
              <a:t>Helvetica</a:t>
            </a:r>
            <a:r>
              <a:rPr lang="es-ES" dirty="0"/>
              <a:t> como fuente alternativa por si Arial no está disponible. Además, podemos añadir “</a:t>
            </a:r>
            <a:r>
              <a:rPr lang="es-ES" dirty="0" err="1"/>
              <a:t>sans-serif</a:t>
            </a:r>
            <a:r>
              <a:rPr lang="es-ES" dirty="0"/>
              <a:t>” como familia genérica por si no estuviera disponible ninguna de las anteriores. Así: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Las familias genéricas de fuentes en CSS son:</a:t>
            </a:r>
          </a:p>
          <a:p>
            <a:pPr algn="just"/>
            <a:r>
              <a:rPr lang="es-ES" b="1" dirty="0" err="1"/>
              <a:t>serif</a:t>
            </a:r>
            <a:r>
              <a:rPr lang="es-ES" dirty="0"/>
              <a:t>: Fuentes con remates (ej. Times New </a:t>
            </a:r>
            <a:r>
              <a:rPr lang="es-ES" dirty="0" err="1"/>
              <a:t>Roman</a:t>
            </a:r>
            <a:r>
              <a:rPr lang="es-ES" dirty="0"/>
              <a:t>).</a:t>
            </a:r>
          </a:p>
          <a:p>
            <a:pPr algn="just"/>
            <a:r>
              <a:rPr lang="es-ES" b="1" dirty="0" err="1"/>
              <a:t>sans-serif</a:t>
            </a:r>
            <a:r>
              <a:rPr lang="es-ES" dirty="0"/>
              <a:t>: Fuentes sin remates (ej. Arial).</a:t>
            </a:r>
          </a:p>
          <a:p>
            <a:pPr algn="just"/>
            <a:r>
              <a:rPr lang="es-ES" b="1" dirty="0" err="1"/>
              <a:t>monospace</a:t>
            </a:r>
            <a:r>
              <a:rPr lang="es-ES" dirty="0"/>
              <a:t>: Cada carácter ocupa el mismo espacio (ej. Courier New).</a:t>
            </a:r>
          </a:p>
          <a:p>
            <a:pPr algn="just"/>
            <a:r>
              <a:rPr lang="es-ES" b="1" dirty="0"/>
              <a:t>cursive</a:t>
            </a:r>
            <a:r>
              <a:rPr lang="es-ES" dirty="0"/>
              <a:t>: Fuentes cursivas o decorativas.</a:t>
            </a:r>
          </a:p>
          <a:p>
            <a:pPr algn="just"/>
            <a:r>
              <a:rPr lang="es-ES" b="1" dirty="0" err="1"/>
              <a:t>fantasy</a:t>
            </a:r>
            <a:r>
              <a:rPr lang="es-ES" dirty="0"/>
              <a:t>: Fuentes creativas y poco convencionales.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8B086D9-BF56-7098-E57F-4AEFA5920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47027"/>
              </p:ext>
            </p:extLst>
          </p:nvPr>
        </p:nvGraphicFramePr>
        <p:xfrm>
          <a:off x="2415184" y="3837939"/>
          <a:ext cx="51209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968">
                  <a:extLst>
                    <a:ext uri="{9D8B030D-6E8A-4147-A177-3AD203B41FA5}">
                      <a16:colId xmlns:a16="http://schemas.microsoft.com/office/drawing/2014/main" val="2797785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font-family</a:t>
                      </a:r>
                      <a:r>
                        <a:rPr lang="es-ES" dirty="0"/>
                        <a:t>: "Arial", "</a:t>
                      </a:r>
                      <a:r>
                        <a:rPr lang="es-ES" dirty="0" err="1"/>
                        <a:t>Helvetica</a:t>
                      </a:r>
                      <a:r>
                        <a:rPr lang="es-ES" dirty="0"/>
                        <a:t>", </a:t>
                      </a:r>
                      <a:r>
                        <a:rPr lang="es-ES" dirty="0" err="1"/>
                        <a:t>sans-serif</a:t>
                      </a:r>
                      <a:r>
                        <a:rPr lang="es-E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56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B00EA-73C3-BED1-F2B6-A61D4EF5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D3386-6F2C-0AB7-6B1A-9F716093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just"/>
            <a:r>
              <a:rPr lang="es-ES" dirty="0"/>
              <a:t>Puedes usar fuentes locales instaladas en el dispositivo del usuario especificándolas en </a:t>
            </a:r>
            <a:r>
              <a:rPr lang="es-ES" dirty="0" err="1"/>
              <a:t>font-family</a:t>
            </a:r>
            <a:r>
              <a:rPr lang="es-ES" dirty="0"/>
              <a:t>. Asegúrate de añadir más fuentes por si la fuente no está bien instalada para que el navegador pase a la siguiente opción.</a:t>
            </a:r>
          </a:p>
          <a:p>
            <a:pPr algn="just"/>
            <a:r>
              <a:rPr lang="es-ES" dirty="0"/>
              <a:t>También puedes importar fuentes web. Google </a:t>
            </a:r>
            <a:r>
              <a:rPr lang="es-ES" dirty="0" err="1"/>
              <a:t>Fonts</a:t>
            </a:r>
            <a:r>
              <a:rPr lang="es-ES" dirty="0"/>
              <a:t> es una buena opción. Para instalarla:</a:t>
            </a:r>
          </a:p>
          <a:p>
            <a:pPr lvl="1" algn="just"/>
            <a:r>
              <a:rPr lang="es-ES" dirty="0"/>
              <a:t>Importa la fuente en el &lt;head&gt; del HTML.</a:t>
            </a:r>
          </a:p>
          <a:p>
            <a:pPr lvl="1" algn="just"/>
            <a:endParaRPr lang="es-ES" dirty="0"/>
          </a:p>
          <a:p>
            <a:pPr lvl="1" algn="just"/>
            <a:endParaRPr lang="es-ES" dirty="0"/>
          </a:p>
          <a:p>
            <a:pPr lvl="1" algn="just"/>
            <a:r>
              <a:rPr lang="es-ES" dirty="0"/>
              <a:t>Usa la fuente en CSS.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7A015FE-1D56-7140-EC38-32AA1043A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992947"/>
              </p:ext>
            </p:extLst>
          </p:nvPr>
        </p:nvGraphicFramePr>
        <p:xfrm>
          <a:off x="353960" y="3814906"/>
          <a:ext cx="1009773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7730">
                  <a:extLst>
                    <a:ext uri="{9D8B030D-6E8A-4147-A177-3AD203B41FA5}">
                      <a16:colId xmlns:a16="http://schemas.microsoft.com/office/drawing/2014/main" val="541129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&lt;link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="https://fonts.googleapis.com/css2?family=Roboto:wght@400;700&amp;display=swap" </a:t>
                      </a:r>
                      <a:r>
                        <a:rPr lang="en-US" dirty="0" err="1"/>
                        <a:t>rel</a:t>
                      </a:r>
                      <a:r>
                        <a:rPr lang="en-US" dirty="0"/>
                        <a:t>="stylesheet"&gt;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4237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2836766-6E5D-8F81-570E-ACA55883D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83122"/>
              </p:ext>
            </p:extLst>
          </p:nvPr>
        </p:nvGraphicFramePr>
        <p:xfrm>
          <a:off x="2943668" y="4965899"/>
          <a:ext cx="406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4664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body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font-family</a:t>
                      </a:r>
                      <a:r>
                        <a:rPr lang="es-ES" dirty="0"/>
                        <a:t>: '</a:t>
                      </a:r>
                      <a:r>
                        <a:rPr lang="es-ES" dirty="0" err="1"/>
                        <a:t>Roboto</a:t>
                      </a:r>
                      <a:r>
                        <a:rPr lang="es-ES" dirty="0"/>
                        <a:t>', </a:t>
                      </a:r>
                      <a:r>
                        <a:rPr lang="es-ES" dirty="0" err="1"/>
                        <a:t>sans-serif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6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79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4213A-8553-F525-6E9A-A0BE3515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7E27B-6D3B-144B-988B-97FA6DA6C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898"/>
            <a:ext cx="8596668" cy="3880773"/>
          </a:xfrm>
        </p:spPr>
        <p:txBody>
          <a:bodyPr/>
          <a:lstStyle/>
          <a:p>
            <a:r>
              <a:rPr lang="es-ES" dirty="0"/>
              <a:t>Puedes incluir una fuente personalizada alojada en tu servidor. Asegúrate de tener los formatos .</a:t>
            </a:r>
            <a:r>
              <a:rPr lang="es-ES" dirty="0" err="1"/>
              <a:t>woff</a:t>
            </a:r>
            <a:r>
              <a:rPr lang="es-ES" dirty="0"/>
              <a:t>, .woff2, .</a:t>
            </a:r>
            <a:r>
              <a:rPr lang="es-ES" dirty="0" err="1"/>
              <a:t>ttf</a:t>
            </a:r>
            <a:r>
              <a:rPr lang="es-ES" dirty="0"/>
              <a:t>, etc. Luego declara la fuente en CSS. Así: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F2987F2-2910-A1C8-4543-EE7E2E789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84856"/>
              </p:ext>
            </p:extLst>
          </p:nvPr>
        </p:nvGraphicFramePr>
        <p:xfrm>
          <a:off x="911668" y="2607460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1864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@font-face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font-family</a:t>
                      </a:r>
                      <a:r>
                        <a:rPr lang="es-ES" dirty="0"/>
                        <a:t>: "</a:t>
                      </a:r>
                      <a:r>
                        <a:rPr lang="es-ES" dirty="0" err="1"/>
                        <a:t>MiFuentePersonalizada</a:t>
                      </a:r>
                      <a:r>
                        <a:rPr lang="es-ES" dirty="0"/>
                        <a:t>";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src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url</a:t>
                      </a:r>
                      <a:r>
                        <a:rPr lang="es-ES" dirty="0"/>
                        <a:t>("fuentes/mifuente.woff2") </a:t>
                      </a:r>
                      <a:r>
                        <a:rPr lang="es-ES" dirty="0" err="1"/>
                        <a:t>format</a:t>
                      </a:r>
                      <a:r>
                        <a:rPr lang="es-ES" dirty="0"/>
                        <a:t>("woff2"),</a:t>
                      </a:r>
                    </a:p>
                    <a:p>
                      <a:r>
                        <a:rPr lang="es-ES" dirty="0"/>
                        <a:t>       </a:t>
                      </a:r>
                      <a:r>
                        <a:rPr lang="es-ES" dirty="0" err="1"/>
                        <a:t>url</a:t>
                      </a:r>
                      <a:r>
                        <a:rPr lang="es-ES" dirty="0"/>
                        <a:t>("fuentes/</a:t>
                      </a:r>
                      <a:r>
                        <a:rPr lang="es-ES" dirty="0" err="1"/>
                        <a:t>mifuente.woff</a:t>
                      </a:r>
                      <a:r>
                        <a:rPr lang="es-ES" dirty="0"/>
                        <a:t>") </a:t>
                      </a:r>
                      <a:r>
                        <a:rPr lang="es-ES" dirty="0" err="1"/>
                        <a:t>format</a:t>
                      </a:r>
                      <a:r>
                        <a:rPr lang="es-ES" dirty="0"/>
                        <a:t>("</a:t>
                      </a:r>
                      <a:r>
                        <a:rPr lang="es-ES" dirty="0" err="1"/>
                        <a:t>woff</a:t>
                      </a:r>
                      <a:r>
                        <a:rPr lang="es-ES" dirty="0"/>
                        <a:t>");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font-weight</a:t>
                      </a:r>
                      <a:r>
                        <a:rPr lang="es-ES" dirty="0"/>
                        <a:t>: normal;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font-style</a:t>
                      </a:r>
                      <a:r>
                        <a:rPr lang="es-ES" dirty="0"/>
                        <a:t>: normal;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h1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font-family</a:t>
                      </a:r>
                      <a:r>
                        <a:rPr lang="es-ES" dirty="0"/>
                        <a:t>: "</a:t>
                      </a:r>
                      <a:r>
                        <a:rPr lang="es-ES" dirty="0" err="1"/>
                        <a:t>MiFuentePersonalizada</a:t>
                      </a:r>
                      <a:r>
                        <a:rPr lang="es-ES" dirty="0"/>
                        <a:t>", </a:t>
                      </a:r>
                      <a:r>
                        <a:rPr lang="es-ES" dirty="0" err="1"/>
                        <a:t>sans-serif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07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69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79121-4F5C-AE80-223F-A1BF938C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9561A7-9EE7-2978-CF50-D9413E9D7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15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CSS tiene propiedades adicionales para personalizar las fuentes:</a:t>
            </a:r>
          </a:p>
          <a:p>
            <a:r>
              <a:rPr lang="es-ES" b="1" dirty="0" err="1"/>
              <a:t>font-size</a:t>
            </a:r>
            <a:r>
              <a:rPr lang="es-ES" dirty="0"/>
              <a:t>: Tamaño de la fuente (ej. 16px, 1.5em, %).</a:t>
            </a:r>
          </a:p>
          <a:p>
            <a:r>
              <a:rPr lang="es-ES" b="1" dirty="0" err="1"/>
              <a:t>font-weight</a:t>
            </a:r>
            <a:r>
              <a:rPr lang="es-ES" dirty="0"/>
              <a:t>: Grosor (normal, </a:t>
            </a:r>
            <a:r>
              <a:rPr lang="es-ES" dirty="0" err="1"/>
              <a:t>bold</a:t>
            </a:r>
            <a:r>
              <a:rPr lang="es-ES" dirty="0"/>
              <a:t>, 100-900).</a:t>
            </a:r>
          </a:p>
          <a:p>
            <a:r>
              <a:rPr lang="es-ES" b="1" dirty="0" err="1"/>
              <a:t>font-style</a:t>
            </a:r>
            <a:r>
              <a:rPr lang="es-ES" dirty="0"/>
              <a:t>: Estilo (normal, </a:t>
            </a:r>
            <a:r>
              <a:rPr lang="es-ES" dirty="0" err="1"/>
              <a:t>italic</a:t>
            </a:r>
            <a:r>
              <a:rPr lang="es-ES" dirty="0"/>
              <a:t>, </a:t>
            </a:r>
            <a:r>
              <a:rPr lang="es-ES" dirty="0" err="1"/>
              <a:t>oblique</a:t>
            </a:r>
            <a:r>
              <a:rPr lang="es-ES" dirty="0"/>
              <a:t>).</a:t>
            </a:r>
          </a:p>
          <a:p>
            <a:r>
              <a:rPr lang="es-ES" b="1" dirty="0" err="1"/>
              <a:t>font-variant</a:t>
            </a:r>
            <a:r>
              <a:rPr lang="es-ES" dirty="0"/>
              <a:t>: Variantes (ej. </a:t>
            </a:r>
            <a:r>
              <a:rPr lang="es-ES" dirty="0" err="1"/>
              <a:t>small-caps</a:t>
            </a:r>
            <a:r>
              <a:rPr lang="es-ES" dirty="0"/>
              <a:t>).</a:t>
            </a:r>
          </a:p>
          <a:p>
            <a:r>
              <a:rPr lang="es-ES" b="1" dirty="0" err="1"/>
              <a:t>font</a:t>
            </a:r>
            <a:r>
              <a:rPr lang="es-ES" dirty="0"/>
              <a:t>: Propiedad abreviada para todas las propiedades anteriores.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9DFC516-4BD8-FAA3-5D2D-F629AA03B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03905"/>
              </p:ext>
            </p:extLst>
          </p:nvPr>
        </p:nvGraphicFramePr>
        <p:xfrm>
          <a:off x="2378313" y="4185537"/>
          <a:ext cx="519471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710">
                  <a:extLst>
                    <a:ext uri="{9D8B030D-6E8A-4147-A177-3AD203B41FA5}">
                      <a16:colId xmlns:a16="http://schemas.microsoft.com/office/drawing/2014/main" val="4213120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 {</a:t>
                      </a:r>
                    </a:p>
                    <a:p>
                      <a:r>
                        <a:rPr lang="fr-FR" dirty="0"/>
                        <a:t>  font: </a:t>
                      </a:r>
                      <a:r>
                        <a:rPr lang="fr-FR" dirty="0" err="1"/>
                        <a:t>italic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bold</a:t>
                      </a:r>
                      <a:r>
                        <a:rPr lang="fr-FR" dirty="0"/>
                        <a:t> 16px/1.5 "Arial", sans-</a:t>
                      </a:r>
                      <a:r>
                        <a:rPr lang="fr-FR" dirty="0" err="1"/>
                        <a:t>serif</a:t>
                      </a:r>
                      <a:r>
                        <a:rPr lang="fr-FR" dirty="0"/>
                        <a:t>;</a:t>
                      </a:r>
                    </a:p>
                    <a:p>
                      <a:r>
                        <a:rPr lang="fr-FR" dirty="0"/>
                        <a:t>}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40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97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9B5AD-7B3D-88D5-4D76-A4AF708C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10CBF-AC28-C4E5-BD34-6F793FD5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9983"/>
            <a:ext cx="8596668" cy="4815398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Crea una tarjeta de presentación con HTML y CSS que incluya diferentes estilos de texto y fuentes. Debes aplicar al menos 5 propiedades de texto y 3 configuraciones de fuentes.</a:t>
            </a:r>
          </a:p>
          <a:p>
            <a:pPr algn="just"/>
            <a:r>
              <a:rPr lang="es-ES" dirty="0"/>
              <a:t>Usa Google </a:t>
            </a:r>
            <a:r>
              <a:rPr lang="es-ES" dirty="0" err="1"/>
              <a:t>Fonts</a:t>
            </a:r>
            <a:r>
              <a:rPr lang="es-ES" dirty="0"/>
              <a:t> para añadir dos fuentes diferentes (una para el título y otra para el contenido).</a:t>
            </a:r>
          </a:p>
          <a:p>
            <a:pPr algn="just"/>
            <a:r>
              <a:rPr lang="es-ES" dirty="0"/>
              <a:t>Estiliza el texto con:</a:t>
            </a:r>
          </a:p>
          <a:p>
            <a:pPr lvl="1" algn="just"/>
            <a:r>
              <a:rPr lang="es-ES" dirty="0"/>
              <a:t>Tamaño de fuente (</a:t>
            </a:r>
            <a:r>
              <a:rPr lang="es-ES" dirty="0" err="1"/>
              <a:t>font-size</a:t>
            </a:r>
            <a:r>
              <a:rPr lang="es-ES" dirty="0"/>
              <a:t>).</a:t>
            </a:r>
          </a:p>
          <a:p>
            <a:pPr lvl="1" algn="just"/>
            <a:r>
              <a:rPr lang="es-ES" dirty="0"/>
              <a:t>Color (color).</a:t>
            </a:r>
          </a:p>
          <a:p>
            <a:pPr lvl="1" algn="just"/>
            <a:r>
              <a:rPr lang="es-ES" dirty="0"/>
              <a:t>Grosor del texto (</a:t>
            </a:r>
            <a:r>
              <a:rPr lang="es-ES" dirty="0" err="1"/>
              <a:t>font-weight</a:t>
            </a:r>
            <a:r>
              <a:rPr lang="es-ES" dirty="0"/>
              <a:t>).</a:t>
            </a:r>
          </a:p>
          <a:p>
            <a:pPr lvl="1" algn="just"/>
            <a:r>
              <a:rPr lang="es-ES" dirty="0"/>
              <a:t>Transformaciones de texto (</a:t>
            </a:r>
            <a:r>
              <a:rPr lang="es-ES" dirty="0" err="1"/>
              <a:t>text-transform</a:t>
            </a:r>
            <a:r>
              <a:rPr lang="es-ES" dirty="0"/>
              <a:t>).</a:t>
            </a:r>
          </a:p>
          <a:p>
            <a:pPr lvl="1" algn="just"/>
            <a:r>
              <a:rPr lang="es-ES" dirty="0"/>
              <a:t>Sombra en el texto (</a:t>
            </a:r>
            <a:r>
              <a:rPr lang="es-ES" dirty="0" err="1"/>
              <a:t>text-shadow</a:t>
            </a:r>
            <a:r>
              <a:rPr lang="es-ES" dirty="0"/>
              <a:t>).</a:t>
            </a:r>
          </a:p>
          <a:p>
            <a:pPr algn="just"/>
            <a:r>
              <a:rPr lang="es-ES" dirty="0"/>
              <a:t>Aplica alineación y espaciado (</a:t>
            </a:r>
            <a:r>
              <a:rPr lang="es-ES" dirty="0" err="1"/>
              <a:t>text-align</a:t>
            </a:r>
            <a:r>
              <a:rPr lang="es-ES" dirty="0"/>
              <a:t>, line-</a:t>
            </a:r>
            <a:r>
              <a:rPr lang="es-ES" dirty="0" err="1"/>
              <a:t>height</a:t>
            </a:r>
            <a:r>
              <a:rPr lang="es-ES" dirty="0"/>
              <a:t>).</a:t>
            </a:r>
          </a:p>
          <a:p>
            <a:pPr algn="just"/>
            <a:r>
              <a:rPr lang="es-ES" dirty="0"/>
              <a:t>Utiliza al menos una fuente genérica como respaldo.</a:t>
            </a:r>
          </a:p>
        </p:txBody>
      </p:sp>
    </p:spTree>
    <p:extLst>
      <p:ext uri="{BB962C8B-B14F-4D97-AF65-F5344CB8AC3E}">
        <p14:creationId xmlns:p14="http://schemas.microsoft.com/office/powerpoint/2010/main" val="394124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88C09-8D49-5642-2E99-36A58A51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10785-9553-376C-F5AA-39F1735D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9308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En CSS, las listas se utilizan para estilizar elementos que se organizan en forma de listas, como listas ordenadas (&lt;</a:t>
            </a:r>
            <a:r>
              <a:rPr lang="es-ES" dirty="0" err="1"/>
              <a:t>ol</a:t>
            </a:r>
            <a:r>
              <a:rPr lang="es-ES" dirty="0"/>
              <a:t>&gt;) o listas no ordenadas (&lt;</a:t>
            </a:r>
            <a:r>
              <a:rPr lang="es-ES" dirty="0" err="1"/>
              <a:t>ul</a:t>
            </a:r>
            <a:r>
              <a:rPr lang="es-ES" dirty="0"/>
              <a:t>&gt;).</a:t>
            </a:r>
          </a:p>
          <a:p>
            <a:pPr algn="just"/>
            <a:r>
              <a:rPr lang="es-ES" dirty="0"/>
              <a:t>Las propiedades más comunes para estilizar listas son:</a:t>
            </a:r>
          </a:p>
          <a:p>
            <a:pPr algn="just"/>
            <a:r>
              <a:rPr lang="es-ES" dirty="0" err="1"/>
              <a:t>list-style-type</a:t>
            </a:r>
            <a:r>
              <a:rPr lang="es-ES" dirty="0"/>
              <a:t>, que define el estilo de los marcadores (viñetas o números).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 err="1"/>
              <a:t>list</a:t>
            </a:r>
            <a:r>
              <a:rPr lang="es-ES" dirty="0"/>
              <a:t>-</a:t>
            </a:r>
            <a:r>
              <a:rPr lang="es-ES" dirty="0" err="1"/>
              <a:t>style</a:t>
            </a:r>
            <a:r>
              <a:rPr lang="es-ES" dirty="0"/>
              <a:t>-position, que controla si el marcador está dentro o fuera del contenedor del texto.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8838E12-3330-5EDD-C72A-E36DA6D88A6E}"/>
              </a:ext>
            </a:extLst>
          </p:cNvPr>
          <p:cNvGraphicFramePr>
            <a:graphicFrameLocks noGrp="1"/>
          </p:cNvGraphicFramePr>
          <p:nvPr/>
        </p:nvGraphicFramePr>
        <p:xfrm>
          <a:off x="911668" y="2948197"/>
          <a:ext cx="8128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86786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ul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list-style-type</a:t>
                      </a:r>
                      <a:r>
                        <a:rPr lang="es-ES" dirty="0"/>
                        <a:t>: disc; /* Valores comunes: disc, </a:t>
                      </a:r>
                      <a:r>
                        <a:rPr lang="es-ES" dirty="0" err="1"/>
                        <a:t>circle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square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none</a:t>
                      </a:r>
                      <a:r>
                        <a:rPr lang="es-ES" dirty="0"/>
                        <a:t> */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  <a:p>
                      <a:r>
                        <a:rPr lang="es-ES" dirty="0" err="1"/>
                        <a:t>ol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list-style-type</a:t>
                      </a:r>
                      <a:r>
                        <a:rPr lang="es-ES" dirty="0"/>
                        <a:t>: decimal; /* Valores comunes: decimal, </a:t>
                      </a:r>
                      <a:r>
                        <a:rPr lang="es-ES" dirty="0" err="1"/>
                        <a:t>lower-roman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upper-alpha</a:t>
                      </a:r>
                      <a:r>
                        <a:rPr lang="es-ES" dirty="0"/>
                        <a:t> */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01887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275EE2F-6953-A86F-AC8B-1BD64BC38E3E}"/>
              </a:ext>
            </a:extLst>
          </p:cNvPr>
          <p:cNvGraphicFramePr>
            <a:graphicFrameLocks noGrp="1"/>
          </p:cNvGraphicFramePr>
          <p:nvPr/>
        </p:nvGraphicFramePr>
        <p:xfrm>
          <a:off x="794517" y="5664891"/>
          <a:ext cx="83623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302">
                  <a:extLst>
                    <a:ext uri="{9D8B030D-6E8A-4147-A177-3AD203B41FA5}">
                      <a16:colId xmlns:a16="http://schemas.microsoft.com/office/drawing/2014/main" val="324040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ul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list</a:t>
                      </a:r>
                      <a:r>
                        <a:rPr lang="es-ES" dirty="0"/>
                        <a:t>-</a:t>
                      </a:r>
                      <a:r>
                        <a:rPr lang="es-ES" dirty="0" err="1"/>
                        <a:t>style</a:t>
                      </a:r>
                      <a:r>
                        <a:rPr lang="es-ES" dirty="0"/>
                        <a:t>-position: </a:t>
                      </a:r>
                      <a:r>
                        <a:rPr lang="es-ES" dirty="0" err="1"/>
                        <a:t>outside</a:t>
                      </a:r>
                      <a:r>
                        <a:rPr lang="es-ES" dirty="0"/>
                        <a:t>; /* Valores: </a:t>
                      </a:r>
                      <a:r>
                        <a:rPr lang="es-ES" dirty="0" err="1"/>
                        <a:t>outside</a:t>
                      </a:r>
                      <a:r>
                        <a:rPr lang="es-ES" dirty="0"/>
                        <a:t> (predeterminado), </a:t>
                      </a:r>
                      <a:r>
                        <a:rPr lang="es-ES" dirty="0" err="1"/>
                        <a:t>inside</a:t>
                      </a:r>
                      <a:r>
                        <a:rPr lang="es-ES" dirty="0"/>
                        <a:t> */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2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05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1493</Words>
  <Application>Microsoft Office PowerPoint</Application>
  <PresentationFormat>Panorámica</PresentationFormat>
  <Paragraphs>209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Faceta</vt:lpstr>
      <vt:lpstr>Lenguajes de marcas y sistemas de gestión de información</vt:lpstr>
      <vt:lpstr>Texto I</vt:lpstr>
      <vt:lpstr>Texto II</vt:lpstr>
      <vt:lpstr>Fuentes I</vt:lpstr>
      <vt:lpstr>Fuentes II</vt:lpstr>
      <vt:lpstr>Fuentes III</vt:lpstr>
      <vt:lpstr>Fuentes IV</vt:lpstr>
      <vt:lpstr>Ejercicio I</vt:lpstr>
      <vt:lpstr>Listas I</vt:lpstr>
      <vt:lpstr>Listas II</vt:lpstr>
      <vt:lpstr>Ejercicio II</vt:lpstr>
      <vt:lpstr>Ejercicio III</vt:lpstr>
      <vt:lpstr>Tablas I</vt:lpstr>
      <vt:lpstr>Tablas II</vt:lpstr>
      <vt:lpstr>Tablas III</vt:lpstr>
      <vt:lpstr>Ejercicio IV</vt:lpstr>
      <vt:lpstr>Ejercicio V</vt:lpstr>
      <vt:lpstr>Lenguajes de marcas y sistemas de gestión de información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BARBA SALVADOR</dc:creator>
  <cp:lastModifiedBy>ANTONIO BARBA SALVADOR</cp:lastModifiedBy>
  <cp:revision>11</cp:revision>
  <dcterms:created xsi:type="dcterms:W3CDTF">2024-12-16T15:22:59Z</dcterms:created>
  <dcterms:modified xsi:type="dcterms:W3CDTF">2024-12-18T20:00:12Z</dcterms:modified>
</cp:coreProperties>
</file>