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4" r:id="rId3"/>
    <p:sldId id="295" r:id="rId4"/>
    <p:sldId id="296" r:id="rId5"/>
    <p:sldId id="297" r:id="rId6"/>
    <p:sldId id="311" r:id="rId7"/>
    <p:sldId id="298" r:id="rId8"/>
    <p:sldId id="299" r:id="rId9"/>
    <p:sldId id="303" r:id="rId10"/>
    <p:sldId id="302" r:id="rId11"/>
    <p:sldId id="306" r:id="rId12"/>
    <p:sldId id="308" r:id="rId13"/>
    <p:sldId id="309" r:id="rId14"/>
    <p:sldId id="310" r:id="rId15"/>
    <p:sldId id="307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78D82-7655-433F-81B3-798796278F01}" v="1079" dt="2025-01-25T16:47:07.312"/>
    <p1510:client id="{3DC75813-D9B9-48CD-B192-636247E23C20}" v="418" dt="2025-01-26T09:47:31.641"/>
    <p1510:client id="{C9ED8095-D8F0-4BBF-A678-40674E6C365D}" v="5" dt="2025-01-26T09:50:57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4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53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58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13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22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5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29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44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9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1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21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2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240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7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6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32B3-C456-48DF-A721-34E9B9F20A86}" type="datetimeFigureOut">
              <a:rPr lang="es-ES" smtClean="0"/>
              <a:t>27/01/2025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5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1690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B03E-3C54-D4A7-96F7-96E345ED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>
                <a:latin typeface="Segoe UI"/>
                <a:cs typeface="Segoe UI"/>
              </a:rPr>
              <a:t>Menús desplegables CSS</a:t>
            </a:r>
            <a:endParaRPr lang="es-ES"/>
          </a:p>
          <a:p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C569AE-9AA8-1FDF-FCD5-5AD1131A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8" y="1455455"/>
            <a:ext cx="9347295" cy="5279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solidFill>
                  <a:srgbClr val="000000"/>
                </a:solidFill>
                <a:latin typeface="Verdana"/>
                <a:ea typeface="Verdana"/>
              </a:rPr>
              <a:t>Crea un cuadro desplegable que aparece cuando el usuario mueve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600" dirty="0">
                <a:solidFill>
                  <a:srgbClr val="000000"/>
                </a:solidFill>
                <a:latin typeface="Verdana"/>
                <a:ea typeface="Verdana"/>
              </a:rPr>
              <a:t>el mouse sobre un elemento.</a:t>
            </a:r>
            <a:endParaRPr lang="es-ES" dirty="0"/>
          </a:p>
        </p:txBody>
      </p:sp>
      <p:pic>
        <p:nvPicPr>
          <p:cNvPr id="11" name="Imagen 10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B8A2BC35-D3A2-B55C-6D12-5A4F35CC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8" y="2220178"/>
            <a:ext cx="3981450" cy="1314450"/>
          </a:xfrm>
          <a:prstGeom prst="rect">
            <a:avLst/>
          </a:prstGeom>
        </p:spPr>
      </p:pic>
      <p:pic>
        <p:nvPicPr>
          <p:cNvPr id="12" name="Imagen 11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663E106-F1B8-E1FC-84C7-1CDB31F6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31" y="2218899"/>
            <a:ext cx="3121506" cy="4387755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nteligencia artificial puede ser incorrecto.">
            <a:extLst>
              <a:ext uri="{FF2B5EF4-FFF2-40B4-BE49-F238E27FC236}">
                <a16:creationId xmlns:a16="http://schemas.microsoft.com/office/drawing/2014/main" id="{C9F99880-FDEC-46E8-DD1E-90DDA4100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18" y="3715604"/>
            <a:ext cx="381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3DEC9AE-2241-D2AE-0504-A81A66C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s-ES" dirty="0"/>
              <a:t>Ejercicio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7C391-1E5A-AE6C-759A-38D189D4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1718338"/>
            <a:ext cx="4619706" cy="4323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buFont typeface="Wingdings,Sans-Serif" charset="2"/>
              <a:buChar char="q"/>
            </a:pPr>
            <a:r>
              <a:rPr lang="es-ES" dirty="0"/>
              <a:t>Diseña una barra de navegación horizontal fija con altura completa que contenga un menú desplegable.</a:t>
            </a:r>
            <a:endParaRPr lang="es-ES" dirty="0">
              <a:solidFill>
                <a:srgbClr val="404040"/>
              </a:solidFill>
            </a:endParaRPr>
          </a:p>
          <a:p>
            <a:pPr marL="285750" indent="-285750" algn="just">
              <a:buFont typeface="Wingdings,Sans-Serif" charset="2"/>
              <a:buChar char="q"/>
            </a:pPr>
            <a:r>
              <a:rPr lang="es-ES" dirty="0"/>
              <a:t>Utiliza también el posicionamiento </a:t>
            </a:r>
            <a:r>
              <a:rPr lang="es-ES" dirty="0" err="1"/>
              <a:t>sticky</a:t>
            </a:r>
            <a:r>
              <a:rPr lang="es-ES" dirty="0"/>
              <a:t> y aplica una clase activa para que el usuario sepa en todo momento desde donde parte.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285750" indent="-285750">
              <a:buFont typeface="Wingdings" charset="2"/>
              <a:buChar char="q"/>
            </a:pPr>
            <a:endParaRPr lang="es-ES" dirty="0"/>
          </a:p>
          <a:p>
            <a:pPr marL="285750" indent="-285750">
              <a:buFont typeface="Wingdings" charset="2"/>
              <a:buChar char="q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62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EC9AE-2241-D2AE-0504-A81A66CB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s-ES" sz="3300">
                <a:latin typeface="Segoe UI"/>
                <a:cs typeface="Segoe UI"/>
              </a:rPr>
              <a:t>Galería de imágenes CSS</a:t>
            </a:r>
            <a:endParaRPr lang="es-ES" sz="3300"/>
          </a:p>
          <a:p>
            <a:endParaRPr lang="es-ES" sz="3300">
              <a:latin typeface="Consolas"/>
            </a:endParaRPr>
          </a:p>
          <a:p>
            <a:endParaRPr lang="es-ES" sz="33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7C391-1E5A-AE6C-759A-38D189D4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0" y="2160589"/>
            <a:ext cx="293051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s-ES" sz="1500" dirty="0"/>
              <a:t>En esta sección toma un papel importante la etiqueta:</a:t>
            </a:r>
            <a:endParaRPr lang="es-ES" dirty="0"/>
          </a:p>
          <a:p>
            <a:pPr>
              <a:buNone/>
            </a:pPr>
            <a:r>
              <a:rPr lang="es-ES" sz="1600" b="1" dirty="0">
                <a:solidFill>
                  <a:srgbClr val="808080"/>
                </a:solidFill>
                <a:latin typeface="Consolas"/>
              </a:rPr>
              <a:t>&lt;</a:t>
            </a:r>
            <a:r>
              <a:rPr lang="es-ES" sz="1600" b="1" dirty="0">
                <a:solidFill>
                  <a:srgbClr val="569CD6"/>
                </a:solidFill>
                <a:latin typeface="Consolas"/>
              </a:rPr>
              <a:t>a</a:t>
            </a:r>
            <a:r>
              <a:rPr lang="es-ES" sz="16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600" b="1" dirty="0">
                <a:solidFill>
                  <a:srgbClr val="9CDCFE"/>
                </a:solidFill>
                <a:latin typeface="Consolas"/>
              </a:rPr>
              <a:t>target</a:t>
            </a:r>
            <a:r>
              <a:rPr lang="es-ES" sz="1600" b="1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s-ES" sz="1600" b="1" dirty="0">
                <a:solidFill>
                  <a:srgbClr val="CE9178"/>
                </a:solidFill>
                <a:latin typeface="Consolas"/>
              </a:rPr>
              <a:t>"_</a:t>
            </a:r>
            <a:r>
              <a:rPr lang="es-ES" sz="1600" b="1" dirty="0" err="1">
                <a:solidFill>
                  <a:srgbClr val="CE9178"/>
                </a:solidFill>
                <a:latin typeface="Consolas"/>
              </a:rPr>
              <a:t>blank</a:t>
            </a:r>
            <a:r>
              <a:rPr lang="es-ES" sz="1600" b="1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s-ES" sz="1600" b="1" dirty="0">
                <a:solidFill>
                  <a:srgbClr val="404040"/>
                </a:solidFill>
                <a:latin typeface="Consolas"/>
              </a:rPr>
              <a:t>&gt;</a:t>
            </a:r>
            <a:endParaRPr lang="es-E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500" b="1" i="1" u="sng" dirty="0">
                <a:latin typeface="Consolas"/>
                <a:ea typeface="Roboto"/>
                <a:cs typeface="Roboto"/>
              </a:rPr>
              <a:t>Características:</a:t>
            </a:r>
          </a:p>
          <a:p>
            <a:pPr marL="285750" indent="-285750" algn="just">
              <a:lnSpc>
                <a:spcPct val="90000"/>
              </a:lnSpc>
              <a:buFont typeface="Wingdings" charset="2"/>
              <a:buChar char="q"/>
            </a:pPr>
            <a:r>
              <a:rPr lang="es-ES" sz="1500" dirty="0">
                <a:latin typeface="Trebuchet MS"/>
                <a:ea typeface="Roboto"/>
                <a:cs typeface="Roboto"/>
              </a:rPr>
              <a:t>Indica que la página de destino hacia la que apunta se abra en otra ventana del navegador, </a:t>
            </a:r>
            <a:r>
              <a:rPr lang="es-ES" sz="1500" dirty="0">
                <a:latin typeface="Roboto"/>
                <a:ea typeface="Roboto"/>
                <a:cs typeface="Roboto"/>
              </a:rPr>
              <a:t>conservando la página anterior en la pestaña en la que se hallaba y acumulando cuantas se quiera.</a:t>
            </a:r>
            <a:r>
              <a:rPr lang="es-ES" sz="1500" dirty="0">
                <a:latin typeface="Trebuchet MS"/>
                <a:ea typeface="Roboto"/>
                <a:cs typeface="Roboto"/>
              </a:rPr>
              <a:t>.</a:t>
            </a:r>
            <a:endParaRPr lang="es-ES" sz="1500" dirty="0"/>
          </a:p>
          <a:p>
            <a:pPr marL="285750" indent="-285750" algn="just">
              <a:lnSpc>
                <a:spcPct val="90000"/>
              </a:lnSpc>
              <a:buFont typeface="Wingdings" charset="2"/>
              <a:buChar char="q"/>
            </a:pPr>
            <a:r>
              <a:rPr lang="es-ES" sz="1500" dirty="0">
                <a:latin typeface="Roboto"/>
                <a:ea typeface="Roboto"/>
                <a:cs typeface="Roboto"/>
              </a:rPr>
              <a:t>Más cómoda la navegación por internet.</a:t>
            </a:r>
            <a:endParaRPr lang="es-ES" sz="1500" dirty="0"/>
          </a:p>
          <a:p>
            <a:pPr marL="285750" indent="-285750">
              <a:lnSpc>
                <a:spcPct val="90000"/>
              </a:lnSpc>
              <a:buFont typeface="Wingdings" charset="2"/>
              <a:buChar char="q"/>
            </a:pPr>
            <a:endParaRPr lang="es-ES" sz="1500" dirty="0"/>
          </a:p>
          <a:p>
            <a:pPr marL="0" indent="0">
              <a:lnSpc>
                <a:spcPct val="90000"/>
              </a:lnSpc>
              <a:buNone/>
            </a:pPr>
            <a:endParaRPr lang="es-ES" sz="1500" b="1" dirty="0">
              <a:latin typeface="Consolas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1500" dirty="0"/>
          </a:p>
          <a:p>
            <a:pPr marL="0" indent="0">
              <a:lnSpc>
                <a:spcPct val="90000"/>
              </a:lnSpc>
              <a:buNone/>
            </a:pPr>
            <a:endParaRPr lang="es-ES" sz="1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4FF91-EC80-C2CA-525C-F1125371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844" y="1034056"/>
            <a:ext cx="2596281" cy="1353088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3DDAFA84-B524-1222-277C-223C4D05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083" y="609600"/>
            <a:ext cx="1975151" cy="2341699"/>
          </a:xfrm>
          <a:prstGeom prst="rect">
            <a:avLst/>
          </a:prstGeom>
        </p:spPr>
      </p:pic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6D4500A2-F3F0-B783-07E4-ADC555B13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39" y="3068542"/>
            <a:ext cx="5421162" cy="28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80821-A146-ECD3-DB61-B195F2AA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err="1">
                <a:latin typeface="Segoe UI"/>
                <a:cs typeface="Segoe UI"/>
              </a:rPr>
              <a:t>Sprites</a:t>
            </a:r>
            <a:r>
              <a:rPr lang="es-ES">
                <a:latin typeface="Segoe UI"/>
                <a:cs typeface="Segoe UI"/>
              </a:rPr>
              <a:t> de imágenes CSS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 descr="Icono&#10;&#10;El contenido generado por inteligencia artificial puede ser incorrecto.">
            <a:extLst>
              <a:ext uri="{FF2B5EF4-FFF2-40B4-BE49-F238E27FC236}">
                <a16:creationId xmlns:a16="http://schemas.microsoft.com/office/drawing/2014/main" id="{9699F82D-0E9C-1DCF-DFBA-E4374694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28" y="2615285"/>
            <a:ext cx="2596283" cy="908698"/>
          </a:xfrm>
          <a:prstGeom prst="rect">
            <a:avLst/>
          </a:prstGeom>
        </p:spPr>
      </p:pic>
      <p:pic>
        <p:nvPicPr>
          <p:cNvPr id="6" name="Imagen 5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2574213-5785-1C3B-6962-956729AF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164" y="2159663"/>
            <a:ext cx="1542619" cy="388169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78182-C227-4056-00D0-981A64B7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q"/>
            </a:pPr>
            <a:r>
              <a:rPr lang="es-ES" sz="1500" dirty="0">
                <a:latin typeface="Verdana"/>
                <a:ea typeface="Verdana"/>
              </a:rPr>
              <a:t>Un </a:t>
            </a:r>
            <a:r>
              <a:rPr lang="es-ES" sz="1500" dirty="0" err="1">
                <a:latin typeface="Verdana"/>
                <a:ea typeface="Verdana"/>
              </a:rPr>
              <a:t>sprite</a:t>
            </a:r>
            <a:r>
              <a:rPr lang="es-ES" sz="1500" dirty="0">
                <a:latin typeface="Verdana"/>
                <a:ea typeface="Verdana"/>
              </a:rPr>
              <a:t> de imagen </a:t>
            </a:r>
            <a:r>
              <a:rPr lang="es-ES" sz="1500" dirty="0">
                <a:latin typeface="Verdana"/>
                <a:ea typeface="Verdana"/>
                <a:cs typeface="+mn-lt"/>
              </a:rPr>
              <a:t>c</a:t>
            </a:r>
            <a:r>
              <a:rPr lang="es-ES" sz="1500" dirty="0">
                <a:ea typeface="+mn-lt"/>
                <a:cs typeface="+mn-lt"/>
              </a:rPr>
              <a:t>onsiste en combinar varias imágenes pequeñas en una sola imagen grande y luego utilizar CSS para mostrar solo la parte necesaria de esa imagen en cada lugar donde se requiera.</a:t>
            </a:r>
          </a:p>
          <a:p>
            <a:pPr>
              <a:buFont typeface="Wingdings" charset="2"/>
              <a:buChar char="q"/>
            </a:pPr>
            <a:endParaRPr lang="es-ES" sz="1500" dirty="0">
              <a:latin typeface="Trebuchet MS" panose="020B0603020202020204"/>
              <a:ea typeface="Verdana"/>
            </a:endParaRPr>
          </a:p>
        </p:txBody>
      </p:sp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8EAF5886-FDCF-FFF3-324D-FE7F05F92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214" y="4793981"/>
            <a:ext cx="2596283" cy="6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7DDBD-EF89-AAE1-2201-86979FCC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5B7B6-0F37-B129-BD0C-6BDB637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Crea una galería de imágenes con sus respectivas descripciones.</a:t>
            </a:r>
          </a:p>
          <a:p>
            <a:r>
              <a:rPr lang="es-ES" dirty="0"/>
              <a:t>Utiliza la propiedad </a:t>
            </a:r>
            <a:r>
              <a:rPr lang="es-ES" dirty="0" err="1"/>
              <a:t>sprite</a:t>
            </a:r>
            <a:r>
              <a:rPr lang="es-ES" dirty="0"/>
              <a:t> para darle más diseño.</a:t>
            </a:r>
          </a:p>
        </p:txBody>
      </p:sp>
    </p:spTree>
    <p:extLst>
      <p:ext uri="{BB962C8B-B14F-4D97-AF65-F5344CB8AC3E}">
        <p14:creationId xmlns:p14="http://schemas.microsoft.com/office/powerpoint/2010/main" val="150623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EC9AE-2241-D2AE-0504-A81A66CB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7C391-1E5A-AE6C-759A-38D189D4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138"/>
            <a:ext cx="8596668" cy="4387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/>
              <a:t>Aplica todo lo aprendido a tu página web.</a:t>
            </a:r>
          </a:p>
        </p:txBody>
      </p:sp>
    </p:spTree>
    <p:extLst>
      <p:ext uri="{BB962C8B-B14F-4D97-AF65-F5344CB8AC3E}">
        <p14:creationId xmlns:p14="http://schemas.microsoft.com/office/powerpoint/2010/main" val="131348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5223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EECC9-2845-2859-44EF-2122D3A6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Opacity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D6C25-DE96-3A43-9270-2B4ABE77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714"/>
            <a:ext cx="8596668" cy="49628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La propiedad </a:t>
            </a:r>
            <a:r>
              <a:rPr lang="es-ES" dirty="0" err="1">
                <a:ea typeface="+mn-lt"/>
                <a:cs typeface="+mn-lt"/>
              </a:rPr>
              <a:t>opacity</a:t>
            </a:r>
            <a:r>
              <a:rPr lang="es-ES" dirty="0">
                <a:ea typeface="+mn-lt"/>
                <a:cs typeface="+mn-lt"/>
              </a:rPr>
              <a:t> en CSS especifica la opacidad/transparencia de un elemento. Puede tomar un valor entre 0,0 y 1,0. Cuanto menor sea el valor, más transparente será.</a:t>
            </a:r>
            <a:endParaRPr lang="es-ES" dirty="0"/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algn="just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1BD9A7-CBB7-323F-451B-25D2C382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84" y="2432539"/>
            <a:ext cx="1298864" cy="4114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995AD10-984E-A238-3CCD-B9B18A2F1E2D}"/>
              </a:ext>
            </a:extLst>
          </p:cNvPr>
          <p:cNvSpPr txBox="1"/>
          <p:nvPr/>
        </p:nvSpPr>
        <p:spPr>
          <a:xfrm>
            <a:off x="4765430" y="2970823"/>
            <a:ext cx="44909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Se utiliza a menudo junto con el :hover selector para cambiar la opacidad al pasar el ratón: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ADD173-AC7C-CA41-057D-58DC7CDF4728}"/>
              </a:ext>
            </a:extLst>
          </p:cNvPr>
          <p:cNvSpPr txBox="1"/>
          <p:nvPr/>
        </p:nvSpPr>
        <p:spPr>
          <a:xfrm>
            <a:off x="4763477" y="4292600"/>
            <a:ext cx="199390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s-ES" sz="1100" dirty="0">
                <a:solidFill>
                  <a:srgbClr val="A52A2A"/>
                </a:solidFill>
                <a:latin typeface="Consolas"/>
              </a:rPr>
              <a:t> </a:t>
            </a:r>
            <a:r>
              <a:rPr lang="es-ES" sz="1100" dirty="0">
                <a:latin typeface="Consolas"/>
              </a:rPr>
              <a:t>{</a:t>
            </a:r>
            <a:br>
              <a:rPr lang="es-ES" sz="1100" dirty="0">
                <a:latin typeface="Consolas"/>
              </a:rPr>
            </a:br>
            <a:r>
              <a:rPr lang="es-ES" sz="1100" dirty="0">
                <a:latin typeface="Consolas"/>
              </a:rPr>
              <a:t>  </a:t>
            </a:r>
            <a:r>
              <a:rPr lang="es-ES" sz="1100" dirty="0" err="1">
                <a:latin typeface="Consolas"/>
              </a:rPr>
              <a:t>opacity</a:t>
            </a:r>
            <a:r>
              <a:rPr lang="es-ES" sz="1100" dirty="0">
                <a:latin typeface="Consolas"/>
              </a:rPr>
              <a:t>:</a:t>
            </a:r>
            <a:r>
              <a:rPr lang="es-ES" sz="1100" dirty="0">
                <a:solidFill>
                  <a:srgbClr val="0000CD"/>
                </a:solidFill>
                <a:latin typeface="Consolas"/>
              </a:rPr>
              <a:t> 0.5</a:t>
            </a:r>
            <a:r>
              <a:rPr lang="es-ES" sz="1100" dirty="0">
                <a:latin typeface="Consolas"/>
              </a:rPr>
              <a:t>;</a:t>
            </a:r>
            <a:br>
              <a:rPr lang="es-ES" sz="1100" dirty="0">
                <a:latin typeface="Consolas"/>
              </a:rPr>
            </a:br>
            <a:r>
              <a:rPr lang="es-ES" sz="1100" dirty="0">
                <a:latin typeface="Consolas"/>
              </a:rPr>
              <a:t>}</a:t>
            </a:r>
            <a:br>
              <a:rPr lang="es-ES" sz="1100" dirty="0">
                <a:latin typeface="Consolas"/>
              </a:rPr>
            </a:br>
            <a:br>
              <a:rPr lang="es-ES" sz="1100" dirty="0">
                <a:latin typeface="Consolas"/>
              </a:rPr>
            </a:br>
            <a:r>
              <a:rPr lang="es-ES" sz="1100" dirty="0" err="1">
                <a:latin typeface="Consolas"/>
              </a:rPr>
              <a:t>img:hover</a:t>
            </a:r>
            <a:r>
              <a:rPr lang="es-ES" sz="1100" dirty="0">
                <a:latin typeface="Consolas"/>
              </a:rPr>
              <a:t> {</a:t>
            </a:r>
            <a:br>
              <a:rPr lang="es-ES" sz="1100" dirty="0">
                <a:latin typeface="Consolas"/>
              </a:rPr>
            </a:br>
            <a:r>
              <a:rPr lang="es-ES" sz="1100" dirty="0">
                <a:latin typeface="Consolas"/>
              </a:rPr>
              <a:t>  </a:t>
            </a:r>
            <a:r>
              <a:rPr lang="es-ES" sz="1100" dirty="0" err="1">
                <a:latin typeface="Consolas"/>
              </a:rPr>
              <a:t>opacity</a:t>
            </a:r>
            <a:r>
              <a:rPr lang="es-ES" sz="1100" dirty="0">
                <a:latin typeface="Consolas"/>
              </a:rPr>
              <a:t>:</a:t>
            </a:r>
            <a:r>
              <a:rPr lang="es-ES" sz="1100" dirty="0">
                <a:solidFill>
                  <a:srgbClr val="0000CD"/>
                </a:solidFill>
                <a:latin typeface="Consolas"/>
              </a:rPr>
              <a:t> 1.0</a:t>
            </a:r>
            <a:r>
              <a:rPr lang="es-ES" sz="1100" dirty="0">
                <a:latin typeface="Consolas"/>
              </a:rPr>
              <a:t>;</a:t>
            </a:r>
            <a:br>
              <a:rPr lang="es-ES" sz="1100" dirty="0">
                <a:latin typeface="Consolas"/>
              </a:rPr>
            </a:br>
            <a:r>
              <a:rPr lang="es-ES" sz="1100" dirty="0">
                <a:latin typeface="Consolas"/>
              </a:rPr>
              <a:t>}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3F40CD-A1F9-2622-ECDD-9DC9659D19FD}"/>
              </a:ext>
            </a:extLst>
          </p:cNvPr>
          <p:cNvSpPr txBox="1"/>
          <p:nvPr/>
        </p:nvSpPr>
        <p:spPr>
          <a:xfrm>
            <a:off x="2501900" y="2969845"/>
            <a:ext cx="145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Opacidad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BC027A-4C36-8EAF-88CC-8952A2638776}"/>
              </a:ext>
            </a:extLst>
          </p:cNvPr>
          <p:cNvSpPr txBox="1"/>
          <p:nvPr/>
        </p:nvSpPr>
        <p:spPr>
          <a:xfrm>
            <a:off x="2431561" y="4294552"/>
            <a:ext cx="1596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Opacidad 0.5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3C6083-D91C-DB14-3285-42ECFE110CC8}"/>
              </a:ext>
            </a:extLst>
          </p:cNvPr>
          <p:cNvSpPr txBox="1"/>
          <p:nvPr/>
        </p:nvSpPr>
        <p:spPr>
          <a:xfrm>
            <a:off x="2396391" y="5689598"/>
            <a:ext cx="1561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Opacidad 0.2</a:t>
            </a:r>
          </a:p>
        </p:txBody>
      </p:sp>
    </p:spTree>
    <p:extLst>
      <p:ext uri="{BB962C8B-B14F-4D97-AF65-F5344CB8AC3E}">
        <p14:creationId xmlns:p14="http://schemas.microsoft.com/office/powerpoint/2010/main" val="364010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28362-44C3-BA2E-395F-E6603E74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49" y="386862"/>
            <a:ext cx="8596668" cy="1320800"/>
          </a:xfrm>
        </p:spPr>
        <p:txBody>
          <a:bodyPr/>
          <a:lstStyle/>
          <a:p>
            <a:r>
              <a:rPr lang="es-ES" dirty="0" err="1">
                <a:ea typeface="+mj-lt"/>
                <a:cs typeface="+mj-lt"/>
              </a:rPr>
              <a:t>Opacity</a:t>
            </a:r>
            <a:r>
              <a:rPr lang="es-ES" dirty="0">
                <a:ea typeface="+mj-lt"/>
                <a:cs typeface="+mj-lt"/>
              </a:rPr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FEB68-C8DC-C4F7-0201-31B5547A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49" y="116148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b="1" i="1" u="sng" dirty="0">
                <a:solidFill>
                  <a:schemeClr val="tx1"/>
                </a:solidFill>
                <a:ea typeface="+mn-lt"/>
                <a:cs typeface="+mn-lt"/>
              </a:rPr>
              <a:t>Caja transparente:</a:t>
            </a:r>
            <a:endParaRPr lang="es-ES" b="1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1400" dirty="0">
                <a:ea typeface="+mn-lt"/>
                <a:cs typeface="+mn-lt"/>
              </a:rPr>
              <a:t>Al utilizar la propiedad </a:t>
            </a:r>
            <a:r>
              <a:rPr lang="es-ES" sz="1400" dirty="0" err="1">
                <a:ea typeface="+mn-lt"/>
                <a:cs typeface="+mn-lt"/>
              </a:rPr>
              <a:t>opacity</a:t>
            </a:r>
            <a:r>
              <a:rPr lang="es-ES" sz="1400" dirty="0">
                <a:ea typeface="+mn-lt"/>
                <a:cs typeface="+mn-lt"/>
              </a:rPr>
              <a:t> para agregar transparencia al fondo de un elemento, todos sus elementos secundarios heredan la misma transparencia. Esto puede dificultar la lectura del texto dentro de un elemento completamente transparente.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E4E311-F3F4-FC39-ED0B-D75F27799E90}"/>
              </a:ext>
            </a:extLst>
          </p:cNvPr>
          <p:cNvSpPr txBox="1"/>
          <p:nvPr/>
        </p:nvSpPr>
        <p:spPr>
          <a:xfrm>
            <a:off x="708269" y="4015154"/>
            <a:ext cx="4297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i="1" u="sng" dirty="0">
                <a:ea typeface="+mn-lt"/>
                <a:cs typeface="+mn-lt"/>
              </a:rPr>
              <a:t>Transparencia usando RGBA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0A3E91-E377-7CF7-37BB-3D24644D2A54}"/>
              </a:ext>
            </a:extLst>
          </p:cNvPr>
          <p:cNvSpPr txBox="1"/>
          <p:nvPr/>
        </p:nvSpPr>
        <p:spPr>
          <a:xfrm>
            <a:off x="706315" y="4581769"/>
            <a:ext cx="87034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ea typeface="+mn-lt"/>
                <a:cs typeface="+mn-lt"/>
              </a:rPr>
              <a:t>Si no desea aplicar opacidad a los elementos secundarios utilizaremos valores de color RGBA.</a:t>
            </a:r>
            <a:endParaRPr lang="es-ES" sz="1400" dirty="0"/>
          </a:p>
        </p:txBody>
      </p:sp>
      <p:pic>
        <p:nvPicPr>
          <p:cNvPr id="9" name="Imagen 8" descr="Icono&#10;&#10;El contenido generado por inteligencia artificial puede ser incorrecto.">
            <a:extLst>
              <a:ext uri="{FF2B5EF4-FFF2-40B4-BE49-F238E27FC236}">
                <a16:creationId xmlns:a16="http://schemas.microsoft.com/office/drawing/2014/main" id="{D6F3F599-7C11-C755-DA07-EF9B82D0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6" y="2417884"/>
            <a:ext cx="2590800" cy="1371600"/>
          </a:xfrm>
          <a:prstGeom prst="rect">
            <a:avLst/>
          </a:prstGeom>
        </p:spPr>
      </p:pic>
      <p:pic>
        <p:nvPicPr>
          <p:cNvPr id="10" name="Imagen 9" descr="Imagen que contiene Tabla&#10;&#10;El contenido generado por inteligencia artificial puede ser incorrecto.">
            <a:extLst>
              <a:ext uri="{FF2B5EF4-FFF2-40B4-BE49-F238E27FC236}">
                <a16:creationId xmlns:a16="http://schemas.microsoft.com/office/drawing/2014/main" id="{F74D852C-6D82-B39A-21AB-93AD8BCC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36" y="5038357"/>
            <a:ext cx="2595928" cy="161119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3BD69B7-96B9-A84F-38BF-E08D3ED3FB3B}"/>
              </a:ext>
            </a:extLst>
          </p:cNvPr>
          <p:cNvSpPr txBox="1"/>
          <p:nvPr/>
        </p:nvSpPr>
        <p:spPr>
          <a:xfrm>
            <a:off x="5465884" y="2264507"/>
            <a:ext cx="3416300" cy="21236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err="1">
                <a:solidFill>
                  <a:srgbClr val="D7BA7D"/>
                </a:solidFill>
                <a:latin typeface="Consolas"/>
              </a:rPr>
              <a:t>div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&gt;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s-ES" sz="1100" b="1" err="1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err="1">
                <a:solidFill>
                  <a:srgbClr val="CE9178"/>
                </a:solidFill>
                <a:latin typeface="Consolas"/>
              </a:rPr>
              <a:t>green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opacity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/>
          </a:p>
          <a:p>
            <a:r>
              <a:rPr lang="es-ES" sz="1100" b="1" err="1">
                <a:solidFill>
                  <a:srgbClr val="D7BA7D"/>
                </a:solidFill>
                <a:latin typeface="Consolas"/>
              </a:rPr>
              <a:t>div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&gt;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h2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s-ES" sz="1100" b="1" err="1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err="1">
                <a:solidFill>
                  <a:srgbClr val="CE9178"/>
                </a:solidFill>
                <a:latin typeface="Consolas"/>
              </a:rPr>
              <a:t>green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opacity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0.5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/>
          </a:p>
          <a:p>
            <a:r>
              <a:rPr lang="es-ES" sz="1100" b="1" err="1">
                <a:solidFill>
                  <a:srgbClr val="D7BA7D"/>
                </a:solidFill>
                <a:latin typeface="Consolas"/>
              </a:rPr>
              <a:t>div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&gt;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h3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s-ES" sz="1100" b="1" err="1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err="1">
                <a:solidFill>
                  <a:srgbClr val="CE9178"/>
                </a:solidFill>
                <a:latin typeface="Consolas"/>
              </a:rPr>
              <a:t>green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opacity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0.2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31AB01-97E9-8D0E-1DDC-4F1C8A7D0C40}"/>
              </a:ext>
            </a:extLst>
          </p:cNvPr>
          <p:cNvSpPr txBox="1"/>
          <p:nvPr/>
        </p:nvSpPr>
        <p:spPr>
          <a:xfrm>
            <a:off x="4338515" y="5036038"/>
            <a:ext cx="2967891" cy="16158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div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&gt;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255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);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div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&gt;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h2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255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0.5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);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div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&gt;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h3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err="1">
                <a:solidFill>
                  <a:srgbClr val="DCDCAA"/>
                </a:solidFill>
                <a:latin typeface="Consolas"/>
              </a:rPr>
              <a:t>rgb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255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,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0.2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);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203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20D11-C32B-6071-4585-BBC3824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386862"/>
            <a:ext cx="8596668" cy="1320800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Barra de navegación CSS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119E8-70EF-ABC8-7EAD-6727A61D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265874"/>
            <a:ext cx="919454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s-ES" sz="1600" dirty="0">
                <a:ea typeface="+mn-lt"/>
                <a:cs typeface="+mn-lt"/>
              </a:rPr>
              <a:t>Una barra de navegación es básicamente una lista de enlaces, por lo que usar los elementos &lt;</a:t>
            </a:r>
            <a:r>
              <a:rPr lang="es-ES" sz="1600" dirty="0" err="1">
                <a:ea typeface="+mn-lt"/>
                <a:cs typeface="+mn-lt"/>
              </a:rPr>
              <a:t>ul</a:t>
            </a:r>
            <a:r>
              <a:rPr lang="es-ES" sz="1600" dirty="0">
                <a:ea typeface="+mn-lt"/>
                <a:cs typeface="+mn-lt"/>
              </a:rPr>
              <a:t>&gt;,</a:t>
            </a:r>
            <a:endParaRPr lang="es-ES">
              <a:ea typeface="+mn-lt"/>
              <a:cs typeface="+mn-lt"/>
            </a:endParaRPr>
          </a:p>
          <a:p>
            <a:pPr algn="just">
              <a:buNone/>
            </a:pPr>
            <a:r>
              <a:rPr lang="es-ES" sz="1600" dirty="0">
                <a:ea typeface="+mn-lt"/>
                <a:cs typeface="+mn-lt"/>
              </a:rPr>
              <a:t>&lt;</a:t>
            </a:r>
            <a:r>
              <a:rPr lang="es-ES" sz="1600" dirty="0" err="1">
                <a:ea typeface="+mn-lt"/>
                <a:cs typeface="+mn-lt"/>
              </a:rPr>
              <a:t>ol</a:t>
            </a:r>
            <a:r>
              <a:rPr lang="es-ES" sz="1600" dirty="0">
                <a:ea typeface="+mn-lt"/>
                <a:cs typeface="+mn-lt"/>
              </a:rPr>
              <a:t>&gt; y &lt;</a:t>
            </a:r>
            <a:r>
              <a:rPr lang="es-ES" sz="1600" dirty="0" err="1">
                <a:ea typeface="+mn-lt"/>
                <a:cs typeface="+mn-lt"/>
              </a:rPr>
              <a:t>li</a:t>
            </a:r>
            <a:r>
              <a:rPr lang="es-ES" sz="1600" dirty="0">
                <a:ea typeface="+mn-lt"/>
                <a:cs typeface="+mn-lt"/>
              </a:rPr>
              <a:t>&gt;.</a:t>
            </a:r>
            <a:endParaRPr lang="es-ES" dirty="0"/>
          </a:p>
          <a:p>
            <a:pPr algn="just">
              <a:buNone/>
            </a:pPr>
            <a:r>
              <a:rPr lang="es-ES" sz="1800" b="1" i="1" u="sng" dirty="0">
                <a:solidFill>
                  <a:schemeClr val="tx1"/>
                </a:solidFill>
                <a:ea typeface="+mn-lt"/>
                <a:cs typeface="+mn-lt"/>
              </a:rPr>
              <a:t>Barra de navegación vertical</a:t>
            </a:r>
            <a:endParaRPr lang="es-ES" sz="1800" u="sng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3991C79D-058D-1B00-77B4-B902D6FF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7" y="2635119"/>
            <a:ext cx="3752850" cy="1409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3A6855-03D4-CE37-B779-D7B7BB55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55" y="4688254"/>
            <a:ext cx="1895475" cy="1295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C6CE62-477A-FC19-1B16-7BD021D77403}"/>
              </a:ext>
            </a:extLst>
          </p:cNvPr>
          <p:cNvSpPr txBox="1"/>
          <p:nvPr/>
        </p:nvSpPr>
        <p:spPr>
          <a:xfrm>
            <a:off x="5218723" y="2732453"/>
            <a:ext cx="2908300" cy="32470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ul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list-style-type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none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margin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padding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width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200px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s-ES" sz="1100" b="1" dirty="0" err="1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beige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li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a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display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block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black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padding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8px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10px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text-decoration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none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li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a:hover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#555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white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  <a:p>
            <a:pPr algn="l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7260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A595F-12C2-381D-9CA2-9A816F3B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96" y="372253"/>
            <a:ext cx="8971806" cy="5876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b="1" i="1" u="sng" dirty="0">
                <a:solidFill>
                  <a:schemeClr val="tx1"/>
                </a:solidFill>
                <a:ea typeface="+mn-lt"/>
                <a:cs typeface="+mn-lt"/>
              </a:rPr>
              <a:t>Enlace de navegación activo </a:t>
            </a:r>
          </a:p>
          <a:p>
            <a:pPr marL="0" indent="0" algn="just">
              <a:buNone/>
            </a:pPr>
            <a:r>
              <a:rPr lang="es-ES" sz="1400" dirty="0">
                <a:ea typeface="+mn-lt"/>
                <a:cs typeface="+mn-lt"/>
              </a:rPr>
              <a:t>Agregue una clase "activa" al enlace actual para que el usuario sepa en qué página se encuentra:</a:t>
            </a:r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es-E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b="1" i="1" u="sng" dirty="0">
                <a:solidFill>
                  <a:schemeClr val="tx1"/>
                </a:solidFill>
                <a:ea typeface="+mn-lt"/>
                <a:cs typeface="+mn-lt"/>
              </a:rPr>
              <a:t> Barra de navegación vertical fija de altura completa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83197-7429-5D72-F2E5-227D4BE05F68}"/>
              </a:ext>
            </a:extLst>
          </p:cNvPr>
          <p:cNvSpPr txBox="1"/>
          <p:nvPr/>
        </p:nvSpPr>
        <p:spPr>
          <a:xfrm>
            <a:off x="4784080" y="1358899"/>
            <a:ext cx="2438400" cy="17235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li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a.active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green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white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li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a:hover:not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.active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) 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gray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white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/>
          </a:p>
          <a:p>
            <a:pPr algn="l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2EC17B-4A4F-212C-08E1-57DFC6A9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6" y="1357434"/>
            <a:ext cx="4099414" cy="1726223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8AA8D25F-BD63-AA88-85B5-6FC35D17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57" y="1357923"/>
            <a:ext cx="2198076" cy="172915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C1ED5EA-2B83-D8B4-89F9-059C071A7101}"/>
              </a:ext>
            </a:extLst>
          </p:cNvPr>
          <p:cNvSpPr txBox="1"/>
          <p:nvPr/>
        </p:nvSpPr>
        <p:spPr>
          <a:xfrm>
            <a:off x="3874475" y="4366847"/>
            <a:ext cx="3539393" cy="16158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ul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list-style-type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none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margin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padding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position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fixed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width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25%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height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100%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s-ES" sz="1100" b="1" dirty="0" err="1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beige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</p:txBody>
      </p:sp>
      <p:pic>
        <p:nvPicPr>
          <p:cNvPr id="12" name="Imagen 11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F32BCC0-8C96-E779-294F-C342BD43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19" y="4090743"/>
            <a:ext cx="3289056" cy="21563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9B7B85-E291-64D3-4F76-FF75C91E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969" y="4093824"/>
            <a:ext cx="2860431" cy="21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2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E271-23D0-4E95-1BD8-AF613D7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66235-62DA-6414-FBF0-2AFDECAA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/>
              <a:t>Crea una página web  que contenga las siguientes características: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Una barra de navegación vertical de altura fija con su respectiva clase activa.</a:t>
            </a:r>
          </a:p>
          <a:p>
            <a:pPr algn="just"/>
            <a:r>
              <a:rPr lang="es-ES" dirty="0"/>
              <a:t>Añade tanto imágenes como bloques de texto con fondo a tu página y aplica la propiedad </a:t>
            </a:r>
            <a:r>
              <a:rPr lang="es-ES" dirty="0" err="1"/>
              <a:t>opacity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183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C3DF7-0B7E-097C-F0A0-8444F24B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19" y="395699"/>
            <a:ext cx="9522791" cy="626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u="sng" dirty="0">
                <a:solidFill>
                  <a:schemeClr val="tx1"/>
                </a:solidFill>
                <a:ea typeface="+mn-lt"/>
                <a:cs typeface="+mn-lt"/>
              </a:rPr>
              <a:t>Barra de navegación horizontal </a:t>
            </a:r>
            <a:endParaRPr lang="es-ES" u="sng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Hay dos formas de crear una barra de navegación horizontal: mediante elementos de lista </a:t>
            </a:r>
            <a:r>
              <a:rPr lang="es-ES" sz="1400" dirty="0">
                <a:solidFill>
                  <a:schemeClr val="accent2"/>
                </a:solidFill>
                <a:ea typeface="+mn-lt"/>
                <a:cs typeface="+mn-lt"/>
              </a:rPr>
              <a:t>flotantes</a:t>
            </a:r>
            <a:r>
              <a:rPr lang="es-ES" sz="1400" dirty="0">
                <a:ea typeface="+mn-lt"/>
                <a:cs typeface="+mn-lt"/>
              </a:rPr>
              <a:t> o en </a:t>
            </a:r>
            <a:r>
              <a:rPr lang="es-ES" sz="1400" dirty="0">
                <a:solidFill>
                  <a:schemeClr val="accent2"/>
                </a:solidFill>
                <a:ea typeface="+mn-lt"/>
                <a:cs typeface="+mn-lt"/>
              </a:rPr>
              <a:t>línea</a:t>
            </a:r>
            <a:r>
              <a:rPr lang="es-ES" sz="1400" dirty="0">
                <a:ea typeface="+mn-lt"/>
                <a:cs typeface="+mn-lt"/>
              </a:rPr>
              <a:t>.</a:t>
            </a:r>
            <a:endParaRPr lang="es-ES" sz="1400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b="1" i="1" u="sng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b="1" i="1" u="sng" dirty="0">
                <a:solidFill>
                  <a:schemeClr val="tx1"/>
                </a:solidFill>
                <a:ea typeface="+mn-lt"/>
                <a:cs typeface="+mn-lt"/>
              </a:rPr>
              <a:t>Enlace de navegación activo</a:t>
            </a:r>
            <a:endParaRPr lang="es-ES" b="1" i="1" u="sng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92D175-2EEF-5916-DA1B-B18076D824D8}"/>
              </a:ext>
            </a:extLst>
          </p:cNvPr>
          <p:cNvSpPr txBox="1"/>
          <p:nvPr/>
        </p:nvSpPr>
        <p:spPr>
          <a:xfrm>
            <a:off x="374160" y="2898530"/>
            <a:ext cx="6927360" cy="132856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s-ES" b="1" i="1" u="sng" dirty="0"/>
              <a:t>Elementos de lista flotantes </a:t>
            </a:r>
            <a:endParaRPr lang="es-ES" dirty="0"/>
          </a:p>
          <a:p>
            <a:pPr>
              <a:spcBef>
                <a:spcPts val="1000"/>
              </a:spcBef>
            </a:pPr>
            <a:r>
              <a:rPr lang="es-ES" dirty="0">
                <a:solidFill>
                  <a:srgbClr val="404040"/>
                </a:solidFill>
              </a:rPr>
              <a:t>Otra forma de crear una barra de navegación horizontal es hacer flotar los elementos y especificar un diseño para cada enlace de navegación.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593C25-B208-0331-2915-E931BE6730DD}"/>
              </a:ext>
            </a:extLst>
          </p:cNvPr>
          <p:cNvSpPr txBox="1"/>
          <p:nvPr/>
        </p:nvSpPr>
        <p:spPr>
          <a:xfrm>
            <a:off x="374160" y="1234830"/>
            <a:ext cx="3939931" cy="160556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s-ES" b="1" i="1" u="sng" dirty="0"/>
              <a:t>Elementos de lista en línea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s-ES" dirty="0">
                <a:solidFill>
                  <a:srgbClr val="404040"/>
                </a:solidFill>
              </a:rPr>
              <a:t>Una forma de crear una barra de navegación horizontal es especificar los elementos como en línea. </a:t>
            </a:r>
            <a:endParaRPr lang="en-US"/>
          </a:p>
          <a:p>
            <a:pPr algn="l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9AC9F7-67DF-C536-5692-43F1C95A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6" y="4325572"/>
            <a:ext cx="4038600" cy="438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9D501B-4355-E551-0CFA-D95B9B8A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29" y="1554773"/>
            <a:ext cx="2533650" cy="266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CD3B59-37B2-6D23-F09C-7230B9115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0" y="5726480"/>
            <a:ext cx="5000625" cy="4381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B950400-B660-7064-28E7-CAC96AF2EEAB}"/>
              </a:ext>
            </a:extLst>
          </p:cNvPr>
          <p:cNvSpPr txBox="1"/>
          <p:nvPr/>
        </p:nvSpPr>
        <p:spPr>
          <a:xfrm>
            <a:off x="4529992" y="1380393"/>
            <a:ext cx="1694961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dirty="0" err="1">
                <a:solidFill>
                  <a:srgbClr val="A52A2A"/>
                </a:solidFill>
                <a:latin typeface="Consolas"/>
              </a:rPr>
              <a:t>li</a:t>
            </a:r>
            <a:r>
              <a:rPr lang="es-ES" sz="1100" dirty="0">
                <a:solidFill>
                  <a:srgbClr val="A52A2A"/>
                </a:solidFill>
                <a:latin typeface="Consolas"/>
              </a:rPr>
              <a:t> </a:t>
            </a:r>
            <a:r>
              <a:rPr lang="es-ES" sz="1100" dirty="0">
                <a:latin typeface="Consolas"/>
              </a:rPr>
              <a:t>{</a:t>
            </a:r>
            <a:br>
              <a:rPr lang="es-ES" sz="1100" dirty="0">
                <a:latin typeface="Consolas"/>
              </a:rPr>
            </a:br>
            <a:r>
              <a:rPr lang="es-ES" sz="1100" dirty="0">
                <a:latin typeface="Consolas"/>
              </a:rPr>
              <a:t>  </a:t>
            </a:r>
            <a:r>
              <a:rPr lang="es-ES" sz="1100" dirty="0" err="1">
                <a:latin typeface="Consolas"/>
              </a:rPr>
              <a:t>display</a:t>
            </a:r>
            <a:r>
              <a:rPr lang="es-ES" sz="1100" dirty="0">
                <a:latin typeface="Consolas"/>
              </a:rPr>
              <a:t>:</a:t>
            </a:r>
            <a:r>
              <a:rPr lang="es-ES" sz="1100" dirty="0">
                <a:solidFill>
                  <a:srgbClr val="0000CD"/>
                </a:solidFill>
                <a:latin typeface="Consolas"/>
              </a:rPr>
              <a:t> </a:t>
            </a:r>
            <a:r>
              <a:rPr lang="es-ES" sz="1100" dirty="0" err="1">
                <a:solidFill>
                  <a:srgbClr val="0000CD"/>
                </a:solidFill>
                <a:latin typeface="Consolas"/>
              </a:rPr>
              <a:t>inline</a:t>
            </a:r>
            <a:r>
              <a:rPr lang="es-ES" sz="1100" dirty="0">
                <a:latin typeface="Consolas"/>
              </a:rPr>
              <a:t>;</a:t>
            </a:r>
            <a:br>
              <a:rPr lang="es-ES" sz="1100" dirty="0">
                <a:latin typeface="Consolas"/>
              </a:rPr>
            </a:br>
            <a:r>
              <a:rPr lang="es-ES" sz="1100" dirty="0">
                <a:latin typeface="Consolas"/>
              </a:rPr>
              <a:t>}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5DCA40-D0D5-52DF-0962-AB830A848C51}"/>
              </a:ext>
            </a:extLst>
          </p:cNvPr>
          <p:cNvSpPr txBox="1"/>
          <p:nvPr/>
        </p:nvSpPr>
        <p:spPr>
          <a:xfrm>
            <a:off x="7475416" y="3529622"/>
            <a:ext cx="2365131" cy="31393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ul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list-style-type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none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overflow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hidden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#333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li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float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left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li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>
                <a:solidFill>
                  <a:srgbClr val="D7BA7D"/>
                </a:solidFill>
                <a:latin typeface="Consolas"/>
              </a:rPr>
              <a:t>a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display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block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white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text-align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center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padding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14px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16px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text-decoration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none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li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a:hover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#111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49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9EBC7-776A-DF71-28FA-531280B6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46" y="359349"/>
            <a:ext cx="8714319" cy="6131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b="1" i="1" u="sng" dirty="0">
                <a:solidFill>
                  <a:schemeClr val="tx1"/>
                </a:solidFill>
                <a:ea typeface="+mn-lt"/>
                <a:cs typeface="+mn-lt"/>
              </a:rPr>
              <a:t>Barra de navegación horizontal fija</a:t>
            </a:r>
          </a:p>
          <a:p>
            <a:pPr marL="0" indent="0" algn="just">
              <a:buNone/>
            </a:pPr>
            <a:r>
              <a:rPr lang="es-ES" sz="1600" dirty="0">
                <a:ea typeface="+mn-lt"/>
                <a:cs typeface="+mn-lt"/>
              </a:rPr>
              <a:t>Puede permanecer en la parte superior o inferior de la página, incluso cuando el usuario se desplaza por la página.</a:t>
            </a:r>
            <a:endParaRPr lang="es-ES" sz="1600" dirty="0"/>
          </a:p>
        </p:txBody>
      </p:sp>
      <p:pic>
        <p:nvPicPr>
          <p:cNvPr id="7" name="Imagen 6" descr="Forma, Rectángulo, Cuadrado&#10;&#10;El contenido generado por inteligencia artificial puede ser incorrecto.">
            <a:extLst>
              <a:ext uri="{FF2B5EF4-FFF2-40B4-BE49-F238E27FC236}">
                <a16:creationId xmlns:a16="http://schemas.microsoft.com/office/drawing/2014/main" id="{C9713FA9-45C5-4C91-714D-C4DA64F3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46" y="2489196"/>
            <a:ext cx="3203376" cy="2955298"/>
          </a:xfrm>
          <a:prstGeom prst="rect">
            <a:avLst/>
          </a:prstGeom>
        </p:spPr>
      </p:pic>
      <p:pic>
        <p:nvPicPr>
          <p:cNvPr id="8" name="Imagen 7" descr="Forma, Cuadrado&#10;&#10;El contenido generado por inteligencia artificial puede ser incorrecto.">
            <a:extLst>
              <a:ext uri="{FF2B5EF4-FFF2-40B4-BE49-F238E27FC236}">
                <a16:creationId xmlns:a16="http://schemas.microsoft.com/office/drawing/2014/main" id="{6CAD4AC9-AEF5-4756-CD3E-E5133D0D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7" y="2483813"/>
            <a:ext cx="3083870" cy="295522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A7CEB32-EFDA-608A-EAE6-D46AFEB153E0}"/>
              </a:ext>
            </a:extLst>
          </p:cNvPr>
          <p:cNvSpPr txBox="1"/>
          <p:nvPr/>
        </p:nvSpPr>
        <p:spPr>
          <a:xfrm>
            <a:off x="3644272" y="2488936"/>
            <a:ext cx="2628900" cy="29700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ul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position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fixed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top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width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100%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list-style-type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none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black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/>
          </a:p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div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margin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-top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60px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padding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-top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400px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5px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s-ES" sz="1100" b="1" dirty="0" err="1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yellowgreen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height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1500px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>
              <a:solidFill>
                <a:srgbClr val="000000"/>
              </a:solidFill>
              <a:latin typeface="Trebuchet MS" panose="020B0603020202020204"/>
            </a:endParaRPr>
          </a:p>
          <a:p>
            <a:endParaRPr lang="es-ES" sz="1100" b="1" dirty="0">
              <a:solidFill>
                <a:srgbClr val="D4D4D4"/>
              </a:solidFill>
              <a:latin typeface="Consolas"/>
            </a:endParaRPr>
          </a:p>
          <a:p>
            <a:endParaRPr lang="es-ES" sz="1100" b="1" dirty="0">
              <a:solidFill>
                <a:srgbClr val="D4D4D4"/>
              </a:solidFill>
              <a:latin typeface="Consolas"/>
            </a:endParaRPr>
          </a:p>
          <a:p>
            <a:endParaRPr lang="es-ES" sz="1100" b="1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D8E58C-4928-6136-7963-0505992AC3A3}"/>
              </a:ext>
            </a:extLst>
          </p:cNvPr>
          <p:cNvSpPr txBox="1"/>
          <p:nvPr/>
        </p:nvSpPr>
        <p:spPr>
          <a:xfrm>
            <a:off x="943969" y="1842448"/>
            <a:ext cx="25589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Segoe UI"/>
                <a:cs typeface="Segoe UI"/>
              </a:rPr>
              <a:t>Parte superior fija</a:t>
            </a:r>
            <a:endParaRPr lang="es-ES"/>
          </a:p>
          <a:p>
            <a:pPr algn="l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0CD259D-964E-A2F3-BA76-4FDD5986CA19}"/>
              </a:ext>
            </a:extLst>
          </p:cNvPr>
          <p:cNvSpPr txBox="1"/>
          <p:nvPr/>
        </p:nvSpPr>
        <p:spPr>
          <a:xfrm>
            <a:off x="7290179" y="1831075"/>
            <a:ext cx="18879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Segoe UI"/>
                <a:cs typeface="Segoe UI"/>
              </a:rPr>
              <a:t>Fondo fijo</a:t>
            </a:r>
            <a:endParaRPr lang="es-ES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928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053D-ABBD-BD48-AFB7-E60C0FB1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28" y="228857"/>
            <a:ext cx="8596668" cy="1320800"/>
          </a:xfrm>
        </p:spPr>
        <p:txBody>
          <a:bodyPr/>
          <a:lstStyle/>
          <a:p>
            <a:r>
              <a:rPr lang="es-ES" dirty="0"/>
              <a:t>Posicionamiento </a:t>
            </a:r>
            <a:r>
              <a:rPr lang="es-ES" dirty="0" err="1"/>
              <a:t>sticky</a:t>
            </a:r>
          </a:p>
        </p:txBody>
      </p:sp>
      <p:pic>
        <p:nvPicPr>
          <p:cNvPr id="5" name="Marcador de contenido 4" descr="Interfaz de usuario gráfica, 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DCE9683-37E7-D0ED-ABC4-0E27D6DCA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71" y="2163268"/>
            <a:ext cx="3258403" cy="3029611"/>
          </a:xfrm>
        </p:spPr>
      </p:pic>
      <p:pic>
        <p:nvPicPr>
          <p:cNvPr id="7" name="Imagen 6" descr="Imagen que contiene Tabla&#10;&#10;El contenido generado por inteligencia artificial puede ser incorrecto.">
            <a:extLst>
              <a:ext uri="{FF2B5EF4-FFF2-40B4-BE49-F238E27FC236}">
                <a16:creationId xmlns:a16="http://schemas.microsoft.com/office/drawing/2014/main" id="{E8638FD4-E4AB-27BB-6DAE-8E56205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42" y="2988392"/>
            <a:ext cx="3264089" cy="319731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0A8B31-40D5-6393-A3EC-2A093A7961B1}"/>
              </a:ext>
            </a:extLst>
          </p:cNvPr>
          <p:cNvSpPr txBox="1"/>
          <p:nvPr/>
        </p:nvSpPr>
        <p:spPr>
          <a:xfrm>
            <a:off x="7142328" y="4583373"/>
            <a:ext cx="2706804" cy="1785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dirty="0" err="1">
                <a:solidFill>
                  <a:srgbClr val="D7BA7D"/>
                </a:solidFill>
                <a:latin typeface="Consolas"/>
              </a:rPr>
              <a:t>ul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 {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list-style-type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none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margin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padding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overflow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 err="1">
                <a:solidFill>
                  <a:srgbClr val="CE9178"/>
                </a:solidFill>
                <a:latin typeface="Consolas"/>
              </a:rPr>
              <a:t>hidden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background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-color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CE9178"/>
                </a:solidFill>
                <a:latin typeface="Consolas"/>
              </a:rPr>
              <a:t>#333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>
                <a:solidFill>
                  <a:srgbClr val="9CDCFE"/>
                </a:solidFill>
                <a:latin typeface="Consolas"/>
              </a:rPr>
              <a:t>position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err="1">
                <a:solidFill>
                  <a:srgbClr val="FFC000"/>
                </a:solidFill>
                <a:latin typeface="Consolas"/>
              </a:rPr>
              <a:t>sticky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 dirty="0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dirty="0">
                <a:solidFill>
                  <a:srgbClr val="9CDCFE"/>
                </a:solidFill>
                <a:latin typeface="Consolas"/>
              </a:rPr>
              <a:t>top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s-ES" sz="1100" b="1" dirty="0" err="1">
                <a:solidFill>
                  <a:srgbClr val="9CDCFE"/>
                </a:solidFill>
                <a:latin typeface="Consolas"/>
              </a:rPr>
              <a:t>width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s-ES" sz="1100" b="1" dirty="0">
                <a:solidFill>
                  <a:srgbClr val="B5CEA8"/>
                </a:solidFill>
                <a:latin typeface="Consolas"/>
              </a:rPr>
              <a:t>100%</a:t>
            </a:r>
            <a:r>
              <a:rPr lang="es-ES" sz="1100" b="1" dirty="0">
                <a:solidFill>
                  <a:srgbClr val="D4D4D4"/>
                </a:solidFill>
                <a:latin typeface="Consolas"/>
              </a:rPr>
              <a:t>;</a:t>
            </a:r>
            <a:endParaRPr lang="es-ES" b="1"/>
          </a:p>
          <a:p>
            <a:r>
              <a:rPr lang="es-ES" sz="1100" b="1" dirty="0">
                <a:solidFill>
                  <a:srgbClr val="D4D4D4"/>
                </a:solidFill>
                <a:latin typeface="Consolas"/>
              </a:rPr>
              <a:t>}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677F2E-1EFD-F88B-92E3-241AF5594D7C}"/>
              </a:ext>
            </a:extLst>
          </p:cNvPr>
          <p:cNvSpPr txBox="1"/>
          <p:nvPr/>
        </p:nvSpPr>
        <p:spPr>
          <a:xfrm>
            <a:off x="318447" y="1137313"/>
            <a:ext cx="8472984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600" dirty="0">
                <a:solidFill>
                  <a:srgbClr val="1F1F1F"/>
                </a:solidFill>
                <a:ea typeface="+mn-lt"/>
                <a:cs typeface="+mn-lt"/>
              </a:rPr>
              <a:t>El posicionamiento </a:t>
            </a:r>
            <a:r>
              <a:rPr lang="es-ES" sz="1600" dirty="0" err="1">
                <a:solidFill>
                  <a:srgbClr val="1F1F1F"/>
                </a:solidFill>
                <a:ea typeface="+mn-lt"/>
                <a:cs typeface="+mn-lt"/>
              </a:rPr>
              <a:t>sticky</a:t>
            </a:r>
            <a:r>
              <a:rPr lang="es-ES" sz="1600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s-ES" sz="1600" dirty="0">
                <a:solidFill>
                  <a:srgbClr val="040C28"/>
                </a:solidFill>
                <a:ea typeface="+mn-lt"/>
                <a:cs typeface="+mn-lt"/>
              </a:rPr>
              <a:t>se suele utilizar cuando queremos que un elemento se posicione en un lugar específico de forma fija</a:t>
            </a:r>
            <a:r>
              <a:rPr lang="es-ES" sz="1600" dirty="0">
                <a:solidFill>
                  <a:srgbClr val="1F1F1F"/>
                </a:solidFill>
                <a:ea typeface="+mn-lt"/>
                <a:cs typeface="+mn-lt"/>
              </a:rPr>
              <a:t>, exactamente como el posicionamiento fijo (</a:t>
            </a:r>
            <a:r>
              <a:rPr lang="es-ES" sz="1600" dirty="0" err="1">
                <a:solidFill>
                  <a:srgbClr val="1F1F1F"/>
                </a:solidFill>
                <a:ea typeface="+mn-lt"/>
                <a:cs typeface="+mn-lt"/>
              </a:rPr>
              <a:t>fixed</a:t>
            </a:r>
            <a:r>
              <a:rPr lang="es-ES" sz="1600" dirty="0">
                <a:solidFill>
                  <a:srgbClr val="1F1F1F"/>
                </a:solidFill>
                <a:ea typeface="+mn-lt"/>
                <a:cs typeface="+mn-lt"/>
              </a:rPr>
              <a:t>), pero sólo en un momento o a una altura determinada.</a:t>
            </a:r>
            <a:endParaRPr lang="es-E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2480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1051</Words>
  <Application>Microsoft Office PowerPoint</Application>
  <PresentationFormat>Panorámica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Consolas</vt:lpstr>
      <vt:lpstr>Roboto</vt:lpstr>
      <vt:lpstr>Segoe UI</vt:lpstr>
      <vt:lpstr>Trebuchet MS</vt:lpstr>
      <vt:lpstr>Verdana</vt:lpstr>
      <vt:lpstr>Wingdings</vt:lpstr>
      <vt:lpstr>Wingdings 3</vt:lpstr>
      <vt:lpstr>Wingdings,Sans-Serif</vt:lpstr>
      <vt:lpstr>Faceta</vt:lpstr>
      <vt:lpstr>Lenguajes de marcas y sistemas de gestión de información</vt:lpstr>
      <vt:lpstr>Opacity</vt:lpstr>
      <vt:lpstr>Opacity II</vt:lpstr>
      <vt:lpstr>Barra de navegación CSS </vt:lpstr>
      <vt:lpstr>Presentación de PowerPoint</vt:lpstr>
      <vt:lpstr>Ejercicio I</vt:lpstr>
      <vt:lpstr>Presentación de PowerPoint</vt:lpstr>
      <vt:lpstr>Presentación de PowerPoint</vt:lpstr>
      <vt:lpstr>Posicionamiento sticky</vt:lpstr>
      <vt:lpstr>Menús desplegables CSS </vt:lpstr>
      <vt:lpstr>Ejercicio II</vt:lpstr>
      <vt:lpstr>Galería de imágenes CSS  </vt:lpstr>
      <vt:lpstr>Sprites de imágenes CSS </vt:lpstr>
      <vt:lpstr>Ejercicio III</vt:lpstr>
      <vt:lpstr>Ejercicio IV</vt:lpstr>
      <vt:lpstr>Lenguajes de marcas y sistemas de gestión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BARBA SALVADOR</dc:creator>
  <cp:lastModifiedBy>ANTONIO BARBA SALVADOR</cp:lastModifiedBy>
  <cp:revision>462</cp:revision>
  <dcterms:created xsi:type="dcterms:W3CDTF">2024-12-07T06:51:32Z</dcterms:created>
  <dcterms:modified xsi:type="dcterms:W3CDTF">2025-01-27T18:03:07Z</dcterms:modified>
</cp:coreProperties>
</file>