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25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8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98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2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43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86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97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5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25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86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1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66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1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24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1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1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80F4-F4A1-4F33-9886-A93C047AC1BD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FE2EEC-49DF-4C2B-8551-47896A73C9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0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82641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CEB78-60BC-2779-EB80-68A4997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41D42-32A2-8A09-45FB-B06F78BA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210"/>
            <a:ext cx="8596668" cy="5014824"/>
          </a:xfrm>
        </p:spPr>
        <p:txBody>
          <a:bodyPr/>
          <a:lstStyle/>
          <a:p>
            <a:pPr algn="just"/>
            <a:r>
              <a:rPr lang="es-ES" b="1" dirty="0" err="1"/>
              <a:t>align-items</a:t>
            </a:r>
            <a:r>
              <a:rPr lang="es-ES" b="1" dirty="0"/>
              <a:t> </a:t>
            </a:r>
            <a:r>
              <a:rPr lang="es-ES" dirty="0"/>
              <a:t>y</a:t>
            </a:r>
            <a:r>
              <a:rPr lang="es-ES" b="1" dirty="0"/>
              <a:t> </a:t>
            </a:r>
            <a:r>
              <a:rPr lang="es-ES" b="1" dirty="0" err="1"/>
              <a:t>justify</a:t>
            </a:r>
            <a:r>
              <a:rPr lang="es-ES" b="1" dirty="0"/>
              <a:t>-ítems</a:t>
            </a:r>
            <a:r>
              <a:rPr lang="es-ES" dirty="0"/>
              <a:t>: Alinean los elementos hijos dentro de sus celdas en los ejes transversal y principal, respectivamente.</a:t>
            </a:r>
          </a:p>
          <a:p>
            <a:pPr marL="0" indent="0" algn="just">
              <a:buNone/>
            </a:pPr>
            <a:r>
              <a:rPr lang="es-ES" dirty="0"/>
              <a:t>Valores comunes:</a:t>
            </a:r>
          </a:p>
          <a:p>
            <a:pPr lvl="1" algn="just"/>
            <a:r>
              <a:rPr lang="es-ES" dirty="0" err="1"/>
              <a:t>start</a:t>
            </a:r>
            <a:r>
              <a:rPr lang="es-ES" dirty="0"/>
              <a:t>: Inicio de la celda.</a:t>
            </a:r>
          </a:p>
          <a:p>
            <a:pPr lvl="1" algn="just"/>
            <a:r>
              <a:rPr lang="es-ES" dirty="0" err="1"/>
              <a:t>end</a:t>
            </a:r>
            <a:r>
              <a:rPr lang="es-ES" dirty="0"/>
              <a:t>: Final de la celda.</a:t>
            </a:r>
          </a:p>
          <a:p>
            <a:pPr lvl="1" algn="just"/>
            <a:r>
              <a:rPr lang="es-ES" dirty="0"/>
              <a:t>center: Centro de la celda.</a:t>
            </a:r>
          </a:p>
          <a:p>
            <a:pPr lvl="1" algn="just"/>
            <a:r>
              <a:rPr lang="es-ES" dirty="0" err="1"/>
              <a:t>stretch</a:t>
            </a:r>
            <a:r>
              <a:rPr lang="es-ES" dirty="0"/>
              <a:t> (predeterminado): Ocupa todo el espacio disponible.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84F9CCF-BB47-752B-BE47-04A61B47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62687"/>
              </p:ext>
            </p:extLst>
          </p:nvPr>
        </p:nvGraphicFramePr>
        <p:xfrm>
          <a:off x="3537717" y="4430796"/>
          <a:ext cx="28759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902">
                  <a:extLst>
                    <a:ext uri="{9D8B030D-6E8A-4147-A177-3AD203B41FA5}">
                      <a16:colId xmlns:a16="http://schemas.microsoft.com/office/drawing/2014/main" val="2153907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.grid {</a:t>
                      </a:r>
                    </a:p>
                    <a:p>
                      <a:r>
                        <a:rPr lang="en-US" dirty="0"/>
                        <a:t>  display: grid;</a:t>
                      </a:r>
                    </a:p>
                    <a:p>
                      <a:r>
                        <a:rPr lang="en-US" dirty="0"/>
                        <a:t>  align-items: center;</a:t>
                      </a:r>
                    </a:p>
                    <a:p>
                      <a:r>
                        <a:rPr lang="en-US" dirty="0"/>
                        <a:t>  justify-items: center;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8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78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2FF2F-ED8C-954C-0E2E-EAC0E80E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A1BB9-B001-A861-259B-5A888F94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736"/>
            <a:ext cx="8596668" cy="4940007"/>
          </a:xfrm>
        </p:spPr>
        <p:txBody>
          <a:bodyPr/>
          <a:lstStyle/>
          <a:p>
            <a:pPr algn="just"/>
            <a:r>
              <a:rPr lang="es-ES" b="1" dirty="0" err="1"/>
              <a:t>align-content</a:t>
            </a:r>
            <a:r>
              <a:rPr lang="es-ES" b="1" dirty="0"/>
              <a:t> </a:t>
            </a:r>
            <a:r>
              <a:rPr lang="es-ES" dirty="0"/>
              <a:t>y</a:t>
            </a:r>
            <a:r>
              <a:rPr lang="es-ES" b="1" dirty="0"/>
              <a:t> </a:t>
            </a:r>
            <a:r>
              <a:rPr lang="es-ES" b="1" dirty="0" err="1"/>
              <a:t>justify-content</a:t>
            </a:r>
            <a:r>
              <a:rPr lang="es-ES" dirty="0"/>
              <a:t>: Controlan la alineación de toda la cuadrícula dentro del contenedor cuando el tamaño total es menor que el contenedor.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 err="1"/>
              <a:t>grid-column</a:t>
            </a:r>
            <a:r>
              <a:rPr lang="es-ES" b="1" dirty="0"/>
              <a:t> y </a:t>
            </a:r>
            <a:r>
              <a:rPr lang="es-ES" b="1" dirty="0" err="1"/>
              <a:t>grid-row</a:t>
            </a:r>
            <a:r>
              <a:rPr lang="es-ES" dirty="0"/>
              <a:t>: Especifican la posición y el rango que ocupa un elemento hijo en la cuadrícula.</a:t>
            </a:r>
          </a:p>
          <a:p>
            <a:pPr algn="just"/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D0535DD-434F-4CD8-7BEF-814B0110E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68576"/>
              </p:ext>
            </p:extLst>
          </p:nvPr>
        </p:nvGraphicFramePr>
        <p:xfrm>
          <a:off x="911668" y="2379410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734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</a:t>
                      </a:r>
                      <a:r>
                        <a:rPr lang="es-ES" dirty="0" err="1"/>
                        <a:t>grid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display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grid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justify-content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space-around</a:t>
                      </a:r>
                      <a:r>
                        <a:rPr lang="es-ES" dirty="0"/>
                        <a:t>; /* Espacio horizontal entre la cuadrícula y los bordes */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align-content</a:t>
                      </a:r>
                      <a:r>
                        <a:rPr lang="es-ES" dirty="0"/>
                        <a:t>: center; /* Centrado vertical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9058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C561ECC-ABB5-C969-5694-011D71032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2414"/>
              </p:ext>
            </p:extLst>
          </p:nvPr>
        </p:nvGraphicFramePr>
        <p:xfrm>
          <a:off x="911668" y="505968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65021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.hijo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grid-column</a:t>
                      </a:r>
                      <a:r>
                        <a:rPr lang="es-ES" dirty="0"/>
                        <a:t>: 1 / 3; /* Ocupa desde la columna 1 hasta antes de la 3 */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grid-row</a:t>
                      </a:r>
                      <a:r>
                        <a:rPr lang="es-ES" dirty="0"/>
                        <a:t>: 2 / 4;    /* Ocupa desde la fila 2 hasta antes de la 4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3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6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D99DB-22F7-25BE-F8BE-356971FC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 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BA4A9-4A53-CE5A-08F5-94CEAB9C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1825"/>
            <a:ext cx="8596668" cy="3880773"/>
          </a:xfrm>
        </p:spPr>
        <p:txBody>
          <a:bodyPr/>
          <a:lstStyle/>
          <a:p>
            <a:pPr algn="just"/>
            <a:r>
              <a:rPr lang="es-ES" b="1" dirty="0" err="1"/>
              <a:t>grid-area</a:t>
            </a:r>
            <a:r>
              <a:rPr lang="es-ES" dirty="0"/>
              <a:t>: Combina las propiedades </a:t>
            </a:r>
            <a:r>
              <a:rPr lang="es-ES" dirty="0" err="1"/>
              <a:t>grid-row</a:t>
            </a:r>
            <a:r>
              <a:rPr lang="es-ES" dirty="0"/>
              <a:t> y </a:t>
            </a:r>
            <a:r>
              <a:rPr lang="es-ES" dirty="0" err="1"/>
              <a:t>grid-column</a:t>
            </a:r>
            <a:r>
              <a:rPr lang="es-ES" dirty="0"/>
              <a:t> en una sola.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 err="1"/>
              <a:t>justify-self</a:t>
            </a:r>
            <a:r>
              <a:rPr lang="es-ES" dirty="0"/>
              <a:t> y </a:t>
            </a:r>
            <a:r>
              <a:rPr lang="es-ES" b="1" dirty="0" err="1"/>
              <a:t>align-self</a:t>
            </a:r>
            <a:r>
              <a:rPr lang="es-ES" dirty="0"/>
              <a:t>: Ajustan la alineación de un elemento hijo dentro de su celda.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5A11F4B-6620-A69C-2E17-B31A3F604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70605"/>
              </p:ext>
            </p:extLst>
          </p:nvPr>
        </p:nvGraphicFramePr>
        <p:xfrm>
          <a:off x="1900192" y="2399176"/>
          <a:ext cx="615094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947">
                  <a:extLst>
                    <a:ext uri="{9D8B030D-6E8A-4147-A177-3AD203B41FA5}">
                      <a16:colId xmlns:a16="http://schemas.microsoft.com/office/drawing/2014/main" val="3821779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.hijo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grid-area</a:t>
                      </a:r>
                      <a:r>
                        <a:rPr lang="es-ES" dirty="0"/>
                        <a:t>: 2 / 1 / 4 / 3; /* Fila 2 a 4, Columna 1 a 3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1372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CF28E1A-C6BC-A2C2-4FBF-992EFD64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06085"/>
              </p:ext>
            </p:extLst>
          </p:nvPr>
        </p:nvGraphicFramePr>
        <p:xfrm>
          <a:off x="1886195" y="4255968"/>
          <a:ext cx="617893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939">
                  <a:extLst>
                    <a:ext uri="{9D8B030D-6E8A-4147-A177-3AD203B41FA5}">
                      <a16:colId xmlns:a16="http://schemas.microsoft.com/office/drawing/2014/main" val="22661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.hijo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justify-self</a:t>
                      </a:r>
                      <a:r>
                        <a:rPr lang="es-ES" dirty="0"/>
                        <a:t>: center; /* Centra horizontalmente */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align-self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end</a:t>
                      </a:r>
                      <a:r>
                        <a:rPr lang="es-ES" dirty="0"/>
                        <a:t>;      /* Alinea al final verticalmente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9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7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87E93-1786-43D8-B536-C434DA30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86612"/>
            <a:ext cx="8596668" cy="1320800"/>
          </a:xfrm>
        </p:spPr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834E5-0DA6-3823-F450-5CF4C54E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84354"/>
            <a:ext cx="8596668" cy="577364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table, </a:t>
            </a:r>
            <a:r>
              <a:rPr lang="es-ES" dirty="0" err="1"/>
              <a:t>inline</a:t>
            </a:r>
            <a:r>
              <a:rPr lang="es-ES" dirty="0"/>
              <a:t>-table: Convierte un elemento en un cuadro de tabla (similar a un &lt;table&gt; en HTML). Esto permite aplicar comportamientos de tablas sin necesidad de usar una estructura HTML de tabla.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Valores:</a:t>
            </a:r>
          </a:p>
          <a:p>
            <a:pPr algn="just"/>
            <a:r>
              <a:rPr lang="es-ES" b="1" i="1" dirty="0"/>
              <a:t>table</a:t>
            </a:r>
            <a:r>
              <a:rPr lang="es-ES" dirty="0"/>
              <a:t>	 hace que el elemento actúe como una tabla.</a:t>
            </a:r>
          </a:p>
          <a:p>
            <a:pPr algn="just"/>
            <a:r>
              <a:rPr lang="es-ES" b="1" i="1" dirty="0"/>
              <a:t>table-</a:t>
            </a:r>
            <a:r>
              <a:rPr lang="es-ES" b="1" i="1" dirty="0" err="1"/>
              <a:t>row</a:t>
            </a:r>
            <a:r>
              <a:rPr lang="es-ES" b="1" i="1" dirty="0"/>
              <a:t> </a:t>
            </a:r>
            <a:r>
              <a:rPr lang="es-ES" dirty="0"/>
              <a:t>hace que el elemento actúe como una fila de tabla.</a:t>
            </a:r>
          </a:p>
          <a:p>
            <a:pPr algn="just"/>
            <a:r>
              <a:rPr lang="es-ES" b="1" i="1" dirty="0"/>
              <a:t>table-</a:t>
            </a:r>
            <a:r>
              <a:rPr lang="es-ES" b="1" i="1" dirty="0" err="1"/>
              <a:t>cell</a:t>
            </a:r>
            <a:r>
              <a:rPr lang="es-ES" b="1" i="1" dirty="0"/>
              <a:t> </a:t>
            </a:r>
            <a:r>
              <a:rPr lang="es-ES" dirty="0"/>
              <a:t>hace que el elemento actúe como una celda de tabla.</a:t>
            </a:r>
          </a:p>
          <a:p>
            <a:pPr algn="just"/>
            <a:r>
              <a:rPr lang="es-ES" b="1" i="1" dirty="0"/>
              <a:t>table-</a:t>
            </a:r>
            <a:r>
              <a:rPr lang="es-ES" b="1" i="1" dirty="0" err="1"/>
              <a:t>row</a:t>
            </a:r>
            <a:r>
              <a:rPr lang="es-ES" b="1" i="1" dirty="0"/>
              <a:t>-</a:t>
            </a:r>
            <a:r>
              <a:rPr lang="es-ES" b="1" i="1" dirty="0" err="1"/>
              <a:t>group</a:t>
            </a:r>
            <a:r>
              <a:rPr lang="es-ES" dirty="0"/>
              <a:t> agrupa filas como &lt;</a:t>
            </a:r>
            <a:r>
              <a:rPr lang="es-ES" dirty="0" err="1"/>
              <a:t>tbody</a:t>
            </a:r>
            <a:r>
              <a:rPr lang="es-ES" dirty="0"/>
              <a:t>&gt;.</a:t>
            </a:r>
          </a:p>
          <a:p>
            <a:pPr algn="just"/>
            <a:r>
              <a:rPr lang="es-ES" b="1" i="1" dirty="0"/>
              <a:t>table-</a:t>
            </a:r>
            <a:r>
              <a:rPr lang="es-ES" b="1" i="1" dirty="0" err="1"/>
              <a:t>header</a:t>
            </a:r>
            <a:r>
              <a:rPr lang="es-ES" b="1" i="1" dirty="0"/>
              <a:t>-</a:t>
            </a:r>
            <a:r>
              <a:rPr lang="es-ES" b="1" i="1" dirty="0" err="1"/>
              <a:t>group</a:t>
            </a:r>
            <a:r>
              <a:rPr lang="es-ES" dirty="0"/>
              <a:t> actúa como &lt;</a:t>
            </a:r>
            <a:r>
              <a:rPr lang="es-ES" dirty="0" err="1"/>
              <a:t>thead</a:t>
            </a:r>
            <a:r>
              <a:rPr lang="es-ES" dirty="0"/>
              <a:t>&gt;.</a:t>
            </a:r>
          </a:p>
          <a:p>
            <a:pPr algn="just"/>
            <a:r>
              <a:rPr lang="es-ES" b="1" i="1" dirty="0"/>
              <a:t>table-</a:t>
            </a:r>
            <a:r>
              <a:rPr lang="es-ES" b="1" i="1" dirty="0" err="1"/>
              <a:t>footer</a:t>
            </a:r>
            <a:r>
              <a:rPr lang="es-ES" b="1" i="1" dirty="0"/>
              <a:t>-</a:t>
            </a:r>
            <a:r>
              <a:rPr lang="es-ES" b="1" i="1" dirty="0" err="1"/>
              <a:t>group</a:t>
            </a:r>
            <a:r>
              <a:rPr lang="es-ES" b="1" i="1" dirty="0"/>
              <a:t> </a:t>
            </a:r>
            <a:r>
              <a:rPr lang="es-ES" dirty="0"/>
              <a:t>actúa como &lt;</a:t>
            </a:r>
            <a:r>
              <a:rPr lang="es-ES" dirty="0" err="1"/>
              <a:t>tfoot</a:t>
            </a:r>
            <a:r>
              <a:rPr lang="es-ES" dirty="0"/>
              <a:t>&gt;.</a:t>
            </a:r>
          </a:p>
          <a:p>
            <a:pPr algn="just"/>
            <a:r>
              <a:rPr lang="es-ES" b="1" i="1" dirty="0"/>
              <a:t>table-columna </a:t>
            </a:r>
            <a:r>
              <a:rPr lang="es-ES" dirty="0"/>
              <a:t>representa una columna en la tabla.</a:t>
            </a:r>
          </a:p>
          <a:p>
            <a:pPr algn="just"/>
            <a:r>
              <a:rPr lang="es-ES" b="1" i="1" dirty="0"/>
              <a:t>table-</a:t>
            </a:r>
            <a:r>
              <a:rPr lang="es-ES" b="1" i="1" dirty="0" err="1"/>
              <a:t>column</a:t>
            </a:r>
            <a:r>
              <a:rPr lang="es-ES" b="1" i="1" dirty="0"/>
              <a:t>-</a:t>
            </a:r>
            <a:r>
              <a:rPr lang="es-ES" b="1" i="1" dirty="0" err="1"/>
              <a:t>group</a:t>
            </a:r>
            <a:r>
              <a:rPr lang="es-ES" dirty="0"/>
              <a:t> agrupa columnas como &lt;</a:t>
            </a:r>
            <a:r>
              <a:rPr lang="es-ES" dirty="0" err="1"/>
              <a:t>colgroup</a:t>
            </a:r>
            <a:r>
              <a:rPr lang="es-ES" dirty="0"/>
              <a:t>&gt;.</a:t>
            </a:r>
          </a:p>
          <a:p>
            <a:pPr algn="just"/>
            <a:r>
              <a:rPr lang="es-ES" b="1" i="1" dirty="0" err="1"/>
              <a:t>inline</a:t>
            </a:r>
            <a:r>
              <a:rPr lang="es-ES" b="1" i="1" dirty="0"/>
              <a:t>-table</a:t>
            </a:r>
            <a:r>
              <a:rPr lang="es-ES" dirty="0"/>
              <a:t> similar a table, pero se comporta como un elemento en línea en lugar de un bloque.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AA9C6EE-C869-AA01-0586-0E3FB0A9A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76444"/>
              </p:ext>
            </p:extLst>
          </p:nvPr>
        </p:nvGraphicFramePr>
        <p:xfrm>
          <a:off x="3985585" y="2035283"/>
          <a:ext cx="198016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163">
                  <a:extLst>
                    <a:ext uri="{9D8B030D-6E8A-4147-A177-3AD203B41FA5}">
                      <a16:colId xmlns:a16="http://schemas.microsoft.com/office/drawing/2014/main" val="146955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.tabla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display</a:t>
                      </a:r>
                      <a:r>
                        <a:rPr lang="es-ES" dirty="0"/>
                        <a:t>: table;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7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97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84644-607F-E26A-0D6B-980EBCC5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46388" cy="1320800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display</a:t>
            </a:r>
            <a:r>
              <a:rPr lang="es-ES" dirty="0"/>
              <a:t>: table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9A6447-1C17-3115-651E-E9CFBD157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738" y="337831"/>
            <a:ext cx="3459225" cy="636904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7BE6D0-47E1-E8D9-C80F-1A4CE732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1" y="2823165"/>
            <a:ext cx="5839751" cy="6058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C7628DD-3B8E-3D66-C045-4BC1B0C07589}"/>
              </a:ext>
            </a:extLst>
          </p:cNvPr>
          <p:cNvSpPr txBox="1"/>
          <p:nvPr/>
        </p:nvSpPr>
        <p:spPr>
          <a:xfrm>
            <a:off x="677334" y="2453833"/>
            <a:ext cx="24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Resultado del código:</a:t>
            </a:r>
          </a:p>
        </p:txBody>
      </p:sp>
    </p:spTree>
    <p:extLst>
      <p:ext uri="{BB962C8B-B14F-4D97-AF65-F5344CB8AC3E}">
        <p14:creationId xmlns:p14="http://schemas.microsoft.com/office/powerpoint/2010/main" val="89614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86B9A-761C-A771-789B-CFE80503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13321-E70A-D5D4-28B4-E7A53913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067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Crea un archivo HTML y enlázalo con un archivo CSS. Diseña las siguientes secciones con los valores de </a:t>
            </a:r>
            <a:r>
              <a:rPr lang="es-ES" dirty="0" err="1"/>
              <a:t>display</a:t>
            </a:r>
            <a:r>
              <a:rPr lang="es-ES" dirty="0"/>
              <a:t> especificados:</a:t>
            </a:r>
          </a:p>
          <a:p>
            <a:pPr algn="just"/>
            <a:r>
              <a:rPr lang="es-ES" dirty="0"/>
              <a:t>Encabezado: Usa </a:t>
            </a:r>
            <a:r>
              <a:rPr lang="es-ES" b="1" dirty="0"/>
              <a:t>block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Menú de navegación: Usa </a:t>
            </a:r>
            <a:r>
              <a:rPr lang="es-ES" b="1" dirty="0" err="1"/>
              <a:t>inline</a:t>
            </a:r>
            <a:r>
              <a:rPr lang="es-ES" dirty="0"/>
              <a:t> para los enlaces.</a:t>
            </a:r>
          </a:p>
          <a:p>
            <a:pPr algn="just"/>
            <a:r>
              <a:rPr lang="es-ES" dirty="0"/>
              <a:t>Sección de contenido principal: Usa </a:t>
            </a:r>
            <a:r>
              <a:rPr lang="es-ES" b="1" dirty="0" err="1"/>
              <a:t>grid</a:t>
            </a:r>
            <a:r>
              <a:rPr lang="es-ES" dirty="0"/>
              <a:t> para organizar elementos.</a:t>
            </a:r>
          </a:p>
          <a:p>
            <a:pPr algn="just"/>
            <a:r>
              <a:rPr lang="es-ES" dirty="0"/>
              <a:t>Barra lateral: Usa </a:t>
            </a:r>
            <a:r>
              <a:rPr lang="es-ES" b="1" dirty="0" err="1"/>
              <a:t>flex</a:t>
            </a:r>
            <a:r>
              <a:rPr lang="es-ES" dirty="0"/>
              <a:t> para organizar iconos.</a:t>
            </a:r>
          </a:p>
          <a:p>
            <a:pPr algn="just"/>
            <a:r>
              <a:rPr lang="es-ES" dirty="0"/>
              <a:t>Tabla de datos: Usa </a:t>
            </a:r>
            <a:r>
              <a:rPr lang="es-ES" b="1" dirty="0"/>
              <a:t>table</a:t>
            </a:r>
            <a:r>
              <a:rPr lang="es-ES" dirty="0"/>
              <a:t> para mostrar información tabular.</a:t>
            </a:r>
          </a:p>
          <a:p>
            <a:pPr algn="just"/>
            <a:r>
              <a:rPr lang="es-ES" dirty="0"/>
              <a:t>Pie de página: Usa </a:t>
            </a:r>
            <a:r>
              <a:rPr lang="es-ES" b="1" dirty="0" err="1"/>
              <a:t>inline</a:t>
            </a:r>
            <a:r>
              <a:rPr lang="es-ES" b="1" dirty="0"/>
              <a:t>-block</a:t>
            </a:r>
            <a:r>
              <a:rPr lang="es-ES" dirty="0"/>
              <a:t> para organizar enlaces sociales.</a:t>
            </a:r>
          </a:p>
        </p:txBody>
      </p:sp>
    </p:spTree>
    <p:extLst>
      <p:ext uri="{BB962C8B-B14F-4D97-AF65-F5344CB8AC3E}">
        <p14:creationId xmlns:p14="http://schemas.microsoft.com/office/powerpoint/2010/main" val="320109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26C6A-7637-E46A-DF75-083932F8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B86F3-2696-63FB-25BC-B2E86A972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398"/>
            <a:ext cx="8596668" cy="3880773"/>
          </a:xfrm>
        </p:spPr>
        <p:txBody>
          <a:bodyPr/>
          <a:lstStyle/>
          <a:p>
            <a:r>
              <a:rPr lang="es-ES" dirty="0"/>
              <a:t>Escribe el código para crear esta página web: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FA42E6-555F-12E0-3825-01F784C1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5" y="2296553"/>
            <a:ext cx="7258925" cy="37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EF027-5828-C14A-0A90-8FE3687A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4F6C9-84F0-B785-1940-59EEF87F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Añade la propiedad </a:t>
            </a:r>
            <a:r>
              <a:rPr lang="es-ES" i="1" dirty="0" err="1"/>
              <a:t>display</a:t>
            </a:r>
            <a:r>
              <a:rPr lang="es-ES" dirty="0"/>
              <a:t> con todos sus valores al diseño de tu página web.</a:t>
            </a:r>
          </a:p>
        </p:txBody>
      </p:sp>
    </p:spTree>
    <p:extLst>
      <p:ext uri="{BB962C8B-B14F-4D97-AF65-F5344CB8AC3E}">
        <p14:creationId xmlns:p14="http://schemas.microsoft.com/office/powerpoint/2010/main" val="311868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16902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286D3-8324-93DF-F6DE-C4E94F1D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C2416-8972-8962-B60C-8C70D277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760"/>
            <a:ext cx="8596668" cy="497733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 propiedad </a:t>
            </a:r>
            <a:r>
              <a:rPr lang="es-ES" dirty="0" err="1"/>
              <a:t>display</a:t>
            </a:r>
            <a:r>
              <a:rPr lang="es-ES" dirty="0"/>
              <a:t> en CSS es una de las más importantes porque define cómo un elemento HTML se comporta en la página, es decir, cómo se muestra y cómo interactúa con otros elementos. Cambiar el valor de </a:t>
            </a:r>
            <a:r>
              <a:rPr lang="es-ES" dirty="0" err="1"/>
              <a:t>display</a:t>
            </a:r>
            <a:r>
              <a:rPr lang="es-ES" dirty="0"/>
              <a:t> altera la visualización de los elementos.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Valor </a:t>
            </a:r>
            <a:r>
              <a:rPr lang="es-ES" i="1" dirty="0"/>
              <a:t>block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El elemento se muestra como un bloque.</a:t>
            </a:r>
          </a:p>
          <a:p>
            <a:pPr algn="just"/>
            <a:r>
              <a:rPr lang="es-ES" dirty="0"/>
              <a:t>Ocupa todo el ancho disponible.</a:t>
            </a:r>
          </a:p>
          <a:p>
            <a:pPr algn="just"/>
            <a:r>
              <a:rPr lang="es-ES" dirty="0"/>
              <a:t>Inicia en una nueva línea.</a:t>
            </a:r>
          </a:p>
          <a:p>
            <a:pPr algn="just"/>
            <a:r>
              <a:rPr lang="es-ES" dirty="0"/>
              <a:t>Ejemplos: &lt;</a:t>
            </a:r>
            <a:r>
              <a:rPr lang="es-ES" dirty="0" err="1"/>
              <a:t>div</a:t>
            </a:r>
            <a:r>
              <a:rPr lang="es-ES" dirty="0"/>
              <a:t>&gt;, &lt;p&gt;, &lt;</a:t>
            </a:r>
            <a:r>
              <a:rPr lang="es-ES" dirty="0" err="1"/>
              <a:t>section</a:t>
            </a:r>
            <a:r>
              <a:rPr lang="es-ES" dirty="0"/>
              <a:t>&gt;.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F7924B9-BBCC-8C63-79F3-EC8E06B87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41812"/>
              </p:ext>
            </p:extLst>
          </p:nvPr>
        </p:nvGraphicFramePr>
        <p:xfrm>
          <a:off x="3957594" y="2868645"/>
          <a:ext cx="203614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147">
                  <a:extLst>
                    <a:ext uri="{9D8B030D-6E8A-4147-A177-3AD203B41FA5}">
                      <a16:colId xmlns:a16="http://schemas.microsoft.com/office/drawing/2014/main" val="2674080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elemento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display</a:t>
                      </a:r>
                      <a:r>
                        <a:rPr lang="es-ES" dirty="0"/>
                        <a:t>: valor;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6078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CE0131E-6043-06FC-437D-AAD99FB1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93260"/>
              </p:ext>
            </p:extLst>
          </p:nvPr>
        </p:nvGraphicFramePr>
        <p:xfrm>
          <a:off x="3957594" y="5635690"/>
          <a:ext cx="20921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131">
                  <a:extLst>
                    <a:ext uri="{9D8B030D-6E8A-4147-A177-3AD203B41FA5}">
                      <a16:colId xmlns:a16="http://schemas.microsoft.com/office/drawing/2014/main" val="203277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div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display</a:t>
                      </a:r>
                      <a:r>
                        <a:rPr lang="es-ES" dirty="0"/>
                        <a:t>: block;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6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9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5FC2-CEE7-D0B4-CD95-95E5C1B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66459-72C6-1EF3-CEE0-9AD112A2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430"/>
            <a:ext cx="8596668" cy="456678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Valor </a:t>
            </a:r>
            <a:r>
              <a:rPr lang="es-ES" i="1" dirty="0" err="1"/>
              <a:t>inline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El elemento no inicia en una nueva línea.</a:t>
            </a:r>
          </a:p>
          <a:p>
            <a:pPr algn="just"/>
            <a:r>
              <a:rPr lang="es-ES" dirty="0"/>
              <a:t>Solo ocupa el espacio necesario según su contenido.</a:t>
            </a:r>
          </a:p>
          <a:p>
            <a:pPr algn="just"/>
            <a:r>
              <a:rPr lang="es-ES" dirty="0"/>
              <a:t>No respeta propiedades como </a:t>
            </a:r>
            <a:r>
              <a:rPr lang="es-ES" dirty="0" err="1"/>
              <a:t>width</a:t>
            </a:r>
            <a:r>
              <a:rPr lang="es-ES" dirty="0"/>
              <a:t> o </a:t>
            </a:r>
            <a:r>
              <a:rPr lang="es-ES" dirty="0" err="1"/>
              <a:t>height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Ejemplo: &lt;</a:t>
            </a:r>
            <a:r>
              <a:rPr lang="es-ES" dirty="0" err="1"/>
              <a:t>span</a:t>
            </a:r>
            <a:r>
              <a:rPr lang="es-ES" dirty="0"/>
              <a:t>&gt;, &lt;a&gt;.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Valor </a:t>
            </a:r>
            <a:r>
              <a:rPr lang="es-ES" i="1" dirty="0" err="1"/>
              <a:t>inline</a:t>
            </a:r>
            <a:r>
              <a:rPr lang="es-ES" i="1" dirty="0"/>
              <a:t>-block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Similar a </a:t>
            </a:r>
            <a:r>
              <a:rPr lang="es-ES" dirty="0" err="1"/>
              <a:t>inline</a:t>
            </a:r>
            <a:r>
              <a:rPr lang="es-ES" dirty="0"/>
              <a:t>, pero permite usar propiedades como </a:t>
            </a:r>
            <a:r>
              <a:rPr lang="es-ES" dirty="0" err="1"/>
              <a:t>width</a:t>
            </a:r>
            <a:r>
              <a:rPr lang="es-ES" dirty="0"/>
              <a:t>, </a:t>
            </a:r>
            <a:r>
              <a:rPr lang="es-ES" dirty="0" err="1"/>
              <a:t>height</a:t>
            </a:r>
            <a:r>
              <a:rPr lang="es-ES" dirty="0"/>
              <a:t> o márgenes.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0CAB888-2930-D438-818E-1AA52498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76455"/>
              </p:ext>
            </p:extLst>
          </p:nvPr>
        </p:nvGraphicFramePr>
        <p:xfrm>
          <a:off x="3985586" y="3573106"/>
          <a:ext cx="198016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163">
                  <a:extLst>
                    <a:ext uri="{9D8B030D-6E8A-4147-A177-3AD203B41FA5}">
                      <a16:colId xmlns:a16="http://schemas.microsoft.com/office/drawing/2014/main" val="115667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span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display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inline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7244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CCBE0EC-2ADD-941B-8508-75F0673DC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66402"/>
              </p:ext>
            </p:extLst>
          </p:nvPr>
        </p:nvGraphicFramePr>
        <p:xfrm>
          <a:off x="3626357" y="5468947"/>
          <a:ext cx="26986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620">
                  <a:extLst>
                    <a:ext uri="{9D8B030D-6E8A-4147-A177-3AD203B41FA5}">
                      <a16:colId xmlns:a16="http://schemas.microsoft.com/office/drawing/2014/main" val="2088030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button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display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inline</a:t>
                      </a:r>
                      <a:r>
                        <a:rPr lang="es-ES" dirty="0"/>
                        <a:t>-block;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64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8AE39-8C9B-E6D1-107E-E40CE74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60AF2-527C-4DA9-F5ED-EA17EDD0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870"/>
            <a:ext cx="8596668" cy="467892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Valor </a:t>
            </a:r>
            <a:r>
              <a:rPr lang="es-ES" i="1" dirty="0" err="1"/>
              <a:t>none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Oculta el elemento completamente.</a:t>
            </a:r>
          </a:p>
          <a:p>
            <a:pPr algn="just"/>
            <a:r>
              <a:rPr lang="es-ES" dirty="0"/>
              <a:t>No ocupa espacio en el diseño.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Valor </a:t>
            </a:r>
            <a:r>
              <a:rPr lang="es-ES" i="1" dirty="0" err="1"/>
              <a:t>contents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El contenedor desaparece visualmente y estructuralmente, pero los elementos secundarios permanecen visibles y mantienen su comportamiento.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EA9B896-14AE-25FA-B698-5F48CC13B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5992"/>
              </p:ext>
            </p:extLst>
          </p:nvPr>
        </p:nvGraphicFramePr>
        <p:xfrm>
          <a:off x="4004246" y="3070670"/>
          <a:ext cx="19428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841">
                  <a:extLst>
                    <a:ext uri="{9D8B030D-6E8A-4147-A177-3AD203B41FA5}">
                      <a16:colId xmlns:a16="http://schemas.microsoft.com/office/drawing/2014/main" val="2806916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.oculto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display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none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3532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76AF180-ABBB-46A4-1FCD-964EAE8CD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50056"/>
              </p:ext>
            </p:extLst>
          </p:nvPr>
        </p:nvGraphicFramePr>
        <p:xfrm>
          <a:off x="3752319" y="4937381"/>
          <a:ext cx="244669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694">
                  <a:extLst>
                    <a:ext uri="{9D8B030D-6E8A-4147-A177-3AD203B41FA5}">
                      <a16:colId xmlns:a16="http://schemas.microsoft.com/office/drawing/2014/main" val="1681544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</a:t>
                      </a:r>
                      <a:r>
                        <a:rPr lang="es-ES" dirty="0" err="1"/>
                        <a:t>wrapper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display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contents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6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1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A798A-6550-4FA6-33CC-36A4967D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649"/>
            <a:ext cx="8596668" cy="1320800"/>
          </a:xfrm>
        </p:spPr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flex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B8D99-E7DA-186E-7DB4-86A1F7D1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6686"/>
            <a:ext cx="8596668" cy="53693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El valor </a:t>
            </a:r>
            <a:r>
              <a:rPr lang="es-ES" b="1" i="1" dirty="0" err="1"/>
              <a:t>flex</a:t>
            </a:r>
            <a:r>
              <a:rPr lang="es-ES" b="1" i="1" dirty="0"/>
              <a:t> </a:t>
            </a:r>
            <a:r>
              <a:rPr lang="es-ES" dirty="0"/>
              <a:t>de </a:t>
            </a:r>
            <a:r>
              <a:rPr lang="es-ES" dirty="0" err="1"/>
              <a:t>display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Convierte el elemento en un contenedor flexible (</a:t>
            </a:r>
            <a:r>
              <a:rPr lang="es-ES" dirty="0" err="1"/>
              <a:t>Flexbox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Los hijos se alinean según las reglas de </a:t>
            </a:r>
            <a:r>
              <a:rPr lang="es-ES" dirty="0" err="1"/>
              <a:t>Flexbox</a:t>
            </a:r>
            <a:r>
              <a:rPr lang="es-ES" dirty="0"/>
              <a:t>, es decir, el contenedor </a:t>
            </a:r>
            <a:r>
              <a:rPr lang="es-ES" dirty="0" err="1"/>
              <a:t>Flexbox</a:t>
            </a:r>
            <a:r>
              <a:rPr lang="es-ES" dirty="0"/>
              <a:t> controla cómo se distribuyen, alinean y posicionan los elementos secundarios (hijos) dentro de él. Esto se logra utilizando propiedades específicas del modelo </a:t>
            </a:r>
            <a:r>
              <a:rPr lang="es-ES" dirty="0" err="1"/>
              <a:t>Flexbox</a:t>
            </a:r>
            <a:r>
              <a:rPr lang="es-ES" dirty="0"/>
              <a:t>, como </a:t>
            </a:r>
            <a:r>
              <a:rPr lang="es-ES" dirty="0" err="1"/>
              <a:t>justify-content</a:t>
            </a:r>
            <a:r>
              <a:rPr lang="es-ES" dirty="0"/>
              <a:t>, </a:t>
            </a:r>
            <a:r>
              <a:rPr lang="es-ES" dirty="0" err="1"/>
              <a:t>align-items</a:t>
            </a:r>
            <a:r>
              <a:rPr lang="es-ES" dirty="0"/>
              <a:t> y otras.</a:t>
            </a:r>
          </a:p>
          <a:p>
            <a:pPr marL="0" indent="0" algn="just">
              <a:buNone/>
            </a:pPr>
            <a:r>
              <a:rPr lang="es-ES" dirty="0"/>
              <a:t>Propiedad </a:t>
            </a:r>
            <a:r>
              <a:rPr lang="es-ES" b="1" i="1" dirty="0" err="1"/>
              <a:t>justify-content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Controla cómo se distribuyen los elementos a lo largo del eje principal (horizontal por defecto, pero puede ser vertical si el contenedor tiene </a:t>
            </a:r>
            <a:r>
              <a:rPr lang="es-ES" dirty="0" err="1"/>
              <a:t>flex-direction</a:t>
            </a:r>
            <a:r>
              <a:rPr lang="es-ES" dirty="0"/>
              <a:t>: </a:t>
            </a:r>
            <a:r>
              <a:rPr lang="es-ES" dirty="0" err="1"/>
              <a:t>column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r>
              <a:rPr lang="es-ES" dirty="0"/>
              <a:t>Valores:	</a:t>
            </a:r>
          </a:p>
          <a:p>
            <a:pPr algn="just"/>
            <a:r>
              <a:rPr lang="es-ES" dirty="0" err="1"/>
              <a:t>flex-start</a:t>
            </a:r>
            <a:r>
              <a:rPr lang="es-ES" dirty="0"/>
              <a:t>: Los elementos se alinean al inicio del eje principal.</a:t>
            </a:r>
          </a:p>
          <a:p>
            <a:pPr algn="just"/>
            <a:r>
              <a:rPr lang="es-ES" dirty="0" err="1"/>
              <a:t>flex-end</a:t>
            </a:r>
            <a:r>
              <a:rPr lang="es-ES" dirty="0"/>
              <a:t>: Los elementos se alinean al final del eje principal.</a:t>
            </a:r>
          </a:p>
          <a:p>
            <a:pPr algn="just"/>
            <a:r>
              <a:rPr lang="es-ES" dirty="0"/>
              <a:t>center: Los elementos se alinean en el centro del eje.</a:t>
            </a:r>
          </a:p>
          <a:p>
            <a:pPr algn="just"/>
            <a:r>
              <a:rPr lang="es-ES" dirty="0" err="1"/>
              <a:t>space-between</a:t>
            </a:r>
            <a:r>
              <a:rPr lang="es-ES" dirty="0"/>
              <a:t>: Espacio igual entre los elementos (sin espacio fuera).</a:t>
            </a:r>
          </a:p>
          <a:p>
            <a:pPr algn="just"/>
            <a:r>
              <a:rPr lang="es-ES" dirty="0" err="1"/>
              <a:t>space-around</a:t>
            </a:r>
            <a:r>
              <a:rPr lang="es-ES" dirty="0"/>
              <a:t>: Espacio igual alrededor de los elementos.</a:t>
            </a:r>
          </a:p>
          <a:p>
            <a:pPr algn="just"/>
            <a:r>
              <a:rPr lang="es-ES" dirty="0" err="1"/>
              <a:t>space-evenly</a:t>
            </a:r>
            <a:r>
              <a:rPr lang="es-ES" dirty="0"/>
              <a:t>: Espacio igual entre y fuera de los elementos.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021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956BE-AFB4-7B65-EDF6-0C926101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flex</a:t>
            </a:r>
            <a:r>
              <a:rPr lang="es-ES" dirty="0"/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2DE76-A8F1-BFFD-B729-DC199FE2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100"/>
            <a:ext cx="8596668" cy="501465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Propiedad </a:t>
            </a:r>
            <a:r>
              <a:rPr lang="es-ES" b="1" dirty="0" err="1"/>
              <a:t>align</a:t>
            </a:r>
            <a:r>
              <a:rPr lang="es-ES" b="1" dirty="0"/>
              <a:t>-ítems</a:t>
            </a:r>
          </a:p>
          <a:p>
            <a:pPr algn="just"/>
            <a:r>
              <a:rPr lang="es-ES" dirty="0"/>
              <a:t>Controla cómo se alinean los elementos a lo largo del eje transversal (vertical por defecto, pero puede ser horizontal si el eje principal es vertical).</a:t>
            </a:r>
          </a:p>
          <a:p>
            <a:pPr marL="0" indent="0" algn="just">
              <a:buNone/>
            </a:pPr>
            <a:r>
              <a:rPr lang="es-ES" dirty="0"/>
              <a:t>Valores:</a:t>
            </a:r>
          </a:p>
          <a:p>
            <a:pPr algn="just"/>
            <a:r>
              <a:rPr lang="es-ES" b="1" dirty="0" err="1"/>
              <a:t>stretch</a:t>
            </a:r>
            <a:r>
              <a:rPr lang="es-ES" dirty="0"/>
              <a:t>: Los elementos se estiran para llenar el eje transversal.</a:t>
            </a:r>
          </a:p>
          <a:p>
            <a:pPr algn="just"/>
            <a:r>
              <a:rPr lang="es-ES" b="1" dirty="0" err="1"/>
              <a:t>flex-start</a:t>
            </a:r>
            <a:r>
              <a:rPr lang="es-ES" dirty="0"/>
              <a:t>: Los elementos se alinean al inicio del eje transversal.</a:t>
            </a:r>
          </a:p>
          <a:p>
            <a:pPr algn="just"/>
            <a:r>
              <a:rPr lang="es-ES" b="1" dirty="0" err="1"/>
              <a:t>flex-end</a:t>
            </a:r>
            <a:r>
              <a:rPr lang="es-ES" dirty="0"/>
              <a:t>: Los elementos se alinean al final del eje transversal.</a:t>
            </a:r>
          </a:p>
          <a:p>
            <a:pPr algn="just"/>
            <a:r>
              <a:rPr lang="es-ES" b="1" dirty="0"/>
              <a:t>center</a:t>
            </a:r>
            <a:r>
              <a:rPr lang="es-ES" dirty="0"/>
              <a:t>: Los elementos se alinean en el centro del eje transversal.</a:t>
            </a:r>
          </a:p>
          <a:p>
            <a:pPr algn="just"/>
            <a:r>
              <a:rPr lang="es-ES" b="1" dirty="0" err="1"/>
              <a:t>baseline</a:t>
            </a:r>
            <a:r>
              <a:rPr lang="es-ES" dirty="0"/>
              <a:t>: Los elementos se alinean según la línea base del texto.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E360D2C-96D0-CA58-C14A-15CDE311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19402"/>
              </p:ext>
            </p:extLst>
          </p:nvPr>
        </p:nvGraphicFramePr>
        <p:xfrm>
          <a:off x="3463072" y="5105711"/>
          <a:ext cx="30251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192">
                  <a:extLst>
                    <a:ext uri="{9D8B030D-6E8A-4147-A177-3AD203B41FA5}">
                      <a16:colId xmlns:a16="http://schemas.microsoft.com/office/drawing/2014/main" val="251189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contenedor</a:t>
                      </a:r>
                      <a:r>
                        <a:rPr lang="en-US" dirty="0"/>
                        <a:t> {</a:t>
                      </a:r>
                    </a:p>
                    <a:p>
                      <a:r>
                        <a:rPr lang="en-US" dirty="0"/>
                        <a:t>  display: flex;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justify-content</a:t>
                      </a:r>
                      <a:r>
                        <a:rPr lang="es-ES" dirty="0"/>
                        <a:t>: center;</a:t>
                      </a:r>
                      <a:endParaRPr lang="en-US" dirty="0"/>
                    </a:p>
                    <a:p>
                      <a:r>
                        <a:rPr lang="en-US" dirty="0"/>
                        <a:t>  align-items: center;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4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4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E3778-DCC3-2928-426B-73603669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flex</a:t>
            </a:r>
            <a:r>
              <a:rPr lang="es-ES" dirty="0"/>
              <a:t>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3BB48-B64E-FC99-4DAE-86F3E8D7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61477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 propiedad </a:t>
            </a:r>
            <a:r>
              <a:rPr lang="es-ES" b="1" dirty="0" err="1"/>
              <a:t>align-self</a:t>
            </a:r>
            <a:r>
              <a:rPr lang="es-ES" dirty="0"/>
              <a:t> es similar a </a:t>
            </a:r>
            <a:r>
              <a:rPr lang="es-ES" dirty="0" err="1"/>
              <a:t>align-items</a:t>
            </a:r>
            <a:r>
              <a:rPr lang="es-ES" dirty="0"/>
              <a:t>, pero se aplica individualmente a un hijo, anulando el comportamiento global del contenedor.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err="1"/>
              <a:t>Flexbox</a:t>
            </a:r>
            <a:r>
              <a:rPr lang="es-ES" dirty="0"/>
              <a:t> en acción:</a:t>
            </a:r>
          </a:p>
          <a:p>
            <a:pPr algn="just"/>
            <a:r>
              <a:rPr lang="es-ES" b="1" dirty="0"/>
              <a:t>Eje principal</a:t>
            </a:r>
            <a:r>
              <a:rPr lang="es-ES" dirty="0"/>
              <a:t>: Determinado por </a:t>
            </a:r>
            <a:r>
              <a:rPr lang="es-ES" dirty="0" err="1"/>
              <a:t>flex-direction</a:t>
            </a:r>
            <a:r>
              <a:rPr lang="es-ES" dirty="0"/>
              <a:t> (</a:t>
            </a:r>
            <a:r>
              <a:rPr lang="es-ES" dirty="0" err="1"/>
              <a:t>row</a:t>
            </a:r>
            <a:r>
              <a:rPr lang="es-ES" dirty="0"/>
              <a:t> o </a:t>
            </a:r>
            <a:r>
              <a:rPr lang="es-ES" dirty="0" err="1"/>
              <a:t>column</a:t>
            </a:r>
            <a:r>
              <a:rPr lang="es-ES" dirty="0"/>
              <a:t>).</a:t>
            </a:r>
          </a:p>
          <a:p>
            <a:pPr algn="just"/>
            <a:r>
              <a:rPr lang="es-ES" b="1" dirty="0"/>
              <a:t>Eje transversal</a:t>
            </a:r>
            <a:r>
              <a:rPr lang="es-ES" dirty="0"/>
              <a:t>: Perpendicular al eje principal.</a:t>
            </a:r>
          </a:p>
          <a:p>
            <a:pPr marL="0" indent="0" algn="just">
              <a:buNone/>
            </a:pPr>
            <a:r>
              <a:rPr lang="es-ES" dirty="0"/>
              <a:t>Es decir:</a:t>
            </a:r>
          </a:p>
          <a:p>
            <a:pPr algn="just"/>
            <a:r>
              <a:rPr lang="es-ES" dirty="0"/>
              <a:t>Si el contenedor tiene </a:t>
            </a:r>
            <a:r>
              <a:rPr lang="es-ES" b="1" dirty="0" err="1"/>
              <a:t>flex-direction</a:t>
            </a:r>
            <a:r>
              <a:rPr lang="es-ES" b="1" dirty="0"/>
              <a:t>: </a:t>
            </a:r>
            <a:r>
              <a:rPr lang="es-ES" b="1" dirty="0" err="1"/>
              <a:t>row</a:t>
            </a:r>
            <a:r>
              <a:rPr lang="es-ES" dirty="0"/>
              <a:t>, el eje principal es horizontal, y el transversal es vertical.</a:t>
            </a:r>
          </a:p>
          <a:p>
            <a:pPr algn="just"/>
            <a:r>
              <a:rPr lang="es-ES" dirty="0"/>
              <a:t>Si el contenedor tiene </a:t>
            </a:r>
            <a:r>
              <a:rPr lang="es-ES" b="1" dirty="0" err="1"/>
              <a:t>flex-direction</a:t>
            </a:r>
            <a:r>
              <a:rPr lang="es-ES" b="1" dirty="0"/>
              <a:t>: </a:t>
            </a:r>
            <a:r>
              <a:rPr lang="es-ES" b="1" dirty="0" err="1"/>
              <a:t>column</a:t>
            </a:r>
            <a:r>
              <a:rPr lang="es-ES" dirty="0"/>
              <a:t>, el eje principal es vertical, y el transversal es horizontal.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7E307A2-9EF7-8EA5-D747-99CD6CD2A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22817"/>
              </p:ext>
            </p:extLst>
          </p:nvPr>
        </p:nvGraphicFramePr>
        <p:xfrm>
          <a:off x="3691672" y="2278293"/>
          <a:ext cx="25679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992">
                  <a:extLst>
                    <a:ext uri="{9D8B030D-6E8A-4147-A177-3AD203B41FA5}">
                      <a16:colId xmlns:a16="http://schemas.microsoft.com/office/drawing/2014/main" val="2377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.hijo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align-self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flex-end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9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7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9F6D3-B3D3-F809-4E43-C30715ED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67004"/>
            <a:ext cx="8596668" cy="1320800"/>
          </a:xfrm>
        </p:spPr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E4735-A94A-6D42-40A9-97B8678B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112450"/>
            <a:ext cx="8596668" cy="57455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1600" dirty="0"/>
              <a:t>Valor </a:t>
            </a:r>
            <a:r>
              <a:rPr lang="es-ES" sz="1600" b="1" i="1" dirty="0" err="1"/>
              <a:t>grid</a:t>
            </a:r>
            <a:r>
              <a:rPr lang="es-ES" sz="1600" dirty="0"/>
              <a:t>:</a:t>
            </a:r>
          </a:p>
          <a:p>
            <a:pPr algn="just"/>
            <a:r>
              <a:rPr lang="es-ES" sz="1600" dirty="0"/>
              <a:t>Convierte el elemento en un contenedor de cuadrícula (</a:t>
            </a:r>
            <a:r>
              <a:rPr lang="es-ES" sz="1600" dirty="0" err="1"/>
              <a:t>Grid</a:t>
            </a:r>
            <a:r>
              <a:rPr lang="es-ES" sz="1600" dirty="0"/>
              <a:t> </a:t>
            </a:r>
            <a:r>
              <a:rPr lang="es-ES" sz="1600" dirty="0" err="1"/>
              <a:t>Layout</a:t>
            </a:r>
            <a:r>
              <a:rPr lang="es-ES" sz="1600" dirty="0"/>
              <a:t>).</a:t>
            </a:r>
          </a:p>
          <a:p>
            <a:pPr algn="just"/>
            <a:r>
              <a:rPr lang="es-ES" sz="1600" dirty="0"/>
              <a:t>Permite organizar los hijos en filas y columnas.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sz="1600" dirty="0"/>
              <a:t>Propiedades del contenedor:</a:t>
            </a:r>
          </a:p>
          <a:p>
            <a:pPr algn="just"/>
            <a:r>
              <a:rPr lang="es-ES" sz="1600" b="1" dirty="0" err="1"/>
              <a:t>grid-template-columns</a:t>
            </a:r>
            <a:r>
              <a:rPr lang="es-ES" sz="1600" dirty="0"/>
              <a:t> y </a:t>
            </a:r>
            <a:r>
              <a:rPr lang="es-ES" sz="1600" b="1" dirty="0" err="1"/>
              <a:t>grid-template-rows</a:t>
            </a:r>
            <a:r>
              <a:rPr lang="es-ES" sz="1600" dirty="0"/>
              <a:t>: Define el número y tamaño de las columnas y filas de la cuadrícula.</a:t>
            </a:r>
          </a:p>
          <a:p>
            <a:pPr marL="0" indent="0" algn="just">
              <a:buNone/>
            </a:pPr>
            <a:endParaRPr lang="es-ES" sz="1600" dirty="0"/>
          </a:p>
          <a:p>
            <a:pPr marL="0" indent="0" algn="just">
              <a:buNone/>
            </a:pPr>
            <a:endParaRPr lang="es-ES" sz="1600" dirty="0"/>
          </a:p>
          <a:p>
            <a:pPr marL="0" indent="0" algn="just">
              <a:buNone/>
            </a:pPr>
            <a:endParaRPr lang="es-ES" sz="1600" dirty="0"/>
          </a:p>
          <a:p>
            <a:pPr marL="0" indent="0" algn="just">
              <a:buNone/>
            </a:pPr>
            <a:endParaRPr lang="es-ES" sz="1600" dirty="0"/>
          </a:p>
          <a:p>
            <a:pPr algn="just"/>
            <a:r>
              <a:rPr lang="es-ES" sz="1600" dirty="0"/>
              <a:t>100px 200px 1fr: Tres columnas; las dos primeras tienen tamaño fijo, la última ocupa el espacio restante.</a:t>
            </a:r>
          </a:p>
          <a:p>
            <a:pPr algn="just"/>
            <a:r>
              <a:rPr lang="es-ES" sz="1600" dirty="0"/>
              <a:t>50px auto: Dos filas; la primera tiene 50px, la segunda ajusta su tamaño automáticamente.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5262813-71B2-5CA7-ADDE-BB9ED411A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9707"/>
              </p:ext>
            </p:extLst>
          </p:nvPr>
        </p:nvGraphicFramePr>
        <p:xfrm>
          <a:off x="2688627" y="2141616"/>
          <a:ext cx="457407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073">
                  <a:extLst>
                    <a:ext uri="{9D8B030D-6E8A-4147-A177-3AD203B41FA5}">
                      <a16:colId xmlns:a16="http://schemas.microsoft.com/office/drawing/2014/main" val="6865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  <a:r>
                        <a:rPr lang="en-US" sz="1600" dirty="0" err="1"/>
                        <a:t>contenedor</a:t>
                      </a:r>
                      <a:r>
                        <a:rPr lang="en-US" sz="1600" dirty="0"/>
                        <a:t> {</a:t>
                      </a:r>
                    </a:p>
                    <a:p>
                      <a:r>
                        <a:rPr lang="en-US" sz="1600" dirty="0"/>
                        <a:t>  display: grid;</a:t>
                      </a:r>
                    </a:p>
                    <a:p>
                      <a:r>
                        <a:rPr lang="en-US" sz="1600" dirty="0"/>
                        <a:t>  grid-template-columns: repeat(3, 1fr);</a:t>
                      </a:r>
                    </a:p>
                    <a:p>
                      <a:r>
                        <a:rPr lang="en-US" sz="1600" dirty="0"/>
                        <a:t>}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2906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FC52F7-02F5-C1A5-64EA-0A30798E9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56460"/>
              </p:ext>
            </p:extLst>
          </p:nvPr>
        </p:nvGraphicFramePr>
        <p:xfrm>
          <a:off x="2497350" y="4182984"/>
          <a:ext cx="495662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629">
                  <a:extLst>
                    <a:ext uri="{9D8B030D-6E8A-4147-A177-3AD203B41FA5}">
                      <a16:colId xmlns:a16="http://schemas.microsoft.com/office/drawing/2014/main" val="22140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.</a:t>
                      </a:r>
                      <a:r>
                        <a:rPr lang="es-ES" sz="1600" dirty="0" err="1"/>
                        <a:t>grid</a:t>
                      </a:r>
                      <a:r>
                        <a:rPr lang="es-ES" sz="1600" dirty="0"/>
                        <a:t> {</a:t>
                      </a:r>
                    </a:p>
                    <a:p>
                      <a:r>
                        <a:rPr lang="es-ES" sz="1600" dirty="0"/>
                        <a:t>  </a:t>
                      </a:r>
                      <a:r>
                        <a:rPr lang="es-ES" sz="1600" dirty="0" err="1"/>
                        <a:t>display</a:t>
                      </a:r>
                      <a:r>
                        <a:rPr lang="es-ES" sz="1600" dirty="0"/>
                        <a:t>: </a:t>
                      </a:r>
                      <a:r>
                        <a:rPr lang="es-ES" sz="1600" dirty="0" err="1"/>
                        <a:t>grid</a:t>
                      </a:r>
                      <a:r>
                        <a:rPr lang="es-ES" sz="1600" dirty="0"/>
                        <a:t>;</a:t>
                      </a:r>
                    </a:p>
                    <a:p>
                      <a:r>
                        <a:rPr lang="es-ES" sz="1600" dirty="0"/>
                        <a:t>  </a:t>
                      </a:r>
                      <a:r>
                        <a:rPr lang="es-ES" sz="1600" dirty="0" err="1"/>
                        <a:t>grid-template-columns</a:t>
                      </a:r>
                      <a:r>
                        <a:rPr lang="es-ES" sz="1600" dirty="0"/>
                        <a:t>: 100px 200px 1fr;</a:t>
                      </a:r>
                    </a:p>
                    <a:p>
                      <a:r>
                        <a:rPr lang="es-ES" sz="1600" dirty="0"/>
                        <a:t>  </a:t>
                      </a:r>
                      <a:r>
                        <a:rPr lang="es-ES" sz="1600" dirty="0" err="1"/>
                        <a:t>grid-template-rows</a:t>
                      </a:r>
                      <a:r>
                        <a:rPr lang="es-ES" sz="1600" dirty="0"/>
                        <a:t>: 50px auto;</a:t>
                      </a:r>
                    </a:p>
                    <a:p>
                      <a:r>
                        <a:rPr lang="es-E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2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09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A4D58-9F25-B3C5-DE45-217FE4AB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0883"/>
            <a:ext cx="8596668" cy="1320800"/>
          </a:xfrm>
        </p:spPr>
        <p:txBody>
          <a:bodyPr/>
          <a:lstStyle/>
          <a:p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0AB60-B5CD-A96F-D9FD-445B6111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171544"/>
            <a:ext cx="8596668" cy="5686456"/>
          </a:xfrm>
        </p:spPr>
        <p:txBody>
          <a:bodyPr/>
          <a:lstStyle/>
          <a:p>
            <a:pPr algn="just"/>
            <a:r>
              <a:rPr lang="es-ES" b="1" dirty="0"/>
              <a:t>gap</a:t>
            </a:r>
            <a:r>
              <a:rPr lang="es-ES" dirty="0"/>
              <a:t>: Define el espacio entre filas y columnas.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 err="1"/>
              <a:t>grid</a:t>
            </a:r>
            <a:r>
              <a:rPr lang="es-ES" b="1" dirty="0"/>
              <a:t>-</a:t>
            </a:r>
            <a:r>
              <a:rPr lang="es-ES" b="1" dirty="0" err="1"/>
              <a:t>template</a:t>
            </a:r>
            <a:r>
              <a:rPr lang="es-ES" b="1" dirty="0"/>
              <a:t>-áreas</a:t>
            </a:r>
            <a:r>
              <a:rPr lang="es-ES" dirty="0"/>
              <a:t>: Define áreas específicas de la cuadrícula con nombres personalizados.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Luego, cada elemento hijo puede ocupar un área.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01A78FA-63BF-103E-051C-2C5A264C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15210"/>
              </p:ext>
            </p:extLst>
          </p:nvPr>
        </p:nvGraphicFramePr>
        <p:xfrm>
          <a:off x="1303031" y="1581507"/>
          <a:ext cx="73452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265">
                  <a:extLst>
                    <a:ext uri="{9D8B030D-6E8A-4147-A177-3AD203B41FA5}">
                      <a16:colId xmlns:a16="http://schemas.microsoft.com/office/drawing/2014/main" val="2279747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.</a:t>
                      </a:r>
                      <a:r>
                        <a:rPr lang="es-ES" sz="1600" dirty="0" err="1"/>
                        <a:t>grid</a:t>
                      </a:r>
                      <a:r>
                        <a:rPr lang="es-ES" sz="1600" dirty="0"/>
                        <a:t> {</a:t>
                      </a:r>
                    </a:p>
                    <a:p>
                      <a:r>
                        <a:rPr lang="es-ES" sz="1600" dirty="0"/>
                        <a:t>  </a:t>
                      </a:r>
                      <a:r>
                        <a:rPr lang="es-ES" sz="1600" dirty="0" err="1"/>
                        <a:t>display</a:t>
                      </a:r>
                      <a:r>
                        <a:rPr lang="es-ES" sz="1600" dirty="0"/>
                        <a:t>: </a:t>
                      </a:r>
                      <a:r>
                        <a:rPr lang="es-ES" sz="1600" dirty="0" err="1"/>
                        <a:t>grid</a:t>
                      </a:r>
                      <a:r>
                        <a:rPr lang="es-ES" sz="1600" dirty="0"/>
                        <a:t>;</a:t>
                      </a:r>
                    </a:p>
                    <a:p>
                      <a:r>
                        <a:rPr lang="es-ES" sz="1600" dirty="0"/>
                        <a:t>  </a:t>
                      </a:r>
                      <a:r>
                        <a:rPr lang="es-ES" sz="1600" dirty="0" err="1"/>
                        <a:t>grid-template-columns</a:t>
                      </a:r>
                      <a:r>
                        <a:rPr lang="es-ES" sz="1600" dirty="0"/>
                        <a:t>: </a:t>
                      </a:r>
                      <a:r>
                        <a:rPr lang="es-ES" sz="1600" dirty="0" err="1"/>
                        <a:t>repeat</a:t>
                      </a:r>
                      <a:r>
                        <a:rPr lang="es-ES" sz="1600" dirty="0"/>
                        <a:t>(3, 1fr); /*Tres columnas, cada una ocupando una fracción igual del espacio */</a:t>
                      </a:r>
                    </a:p>
                    <a:p>
                      <a:r>
                        <a:rPr lang="es-ES" sz="1600" dirty="0"/>
                        <a:t>  gap: 20px; /* Espacio uniforme */</a:t>
                      </a:r>
                    </a:p>
                    <a:p>
                      <a:r>
                        <a:rPr lang="es-E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7868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BA7D486-67F9-48F8-75E3-A07B9F9B6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74941"/>
              </p:ext>
            </p:extLst>
          </p:nvPr>
        </p:nvGraphicFramePr>
        <p:xfrm>
          <a:off x="3533048" y="3567265"/>
          <a:ext cx="288523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233">
                  <a:extLst>
                    <a:ext uri="{9D8B030D-6E8A-4147-A177-3AD203B41FA5}">
                      <a16:colId xmlns:a16="http://schemas.microsoft.com/office/drawing/2014/main" val="32150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.grid {</a:t>
                      </a:r>
                    </a:p>
                    <a:p>
                      <a:r>
                        <a:rPr lang="en-US" sz="1600" dirty="0"/>
                        <a:t>  display: grid;</a:t>
                      </a:r>
                    </a:p>
                    <a:p>
                      <a:r>
                        <a:rPr lang="en-US" sz="1600" dirty="0"/>
                        <a:t>  grid-template-areas:</a:t>
                      </a:r>
                    </a:p>
                    <a:p>
                      <a:r>
                        <a:rPr lang="en-US" sz="1600" dirty="0"/>
                        <a:t>    "header </a:t>
                      </a:r>
                      <a:r>
                        <a:rPr lang="en-US" sz="1600" dirty="0" err="1"/>
                        <a:t>header</a:t>
                      </a:r>
                      <a:r>
                        <a:rPr lang="en-US" sz="1600" dirty="0"/>
                        <a:t>"</a:t>
                      </a:r>
                    </a:p>
                    <a:p>
                      <a:r>
                        <a:rPr lang="en-US" sz="1600" dirty="0"/>
                        <a:t>    "sidebar main"</a:t>
                      </a:r>
                    </a:p>
                    <a:p>
                      <a:r>
                        <a:rPr lang="en-US" sz="1600" dirty="0"/>
                        <a:t>    "footer </a:t>
                      </a:r>
                      <a:r>
                        <a:rPr lang="en-US" sz="1600" dirty="0" err="1"/>
                        <a:t>footer</a:t>
                      </a:r>
                      <a:r>
                        <a:rPr lang="en-US" sz="1600" dirty="0"/>
                        <a:t>";</a:t>
                      </a:r>
                    </a:p>
                    <a:p>
                      <a:r>
                        <a:rPr lang="en-US" sz="1600" dirty="0"/>
                        <a:t>}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2140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3FE6D6A-D408-EBB3-7B08-83E2A1CD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17089"/>
              </p:ext>
            </p:extLst>
          </p:nvPr>
        </p:nvGraphicFramePr>
        <p:xfrm>
          <a:off x="3738321" y="5869851"/>
          <a:ext cx="24746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686">
                  <a:extLst>
                    <a:ext uri="{9D8B030D-6E8A-4147-A177-3AD203B41FA5}">
                      <a16:colId xmlns:a16="http://schemas.microsoft.com/office/drawing/2014/main" val="90643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</a:t>
                      </a:r>
                      <a:r>
                        <a:rPr lang="es-ES" dirty="0" err="1"/>
                        <a:t>header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grid-area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header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1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23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1419</Words>
  <Application>Microsoft Office PowerPoint</Application>
  <PresentationFormat>Panorámica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Lenguajes de marcas y sistemas de gestión de información</vt:lpstr>
      <vt:lpstr>Display I</vt:lpstr>
      <vt:lpstr>Display II</vt:lpstr>
      <vt:lpstr>Display III</vt:lpstr>
      <vt:lpstr>Display flex</vt:lpstr>
      <vt:lpstr>Display flex II</vt:lpstr>
      <vt:lpstr>Display flex III</vt:lpstr>
      <vt:lpstr>Display grid I</vt:lpstr>
      <vt:lpstr>Display grid II</vt:lpstr>
      <vt:lpstr>Display grid III</vt:lpstr>
      <vt:lpstr>Display grid IV</vt:lpstr>
      <vt:lpstr>Display grid V</vt:lpstr>
      <vt:lpstr>Display table</vt:lpstr>
      <vt:lpstr>Ejemplo display: table</vt:lpstr>
      <vt:lpstr>Ejercicio 1</vt:lpstr>
      <vt:lpstr>Ejercicio 2</vt:lpstr>
      <vt:lpstr>Ejercicio 3</vt:lpstr>
      <vt:lpstr>Lenguajes de marcas y sistemas de gestión de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24</cp:revision>
  <dcterms:created xsi:type="dcterms:W3CDTF">2025-01-14T07:24:05Z</dcterms:created>
  <dcterms:modified xsi:type="dcterms:W3CDTF">2025-01-15T08:55:58Z</dcterms:modified>
</cp:coreProperties>
</file>