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93" r:id="rId2"/>
    <p:sldId id="301" r:id="rId3"/>
    <p:sldId id="306" r:id="rId4"/>
    <p:sldId id="303" r:id="rId5"/>
    <p:sldId id="304" r:id="rId6"/>
    <p:sldId id="310" r:id="rId7"/>
    <p:sldId id="308" r:id="rId8"/>
    <p:sldId id="307" r:id="rId9"/>
    <p:sldId id="309" r:id="rId10"/>
    <p:sldId id="311" r:id="rId11"/>
    <p:sldId id="312" r:id="rId12"/>
    <p:sldId id="317" r:id="rId13"/>
    <p:sldId id="318" r:id="rId14"/>
    <p:sldId id="313" r:id="rId15"/>
    <p:sldId id="314" r:id="rId16"/>
    <p:sldId id="315" r:id="rId17"/>
    <p:sldId id="319" r:id="rId18"/>
    <p:sldId id="320" r:id="rId19"/>
    <p:sldId id="322" r:id="rId20"/>
    <p:sldId id="323" r:id="rId21"/>
    <p:sldId id="325" r:id="rId22"/>
    <p:sldId id="324" r:id="rId23"/>
    <p:sldId id="31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84129E68-52D8-4914-8721-B0ED7DE6E601}" type="datetimeFigureOut">
              <a:rPr lang="es-ES" smtClean="0"/>
              <a:t>03/02/2025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5ED255E-AA2A-4544-8EDE-CBA9158C0F81}" type="slidenum">
              <a:rPr lang="es-ES" smtClean="0"/>
              <a:t>‹Nº›</a:t>
            </a:fld>
            <a:endParaRPr lang="es-ES"/>
          </a:p>
        </p:txBody>
      </p:sp>
    </p:spTree>
    <p:extLst>
      <p:ext uri="{BB962C8B-B14F-4D97-AF65-F5344CB8AC3E}">
        <p14:creationId xmlns:p14="http://schemas.microsoft.com/office/powerpoint/2010/main" val="2930949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4129E68-52D8-4914-8721-B0ED7DE6E601}" type="datetimeFigureOut">
              <a:rPr lang="es-ES" smtClean="0"/>
              <a:t>03/02/2025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5ED255E-AA2A-4544-8EDE-CBA9158C0F81}" type="slidenum">
              <a:rPr lang="es-ES" smtClean="0"/>
              <a:t>‹Nº›</a:t>
            </a:fld>
            <a:endParaRPr lang="es-ES"/>
          </a:p>
        </p:txBody>
      </p:sp>
    </p:spTree>
    <p:extLst>
      <p:ext uri="{BB962C8B-B14F-4D97-AF65-F5344CB8AC3E}">
        <p14:creationId xmlns:p14="http://schemas.microsoft.com/office/powerpoint/2010/main" val="345658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4129E68-52D8-4914-8721-B0ED7DE6E601}" type="datetimeFigureOut">
              <a:rPr lang="es-ES" smtClean="0"/>
              <a:t>03/02/2025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5ED255E-AA2A-4544-8EDE-CBA9158C0F81}" type="slidenum">
              <a:rPr lang="es-ES" smtClean="0"/>
              <a:t>‹Nº›</a:t>
            </a:fld>
            <a:endParaRPr lang="es-E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7776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4129E68-52D8-4914-8721-B0ED7DE6E601}" type="datetimeFigureOut">
              <a:rPr lang="es-ES" smtClean="0"/>
              <a:t>03/02/2025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5ED255E-AA2A-4544-8EDE-CBA9158C0F81}" type="slidenum">
              <a:rPr lang="es-ES" smtClean="0"/>
              <a:t>‹Nº›</a:t>
            </a:fld>
            <a:endParaRPr lang="es-ES"/>
          </a:p>
        </p:txBody>
      </p:sp>
    </p:spTree>
    <p:extLst>
      <p:ext uri="{BB962C8B-B14F-4D97-AF65-F5344CB8AC3E}">
        <p14:creationId xmlns:p14="http://schemas.microsoft.com/office/powerpoint/2010/main" val="33827232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4129E68-52D8-4914-8721-B0ED7DE6E601}" type="datetimeFigureOut">
              <a:rPr lang="es-ES" smtClean="0"/>
              <a:t>03/02/2025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5ED255E-AA2A-4544-8EDE-CBA9158C0F81}" type="slidenum">
              <a:rPr lang="es-ES" smtClean="0"/>
              <a:t>‹Nº›</a:t>
            </a:fld>
            <a:endParaRPr lang="es-E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558043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4129E68-52D8-4914-8721-B0ED7DE6E601}" type="datetimeFigureOut">
              <a:rPr lang="es-ES" smtClean="0"/>
              <a:t>03/02/2025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5ED255E-AA2A-4544-8EDE-CBA9158C0F81}" type="slidenum">
              <a:rPr lang="es-ES" smtClean="0"/>
              <a:t>‹Nº›</a:t>
            </a:fld>
            <a:endParaRPr lang="es-ES"/>
          </a:p>
        </p:txBody>
      </p:sp>
    </p:spTree>
    <p:extLst>
      <p:ext uri="{BB962C8B-B14F-4D97-AF65-F5344CB8AC3E}">
        <p14:creationId xmlns:p14="http://schemas.microsoft.com/office/powerpoint/2010/main" val="4278863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129E68-52D8-4914-8721-B0ED7DE6E601}" type="datetimeFigureOut">
              <a:rPr lang="es-ES" smtClean="0"/>
              <a:t>03/02/2025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5ED255E-AA2A-4544-8EDE-CBA9158C0F81}" type="slidenum">
              <a:rPr lang="es-ES" smtClean="0"/>
              <a:t>‹Nº›</a:t>
            </a:fld>
            <a:endParaRPr lang="es-ES"/>
          </a:p>
        </p:txBody>
      </p:sp>
    </p:spTree>
    <p:extLst>
      <p:ext uri="{BB962C8B-B14F-4D97-AF65-F5344CB8AC3E}">
        <p14:creationId xmlns:p14="http://schemas.microsoft.com/office/powerpoint/2010/main" val="2789785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129E68-52D8-4914-8721-B0ED7DE6E601}" type="datetimeFigureOut">
              <a:rPr lang="es-ES" smtClean="0"/>
              <a:t>03/02/2025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5ED255E-AA2A-4544-8EDE-CBA9158C0F81}" type="slidenum">
              <a:rPr lang="es-ES" smtClean="0"/>
              <a:t>‹Nº›</a:t>
            </a:fld>
            <a:endParaRPr lang="es-ES"/>
          </a:p>
        </p:txBody>
      </p:sp>
    </p:spTree>
    <p:extLst>
      <p:ext uri="{BB962C8B-B14F-4D97-AF65-F5344CB8AC3E}">
        <p14:creationId xmlns:p14="http://schemas.microsoft.com/office/powerpoint/2010/main" val="2592200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4129E68-52D8-4914-8721-B0ED7DE6E601}" type="datetimeFigureOut">
              <a:rPr lang="es-ES" smtClean="0"/>
              <a:t>03/02/2025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5ED255E-AA2A-4544-8EDE-CBA9158C0F81}" type="slidenum">
              <a:rPr lang="es-ES" smtClean="0"/>
              <a:t>‹Nº›</a:t>
            </a:fld>
            <a:endParaRPr lang="es-ES"/>
          </a:p>
        </p:txBody>
      </p:sp>
    </p:spTree>
    <p:extLst>
      <p:ext uri="{BB962C8B-B14F-4D97-AF65-F5344CB8AC3E}">
        <p14:creationId xmlns:p14="http://schemas.microsoft.com/office/powerpoint/2010/main" val="328912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84129E68-52D8-4914-8721-B0ED7DE6E601}" type="datetimeFigureOut">
              <a:rPr lang="es-ES" smtClean="0"/>
              <a:t>03/02/2025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35ED255E-AA2A-4544-8EDE-CBA9158C0F81}" type="slidenum">
              <a:rPr lang="es-ES" smtClean="0"/>
              <a:t>‹Nº›</a:t>
            </a:fld>
            <a:endParaRPr lang="es-ES"/>
          </a:p>
        </p:txBody>
      </p:sp>
    </p:spTree>
    <p:extLst>
      <p:ext uri="{BB962C8B-B14F-4D97-AF65-F5344CB8AC3E}">
        <p14:creationId xmlns:p14="http://schemas.microsoft.com/office/powerpoint/2010/main" val="2487720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4129E68-52D8-4914-8721-B0ED7DE6E601}" type="datetimeFigureOut">
              <a:rPr lang="es-ES" smtClean="0"/>
              <a:t>03/02/2025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5ED255E-AA2A-4544-8EDE-CBA9158C0F81}" type="slidenum">
              <a:rPr lang="es-ES" smtClean="0"/>
              <a:t>‹Nº›</a:t>
            </a:fld>
            <a:endParaRPr lang="es-ES"/>
          </a:p>
        </p:txBody>
      </p:sp>
    </p:spTree>
    <p:extLst>
      <p:ext uri="{BB962C8B-B14F-4D97-AF65-F5344CB8AC3E}">
        <p14:creationId xmlns:p14="http://schemas.microsoft.com/office/powerpoint/2010/main" val="4030500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4129E68-52D8-4914-8721-B0ED7DE6E601}" type="datetimeFigureOut">
              <a:rPr lang="es-ES" smtClean="0"/>
              <a:t>03/02/2025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35ED255E-AA2A-4544-8EDE-CBA9158C0F81}" type="slidenum">
              <a:rPr lang="es-ES" smtClean="0"/>
              <a:t>‹Nº›</a:t>
            </a:fld>
            <a:endParaRPr lang="es-ES"/>
          </a:p>
        </p:txBody>
      </p:sp>
    </p:spTree>
    <p:extLst>
      <p:ext uri="{BB962C8B-B14F-4D97-AF65-F5344CB8AC3E}">
        <p14:creationId xmlns:p14="http://schemas.microsoft.com/office/powerpoint/2010/main" val="1491089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4129E68-52D8-4914-8721-B0ED7DE6E601}" type="datetimeFigureOut">
              <a:rPr lang="es-ES" smtClean="0"/>
              <a:t>03/02/2025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35ED255E-AA2A-4544-8EDE-CBA9158C0F81}" type="slidenum">
              <a:rPr lang="es-ES" smtClean="0"/>
              <a:t>‹Nº›</a:t>
            </a:fld>
            <a:endParaRPr lang="es-ES"/>
          </a:p>
        </p:txBody>
      </p:sp>
    </p:spTree>
    <p:extLst>
      <p:ext uri="{BB962C8B-B14F-4D97-AF65-F5344CB8AC3E}">
        <p14:creationId xmlns:p14="http://schemas.microsoft.com/office/powerpoint/2010/main" val="1180341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129E68-52D8-4914-8721-B0ED7DE6E601}" type="datetimeFigureOut">
              <a:rPr lang="es-ES" smtClean="0"/>
              <a:t>03/02/2025</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35ED255E-AA2A-4544-8EDE-CBA9158C0F81}" type="slidenum">
              <a:rPr lang="es-ES" smtClean="0"/>
              <a:t>‹Nº›</a:t>
            </a:fld>
            <a:endParaRPr lang="es-ES"/>
          </a:p>
        </p:txBody>
      </p:sp>
    </p:spTree>
    <p:extLst>
      <p:ext uri="{BB962C8B-B14F-4D97-AF65-F5344CB8AC3E}">
        <p14:creationId xmlns:p14="http://schemas.microsoft.com/office/powerpoint/2010/main" val="187991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4129E68-52D8-4914-8721-B0ED7DE6E601}" type="datetimeFigureOut">
              <a:rPr lang="es-ES" smtClean="0"/>
              <a:t>03/02/2025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5ED255E-AA2A-4544-8EDE-CBA9158C0F81}" type="slidenum">
              <a:rPr lang="es-ES" smtClean="0"/>
              <a:t>‹Nº›</a:t>
            </a:fld>
            <a:endParaRPr lang="es-ES"/>
          </a:p>
        </p:txBody>
      </p:sp>
    </p:spTree>
    <p:extLst>
      <p:ext uri="{BB962C8B-B14F-4D97-AF65-F5344CB8AC3E}">
        <p14:creationId xmlns:p14="http://schemas.microsoft.com/office/powerpoint/2010/main" val="198900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84129E68-52D8-4914-8721-B0ED7DE6E601}" type="datetimeFigureOut">
              <a:rPr lang="es-ES" smtClean="0"/>
              <a:t>03/02/2025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35ED255E-AA2A-4544-8EDE-CBA9158C0F81}" type="slidenum">
              <a:rPr lang="es-ES" smtClean="0"/>
              <a:t>‹Nº›</a:t>
            </a:fld>
            <a:endParaRPr lang="es-ES"/>
          </a:p>
        </p:txBody>
      </p:sp>
    </p:spTree>
    <p:extLst>
      <p:ext uri="{BB962C8B-B14F-4D97-AF65-F5344CB8AC3E}">
        <p14:creationId xmlns:p14="http://schemas.microsoft.com/office/powerpoint/2010/main" val="1191066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129E68-52D8-4914-8721-B0ED7DE6E601}" type="datetimeFigureOut">
              <a:rPr lang="es-ES" smtClean="0"/>
              <a:t>03/02/2025</a:t>
            </a:fld>
            <a:endParaRPr lang="es-E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ED255E-AA2A-4544-8EDE-CBA9158C0F81}" type="slidenum">
              <a:rPr lang="es-ES" smtClean="0"/>
              <a:t>‹Nº›</a:t>
            </a:fld>
            <a:endParaRPr lang="es-ES"/>
          </a:p>
        </p:txBody>
      </p:sp>
    </p:spTree>
    <p:extLst>
      <p:ext uri="{BB962C8B-B14F-4D97-AF65-F5344CB8AC3E}">
        <p14:creationId xmlns:p14="http://schemas.microsoft.com/office/powerpoint/2010/main" val="37634929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BB4085-C998-986E-027D-395A2C737E55}"/>
              </a:ext>
            </a:extLst>
          </p:cNvPr>
          <p:cNvSpPr>
            <a:spLocks noGrp="1"/>
          </p:cNvSpPr>
          <p:nvPr>
            <p:ph type="ctrTitle"/>
          </p:nvPr>
        </p:nvSpPr>
        <p:spPr/>
        <p:txBody>
          <a:bodyPr>
            <a:normAutofit fontScale="90000"/>
          </a:bodyPr>
          <a:lstStyle/>
          <a:p>
            <a:r>
              <a:rPr lang="es-ES" dirty="0"/>
              <a:t>Lenguajes de marcas y sistemas de gestión de información</a:t>
            </a:r>
          </a:p>
        </p:txBody>
      </p:sp>
      <p:sp>
        <p:nvSpPr>
          <p:cNvPr id="3" name="Subtítulo 2">
            <a:extLst>
              <a:ext uri="{FF2B5EF4-FFF2-40B4-BE49-F238E27FC236}">
                <a16:creationId xmlns:a16="http://schemas.microsoft.com/office/drawing/2014/main" id="{036C39A7-C931-1A2C-A1EF-3F6155F0D50E}"/>
              </a:ext>
            </a:extLst>
          </p:cNvPr>
          <p:cNvSpPr>
            <a:spLocks noGrp="1"/>
          </p:cNvSpPr>
          <p:nvPr>
            <p:ph type="subTitle" idx="1"/>
          </p:nvPr>
        </p:nvSpPr>
        <p:spPr/>
        <p:txBody>
          <a:bodyPr/>
          <a:lstStyle/>
          <a:p>
            <a:r>
              <a:rPr lang="es-ES" dirty="0"/>
              <a:t>Dr. Antonio Barba</a:t>
            </a:r>
          </a:p>
        </p:txBody>
      </p:sp>
    </p:spTree>
    <p:extLst>
      <p:ext uri="{BB962C8B-B14F-4D97-AF65-F5344CB8AC3E}">
        <p14:creationId xmlns:p14="http://schemas.microsoft.com/office/powerpoint/2010/main" val="826418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A0E081-3B64-AF0E-010B-9D50FA9A3625}"/>
              </a:ext>
            </a:extLst>
          </p:cNvPr>
          <p:cNvSpPr>
            <a:spLocks noGrp="1"/>
          </p:cNvSpPr>
          <p:nvPr>
            <p:ph type="title"/>
          </p:nvPr>
        </p:nvSpPr>
        <p:spPr/>
        <p:txBody>
          <a:bodyPr/>
          <a:lstStyle/>
          <a:p>
            <a:r>
              <a:rPr lang="es-ES" dirty="0"/>
              <a:t>Comentarios</a:t>
            </a:r>
          </a:p>
        </p:txBody>
      </p:sp>
      <p:sp>
        <p:nvSpPr>
          <p:cNvPr id="3" name="Marcador de contenido 2">
            <a:extLst>
              <a:ext uri="{FF2B5EF4-FFF2-40B4-BE49-F238E27FC236}">
                <a16:creationId xmlns:a16="http://schemas.microsoft.com/office/drawing/2014/main" id="{210DC6B4-F2D0-9614-3D07-E2EED4112EFA}"/>
              </a:ext>
            </a:extLst>
          </p:cNvPr>
          <p:cNvSpPr>
            <a:spLocks noGrp="1"/>
          </p:cNvSpPr>
          <p:nvPr>
            <p:ph idx="1"/>
          </p:nvPr>
        </p:nvSpPr>
        <p:spPr>
          <a:xfrm>
            <a:off x="677334" y="1644395"/>
            <a:ext cx="8596668" cy="3880773"/>
          </a:xfrm>
        </p:spPr>
        <p:txBody>
          <a:bodyPr/>
          <a:lstStyle/>
          <a:p>
            <a:pPr algn="just"/>
            <a:r>
              <a:rPr lang="es-ES" b="1" dirty="0"/>
              <a:t>Comentarios de una sola línea</a:t>
            </a:r>
            <a:r>
              <a:rPr lang="es-ES" dirty="0"/>
              <a:t>: Se utilizan para comentar una sola línea o parte de una línea de código. Se añaden con //.</a:t>
            </a:r>
          </a:p>
          <a:p>
            <a:pPr algn="just"/>
            <a:endParaRPr lang="es-ES" dirty="0"/>
          </a:p>
          <a:p>
            <a:pPr algn="just"/>
            <a:endParaRPr lang="es-ES" dirty="0"/>
          </a:p>
          <a:p>
            <a:pPr algn="just"/>
            <a:endParaRPr lang="es-ES" dirty="0"/>
          </a:p>
          <a:p>
            <a:pPr algn="just"/>
            <a:r>
              <a:rPr lang="es-ES" b="1" dirty="0"/>
              <a:t>Comentarios de bloque o de varias líneas</a:t>
            </a:r>
            <a:r>
              <a:rPr lang="es-ES" dirty="0"/>
              <a:t>: Se utilizan para comentar bloques más largos de código o explicaciones que abarcan varias líneas. Se añaden con /* */.</a:t>
            </a:r>
          </a:p>
        </p:txBody>
      </p:sp>
      <p:pic>
        <p:nvPicPr>
          <p:cNvPr id="5" name="Imagen 4">
            <a:extLst>
              <a:ext uri="{FF2B5EF4-FFF2-40B4-BE49-F238E27FC236}">
                <a16:creationId xmlns:a16="http://schemas.microsoft.com/office/drawing/2014/main" id="{1CB18996-C20B-449F-6E14-32FD9213779D}"/>
              </a:ext>
            </a:extLst>
          </p:cNvPr>
          <p:cNvPicPr>
            <a:picLocks noChangeAspect="1"/>
          </p:cNvPicPr>
          <p:nvPr/>
        </p:nvPicPr>
        <p:blipFill>
          <a:blip r:embed="rId2"/>
          <a:stretch>
            <a:fillRect/>
          </a:stretch>
        </p:blipFill>
        <p:spPr>
          <a:xfrm>
            <a:off x="677334" y="2506641"/>
            <a:ext cx="8596668" cy="814095"/>
          </a:xfrm>
          <a:prstGeom prst="rect">
            <a:avLst/>
          </a:prstGeom>
        </p:spPr>
      </p:pic>
      <p:pic>
        <p:nvPicPr>
          <p:cNvPr id="7" name="Imagen 6">
            <a:extLst>
              <a:ext uri="{FF2B5EF4-FFF2-40B4-BE49-F238E27FC236}">
                <a16:creationId xmlns:a16="http://schemas.microsoft.com/office/drawing/2014/main" id="{1597DBD3-F7FF-28DD-6856-E5882ED6BD7C}"/>
              </a:ext>
            </a:extLst>
          </p:cNvPr>
          <p:cNvPicPr>
            <a:picLocks noChangeAspect="1"/>
          </p:cNvPicPr>
          <p:nvPr/>
        </p:nvPicPr>
        <p:blipFill>
          <a:blip r:embed="rId3"/>
          <a:stretch>
            <a:fillRect/>
          </a:stretch>
        </p:blipFill>
        <p:spPr>
          <a:xfrm>
            <a:off x="1833409" y="4458380"/>
            <a:ext cx="6248707" cy="2101583"/>
          </a:xfrm>
          <a:prstGeom prst="rect">
            <a:avLst/>
          </a:prstGeom>
        </p:spPr>
      </p:pic>
    </p:spTree>
    <p:extLst>
      <p:ext uri="{BB962C8B-B14F-4D97-AF65-F5344CB8AC3E}">
        <p14:creationId xmlns:p14="http://schemas.microsoft.com/office/powerpoint/2010/main" val="1293931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7567C7-3FFE-F15F-4238-6597576015D5}"/>
              </a:ext>
            </a:extLst>
          </p:cNvPr>
          <p:cNvSpPr>
            <a:spLocks noGrp="1"/>
          </p:cNvSpPr>
          <p:nvPr>
            <p:ph type="title"/>
          </p:nvPr>
        </p:nvSpPr>
        <p:spPr/>
        <p:txBody>
          <a:bodyPr/>
          <a:lstStyle/>
          <a:p>
            <a:r>
              <a:rPr lang="es-ES" dirty="0"/>
              <a:t>Tipos de datos primitivos</a:t>
            </a:r>
          </a:p>
        </p:txBody>
      </p:sp>
      <p:sp>
        <p:nvSpPr>
          <p:cNvPr id="3" name="Marcador de contenido 2">
            <a:extLst>
              <a:ext uri="{FF2B5EF4-FFF2-40B4-BE49-F238E27FC236}">
                <a16:creationId xmlns:a16="http://schemas.microsoft.com/office/drawing/2014/main" id="{B151618E-F431-2141-21D6-6E3224DAB4DA}"/>
              </a:ext>
            </a:extLst>
          </p:cNvPr>
          <p:cNvSpPr>
            <a:spLocks noGrp="1"/>
          </p:cNvSpPr>
          <p:nvPr>
            <p:ph idx="1"/>
          </p:nvPr>
        </p:nvSpPr>
        <p:spPr>
          <a:xfrm>
            <a:off x="677334" y="1488613"/>
            <a:ext cx="8596668" cy="4759787"/>
          </a:xfrm>
        </p:spPr>
        <p:txBody>
          <a:bodyPr/>
          <a:lstStyle/>
          <a:p>
            <a:pPr algn="just"/>
            <a:r>
              <a:rPr lang="es-ES" b="1" dirty="0" err="1"/>
              <a:t>string</a:t>
            </a:r>
            <a:r>
              <a:rPr lang="es-ES" dirty="0"/>
              <a:t>: Representa texto o cadenas de caracteres. Se escribe entre comillas simples (' '), dobles (" ").</a:t>
            </a:r>
          </a:p>
          <a:p>
            <a:pPr algn="just"/>
            <a:endParaRPr lang="es-ES" dirty="0"/>
          </a:p>
          <a:p>
            <a:pPr algn="just"/>
            <a:endParaRPr lang="es-ES" dirty="0"/>
          </a:p>
          <a:p>
            <a:pPr algn="just"/>
            <a:r>
              <a:rPr lang="es-ES" b="1" dirty="0" err="1"/>
              <a:t>number</a:t>
            </a:r>
            <a:r>
              <a:rPr lang="es-ES" dirty="0"/>
              <a:t>: Representa números, ya sean enteros o de punto flotante.</a:t>
            </a:r>
          </a:p>
          <a:p>
            <a:pPr algn="just"/>
            <a:endParaRPr lang="es-ES" dirty="0"/>
          </a:p>
          <a:p>
            <a:pPr algn="just"/>
            <a:endParaRPr lang="es-ES" dirty="0"/>
          </a:p>
          <a:p>
            <a:pPr algn="just"/>
            <a:endParaRPr lang="es-ES" dirty="0"/>
          </a:p>
          <a:p>
            <a:pPr algn="just"/>
            <a:r>
              <a:rPr lang="es-ES" b="1" dirty="0" err="1"/>
              <a:t>boolean</a:t>
            </a:r>
            <a:r>
              <a:rPr lang="es-ES" dirty="0"/>
              <a:t>: Representa un valor lógico que puede ser true o false.</a:t>
            </a:r>
          </a:p>
          <a:p>
            <a:pPr algn="just"/>
            <a:endParaRPr lang="es-ES" dirty="0"/>
          </a:p>
          <a:p>
            <a:pPr algn="just"/>
            <a:endParaRPr lang="es-ES" dirty="0"/>
          </a:p>
          <a:p>
            <a:pPr algn="just"/>
            <a:endParaRPr lang="es-ES" dirty="0"/>
          </a:p>
        </p:txBody>
      </p:sp>
      <p:pic>
        <p:nvPicPr>
          <p:cNvPr id="5" name="Imagen 4">
            <a:extLst>
              <a:ext uri="{FF2B5EF4-FFF2-40B4-BE49-F238E27FC236}">
                <a16:creationId xmlns:a16="http://schemas.microsoft.com/office/drawing/2014/main" id="{8D695DE6-C52B-3491-FC38-265A2B51D2FC}"/>
              </a:ext>
            </a:extLst>
          </p:cNvPr>
          <p:cNvPicPr>
            <a:picLocks noChangeAspect="1"/>
          </p:cNvPicPr>
          <p:nvPr/>
        </p:nvPicPr>
        <p:blipFill>
          <a:blip r:embed="rId2"/>
          <a:stretch>
            <a:fillRect/>
          </a:stretch>
        </p:blipFill>
        <p:spPr>
          <a:xfrm>
            <a:off x="3763628" y="2359434"/>
            <a:ext cx="2424080" cy="449979"/>
          </a:xfrm>
          <a:prstGeom prst="rect">
            <a:avLst/>
          </a:prstGeom>
        </p:spPr>
      </p:pic>
      <p:pic>
        <p:nvPicPr>
          <p:cNvPr id="7" name="Imagen 6">
            <a:extLst>
              <a:ext uri="{FF2B5EF4-FFF2-40B4-BE49-F238E27FC236}">
                <a16:creationId xmlns:a16="http://schemas.microsoft.com/office/drawing/2014/main" id="{94DF9474-6011-39C1-9074-31E9C9448EB7}"/>
              </a:ext>
            </a:extLst>
          </p:cNvPr>
          <p:cNvPicPr>
            <a:picLocks noChangeAspect="1"/>
          </p:cNvPicPr>
          <p:nvPr/>
        </p:nvPicPr>
        <p:blipFill>
          <a:blip r:embed="rId3"/>
          <a:stretch>
            <a:fillRect/>
          </a:stretch>
        </p:blipFill>
        <p:spPr>
          <a:xfrm>
            <a:off x="3763628" y="3575666"/>
            <a:ext cx="2424080" cy="853764"/>
          </a:xfrm>
          <a:prstGeom prst="rect">
            <a:avLst/>
          </a:prstGeom>
        </p:spPr>
      </p:pic>
      <p:pic>
        <p:nvPicPr>
          <p:cNvPr id="9" name="Imagen 8">
            <a:extLst>
              <a:ext uri="{FF2B5EF4-FFF2-40B4-BE49-F238E27FC236}">
                <a16:creationId xmlns:a16="http://schemas.microsoft.com/office/drawing/2014/main" id="{B7D0247D-2D65-CDAD-DD99-7187E50D9E67}"/>
              </a:ext>
            </a:extLst>
          </p:cNvPr>
          <p:cNvPicPr>
            <a:picLocks noChangeAspect="1"/>
          </p:cNvPicPr>
          <p:nvPr/>
        </p:nvPicPr>
        <p:blipFill>
          <a:blip r:embed="rId4"/>
          <a:stretch>
            <a:fillRect/>
          </a:stretch>
        </p:blipFill>
        <p:spPr>
          <a:xfrm>
            <a:off x="3369039" y="5195683"/>
            <a:ext cx="3213257" cy="853764"/>
          </a:xfrm>
          <a:prstGeom prst="rect">
            <a:avLst/>
          </a:prstGeom>
        </p:spPr>
      </p:pic>
    </p:spTree>
    <p:extLst>
      <p:ext uri="{BB962C8B-B14F-4D97-AF65-F5344CB8AC3E}">
        <p14:creationId xmlns:p14="http://schemas.microsoft.com/office/powerpoint/2010/main" val="3620056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61D34D-51BC-AFC1-0F14-DD483B0B6F95}"/>
              </a:ext>
            </a:extLst>
          </p:cNvPr>
          <p:cNvSpPr>
            <a:spLocks noGrp="1"/>
          </p:cNvSpPr>
          <p:nvPr>
            <p:ph type="title"/>
          </p:nvPr>
        </p:nvSpPr>
        <p:spPr/>
        <p:txBody>
          <a:bodyPr/>
          <a:lstStyle/>
          <a:p>
            <a:r>
              <a:rPr lang="es-ES" dirty="0" err="1"/>
              <a:t>Arrays</a:t>
            </a:r>
            <a:endParaRPr lang="es-ES" dirty="0"/>
          </a:p>
        </p:txBody>
      </p:sp>
      <p:sp>
        <p:nvSpPr>
          <p:cNvPr id="3" name="Marcador de contenido 2">
            <a:extLst>
              <a:ext uri="{FF2B5EF4-FFF2-40B4-BE49-F238E27FC236}">
                <a16:creationId xmlns:a16="http://schemas.microsoft.com/office/drawing/2014/main" id="{6730E664-150E-B279-F99E-3869ECB6F26C}"/>
              </a:ext>
            </a:extLst>
          </p:cNvPr>
          <p:cNvSpPr>
            <a:spLocks noGrp="1"/>
          </p:cNvSpPr>
          <p:nvPr>
            <p:ph idx="1"/>
          </p:nvPr>
        </p:nvSpPr>
        <p:spPr/>
        <p:txBody>
          <a:bodyPr/>
          <a:lstStyle/>
          <a:p>
            <a:pPr algn="just"/>
            <a:r>
              <a:rPr lang="es-ES" dirty="0"/>
              <a:t>Los </a:t>
            </a:r>
            <a:r>
              <a:rPr lang="es-ES" dirty="0" err="1"/>
              <a:t>arrays</a:t>
            </a:r>
            <a:r>
              <a:rPr lang="es-ES" dirty="0"/>
              <a:t> son listas de datos de cualquier tipo. Declarar un array es simple, ya que solo tenemos que decir a JavaScript que es un array y que tiene una longitud determinada: “</a:t>
            </a:r>
            <a:r>
              <a:rPr lang="es-ES" dirty="0" err="1"/>
              <a:t>var</a:t>
            </a:r>
            <a:r>
              <a:rPr lang="es-ES" dirty="0"/>
              <a:t> </a:t>
            </a:r>
            <a:r>
              <a:rPr lang="es-ES" dirty="0" err="1"/>
              <a:t>miArray</a:t>
            </a:r>
            <a:r>
              <a:rPr lang="es-ES" dirty="0"/>
              <a:t>=new Array(10)”.</a:t>
            </a:r>
          </a:p>
          <a:p>
            <a:pPr algn="just"/>
            <a:r>
              <a:rPr lang="es-ES" dirty="0"/>
              <a:t>La asignación de elementos a las posiciones del array es igual que en lenguajes como Java o C: “</a:t>
            </a:r>
            <a:r>
              <a:rPr lang="es-ES" dirty="0" err="1"/>
              <a:t>miArray</a:t>
            </a:r>
            <a:r>
              <a:rPr lang="es-ES" dirty="0"/>
              <a:t>[0]=’hola’”. Y para poder conocer la longitud de un array, podemos utilizar la propiedad “</a:t>
            </a:r>
            <a:r>
              <a:rPr lang="es-ES" dirty="0" err="1"/>
              <a:t>length</a:t>
            </a:r>
            <a:r>
              <a:rPr lang="es-ES" dirty="0"/>
              <a:t>”: “</a:t>
            </a:r>
            <a:r>
              <a:rPr lang="es-ES" dirty="0" err="1"/>
              <a:t>var</a:t>
            </a:r>
            <a:r>
              <a:rPr lang="es-ES" dirty="0"/>
              <a:t> longitud = </a:t>
            </a:r>
            <a:r>
              <a:rPr lang="es-ES" dirty="0" err="1"/>
              <a:t>miArray.length</a:t>
            </a:r>
            <a:r>
              <a:rPr lang="es-ES" dirty="0"/>
              <a:t>”.</a:t>
            </a:r>
          </a:p>
          <a:p>
            <a:endParaRPr lang="es-ES" dirty="0"/>
          </a:p>
        </p:txBody>
      </p:sp>
    </p:spTree>
    <p:extLst>
      <p:ext uri="{BB962C8B-B14F-4D97-AF65-F5344CB8AC3E}">
        <p14:creationId xmlns:p14="http://schemas.microsoft.com/office/powerpoint/2010/main" val="2127187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051073-B9F2-8ADE-BF0A-52910181334E}"/>
              </a:ext>
            </a:extLst>
          </p:cNvPr>
          <p:cNvSpPr>
            <a:spLocks noGrp="1"/>
          </p:cNvSpPr>
          <p:nvPr>
            <p:ph type="title"/>
          </p:nvPr>
        </p:nvSpPr>
        <p:spPr>
          <a:xfrm>
            <a:off x="677332" y="435497"/>
            <a:ext cx="8596668" cy="1320800"/>
          </a:xfrm>
        </p:spPr>
        <p:txBody>
          <a:bodyPr/>
          <a:lstStyle/>
          <a:p>
            <a:r>
              <a:rPr lang="es-ES" dirty="0"/>
              <a:t>Operadores</a:t>
            </a:r>
          </a:p>
        </p:txBody>
      </p:sp>
      <p:pic>
        <p:nvPicPr>
          <p:cNvPr id="4" name="Marcador de contenido 3" descr="Interfaz de usuario gráfica, Texto&#10;&#10;Descripción generada automáticamente">
            <a:extLst>
              <a:ext uri="{FF2B5EF4-FFF2-40B4-BE49-F238E27FC236}">
                <a16:creationId xmlns:a16="http://schemas.microsoft.com/office/drawing/2014/main" id="{ECFD3C5F-77C4-1293-8DC0-6ED18B1E657A}"/>
              </a:ext>
            </a:extLst>
          </p:cNvPr>
          <p:cNvPicPr>
            <a:picLocks noGrp="1" noChangeAspect="1"/>
          </p:cNvPicPr>
          <p:nvPr>
            <p:ph idx="1"/>
          </p:nvPr>
        </p:nvPicPr>
        <p:blipFill>
          <a:blip r:embed="rId2"/>
          <a:stretch>
            <a:fillRect/>
          </a:stretch>
        </p:blipFill>
        <p:spPr>
          <a:xfrm>
            <a:off x="1707164" y="1270000"/>
            <a:ext cx="6537007" cy="1478334"/>
          </a:xfrm>
          <a:prstGeom prst="rect">
            <a:avLst/>
          </a:prstGeom>
        </p:spPr>
      </p:pic>
      <p:pic>
        <p:nvPicPr>
          <p:cNvPr id="5" name="Imagen 4" descr="Tabla&#10;&#10;Descripción generada automáticamente">
            <a:extLst>
              <a:ext uri="{FF2B5EF4-FFF2-40B4-BE49-F238E27FC236}">
                <a16:creationId xmlns:a16="http://schemas.microsoft.com/office/drawing/2014/main" id="{E0B8AD79-0FF9-1FE3-C3F1-605BBFCA5594}"/>
              </a:ext>
            </a:extLst>
          </p:cNvPr>
          <p:cNvPicPr>
            <a:picLocks noChangeAspect="1"/>
          </p:cNvPicPr>
          <p:nvPr/>
        </p:nvPicPr>
        <p:blipFill>
          <a:blip r:embed="rId3"/>
          <a:stretch>
            <a:fillRect/>
          </a:stretch>
        </p:blipFill>
        <p:spPr>
          <a:xfrm>
            <a:off x="1707163" y="2748334"/>
            <a:ext cx="6537007" cy="3674169"/>
          </a:xfrm>
          <a:prstGeom prst="rect">
            <a:avLst/>
          </a:prstGeom>
        </p:spPr>
      </p:pic>
    </p:spTree>
    <p:extLst>
      <p:ext uri="{BB962C8B-B14F-4D97-AF65-F5344CB8AC3E}">
        <p14:creationId xmlns:p14="http://schemas.microsoft.com/office/powerpoint/2010/main" val="3475916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573562-692A-7C3C-8007-8B05EACD7AE5}"/>
              </a:ext>
            </a:extLst>
          </p:cNvPr>
          <p:cNvSpPr>
            <a:spLocks noGrp="1"/>
          </p:cNvSpPr>
          <p:nvPr>
            <p:ph type="title"/>
          </p:nvPr>
        </p:nvSpPr>
        <p:spPr/>
        <p:txBody>
          <a:bodyPr/>
          <a:lstStyle/>
          <a:p>
            <a:r>
              <a:rPr lang="es-ES" dirty="0"/>
              <a:t>Operadores aritméticos</a:t>
            </a:r>
          </a:p>
        </p:txBody>
      </p:sp>
      <p:pic>
        <p:nvPicPr>
          <p:cNvPr id="9" name="Imagen 8">
            <a:extLst>
              <a:ext uri="{FF2B5EF4-FFF2-40B4-BE49-F238E27FC236}">
                <a16:creationId xmlns:a16="http://schemas.microsoft.com/office/drawing/2014/main" id="{C599E1BA-6879-06FC-74F4-ACF4F598ABB1}"/>
              </a:ext>
            </a:extLst>
          </p:cNvPr>
          <p:cNvPicPr>
            <a:picLocks noChangeAspect="1"/>
          </p:cNvPicPr>
          <p:nvPr/>
        </p:nvPicPr>
        <p:blipFill>
          <a:blip r:embed="rId2"/>
          <a:stretch>
            <a:fillRect/>
          </a:stretch>
        </p:blipFill>
        <p:spPr>
          <a:xfrm>
            <a:off x="677334" y="1966452"/>
            <a:ext cx="7909327" cy="3238347"/>
          </a:xfrm>
          <a:prstGeom prst="rect">
            <a:avLst/>
          </a:prstGeom>
        </p:spPr>
      </p:pic>
    </p:spTree>
    <p:extLst>
      <p:ext uri="{BB962C8B-B14F-4D97-AF65-F5344CB8AC3E}">
        <p14:creationId xmlns:p14="http://schemas.microsoft.com/office/powerpoint/2010/main" val="2707291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983A4F-B7A9-871D-0E0E-77C0BE33F835}"/>
              </a:ext>
            </a:extLst>
          </p:cNvPr>
          <p:cNvSpPr>
            <a:spLocks noGrp="1"/>
          </p:cNvSpPr>
          <p:nvPr>
            <p:ph type="title"/>
          </p:nvPr>
        </p:nvSpPr>
        <p:spPr>
          <a:xfrm>
            <a:off x="677334" y="884902"/>
            <a:ext cx="8596668" cy="1045497"/>
          </a:xfrm>
        </p:spPr>
        <p:txBody>
          <a:bodyPr/>
          <a:lstStyle/>
          <a:p>
            <a:r>
              <a:rPr lang="es-ES" dirty="0"/>
              <a:t>Ejercicio 1. Calculadora básica</a:t>
            </a:r>
          </a:p>
        </p:txBody>
      </p:sp>
      <p:sp>
        <p:nvSpPr>
          <p:cNvPr id="3" name="Marcador de contenido 2">
            <a:extLst>
              <a:ext uri="{FF2B5EF4-FFF2-40B4-BE49-F238E27FC236}">
                <a16:creationId xmlns:a16="http://schemas.microsoft.com/office/drawing/2014/main" id="{BE2B6738-9CB5-8E12-2308-38985F08CB1B}"/>
              </a:ext>
            </a:extLst>
          </p:cNvPr>
          <p:cNvSpPr>
            <a:spLocks noGrp="1"/>
          </p:cNvSpPr>
          <p:nvPr>
            <p:ph idx="1"/>
          </p:nvPr>
        </p:nvSpPr>
        <p:spPr>
          <a:xfrm>
            <a:off x="529850" y="2285027"/>
            <a:ext cx="8596668" cy="2965400"/>
          </a:xfrm>
        </p:spPr>
        <p:txBody>
          <a:bodyPr/>
          <a:lstStyle/>
          <a:p>
            <a:pPr algn="just"/>
            <a:r>
              <a:rPr lang="es-ES" dirty="0"/>
              <a:t>Declara dos variables (num1 y num2) de tipo </a:t>
            </a:r>
            <a:r>
              <a:rPr lang="es-ES" dirty="0" err="1"/>
              <a:t>number</a:t>
            </a:r>
            <a:r>
              <a:rPr lang="es-ES" dirty="0"/>
              <a:t> con cualquier valor y una variable </a:t>
            </a:r>
            <a:r>
              <a:rPr lang="es-ES" dirty="0" err="1"/>
              <a:t>esPositivo</a:t>
            </a:r>
            <a:r>
              <a:rPr lang="es-ES" dirty="0"/>
              <a:t> de tipo </a:t>
            </a:r>
            <a:r>
              <a:rPr lang="es-ES" dirty="0" err="1"/>
              <a:t>boolean</a:t>
            </a:r>
            <a:r>
              <a:rPr lang="es-ES" dirty="0"/>
              <a:t> que determine si num1 es mayor que 0.</a:t>
            </a:r>
          </a:p>
          <a:p>
            <a:pPr algn="just"/>
            <a:r>
              <a:rPr lang="es-ES" dirty="0"/>
              <a:t>Realiza una suma, una resta, una multiplicación, una división y calcula el módulo con num1 y num2.</a:t>
            </a:r>
          </a:p>
          <a:p>
            <a:pPr algn="just"/>
            <a:r>
              <a:rPr lang="es-ES" dirty="0"/>
              <a:t>Ahora declara una variable de tipo </a:t>
            </a:r>
            <a:r>
              <a:rPr lang="es-ES" dirty="0" err="1"/>
              <a:t>string</a:t>
            </a:r>
            <a:r>
              <a:rPr lang="es-ES" dirty="0"/>
              <a:t> que concatene un mensaje con los resultados de las operaciones anteriores. Muestra por consola los resultados de las operaciones y el tipo de cada variable usando </a:t>
            </a:r>
            <a:r>
              <a:rPr lang="es-ES" b="1" dirty="0" err="1"/>
              <a:t>typeof</a:t>
            </a:r>
            <a:r>
              <a:rPr lang="es-ES" dirty="0"/>
              <a:t>.</a:t>
            </a:r>
          </a:p>
        </p:txBody>
      </p:sp>
    </p:spTree>
    <p:extLst>
      <p:ext uri="{BB962C8B-B14F-4D97-AF65-F5344CB8AC3E}">
        <p14:creationId xmlns:p14="http://schemas.microsoft.com/office/powerpoint/2010/main" val="2749012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458683-8475-39A9-ACD9-855DC4B89F4C}"/>
              </a:ext>
            </a:extLst>
          </p:cNvPr>
          <p:cNvSpPr>
            <a:spLocks noGrp="1"/>
          </p:cNvSpPr>
          <p:nvPr>
            <p:ph type="title"/>
          </p:nvPr>
        </p:nvSpPr>
        <p:spPr>
          <a:xfrm>
            <a:off x="1902542" y="36592"/>
            <a:ext cx="7371459" cy="774569"/>
          </a:xfrm>
        </p:spPr>
        <p:txBody>
          <a:bodyPr/>
          <a:lstStyle/>
          <a:p>
            <a:r>
              <a:rPr lang="es-ES" dirty="0"/>
              <a:t>Resultado del ejercicio</a:t>
            </a:r>
          </a:p>
        </p:txBody>
      </p:sp>
      <p:pic>
        <p:nvPicPr>
          <p:cNvPr id="5" name="Imagen 4">
            <a:extLst>
              <a:ext uri="{FF2B5EF4-FFF2-40B4-BE49-F238E27FC236}">
                <a16:creationId xmlns:a16="http://schemas.microsoft.com/office/drawing/2014/main" id="{226B02E0-63C2-B2B5-120E-AFEF39567D8F}"/>
              </a:ext>
            </a:extLst>
          </p:cNvPr>
          <p:cNvPicPr>
            <a:picLocks noChangeAspect="1"/>
          </p:cNvPicPr>
          <p:nvPr/>
        </p:nvPicPr>
        <p:blipFill>
          <a:blip r:embed="rId2"/>
          <a:stretch>
            <a:fillRect/>
          </a:stretch>
        </p:blipFill>
        <p:spPr>
          <a:xfrm>
            <a:off x="2012471" y="811161"/>
            <a:ext cx="5926394" cy="5892721"/>
          </a:xfrm>
          <a:prstGeom prst="rect">
            <a:avLst/>
          </a:prstGeom>
        </p:spPr>
      </p:pic>
    </p:spTree>
    <p:extLst>
      <p:ext uri="{BB962C8B-B14F-4D97-AF65-F5344CB8AC3E}">
        <p14:creationId xmlns:p14="http://schemas.microsoft.com/office/powerpoint/2010/main" val="9045188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607630-BDE3-F8AA-6755-4D65E9464509}"/>
              </a:ext>
            </a:extLst>
          </p:cNvPr>
          <p:cNvSpPr>
            <a:spLocks noGrp="1"/>
          </p:cNvSpPr>
          <p:nvPr>
            <p:ph type="title"/>
          </p:nvPr>
        </p:nvSpPr>
        <p:spPr/>
        <p:txBody>
          <a:bodyPr/>
          <a:lstStyle/>
          <a:p>
            <a:r>
              <a:rPr lang="es-ES" dirty="0"/>
              <a:t>Funciones I</a:t>
            </a:r>
          </a:p>
        </p:txBody>
      </p:sp>
      <p:sp>
        <p:nvSpPr>
          <p:cNvPr id="3" name="Marcador de contenido 2">
            <a:extLst>
              <a:ext uri="{FF2B5EF4-FFF2-40B4-BE49-F238E27FC236}">
                <a16:creationId xmlns:a16="http://schemas.microsoft.com/office/drawing/2014/main" id="{EE415627-53EE-5318-6145-879A0D4A2AC5}"/>
              </a:ext>
            </a:extLst>
          </p:cNvPr>
          <p:cNvSpPr>
            <a:spLocks noGrp="1"/>
          </p:cNvSpPr>
          <p:nvPr>
            <p:ph idx="1"/>
          </p:nvPr>
        </p:nvSpPr>
        <p:spPr>
          <a:xfrm>
            <a:off x="677333" y="1719909"/>
            <a:ext cx="8596668" cy="3880773"/>
          </a:xfrm>
        </p:spPr>
        <p:txBody>
          <a:bodyPr/>
          <a:lstStyle/>
          <a:p>
            <a:pPr marL="0" indent="0" algn="just">
              <a:buNone/>
            </a:pPr>
            <a:r>
              <a:rPr lang="es-ES" dirty="0"/>
              <a:t>Las funciones nos permiten estructurar y modularizar nuestro código, y ejercen el mismo rol que en cualquier otro lenguaje de programación. Para comprender cómo se define una función, veamos el siguiente ejemplo:</a:t>
            </a:r>
          </a:p>
          <a:p>
            <a:pPr algn="just"/>
            <a:endParaRPr lang="es-ES" dirty="0"/>
          </a:p>
          <a:p>
            <a:pPr algn="just"/>
            <a:endParaRPr lang="es-ES" dirty="0"/>
          </a:p>
          <a:p>
            <a:pPr algn="just"/>
            <a:endParaRPr lang="es-ES" dirty="0"/>
          </a:p>
          <a:p>
            <a:pPr marL="0" indent="0" algn="just">
              <a:buNone/>
            </a:pPr>
            <a:r>
              <a:rPr lang="es-ES" dirty="0"/>
              <a:t>Como vemos en el ejemplo, para declarar una función debemos utilizar la palabra clave “</a:t>
            </a:r>
            <a:r>
              <a:rPr lang="es-ES" dirty="0" err="1"/>
              <a:t>function</a:t>
            </a:r>
            <a:r>
              <a:rPr lang="es-ES" dirty="0"/>
              <a:t>” seguida del nombre de la función, luego podemos pasarle una serie de parámetros y posteriormente definiremos la funcionalidad de esta. Veamos el mismo ejemplo, pero pasándole parámetros:</a:t>
            </a:r>
          </a:p>
        </p:txBody>
      </p:sp>
      <p:graphicFrame>
        <p:nvGraphicFramePr>
          <p:cNvPr id="4" name="Tabla 3">
            <a:extLst>
              <a:ext uri="{FF2B5EF4-FFF2-40B4-BE49-F238E27FC236}">
                <a16:creationId xmlns:a16="http://schemas.microsoft.com/office/drawing/2014/main" id="{E4C84CE3-DBD8-3CFB-8618-502278904B2D}"/>
              </a:ext>
            </a:extLst>
          </p:cNvPr>
          <p:cNvGraphicFramePr>
            <a:graphicFrameLocks noGrp="1"/>
          </p:cNvGraphicFramePr>
          <p:nvPr>
            <p:extLst>
              <p:ext uri="{D42A27DB-BD31-4B8C-83A1-F6EECF244321}">
                <p14:modId xmlns:p14="http://schemas.microsoft.com/office/powerpoint/2010/main" val="2850587049"/>
              </p:ext>
            </p:extLst>
          </p:nvPr>
        </p:nvGraphicFramePr>
        <p:xfrm>
          <a:off x="2830595" y="2745895"/>
          <a:ext cx="4290143" cy="914400"/>
        </p:xfrm>
        <a:graphic>
          <a:graphicData uri="http://schemas.openxmlformats.org/drawingml/2006/table">
            <a:tbl>
              <a:tblPr firstRow="1" bandRow="1">
                <a:tableStyleId>{5C22544A-7EE6-4342-B048-85BDC9FD1C3A}</a:tableStyleId>
              </a:tblPr>
              <a:tblGrid>
                <a:gridCol w="4290143">
                  <a:extLst>
                    <a:ext uri="{9D8B030D-6E8A-4147-A177-3AD203B41FA5}">
                      <a16:colId xmlns:a16="http://schemas.microsoft.com/office/drawing/2014/main" val="2788520802"/>
                    </a:ext>
                  </a:extLst>
                </a:gridCol>
              </a:tblGrid>
              <a:tr h="370840">
                <a:tc>
                  <a:txBody>
                    <a:bodyPr/>
                    <a:lstStyle/>
                    <a:p>
                      <a:r>
                        <a:rPr lang="es-ES" sz="1800" b="1" kern="1200" dirty="0" err="1">
                          <a:solidFill>
                            <a:schemeClr val="lt1"/>
                          </a:solidFill>
                          <a:effectLst/>
                          <a:latin typeface="+mn-lt"/>
                          <a:ea typeface="+mn-ea"/>
                          <a:cs typeface="+mn-cs"/>
                        </a:rPr>
                        <a:t>function</a:t>
                      </a:r>
                      <a:r>
                        <a:rPr lang="es-ES" sz="1800" b="1" kern="1200" dirty="0">
                          <a:solidFill>
                            <a:schemeClr val="lt1"/>
                          </a:solidFill>
                          <a:effectLst/>
                          <a:latin typeface="+mn-lt"/>
                          <a:ea typeface="+mn-ea"/>
                          <a:cs typeface="+mn-cs"/>
                        </a:rPr>
                        <a:t> error() {</a:t>
                      </a:r>
                    </a:p>
                    <a:p>
                      <a:r>
                        <a:rPr lang="es-ES" sz="1800" b="1" kern="1200" dirty="0">
                          <a:solidFill>
                            <a:schemeClr val="lt1"/>
                          </a:solidFill>
                          <a:effectLst/>
                          <a:latin typeface="+mn-lt"/>
                          <a:ea typeface="+mn-ea"/>
                          <a:cs typeface="+mn-cs"/>
                        </a:rPr>
                        <a:t>   </a:t>
                      </a:r>
                      <a:r>
                        <a:rPr lang="es-ES" sz="1800" b="1" kern="1200" dirty="0" err="1">
                          <a:solidFill>
                            <a:schemeClr val="lt1"/>
                          </a:solidFill>
                          <a:effectLst/>
                          <a:latin typeface="+mn-lt"/>
                          <a:ea typeface="+mn-ea"/>
                          <a:cs typeface="+mn-cs"/>
                        </a:rPr>
                        <a:t>alert</a:t>
                      </a:r>
                      <a:r>
                        <a:rPr lang="es-ES" sz="1800" b="1" kern="1200" dirty="0">
                          <a:solidFill>
                            <a:schemeClr val="lt1"/>
                          </a:solidFill>
                          <a:effectLst/>
                          <a:latin typeface="+mn-lt"/>
                          <a:ea typeface="+mn-ea"/>
                          <a:cs typeface="+mn-cs"/>
                        </a:rPr>
                        <a:t>('Se ha producido el error');</a:t>
                      </a:r>
                    </a:p>
                    <a:p>
                      <a:r>
                        <a:rPr lang="es-ES" sz="1800" b="1" kern="1200" dirty="0">
                          <a:solidFill>
                            <a:schemeClr val="lt1"/>
                          </a:solidFill>
                          <a:effectLst/>
                          <a:latin typeface="+mn-lt"/>
                          <a:ea typeface="+mn-ea"/>
                          <a:cs typeface="+mn-cs"/>
                        </a:rPr>
                        <a:t>}</a:t>
                      </a:r>
                      <a:endParaRPr lang="es-ES" dirty="0"/>
                    </a:p>
                  </a:txBody>
                  <a:tcPr/>
                </a:tc>
                <a:extLst>
                  <a:ext uri="{0D108BD9-81ED-4DB2-BD59-A6C34878D82A}">
                    <a16:rowId xmlns:a16="http://schemas.microsoft.com/office/drawing/2014/main" val="3756225937"/>
                  </a:ext>
                </a:extLst>
              </a:tr>
            </a:tbl>
          </a:graphicData>
        </a:graphic>
      </p:graphicFrame>
      <p:graphicFrame>
        <p:nvGraphicFramePr>
          <p:cNvPr id="5" name="Tabla 4">
            <a:extLst>
              <a:ext uri="{FF2B5EF4-FFF2-40B4-BE49-F238E27FC236}">
                <a16:creationId xmlns:a16="http://schemas.microsoft.com/office/drawing/2014/main" id="{BCE6BC41-A7BB-4ECA-6750-3F44B94CCD8B}"/>
              </a:ext>
            </a:extLst>
          </p:cNvPr>
          <p:cNvGraphicFramePr>
            <a:graphicFrameLocks noGrp="1"/>
          </p:cNvGraphicFramePr>
          <p:nvPr>
            <p:extLst>
              <p:ext uri="{D42A27DB-BD31-4B8C-83A1-F6EECF244321}">
                <p14:modId xmlns:p14="http://schemas.microsoft.com/office/powerpoint/2010/main" val="4271896424"/>
              </p:ext>
            </p:extLst>
          </p:nvPr>
        </p:nvGraphicFramePr>
        <p:xfrm>
          <a:off x="1161569" y="5199275"/>
          <a:ext cx="7628194" cy="914400"/>
        </p:xfrm>
        <a:graphic>
          <a:graphicData uri="http://schemas.openxmlformats.org/drawingml/2006/table">
            <a:tbl>
              <a:tblPr firstRow="1" bandRow="1">
                <a:tableStyleId>{5C22544A-7EE6-4342-B048-85BDC9FD1C3A}</a:tableStyleId>
              </a:tblPr>
              <a:tblGrid>
                <a:gridCol w="7628194">
                  <a:extLst>
                    <a:ext uri="{9D8B030D-6E8A-4147-A177-3AD203B41FA5}">
                      <a16:colId xmlns:a16="http://schemas.microsoft.com/office/drawing/2014/main" val="3575736184"/>
                    </a:ext>
                  </a:extLst>
                </a:gridCol>
              </a:tblGrid>
              <a:tr h="370840">
                <a:tc>
                  <a:txBody>
                    <a:bodyPr/>
                    <a:lstStyle/>
                    <a:p>
                      <a:r>
                        <a:rPr lang="es-ES" sz="1800" b="1" kern="1200" dirty="0" err="1">
                          <a:solidFill>
                            <a:schemeClr val="lt1"/>
                          </a:solidFill>
                          <a:effectLst/>
                          <a:latin typeface="+mn-lt"/>
                          <a:ea typeface="+mn-ea"/>
                          <a:cs typeface="+mn-cs"/>
                        </a:rPr>
                        <a:t>function</a:t>
                      </a:r>
                      <a:r>
                        <a:rPr lang="es-ES" sz="1800" b="1" kern="1200" dirty="0">
                          <a:solidFill>
                            <a:schemeClr val="lt1"/>
                          </a:solidFill>
                          <a:effectLst/>
                          <a:latin typeface="+mn-lt"/>
                          <a:ea typeface="+mn-ea"/>
                          <a:cs typeface="+mn-cs"/>
                        </a:rPr>
                        <a:t> error( </a:t>
                      </a:r>
                      <a:r>
                        <a:rPr lang="es-ES" sz="1800" b="1" kern="1200" dirty="0" err="1">
                          <a:solidFill>
                            <a:schemeClr val="lt1"/>
                          </a:solidFill>
                          <a:effectLst/>
                          <a:latin typeface="+mn-lt"/>
                          <a:ea typeface="+mn-ea"/>
                          <a:cs typeface="+mn-cs"/>
                        </a:rPr>
                        <a:t>codigoError</a:t>
                      </a:r>
                      <a:r>
                        <a:rPr lang="es-ES" sz="1800" b="1" kern="1200" dirty="0">
                          <a:solidFill>
                            <a:schemeClr val="lt1"/>
                          </a:solidFill>
                          <a:effectLst/>
                          <a:latin typeface="+mn-lt"/>
                          <a:ea typeface="+mn-ea"/>
                          <a:cs typeface="+mn-cs"/>
                        </a:rPr>
                        <a:t>, </a:t>
                      </a:r>
                      <a:r>
                        <a:rPr lang="es-ES" sz="1800" b="1" kern="1200" dirty="0" err="1">
                          <a:solidFill>
                            <a:schemeClr val="lt1"/>
                          </a:solidFill>
                          <a:effectLst/>
                          <a:latin typeface="+mn-lt"/>
                          <a:ea typeface="+mn-ea"/>
                          <a:cs typeface="+mn-cs"/>
                        </a:rPr>
                        <a:t>textoError</a:t>
                      </a:r>
                      <a:r>
                        <a:rPr lang="es-ES" sz="1800" b="1" kern="1200" dirty="0">
                          <a:solidFill>
                            <a:schemeClr val="lt1"/>
                          </a:solidFill>
                          <a:effectLst/>
                          <a:latin typeface="+mn-lt"/>
                          <a:ea typeface="+mn-ea"/>
                          <a:cs typeface="+mn-cs"/>
                        </a:rPr>
                        <a:t> ) {</a:t>
                      </a:r>
                    </a:p>
                    <a:p>
                      <a:r>
                        <a:rPr lang="es-ES" sz="1800" b="1" kern="1200" dirty="0">
                          <a:solidFill>
                            <a:schemeClr val="lt1"/>
                          </a:solidFill>
                          <a:effectLst/>
                          <a:latin typeface="+mn-lt"/>
                          <a:ea typeface="+mn-ea"/>
                          <a:cs typeface="+mn-cs"/>
                        </a:rPr>
                        <a:t>     </a:t>
                      </a:r>
                      <a:r>
                        <a:rPr lang="es-ES" sz="1800" b="1" kern="1200" dirty="0" err="1">
                          <a:solidFill>
                            <a:schemeClr val="lt1"/>
                          </a:solidFill>
                          <a:effectLst/>
                          <a:latin typeface="+mn-lt"/>
                          <a:ea typeface="+mn-ea"/>
                          <a:cs typeface="+mn-cs"/>
                        </a:rPr>
                        <a:t>alert</a:t>
                      </a:r>
                      <a:r>
                        <a:rPr lang="es-ES" sz="1800" b="1" kern="1200" dirty="0">
                          <a:solidFill>
                            <a:schemeClr val="lt1"/>
                          </a:solidFill>
                          <a:effectLst/>
                          <a:latin typeface="+mn-lt"/>
                          <a:ea typeface="+mn-ea"/>
                          <a:cs typeface="+mn-cs"/>
                        </a:rPr>
                        <a:t>( 'Se ha producido el error' + </a:t>
                      </a:r>
                      <a:r>
                        <a:rPr lang="es-ES" sz="1800" b="1" kern="1200" dirty="0" err="1">
                          <a:solidFill>
                            <a:schemeClr val="lt1"/>
                          </a:solidFill>
                          <a:effectLst/>
                          <a:latin typeface="+mn-lt"/>
                          <a:ea typeface="+mn-ea"/>
                          <a:cs typeface="+mn-cs"/>
                        </a:rPr>
                        <a:t>codigoError</a:t>
                      </a:r>
                      <a:r>
                        <a:rPr lang="es-ES" sz="1800" b="1" kern="1200" dirty="0">
                          <a:solidFill>
                            <a:schemeClr val="lt1"/>
                          </a:solidFill>
                          <a:effectLst/>
                          <a:latin typeface="+mn-lt"/>
                          <a:ea typeface="+mn-ea"/>
                          <a:cs typeface="+mn-cs"/>
                        </a:rPr>
                        <a:t> + ':' + </a:t>
                      </a:r>
                      <a:r>
                        <a:rPr lang="es-ES" sz="1800" b="1" kern="1200" dirty="0" err="1">
                          <a:solidFill>
                            <a:schemeClr val="lt1"/>
                          </a:solidFill>
                          <a:effectLst/>
                          <a:latin typeface="+mn-lt"/>
                          <a:ea typeface="+mn-ea"/>
                          <a:cs typeface="+mn-cs"/>
                        </a:rPr>
                        <a:t>textoError</a:t>
                      </a:r>
                      <a:r>
                        <a:rPr lang="es-ES" sz="1800" b="1" kern="1200" dirty="0">
                          <a:solidFill>
                            <a:schemeClr val="lt1"/>
                          </a:solidFill>
                          <a:effectLst/>
                          <a:latin typeface="+mn-lt"/>
                          <a:ea typeface="+mn-ea"/>
                          <a:cs typeface="+mn-cs"/>
                        </a:rPr>
                        <a:t> );</a:t>
                      </a:r>
                    </a:p>
                    <a:p>
                      <a:r>
                        <a:rPr lang="es-ES" sz="1800" b="1" kern="1200" dirty="0">
                          <a:solidFill>
                            <a:schemeClr val="lt1"/>
                          </a:solidFill>
                          <a:effectLst/>
                          <a:latin typeface="+mn-lt"/>
                          <a:ea typeface="+mn-ea"/>
                          <a:cs typeface="+mn-cs"/>
                        </a:rPr>
                        <a:t>}</a:t>
                      </a:r>
                      <a:endParaRPr lang="es-ES" dirty="0"/>
                    </a:p>
                  </a:txBody>
                  <a:tcPr/>
                </a:tc>
                <a:extLst>
                  <a:ext uri="{0D108BD9-81ED-4DB2-BD59-A6C34878D82A}">
                    <a16:rowId xmlns:a16="http://schemas.microsoft.com/office/drawing/2014/main" val="2333925693"/>
                  </a:ext>
                </a:extLst>
              </a:tr>
            </a:tbl>
          </a:graphicData>
        </a:graphic>
      </p:graphicFrame>
    </p:spTree>
    <p:extLst>
      <p:ext uri="{BB962C8B-B14F-4D97-AF65-F5344CB8AC3E}">
        <p14:creationId xmlns:p14="http://schemas.microsoft.com/office/powerpoint/2010/main" val="805826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B25DBC-7719-B21E-FE87-3AFBFCC7B230}"/>
              </a:ext>
            </a:extLst>
          </p:cNvPr>
          <p:cNvSpPr>
            <a:spLocks noGrp="1"/>
          </p:cNvSpPr>
          <p:nvPr>
            <p:ph type="title"/>
          </p:nvPr>
        </p:nvSpPr>
        <p:spPr/>
        <p:txBody>
          <a:bodyPr/>
          <a:lstStyle/>
          <a:p>
            <a:r>
              <a:rPr lang="es-ES" dirty="0"/>
              <a:t>Funciones II</a:t>
            </a:r>
          </a:p>
        </p:txBody>
      </p:sp>
      <p:sp>
        <p:nvSpPr>
          <p:cNvPr id="3" name="Marcador de contenido 2">
            <a:extLst>
              <a:ext uri="{FF2B5EF4-FFF2-40B4-BE49-F238E27FC236}">
                <a16:creationId xmlns:a16="http://schemas.microsoft.com/office/drawing/2014/main" id="{AC558FA6-522E-7465-4CAD-123D686CB8E7}"/>
              </a:ext>
            </a:extLst>
          </p:cNvPr>
          <p:cNvSpPr>
            <a:spLocks noGrp="1"/>
          </p:cNvSpPr>
          <p:nvPr>
            <p:ph idx="1"/>
          </p:nvPr>
        </p:nvSpPr>
        <p:spPr>
          <a:xfrm>
            <a:off x="677334" y="1580485"/>
            <a:ext cx="8596668" cy="4667915"/>
          </a:xfrm>
        </p:spPr>
        <p:txBody>
          <a:bodyPr>
            <a:normAutofit/>
          </a:bodyPr>
          <a:lstStyle/>
          <a:p>
            <a:pPr marL="0" indent="0" algn="just">
              <a:buNone/>
            </a:pPr>
            <a:r>
              <a:rPr lang="es-ES" dirty="0"/>
              <a:t>Para llamar a la función error desde nuestro código, bastaría con hacer lo siguiente:</a:t>
            </a:r>
          </a:p>
          <a:p>
            <a:pPr algn="just"/>
            <a:endParaRPr lang="es-ES" dirty="0"/>
          </a:p>
          <a:p>
            <a:pPr marL="0" indent="0" algn="just">
              <a:buNone/>
            </a:pPr>
            <a:r>
              <a:rPr lang="es-ES" dirty="0"/>
              <a:t>El HTML nos permite llamar a una función cuando ocurre algún evento sobre alguno de los elementos del HTML. En el siguiente ejemplo, conseguiremos que cuando el usuario pinche en un enlace, se muestre un código de error:</a:t>
            </a:r>
          </a:p>
          <a:p>
            <a:pPr algn="just"/>
            <a:endParaRPr lang="es-ES" dirty="0"/>
          </a:p>
          <a:p>
            <a:pPr algn="just"/>
            <a:endParaRPr lang="es-ES" dirty="0"/>
          </a:p>
          <a:p>
            <a:pPr marL="0" indent="0" algn="just">
              <a:buNone/>
            </a:pPr>
            <a:r>
              <a:rPr lang="es-ES" dirty="0"/>
              <a:t>Por último, si utilizamos la sentencia “</a:t>
            </a:r>
            <a:r>
              <a:rPr lang="es-ES" dirty="0" err="1"/>
              <a:t>return</a:t>
            </a:r>
            <a:r>
              <a:rPr lang="es-ES" dirty="0"/>
              <a:t>”, podemos hacer que la función devuelva un valor, que puede ser analizado desde el código que llama a la función. Veamos el siguiente ejemplo:</a:t>
            </a:r>
          </a:p>
          <a:p>
            <a:endParaRPr lang="es-ES" dirty="0"/>
          </a:p>
        </p:txBody>
      </p:sp>
      <p:graphicFrame>
        <p:nvGraphicFramePr>
          <p:cNvPr id="4" name="Tabla 3">
            <a:extLst>
              <a:ext uri="{FF2B5EF4-FFF2-40B4-BE49-F238E27FC236}">
                <a16:creationId xmlns:a16="http://schemas.microsoft.com/office/drawing/2014/main" id="{7725B5EB-287C-40D9-7AB8-8EFE8D7FF7B4}"/>
              </a:ext>
            </a:extLst>
          </p:cNvPr>
          <p:cNvGraphicFramePr>
            <a:graphicFrameLocks noGrp="1"/>
          </p:cNvGraphicFramePr>
          <p:nvPr>
            <p:extLst>
              <p:ext uri="{D42A27DB-BD31-4B8C-83A1-F6EECF244321}">
                <p14:modId xmlns:p14="http://schemas.microsoft.com/office/powerpoint/2010/main" val="2097755764"/>
              </p:ext>
            </p:extLst>
          </p:nvPr>
        </p:nvGraphicFramePr>
        <p:xfrm>
          <a:off x="2592165" y="2061282"/>
          <a:ext cx="4767006" cy="370840"/>
        </p:xfrm>
        <a:graphic>
          <a:graphicData uri="http://schemas.openxmlformats.org/drawingml/2006/table">
            <a:tbl>
              <a:tblPr firstRow="1" bandRow="1">
                <a:tableStyleId>{5C22544A-7EE6-4342-B048-85BDC9FD1C3A}</a:tableStyleId>
              </a:tblPr>
              <a:tblGrid>
                <a:gridCol w="4767006">
                  <a:extLst>
                    <a:ext uri="{9D8B030D-6E8A-4147-A177-3AD203B41FA5}">
                      <a16:colId xmlns:a16="http://schemas.microsoft.com/office/drawing/2014/main" val="2304948179"/>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dirty="0"/>
                        <a:t>error( 1, 'Se ha producido el error 1');</a:t>
                      </a:r>
                    </a:p>
                  </a:txBody>
                  <a:tcPr/>
                </a:tc>
                <a:extLst>
                  <a:ext uri="{0D108BD9-81ED-4DB2-BD59-A6C34878D82A}">
                    <a16:rowId xmlns:a16="http://schemas.microsoft.com/office/drawing/2014/main" val="3640053156"/>
                  </a:ext>
                </a:extLst>
              </a:tr>
            </a:tbl>
          </a:graphicData>
        </a:graphic>
      </p:graphicFrame>
      <p:graphicFrame>
        <p:nvGraphicFramePr>
          <p:cNvPr id="5" name="Tabla 4">
            <a:extLst>
              <a:ext uri="{FF2B5EF4-FFF2-40B4-BE49-F238E27FC236}">
                <a16:creationId xmlns:a16="http://schemas.microsoft.com/office/drawing/2014/main" id="{D3C113CF-F389-71DE-3529-66A8E67C9065}"/>
              </a:ext>
            </a:extLst>
          </p:cNvPr>
          <p:cNvGraphicFramePr>
            <a:graphicFrameLocks noGrp="1"/>
          </p:cNvGraphicFramePr>
          <p:nvPr>
            <p:extLst>
              <p:ext uri="{D42A27DB-BD31-4B8C-83A1-F6EECF244321}">
                <p14:modId xmlns:p14="http://schemas.microsoft.com/office/powerpoint/2010/main" val="1128729422"/>
              </p:ext>
            </p:extLst>
          </p:nvPr>
        </p:nvGraphicFramePr>
        <p:xfrm>
          <a:off x="911668" y="3729022"/>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165304863"/>
                    </a:ext>
                  </a:extLst>
                </a:gridCol>
              </a:tblGrid>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s-ES" dirty="0"/>
                        <a:t>&lt;a </a:t>
                      </a:r>
                      <a:r>
                        <a:rPr lang="es-ES" dirty="0" err="1"/>
                        <a:t>href</a:t>
                      </a:r>
                      <a:r>
                        <a:rPr lang="es-ES" dirty="0"/>
                        <a:t>=”#” </a:t>
                      </a:r>
                      <a:r>
                        <a:rPr lang="es-ES" dirty="0" err="1"/>
                        <a:t>onClick</a:t>
                      </a:r>
                      <a:r>
                        <a:rPr lang="es-ES" dirty="0"/>
                        <a:t>=”error(1, 'Se ha producido el error 1')”&gt;Error 1&lt;/a&gt;</a:t>
                      </a:r>
                    </a:p>
                  </a:txBody>
                  <a:tcPr/>
                </a:tc>
                <a:extLst>
                  <a:ext uri="{0D108BD9-81ED-4DB2-BD59-A6C34878D82A}">
                    <a16:rowId xmlns:a16="http://schemas.microsoft.com/office/drawing/2014/main" val="2454970500"/>
                  </a:ext>
                </a:extLst>
              </a:tr>
            </a:tbl>
          </a:graphicData>
        </a:graphic>
      </p:graphicFrame>
      <p:graphicFrame>
        <p:nvGraphicFramePr>
          <p:cNvPr id="6" name="Tabla 5">
            <a:extLst>
              <a:ext uri="{FF2B5EF4-FFF2-40B4-BE49-F238E27FC236}">
                <a16:creationId xmlns:a16="http://schemas.microsoft.com/office/drawing/2014/main" id="{B3FA175F-FEE4-ECC4-825F-44DDE3D30091}"/>
              </a:ext>
            </a:extLst>
          </p:cNvPr>
          <p:cNvGraphicFramePr>
            <a:graphicFrameLocks noGrp="1"/>
          </p:cNvGraphicFramePr>
          <p:nvPr>
            <p:extLst>
              <p:ext uri="{D42A27DB-BD31-4B8C-83A1-F6EECF244321}">
                <p14:modId xmlns:p14="http://schemas.microsoft.com/office/powerpoint/2010/main" val="3706225491"/>
              </p:ext>
            </p:extLst>
          </p:nvPr>
        </p:nvGraphicFramePr>
        <p:xfrm>
          <a:off x="3218971" y="5396762"/>
          <a:ext cx="3513394" cy="1188720"/>
        </p:xfrm>
        <a:graphic>
          <a:graphicData uri="http://schemas.openxmlformats.org/drawingml/2006/table">
            <a:tbl>
              <a:tblPr firstRow="1" bandRow="1">
                <a:tableStyleId>{5C22544A-7EE6-4342-B048-85BDC9FD1C3A}</a:tableStyleId>
              </a:tblPr>
              <a:tblGrid>
                <a:gridCol w="3513394">
                  <a:extLst>
                    <a:ext uri="{9D8B030D-6E8A-4147-A177-3AD203B41FA5}">
                      <a16:colId xmlns:a16="http://schemas.microsoft.com/office/drawing/2014/main" val="4039132062"/>
                    </a:ext>
                  </a:extLst>
                </a:gridCol>
              </a:tblGrid>
              <a:tr h="370840">
                <a:tc>
                  <a:txBody>
                    <a:bodyPr/>
                    <a:lstStyle/>
                    <a:p>
                      <a:pPr algn="just"/>
                      <a:r>
                        <a:rPr lang="es-ES" dirty="0" err="1"/>
                        <a:t>function</a:t>
                      </a:r>
                      <a:r>
                        <a:rPr lang="es-ES" dirty="0"/>
                        <a:t> suma( op1, op2 ) {</a:t>
                      </a:r>
                    </a:p>
                    <a:p>
                      <a:pPr algn="just"/>
                      <a:r>
                        <a:rPr lang="es-ES" dirty="0"/>
                        <a:t> </a:t>
                      </a:r>
                      <a:r>
                        <a:rPr lang="es-ES" dirty="0" err="1"/>
                        <a:t>return</a:t>
                      </a:r>
                      <a:r>
                        <a:rPr lang="es-ES" dirty="0"/>
                        <a:t> op1 + op2;</a:t>
                      </a:r>
                    </a:p>
                    <a:p>
                      <a:pPr algn="just"/>
                      <a:r>
                        <a:rPr lang="es-ES" dirty="0"/>
                        <a:t>}</a:t>
                      </a:r>
                    </a:p>
                    <a:p>
                      <a:pPr algn="just"/>
                      <a:r>
                        <a:rPr lang="es-ES" dirty="0" err="1"/>
                        <a:t>alert</a:t>
                      </a:r>
                      <a:r>
                        <a:rPr lang="es-ES" dirty="0"/>
                        <a:t>( suma( 1, 2 ) );</a:t>
                      </a:r>
                    </a:p>
                  </a:txBody>
                  <a:tcPr/>
                </a:tc>
                <a:extLst>
                  <a:ext uri="{0D108BD9-81ED-4DB2-BD59-A6C34878D82A}">
                    <a16:rowId xmlns:a16="http://schemas.microsoft.com/office/drawing/2014/main" val="577648737"/>
                  </a:ext>
                </a:extLst>
              </a:tr>
            </a:tbl>
          </a:graphicData>
        </a:graphic>
      </p:graphicFrame>
    </p:spTree>
    <p:extLst>
      <p:ext uri="{BB962C8B-B14F-4D97-AF65-F5344CB8AC3E}">
        <p14:creationId xmlns:p14="http://schemas.microsoft.com/office/powerpoint/2010/main" val="478905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9C9DC1-04A6-8587-1F42-5BB7F7949FBC}"/>
              </a:ext>
            </a:extLst>
          </p:cNvPr>
          <p:cNvSpPr>
            <a:spLocks noGrp="1"/>
          </p:cNvSpPr>
          <p:nvPr>
            <p:ph type="title"/>
          </p:nvPr>
        </p:nvSpPr>
        <p:spPr>
          <a:xfrm>
            <a:off x="677334" y="244823"/>
            <a:ext cx="8596668" cy="1320800"/>
          </a:xfrm>
        </p:spPr>
        <p:txBody>
          <a:bodyPr/>
          <a:lstStyle/>
          <a:p>
            <a:r>
              <a:rPr lang="es-ES" dirty="0"/>
              <a:t>Ejemplo</a:t>
            </a:r>
          </a:p>
        </p:txBody>
      </p:sp>
      <p:sp>
        <p:nvSpPr>
          <p:cNvPr id="3" name="Marcador de contenido 2">
            <a:extLst>
              <a:ext uri="{FF2B5EF4-FFF2-40B4-BE49-F238E27FC236}">
                <a16:creationId xmlns:a16="http://schemas.microsoft.com/office/drawing/2014/main" id="{0A21EDB9-08BF-C760-BB17-90ADEDF4119D}"/>
              </a:ext>
            </a:extLst>
          </p:cNvPr>
          <p:cNvSpPr>
            <a:spLocks noGrp="1"/>
          </p:cNvSpPr>
          <p:nvPr>
            <p:ph idx="1"/>
          </p:nvPr>
        </p:nvSpPr>
        <p:spPr>
          <a:xfrm>
            <a:off x="677334" y="964122"/>
            <a:ext cx="8596668" cy="3880773"/>
          </a:xfrm>
        </p:spPr>
        <p:txBody>
          <a:bodyPr>
            <a:normAutofit/>
          </a:bodyPr>
          <a:lstStyle/>
          <a:p>
            <a:pPr marL="0" indent="0">
              <a:buNone/>
            </a:pPr>
            <a:r>
              <a:rPr lang="es-ES" sz="1600" dirty="0"/>
              <a:t>Vamos a crear una función que sume 3 variables de tipo entero. El resultado se mostrará en un párrafo. Así:</a:t>
            </a:r>
          </a:p>
        </p:txBody>
      </p:sp>
      <p:graphicFrame>
        <p:nvGraphicFramePr>
          <p:cNvPr id="6" name="Marcador de contenido 3">
            <a:extLst>
              <a:ext uri="{FF2B5EF4-FFF2-40B4-BE49-F238E27FC236}">
                <a16:creationId xmlns:a16="http://schemas.microsoft.com/office/drawing/2014/main" id="{AFAB1304-84B6-058F-59CC-99B74460E14B}"/>
              </a:ext>
            </a:extLst>
          </p:cNvPr>
          <p:cNvGraphicFramePr>
            <a:graphicFrameLocks/>
          </p:cNvGraphicFramePr>
          <p:nvPr>
            <p:extLst>
              <p:ext uri="{D42A27DB-BD31-4B8C-83A1-F6EECF244321}">
                <p14:modId xmlns:p14="http://schemas.microsoft.com/office/powerpoint/2010/main" val="2468619021"/>
              </p:ext>
            </p:extLst>
          </p:nvPr>
        </p:nvGraphicFramePr>
        <p:xfrm>
          <a:off x="677690" y="1565623"/>
          <a:ext cx="8596312" cy="5212080"/>
        </p:xfrm>
        <a:graphic>
          <a:graphicData uri="http://schemas.openxmlformats.org/drawingml/2006/table">
            <a:tbl>
              <a:tblPr firstRow="1" bandRow="1">
                <a:tableStyleId>{5C22544A-7EE6-4342-B048-85BDC9FD1C3A}</a:tableStyleId>
              </a:tblPr>
              <a:tblGrid>
                <a:gridCol w="8596312">
                  <a:extLst>
                    <a:ext uri="{9D8B030D-6E8A-4147-A177-3AD203B41FA5}">
                      <a16:colId xmlns:a16="http://schemas.microsoft.com/office/drawing/2014/main" val="831049309"/>
                    </a:ext>
                  </a:extLst>
                </a:gridCol>
              </a:tblGrid>
              <a:tr h="370840">
                <a:tc>
                  <a:txBody>
                    <a:bodyPr/>
                    <a:lstStyle/>
                    <a:p>
                      <a:r>
                        <a:rPr lang="en-US" sz="1400" b="1" kern="1200" dirty="0">
                          <a:solidFill>
                            <a:schemeClr val="lt1"/>
                          </a:solidFill>
                          <a:effectLst/>
                          <a:latin typeface="+mn-lt"/>
                          <a:ea typeface="+mn-ea"/>
                          <a:cs typeface="+mn-cs"/>
                        </a:rPr>
                        <a:t>&lt;!DOCTYPE html&gt;</a:t>
                      </a:r>
                      <a:endParaRPr lang="es-ES"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&lt;html lang="</a:t>
                      </a:r>
                      <a:r>
                        <a:rPr lang="en-US" sz="1400" b="1" kern="1200" dirty="0" err="1">
                          <a:solidFill>
                            <a:schemeClr val="lt1"/>
                          </a:solidFill>
                          <a:effectLst/>
                          <a:latin typeface="+mn-lt"/>
                          <a:ea typeface="+mn-ea"/>
                          <a:cs typeface="+mn-cs"/>
                        </a:rPr>
                        <a:t>en</a:t>
                      </a:r>
                      <a:r>
                        <a:rPr lang="en-US" sz="1400" b="1" kern="1200" dirty="0">
                          <a:solidFill>
                            <a:schemeClr val="lt1"/>
                          </a:solidFill>
                          <a:effectLst/>
                          <a:latin typeface="+mn-lt"/>
                          <a:ea typeface="+mn-ea"/>
                          <a:cs typeface="+mn-cs"/>
                        </a:rPr>
                        <a:t>"&gt;</a:t>
                      </a:r>
                      <a:endParaRPr lang="es-ES"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&lt;head&gt;</a:t>
                      </a:r>
                      <a:endParaRPr lang="es-ES"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    &lt;meta charset="UTF-8"&gt;</a:t>
                      </a:r>
                      <a:endParaRPr lang="es-ES"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    &lt;meta name="viewport" content="width=device-width, initial-scale=1.0"&gt;</a:t>
                      </a:r>
                      <a:endParaRPr lang="es-ES"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    </a:t>
                      </a:r>
                      <a:r>
                        <a:rPr lang="es-ES" sz="1400" b="1" kern="1200" dirty="0">
                          <a:solidFill>
                            <a:schemeClr val="lt1"/>
                          </a:solidFill>
                          <a:effectLst/>
                          <a:latin typeface="+mn-lt"/>
                          <a:ea typeface="+mn-ea"/>
                          <a:cs typeface="+mn-cs"/>
                        </a:rPr>
                        <a:t>&lt;</a:t>
                      </a:r>
                      <a:r>
                        <a:rPr lang="es-ES" sz="1400" b="1" kern="1200" dirty="0" err="1">
                          <a:solidFill>
                            <a:schemeClr val="lt1"/>
                          </a:solidFill>
                          <a:effectLst/>
                          <a:latin typeface="+mn-lt"/>
                          <a:ea typeface="+mn-ea"/>
                          <a:cs typeface="+mn-cs"/>
                        </a:rPr>
                        <a:t>title</a:t>
                      </a:r>
                      <a:r>
                        <a:rPr lang="es-ES" sz="1400" b="1" kern="1200" dirty="0">
                          <a:solidFill>
                            <a:schemeClr val="lt1"/>
                          </a:solidFill>
                          <a:effectLst/>
                          <a:latin typeface="+mn-lt"/>
                          <a:ea typeface="+mn-ea"/>
                          <a:cs typeface="+mn-cs"/>
                        </a:rPr>
                        <a:t>&gt;Practicando Variables en JavaScript&lt;/</a:t>
                      </a:r>
                      <a:r>
                        <a:rPr lang="es-ES" sz="1400" b="1" kern="1200" dirty="0" err="1">
                          <a:solidFill>
                            <a:schemeClr val="lt1"/>
                          </a:solidFill>
                          <a:effectLst/>
                          <a:latin typeface="+mn-lt"/>
                          <a:ea typeface="+mn-ea"/>
                          <a:cs typeface="+mn-cs"/>
                        </a:rPr>
                        <a:t>title</a:t>
                      </a:r>
                      <a:r>
                        <a:rPr lang="es-ES" sz="1400" b="1" kern="1200" dirty="0">
                          <a:solidFill>
                            <a:schemeClr val="lt1"/>
                          </a:solidFill>
                          <a:effectLst/>
                          <a:latin typeface="+mn-lt"/>
                          <a:ea typeface="+mn-ea"/>
                          <a:cs typeface="+mn-cs"/>
                        </a:rPr>
                        <a:t>&gt;</a:t>
                      </a:r>
                    </a:p>
                    <a:p>
                      <a:r>
                        <a:rPr lang="es-ES" sz="1400" b="1" kern="1200" dirty="0">
                          <a:solidFill>
                            <a:schemeClr val="lt1"/>
                          </a:solidFill>
                          <a:effectLst/>
                          <a:latin typeface="+mn-lt"/>
                          <a:ea typeface="+mn-ea"/>
                          <a:cs typeface="+mn-cs"/>
                        </a:rPr>
                        <a:t>    &lt;script&gt;</a:t>
                      </a:r>
                    </a:p>
                    <a:p>
                      <a:r>
                        <a:rPr lang="es-ES" sz="1400" b="1" kern="1200" dirty="0">
                          <a:solidFill>
                            <a:schemeClr val="lt1"/>
                          </a:solidFill>
                          <a:effectLst/>
                          <a:latin typeface="+mn-lt"/>
                          <a:ea typeface="+mn-ea"/>
                          <a:cs typeface="+mn-cs"/>
                        </a:rPr>
                        <a:t>        // Declaración de variables en JavaScript</a:t>
                      </a:r>
                    </a:p>
                    <a:p>
                      <a:r>
                        <a:rPr lang="es-ES" sz="1400" b="1" kern="1200" dirty="0">
                          <a:solidFill>
                            <a:schemeClr val="lt1"/>
                          </a:solidFill>
                          <a:effectLst/>
                          <a:latin typeface="+mn-lt"/>
                          <a:ea typeface="+mn-ea"/>
                          <a:cs typeface="+mn-cs"/>
                        </a:rPr>
                        <a:t>        </a:t>
                      </a:r>
                      <a:r>
                        <a:rPr lang="es-ES" sz="1400" b="1" kern="1200" dirty="0" err="1">
                          <a:solidFill>
                            <a:schemeClr val="lt1"/>
                          </a:solidFill>
                          <a:effectLst/>
                          <a:latin typeface="+mn-lt"/>
                          <a:ea typeface="+mn-ea"/>
                          <a:cs typeface="+mn-cs"/>
                        </a:rPr>
                        <a:t>var</a:t>
                      </a:r>
                      <a:r>
                        <a:rPr lang="es-ES" sz="1400" b="1" kern="1200" dirty="0">
                          <a:solidFill>
                            <a:schemeClr val="lt1"/>
                          </a:solidFill>
                          <a:effectLst/>
                          <a:latin typeface="+mn-lt"/>
                          <a:ea typeface="+mn-ea"/>
                          <a:cs typeface="+mn-cs"/>
                        </a:rPr>
                        <a:t> num1 = 9;</a:t>
                      </a:r>
                    </a:p>
                    <a:p>
                      <a:r>
                        <a:rPr lang="es-ES" sz="1400" b="1" kern="1200" dirty="0">
                          <a:solidFill>
                            <a:schemeClr val="lt1"/>
                          </a:solidFill>
                          <a:effectLst/>
                          <a:latin typeface="+mn-lt"/>
                          <a:ea typeface="+mn-ea"/>
                          <a:cs typeface="+mn-cs"/>
                        </a:rPr>
                        <a:t>        </a:t>
                      </a:r>
                      <a:r>
                        <a:rPr lang="es-ES" sz="1400" b="1" kern="1200" dirty="0" err="1">
                          <a:solidFill>
                            <a:schemeClr val="lt1"/>
                          </a:solidFill>
                          <a:effectLst/>
                          <a:latin typeface="+mn-lt"/>
                          <a:ea typeface="+mn-ea"/>
                          <a:cs typeface="+mn-cs"/>
                        </a:rPr>
                        <a:t>var</a:t>
                      </a:r>
                      <a:r>
                        <a:rPr lang="es-ES" sz="1400" b="1" kern="1200" dirty="0">
                          <a:solidFill>
                            <a:schemeClr val="lt1"/>
                          </a:solidFill>
                          <a:effectLst/>
                          <a:latin typeface="+mn-lt"/>
                          <a:ea typeface="+mn-ea"/>
                          <a:cs typeface="+mn-cs"/>
                        </a:rPr>
                        <a:t> num2 = 25;</a:t>
                      </a:r>
                    </a:p>
                    <a:p>
                      <a:r>
                        <a:rPr lang="es-ES" sz="1400" b="1" kern="1200" dirty="0">
                          <a:solidFill>
                            <a:schemeClr val="lt1"/>
                          </a:solidFill>
                          <a:effectLst/>
                          <a:latin typeface="+mn-lt"/>
                          <a:ea typeface="+mn-ea"/>
                          <a:cs typeface="+mn-cs"/>
                        </a:rPr>
                        <a:t>        </a:t>
                      </a:r>
                      <a:r>
                        <a:rPr lang="es-ES" sz="1400" b="1" kern="1200" dirty="0" err="1">
                          <a:solidFill>
                            <a:schemeClr val="lt1"/>
                          </a:solidFill>
                          <a:effectLst/>
                          <a:latin typeface="+mn-lt"/>
                          <a:ea typeface="+mn-ea"/>
                          <a:cs typeface="+mn-cs"/>
                        </a:rPr>
                        <a:t>var</a:t>
                      </a:r>
                      <a:r>
                        <a:rPr lang="es-ES" sz="1400" b="1" kern="1200" dirty="0">
                          <a:solidFill>
                            <a:schemeClr val="lt1"/>
                          </a:solidFill>
                          <a:effectLst/>
                          <a:latin typeface="+mn-lt"/>
                          <a:ea typeface="+mn-ea"/>
                          <a:cs typeface="+mn-cs"/>
                        </a:rPr>
                        <a:t> num3 = 7;</a:t>
                      </a:r>
                    </a:p>
                    <a:p>
                      <a:r>
                        <a:rPr lang="es-ES" sz="1400" b="1" kern="1200" dirty="0">
                          <a:solidFill>
                            <a:schemeClr val="lt1"/>
                          </a:solidFill>
                          <a:effectLst/>
                          <a:latin typeface="+mn-lt"/>
                          <a:ea typeface="+mn-ea"/>
                          <a:cs typeface="+mn-cs"/>
                        </a:rPr>
                        <a:t>        </a:t>
                      </a:r>
                      <a:r>
                        <a:rPr lang="es-ES" sz="1400" b="1" kern="1200" dirty="0" err="1">
                          <a:solidFill>
                            <a:schemeClr val="lt1"/>
                          </a:solidFill>
                          <a:effectLst/>
                          <a:latin typeface="+mn-lt"/>
                          <a:ea typeface="+mn-ea"/>
                          <a:cs typeface="+mn-cs"/>
                        </a:rPr>
                        <a:t>function</a:t>
                      </a:r>
                      <a:r>
                        <a:rPr lang="es-ES" sz="1400" b="1" kern="1200" dirty="0">
                          <a:solidFill>
                            <a:schemeClr val="lt1"/>
                          </a:solidFill>
                          <a:effectLst/>
                          <a:latin typeface="+mn-lt"/>
                          <a:ea typeface="+mn-ea"/>
                          <a:cs typeface="+mn-cs"/>
                        </a:rPr>
                        <a:t> suma(){</a:t>
                      </a:r>
                    </a:p>
                    <a:p>
                      <a:r>
                        <a:rPr lang="es-ES" sz="1400" b="1" kern="1200" dirty="0">
                          <a:solidFill>
                            <a:schemeClr val="lt1"/>
                          </a:solidFill>
                          <a:effectLst/>
                          <a:latin typeface="+mn-lt"/>
                          <a:ea typeface="+mn-ea"/>
                          <a:cs typeface="+mn-cs"/>
                        </a:rPr>
                        <a:t>            </a:t>
                      </a:r>
                      <a:r>
                        <a:rPr lang="es-ES" sz="1400" b="1" kern="1200" dirty="0" err="1">
                          <a:solidFill>
                            <a:schemeClr val="lt1"/>
                          </a:solidFill>
                          <a:effectLst/>
                          <a:latin typeface="+mn-lt"/>
                          <a:ea typeface="+mn-ea"/>
                          <a:cs typeface="+mn-cs"/>
                        </a:rPr>
                        <a:t>var</a:t>
                      </a:r>
                      <a:r>
                        <a:rPr lang="es-ES" sz="1400" b="1" kern="1200" dirty="0">
                          <a:solidFill>
                            <a:schemeClr val="lt1"/>
                          </a:solidFill>
                          <a:effectLst/>
                          <a:latin typeface="+mn-lt"/>
                          <a:ea typeface="+mn-ea"/>
                          <a:cs typeface="+mn-cs"/>
                        </a:rPr>
                        <a:t> resultado = num1 + num2 + num3;</a:t>
                      </a:r>
                    </a:p>
                    <a:p>
                      <a:r>
                        <a:rPr lang="es-ES" sz="1400" b="1" kern="1200" dirty="0">
                          <a:solidFill>
                            <a:schemeClr val="lt1"/>
                          </a:solidFill>
                          <a:effectLst/>
                          <a:latin typeface="+mn-lt"/>
                          <a:ea typeface="+mn-ea"/>
                          <a:cs typeface="+mn-cs"/>
                        </a:rPr>
                        <a:t>            </a:t>
                      </a:r>
                      <a:r>
                        <a:rPr lang="es-ES" sz="1400" b="1" kern="1200" dirty="0" err="1">
                          <a:solidFill>
                            <a:schemeClr val="lt1"/>
                          </a:solidFill>
                          <a:effectLst/>
                          <a:latin typeface="+mn-lt"/>
                          <a:ea typeface="+mn-ea"/>
                          <a:cs typeface="+mn-cs"/>
                        </a:rPr>
                        <a:t>document.getElementById</a:t>
                      </a:r>
                      <a:r>
                        <a:rPr lang="es-ES" sz="1400" b="1" kern="1200" dirty="0">
                          <a:solidFill>
                            <a:schemeClr val="lt1"/>
                          </a:solidFill>
                          <a:effectLst/>
                          <a:latin typeface="+mn-lt"/>
                          <a:ea typeface="+mn-ea"/>
                          <a:cs typeface="+mn-cs"/>
                        </a:rPr>
                        <a:t>('</a:t>
                      </a:r>
                      <a:r>
                        <a:rPr lang="es-ES" sz="1400" b="1" kern="1200" dirty="0" err="1">
                          <a:solidFill>
                            <a:schemeClr val="lt1"/>
                          </a:solidFill>
                          <a:effectLst/>
                          <a:latin typeface="+mn-lt"/>
                          <a:ea typeface="+mn-ea"/>
                          <a:cs typeface="+mn-cs"/>
                        </a:rPr>
                        <a:t>informacion</a:t>
                      </a:r>
                      <a:r>
                        <a:rPr lang="es-ES" sz="1400" b="1" kern="1200" dirty="0">
                          <a:solidFill>
                            <a:schemeClr val="lt1"/>
                          </a:solidFill>
                          <a:effectLst/>
                          <a:latin typeface="+mn-lt"/>
                          <a:ea typeface="+mn-ea"/>
                          <a:cs typeface="+mn-cs"/>
                        </a:rPr>
                        <a:t>').</a:t>
                      </a:r>
                      <a:r>
                        <a:rPr lang="es-ES" sz="1400" b="1" kern="1200" dirty="0" err="1">
                          <a:solidFill>
                            <a:schemeClr val="lt1"/>
                          </a:solidFill>
                          <a:effectLst/>
                          <a:latin typeface="+mn-lt"/>
                          <a:ea typeface="+mn-ea"/>
                          <a:cs typeface="+mn-cs"/>
                        </a:rPr>
                        <a:t>innerHTML</a:t>
                      </a:r>
                      <a:r>
                        <a:rPr lang="es-ES" sz="1400" b="1" kern="1200" dirty="0">
                          <a:solidFill>
                            <a:schemeClr val="lt1"/>
                          </a:solidFill>
                          <a:effectLst/>
                          <a:latin typeface="+mn-lt"/>
                          <a:ea typeface="+mn-ea"/>
                          <a:cs typeface="+mn-cs"/>
                        </a:rPr>
                        <a:t> = "El resultado de sumar " + num1 + " + " + num2 + " + " + num3 + " = " + resultado;</a:t>
                      </a:r>
                    </a:p>
                    <a:p>
                      <a:r>
                        <a:rPr lang="es-ES" sz="1400" b="1" kern="1200" dirty="0">
                          <a:solidFill>
                            <a:schemeClr val="lt1"/>
                          </a:solidFill>
                          <a:effectLst/>
                          <a:latin typeface="+mn-lt"/>
                          <a:ea typeface="+mn-ea"/>
                          <a:cs typeface="+mn-cs"/>
                        </a:rPr>
                        <a:t>        </a:t>
                      </a:r>
                      <a:r>
                        <a:rPr lang="en-US" sz="1400" b="1" kern="1200" dirty="0">
                          <a:solidFill>
                            <a:schemeClr val="lt1"/>
                          </a:solidFill>
                          <a:effectLst/>
                          <a:latin typeface="+mn-lt"/>
                          <a:ea typeface="+mn-ea"/>
                          <a:cs typeface="+mn-cs"/>
                        </a:rPr>
                        <a:t>}</a:t>
                      </a:r>
                      <a:endParaRPr lang="es-ES"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    &lt;/script&gt;</a:t>
                      </a:r>
                      <a:endParaRPr lang="es-ES"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&lt;/head&gt;</a:t>
                      </a:r>
                      <a:endParaRPr lang="es-ES"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&lt;body&gt;</a:t>
                      </a:r>
                      <a:endParaRPr lang="es-ES"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    &lt;h1&gt;</a:t>
                      </a:r>
                      <a:r>
                        <a:rPr lang="en-US" sz="1400" b="1" kern="1200" dirty="0" err="1">
                          <a:solidFill>
                            <a:schemeClr val="lt1"/>
                          </a:solidFill>
                          <a:effectLst/>
                          <a:latin typeface="+mn-lt"/>
                          <a:ea typeface="+mn-ea"/>
                          <a:cs typeface="+mn-cs"/>
                        </a:rPr>
                        <a:t>Practicando</a:t>
                      </a:r>
                      <a:r>
                        <a:rPr lang="en-US" sz="1400" b="1" kern="1200" dirty="0">
                          <a:solidFill>
                            <a:schemeClr val="lt1"/>
                          </a:solidFill>
                          <a:effectLst/>
                          <a:latin typeface="+mn-lt"/>
                          <a:ea typeface="+mn-ea"/>
                          <a:cs typeface="+mn-cs"/>
                        </a:rPr>
                        <a:t> Variables </a:t>
                      </a:r>
                      <a:r>
                        <a:rPr lang="en-US" sz="1400" b="1" kern="1200" dirty="0" err="1">
                          <a:solidFill>
                            <a:schemeClr val="lt1"/>
                          </a:solidFill>
                          <a:effectLst/>
                          <a:latin typeface="+mn-lt"/>
                          <a:ea typeface="+mn-ea"/>
                          <a:cs typeface="+mn-cs"/>
                        </a:rPr>
                        <a:t>en</a:t>
                      </a:r>
                      <a:r>
                        <a:rPr lang="en-US" sz="1400" b="1" kern="1200" dirty="0">
                          <a:solidFill>
                            <a:schemeClr val="lt1"/>
                          </a:solidFill>
                          <a:effectLst/>
                          <a:latin typeface="+mn-lt"/>
                          <a:ea typeface="+mn-ea"/>
                          <a:cs typeface="+mn-cs"/>
                        </a:rPr>
                        <a:t> JavaScript&lt;/h1&gt;</a:t>
                      </a:r>
                      <a:endParaRPr lang="es-ES"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    &lt;button type = "button" onclick="</a:t>
                      </a:r>
                      <a:r>
                        <a:rPr lang="en-US" sz="1400" b="1" kern="1200" dirty="0" err="1">
                          <a:solidFill>
                            <a:schemeClr val="lt1"/>
                          </a:solidFill>
                          <a:effectLst/>
                          <a:latin typeface="+mn-lt"/>
                          <a:ea typeface="+mn-ea"/>
                          <a:cs typeface="+mn-cs"/>
                        </a:rPr>
                        <a:t>suma</a:t>
                      </a:r>
                      <a:r>
                        <a:rPr lang="en-US" sz="1400" b="1" kern="1200" dirty="0">
                          <a:solidFill>
                            <a:schemeClr val="lt1"/>
                          </a:solidFill>
                          <a:effectLst/>
                          <a:latin typeface="+mn-lt"/>
                          <a:ea typeface="+mn-ea"/>
                          <a:cs typeface="+mn-cs"/>
                        </a:rPr>
                        <a:t>()"&gt; </a:t>
                      </a:r>
                      <a:r>
                        <a:rPr lang="en-US" sz="1400" b="1" kern="1200" dirty="0" err="1">
                          <a:solidFill>
                            <a:schemeClr val="lt1"/>
                          </a:solidFill>
                          <a:effectLst/>
                          <a:latin typeface="+mn-lt"/>
                          <a:ea typeface="+mn-ea"/>
                          <a:cs typeface="+mn-cs"/>
                        </a:rPr>
                        <a:t>Mostrar</a:t>
                      </a:r>
                      <a:r>
                        <a:rPr lang="en-US" sz="1400" b="1" kern="1200" dirty="0">
                          <a:solidFill>
                            <a:schemeClr val="lt1"/>
                          </a:solidFill>
                          <a:effectLst/>
                          <a:latin typeface="+mn-lt"/>
                          <a:ea typeface="+mn-ea"/>
                          <a:cs typeface="+mn-cs"/>
                        </a:rPr>
                        <a:t> </a:t>
                      </a:r>
                      <a:r>
                        <a:rPr lang="en-US" sz="1400" b="1" kern="1200" dirty="0" err="1">
                          <a:solidFill>
                            <a:schemeClr val="lt1"/>
                          </a:solidFill>
                          <a:effectLst/>
                          <a:latin typeface="+mn-lt"/>
                          <a:ea typeface="+mn-ea"/>
                          <a:cs typeface="+mn-cs"/>
                        </a:rPr>
                        <a:t>resultado</a:t>
                      </a:r>
                      <a:r>
                        <a:rPr lang="en-US" sz="1400" b="1" kern="1200" dirty="0">
                          <a:solidFill>
                            <a:schemeClr val="lt1"/>
                          </a:solidFill>
                          <a:effectLst/>
                          <a:latin typeface="+mn-lt"/>
                          <a:ea typeface="+mn-ea"/>
                          <a:cs typeface="+mn-cs"/>
                        </a:rPr>
                        <a:t>&lt;/button&gt;</a:t>
                      </a:r>
                      <a:endParaRPr lang="es-ES" sz="1400" b="1" kern="1200" dirty="0">
                        <a:solidFill>
                          <a:schemeClr val="lt1"/>
                        </a:solidFill>
                        <a:effectLst/>
                        <a:latin typeface="+mn-lt"/>
                        <a:ea typeface="+mn-ea"/>
                        <a:cs typeface="+mn-cs"/>
                      </a:endParaRPr>
                    </a:p>
                    <a:p>
                      <a:r>
                        <a:rPr lang="en-US" sz="1400" b="1" kern="1200" dirty="0">
                          <a:solidFill>
                            <a:schemeClr val="lt1"/>
                          </a:solidFill>
                          <a:effectLst/>
                          <a:latin typeface="+mn-lt"/>
                          <a:ea typeface="+mn-ea"/>
                          <a:cs typeface="+mn-cs"/>
                        </a:rPr>
                        <a:t>    </a:t>
                      </a:r>
                      <a:r>
                        <a:rPr lang="es-ES" sz="1400" b="1" kern="1200" dirty="0">
                          <a:solidFill>
                            <a:schemeClr val="lt1"/>
                          </a:solidFill>
                          <a:effectLst/>
                          <a:latin typeface="+mn-lt"/>
                          <a:ea typeface="+mn-ea"/>
                          <a:cs typeface="+mn-cs"/>
                        </a:rPr>
                        <a:t>&lt;p id="</a:t>
                      </a:r>
                      <a:r>
                        <a:rPr lang="es-ES" sz="1400" b="1" kern="1200" dirty="0" err="1">
                          <a:solidFill>
                            <a:schemeClr val="lt1"/>
                          </a:solidFill>
                          <a:effectLst/>
                          <a:latin typeface="+mn-lt"/>
                          <a:ea typeface="+mn-ea"/>
                          <a:cs typeface="+mn-cs"/>
                        </a:rPr>
                        <a:t>informacion</a:t>
                      </a:r>
                      <a:r>
                        <a:rPr lang="es-ES" sz="1400" b="1" kern="1200" dirty="0">
                          <a:solidFill>
                            <a:schemeClr val="lt1"/>
                          </a:solidFill>
                          <a:effectLst/>
                          <a:latin typeface="+mn-lt"/>
                          <a:ea typeface="+mn-ea"/>
                          <a:cs typeface="+mn-cs"/>
                        </a:rPr>
                        <a:t>"&gt;Aquí aparece el resultado&lt;/p&gt;</a:t>
                      </a:r>
                    </a:p>
                    <a:p>
                      <a:r>
                        <a:rPr lang="es-ES" sz="1400" b="1" kern="1200" dirty="0">
                          <a:solidFill>
                            <a:schemeClr val="lt1"/>
                          </a:solidFill>
                          <a:effectLst/>
                          <a:latin typeface="+mn-lt"/>
                          <a:ea typeface="+mn-ea"/>
                          <a:cs typeface="+mn-cs"/>
                        </a:rPr>
                        <a:t>&lt;/</a:t>
                      </a:r>
                      <a:r>
                        <a:rPr lang="es-ES" sz="1400" b="1" kern="1200" dirty="0" err="1">
                          <a:solidFill>
                            <a:schemeClr val="lt1"/>
                          </a:solidFill>
                          <a:effectLst/>
                          <a:latin typeface="+mn-lt"/>
                          <a:ea typeface="+mn-ea"/>
                          <a:cs typeface="+mn-cs"/>
                        </a:rPr>
                        <a:t>body</a:t>
                      </a:r>
                      <a:r>
                        <a:rPr lang="es-ES" sz="1400" b="1" kern="1200" dirty="0">
                          <a:solidFill>
                            <a:schemeClr val="lt1"/>
                          </a:solidFill>
                          <a:effectLst/>
                          <a:latin typeface="+mn-lt"/>
                          <a:ea typeface="+mn-ea"/>
                          <a:cs typeface="+mn-cs"/>
                        </a:rPr>
                        <a:t>&gt;</a:t>
                      </a:r>
                    </a:p>
                    <a:p>
                      <a:r>
                        <a:rPr lang="es-ES" sz="1400" b="1" kern="1200" dirty="0">
                          <a:solidFill>
                            <a:schemeClr val="lt1"/>
                          </a:solidFill>
                          <a:effectLst/>
                          <a:latin typeface="+mn-lt"/>
                          <a:ea typeface="+mn-ea"/>
                          <a:cs typeface="+mn-cs"/>
                        </a:rPr>
                        <a:t>&lt;/</a:t>
                      </a:r>
                      <a:r>
                        <a:rPr lang="es-ES" sz="1400" b="1" kern="1200" dirty="0" err="1">
                          <a:solidFill>
                            <a:schemeClr val="lt1"/>
                          </a:solidFill>
                          <a:effectLst/>
                          <a:latin typeface="+mn-lt"/>
                          <a:ea typeface="+mn-ea"/>
                          <a:cs typeface="+mn-cs"/>
                        </a:rPr>
                        <a:t>html</a:t>
                      </a:r>
                      <a:r>
                        <a:rPr lang="es-ES" sz="1400" b="1" kern="1200" dirty="0">
                          <a:solidFill>
                            <a:schemeClr val="lt1"/>
                          </a:solidFill>
                          <a:effectLst/>
                          <a:latin typeface="+mn-lt"/>
                          <a:ea typeface="+mn-ea"/>
                          <a:cs typeface="+mn-cs"/>
                        </a:rPr>
                        <a:t>&gt;</a:t>
                      </a:r>
                      <a:endParaRPr lang="es-ES" sz="1400" dirty="0"/>
                    </a:p>
                  </a:txBody>
                  <a:tcPr/>
                </a:tc>
                <a:extLst>
                  <a:ext uri="{0D108BD9-81ED-4DB2-BD59-A6C34878D82A}">
                    <a16:rowId xmlns:a16="http://schemas.microsoft.com/office/drawing/2014/main" val="2549208323"/>
                  </a:ext>
                </a:extLst>
              </a:tr>
            </a:tbl>
          </a:graphicData>
        </a:graphic>
      </p:graphicFrame>
    </p:spTree>
    <p:extLst>
      <p:ext uri="{BB962C8B-B14F-4D97-AF65-F5344CB8AC3E}">
        <p14:creationId xmlns:p14="http://schemas.microsoft.com/office/powerpoint/2010/main" val="1626546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81BC1-04D0-D642-DFFA-B13579D0F152}"/>
              </a:ext>
            </a:extLst>
          </p:cNvPr>
          <p:cNvSpPr>
            <a:spLocks noGrp="1"/>
          </p:cNvSpPr>
          <p:nvPr>
            <p:ph type="title"/>
          </p:nvPr>
        </p:nvSpPr>
        <p:spPr/>
        <p:txBody>
          <a:bodyPr/>
          <a:lstStyle/>
          <a:p>
            <a:r>
              <a:rPr lang="es-ES" dirty="0"/>
              <a:t>Introducción a JavaScript</a:t>
            </a:r>
          </a:p>
        </p:txBody>
      </p:sp>
      <p:sp>
        <p:nvSpPr>
          <p:cNvPr id="3" name="Marcador de contenido 2">
            <a:extLst>
              <a:ext uri="{FF2B5EF4-FFF2-40B4-BE49-F238E27FC236}">
                <a16:creationId xmlns:a16="http://schemas.microsoft.com/office/drawing/2014/main" id="{D75EEDC1-E217-7634-BDBC-BE918D861126}"/>
              </a:ext>
            </a:extLst>
          </p:cNvPr>
          <p:cNvSpPr>
            <a:spLocks noGrp="1"/>
          </p:cNvSpPr>
          <p:nvPr>
            <p:ph idx="1"/>
          </p:nvPr>
        </p:nvSpPr>
        <p:spPr>
          <a:xfrm>
            <a:off x="677334" y="1683724"/>
            <a:ext cx="8596668" cy="4402444"/>
          </a:xfrm>
        </p:spPr>
        <p:txBody>
          <a:bodyPr>
            <a:normAutofit/>
          </a:bodyPr>
          <a:lstStyle/>
          <a:p>
            <a:pPr algn="just"/>
            <a:r>
              <a:rPr lang="es-ES" dirty="0"/>
              <a:t>JavaScript es un </a:t>
            </a:r>
            <a:r>
              <a:rPr lang="es-ES" b="1" dirty="0"/>
              <a:t>lenguaje de programación </a:t>
            </a:r>
            <a:r>
              <a:rPr lang="es-ES" dirty="0"/>
              <a:t>esencial para el desarrollo web, utilizado principalmente para agregar </a:t>
            </a:r>
            <a:r>
              <a:rPr lang="es-ES" b="1" dirty="0"/>
              <a:t>interactividad y dinamismo </a:t>
            </a:r>
            <a:r>
              <a:rPr lang="es-ES" dirty="0"/>
              <a:t>a las páginas web. A diferencia de HTML, que estructura el contenido, y CSS, que lo estiliza, JavaScript permite a los desarrolladores crear experiencias interactivas, como formularios dinámicos, animaciones, y actualizaciones de contenido en tiempo real sin recargar la página. Funciona del lado del cliente, lo que significa que el código se ejecuta directamente en el navegador del usuario, permitiendo respuestas rápidas a las acciones de los usuarios.</a:t>
            </a:r>
          </a:p>
          <a:p>
            <a:pPr algn="just"/>
            <a:r>
              <a:rPr lang="es-ES" dirty="0"/>
              <a:t>Desde su creación en 1995, JavaScript ha evolucionado significativamente, convirtiéndose en una herramienta clave para el desarrollo de aplicaciones web modernas. Es compatible con todos los navegadores principales y cuenta con un ecosistema amplio de librerías y </a:t>
            </a:r>
            <a:r>
              <a:rPr lang="es-ES" dirty="0" err="1"/>
              <a:t>frameworks</a:t>
            </a:r>
            <a:r>
              <a:rPr lang="es-ES" dirty="0"/>
              <a:t> como </a:t>
            </a:r>
            <a:r>
              <a:rPr lang="es-ES" dirty="0" err="1"/>
              <a:t>React</a:t>
            </a:r>
            <a:r>
              <a:rPr lang="es-ES" dirty="0"/>
              <a:t>, Angular y Vue.js, que simplifican la creación de interfaces de usuario complejas. </a:t>
            </a:r>
          </a:p>
        </p:txBody>
      </p:sp>
    </p:spTree>
    <p:extLst>
      <p:ext uri="{BB962C8B-B14F-4D97-AF65-F5344CB8AC3E}">
        <p14:creationId xmlns:p14="http://schemas.microsoft.com/office/powerpoint/2010/main" val="9957141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ECD141-6213-69BE-B37A-15B0CBB708F1}"/>
              </a:ext>
            </a:extLst>
          </p:cNvPr>
          <p:cNvSpPr>
            <a:spLocks noGrp="1"/>
          </p:cNvSpPr>
          <p:nvPr>
            <p:ph type="title"/>
          </p:nvPr>
        </p:nvSpPr>
        <p:spPr/>
        <p:txBody>
          <a:bodyPr>
            <a:normAutofit fontScale="90000"/>
          </a:bodyPr>
          <a:lstStyle/>
          <a:p>
            <a:r>
              <a:rPr lang="es-ES" sz="3100" dirty="0"/>
              <a:t>Ejercicio 2: Manejo de errores mediante enlaces</a:t>
            </a:r>
            <a:br>
              <a:rPr lang="es-ES" dirty="0"/>
            </a:br>
            <a:endParaRPr lang="es-ES" dirty="0"/>
          </a:p>
        </p:txBody>
      </p:sp>
      <p:sp>
        <p:nvSpPr>
          <p:cNvPr id="3" name="Marcador de contenido 2">
            <a:extLst>
              <a:ext uri="{FF2B5EF4-FFF2-40B4-BE49-F238E27FC236}">
                <a16:creationId xmlns:a16="http://schemas.microsoft.com/office/drawing/2014/main" id="{70D9EDDF-9218-229F-365F-AA964C942B83}"/>
              </a:ext>
            </a:extLst>
          </p:cNvPr>
          <p:cNvSpPr>
            <a:spLocks noGrp="1"/>
          </p:cNvSpPr>
          <p:nvPr>
            <p:ph idx="1"/>
          </p:nvPr>
        </p:nvSpPr>
        <p:spPr>
          <a:xfrm>
            <a:off x="677334" y="1488613"/>
            <a:ext cx="8596668" cy="4985929"/>
          </a:xfrm>
        </p:spPr>
        <p:txBody>
          <a:bodyPr>
            <a:normAutofit fontScale="92500" lnSpcReduction="10000"/>
          </a:bodyPr>
          <a:lstStyle/>
          <a:p>
            <a:pPr marL="0" indent="0" algn="just">
              <a:buNone/>
            </a:pPr>
            <a:r>
              <a:rPr lang="es-ES" dirty="0"/>
              <a:t>Implementa una función llamada error(</a:t>
            </a:r>
            <a:r>
              <a:rPr lang="es-ES" dirty="0" err="1"/>
              <a:t>codigoError</a:t>
            </a:r>
            <a:r>
              <a:rPr lang="es-ES" dirty="0"/>
              <a:t>, </a:t>
            </a:r>
            <a:r>
              <a:rPr lang="es-ES" dirty="0" err="1"/>
              <a:t>textoError</a:t>
            </a:r>
            <a:r>
              <a:rPr lang="es-ES" dirty="0"/>
              <a:t>) que muestra una alerta con un mensaje de error basado en el código y el texto proporcionados como parámetros. Luego, crea un enlace HTML que al hacer clic llame a esta función con un código de error específico y un mensaje de texto asociado.</a:t>
            </a:r>
          </a:p>
          <a:p>
            <a:pPr marL="0" indent="0" algn="just">
              <a:buNone/>
            </a:pPr>
            <a:r>
              <a:rPr lang="es-ES" dirty="0"/>
              <a:t>Instrucciones:</a:t>
            </a:r>
          </a:p>
          <a:p>
            <a:pPr algn="just"/>
            <a:r>
              <a:rPr lang="es-ES" dirty="0"/>
              <a:t>Define una función llamada error(</a:t>
            </a:r>
            <a:r>
              <a:rPr lang="es-ES" dirty="0" err="1"/>
              <a:t>codigoError</a:t>
            </a:r>
            <a:r>
              <a:rPr lang="es-ES" dirty="0"/>
              <a:t>, </a:t>
            </a:r>
            <a:r>
              <a:rPr lang="es-ES" dirty="0" err="1"/>
              <a:t>textoError</a:t>
            </a:r>
            <a:r>
              <a:rPr lang="es-ES" dirty="0"/>
              <a:t>) que acepte dos parámetros: </a:t>
            </a:r>
            <a:r>
              <a:rPr lang="es-ES" dirty="0" err="1"/>
              <a:t>codigoError</a:t>
            </a:r>
            <a:r>
              <a:rPr lang="es-ES" dirty="0"/>
              <a:t>, que indica el código del error, y </a:t>
            </a:r>
            <a:r>
              <a:rPr lang="es-ES" dirty="0" err="1"/>
              <a:t>textoError</a:t>
            </a:r>
            <a:r>
              <a:rPr lang="es-ES" dirty="0"/>
              <a:t>, que proporciona una descripción del error.</a:t>
            </a:r>
          </a:p>
          <a:p>
            <a:pPr algn="just"/>
            <a:r>
              <a:rPr lang="es-ES" dirty="0"/>
              <a:t>Dentro de la función error, utiliza el método </a:t>
            </a:r>
            <a:r>
              <a:rPr lang="es-ES" dirty="0" err="1"/>
              <a:t>alert</a:t>
            </a:r>
            <a:r>
              <a:rPr lang="es-ES" dirty="0"/>
              <a:t>() para mostrar un mensaje de alerta que incluya el código de error y el texto de error proporcionados como parámetros.</a:t>
            </a:r>
          </a:p>
          <a:p>
            <a:pPr algn="just"/>
            <a:r>
              <a:rPr lang="es-ES" dirty="0"/>
              <a:t>Crea un enlace HTML utilizando la etiqueta &lt;a&gt; con un atributo </a:t>
            </a:r>
            <a:r>
              <a:rPr lang="es-ES" dirty="0" err="1"/>
              <a:t>href</a:t>
            </a:r>
            <a:r>
              <a:rPr lang="es-ES" dirty="0"/>
              <a:t> establecido en # para que el enlace no redireccione a ninguna página.</a:t>
            </a:r>
          </a:p>
          <a:p>
            <a:pPr algn="just"/>
            <a:r>
              <a:rPr lang="es-ES" dirty="0"/>
              <a:t>Agrega un atributo </a:t>
            </a:r>
            <a:r>
              <a:rPr lang="es-ES" dirty="0" err="1"/>
              <a:t>onclick</a:t>
            </a:r>
            <a:r>
              <a:rPr lang="es-ES" dirty="0"/>
              <a:t> al enlace que llame a la función error() con un código de error específico y un mensaje de texto asociado.</a:t>
            </a:r>
          </a:p>
          <a:p>
            <a:pPr algn="just"/>
            <a:r>
              <a:rPr lang="es-ES" dirty="0"/>
              <a:t>Abre tu página HTML en un navegador web y verifica que, al hacer clic en el enlace, se muestre una alerta con el mensaje de error correspondiente.</a:t>
            </a:r>
          </a:p>
          <a:p>
            <a:endParaRPr lang="es-ES" dirty="0"/>
          </a:p>
        </p:txBody>
      </p:sp>
    </p:spTree>
    <p:extLst>
      <p:ext uri="{BB962C8B-B14F-4D97-AF65-F5344CB8AC3E}">
        <p14:creationId xmlns:p14="http://schemas.microsoft.com/office/powerpoint/2010/main" val="771466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F7BE86-3304-2185-6132-25B11569C723}"/>
              </a:ext>
            </a:extLst>
          </p:cNvPr>
          <p:cNvSpPr>
            <a:spLocks noGrp="1"/>
          </p:cNvSpPr>
          <p:nvPr>
            <p:ph type="title"/>
          </p:nvPr>
        </p:nvSpPr>
        <p:spPr/>
        <p:txBody>
          <a:bodyPr>
            <a:normAutofit/>
          </a:bodyPr>
          <a:lstStyle/>
          <a:p>
            <a:r>
              <a:rPr lang="es-ES" sz="3200" dirty="0"/>
              <a:t>Ejercicio 3. Variables de JS dentro de HTML</a:t>
            </a:r>
          </a:p>
        </p:txBody>
      </p:sp>
      <p:sp>
        <p:nvSpPr>
          <p:cNvPr id="3" name="Marcador de contenido 2">
            <a:extLst>
              <a:ext uri="{FF2B5EF4-FFF2-40B4-BE49-F238E27FC236}">
                <a16:creationId xmlns:a16="http://schemas.microsoft.com/office/drawing/2014/main" id="{4FAD1D2E-B675-F77D-B05A-CD1CFC651CA6}"/>
              </a:ext>
            </a:extLst>
          </p:cNvPr>
          <p:cNvSpPr>
            <a:spLocks noGrp="1"/>
          </p:cNvSpPr>
          <p:nvPr>
            <p:ph idx="1"/>
          </p:nvPr>
        </p:nvSpPr>
        <p:spPr>
          <a:xfrm>
            <a:off x="677334" y="1665594"/>
            <a:ext cx="8596668" cy="4248509"/>
          </a:xfrm>
        </p:spPr>
        <p:txBody>
          <a:bodyPr>
            <a:normAutofit/>
          </a:bodyPr>
          <a:lstStyle/>
          <a:p>
            <a:pPr algn="just"/>
            <a:r>
              <a:rPr lang="es-ES" dirty="0"/>
              <a:t>Crea un documento HTML básico que incluya un encabezado &lt;h1&gt; con el título "Practicando Variables en JavaScript".</a:t>
            </a:r>
          </a:p>
          <a:p>
            <a:pPr algn="just"/>
            <a:r>
              <a:rPr lang="es-ES" dirty="0"/>
              <a:t>Dentro del documento HTML, declara tres variables en JavaScript: nombre, edad y ciudad.</a:t>
            </a:r>
          </a:p>
          <a:p>
            <a:pPr algn="just"/>
            <a:r>
              <a:rPr lang="es-ES" dirty="0"/>
              <a:t>Define una función llamada </a:t>
            </a:r>
            <a:r>
              <a:rPr lang="es-ES" dirty="0" err="1"/>
              <a:t>mostrarInformacion</a:t>
            </a:r>
            <a:r>
              <a:rPr lang="es-ES" dirty="0"/>
              <a:t>() que se activará cuando se haga clic en un botón.</a:t>
            </a:r>
          </a:p>
          <a:p>
            <a:pPr algn="just"/>
            <a:r>
              <a:rPr lang="es-ES" dirty="0"/>
              <a:t>Dentro de la función </a:t>
            </a:r>
            <a:r>
              <a:rPr lang="es-ES" dirty="0" err="1"/>
              <a:t>mostrarInformacion</a:t>
            </a:r>
            <a:r>
              <a:rPr lang="es-ES" dirty="0"/>
              <a:t>(), construye un mensaje que incluya la información almacenada en las variables (nombre, edad y ciudad).</a:t>
            </a:r>
          </a:p>
          <a:p>
            <a:pPr algn="just"/>
            <a:r>
              <a:rPr lang="es-ES" dirty="0"/>
              <a:t>Muestra este mensaje en un elemento de párrafo &lt;p&gt; con el ID "</a:t>
            </a:r>
            <a:r>
              <a:rPr lang="es-ES" dirty="0" err="1"/>
              <a:t>informacion</a:t>
            </a:r>
            <a:r>
              <a:rPr lang="es-ES" dirty="0"/>
              <a:t>".</a:t>
            </a:r>
          </a:p>
          <a:p>
            <a:pPr algn="just"/>
            <a:r>
              <a:rPr lang="es-ES" dirty="0"/>
              <a:t>Crea un botón en el documento HTML con el texto "Mostrar Información", y configura su evento </a:t>
            </a:r>
            <a:r>
              <a:rPr lang="es-ES" dirty="0" err="1"/>
              <a:t>onclick</a:t>
            </a:r>
            <a:r>
              <a:rPr lang="es-ES" dirty="0"/>
              <a:t> para llamar a la función </a:t>
            </a:r>
            <a:r>
              <a:rPr lang="es-ES" dirty="0" err="1"/>
              <a:t>mostrarInformacion</a:t>
            </a:r>
            <a:r>
              <a:rPr lang="es-ES" dirty="0"/>
              <a:t>() cuando se haga clic en él.</a:t>
            </a:r>
          </a:p>
          <a:p>
            <a:endParaRPr lang="es-ES" dirty="0"/>
          </a:p>
        </p:txBody>
      </p:sp>
    </p:spTree>
    <p:extLst>
      <p:ext uri="{BB962C8B-B14F-4D97-AF65-F5344CB8AC3E}">
        <p14:creationId xmlns:p14="http://schemas.microsoft.com/office/powerpoint/2010/main" val="3929771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EE0374-FDEF-C1A7-12E7-A1C647783D2C}"/>
              </a:ext>
            </a:extLst>
          </p:cNvPr>
          <p:cNvSpPr>
            <a:spLocks noGrp="1"/>
          </p:cNvSpPr>
          <p:nvPr>
            <p:ph type="title"/>
          </p:nvPr>
        </p:nvSpPr>
        <p:spPr>
          <a:xfrm>
            <a:off x="677334" y="447367"/>
            <a:ext cx="8596668" cy="1320800"/>
          </a:xfrm>
        </p:spPr>
        <p:txBody>
          <a:bodyPr>
            <a:normAutofit/>
          </a:bodyPr>
          <a:lstStyle/>
          <a:p>
            <a:pPr algn="just"/>
            <a:r>
              <a:rPr lang="es-ES" sz="2800" dirty="0"/>
              <a:t>Ejercicio 4. Calculadora de área y perímetro de un rectángulo</a:t>
            </a:r>
          </a:p>
        </p:txBody>
      </p:sp>
      <p:sp>
        <p:nvSpPr>
          <p:cNvPr id="3" name="Marcador de contenido 2">
            <a:extLst>
              <a:ext uri="{FF2B5EF4-FFF2-40B4-BE49-F238E27FC236}">
                <a16:creationId xmlns:a16="http://schemas.microsoft.com/office/drawing/2014/main" id="{12D90E76-3310-5B77-F48B-56FDDA72B006}"/>
              </a:ext>
            </a:extLst>
          </p:cNvPr>
          <p:cNvSpPr>
            <a:spLocks noGrp="1"/>
          </p:cNvSpPr>
          <p:nvPr>
            <p:ph idx="1"/>
          </p:nvPr>
        </p:nvSpPr>
        <p:spPr>
          <a:xfrm>
            <a:off x="677334" y="1650180"/>
            <a:ext cx="8596668" cy="4985928"/>
          </a:xfrm>
        </p:spPr>
        <p:txBody>
          <a:bodyPr>
            <a:normAutofit fontScale="85000" lnSpcReduction="10000"/>
          </a:bodyPr>
          <a:lstStyle/>
          <a:p>
            <a:pPr marL="0" indent="0" algn="just">
              <a:buNone/>
            </a:pPr>
            <a:r>
              <a:rPr lang="es-ES" dirty="0"/>
              <a:t>Crea una página web que permita calcular el área y el perímetro de un rectángulo. Utiliza funciones en JavaScript para realizar los cálculos y variables de tipo entero y flotante para representar las dimensiones del rectángulo. Para ello:</a:t>
            </a:r>
          </a:p>
          <a:p>
            <a:pPr algn="just"/>
            <a:r>
              <a:rPr lang="es-ES" dirty="0"/>
              <a:t>Define dos funciones en JavaScript: </a:t>
            </a:r>
            <a:r>
              <a:rPr lang="es-ES" dirty="0" err="1"/>
              <a:t>calcularArea</a:t>
            </a:r>
            <a:r>
              <a:rPr lang="es-ES" dirty="0"/>
              <a:t>(base, altura) y </a:t>
            </a:r>
            <a:r>
              <a:rPr lang="es-ES" dirty="0" err="1"/>
              <a:t>calcularPerimetro</a:t>
            </a:r>
            <a:r>
              <a:rPr lang="es-ES" dirty="0"/>
              <a:t>(base, altura). La función </a:t>
            </a:r>
            <a:r>
              <a:rPr lang="es-ES" dirty="0" err="1"/>
              <a:t>calcularArea</a:t>
            </a:r>
            <a:r>
              <a:rPr lang="es-ES" dirty="0"/>
              <a:t> debe tomar la base y la altura del rectángulo como parámetros y devolver el área. La función </a:t>
            </a:r>
            <a:r>
              <a:rPr lang="es-ES" dirty="0" err="1"/>
              <a:t>calcularPerimetro</a:t>
            </a:r>
            <a:r>
              <a:rPr lang="es-ES" dirty="0"/>
              <a:t> debe tomar la base y la altura como parámetros y devolver el perímetro.</a:t>
            </a:r>
          </a:p>
          <a:p>
            <a:pPr algn="just"/>
            <a:r>
              <a:rPr lang="es-ES" dirty="0"/>
              <a:t>Crea un documento HTML que incluya campos de entrada para la base y la altura del rectángulo, un botón para calcular, y áreas para mostrar los resultados del área y el perímetro.</a:t>
            </a:r>
          </a:p>
          <a:p>
            <a:pPr algn="just"/>
            <a:r>
              <a:rPr lang="es-ES" dirty="0"/>
              <a:t>Cuando el usuario haga clic en el botón de calcular, debe llamar a una función JavaScript que obtenga los valores de los campos de entrada, llame a las funciones </a:t>
            </a:r>
            <a:r>
              <a:rPr lang="es-ES" dirty="0" err="1"/>
              <a:t>calcularArea</a:t>
            </a:r>
            <a:r>
              <a:rPr lang="es-ES" dirty="0"/>
              <a:t> y </a:t>
            </a:r>
            <a:r>
              <a:rPr lang="es-ES" dirty="0" err="1"/>
              <a:t>calcularPerimetro</a:t>
            </a:r>
            <a:r>
              <a:rPr lang="es-ES" dirty="0"/>
              <a:t>, y muestre los resultados en las áreas correspondientes de la página.</a:t>
            </a:r>
          </a:p>
          <a:p>
            <a:pPr algn="just"/>
            <a:r>
              <a:rPr lang="es-ES" dirty="0"/>
              <a:t>Asegúrate de manejar correctamente los tipos de datos de las variables, utilizando </a:t>
            </a:r>
            <a:r>
              <a:rPr lang="es-ES" dirty="0" err="1"/>
              <a:t>parseInt</a:t>
            </a:r>
            <a:r>
              <a:rPr lang="es-ES" dirty="0"/>
              <a:t>() para la base (que debe ser un número entero) y </a:t>
            </a:r>
            <a:r>
              <a:rPr lang="es-ES" dirty="0" err="1"/>
              <a:t>parseFloat</a:t>
            </a:r>
            <a:r>
              <a:rPr lang="es-ES" dirty="0"/>
              <a:t>() para la altura (que puede ser un número decimal). Aunque JavaScript puede realizar conversiones automáticas de tipo en muchos casos, utilizar </a:t>
            </a:r>
            <a:r>
              <a:rPr lang="es-ES" dirty="0" err="1"/>
              <a:t>parseInt</a:t>
            </a:r>
            <a:r>
              <a:rPr lang="es-ES" dirty="0"/>
              <a:t>() y </a:t>
            </a:r>
            <a:r>
              <a:rPr lang="es-ES" dirty="0" err="1"/>
              <a:t>parseFloat</a:t>
            </a:r>
            <a:r>
              <a:rPr lang="es-ES" dirty="0"/>
              <a:t>() hace que el código sea más explícito y fácil de entender para otros desarrolladores.</a:t>
            </a:r>
          </a:p>
          <a:p>
            <a:pPr algn="just"/>
            <a:r>
              <a:rPr lang="es-ES" dirty="0"/>
              <a:t>Abre tu página en un navegador web y verifica que funcione correctamente, calculando el área y el perímetro del rectángulo según los valores ingresados por el usuario.</a:t>
            </a:r>
          </a:p>
          <a:p>
            <a:endParaRPr lang="es-ES" dirty="0"/>
          </a:p>
        </p:txBody>
      </p:sp>
    </p:spTree>
    <p:extLst>
      <p:ext uri="{BB962C8B-B14F-4D97-AF65-F5344CB8AC3E}">
        <p14:creationId xmlns:p14="http://schemas.microsoft.com/office/powerpoint/2010/main" val="3298478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BB4085-C998-986E-027D-395A2C737E55}"/>
              </a:ext>
            </a:extLst>
          </p:cNvPr>
          <p:cNvSpPr>
            <a:spLocks noGrp="1"/>
          </p:cNvSpPr>
          <p:nvPr>
            <p:ph type="ctrTitle"/>
          </p:nvPr>
        </p:nvSpPr>
        <p:spPr/>
        <p:txBody>
          <a:bodyPr>
            <a:normAutofit fontScale="90000"/>
          </a:bodyPr>
          <a:lstStyle/>
          <a:p>
            <a:r>
              <a:rPr lang="es-ES" dirty="0"/>
              <a:t>Lenguajes de marcas y sistemas de gestión de información</a:t>
            </a:r>
          </a:p>
        </p:txBody>
      </p:sp>
      <p:sp>
        <p:nvSpPr>
          <p:cNvPr id="3" name="Subtítulo 2">
            <a:extLst>
              <a:ext uri="{FF2B5EF4-FFF2-40B4-BE49-F238E27FC236}">
                <a16:creationId xmlns:a16="http://schemas.microsoft.com/office/drawing/2014/main" id="{036C39A7-C931-1A2C-A1EF-3F6155F0D50E}"/>
              </a:ext>
            </a:extLst>
          </p:cNvPr>
          <p:cNvSpPr>
            <a:spLocks noGrp="1"/>
          </p:cNvSpPr>
          <p:nvPr>
            <p:ph type="subTitle" idx="1"/>
          </p:nvPr>
        </p:nvSpPr>
        <p:spPr/>
        <p:txBody>
          <a:bodyPr/>
          <a:lstStyle/>
          <a:p>
            <a:r>
              <a:rPr lang="es-ES" dirty="0"/>
              <a:t>Dr. Antonio Barba</a:t>
            </a:r>
          </a:p>
        </p:txBody>
      </p:sp>
    </p:spTree>
    <p:extLst>
      <p:ext uri="{BB962C8B-B14F-4D97-AF65-F5344CB8AC3E}">
        <p14:creationId xmlns:p14="http://schemas.microsoft.com/office/powerpoint/2010/main" val="1221565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62CAFD-1529-8275-7618-B0E51919D445}"/>
              </a:ext>
            </a:extLst>
          </p:cNvPr>
          <p:cNvSpPr>
            <a:spLocks noGrp="1"/>
          </p:cNvSpPr>
          <p:nvPr>
            <p:ph type="title"/>
          </p:nvPr>
        </p:nvSpPr>
        <p:spPr/>
        <p:txBody>
          <a:bodyPr/>
          <a:lstStyle/>
          <a:p>
            <a:r>
              <a:rPr lang="es-ES" dirty="0"/>
              <a:t>Diferencia entre compilar e interpretar</a:t>
            </a:r>
          </a:p>
        </p:txBody>
      </p:sp>
      <p:sp>
        <p:nvSpPr>
          <p:cNvPr id="3" name="Marcador de contenido 2">
            <a:extLst>
              <a:ext uri="{FF2B5EF4-FFF2-40B4-BE49-F238E27FC236}">
                <a16:creationId xmlns:a16="http://schemas.microsoft.com/office/drawing/2014/main" id="{EF29E77C-8C82-EA02-AB7B-6C45F8A8B8DA}"/>
              </a:ext>
            </a:extLst>
          </p:cNvPr>
          <p:cNvSpPr>
            <a:spLocks noGrp="1"/>
          </p:cNvSpPr>
          <p:nvPr>
            <p:ph idx="1"/>
          </p:nvPr>
        </p:nvSpPr>
        <p:spPr>
          <a:xfrm>
            <a:off x="677334" y="1607575"/>
            <a:ext cx="8596668" cy="3320026"/>
          </a:xfrm>
        </p:spPr>
        <p:txBody>
          <a:bodyPr>
            <a:normAutofit/>
          </a:bodyPr>
          <a:lstStyle/>
          <a:p>
            <a:pPr algn="just"/>
            <a:r>
              <a:rPr lang="es-ES" dirty="0"/>
              <a:t>Un </a:t>
            </a:r>
            <a:r>
              <a:rPr lang="es-ES" b="1" dirty="0"/>
              <a:t>compilador</a:t>
            </a:r>
            <a:r>
              <a:rPr lang="es-ES" dirty="0"/>
              <a:t> es un programa que traduce el código fuente escrito en un lenguaje de alto nivel (como C, C++, Java) a un lenguaje de máquina o </a:t>
            </a:r>
            <a:r>
              <a:rPr lang="es-ES" dirty="0" err="1"/>
              <a:t>bytecode</a:t>
            </a:r>
            <a:r>
              <a:rPr lang="es-ES" dirty="0"/>
              <a:t> que pueda ser ejecutado directamente por el sistema operativo o el hardware (archivo .exe). La principal ventaja de la compilación es que es más rápido al ejecutarse.</a:t>
            </a:r>
          </a:p>
          <a:p>
            <a:pPr algn="just"/>
            <a:r>
              <a:rPr lang="es-ES" dirty="0"/>
              <a:t>Un </a:t>
            </a:r>
            <a:r>
              <a:rPr lang="es-ES" b="1" dirty="0"/>
              <a:t>intérprete</a:t>
            </a:r>
            <a:r>
              <a:rPr lang="es-ES" dirty="0"/>
              <a:t> es un programa que ejecuta directamente el código fuente línea por línea, sin necesidad de traducir todo el programa a un archivo ejecutable de una sola vez. Su principal ventaja es que es más flexible y fácil para pruebas rápidas, aunque sea algo más lento al ejecutarse.</a:t>
            </a:r>
          </a:p>
          <a:p>
            <a:pPr algn="just"/>
            <a:r>
              <a:rPr lang="es-ES" b="1" dirty="0"/>
              <a:t>JavaScript es un lenguaje interpretado por el navegador</a:t>
            </a:r>
            <a:r>
              <a:rPr lang="es-ES" dirty="0"/>
              <a:t>.</a:t>
            </a:r>
          </a:p>
        </p:txBody>
      </p:sp>
    </p:spTree>
    <p:extLst>
      <p:ext uri="{BB962C8B-B14F-4D97-AF65-F5344CB8AC3E}">
        <p14:creationId xmlns:p14="http://schemas.microsoft.com/office/powerpoint/2010/main" val="1444411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5ED791-C74E-BB18-FFE1-250BFADDE4E7}"/>
              </a:ext>
            </a:extLst>
          </p:cNvPr>
          <p:cNvSpPr>
            <a:spLocks noGrp="1"/>
          </p:cNvSpPr>
          <p:nvPr>
            <p:ph type="title"/>
          </p:nvPr>
        </p:nvSpPr>
        <p:spPr/>
        <p:txBody>
          <a:bodyPr/>
          <a:lstStyle/>
          <a:p>
            <a:r>
              <a:rPr lang="es-ES" dirty="0"/>
              <a:t>Hola mundo en JavaScript</a:t>
            </a:r>
          </a:p>
        </p:txBody>
      </p:sp>
      <p:sp>
        <p:nvSpPr>
          <p:cNvPr id="3" name="Marcador de contenido 2">
            <a:extLst>
              <a:ext uri="{FF2B5EF4-FFF2-40B4-BE49-F238E27FC236}">
                <a16:creationId xmlns:a16="http://schemas.microsoft.com/office/drawing/2014/main" id="{D4B94B1A-EFFE-D9B0-19FA-36509A9D145F}"/>
              </a:ext>
            </a:extLst>
          </p:cNvPr>
          <p:cNvSpPr>
            <a:spLocks noGrp="1"/>
          </p:cNvSpPr>
          <p:nvPr>
            <p:ph idx="1"/>
          </p:nvPr>
        </p:nvSpPr>
        <p:spPr>
          <a:xfrm>
            <a:off x="677334" y="1371601"/>
            <a:ext cx="8596668" cy="5058696"/>
          </a:xfrm>
        </p:spPr>
        <p:txBody>
          <a:bodyPr>
            <a:normAutofit fontScale="92500" lnSpcReduction="20000"/>
          </a:bodyPr>
          <a:lstStyle/>
          <a:p>
            <a:r>
              <a:rPr lang="es-ES" b="0" dirty="0">
                <a:solidFill>
                  <a:srgbClr val="808080"/>
                </a:solidFill>
                <a:effectLst/>
                <a:latin typeface="Consolas" panose="020B0609020204030204" pitchFamily="49" charset="0"/>
              </a:rPr>
              <a:t>&lt;!</a:t>
            </a:r>
            <a:r>
              <a:rPr lang="es-ES" b="0" dirty="0">
                <a:solidFill>
                  <a:srgbClr val="569CD6"/>
                </a:solidFill>
                <a:effectLst/>
                <a:latin typeface="Consolas" panose="020B0609020204030204" pitchFamily="49" charset="0"/>
              </a:rPr>
              <a:t>DOCTYPE</a:t>
            </a:r>
            <a:r>
              <a:rPr lang="es-ES" b="0" dirty="0">
                <a:solidFill>
                  <a:srgbClr val="D4D4D4"/>
                </a:solidFill>
                <a:effectLst/>
                <a:latin typeface="Consolas" panose="020B0609020204030204" pitchFamily="49" charset="0"/>
              </a:rPr>
              <a:t> </a:t>
            </a:r>
            <a:r>
              <a:rPr lang="es-ES" b="0" dirty="0" err="1">
                <a:solidFill>
                  <a:srgbClr val="9CDCFE"/>
                </a:solidFill>
                <a:effectLst/>
                <a:latin typeface="Consolas" panose="020B0609020204030204" pitchFamily="49" charset="0"/>
              </a:rPr>
              <a:t>html</a:t>
            </a:r>
            <a:r>
              <a:rPr lang="es-ES" b="0" dirty="0">
                <a:solidFill>
                  <a:srgbClr val="808080"/>
                </a:solidFill>
                <a:effectLst/>
                <a:latin typeface="Consolas" panose="020B0609020204030204" pitchFamily="49" charset="0"/>
              </a:rPr>
              <a:t>&gt;</a:t>
            </a:r>
            <a:endParaRPr lang="es-ES" b="0" dirty="0">
              <a:solidFill>
                <a:srgbClr val="D4D4D4"/>
              </a:solidFill>
              <a:effectLst/>
              <a:latin typeface="Consolas" panose="020B0609020204030204" pitchFamily="49" charset="0"/>
            </a:endParaRPr>
          </a:p>
          <a:p>
            <a:r>
              <a:rPr lang="es-ES" b="0" dirty="0">
                <a:solidFill>
                  <a:srgbClr val="808080"/>
                </a:solidFill>
                <a:effectLst/>
                <a:latin typeface="Consolas" panose="020B0609020204030204" pitchFamily="49" charset="0"/>
              </a:rPr>
              <a:t>&lt;</a:t>
            </a:r>
            <a:r>
              <a:rPr lang="es-ES" b="0" dirty="0" err="1">
                <a:solidFill>
                  <a:srgbClr val="569CD6"/>
                </a:solidFill>
                <a:effectLst/>
                <a:latin typeface="Consolas" panose="020B0609020204030204" pitchFamily="49" charset="0"/>
              </a:rPr>
              <a:t>html</a:t>
            </a:r>
            <a:r>
              <a:rPr lang="es-ES" b="0" dirty="0">
                <a:solidFill>
                  <a:srgbClr val="808080"/>
                </a:solidFill>
                <a:effectLst/>
                <a:latin typeface="Consolas" panose="020B0609020204030204" pitchFamily="49" charset="0"/>
              </a:rPr>
              <a:t>&gt;</a:t>
            </a:r>
            <a:endParaRPr lang="es-ES" b="0" dirty="0">
              <a:solidFill>
                <a:srgbClr val="D4D4D4"/>
              </a:solidFill>
              <a:effectLst/>
              <a:latin typeface="Consolas" panose="020B0609020204030204" pitchFamily="49" charset="0"/>
            </a:endParaRPr>
          </a:p>
          <a:p>
            <a:r>
              <a:rPr lang="es-ES" b="0" dirty="0">
                <a:solidFill>
                  <a:srgbClr val="D4D4D4"/>
                </a:solidFill>
                <a:effectLst/>
                <a:latin typeface="Consolas" panose="020B0609020204030204" pitchFamily="49" charset="0"/>
              </a:rPr>
              <a:t>    </a:t>
            </a:r>
            <a:r>
              <a:rPr lang="es-ES" b="0" dirty="0">
                <a:solidFill>
                  <a:srgbClr val="808080"/>
                </a:solidFill>
                <a:effectLst/>
                <a:latin typeface="Consolas" panose="020B0609020204030204" pitchFamily="49" charset="0"/>
              </a:rPr>
              <a:t>&lt;</a:t>
            </a:r>
            <a:r>
              <a:rPr lang="es-ES" b="0" dirty="0">
                <a:solidFill>
                  <a:srgbClr val="569CD6"/>
                </a:solidFill>
                <a:effectLst/>
                <a:latin typeface="Consolas" panose="020B0609020204030204" pitchFamily="49" charset="0"/>
              </a:rPr>
              <a:t>head</a:t>
            </a:r>
            <a:r>
              <a:rPr lang="es-ES" b="0" dirty="0">
                <a:solidFill>
                  <a:srgbClr val="808080"/>
                </a:solidFill>
                <a:effectLst/>
                <a:latin typeface="Consolas" panose="020B0609020204030204" pitchFamily="49" charset="0"/>
              </a:rPr>
              <a:t>&gt;</a:t>
            </a:r>
            <a:endParaRPr lang="es-ES" b="0" dirty="0">
              <a:solidFill>
                <a:srgbClr val="D4D4D4"/>
              </a:solidFill>
              <a:effectLst/>
              <a:latin typeface="Consolas" panose="020B0609020204030204" pitchFamily="49" charset="0"/>
            </a:endParaRPr>
          </a:p>
          <a:p>
            <a:r>
              <a:rPr lang="es-ES" b="0" dirty="0">
                <a:solidFill>
                  <a:srgbClr val="D4D4D4"/>
                </a:solidFill>
                <a:effectLst/>
                <a:latin typeface="Consolas" panose="020B0609020204030204" pitchFamily="49" charset="0"/>
              </a:rPr>
              <a:t>        </a:t>
            </a:r>
            <a:r>
              <a:rPr lang="es-ES" b="0" dirty="0">
                <a:solidFill>
                  <a:srgbClr val="808080"/>
                </a:solidFill>
                <a:effectLst/>
                <a:latin typeface="Consolas" panose="020B0609020204030204" pitchFamily="49" charset="0"/>
              </a:rPr>
              <a:t>&lt;</a:t>
            </a:r>
            <a:r>
              <a:rPr lang="es-ES" b="0" dirty="0" err="1">
                <a:solidFill>
                  <a:srgbClr val="569CD6"/>
                </a:solidFill>
                <a:effectLst/>
                <a:latin typeface="Consolas" panose="020B0609020204030204" pitchFamily="49" charset="0"/>
              </a:rPr>
              <a:t>title</a:t>
            </a:r>
            <a:r>
              <a:rPr lang="es-ES" b="0" dirty="0">
                <a:solidFill>
                  <a:srgbClr val="808080"/>
                </a:solidFill>
                <a:effectLst/>
                <a:latin typeface="Consolas" panose="020B0609020204030204" pitchFamily="49" charset="0"/>
              </a:rPr>
              <a:t>&gt;</a:t>
            </a:r>
            <a:endParaRPr lang="es-ES" b="0" dirty="0">
              <a:solidFill>
                <a:srgbClr val="D4D4D4"/>
              </a:solidFill>
              <a:effectLst/>
              <a:latin typeface="Consolas" panose="020B0609020204030204" pitchFamily="49" charset="0"/>
            </a:endParaRPr>
          </a:p>
          <a:p>
            <a:r>
              <a:rPr lang="es-ES" b="0" dirty="0">
                <a:solidFill>
                  <a:srgbClr val="D4D4D4"/>
                </a:solidFill>
                <a:effectLst/>
                <a:latin typeface="Consolas" panose="020B0609020204030204" pitchFamily="49" charset="0"/>
              </a:rPr>
              <a:t>            Primer programa</a:t>
            </a:r>
          </a:p>
          <a:p>
            <a:r>
              <a:rPr lang="es-ES" b="0" dirty="0">
                <a:solidFill>
                  <a:srgbClr val="D4D4D4"/>
                </a:solidFill>
                <a:effectLst/>
                <a:latin typeface="Consolas" panose="020B0609020204030204" pitchFamily="49" charset="0"/>
              </a:rPr>
              <a:t>        </a:t>
            </a:r>
            <a:r>
              <a:rPr lang="es-ES" b="0" dirty="0">
                <a:solidFill>
                  <a:srgbClr val="808080"/>
                </a:solidFill>
                <a:effectLst/>
                <a:latin typeface="Consolas" panose="020B0609020204030204" pitchFamily="49" charset="0"/>
              </a:rPr>
              <a:t>&lt;/</a:t>
            </a:r>
            <a:r>
              <a:rPr lang="es-ES" b="0" dirty="0" err="1">
                <a:solidFill>
                  <a:srgbClr val="569CD6"/>
                </a:solidFill>
                <a:effectLst/>
                <a:latin typeface="Consolas" panose="020B0609020204030204" pitchFamily="49" charset="0"/>
              </a:rPr>
              <a:t>title</a:t>
            </a:r>
            <a:r>
              <a:rPr lang="es-ES" b="0" dirty="0">
                <a:solidFill>
                  <a:srgbClr val="808080"/>
                </a:solidFill>
                <a:effectLst/>
                <a:latin typeface="Consolas" panose="020B0609020204030204" pitchFamily="49" charset="0"/>
              </a:rPr>
              <a:t>&gt;</a:t>
            </a:r>
            <a:endParaRPr lang="es-ES" b="0" dirty="0">
              <a:solidFill>
                <a:srgbClr val="D4D4D4"/>
              </a:solidFill>
              <a:effectLst/>
              <a:latin typeface="Consolas" panose="020B0609020204030204" pitchFamily="49" charset="0"/>
            </a:endParaRPr>
          </a:p>
          <a:p>
            <a:r>
              <a:rPr lang="es-ES" b="0" dirty="0">
                <a:solidFill>
                  <a:srgbClr val="D4D4D4"/>
                </a:solidFill>
                <a:effectLst/>
                <a:latin typeface="Consolas" panose="020B0609020204030204" pitchFamily="49" charset="0"/>
              </a:rPr>
              <a:t>    </a:t>
            </a:r>
            <a:r>
              <a:rPr lang="es-ES" b="0" dirty="0">
                <a:solidFill>
                  <a:srgbClr val="808080"/>
                </a:solidFill>
                <a:effectLst/>
                <a:latin typeface="Consolas" panose="020B0609020204030204" pitchFamily="49" charset="0"/>
              </a:rPr>
              <a:t>&lt;/</a:t>
            </a:r>
            <a:r>
              <a:rPr lang="es-ES" b="0" dirty="0">
                <a:solidFill>
                  <a:srgbClr val="569CD6"/>
                </a:solidFill>
                <a:effectLst/>
                <a:latin typeface="Consolas" panose="020B0609020204030204" pitchFamily="49" charset="0"/>
              </a:rPr>
              <a:t>head</a:t>
            </a:r>
            <a:r>
              <a:rPr lang="es-ES" b="0" dirty="0">
                <a:solidFill>
                  <a:srgbClr val="808080"/>
                </a:solidFill>
                <a:effectLst/>
                <a:latin typeface="Consolas" panose="020B0609020204030204" pitchFamily="49" charset="0"/>
              </a:rPr>
              <a:t>&gt;</a:t>
            </a:r>
            <a:endParaRPr lang="es-ES" b="0" dirty="0">
              <a:solidFill>
                <a:srgbClr val="D4D4D4"/>
              </a:solidFill>
              <a:effectLst/>
              <a:latin typeface="Consolas" panose="020B0609020204030204" pitchFamily="49" charset="0"/>
            </a:endParaRPr>
          </a:p>
          <a:p>
            <a:r>
              <a:rPr lang="es-ES" b="0" dirty="0">
                <a:solidFill>
                  <a:srgbClr val="D4D4D4"/>
                </a:solidFill>
                <a:effectLst/>
                <a:latin typeface="Consolas" panose="020B0609020204030204" pitchFamily="49" charset="0"/>
              </a:rPr>
              <a:t>    </a:t>
            </a:r>
            <a:r>
              <a:rPr lang="es-ES" b="0" dirty="0">
                <a:solidFill>
                  <a:srgbClr val="808080"/>
                </a:solidFill>
                <a:effectLst/>
                <a:latin typeface="Consolas" panose="020B0609020204030204" pitchFamily="49" charset="0"/>
              </a:rPr>
              <a:t>&lt;</a:t>
            </a:r>
            <a:r>
              <a:rPr lang="es-ES" b="0" dirty="0" err="1">
                <a:solidFill>
                  <a:srgbClr val="569CD6"/>
                </a:solidFill>
                <a:effectLst/>
                <a:latin typeface="Consolas" panose="020B0609020204030204" pitchFamily="49" charset="0"/>
              </a:rPr>
              <a:t>body</a:t>
            </a:r>
            <a:r>
              <a:rPr lang="es-ES" b="0" dirty="0">
                <a:solidFill>
                  <a:srgbClr val="808080"/>
                </a:solidFill>
                <a:effectLst/>
                <a:latin typeface="Consolas" panose="020B0609020204030204" pitchFamily="49" charset="0"/>
              </a:rPr>
              <a:t>&gt;</a:t>
            </a:r>
            <a:endParaRPr lang="es-ES" b="0" dirty="0">
              <a:solidFill>
                <a:srgbClr val="D4D4D4"/>
              </a:solidFill>
              <a:effectLst/>
              <a:latin typeface="Consolas" panose="020B0609020204030204" pitchFamily="49" charset="0"/>
            </a:endParaRPr>
          </a:p>
          <a:p>
            <a:r>
              <a:rPr lang="es-ES" b="0" dirty="0">
                <a:solidFill>
                  <a:srgbClr val="D4D4D4"/>
                </a:solidFill>
                <a:effectLst/>
                <a:latin typeface="Consolas" panose="020B0609020204030204" pitchFamily="49" charset="0"/>
              </a:rPr>
              <a:t>        </a:t>
            </a:r>
            <a:r>
              <a:rPr lang="es-ES" b="0" dirty="0">
                <a:solidFill>
                  <a:srgbClr val="808080"/>
                </a:solidFill>
                <a:effectLst/>
                <a:latin typeface="Consolas" panose="020B0609020204030204" pitchFamily="49" charset="0"/>
              </a:rPr>
              <a:t>&lt;</a:t>
            </a:r>
            <a:r>
              <a:rPr lang="es-ES" b="0" dirty="0">
                <a:solidFill>
                  <a:srgbClr val="569CD6"/>
                </a:solidFill>
                <a:effectLst/>
                <a:latin typeface="Consolas" panose="020B0609020204030204" pitchFamily="49" charset="0"/>
              </a:rPr>
              <a:t>h1</a:t>
            </a:r>
            <a:r>
              <a:rPr lang="es-ES" b="0" dirty="0">
                <a:solidFill>
                  <a:srgbClr val="808080"/>
                </a:solidFill>
                <a:effectLst/>
                <a:latin typeface="Consolas" panose="020B0609020204030204" pitchFamily="49" charset="0"/>
              </a:rPr>
              <a:t>&gt;</a:t>
            </a:r>
            <a:r>
              <a:rPr lang="es-ES" b="0" dirty="0">
                <a:solidFill>
                  <a:srgbClr val="D4D4D4"/>
                </a:solidFill>
                <a:effectLst/>
                <a:latin typeface="Consolas" panose="020B0609020204030204" pitchFamily="49" charset="0"/>
              </a:rPr>
              <a:t>encabezado</a:t>
            </a:r>
            <a:r>
              <a:rPr lang="es-ES" b="0" dirty="0">
                <a:solidFill>
                  <a:srgbClr val="808080"/>
                </a:solidFill>
                <a:effectLst/>
                <a:latin typeface="Consolas" panose="020B0609020204030204" pitchFamily="49" charset="0"/>
              </a:rPr>
              <a:t>&lt;/</a:t>
            </a:r>
            <a:r>
              <a:rPr lang="es-ES" b="0" dirty="0">
                <a:solidFill>
                  <a:srgbClr val="569CD6"/>
                </a:solidFill>
                <a:effectLst/>
                <a:latin typeface="Consolas" panose="020B0609020204030204" pitchFamily="49" charset="0"/>
              </a:rPr>
              <a:t>h1</a:t>
            </a:r>
            <a:r>
              <a:rPr lang="es-ES" b="0" dirty="0">
                <a:solidFill>
                  <a:srgbClr val="808080"/>
                </a:solidFill>
                <a:effectLst/>
                <a:latin typeface="Consolas" panose="020B0609020204030204" pitchFamily="49" charset="0"/>
              </a:rPr>
              <a:t>&gt;</a:t>
            </a:r>
            <a:endParaRPr lang="es-ES" b="0" dirty="0">
              <a:solidFill>
                <a:srgbClr val="D4D4D4"/>
              </a:solidFill>
              <a:effectLst/>
              <a:latin typeface="Consolas" panose="020B0609020204030204" pitchFamily="49" charset="0"/>
            </a:endParaRPr>
          </a:p>
          <a:p>
            <a:r>
              <a:rPr lang="es-ES" b="0" dirty="0">
                <a:solidFill>
                  <a:srgbClr val="D4D4D4"/>
                </a:solidFill>
                <a:effectLst/>
                <a:latin typeface="Consolas" panose="020B0609020204030204" pitchFamily="49" charset="0"/>
              </a:rPr>
              <a:t>        </a:t>
            </a:r>
            <a:r>
              <a:rPr lang="es-ES" b="0" dirty="0">
                <a:solidFill>
                  <a:srgbClr val="808080"/>
                </a:solidFill>
                <a:effectLst/>
                <a:latin typeface="Consolas" panose="020B0609020204030204" pitchFamily="49" charset="0"/>
              </a:rPr>
              <a:t>&lt;</a:t>
            </a:r>
            <a:r>
              <a:rPr lang="es-ES" b="0" dirty="0">
                <a:solidFill>
                  <a:srgbClr val="569CD6"/>
                </a:solidFill>
                <a:effectLst/>
                <a:latin typeface="Consolas" panose="020B0609020204030204" pitchFamily="49" charset="0"/>
              </a:rPr>
              <a:t>p</a:t>
            </a:r>
            <a:r>
              <a:rPr lang="es-ES" b="0" dirty="0">
                <a:solidFill>
                  <a:srgbClr val="808080"/>
                </a:solidFill>
                <a:effectLst/>
                <a:latin typeface="Consolas" panose="020B0609020204030204" pitchFamily="49" charset="0"/>
              </a:rPr>
              <a:t>&gt;</a:t>
            </a:r>
            <a:r>
              <a:rPr lang="es-ES" b="0" dirty="0">
                <a:solidFill>
                  <a:srgbClr val="D4D4D4"/>
                </a:solidFill>
                <a:effectLst/>
                <a:latin typeface="Consolas" panose="020B0609020204030204" pitchFamily="49" charset="0"/>
              </a:rPr>
              <a:t> párrafo</a:t>
            </a:r>
            <a:r>
              <a:rPr lang="es-ES" b="0" dirty="0">
                <a:solidFill>
                  <a:srgbClr val="808080"/>
                </a:solidFill>
                <a:effectLst/>
                <a:latin typeface="Consolas" panose="020B0609020204030204" pitchFamily="49" charset="0"/>
              </a:rPr>
              <a:t>&lt;/</a:t>
            </a:r>
            <a:r>
              <a:rPr lang="es-ES" b="0" dirty="0">
                <a:solidFill>
                  <a:srgbClr val="569CD6"/>
                </a:solidFill>
                <a:effectLst/>
                <a:latin typeface="Consolas" panose="020B0609020204030204" pitchFamily="49" charset="0"/>
              </a:rPr>
              <a:t>p</a:t>
            </a:r>
            <a:r>
              <a:rPr lang="es-ES" b="0" dirty="0">
                <a:solidFill>
                  <a:srgbClr val="808080"/>
                </a:solidFill>
                <a:effectLst/>
                <a:latin typeface="Consolas" panose="020B0609020204030204" pitchFamily="49" charset="0"/>
              </a:rPr>
              <a:t>&gt;</a:t>
            </a:r>
            <a:endParaRPr lang="es-ES" b="0" dirty="0">
              <a:solidFill>
                <a:srgbClr val="D4D4D4"/>
              </a:solidFill>
              <a:effectLst/>
              <a:latin typeface="Consolas" panose="020B0609020204030204" pitchFamily="49" charset="0"/>
            </a:endParaRPr>
          </a:p>
          <a:p>
            <a:r>
              <a:rPr lang="es-ES" b="0" dirty="0">
                <a:solidFill>
                  <a:srgbClr val="D4D4D4"/>
                </a:solidFill>
                <a:effectLst/>
                <a:latin typeface="Consolas" panose="020B0609020204030204" pitchFamily="49" charset="0"/>
              </a:rPr>
              <a:t>        </a:t>
            </a:r>
            <a:r>
              <a:rPr lang="es-ES" b="0" dirty="0">
                <a:solidFill>
                  <a:srgbClr val="808080"/>
                </a:solidFill>
                <a:effectLst/>
                <a:latin typeface="Consolas" panose="020B0609020204030204" pitchFamily="49" charset="0"/>
              </a:rPr>
              <a:t>&lt;</a:t>
            </a:r>
            <a:r>
              <a:rPr lang="es-ES" b="0" dirty="0">
                <a:solidFill>
                  <a:srgbClr val="569CD6"/>
                </a:solidFill>
                <a:effectLst/>
                <a:latin typeface="Consolas" panose="020B0609020204030204" pitchFamily="49" charset="0"/>
              </a:rPr>
              <a:t>script</a:t>
            </a:r>
            <a:r>
              <a:rPr lang="es-ES" b="0" dirty="0">
                <a:solidFill>
                  <a:srgbClr val="808080"/>
                </a:solidFill>
                <a:effectLst/>
                <a:latin typeface="Consolas" panose="020B0609020204030204" pitchFamily="49" charset="0"/>
              </a:rPr>
              <a:t>&gt;</a:t>
            </a:r>
            <a:endParaRPr lang="es-ES" b="0" dirty="0">
              <a:solidFill>
                <a:srgbClr val="D4D4D4"/>
              </a:solidFill>
              <a:effectLst/>
              <a:latin typeface="Consolas" panose="020B0609020204030204" pitchFamily="49" charset="0"/>
            </a:endParaRPr>
          </a:p>
          <a:p>
            <a:r>
              <a:rPr lang="es-ES" b="0" dirty="0">
                <a:solidFill>
                  <a:srgbClr val="D4D4D4"/>
                </a:solidFill>
                <a:effectLst/>
                <a:latin typeface="Consolas" panose="020B0609020204030204" pitchFamily="49" charset="0"/>
              </a:rPr>
              <a:t>            </a:t>
            </a:r>
            <a:r>
              <a:rPr lang="es-ES" b="0" dirty="0" err="1">
                <a:solidFill>
                  <a:srgbClr val="DCDCAA"/>
                </a:solidFill>
                <a:effectLst/>
                <a:latin typeface="Consolas" panose="020B0609020204030204" pitchFamily="49" charset="0"/>
              </a:rPr>
              <a:t>alert</a:t>
            </a:r>
            <a:r>
              <a:rPr lang="es-ES" b="0" dirty="0">
                <a:solidFill>
                  <a:srgbClr val="D4D4D4"/>
                </a:solidFill>
                <a:effectLst/>
                <a:latin typeface="Consolas" panose="020B0609020204030204" pitchFamily="49" charset="0"/>
              </a:rPr>
              <a:t>(</a:t>
            </a:r>
            <a:r>
              <a:rPr lang="es-ES" b="0" dirty="0">
                <a:solidFill>
                  <a:srgbClr val="CE9178"/>
                </a:solidFill>
                <a:effectLst/>
                <a:latin typeface="Consolas" panose="020B0609020204030204" pitchFamily="49" charset="0"/>
              </a:rPr>
              <a:t>"Hola mundo"</a:t>
            </a:r>
            <a:r>
              <a:rPr lang="es-ES" b="0" dirty="0">
                <a:solidFill>
                  <a:srgbClr val="D4D4D4"/>
                </a:solidFill>
                <a:effectLst/>
                <a:latin typeface="Consolas" panose="020B0609020204030204" pitchFamily="49" charset="0"/>
              </a:rPr>
              <a:t>);</a:t>
            </a:r>
          </a:p>
          <a:p>
            <a:r>
              <a:rPr lang="es-ES" b="0" dirty="0">
                <a:solidFill>
                  <a:srgbClr val="D4D4D4"/>
                </a:solidFill>
                <a:effectLst/>
                <a:latin typeface="Consolas" panose="020B0609020204030204" pitchFamily="49" charset="0"/>
              </a:rPr>
              <a:t>        </a:t>
            </a:r>
            <a:r>
              <a:rPr lang="es-ES" b="0" dirty="0">
                <a:solidFill>
                  <a:srgbClr val="808080"/>
                </a:solidFill>
                <a:effectLst/>
                <a:latin typeface="Consolas" panose="020B0609020204030204" pitchFamily="49" charset="0"/>
              </a:rPr>
              <a:t>&lt;/</a:t>
            </a:r>
            <a:r>
              <a:rPr lang="es-ES" b="0" dirty="0">
                <a:solidFill>
                  <a:srgbClr val="569CD6"/>
                </a:solidFill>
                <a:effectLst/>
                <a:latin typeface="Consolas" panose="020B0609020204030204" pitchFamily="49" charset="0"/>
              </a:rPr>
              <a:t>script</a:t>
            </a:r>
            <a:r>
              <a:rPr lang="es-ES" b="0" dirty="0">
                <a:solidFill>
                  <a:srgbClr val="808080"/>
                </a:solidFill>
                <a:effectLst/>
                <a:latin typeface="Consolas" panose="020B0609020204030204" pitchFamily="49" charset="0"/>
              </a:rPr>
              <a:t>&gt;</a:t>
            </a:r>
            <a:endParaRPr lang="es-ES" b="0" dirty="0">
              <a:solidFill>
                <a:srgbClr val="D4D4D4"/>
              </a:solidFill>
              <a:effectLst/>
              <a:latin typeface="Consolas" panose="020B0609020204030204" pitchFamily="49" charset="0"/>
            </a:endParaRPr>
          </a:p>
          <a:p>
            <a:r>
              <a:rPr lang="es-ES" b="0" dirty="0">
                <a:solidFill>
                  <a:srgbClr val="D4D4D4"/>
                </a:solidFill>
                <a:effectLst/>
                <a:latin typeface="Consolas" panose="020B0609020204030204" pitchFamily="49" charset="0"/>
              </a:rPr>
              <a:t>    </a:t>
            </a:r>
            <a:r>
              <a:rPr lang="es-ES" b="0" dirty="0">
                <a:solidFill>
                  <a:srgbClr val="808080"/>
                </a:solidFill>
                <a:effectLst/>
                <a:latin typeface="Consolas" panose="020B0609020204030204" pitchFamily="49" charset="0"/>
              </a:rPr>
              <a:t>&lt;/</a:t>
            </a:r>
            <a:r>
              <a:rPr lang="es-ES" b="0" dirty="0" err="1">
                <a:solidFill>
                  <a:srgbClr val="569CD6"/>
                </a:solidFill>
                <a:effectLst/>
                <a:latin typeface="Consolas" panose="020B0609020204030204" pitchFamily="49" charset="0"/>
              </a:rPr>
              <a:t>body</a:t>
            </a:r>
            <a:r>
              <a:rPr lang="es-ES" b="0" dirty="0">
                <a:solidFill>
                  <a:srgbClr val="808080"/>
                </a:solidFill>
                <a:effectLst/>
                <a:latin typeface="Consolas" panose="020B0609020204030204" pitchFamily="49" charset="0"/>
              </a:rPr>
              <a:t>&gt;</a:t>
            </a:r>
            <a:endParaRPr lang="es-ES" b="0" dirty="0">
              <a:solidFill>
                <a:srgbClr val="D4D4D4"/>
              </a:solidFill>
              <a:effectLst/>
              <a:latin typeface="Consolas" panose="020B0609020204030204" pitchFamily="49" charset="0"/>
            </a:endParaRPr>
          </a:p>
          <a:p>
            <a:r>
              <a:rPr lang="es-ES" b="0" dirty="0">
                <a:solidFill>
                  <a:srgbClr val="808080"/>
                </a:solidFill>
                <a:effectLst/>
                <a:latin typeface="Consolas" panose="020B0609020204030204" pitchFamily="49" charset="0"/>
              </a:rPr>
              <a:t>&lt;/</a:t>
            </a:r>
            <a:r>
              <a:rPr lang="es-ES" b="0" dirty="0" err="1">
                <a:solidFill>
                  <a:srgbClr val="569CD6"/>
                </a:solidFill>
                <a:effectLst/>
                <a:latin typeface="Consolas" panose="020B0609020204030204" pitchFamily="49" charset="0"/>
              </a:rPr>
              <a:t>html</a:t>
            </a:r>
            <a:r>
              <a:rPr lang="es-ES" b="0" dirty="0">
                <a:solidFill>
                  <a:srgbClr val="808080"/>
                </a:solidFill>
                <a:effectLst/>
                <a:latin typeface="Consolas" panose="020B0609020204030204" pitchFamily="49" charset="0"/>
              </a:rPr>
              <a:t>&gt;</a:t>
            </a:r>
            <a:endParaRPr lang="es-ES" b="0" dirty="0">
              <a:solidFill>
                <a:srgbClr val="D4D4D4"/>
              </a:solidFill>
              <a:effectLst/>
              <a:latin typeface="Consolas" panose="020B0609020204030204" pitchFamily="49" charset="0"/>
            </a:endParaRPr>
          </a:p>
          <a:p>
            <a:endParaRPr lang="es-ES" dirty="0"/>
          </a:p>
        </p:txBody>
      </p:sp>
      <p:sp>
        <p:nvSpPr>
          <p:cNvPr id="4" name="Rectángulo 3">
            <a:extLst>
              <a:ext uri="{FF2B5EF4-FFF2-40B4-BE49-F238E27FC236}">
                <a16:creationId xmlns:a16="http://schemas.microsoft.com/office/drawing/2014/main" id="{FB1318DE-B2C8-59F8-0BCB-AF075069B505}"/>
              </a:ext>
            </a:extLst>
          </p:cNvPr>
          <p:cNvSpPr/>
          <p:nvPr/>
        </p:nvSpPr>
        <p:spPr>
          <a:xfrm>
            <a:off x="1961535" y="4704735"/>
            <a:ext cx="3082413" cy="973394"/>
          </a:xfrm>
          <a:prstGeom prst="rect">
            <a:avLst/>
          </a:prstGeom>
          <a:noFill/>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Tree>
    <p:extLst>
      <p:ext uri="{BB962C8B-B14F-4D97-AF65-F5344CB8AC3E}">
        <p14:creationId xmlns:p14="http://schemas.microsoft.com/office/powerpoint/2010/main" val="2505821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14E16B-B197-9BDE-ABDE-8668304CBD33}"/>
              </a:ext>
            </a:extLst>
          </p:cNvPr>
          <p:cNvSpPr>
            <a:spLocks noGrp="1"/>
          </p:cNvSpPr>
          <p:nvPr>
            <p:ph type="title"/>
          </p:nvPr>
        </p:nvSpPr>
        <p:spPr>
          <a:xfrm>
            <a:off x="677334" y="771833"/>
            <a:ext cx="8596668" cy="1320800"/>
          </a:xfrm>
        </p:spPr>
        <p:txBody>
          <a:bodyPr>
            <a:normAutofit/>
          </a:bodyPr>
          <a:lstStyle/>
          <a:p>
            <a:r>
              <a:rPr lang="es-ES" sz="3200" dirty="0"/>
              <a:t>Diferencia entre &lt;script&gt; en &lt;head&gt; y &lt;</a:t>
            </a:r>
            <a:r>
              <a:rPr lang="es-ES" sz="3200" dirty="0" err="1"/>
              <a:t>body</a:t>
            </a:r>
            <a:r>
              <a:rPr lang="es-ES" sz="3200" dirty="0"/>
              <a:t>&gt;</a:t>
            </a:r>
          </a:p>
        </p:txBody>
      </p:sp>
      <p:sp>
        <p:nvSpPr>
          <p:cNvPr id="3" name="Marcador de contenido 2">
            <a:extLst>
              <a:ext uri="{FF2B5EF4-FFF2-40B4-BE49-F238E27FC236}">
                <a16:creationId xmlns:a16="http://schemas.microsoft.com/office/drawing/2014/main" id="{9F30542B-A856-9A6B-6D09-A127BBA1E5B6}"/>
              </a:ext>
            </a:extLst>
          </p:cNvPr>
          <p:cNvSpPr>
            <a:spLocks noGrp="1"/>
          </p:cNvSpPr>
          <p:nvPr>
            <p:ph idx="1"/>
          </p:nvPr>
        </p:nvSpPr>
        <p:spPr>
          <a:xfrm>
            <a:off x="677334" y="1733754"/>
            <a:ext cx="8596668" cy="4352413"/>
          </a:xfrm>
        </p:spPr>
        <p:txBody>
          <a:bodyPr>
            <a:normAutofit lnSpcReduction="10000"/>
          </a:bodyPr>
          <a:lstStyle/>
          <a:p>
            <a:pPr algn="just"/>
            <a:r>
              <a:rPr lang="es-ES" dirty="0"/>
              <a:t>La etiqueta &lt;script&gt; en HTML se utiliza para insertar o enlazar código JavaScript en una página web. Permite incluir scripts que añaden interactividad y dinamismo a la página, como manejar eventos del usuario, validar formularios, actualizar contenido dinámico, o realizar peticiones a servidores sin recargar la página.</a:t>
            </a:r>
          </a:p>
          <a:p>
            <a:pPr algn="just"/>
            <a:r>
              <a:rPr lang="es-ES" dirty="0"/>
              <a:t>Cuando la etiqueta &lt;script&gt; se ubica dentro de &lt;head&gt; el script se carga y ejecuta antes de que el contenido del cuerpo se renderice. Esto puede bloquear el renderizado de la página y ralentizar la visualización inicial, pero puede ser útil para configuración global y scripts que necesitan ejecutarse temprano.</a:t>
            </a:r>
          </a:p>
          <a:p>
            <a:pPr algn="just"/>
            <a:r>
              <a:rPr lang="es-ES" dirty="0"/>
              <a:t>Cuando la etiqueta &lt;script&gt; se ubica dentro de &lt;</a:t>
            </a:r>
            <a:r>
              <a:rPr lang="es-ES" dirty="0" err="1"/>
              <a:t>body</a:t>
            </a:r>
            <a:r>
              <a:rPr lang="es-ES" dirty="0"/>
              <a:t>&gt; el script se carga y ejecuta después de que el contenido del cuerpo se ha renderizado. Esto mejora el rendimiento y permite manipular elementos del DOM ya disponibles. Normalmente, </a:t>
            </a:r>
            <a:r>
              <a:rPr lang="es-ES" b="1" dirty="0"/>
              <a:t>la etiqueta &lt;script&gt; se coloca al final del &lt;</a:t>
            </a:r>
            <a:r>
              <a:rPr lang="es-ES" b="1" dirty="0" err="1"/>
              <a:t>body</a:t>
            </a:r>
            <a:r>
              <a:rPr lang="es-ES" dirty="0"/>
              <a:t>&gt;.</a:t>
            </a:r>
          </a:p>
          <a:p>
            <a:pPr algn="just"/>
            <a:endParaRPr lang="es-ES" dirty="0"/>
          </a:p>
        </p:txBody>
      </p:sp>
    </p:spTree>
    <p:extLst>
      <p:ext uri="{BB962C8B-B14F-4D97-AF65-F5344CB8AC3E}">
        <p14:creationId xmlns:p14="http://schemas.microsoft.com/office/powerpoint/2010/main" val="1777433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73C4A4-3663-619E-7BB8-9C1836F8E5FE}"/>
              </a:ext>
            </a:extLst>
          </p:cNvPr>
          <p:cNvSpPr>
            <a:spLocks noGrp="1"/>
          </p:cNvSpPr>
          <p:nvPr>
            <p:ph type="title"/>
          </p:nvPr>
        </p:nvSpPr>
        <p:spPr/>
        <p:txBody>
          <a:bodyPr/>
          <a:lstStyle/>
          <a:p>
            <a:r>
              <a:rPr lang="es-ES" dirty="0"/>
              <a:t>Consola</a:t>
            </a:r>
          </a:p>
        </p:txBody>
      </p:sp>
      <p:sp>
        <p:nvSpPr>
          <p:cNvPr id="3" name="Marcador de contenido 2">
            <a:extLst>
              <a:ext uri="{FF2B5EF4-FFF2-40B4-BE49-F238E27FC236}">
                <a16:creationId xmlns:a16="http://schemas.microsoft.com/office/drawing/2014/main" id="{EBB50651-ECAF-BB4D-C5CE-7219B149CD54}"/>
              </a:ext>
            </a:extLst>
          </p:cNvPr>
          <p:cNvSpPr>
            <a:spLocks noGrp="1"/>
          </p:cNvSpPr>
          <p:nvPr>
            <p:ph idx="1"/>
          </p:nvPr>
        </p:nvSpPr>
        <p:spPr>
          <a:xfrm>
            <a:off x="677334" y="1646103"/>
            <a:ext cx="8702640" cy="1465808"/>
          </a:xfrm>
        </p:spPr>
        <p:txBody>
          <a:bodyPr/>
          <a:lstStyle/>
          <a:p>
            <a:pPr algn="just"/>
            <a:r>
              <a:rPr lang="es-ES" dirty="0"/>
              <a:t>La consola de JavaScript en el navegador es una herramienta poderosa que permite interactuar con el código JavaScript en una página web. Puedes usarla para depurar, probar fragmentos de código, inspeccionar objetos, monitorear errores y ver registros de mensajes. Su atajo es F12.</a:t>
            </a:r>
          </a:p>
        </p:txBody>
      </p:sp>
      <p:pic>
        <p:nvPicPr>
          <p:cNvPr id="5" name="Imagen 4">
            <a:extLst>
              <a:ext uri="{FF2B5EF4-FFF2-40B4-BE49-F238E27FC236}">
                <a16:creationId xmlns:a16="http://schemas.microsoft.com/office/drawing/2014/main" id="{9B375F30-77FE-7BD9-186D-20E44D50FC28}"/>
              </a:ext>
            </a:extLst>
          </p:cNvPr>
          <p:cNvPicPr>
            <a:picLocks noChangeAspect="1"/>
          </p:cNvPicPr>
          <p:nvPr/>
        </p:nvPicPr>
        <p:blipFill>
          <a:blip r:embed="rId2"/>
          <a:stretch>
            <a:fillRect/>
          </a:stretch>
        </p:blipFill>
        <p:spPr>
          <a:xfrm>
            <a:off x="5128329" y="3328855"/>
            <a:ext cx="3702966" cy="417235"/>
          </a:xfrm>
          <a:prstGeom prst="rect">
            <a:avLst/>
          </a:prstGeom>
        </p:spPr>
      </p:pic>
      <p:pic>
        <p:nvPicPr>
          <p:cNvPr id="7" name="Imagen 6">
            <a:extLst>
              <a:ext uri="{FF2B5EF4-FFF2-40B4-BE49-F238E27FC236}">
                <a16:creationId xmlns:a16="http://schemas.microsoft.com/office/drawing/2014/main" id="{FE9147AC-C17C-0F76-4046-3ADDA350E95D}"/>
              </a:ext>
            </a:extLst>
          </p:cNvPr>
          <p:cNvPicPr>
            <a:picLocks noChangeAspect="1"/>
          </p:cNvPicPr>
          <p:nvPr/>
        </p:nvPicPr>
        <p:blipFill>
          <a:blip r:embed="rId3"/>
          <a:stretch>
            <a:fillRect/>
          </a:stretch>
        </p:blipFill>
        <p:spPr>
          <a:xfrm>
            <a:off x="1150374" y="2966903"/>
            <a:ext cx="3702966" cy="3662496"/>
          </a:xfrm>
          <a:prstGeom prst="rect">
            <a:avLst/>
          </a:prstGeom>
        </p:spPr>
      </p:pic>
    </p:spTree>
    <p:extLst>
      <p:ext uri="{BB962C8B-B14F-4D97-AF65-F5344CB8AC3E}">
        <p14:creationId xmlns:p14="http://schemas.microsoft.com/office/powerpoint/2010/main" val="597578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25C5D5-276A-CA5E-9996-6375E7E24E0D}"/>
              </a:ext>
            </a:extLst>
          </p:cNvPr>
          <p:cNvSpPr>
            <a:spLocks noGrp="1"/>
          </p:cNvSpPr>
          <p:nvPr>
            <p:ph type="title"/>
          </p:nvPr>
        </p:nvSpPr>
        <p:spPr/>
        <p:txBody>
          <a:bodyPr/>
          <a:lstStyle/>
          <a:p>
            <a:r>
              <a:rPr lang="es-ES" dirty="0"/>
              <a:t>Modo estricto</a:t>
            </a:r>
          </a:p>
        </p:txBody>
      </p:sp>
      <p:sp>
        <p:nvSpPr>
          <p:cNvPr id="3" name="Marcador de contenido 2">
            <a:extLst>
              <a:ext uri="{FF2B5EF4-FFF2-40B4-BE49-F238E27FC236}">
                <a16:creationId xmlns:a16="http://schemas.microsoft.com/office/drawing/2014/main" id="{EE81E350-37C2-36F5-7DCF-BDF278CD96C5}"/>
              </a:ext>
            </a:extLst>
          </p:cNvPr>
          <p:cNvSpPr>
            <a:spLocks noGrp="1"/>
          </p:cNvSpPr>
          <p:nvPr>
            <p:ph idx="1"/>
          </p:nvPr>
        </p:nvSpPr>
        <p:spPr>
          <a:xfrm>
            <a:off x="677334" y="1526409"/>
            <a:ext cx="8596668" cy="3283206"/>
          </a:xfrm>
        </p:spPr>
        <p:txBody>
          <a:bodyPr>
            <a:normAutofit/>
          </a:bodyPr>
          <a:lstStyle/>
          <a:p>
            <a:pPr marL="0" indent="0" algn="just">
              <a:buNone/>
            </a:pPr>
            <a:r>
              <a:rPr lang="es-ES" dirty="0"/>
              <a:t>El </a:t>
            </a:r>
            <a:r>
              <a:rPr lang="es-ES" b="1" dirty="0"/>
              <a:t>modo estricto </a:t>
            </a:r>
            <a:r>
              <a:rPr lang="es-ES" dirty="0"/>
              <a:t>(</a:t>
            </a:r>
            <a:r>
              <a:rPr lang="es-ES" dirty="0" err="1"/>
              <a:t>strict</a:t>
            </a:r>
            <a:r>
              <a:rPr lang="es-ES" dirty="0"/>
              <a:t> </a:t>
            </a:r>
            <a:r>
              <a:rPr lang="es-ES" dirty="0" err="1"/>
              <a:t>mode</a:t>
            </a:r>
            <a:r>
              <a:rPr lang="es-ES" dirty="0"/>
              <a:t>), es una característica que permite a los desarrolladores escribir código más seguro, ayudando a evitar errores comunes y comportamientos inesperados. Se activa agregando </a:t>
            </a:r>
            <a:r>
              <a:rPr lang="es-ES" i="1" dirty="0"/>
              <a:t>"use </a:t>
            </a:r>
            <a:r>
              <a:rPr lang="es-ES" i="1" dirty="0" err="1"/>
              <a:t>strict</a:t>
            </a:r>
            <a:r>
              <a:rPr lang="es-ES" i="1" dirty="0"/>
              <a:t>"; </a:t>
            </a:r>
            <a:r>
              <a:rPr lang="es-ES" dirty="0"/>
              <a:t>al inicio de un archivo o función. Así, su uso:</a:t>
            </a:r>
          </a:p>
          <a:p>
            <a:pPr algn="just"/>
            <a:r>
              <a:rPr lang="es-ES" b="1" dirty="0"/>
              <a:t>Evita errores silenciosos</a:t>
            </a:r>
            <a:r>
              <a:rPr lang="es-ES" dirty="0"/>
              <a:t>: Algunos errores en JavaScript no lanzan excepciones. El modo estricto asegura que estos errores generen excepciones.</a:t>
            </a:r>
          </a:p>
          <a:p>
            <a:pPr algn="just"/>
            <a:r>
              <a:rPr lang="es-ES" b="1" dirty="0"/>
              <a:t>Prohíbe características peligrosas</a:t>
            </a:r>
            <a:r>
              <a:rPr lang="es-ES" dirty="0"/>
              <a:t>: Desactiva ciertas características que pueden causar confusión o comportamientos impredecibles.</a:t>
            </a:r>
          </a:p>
          <a:p>
            <a:pPr algn="just"/>
            <a:r>
              <a:rPr lang="es-ES" b="1" dirty="0"/>
              <a:t>Optimización del código</a:t>
            </a:r>
            <a:r>
              <a:rPr lang="es-ES" dirty="0"/>
              <a:t>: Los motores de JavaScript pueden optimizar mejor el código en modo estricto.</a:t>
            </a:r>
          </a:p>
        </p:txBody>
      </p:sp>
      <p:pic>
        <p:nvPicPr>
          <p:cNvPr id="5" name="Imagen 4">
            <a:extLst>
              <a:ext uri="{FF2B5EF4-FFF2-40B4-BE49-F238E27FC236}">
                <a16:creationId xmlns:a16="http://schemas.microsoft.com/office/drawing/2014/main" id="{4FB3E73F-5E6C-1EBD-51E7-39ECA079D368}"/>
              </a:ext>
            </a:extLst>
          </p:cNvPr>
          <p:cNvPicPr>
            <a:picLocks noChangeAspect="1"/>
          </p:cNvPicPr>
          <p:nvPr/>
        </p:nvPicPr>
        <p:blipFill>
          <a:blip r:embed="rId2"/>
          <a:stretch>
            <a:fillRect/>
          </a:stretch>
        </p:blipFill>
        <p:spPr>
          <a:xfrm>
            <a:off x="1193323" y="4927602"/>
            <a:ext cx="7564690" cy="1135577"/>
          </a:xfrm>
          <a:prstGeom prst="rect">
            <a:avLst/>
          </a:prstGeom>
        </p:spPr>
      </p:pic>
    </p:spTree>
    <p:extLst>
      <p:ext uri="{BB962C8B-B14F-4D97-AF65-F5344CB8AC3E}">
        <p14:creationId xmlns:p14="http://schemas.microsoft.com/office/powerpoint/2010/main" val="672607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2DD452-3B50-788D-AF64-B72E074FF6BE}"/>
              </a:ext>
            </a:extLst>
          </p:cNvPr>
          <p:cNvSpPr>
            <a:spLocks noGrp="1"/>
          </p:cNvSpPr>
          <p:nvPr>
            <p:ph type="title"/>
          </p:nvPr>
        </p:nvSpPr>
        <p:spPr>
          <a:xfrm>
            <a:off x="677334" y="830826"/>
            <a:ext cx="8596668" cy="1320800"/>
          </a:xfrm>
        </p:spPr>
        <p:txBody>
          <a:bodyPr/>
          <a:lstStyle/>
          <a:p>
            <a:r>
              <a:rPr lang="es-ES" dirty="0"/>
              <a:t>Variables</a:t>
            </a:r>
          </a:p>
        </p:txBody>
      </p:sp>
      <p:sp>
        <p:nvSpPr>
          <p:cNvPr id="3" name="Marcador de contenido 2">
            <a:extLst>
              <a:ext uri="{FF2B5EF4-FFF2-40B4-BE49-F238E27FC236}">
                <a16:creationId xmlns:a16="http://schemas.microsoft.com/office/drawing/2014/main" id="{253B9FA7-CB0D-3992-252E-63745253D3A4}"/>
              </a:ext>
            </a:extLst>
          </p:cNvPr>
          <p:cNvSpPr>
            <a:spLocks noGrp="1"/>
          </p:cNvSpPr>
          <p:nvPr>
            <p:ph idx="1"/>
          </p:nvPr>
        </p:nvSpPr>
        <p:spPr>
          <a:xfrm>
            <a:off x="677334" y="2044241"/>
            <a:ext cx="8596668" cy="2883360"/>
          </a:xfrm>
        </p:spPr>
        <p:txBody>
          <a:bodyPr/>
          <a:lstStyle/>
          <a:p>
            <a:pPr marL="0" indent="0" algn="just">
              <a:buNone/>
            </a:pPr>
            <a:r>
              <a:rPr lang="es-ES" dirty="0"/>
              <a:t>Una variable es un contenedor para almacenar datos. Puedes declarar variables usando </a:t>
            </a:r>
            <a:r>
              <a:rPr lang="es-ES" dirty="0" err="1"/>
              <a:t>var</a:t>
            </a:r>
            <a:r>
              <a:rPr lang="es-ES" dirty="0"/>
              <a:t>, </a:t>
            </a:r>
            <a:r>
              <a:rPr lang="es-ES" dirty="0" err="1"/>
              <a:t>let</a:t>
            </a:r>
            <a:r>
              <a:rPr lang="es-ES" dirty="0"/>
              <a:t>, o </a:t>
            </a:r>
            <a:r>
              <a:rPr lang="es-ES" dirty="0" err="1"/>
              <a:t>const.</a:t>
            </a:r>
            <a:endParaRPr lang="es-ES" dirty="0"/>
          </a:p>
          <a:p>
            <a:pPr algn="just"/>
            <a:r>
              <a:rPr lang="es-ES" b="1" dirty="0" err="1"/>
              <a:t>var</a:t>
            </a:r>
            <a:r>
              <a:rPr lang="es-ES" b="1" dirty="0"/>
              <a:t> </a:t>
            </a:r>
            <a:r>
              <a:rPr lang="es-ES" dirty="0"/>
              <a:t>tiene un ámbito de función o global (si se declara fuera de una función). Las variables </a:t>
            </a:r>
            <a:r>
              <a:rPr lang="es-ES" dirty="0" err="1"/>
              <a:t>var</a:t>
            </a:r>
            <a:r>
              <a:rPr lang="es-ES" dirty="0"/>
              <a:t> se pueden </a:t>
            </a:r>
            <a:r>
              <a:rPr lang="es-ES" dirty="0" err="1"/>
              <a:t>redeclarar</a:t>
            </a:r>
            <a:r>
              <a:rPr lang="es-ES" dirty="0"/>
              <a:t> y actualizar.</a:t>
            </a:r>
          </a:p>
          <a:p>
            <a:pPr algn="just"/>
            <a:r>
              <a:rPr lang="es-ES" b="1" dirty="0" err="1"/>
              <a:t>let</a:t>
            </a:r>
            <a:r>
              <a:rPr lang="es-ES" dirty="0"/>
              <a:t> tiene un ámbito de bloque (es decir, dentro de {}). Se puede actualizar, pero no </a:t>
            </a:r>
            <a:r>
              <a:rPr lang="es-ES" dirty="0" err="1"/>
              <a:t>redeclarar</a:t>
            </a:r>
            <a:r>
              <a:rPr lang="es-ES" dirty="0"/>
              <a:t> en el mismo ámbito.</a:t>
            </a:r>
          </a:p>
          <a:p>
            <a:pPr algn="just"/>
            <a:r>
              <a:rPr lang="es-ES" b="1" dirty="0" err="1"/>
              <a:t>const</a:t>
            </a:r>
            <a:r>
              <a:rPr lang="es-ES" dirty="0"/>
              <a:t> no se puede reasignar. Tienen un ámbito de bloque, al igual que </a:t>
            </a:r>
            <a:r>
              <a:rPr lang="es-ES" dirty="0" err="1"/>
              <a:t>let</a:t>
            </a:r>
            <a:r>
              <a:rPr lang="es-ES" dirty="0"/>
              <a:t>. No se pueden </a:t>
            </a:r>
            <a:r>
              <a:rPr lang="es-ES" dirty="0" err="1"/>
              <a:t>redeclarar</a:t>
            </a:r>
            <a:r>
              <a:rPr lang="es-ES" dirty="0"/>
              <a:t> ni redefinir después de ser inicializadas.</a:t>
            </a:r>
          </a:p>
        </p:txBody>
      </p:sp>
    </p:spTree>
    <p:extLst>
      <p:ext uri="{BB962C8B-B14F-4D97-AF65-F5344CB8AC3E}">
        <p14:creationId xmlns:p14="http://schemas.microsoft.com/office/powerpoint/2010/main" val="2914420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D28B82-A6F0-8040-5293-7F3333D90484}"/>
              </a:ext>
            </a:extLst>
          </p:cNvPr>
          <p:cNvSpPr>
            <a:spLocks noGrp="1"/>
          </p:cNvSpPr>
          <p:nvPr>
            <p:ph type="title"/>
          </p:nvPr>
        </p:nvSpPr>
        <p:spPr>
          <a:xfrm>
            <a:off x="2115732" y="988490"/>
            <a:ext cx="2706991" cy="986503"/>
          </a:xfrm>
        </p:spPr>
        <p:txBody>
          <a:bodyPr>
            <a:normAutofit fontScale="90000"/>
          </a:bodyPr>
          <a:lstStyle/>
          <a:p>
            <a:r>
              <a:rPr lang="es-ES" dirty="0"/>
              <a:t>Ejemplos de variables</a:t>
            </a:r>
          </a:p>
        </p:txBody>
      </p:sp>
      <p:pic>
        <p:nvPicPr>
          <p:cNvPr id="4" name="Imagen 3">
            <a:extLst>
              <a:ext uri="{FF2B5EF4-FFF2-40B4-BE49-F238E27FC236}">
                <a16:creationId xmlns:a16="http://schemas.microsoft.com/office/drawing/2014/main" id="{80637DEC-0A7C-7865-5DF8-0C91233ADA2B}"/>
              </a:ext>
            </a:extLst>
          </p:cNvPr>
          <p:cNvPicPr>
            <a:picLocks noChangeAspect="1"/>
          </p:cNvPicPr>
          <p:nvPr/>
        </p:nvPicPr>
        <p:blipFill>
          <a:blip r:embed="rId2"/>
          <a:stretch>
            <a:fillRect/>
          </a:stretch>
        </p:blipFill>
        <p:spPr>
          <a:xfrm>
            <a:off x="2146359" y="3016159"/>
            <a:ext cx="6074539" cy="1586925"/>
          </a:xfrm>
          <a:prstGeom prst="rect">
            <a:avLst/>
          </a:prstGeom>
        </p:spPr>
      </p:pic>
      <p:pic>
        <p:nvPicPr>
          <p:cNvPr id="6" name="Imagen 5">
            <a:extLst>
              <a:ext uri="{FF2B5EF4-FFF2-40B4-BE49-F238E27FC236}">
                <a16:creationId xmlns:a16="http://schemas.microsoft.com/office/drawing/2014/main" id="{0BFAF114-EE02-97C8-2DED-7CA0A1F93DDE}"/>
              </a:ext>
            </a:extLst>
          </p:cNvPr>
          <p:cNvPicPr>
            <a:picLocks noChangeAspect="1"/>
          </p:cNvPicPr>
          <p:nvPr/>
        </p:nvPicPr>
        <p:blipFill>
          <a:blip r:embed="rId3"/>
          <a:stretch>
            <a:fillRect/>
          </a:stretch>
        </p:blipFill>
        <p:spPr>
          <a:xfrm>
            <a:off x="5354987" y="988316"/>
            <a:ext cx="2865911" cy="1703325"/>
          </a:xfrm>
          <a:prstGeom prst="rect">
            <a:avLst/>
          </a:prstGeom>
        </p:spPr>
      </p:pic>
      <p:pic>
        <p:nvPicPr>
          <p:cNvPr id="8" name="Imagen 7">
            <a:extLst>
              <a:ext uri="{FF2B5EF4-FFF2-40B4-BE49-F238E27FC236}">
                <a16:creationId xmlns:a16="http://schemas.microsoft.com/office/drawing/2014/main" id="{181016DC-7DEB-C1AA-C8DA-C1FBE0765E07}"/>
              </a:ext>
            </a:extLst>
          </p:cNvPr>
          <p:cNvPicPr>
            <a:picLocks noChangeAspect="1"/>
          </p:cNvPicPr>
          <p:nvPr/>
        </p:nvPicPr>
        <p:blipFill>
          <a:blip r:embed="rId4"/>
          <a:stretch>
            <a:fillRect/>
          </a:stretch>
        </p:blipFill>
        <p:spPr>
          <a:xfrm>
            <a:off x="1313466" y="4927602"/>
            <a:ext cx="6907432" cy="1251972"/>
          </a:xfrm>
          <a:prstGeom prst="rect">
            <a:avLst/>
          </a:prstGeom>
        </p:spPr>
      </p:pic>
    </p:spTree>
    <p:extLst>
      <p:ext uri="{BB962C8B-B14F-4D97-AF65-F5344CB8AC3E}">
        <p14:creationId xmlns:p14="http://schemas.microsoft.com/office/powerpoint/2010/main" val="1239036823"/>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722</TotalTime>
  <Words>2265</Words>
  <Application>Microsoft Office PowerPoint</Application>
  <PresentationFormat>Panorámica</PresentationFormat>
  <Paragraphs>142</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Consolas</vt:lpstr>
      <vt:lpstr>Trebuchet MS</vt:lpstr>
      <vt:lpstr>Wingdings 3</vt:lpstr>
      <vt:lpstr>Faceta</vt:lpstr>
      <vt:lpstr>Lenguajes de marcas y sistemas de gestión de información</vt:lpstr>
      <vt:lpstr>Introducción a JavaScript</vt:lpstr>
      <vt:lpstr>Diferencia entre compilar e interpretar</vt:lpstr>
      <vt:lpstr>Hola mundo en JavaScript</vt:lpstr>
      <vt:lpstr>Diferencia entre &lt;script&gt; en &lt;head&gt; y &lt;body&gt;</vt:lpstr>
      <vt:lpstr>Consola</vt:lpstr>
      <vt:lpstr>Modo estricto</vt:lpstr>
      <vt:lpstr>Variables</vt:lpstr>
      <vt:lpstr>Ejemplos de variables</vt:lpstr>
      <vt:lpstr>Comentarios</vt:lpstr>
      <vt:lpstr>Tipos de datos primitivos</vt:lpstr>
      <vt:lpstr>Arrays</vt:lpstr>
      <vt:lpstr>Operadores</vt:lpstr>
      <vt:lpstr>Operadores aritméticos</vt:lpstr>
      <vt:lpstr>Ejercicio 1. Calculadora básica</vt:lpstr>
      <vt:lpstr>Resultado del ejercicio</vt:lpstr>
      <vt:lpstr>Funciones I</vt:lpstr>
      <vt:lpstr>Funciones II</vt:lpstr>
      <vt:lpstr>Ejemplo</vt:lpstr>
      <vt:lpstr>Ejercicio 2: Manejo de errores mediante enlaces </vt:lpstr>
      <vt:lpstr>Ejercicio 3. Variables de JS dentro de HTML</vt:lpstr>
      <vt:lpstr>Ejercicio 4. Calculadora de área y perímetro de un rectángulo</vt:lpstr>
      <vt:lpstr>Lenguajes de marcas y sistemas de gestión de información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ANTONIO BARBA SALVADOR</dc:creator>
  <cp:lastModifiedBy>ANTONIO BARBA SALVADOR</cp:lastModifiedBy>
  <cp:revision>30</cp:revision>
  <dcterms:created xsi:type="dcterms:W3CDTF">2024-09-11T15:17:03Z</dcterms:created>
  <dcterms:modified xsi:type="dcterms:W3CDTF">2025-02-03T13:46:48Z</dcterms:modified>
</cp:coreProperties>
</file>