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Commissioner" panose="020B0604020202020204" charset="0"/>
      <p:regular r:id="rId23"/>
      <p:bold r:id="rId24"/>
    </p:embeddedFont>
    <p:embeddedFont>
      <p:font typeface="Golos Text" panose="020B0604020202020204" charset="0"/>
      <p:regular r:id="rId25"/>
      <p:bold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  <p:embeddedFont>
      <p:font typeface="Wingdings 3" panose="05040102010807070707" pitchFamily="18" charset="2"/>
      <p:regular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AACB7E-02A7-4AA2-A823-59001E300EA4}">
  <a:tblStyle styleId="{EBAACB7E-02A7-4AA2-A823-59001E300E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47bfd1e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747bfd1e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27a259cba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27a259cba4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27a259cba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27a259cba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27a259cba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27a259cba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27a259cba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27a259cba4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27a259cba4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27a259cba4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27a259cba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27a259cba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27a259cba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27a259cba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27a259cba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27a259cba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27a259cba4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27a259cba4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27a259cba4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27a259cba4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b38366d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b38366d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>
          <a:extLst>
            <a:ext uri="{FF2B5EF4-FFF2-40B4-BE49-F238E27FC236}">
              <a16:creationId xmlns:a16="http://schemas.microsoft.com/office/drawing/2014/main" id="{13BAA7A3-8057-B708-A208-905F34D38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47bfd1ede_0_44:notes">
            <a:extLst>
              <a:ext uri="{FF2B5EF4-FFF2-40B4-BE49-F238E27FC236}">
                <a16:creationId xmlns:a16="http://schemas.microsoft.com/office/drawing/2014/main" id="{2D516897-966C-4B60-BD17-17DB03BE85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747bfd1ede_0_44:notes">
            <a:extLst>
              <a:ext uri="{FF2B5EF4-FFF2-40B4-BE49-F238E27FC236}">
                <a16:creationId xmlns:a16="http://schemas.microsoft.com/office/drawing/2014/main" id="{BEEF22B2-15C4-5F20-AECB-417ABC18B9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723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27a259cba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27a259cba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27a259cba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27a259cba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1d68b759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1d68b759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27a259cba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27a259cba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27a259cba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27a259cba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27a259cba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27a259cba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27a259cba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27a259cba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691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68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84290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285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04244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8653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093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3985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83150" y="3920175"/>
            <a:ext cx="7577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783150" y="1931831"/>
            <a:ext cx="7577700" cy="19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1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287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843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253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451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04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3465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438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046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15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4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Lenguajes de </a:t>
            </a:r>
            <a:endParaRPr sz="4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marcas</a:t>
            </a:r>
            <a:endParaRPr sz="4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>
            <a:spLocks noGrp="1"/>
          </p:cNvSpPr>
          <p:nvPr>
            <p:ph type="title"/>
          </p:nvPr>
        </p:nvSpPr>
        <p:spPr>
          <a:xfrm>
            <a:off x="681350" y="452469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Overflow III</a:t>
            </a:r>
            <a:endParaRPr dirty="0"/>
          </a:p>
        </p:txBody>
      </p:sp>
      <p:sp>
        <p:nvSpPr>
          <p:cNvPr id="357" name="Google Shape;357;p44"/>
          <p:cNvSpPr txBox="1">
            <a:spLocks noGrp="1"/>
          </p:cNvSpPr>
          <p:nvPr>
            <p:ph type="subTitle" idx="4294967295"/>
          </p:nvPr>
        </p:nvSpPr>
        <p:spPr>
          <a:xfrm>
            <a:off x="681350" y="1195120"/>
            <a:ext cx="7577137" cy="66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Otras propiedades de desbordamiento:</a:t>
            </a: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</p:txBody>
      </p:sp>
      <p:graphicFrame>
        <p:nvGraphicFramePr>
          <p:cNvPr id="356" name="Google Shape;356;p44"/>
          <p:cNvGraphicFramePr/>
          <p:nvPr>
            <p:extLst>
              <p:ext uri="{D42A27DB-BD31-4B8C-83A1-F6EECF244321}">
                <p14:modId xmlns:p14="http://schemas.microsoft.com/office/powerpoint/2010/main" val="1142368753"/>
              </p:ext>
            </p:extLst>
          </p:nvPr>
        </p:nvGraphicFramePr>
        <p:xfrm>
          <a:off x="681350" y="1861870"/>
          <a:ext cx="6166017" cy="2037564"/>
        </p:xfrm>
        <a:graphic>
          <a:graphicData uri="http://schemas.openxmlformats.org/drawingml/2006/table">
            <a:tbl>
              <a:tblPr>
                <a:noFill/>
                <a:tableStyleId>{EBAACB7E-02A7-4AA2-A823-59001E300EA4}</a:tableStyleId>
              </a:tblPr>
              <a:tblGrid>
                <a:gridCol w="1499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6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overflow-x</a:t>
                      </a:r>
                      <a:endParaRPr sz="160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El contenido se muestra fuera de la caja</a:t>
                      </a:r>
                      <a:endParaRPr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overflow-y</a:t>
                      </a:r>
                      <a:endParaRPr sz="1600" dirty="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El contenido se recorta y el resto será invisible</a:t>
                      </a:r>
                      <a:endParaRPr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overflow-anchor</a:t>
                      </a:r>
                      <a:endParaRPr sz="1600" dirty="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Permite navegar por el contenido sin una barra (con un botón).</a:t>
                      </a:r>
                      <a:endParaRPr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overflow-wrap</a:t>
                      </a:r>
                      <a:endParaRPr sz="1600" dirty="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Permite ‘partir’ palabras para encajar todo dentro de la caja</a:t>
                      </a:r>
                      <a:endParaRPr dirty="0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45"/>
          <p:cNvGrpSpPr/>
          <p:nvPr/>
        </p:nvGrpSpPr>
        <p:grpSpPr>
          <a:xfrm>
            <a:off x="0" y="-414950"/>
            <a:ext cx="9144000" cy="2571600"/>
            <a:chOff x="0" y="0"/>
            <a:chExt cx="9144000" cy="2571600"/>
          </a:xfrm>
        </p:grpSpPr>
        <p:sp>
          <p:nvSpPr>
            <p:cNvPr id="363" name="Google Shape;363;p45"/>
            <p:cNvSpPr/>
            <p:nvPr/>
          </p:nvSpPr>
          <p:spPr>
            <a:xfrm>
              <a:off x="0" y="840300"/>
              <a:ext cx="91440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						</a:t>
              </a:r>
              <a:endParaRPr/>
            </a:p>
          </p:txBody>
        </p:sp>
        <p:cxnSp>
          <p:nvCxnSpPr>
            <p:cNvPr id="364" name="Google Shape;364;p45"/>
            <p:cNvCxnSpPr/>
            <p:nvPr/>
          </p:nvCxnSpPr>
          <p:spPr>
            <a:xfrm>
              <a:off x="283800" y="0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6" name="Google Shape;366;p45"/>
          <p:cNvSpPr txBox="1">
            <a:spLocks noGrp="1"/>
          </p:cNvSpPr>
          <p:nvPr>
            <p:ph type="title"/>
          </p:nvPr>
        </p:nvSpPr>
        <p:spPr>
          <a:xfrm>
            <a:off x="643350" y="59590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Ejercicio 2</a:t>
            </a:r>
            <a:endParaRPr sz="3100" dirty="0"/>
          </a:p>
        </p:txBody>
      </p:sp>
      <p:sp>
        <p:nvSpPr>
          <p:cNvPr id="365" name="Google Shape;365;p45"/>
          <p:cNvSpPr txBox="1">
            <a:spLocks noGrp="1"/>
          </p:cNvSpPr>
          <p:nvPr>
            <p:ph type="subTitle" idx="1"/>
          </p:nvPr>
        </p:nvSpPr>
        <p:spPr>
          <a:xfrm>
            <a:off x="783150" y="1482304"/>
            <a:ext cx="75777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367" name="Google Shape;367;p45"/>
          <p:cNvSpPr txBox="1">
            <a:spLocks noGrp="1"/>
          </p:cNvSpPr>
          <p:nvPr>
            <p:ph type="subTitle" idx="4294967295"/>
          </p:nvPr>
        </p:nvSpPr>
        <p:spPr>
          <a:xfrm>
            <a:off x="783151" y="1482725"/>
            <a:ext cx="6149278" cy="2803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Crea distintas cajas con contenido y aplica los valores de ‘overflow’ para ver las diferencias entre cada uno de estos.</a:t>
            </a: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46"/>
          <p:cNvGrpSpPr/>
          <p:nvPr/>
        </p:nvGrpSpPr>
        <p:grpSpPr>
          <a:xfrm>
            <a:off x="0" y="-414950"/>
            <a:ext cx="9144000" cy="2571600"/>
            <a:chOff x="0" y="0"/>
            <a:chExt cx="9144000" cy="2571600"/>
          </a:xfrm>
        </p:grpSpPr>
        <p:sp>
          <p:nvSpPr>
            <p:cNvPr id="373" name="Google Shape;373;p46"/>
            <p:cNvSpPr/>
            <p:nvPr/>
          </p:nvSpPr>
          <p:spPr>
            <a:xfrm>
              <a:off x="0" y="840300"/>
              <a:ext cx="91440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						</a:t>
              </a:r>
              <a:endParaRPr/>
            </a:p>
          </p:txBody>
        </p:sp>
        <p:cxnSp>
          <p:nvCxnSpPr>
            <p:cNvPr id="374" name="Google Shape;374;p46"/>
            <p:cNvCxnSpPr/>
            <p:nvPr/>
          </p:nvCxnSpPr>
          <p:spPr>
            <a:xfrm>
              <a:off x="283800" y="0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5" name="Google Shape;375;p46"/>
          <p:cNvSpPr txBox="1">
            <a:spLocks noGrp="1"/>
          </p:cNvSpPr>
          <p:nvPr>
            <p:ph type="title"/>
          </p:nvPr>
        </p:nvSpPr>
        <p:spPr>
          <a:xfrm>
            <a:off x="643350" y="59590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Float I</a:t>
            </a:r>
            <a:endParaRPr sz="3100"/>
          </a:p>
        </p:txBody>
      </p:sp>
      <p:sp>
        <p:nvSpPr>
          <p:cNvPr id="376" name="Google Shape;376;p46"/>
          <p:cNvSpPr txBox="1">
            <a:spLocks noGrp="1"/>
          </p:cNvSpPr>
          <p:nvPr>
            <p:ph type="subTitle" idx="1"/>
          </p:nvPr>
        </p:nvSpPr>
        <p:spPr>
          <a:xfrm>
            <a:off x="782638" y="2627344"/>
            <a:ext cx="2857800" cy="12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olos Text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Float-right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olos Text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Float-left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olos Text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None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olos Text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Inherit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377" name="Google Shape;377;p46"/>
          <p:cNvSpPr txBox="1">
            <a:spLocks noGrp="1"/>
          </p:cNvSpPr>
          <p:nvPr>
            <p:ph type="subTitle" idx="4294967295"/>
          </p:nvPr>
        </p:nvSpPr>
        <p:spPr>
          <a:xfrm>
            <a:off x="782638" y="1685956"/>
            <a:ext cx="6383706" cy="941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La propiedad ‘float’ permite colocar elementos ‘flotantes’ dentro de un contenedor en un lugar determinado. Sus valores son: </a:t>
            </a:r>
            <a:endParaRPr sz="1600" dirty="0">
              <a:solidFill>
                <a:srgbClr val="000000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47"/>
          <p:cNvGrpSpPr/>
          <p:nvPr/>
        </p:nvGrpSpPr>
        <p:grpSpPr>
          <a:xfrm>
            <a:off x="0" y="-414950"/>
            <a:ext cx="9144000" cy="2571600"/>
            <a:chOff x="0" y="0"/>
            <a:chExt cx="9144000" cy="2571600"/>
          </a:xfrm>
        </p:grpSpPr>
        <p:sp>
          <p:nvSpPr>
            <p:cNvPr id="383" name="Google Shape;383;p47"/>
            <p:cNvSpPr/>
            <p:nvPr/>
          </p:nvSpPr>
          <p:spPr>
            <a:xfrm>
              <a:off x="0" y="840300"/>
              <a:ext cx="91440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						</a:t>
              </a:r>
              <a:endParaRPr/>
            </a:p>
          </p:txBody>
        </p:sp>
        <p:cxnSp>
          <p:nvCxnSpPr>
            <p:cNvPr id="384" name="Google Shape;384;p47"/>
            <p:cNvCxnSpPr/>
            <p:nvPr/>
          </p:nvCxnSpPr>
          <p:spPr>
            <a:xfrm>
              <a:off x="283800" y="0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5" name="Google Shape;385;p47"/>
          <p:cNvSpPr txBox="1">
            <a:spLocks noGrp="1"/>
          </p:cNvSpPr>
          <p:nvPr>
            <p:ph type="title"/>
          </p:nvPr>
        </p:nvSpPr>
        <p:spPr>
          <a:xfrm>
            <a:off x="643350" y="59590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Float II</a:t>
            </a:r>
            <a:endParaRPr sz="3100"/>
          </a:p>
        </p:txBody>
      </p:sp>
      <p:sp>
        <p:nvSpPr>
          <p:cNvPr id="386" name="Google Shape;386;p47"/>
          <p:cNvSpPr txBox="1">
            <a:spLocks noGrp="1"/>
          </p:cNvSpPr>
          <p:nvPr>
            <p:ph type="subTitle" idx="1"/>
          </p:nvPr>
        </p:nvSpPr>
        <p:spPr>
          <a:xfrm>
            <a:off x="783150" y="1687650"/>
            <a:ext cx="6086708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En su uso más simple, el float se puede utilizar para envolver texto alrededor de una imagen o colocar los elementos uno al lado del otro</a:t>
            </a:r>
            <a:endParaRPr sz="1600" dirty="0">
              <a:solidFill>
                <a:srgbClr val="000000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387" name="Google Shape;387;p47"/>
          <p:cNvPicPr preferRelativeResize="0"/>
          <p:nvPr/>
        </p:nvPicPr>
        <p:blipFill rotWithShape="1">
          <a:blip r:embed="rId3">
            <a:alphaModFix/>
          </a:blip>
          <a:srcRect l="3353" b="73192"/>
          <a:stretch/>
        </p:blipFill>
        <p:spPr>
          <a:xfrm>
            <a:off x="1643179" y="2835212"/>
            <a:ext cx="2183325" cy="11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100" y="2835212"/>
            <a:ext cx="1915915" cy="11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8"/>
          <p:cNvSpPr txBox="1">
            <a:spLocks noGrp="1"/>
          </p:cNvSpPr>
          <p:nvPr>
            <p:ph type="title"/>
          </p:nvPr>
        </p:nvSpPr>
        <p:spPr>
          <a:xfrm>
            <a:off x="681350" y="409939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Float II</a:t>
            </a:r>
            <a:endParaRPr dirty="0"/>
          </a:p>
        </p:txBody>
      </p:sp>
      <p:sp>
        <p:nvSpPr>
          <p:cNvPr id="395" name="Google Shape;395;p48"/>
          <p:cNvSpPr txBox="1">
            <a:spLocks noGrp="1"/>
          </p:cNvSpPr>
          <p:nvPr>
            <p:ph type="subTitle" idx="4294967295"/>
          </p:nvPr>
        </p:nvSpPr>
        <p:spPr>
          <a:xfrm>
            <a:off x="681350" y="1077479"/>
            <a:ext cx="7577137" cy="66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Otras propiedades de desbordamiento:</a:t>
            </a: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</p:txBody>
      </p:sp>
      <p:graphicFrame>
        <p:nvGraphicFramePr>
          <p:cNvPr id="394" name="Google Shape;394;p48"/>
          <p:cNvGraphicFramePr/>
          <p:nvPr>
            <p:extLst>
              <p:ext uri="{D42A27DB-BD31-4B8C-83A1-F6EECF244321}">
                <p14:modId xmlns:p14="http://schemas.microsoft.com/office/powerpoint/2010/main" val="972513510"/>
              </p:ext>
            </p:extLst>
          </p:nvPr>
        </p:nvGraphicFramePr>
        <p:xfrm>
          <a:off x="681350" y="1861870"/>
          <a:ext cx="5698185" cy="1450050"/>
        </p:xfrm>
        <a:graphic>
          <a:graphicData uri="http://schemas.openxmlformats.org/drawingml/2006/table">
            <a:tbl>
              <a:tblPr>
                <a:noFill/>
                <a:tableStyleId>{EBAACB7E-02A7-4AA2-A823-59001E300EA4}</a:tableStyleId>
              </a:tblPr>
              <a:tblGrid>
                <a:gridCol w="1005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2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right</a:t>
                      </a:r>
                      <a:endParaRPr sz="160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El elemento se mostrará a la derecha</a:t>
                      </a:r>
                      <a:endParaRPr dirty="0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left</a:t>
                      </a:r>
                      <a:endParaRPr sz="160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El elemento se mostrará a la izquierda</a:t>
                      </a:r>
                      <a:endParaRPr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none</a:t>
                      </a:r>
                      <a:endParaRPr sz="1600" dirty="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El elemento se mostrará al inicio del texto</a:t>
                      </a:r>
                      <a:endParaRPr dirty="0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49"/>
          <p:cNvGrpSpPr/>
          <p:nvPr/>
        </p:nvGrpSpPr>
        <p:grpSpPr>
          <a:xfrm>
            <a:off x="0" y="-414950"/>
            <a:ext cx="9144000" cy="2571600"/>
            <a:chOff x="0" y="0"/>
            <a:chExt cx="9144000" cy="2571600"/>
          </a:xfrm>
        </p:grpSpPr>
        <p:sp>
          <p:nvSpPr>
            <p:cNvPr id="401" name="Google Shape;401;p49"/>
            <p:cNvSpPr/>
            <p:nvPr/>
          </p:nvSpPr>
          <p:spPr>
            <a:xfrm>
              <a:off x="0" y="840300"/>
              <a:ext cx="91440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						</a:t>
              </a:r>
              <a:endParaRPr/>
            </a:p>
          </p:txBody>
        </p:sp>
        <p:cxnSp>
          <p:nvCxnSpPr>
            <p:cNvPr id="402" name="Google Shape;402;p49"/>
            <p:cNvCxnSpPr/>
            <p:nvPr/>
          </p:nvCxnSpPr>
          <p:spPr>
            <a:xfrm>
              <a:off x="283800" y="0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3" name="Google Shape;403;p49"/>
          <p:cNvSpPr txBox="1">
            <a:spLocks noGrp="1"/>
          </p:cNvSpPr>
          <p:nvPr>
            <p:ph type="title"/>
          </p:nvPr>
        </p:nvSpPr>
        <p:spPr>
          <a:xfrm>
            <a:off x="643350" y="59590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Clear I</a:t>
            </a:r>
            <a:endParaRPr sz="3100"/>
          </a:p>
        </p:txBody>
      </p:sp>
      <p:sp>
        <p:nvSpPr>
          <p:cNvPr id="404" name="Google Shape;404;p49"/>
          <p:cNvSpPr txBox="1">
            <a:spLocks noGrp="1"/>
          </p:cNvSpPr>
          <p:nvPr>
            <p:ph type="subTitle" idx="1"/>
          </p:nvPr>
        </p:nvSpPr>
        <p:spPr>
          <a:xfrm>
            <a:off x="782126" y="2556244"/>
            <a:ext cx="2857800" cy="15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Golos Text"/>
              <a:buChar char="●"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Right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olos Text"/>
              <a:buChar char="●"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Left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olos Text"/>
              <a:buChar char="●"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None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olos Text"/>
              <a:buChar char="●"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Both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olos Text"/>
              <a:buChar char="●"/>
            </a:pP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Inherit </a:t>
            </a: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405" name="Google Shape;405;p49"/>
          <p:cNvSpPr txBox="1">
            <a:spLocks noGrp="1"/>
          </p:cNvSpPr>
          <p:nvPr>
            <p:ph type="subTitle" idx="4294967295"/>
          </p:nvPr>
        </p:nvSpPr>
        <p:spPr>
          <a:xfrm>
            <a:off x="782126" y="1664956"/>
            <a:ext cx="6008534" cy="941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El ‘clear’ nos ayuda a colocar el siguiente elemento debajo del elemento anterior, a diferencia del float. Sus valores son:</a:t>
            </a:r>
            <a:endParaRPr sz="1600" dirty="0">
              <a:solidFill>
                <a:srgbClr val="000000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highlight>
                <a:srgbClr val="FFFFFF"/>
              </a:highlight>
              <a:latin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"/>
          <p:cNvSpPr txBox="1">
            <a:spLocks noGrp="1"/>
          </p:cNvSpPr>
          <p:nvPr>
            <p:ph type="title"/>
          </p:nvPr>
        </p:nvSpPr>
        <p:spPr>
          <a:xfrm>
            <a:off x="713250" y="494999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Clear II</a:t>
            </a:r>
            <a:endParaRPr dirty="0"/>
          </a:p>
        </p:txBody>
      </p:sp>
      <p:sp>
        <p:nvSpPr>
          <p:cNvPr id="412" name="Google Shape;412;p50"/>
          <p:cNvSpPr txBox="1">
            <a:spLocks noGrp="1"/>
          </p:cNvSpPr>
          <p:nvPr>
            <p:ph type="subTitle" idx="4294967295"/>
          </p:nvPr>
        </p:nvSpPr>
        <p:spPr>
          <a:xfrm>
            <a:off x="681350" y="1195120"/>
            <a:ext cx="7577137" cy="66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Otras propiedades de desbordamiento:</a:t>
            </a: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</p:txBody>
      </p:sp>
      <p:graphicFrame>
        <p:nvGraphicFramePr>
          <p:cNvPr id="411" name="Google Shape;411;p50"/>
          <p:cNvGraphicFramePr/>
          <p:nvPr>
            <p:extLst>
              <p:ext uri="{D42A27DB-BD31-4B8C-83A1-F6EECF244321}">
                <p14:modId xmlns:p14="http://schemas.microsoft.com/office/powerpoint/2010/main" val="4174095403"/>
              </p:ext>
            </p:extLst>
          </p:nvPr>
        </p:nvGraphicFramePr>
        <p:xfrm>
          <a:off x="681350" y="1861870"/>
          <a:ext cx="6024250" cy="2416750"/>
        </p:xfrm>
        <a:graphic>
          <a:graphicData uri="http://schemas.openxmlformats.org/drawingml/2006/table">
            <a:tbl>
              <a:tblPr>
                <a:noFill/>
                <a:tableStyleId>{EBAACB7E-02A7-4AA2-A823-59001E300EA4}</a:tableStyleId>
              </a:tblPr>
              <a:tblGrid>
                <a:gridCol w="1146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7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right</a:t>
                      </a:r>
                      <a:endParaRPr sz="160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El elemento se mostrará debajo del elemento a la derecha</a:t>
                      </a:r>
                      <a:endParaRPr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left</a:t>
                      </a:r>
                      <a:endParaRPr sz="160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El elemento se mostrará debajo del elemento a la izquierda</a:t>
                      </a:r>
                      <a:endParaRPr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none</a:t>
                      </a:r>
                      <a:endParaRPr sz="160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Se colocará de manera predeterminada</a:t>
                      </a:r>
                      <a:endParaRPr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both</a:t>
                      </a:r>
                      <a:endParaRPr sz="160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El elemento se mostrará debajo y en medio de los elementos</a:t>
                      </a:r>
                      <a:endParaRPr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inherit</a:t>
                      </a:r>
                      <a:endParaRPr sz="1600" dirty="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Heredará el valor del ‘clear’ padre</a:t>
                      </a:r>
                      <a:endParaRPr dirty="0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51"/>
          <p:cNvGrpSpPr/>
          <p:nvPr/>
        </p:nvGrpSpPr>
        <p:grpSpPr>
          <a:xfrm>
            <a:off x="0" y="-414950"/>
            <a:ext cx="9144000" cy="2571600"/>
            <a:chOff x="0" y="0"/>
            <a:chExt cx="9144000" cy="2571600"/>
          </a:xfrm>
        </p:grpSpPr>
        <p:sp>
          <p:nvSpPr>
            <p:cNvPr id="418" name="Google Shape;418;p51"/>
            <p:cNvSpPr/>
            <p:nvPr/>
          </p:nvSpPr>
          <p:spPr>
            <a:xfrm>
              <a:off x="0" y="840300"/>
              <a:ext cx="91440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						</a:t>
              </a:r>
              <a:endParaRPr/>
            </a:p>
          </p:txBody>
        </p:sp>
        <p:cxnSp>
          <p:nvCxnSpPr>
            <p:cNvPr id="419" name="Google Shape;419;p51"/>
            <p:cNvCxnSpPr/>
            <p:nvPr/>
          </p:nvCxnSpPr>
          <p:spPr>
            <a:xfrm>
              <a:off x="283800" y="0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0" name="Google Shape;420;p51"/>
          <p:cNvSpPr txBox="1">
            <a:spLocks noGrp="1"/>
          </p:cNvSpPr>
          <p:nvPr>
            <p:ph type="title"/>
          </p:nvPr>
        </p:nvSpPr>
        <p:spPr>
          <a:xfrm>
            <a:off x="643350" y="59590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Clear III</a:t>
            </a:r>
            <a:endParaRPr sz="3100" dirty="0"/>
          </a:p>
        </p:txBody>
      </p:sp>
      <p:sp>
        <p:nvSpPr>
          <p:cNvPr id="421" name="Google Shape;421;p51"/>
          <p:cNvSpPr txBox="1">
            <a:spLocks noGrp="1"/>
          </p:cNvSpPr>
          <p:nvPr>
            <p:ph type="subTitle" idx="1"/>
          </p:nvPr>
        </p:nvSpPr>
        <p:spPr>
          <a:xfrm>
            <a:off x="935550" y="1634698"/>
            <a:ext cx="5855109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El ‘clear-fix’ es una propiedad que se utiliza para encajar elementos como imágenes dentro de la caja de contenido.</a:t>
            </a:r>
            <a:endParaRPr sz="1600" dirty="0">
              <a:solidFill>
                <a:srgbClr val="000000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422" name="Google Shape;4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241" y="2456198"/>
            <a:ext cx="2419725" cy="12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52"/>
          <p:cNvGrpSpPr/>
          <p:nvPr/>
        </p:nvGrpSpPr>
        <p:grpSpPr>
          <a:xfrm>
            <a:off x="0" y="-414950"/>
            <a:ext cx="9144000" cy="2571600"/>
            <a:chOff x="0" y="0"/>
            <a:chExt cx="9144000" cy="2571600"/>
          </a:xfrm>
        </p:grpSpPr>
        <p:sp>
          <p:nvSpPr>
            <p:cNvPr id="428" name="Google Shape;428;p52"/>
            <p:cNvSpPr/>
            <p:nvPr/>
          </p:nvSpPr>
          <p:spPr>
            <a:xfrm>
              <a:off x="0" y="840300"/>
              <a:ext cx="91440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						</a:t>
              </a:r>
              <a:endParaRPr/>
            </a:p>
          </p:txBody>
        </p:sp>
        <p:cxnSp>
          <p:nvCxnSpPr>
            <p:cNvPr id="429" name="Google Shape;429;p52"/>
            <p:cNvCxnSpPr/>
            <p:nvPr/>
          </p:nvCxnSpPr>
          <p:spPr>
            <a:xfrm>
              <a:off x="283800" y="0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1" name="Google Shape;431;p52"/>
          <p:cNvSpPr txBox="1">
            <a:spLocks noGrp="1"/>
          </p:cNvSpPr>
          <p:nvPr>
            <p:ph type="title"/>
          </p:nvPr>
        </p:nvSpPr>
        <p:spPr>
          <a:xfrm>
            <a:off x="643350" y="59590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Ejercicio 3</a:t>
            </a:r>
            <a:endParaRPr sz="3100" dirty="0"/>
          </a:p>
        </p:txBody>
      </p:sp>
      <p:sp>
        <p:nvSpPr>
          <p:cNvPr id="430" name="Google Shape;430;p52"/>
          <p:cNvSpPr txBox="1">
            <a:spLocks noGrp="1"/>
          </p:cNvSpPr>
          <p:nvPr>
            <p:ph type="subTitle" idx="1"/>
          </p:nvPr>
        </p:nvSpPr>
        <p:spPr>
          <a:xfrm>
            <a:off x="783150" y="1482304"/>
            <a:ext cx="75777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432" name="Google Shape;432;p52"/>
          <p:cNvSpPr txBox="1">
            <a:spLocks noGrp="1"/>
          </p:cNvSpPr>
          <p:nvPr>
            <p:ph type="subTitle" idx="4294967295"/>
          </p:nvPr>
        </p:nvSpPr>
        <p:spPr>
          <a:xfrm>
            <a:off x="708840" y="1482725"/>
            <a:ext cx="6223583" cy="2803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Crea una página web que contenga los siguientes elementos:</a:t>
            </a: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  <a:p>
            <a:pPr marL="13716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olos Text"/>
              <a:buChar char="●"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Tres imágenes colocadas una al lado de la otra.</a:t>
            </a: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  <a:p>
            <a:pPr marL="13716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olos Text"/>
              <a:buChar char="●"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Una imágen de fondo con una caja de texto aplicando un ancho máximo de 500px.</a:t>
            </a: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  <a:p>
            <a:pPr marL="13716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olos Text"/>
              <a:buChar char="●"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Una caja de texto ‘sticky’.</a:t>
            </a: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  <a:p>
            <a:pPr marL="13716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olos Text"/>
              <a:buChar char="●"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Un texto que no salga de la caja (aplica la propiedad ‘overflow’) debajo de las imágenes.</a:t>
            </a: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53"/>
          <p:cNvGrpSpPr/>
          <p:nvPr/>
        </p:nvGrpSpPr>
        <p:grpSpPr>
          <a:xfrm>
            <a:off x="-69900" y="-414896"/>
            <a:ext cx="9144000" cy="2571600"/>
            <a:chOff x="0" y="0"/>
            <a:chExt cx="9144000" cy="2571600"/>
          </a:xfrm>
        </p:grpSpPr>
        <p:sp>
          <p:nvSpPr>
            <p:cNvPr id="438" name="Google Shape;438;p53"/>
            <p:cNvSpPr/>
            <p:nvPr/>
          </p:nvSpPr>
          <p:spPr>
            <a:xfrm>
              <a:off x="0" y="840300"/>
              <a:ext cx="91440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						</a:t>
              </a:r>
              <a:endParaRPr/>
            </a:p>
          </p:txBody>
        </p:sp>
        <p:cxnSp>
          <p:nvCxnSpPr>
            <p:cNvPr id="439" name="Google Shape;439;p53"/>
            <p:cNvCxnSpPr/>
            <p:nvPr/>
          </p:nvCxnSpPr>
          <p:spPr>
            <a:xfrm>
              <a:off x="283800" y="0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41" name="Google Shape;441;p53"/>
          <p:cNvSpPr txBox="1">
            <a:spLocks noGrp="1"/>
          </p:cNvSpPr>
          <p:nvPr>
            <p:ph type="title"/>
          </p:nvPr>
        </p:nvSpPr>
        <p:spPr>
          <a:xfrm>
            <a:off x="643350" y="59590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Ejercicio 4</a:t>
            </a:r>
            <a:endParaRPr sz="3100" dirty="0"/>
          </a:p>
        </p:txBody>
      </p:sp>
      <p:sp>
        <p:nvSpPr>
          <p:cNvPr id="440" name="Google Shape;440;p53"/>
          <p:cNvSpPr txBox="1">
            <a:spLocks noGrp="1"/>
          </p:cNvSpPr>
          <p:nvPr>
            <p:ph type="subTitle" idx="1"/>
          </p:nvPr>
        </p:nvSpPr>
        <p:spPr>
          <a:xfrm>
            <a:off x="783150" y="1482304"/>
            <a:ext cx="75777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442" name="Google Shape;442;p53"/>
          <p:cNvSpPr txBox="1">
            <a:spLocks noGrp="1"/>
          </p:cNvSpPr>
          <p:nvPr>
            <p:ph type="subTitle" idx="4294967295"/>
          </p:nvPr>
        </p:nvSpPr>
        <p:spPr>
          <a:xfrm>
            <a:off x="783151" y="1482725"/>
            <a:ext cx="5610562" cy="2803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	Aplica estas propiedades a tu página web.</a:t>
            </a: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36"/>
          <p:cNvGrpSpPr/>
          <p:nvPr/>
        </p:nvGrpSpPr>
        <p:grpSpPr>
          <a:xfrm>
            <a:off x="0" y="-414950"/>
            <a:ext cx="9144000" cy="2571600"/>
            <a:chOff x="0" y="0"/>
            <a:chExt cx="9144000" cy="2571600"/>
          </a:xfrm>
        </p:grpSpPr>
        <p:sp>
          <p:nvSpPr>
            <p:cNvPr id="284" name="Google Shape;284;p36"/>
            <p:cNvSpPr/>
            <p:nvPr/>
          </p:nvSpPr>
          <p:spPr>
            <a:xfrm>
              <a:off x="0" y="840300"/>
              <a:ext cx="91440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						</a:t>
              </a:r>
              <a:endParaRPr/>
            </a:p>
          </p:txBody>
        </p:sp>
        <p:cxnSp>
          <p:nvCxnSpPr>
            <p:cNvPr id="285" name="Google Shape;285;p36"/>
            <p:cNvCxnSpPr/>
            <p:nvPr/>
          </p:nvCxnSpPr>
          <p:spPr>
            <a:xfrm>
              <a:off x="283800" y="0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7" name="Google Shape;287;p36"/>
          <p:cNvSpPr txBox="1">
            <a:spLocks noGrp="1"/>
          </p:cNvSpPr>
          <p:nvPr>
            <p:ph type="title"/>
          </p:nvPr>
        </p:nvSpPr>
        <p:spPr>
          <a:xfrm>
            <a:off x="643350" y="59590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Max-width</a:t>
            </a:r>
            <a:endParaRPr sz="3100"/>
          </a:p>
        </p:txBody>
      </p:sp>
      <p:sp>
        <p:nvSpPr>
          <p:cNvPr id="286" name="Google Shape;286;p36"/>
          <p:cNvSpPr txBox="1">
            <a:spLocks noGrp="1"/>
          </p:cNvSpPr>
          <p:nvPr>
            <p:ph type="subTitle" idx="1"/>
          </p:nvPr>
        </p:nvSpPr>
        <p:spPr>
          <a:xfrm>
            <a:off x="783150" y="1482303"/>
            <a:ext cx="6503694" cy="970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Si se configura el ancho (width) de un elemento a nivel de bloque, se evitará que se extienda hasta los bordes de su contenedor:</a:t>
            </a:r>
            <a:endParaRPr sz="1600" dirty="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88" name="Google Shape;288;p36"/>
          <p:cNvSpPr txBox="1">
            <a:spLocks noGrp="1"/>
          </p:cNvSpPr>
          <p:nvPr>
            <p:ph type="subTitle" idx="4294967295"/>
          </p:nvPr>
        </p:nvSpPr>
        <p:spPr>
          <a:xfrm>
            <a:off x="783151" y="3570783"/>
            <a:ext cx="6184720" cy="674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Margin: permite que el elemento se centre.</a:t>
            </a: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Max-width: establece un tamaño máximo para el ancho.</a:t>
            </a: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289" name="Google Shape;2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666" y="2413557"/>
            <a:ext cx="3066867" cy="11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>
          <a:extLst>
            <a:ext uri="{FF2B5EF4-FFF2-40B4-BE49-F238E27FC236}">
              <a16:creationId xmlns:a16="http://schemas.microsoft.com/office/drawing/2014/main" id="{20C8D532-2573-94D1-C8DD-ED0FFDE31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>
            <a:extLst>
              <a:ext uri="{FF2B5EF4-FFF2-40B4-BE49-F238E27FC236}">
                <a16:creationId xmlns:a16="http://schemas.microsoft.com/office/drawing/2014/main" id="{40C72522-92C7-E22E-B4E5-140D2C4F7E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Lenguajes de </a:t>
            </a:r>
            <a:endParaRPr sz="4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marcas</a:t>
            </a:r>
            <a:endParaRPr sz="4100"/>
          </a:p>
        </p:txBody>
      </p:sp>
    </p:spTree>
    <p:extLst>
      <p:ext uri="{BB962C8B-B14F-4D97-AF65-F5344CB8AC3E}">
        <p14:creationId xmlns:p14="http://schemas.microsoft.com/office/powerpoint/2010/main" val="27695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753450" y="296525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Position I</a:t>
            </a:r>
            <a:endParaRPr dirty="0"/>
          </a:p>
        </p:txBody>
      </p:sp>
      <p:sp>
        <p:nvSpPr>
          <p:cNvPr id="296" name="Google Shape;296;p37"/>
          <p:cNvSpPr txBox="1">
            <a:spLocks noGrp="1"/>
          </p:cNvSpPr>
          <p:nvPr>
            <p:ph type="subTitle" idx="4294967295"/>
          </p:nvPr>
        </p:nvSpPr>
        <p:spPr>
          <a:xfrm>
            <a:off x="813414" y="846425"/>
            <a:ext cx="6331666" cy="961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Las propiedades de posicionamiento de CSS nos permiten manejar los elementos de nuestra página web y extraerlos del flujo predeterminado.</a:t>
            </a: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</p:txBody>
      </p:sp>
      <p:graphicFrame>
        <p:nvGraphicFramePr>
          <p:cNvPr id="295" name="Google Shape;295;p37"/>
          <p:cNvGraphicFramePr/>
          <p:nvPr>
            <p:extLst>
              <p:ext uri="{D42A27DB-BD31-4B8C-83A1-F6EECF244321}">
                <p14:modId xmlns:p14="http://schemas.microsoft.com/office/powerpoint/2010/main" val="14141077"/>
              </p:ext>
            </p:extLst>
          </p:nvPr>
        </p:nvGraphicFramePr>
        <p:xfrm>
          <a:off x="823350" y="1935126"/>
          <a:ext cx="5818455" cy="2692842"/>
        </p:xfrm>
        <a:graphic>
          <a:graphicData uri="http://schemas.openxmlformats.org/drawingml/2006/table">
            <a:tbl>
              <a:tblPr>
                <a:noFill/>
                <a:tableStyleId>{EBAACB7E-02A7-4AA2-A823-59001E300EA4}</a:tableStyleId>
              </a:tblPr>
              <a:tblGrid>
                <a:gridCol w="1133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5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8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Top</a:t>
                      </a:r>
                      <a:endParaRPr sz="140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Establece el borde del margen superior para la caja posicionada</a:t>
                      </a:r>
                      <a:endParaRPr sz="1200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8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Bottom</a:t>
                      </a:r>
                      <a:endParaRPr sz="140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Establece el borde del margen inferior para la caja posicionada</a:t>
                      </a:r>
                      <a:endParaRPr sz="1200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8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Right </a:t>
                      </a:r>
                      <a:endParaRPr sz="1400" dirty="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Establece el borde del margen derecho para la caja posicionada</a:t>
                      </a:r>
                      <a:endParaRPr sz="1200" dirty="0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8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Left</a:t>
                      </a:r>
                      <a:endParaRPr sz="140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Establece el borde del margen izquierdo para la caja posicionada</a:t>
                      </a:r>
                      <a:endParaRPr sz="1200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8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Position</a:t>
                      </a:r>
                      <a:endParaRPr sz="1400" dirty="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Especifica el tipo de posición de un elemento</a:t>
                      </a:r>
                      <a:endParaRPr sz="1200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8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Clip</a:t>
                      </a:r>
                      <a:endParaRPr sz="1400" dirty="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Corta el elemento</a:t>
                      </a:r>
                      <a:endParaRPr sz="1200" dirty="0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38"/>
          <p:cNvGrpSpPr/>
          <p:nvPr/>
        </p:nvGrpSpPr>
        <p:grpSpPr>
          <a:xfrm>
            <a:off x="0" y="-414950"/>
            <a:ext cx="9144000" cy="2571600"/>
            <a:chOff x="0" y="0"/>
            <a:chExt cx="9144000" cy="2571600"/>
          </a:xfrm>
        </p:grpSpPr>
        <p:sp>
          <p:nvSpPr>
            <p:cNvPr id="302" name="Google Shape;302;p38"/>
            <p:cNvSpPr/>
            <p:nvPr/>
          </p:nvSpPr>
          <p:spPr>
            <a:xfrm>
              <a:off x="0" y="840300"/>
              <a:ext cx="91440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						</a:t>
              </a:r>
              <a:endParaRPr/>
            </a:p>
          </p:txBody>
        </p:sp>
        <p:cxnSp>
          <p:nvCxnSpPr>
            <p:cNvPr id="303" name="Google Shape;303;p38"/>
            <p:cNvCxnSpPr/>
            <p:nvPr/>
          </p:nvCxnSpPr>
          <p:spPr>
            <a:xfrm>
              <a:off x="283800" y="0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5" name="Google Shape;305;p38"/>
          <p:cNvSpPr txBox="1">
            <a:spLocks noGrp="1"/>
          </p:cNvSpPr>
          <p:nvPr>
            <p:ph type="title"/>
          </p:nvPr>
        </p:nvSpPr>
        <p:spPr>
          <a:xfrm>
            <a:off x="643350" y="59590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Position II</a:t>
            </a:r>
            <a:endParaRPr sz="3100"/>
          </a:p>
        </p:txBody>
      </p:sp>
      <p:sp>
        <p:nvSpPr>
          <p:cNvPr id="304" name="Google Shape;304;p38"/>
          <p:cNvSpPr txBox="1">
            <a:spLocks noGrp="1"/>
          </p:cNvSpPr>
          <p:nvPr>
            <p:ph type="subTitle" idx="1"/>
          </p:nvPr>
        </p:nvSpPr>
        <p:spPr>
          <a:xfrm>
            <a:off x="783150" y="1482304"/>
            <a:ext cx="6333574" cy="1034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La propiedad ‘position’ especifica el tipo de posición que utilizaremos para un elemento. Los valores que puede tomar son: </a:t>
            </a:r>
            <a:endParaRPr sz="2000" dirty="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306" name="Google Shape;306;p38"/>
          <p:cNvSpPr txBox="1">
            <a:spLocks noGrp="1"/>
          </p:cNvSpPr>
          <p:nvPr>
            <p:ph type="subTitle" idx="4294967295"/>
          </p:nvPr>
        </p:nvSpPr>
        <p:spPr>
          <a:xfrm>
            <a:off x="787400" y="2571750"/>
            <a:ext cx="3784600" cy="1662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olos Text"/>
              <a:buChar char="●"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Static</a:t>
            </a: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olos Text"/>
              <a:buChar char="●"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Relative</a:t>
            </a: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olos Text"/>
              <a:buChar char="●"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Fixed</a:t>
            </a: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olos Text"/>
              <a:buChar char="●"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Absolute</a:t>
            </a: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olos Text"/>
              <a:buChar char="●"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Sticky</a:t>
            </a: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III</a:t>
            </a:r>
            <a:endParaRPr/>
          </a:p>
        </p:txBody>
      </p:sp>
      <p:graphicFrame>
        <p:nvGraphicFramePr>
          <p:cNvPr id="312" name="Google Shape;312;p39"/>
          <p:cNvGraphicFramePr/>
          <p:nvPr>
            <p:extLst>
              <p:ext uri="{D42A27DB-BD31-4B8C-83A1-F6EECF244321}">
                <p14:modId xmlns:p14="http://schemas.microsoft.com/office/powerpoint/2010/main" val="1723704004"/>
              </p:ext>
            </p:extLst>
          </p:nvPr>
        </p:nvGraphicFramePr>
        <p:xfrm>
          <a:off x="618937" y="1447800"/>
          <a:ext cx="6447502" cy="2437275"/>
        </p:xfrm>
        <a:graphic>
          <a:graphicData uri="http://schemas.openxmlformats.org/drawingml/2006/table">
            <a:tbl>
              <a:tblPr>
                <a:noFill/>
                <a:tableStyleId>{EBAACB7E-02A7-4AA2-A823-59001E300EA4}</a:tableStyleId>
              </a:tblPr>
              <a:tblGrid>
                <a:gridCol w="120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7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45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Static</a:t>
                      </a:r>
                      <a:endParaRPr sz="160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Valor predeterminado.</a:t>
                      </a:r>
                      <a:endParaRPr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45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Relative</a:t>
                      </a:r>
                      <a:endParaRPr sz="160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Se ajusta el elemento  con el left, bottom, right y top.</a:t>
                      </a:r>
                      <a:endParaRPr dirty="0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45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Fixed</a:t>
                      </a:r>
                      <a:endParaRPr sz="160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Está ‘anclado’ a una parte de la página.</a:t>
                      </a:r>
                      <a:endParaRPr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45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Absolute</a:t>
                      </a:r>
                      <a:endParaRPr sz="160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Se posiciona en relación  al elemento más cercano que encuentra.</a:t>
                      </a:r>
                      <a:endParaRPr dirty="0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45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Sticky</a:t>
                      </a:r>
                      <a:endParaRPr sz="1600" dirty="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Es una mezcla entre fixed y relative.</a:t>
                      </a:r>
                      <a:endParaRPr dirty="0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40"/>
          <p:cNvGrpSpPr/>
          <p:nvPr/>
        </p:nvGrpSpPr>
        <p:grpSpPr>
          <a:xfrm>
            <a:off x="0" y="-414950"/>
            <a:ext cx="9144000" cy="2571600"/>
            <a:chOff x="0" y="0"/>
            <a:chExt cx="9144000" cy="2571600"/>
          </a:xfrm>
        </p:grpSpPr>
        <p:sp>
          <p:nvSpPr>
            <p:cNvPr id="318" name="Google Shape;318;p40"/>
            <p:cNvSpPr/>
            <p:nvPr/>
          </p:nvSpPr>
          <p:spPr>
            <a:xfrm>
              <a:off x="0" y="840300"/>
              <a:ext cx="91440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						</a:t>
              </a:r>
              <a:endParaRPr/>
            </a:p>
          </p:txBody>
        </p:sp>
        <p:cxnSp>
          <p:nvCxnSpPr>
            <p:cNvPr id="319" name="Google Shape;319;p40"/>
            <p:cNvCxnSpPr/>
            <p:nvPr/>
          </p:nvCxnSpPr>
          <p:spPr>
            <a:xfrm>
              <a:off x="283800" y="0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1" name="Google Shape;321;p40"/>
          <p:cNvSpPr txBox="1">
            <a:spLocks noGrp="1"/>
          </p:cNvSpPr>
          <p:nvPr>
            <p:ph type="title"/>
          </p:nvPr>
        </p:nvSpPr>
        <p:spPr>
          <a:xfrm>
            <a:off x="643350" y="59590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Ejercicio 1</a:t>
            </a:r>
            <a:endParaRPr sz="3100" dirty="0"/>
          </a:p>
        </p:txBody>
      </p:sp>
      <p:sp>
        <p:nvSpPr>
          <p:cNvPr id="320" name="Google Shape;320;p40"/>
          <p:cNvSpPr txBox="1">
            <a:spLocks noGrp="1"/>
          </p:cNvSpPr>
          <p:nvPr>
            <p:ph type="subTitle" idx="1"/>
          </p:nvPr>
        </p:nvSpPr>
        <p:spPr>
          <a:xfrm>
            <a:off x="783150" y="1482304"/>
            <a:ext cx="75777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322" name="Google Shape;322;p40"/>
          <p:cNvSpPr txBox="1">
            <a:spLocks noGrp="1"/>
          </p:cNvSpPr>
          <p:nvPr>
            <p:ph type="subTitle" idx="4294967295"/>
          </p:nvPr>
        </p:nvSpPr>
        <p:spPr>
          <a:xfrm>
            <a:off x="836428" y="1316350"/>
            <a:ext cx="6067643" cy="2803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Crea una página web y aplica los valores de la propiedad ‘position’ en distintos elementos. Debe incluir un texto con max-width y una imagen con texto encima.</a:t>
            </a: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41"/>
          <p:cNvGrpSpPr/>
          <p:nvPr/>
        </p:nvGrpSpPr>
        <p:grpSpPr>
          <a:xfrm>
            <a:off x="0" y="-414950"/>
            <a:ext cx="9144000" cy="2571600"/>
            <a:chOff x="0" y="0"/>
            <a:chExt cx="9144000" cy="2571600"/>
          </a:xfrm>
        </p:grpSpPr>
        <p:sp>
          <p:nvSpPr>
            <p:cNvPr id="328" name="Google Shape;328;p41"/>
            <p:cNvSpPr/>
            <p:nvPr/>
          </p:nvSpPr>
          <p:spPr>
            <a:xfrm>
              <a:off x="0" y="840300"/>
              <a:ext cx="91440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						</a:t>
              </a:r>
              <a:endParaRPr/>
            </a:p>
          </p:txBody>
        </p:sp>
        <p:cxnSp>
          <p:nvCxnSpPr>
            <p:cNvPr id="329" name="Google Shape;329;p41"/>
            <p:cNvCxnSpPr/>
            <p:nvPr/>
          </p:nvCxnSpPr>
          <p:spPr>
            <a:xfrm>
              <a:off x="283800" y="0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1" name="Google Shape;331;p41"/>
          <p:cNvSpPr txBox="1">
            <a:spLocks noGrp="1"/>
          </p:cNvSpPr>
          <p:nvPr>
            <p:ph type="title"/>
          </p:nvPr>
        </p:nvSpPr>
        <p:spPr>
          <a:xfrm>
            <a:off x="643350" y="59590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Z-index</a:t>
            </a:r>
            <a:endParaRPr sz="3100"/>
          </a:p>
        </p:txBody>
      </p:sp>
      <p:sp>
        <p:nvSpPr>
          <p:cNvPr id="330" name="Google Shape;330;p41"/>
          <p:cNvSpPr txBox="1">
            <a:spLocks noGrp="1"/>
          </p:cNvSpPr>
          <p:nvPr>
            <p:ph type="subTitle" idx="1"/>
          </p:nvPr>
        </p:nvSpPr>
        <p:spPr>
          <a:xfrm>
            <a:off x="783150" y="1482298"/>
            <a:ext cx="6404456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‘Z-index’ especifica el orden de posicionamiento de los elementos. Se puede aplicar solamente en elementos con la propiedad ‘position’ o ‘flex items’. </a:t>
            </a:r>
            <a:endParaRPr sz="1600" dirty="0"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333" name="Google Shape;333;p41"/>
          <p:cNvSpPr txBox="1">
            <a:spLocks noGrp="1"/>
          </p:cNvSpPr>
          <p:nvPr>
            <p:ph type="subTitle" idx="4294967295"/>
          </p:nvPr>
        </p:nvSpPr>
        <p:spPr>
          <a:xfrm>
            <a:off x="783713" y="3848151"/>
            <a:ext cx="6403893" cy="941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El valor será gradual, siendo  1 para el que su posición sea al fondo.</a:t>
            </a:r>
            <a:endParaRPr sz="1600" dirty="0"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332" name="Google Shape;3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750" y="2552325"/>
            <a:ext cx="2176500" cy="12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42"/>
          <p:cNvGrpSpPr/>
          <p:nvPr/>
        </p:nvGrpSpPr>
        <p:grpSpPr>
          <a:xfrm>
            <a:off x="0" y="-414950"/>
            <a:ext cx="9144000" cy="2571600"/>
            <a:chOff x="0" y="0"/>
            <a:chExt cx="9144000" cy="2571600"/>
          </a:xfrm>
        </p:grpSpPr>
        <p:sp>
          <p:nvSpPr>
            <p:cNvPr id="339" name="Google Shape;339;p42"/>
            <p:cNvSpPr/>
            <p:nvPr/>
          </p:nvSpPr>
          <p:spPr>
            <a:xfrm>
              <a:off x="0" y="840300"/>
              <a:ext cx="91440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						</a:t>
              </a:r>
              <a:endParaRPr/>
            </a:p>
          </p:txBody>
        </p:sp>
        <p:cxnSp>
          <p:nvCxnSpPr>
            <p:cNvPr id="340" name="Google Shape;340;p42"/>
            <p:cNvCxnSpPr/>
            <p:nvPr/>
          </p:nvCxnSpPr>
          <p:spPr>
            <a:xfrm>
              <a:off x="283800" y="0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2" name="Google Shape;342;p42"/>
          <p:cNvSpPr txBox="1">
            <a:spLocks noGrp="1"/>
          </p:cNvSpPr>
          <p:nvPr>
            <p:ph type="title"/>
          </p:nvPr>
        </p:nvSpPr>
        <p:spPr>
          <a:xfrm>
            <a:off x="643350" y="59590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Overflow I</a:t>
            </a:r>
            <a:endParaRPr sz="3100"/>
          </a:p>
        </p:txBody>
      </p:sp>
      <p:sp>
        <p:nvSpPr>
          <p:cNvPr id="341" name="Google Shape;341;p42"/>
          <p:cNvSpPr txBox="1">
            <a:spLocks noGrp="1"/>
          </p:cNvSpPr>
          <p:nvPr>
            <p:ph type="subTitle" idx="1"/>
          </p:nvPr>
        </p:nvSpPr>
        <p:spPr>
          <a:xfrm>
            <a:off x="783150" y="1482298"/>
            <a:ext cx="6340662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El ‘overflow’ permite controlar el desbordamiento del contenido respecto a la caja. Los valores que puede tomar son: </a:t>
            </a:r>
            <a:endParaRPr sz="1600" dirty="0">
              <a:solidFill>
                <a:srgbClr val="000000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343" name="Google Shape;343;p42"/>
          <p:cNvSpPr txBox="1">
            <a:spLocks noGrp="1"/>
          </p:cNvSpPr>
          <p:nvPr>
            <p:ph type="subTitle" idx="4294967295"/>
          </p:nvPr>
        </p:nvSpPr>
        <p:spPr>
          <a:xfrm>
            <a:off x="783150" y="2274563"/>
            <a:ext cx="2857500" cy="1258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30200">
              <a:spcBef>
                <a:spcPts val="0"/>
              </a:spcBef>
              <a:buClr>
                <a:srgbClr val="000000"/>
              </a:buClr>
              <a:buSzPts val="1600"/>
              <a:buFont typeface="Golos Text"/>
              <a:buChar char="●"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cs typeface="Golos Text"/>
                <a:sym typeface="Golos Text"/>
              </a:rPr>
              <a:t>Visible</a:t>
            </a: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cs typeface="Golos Text"/>
              <a:sym typeface="Golos Tex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olos Text"/>
              <a:buChar char="●"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cs typeface="Golos Text"/>
                <a:sym typeface="Golos Text"/>
              </a:rPr>
              <a:t>Hidden</a:t>
            </a: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cs typeface="Golos Text"/>
              <a:sym typeface="Golos Tex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olos Text"/>
              <a:buChar char="●"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Scroll</a:t>
            </a: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olos Text"/>
              <a:buChar char="●"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Auto</a:t>
            </a:r>
            <a:endParaRPr sz="1600" dirty="0">
              <a:solidFill>
                <a:srgbClr val="000000"/>
              </a:solidFill>
              <a:highlight>
                <a:srgbClr val="FFFFFF"/>
              </a:highlight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344" name="Google Shape;344;p42"/>
          <p:cNvSpPr txBox="1">
            <a:spLocks noGrp="1"/>
          </p:cNvSpPr>
          <p:nvPr>
            <p:ph type="subTitle" idx="4294967295"/>
          </p:nvPr>
        </p:nvSpPr>
        <p:spPr>
          <a:xfrm>
            <a:off x="783150" y="3544062"/>
            <a:ext cx="6340099" cy="941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highlight>
                  <a:srgbClr val="FFFFFF"/>
                </a:highlight>
                <a:latin typeface="Golos Text"/>
                <a:ea typeface="Golos Text"/>
                <a:cs typeface="Golos Text"/>
                <a:sym typeface="Golos Text"/>
              </a:rPr>
              <a:t>Solo funciona con elementos en bloque con una altura determinada.</a:t>
            </a:r>
            <a:endParaRPr sz="1600" dirty="0"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>
            <a:spLocks noGrp="1"/>
          </p:cNvSpPr>
          <p:nvPr>
            <p:ph type="title"/>
          </p:nvPr>
        </p:nvSpPr>
        <p:spPr>
          <a:xfrm>
            <a:off x="681350" y="594236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Overflow II</a:t>
            </a:r>
            <a:endParaRPr dirty="0"/>
          </a:p>
        </p:txBody>
      </p:sp>
      <p:graphicFrame>
        <p:nvGraphicFramePr>
          <p:cNvPr id="350" name="Google Shape;350;p43"/>
          <p:cNvGraphicFramePr/>
          <p:nvPr>
            <p:extLst>
              <p:ext uri="{D42A27DB-BD31-4B8C-83A1-F6EECF244321}">
                <p14:modId xmlns:p14="http://schemas.microsoft.com/office/powerpoint/2010/main" val="3718375019"/>
              </p:ext>
            </p:extLst>
          </p:nvPr>
        </p:nvGraphicFramePr>
        <p:xfrm>
          <a:off x="681350" y="1605045"/>
          <a:ext cx="6222724" cy="1933400"/>
        </p:xfrm>
        <a:graphic>
          <a:graphicData uri="http://schemas.openxmlformats.org/drawingml/2006/table">
            <a:tbl>
              <a:tblPr>
                <a:noFill/>
                <a:tableStyleId>{EBAACB7E-02A7-4AA2-A823-59001E300EA4}</a:tableStyleId>
              </a:tblPr>
              <a:tblGrid>
                <a:gridCol w="917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5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Visible</a:t>
                      </a:r>
                      <a:endParaRPr sz="160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El contenido se muestra fuera de la caja</a:t>
                      </a:r>
                      <a:endParaRPr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Hidden</a:t>
                      </a:r>
                      <a:endParaRPr sz="160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El contenido se recorta y el resto será invisible</a:t>
                      </a:r>
                      <a:endParaRPr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Scroll</a:t>
                      </a:r>
                      <a:endParaRPr sz="160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Se  establecen dos barras para navegar por el contenido</a:t>
                      </a:r>
                      <a:endParaRPr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Auto</a:t>
                      </a:r>
                      <a:endParaRPr sz="1600" dirty="0">
                        <a:solidFill>
                          <a:schemeClr val="dk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mmissioner"/>
                          <a:ea typeface="Commissioner"/>
                          <a:cs typeface="Commissioner"/>
                          <a:sym typeface="Commissioner"/>
                        </a:rPr>
                        <a:t>Similar al ‘scroll’, solo que se establecen las barras cuando sea necesario</a:t>
                      </a:r>
                      <a:endParaRPr dirty="0">
                        <a:solidFill>
                          <a:schemeClr val="dk1"/>
                        </a:solidFill>
                        <a:latin typeface="Commissioner"/>
                        <a:ea typeface="Commissioner"/>
                        <a:cs typeface="Commissioner"/>
                        <a:sym typeface="Commissioner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811</Words>
  <Application>Microsoft Office PowerPoint</Application>
  <PresentationFormat>Presentación en pantalla (16:9)</PresentationFormat>
  <Paragraphs>135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Golos Text</vt:lpstr>
      <vt:lpstr>Trebuchet MS</vt:lpstr>
      <vt:lpstr>Wingdings 3</vt:lpstr>
      <vt:lpstr>Commissioner</vt:lpstr>
      <vt:lpstr>Faceta</vt:lpstr>
      <vt:lpstr>Lenguajes de  marcas</vt:lpstr>
      <vt:lpstr>Max-width</vt:lpstr>
      <vt:lpstr>Position I</vt:lpstr>
      <vt:lpstr>Position II</vt:lpstr>
      <vt:lpstr>Position III</vt:lpstr>
      <vt:lpstr>Ejercicio 1</vt:lpstr>
      <vt:lpstr>Z-index</vt:lpstr>
      <vt:lpstr>Overflow I</vt:lpstr>
      <vt:lpstr>Overflow II</vt:lpstr>
      <vt:lpstr>Overflow III</vt:lpstr>
      <vt:lpstr>Ejercicio 2</vt:lpstr>
      <vt:lpstr>Float I</vt:lpstr>
      <vt:lpstr>Float II</vt:lpstr>
      <vt:lpstr>Float II</vt:lpstr>
      <vt:lpstr>Clear I</vt:lpstr>
      <vt:lpstr>Clear II</vt:lpstr>
      <vt:lpstr>Clear III</vt:lpstr>
      <vt:lpstr>Ejercicio 3</vt:lpstr>
      <vt:lpstr>Ejercicio 4</vt:lpstr>
      <vt:lpstr>Lenguajes de  marcas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Usuario</cp:lastModifiedBy>
  <cp:revision>14</cp:revision>
  <dcterms:modified xsi:type="dcterms:W3CDTF">2025-01-22T13:16:40Z</dcterms:modified>
</cp:coreProperties>
</file>