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67AE"/>
    <a:srgbClr val="A0C9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687"/>
    <p:restoredTop sz="96327"/>
  </p:normalViewPr>
  <p:slideViewPr>
    <p:cSldViewPr snapToGrid="0" snapToObjects="1">
      <p:cViewPr varScale="1">
        <p:scale>
          <a:sx n="182" d="100"/>
          <a:sy n="182" d="100"/>
        </p:scale>
        <p:origin x="16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5EC60-5EA8-0444-9006-3A71001FB7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8812" y="578452"/>
            <a:ext cx="10874376" cy="2387600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dirty="0"/>
              <a:t>Click to edit Master title style</a:t>
            </a:r>
            <a:endParaRPr lang="en-D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D1AE24-F349-9749-9FCB-D987B957F6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8812" y="3602038"/>
            <a:ext cx="10874376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DK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FFD7A61-E720-2144-9D2A-3143122ADAD9}"/>
              </a:ext>
            </a:extLst>
          </p:cNvPr>
          <p:cNvCxnSpPr>
            <a:cxnSpLocks/>
          </p:cNvCxnSpPr>
          <p:nvPr userDrawn="1"/>
        </p:nvCxnSpPr>
        <p:spPr>
          <a:xfrm>
            <a:off x="658812" y="3137338"/>
            <a:ext cx="10874376" cy="0"/>
          </a:xfrm>
          <a:prstGeom prst="line">
            <a:avLst/>
          </a:prstGeom>
          <a:ln w="19050">
            <a:solidFill>
              <a:srgbClr val="3467A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FE03FA91-3A80-DA4C-9E80-8A5167AF5A1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35360" b="35361"/>
          <a:stretch/>
        </p:blipFill>
        <p:spPr>
          <a:xfrm>
            <a:off x="4458576" y="5471709"/>
            <a:ext cx="3274848" cy="50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5881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7265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E9153-AE69-6A4C-B8FA-075A940D03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172" y="1347952"/>
            <a:ext cx="10825656" cy="4829011"/>
          </a:xfrm>
        </p:spPr>
        <p:txBody>
          <a:bodyPr anchor="t"/>
          <a:lstStyle>
            <a:lvl1pPr marL="342900" indent="-342900">
              <a:buFont typeface="Arial" panose="020B0604020202020204" pitchFamily="34" charset="0"/>
              <a:buChar char="•"/>
              <a:defRPr sz="18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endParaRPr lang="en-US" dirty="0"/>
          </a:p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DK" dirty="0"/>
          </a:p>
          <a:p>
            <a:pPr lvl="0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458BF97-9279-714A-9881-495F7486AE2A}"/>
              </a:ext>
            </a:extLst>
          </p:cNvPr>
          <p:cNvSpPr/>
          <p:nvPr userDrawn="1"/>
        </p:nvSpPr>
        <p:spPr>
          <a:xfrm>
            <a:off x="0" y="0"/>
            <a:ext cx="12192000" cy="1079938"/>
          </a:xfrm>
          <a:prstGeom prst="rect">
            <a:avLst/>
          </a:prstGeom>
          <a:solidFill>
            <a:srgbClr val="3467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A643FB-DD42-B844-B5A9-98A38D722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172" y="268014"/>
            <a:ext cx="10825656" cy="575442"/>
          </a:xfrm>
        </p:spPr>
        <p:txBody>
          <a:bodyPr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3499248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9549EE-43E1-7340-9C74-1B9F1F8419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2590" y="3429001"/>
            <a:ext cx="10854120" cy="266065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73E80C-C1C8-D749-A21F-883C07F23E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2351DB6-F528-9744-B6FA-416287369DEB}" type="datetimeFigureOut">
              <a:rPr lang="en-DK" smtClean="0"/>
              <a:t>14/02/2022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BFDE7F-F0FA-6847-A442-7CEAF3B85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DK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A6F9AA5-189D-2B42-8AF5-BE9DAF1DB2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8940" y="578452"/>
            <a:ext cx="10854120" cy="2387600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rgbClr val="3467AE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DK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6D27535-3757-9C4E-9536-7A1A497174A8}"/>
              </a:ext>
            </a:extLst>
          </p:cNvPr>
          <p:cNvCxnSpPr>
            <a:cxnSpLocks/>
          </p:cNvCxnSpPr>
          <p:nvPr userDrawn="1"/>
        </p:nvCxnSpPr>
        <p:spPr>
          <a:xfrm>
            <a:off x="668940" y="3137338"/>
            <a:ext cx="10847770" cy="0"/>
          </a:xfrm>
          <a:prstGeom prst="line">
            <a:avLst/>
          </a:prstGeom>
          <a:ln w="19050">
            <a:solidFill>
              <a:srgbClr val="3467A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3750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0CBD44-DF49-974E-97EC-7ED3D3CBDC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3172" y="1347952"/>
            <a:ext cx="5336629" cy="4829011"/>
          </a:xfrm>
        </p:spPr>
        <p:txBody>
          <a:bodyPr anchor="t">
            <a:normAutofit/>
          </a:bodyPr>
          <a:lstStyle>
            <a:lvl1pPr algn="l">
              <a:defRPr sz="18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/>
            <a:endParaRPr lang="en-US" dirty="0"/>
          </a:p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DK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0476F6-953F-5442-913C-32FD6AD555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347952"/>
            <a:ext cx="5336629" cy="4829011"/>
          </a:xfrm>
        </p:spPr>
        <p:txBody>
          <a:bodyPr anchor="t">
            <a:normAutofit/>
          </a:bodyPr>
          <a:lstStyle>
            <a:lvl1pPr algn="l">
              <a:defRPr sz="18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/>
            <a:endParaRPr lang="en-US" dirty="0"/>
          </a:p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DK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5444F79-D31B-2840-9105-72841DA6D777}"/>
              </a:ext>
            </a:extLst>
          </p:cNvPr>
          <p:cNvSpPr/>
          <p:nvPr userDrawn="1"/>
        </p:nvSpPr>
        <p:spPr>
          <a:xfrm>
            <a:off x="0" y="0"/>
            <a:ext cx="12192000" cy="1079938"/>
          </a:xfrm>
          <a:prstGeom prst="rect">
            <a:avLst/>
          </a:prstGeom>
          <a:solidFill>
            <a:srgbClr val="3467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EA3E3F4F-30BF-0246-B7DD-0D710D26D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172" y="266669"/>
            <a:ext cx="10825657" cy="575443"/>
          </a:xfrm>
        </p:spPr>
        <p:txBody>
          <a:bodyPr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2378021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FC9495-D63B-BC4A-BDCF-7705CFC24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782" y="365125"/>
            <a:ext cx="1084043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DK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131EBD-D922-3447-B552-9F9068B49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5782" y="1825625"/>
            <a:ext cx="1084043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DK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DB38FCF-95DD-E14E-AA6C-8148D32A5868}"/>
              </a:ext>
            </a:extLst>
          </p:cNvPr>
          <p:cNvSpPr/>
          <p:nvPr userDrawn="1"/>
        </p:nvSpPr>
        <p:spPr>
          <a:xfrm>
            <a:off x="11742254" y="6407132"/>
            <a:ext cx="211596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fld id="{1224B91E-F4F7-4C4D-9036-FC895788D422}" type="slidenum">
              <a:rPr lang="en-DK" sz="1400" smtClean="0">
                <a:solidFill>
                  <a:srgbClr val="3467AE"/>
                </a:solidFill>
              </a:rPr>
              <a:pPr/>
              <a:t>‹#›</a:t>
            </a:fld>
            <a:endParaRPr lang="en-DK" sz="1400" dirty="0">
              <a:solidFill>
                <a:srgbClr val="3467A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8374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Sitka Heading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itka Display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itka Display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itka Display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Sitka Display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Sitka Display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agamerdinger.com/teaching/virksomhedsstrategi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agamerdinger.com/teaching/virksomhedsstrategi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5EC60-5EA8-0444-9006-3A71001FB7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8812" y="578452"/>
            <a:ext cx="10874376" cy="2387600"/>
          </a:xfrm>
        </p:spPr>
        <p:txBody>
          <a:bodyPr/>
          <a:lstStyle/>
          <a:p>
            <a:pPr marL="0" lvl="0" indent="0">
              <a:buNone/>
            </a:pPr>
            <a:r>
              <a:rPr dirty="0"/>
              <a:t>1. </a:t>
            </a:r>
            <a:r>
              <a:rPr dirty="0" err="1"/>
              <a:t>Øvelse</a:t>
            </a:r>
            <a:r>
              <a:rPr dirty="0"/>
              <a:t>: </a:t>
            </a:r>
            <a:br>
              <a:rPr lang="de-DE" dirty="0"/>
            </a:br>
            <a:r>
              <a:rPr dirty="0"/>
              <a:t>Intro </a:t>
            </a:r>
            <a:r>
              <a:rPr dirty="0" err="1"/>
              <a:t>til</a:t>
            </a:r>
            <a:r>
              <a:rPr dirty="0"/>
              <a:t> </a:t>
            </a:r>
            <a:r>
              <a:rPr dirty="0" err="1"/>
              <a:t>netværksanalyse</a:t>
            </a:r>
            <a:r>
              <a:rPr dirty="0"/>
              <a:t> </a:t>
            </a:r>
            <a:r>
              <a:rPr dirty="0" err="1"/>
              <a:t>i</a:t>
            </a:r>
            <a:r>
              <a:rPr dirty="0"/>
              <a:t> 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D1AE24-F349-9749-9FCB-D987B957F6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8812" y="3602038"/>
            <a:ext cx="10874376" cy="1655762"/>
          </a:xfrm>
        </p:spPr>
        <p:txBody>
          <a:bodyPr>
            <a:normAutofit fontScale="92500" lnSpcReduction="20000"/>
          </a:bodyPr>
          <a:lstStyle/>
          <a:p>
            <a:pPr lvl="0"/>
            <a:br>
              <a:rPr dirty="0"/>
            </a:br>
            <a:r>
              <a:rPr lang="en-US" dirty="0"/>
              <a:t>Alexander Gamerdinger</a:t>
            </a:r>
          </a:p>
          <a:p>
            <a:pPr lvl="0"/>
            <a:r>
              <a:rPr lang="en-US" dirty="0"/>
              <a:t>  Department of Organization, Copenhagen Business School </a:t>
            </a:r>
          </a:p>
          <a:p>
            <a:pPr lvl="0"/>
            <a:r>
              <a:rPr lang="en-US" dirty="0"/>
              <a:t>  E-mail: </a:t>
            </a:r>
            <a:r>
              <a:rPr lang="en-US" dirty="0" err="1"/>
              <a:t>aga.ioa@cbs.dk</a:t>
            </a:r>
            <a:endParaRPr lang="en-US" dirty="0"/>
          </a:p>
          <a:p>
            <a:pPr lvl="0"/>
            <a:r>
              <a:rPr lang="en-US" dirty="0"/>
              <a:t>  15 </a:t>
            </a:r>
            <a:r>
              <a:rPr lang="en-US" dirty="0" err="1"/>
              <a:t>februar</a:t>
            </a:r>
            <a:r>
              <a:rPr lang="en-US" dirty="0"/>
              <a:t> 2022</a:t>
            </a:r>
          </a:p>
          <a:p>
            <a:pPr marL="0" lvl="0" indent="0">
              <a:buNone/>
            </a:pPr>
            <a:endParaRPr dirty="0"/>
          </a:p>
        </p:txBody>
      </p:sp>
      <p:sp>
        <p:nvSpPr>
          <p:cNvPr id="4" name=" 3"/>
          <p:cNvSpPr/>
          <p:nvPr/>
        </p:nvSpPr>
        <p:spPr/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F69FA0-49AF-7841-A421-A33C46EAF4E5}"/>
              </a:ext>
            </a:extLst>
          </p:cNvPr>
          <p:cNvSpPr txBox="1"/>
          <p:nvPr/>
        </p:nvSpPr>
        <p:spPr>
          <a:xfrm>
            <a:off x="287676" y="236306"/>
            <a:ext cx="4976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dirty="0">
                <a:latin typeface="Sitka Display" pitchFamily="2" charset="0"/>
              </a:rPr>
              <a:t>Virkomshedsstrategi </a:t>
            </a:r>
            <a:r>
              <a:rPr lang="en-US" dirty="0" err="1">
                <a:latin typeface="Sitka Display" pitchFamily="2" charset="0"/>
              </a:rPr>
              <a:t>i</a:t>
            </a:r>
            <a:r>
              <a:rPr lang="en-US" dirty="0">
                <a:latin typeface="Sitka Display" pitchFamily="2" charset="0"/>
              </a:rPr>
              <a:t> et </a:t>
            </a:r>
            <a:r>
              <a:rPr lang="en-US" dirty="0" err="1">
                <a:latin typeface="Sitka Display" pitchFamily="2" charset="0"/>
              </a:rPr>
              <a:t>netværksperspektiv</a:t>
            </a:r>
            <a:r>
              <a:rPr lang="en-US" dirty="0">
                <a:latin typeface="Sitka Display" pitchFamily="2" charset="0"/>
              </a:rPr>
              <a:t> | </a:t>
            </a:r>
            <a:r>
              <a:rPr lang="en-US" dirty="0" err="1">
                <a:latin typeface="Sitka Display" pitchFamily="2" charset="0"/>
              </a:rPr>
              <a:t>Uge</a:t>
            </a:r>
            <a:r>
              <a:rPr lang="en-US" dirty="0">
                <a:latin typeface="Sitka Display" pitchFamily="2" charset="0"/>
              </a:rPr>
              <a:t> 7</a:t>
            </a:r>
            <a:endParaRPr lang="en-DK" dirty="0">
              <a:latin typeface="Sitka Display" pitchFamily="2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EA3E3F4F-30BF-0246-B7DD-0D710D26D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172" y="266669"/>
            <a:ext cx="10825657" cy="575443"/>
          </a:xfrm>
        </p:spPr>
        <p:txBody>
          <a:bodyPr/>
          <a:lstStyle/>
          <a:p>
            <a:pPr marL="0" lvl="0" indent="0">
              <a:buNone/>
            </a:pPr>
            <a:r>
              <a:t>Data bearbejdning (dplyr)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0CBD44-DF49-974E-97EC-7ED3D3CBDC9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#data.table select funktion</a:t>
            </a:r>
            <a:br/>
            <a:r>
              <a:rPr>
                <a:latin typeface="Courier"/>
              </a:rPr>
              <a:t>den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select</a:t>
            </a:r>
            <a:r>
              <a:rPr>
                <a:latin typeface="Courier"/>
              </a:rPr>
              <a:t>(name, gender)</a:t>
            </a:r>
          </a:p>
          <a:p>
            <a:pPr lvl="0" indent="0">
              <a:buNone/>
            </a:pPr>
            <a:r>
              <a:rPr>
                <a:latin typeface="Courier"/>
              </a:rPr>
              <a:t>## # A tibble: 56,849 × 2
##    name                 gender
##    &lt;chr&gt;                &lt;chr&gt; 
##  1 Aage Almtoft         Men   
##  2 Aage B. Andersen     Men   
##  3 Aage Christensen     Men   
##  4 Aage Dam             Men   
##  5 Aage Dam             Men   
##  6 Aage Frandsen        Men   
##  7 Aage Juhl Joergensen Men   
##  8 Aage Krogsdam        Men   
##  9 Aage Larsen          Men   
## 10 Aage Lauridsen       Men   
## # … with 56,839 more rows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0476F6-953F-5442-913C-32FD6AD5555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#data.table count funktion</a:t>
            </a:r>
            <a:br/>
            <a:r>
              <a:rPr>
                <a:latin typeface="Courier"/>
              </a:rPr>
              <a:t>den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group_by</a:t>
            </a:r>
            <a:r>
              <a:rPr>
                <a:latin typeface="Courier"/>
              </a:rPr>
              <a:t>(sector)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summarize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N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n</a:t>
            </a:r>
            <a:r>
              <a:rPr>
                <a:latin typeface="Courier"/>
              </a:rPr>
              <a:t>()) </a:t>
            </a:r>
            <a:r>
              <a:rPr i="1">
                <a:solidFill>
                  <a:srgbClr val="60A0B0"/>
                </a:solidFill>
                <a:latin typeface="Courier"/>
              </a:rPr>
              <a:t># Or simply den %&gt;% count(sector)</a:t>
            </a:r>
          </a:p>
          <a:p>
            <a:pPr lvl="0" indent="0">
              <a:buNone/>
            </a:pPr>
            <a:r>
              <a:rPr>
                <a:latin typeface="Courier"/>
              </a:rPr>
              <a:t>## # A tibble: 13 × 2
##    sector           N
##    &lt;chr&gt;        &lt;int&gt;
##  1 Commissions    795
##  2 Corporations  7989
##  3 Events        1948
##  4 Family         207
##  5 Foundations   6987
##  6 Municipal      320
##  7 NGO          17720
##  8 Organisation     6
##  9 Parliament    1087
## 10 Politics        37
## 11 State        13601
## 12 VL_networks   3803
## 13 &lt;NA&gt;          2349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0A6F9AA5-189D-2B42-8AF5-BE9DAF1DB2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8940" y="578452"/>
            <a:ext cx="10854120" cy="2387600"/>
          </a:xfrm>
        </p:spPr>
        <p:txBody>
          <a:bodyPr/>
          <a:lstStyle/>
          <a:p>
            <a:pPr marL="0" lvl="0" indent="0">
              <a:buNone/>
            </a:pPr>
            <a:r>
              <a:t>Netværk visualisering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643FB-DD42-B844-B5A9-98A38D722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172" y="268014"/>
            <a:ext cx="10825656" cy="575442"/>
          </a:xfrm>
        </p:spPr>
        <p:txBody>
          <a:bodyPr/>
          <a:lstStyle/>
          <a:p>
            <a:pPr marL="0" lvl="0" indent="0">
              <a:buNone/>
            </a:pPr>
            <a:r>
              <a:t>Two-mode netværk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E9153-AE69-6A4C-B8FA-075A940D03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i="1" dirty="0">
                <a:solidFill>
                  <a:srgbClr val="60A0B0"/>
                </a:solidFill>
                <a:latin typeface="Courier"/>
              </a:rPr>
              <a:t># </a:t>
            </a:r>
            <a:r>
              <a:rPr i="1" dirty="0" err="1">
                <a:solidFill>
                  <a:srgbClr val="60A0B0"/>
                </a:solidFill>
                <a:latin typeface="Courier"/>
              </a:rPr>
              <a:t>subsetting</a:t>
            </a:r>
            <a:r>
              <a:rPr i="1" dirty="0">
                <a:solidFill>
                  <a:srgbClr val="60A0B0"/>
                </a:solidFill>
                <a:latin typeface="Courier"/>
              </a:rPr>
              <a:t> </a:t>
            </a:r>
            <a:r>
              <a:rPr lang="de-DE" i="1" dirty="0" err="1">
                <a:solidFill>
                  <a:srgbClr val="60A0B0"/>
                </a:solidFill>
                <a:latin typeface="Courier"/>
              </a:rPr>
              <a:t>Commissions</a:t>
            </a:r>
            <a:r>
              <a:rPr i="1" dirty="0">
                <a:solidFill>
                  <a:srgbClr val="60A0B0"/>
                </a:solidFill>
                <a:latin typeface="Courier"/>
              </a:rPr>
              <a:t> </a:t>
            </a:r>
            <a:br>
              <a:rPr dirty="0"/>
            </a:br>
            <a:r>
              <a:rPr dirty="0">
                <a:latin typeface="Courier"/>
              </a:rPr>
              <a:t>den1 </a:t>
            </a:r>
            <a:r>
              <a:rPr dirty="0">
                <a:solidFill>
                  <a:srgbClr val="007020"/>
                </a:solidFill>
                <a:latin typeface="Courier"/>
              </a:rPr>
              <a:t>&lt;-</a:t>
            </a:r>
            <a:r>
              <a:rPr dirty="0">
                <a:latin typeface="Courier"/>
              </a:rPr>
              <a:t> den[sector </a:t>
            </a:r>
            <a:r>
              <a:rPr dirty="0">
                <a:solidFill>
                  <a:srgbClr val="4070A0"/>
                </a:solidFill>
                <a:latin typeface="Courier"/>
              </a:rPr>
              <a:t>==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4070A0"/>
                </a:solidFill>
                <a:latin typeface="Courier"/>
              </a:rPr>
              <a:t>"</a:t>
            </a:r>
            <a:r>
              <a:rPr lang="en-US" dirty="0">
                <a:solidFill>
                  <a:srgbClr val="4070A0"/>
                </a:solidFill>
                <a:latin typeface="Courier"/>
              </a:rPr>
              <a:t>Commissions</a:t>
            </a:r>
            <a:r>
              <a:rPr dirty="0">
                <a:solidFill>
                  <a:srgbClr val="4070A0"/>
                </a:solidFill>
                <a:latin typeface="Courier"/>
              </a:rPr>
              <a:t>"</a:t>
            </a:r>
            <a:r>
              <a:rPr dirty="0">
                <a:latin typeface="Courier"/>
              </a:rPr>
              <a:t>]</a:t>
            </a:r>
            <a:br>
              <a:rPr dirty="0"/>
            </a:br>
            <a:r>
              <a:rPr i="1" dirty="0">
                <a:solidFill>
                  <a:srgbClr val="60A0B0"/>
                </a:solidFill>
                <a:latin typeface="Courier"/>
              </a:rPr>
              <a:t># dplyr way: den1 &lt;- den %&gt;% filter(sector == "</a:t>
            </a:r>
            <a:r>
              <a:rPr lang="en-US" i="1" dirty="0">
                <a:solidFill>
                  <a:srgbClr val="60A0B0"/>
                </a:solidFill>
                <a:latin typeface="Courier"/>
              </a:rPr>
              <a:t>Commissions”</a:t>
            </a:r>
            <a:r>
              <a:rPr i="1" dirty="0">
                <a:solidFill>
                  <a:srgbClr val="60A0B0"/>
                </a:solidFill>
                <a:latin typeface="Courier"/>
              </a:rPr>
              <a:t>)</a:t>
            </a:r>
            <a:br>
              <a:rPr dirty="0"/>
            </a:br>
            <a:br>
              <a:rPr dirty="0"/>
            </a:br>
            <a:r>
              <a:rPr i="1" dirty="0">
                <a:solidFill>
                  <a:srgbClr val="60A0B0"/>
                </a:solidFill>
                <a:latin typeface="Courier"/>
              </a:rPr>
              <a:t># cross tabulation </a:t>
            </a:r>
            <a:r>
              <a:rPr i="1" dirty="0" err="1">
                <a:solidFill>
                  <a:srgbClr val="60A0B0"/>
                </a:solidFill>
                <a:latin typeface="Courier"/>
              </a:rPr>
              <a:t>som</a:t>
            </a:r>
            <a:r>
              <a:rPr i="1" dirty="0">
                <a:solidFill>
                  <a:srgbClr val="60A0B0"/>
                </a:solidFill>
                <a:latin typeface="Courier"/>
              </a:rPr>
              <a:t> giver </a:t>
            </a:r>
            <a:r>
              <a:rPr i="1" dirty="0" err="1">
                <a:solidFill>
                  <a:srgbClr val="60A0B0"/>
                </a:solidFill>
                <a:latin typeface="Courier"/>
              </a:rPr>
              <a:t>en</a:t>
            </a:r>
            <a:r>
              <a:rPr i="1" dirty="0">
                <a:solidFill>
                  <a:srgbClr val="60A0B0"/>
                </a:solidFill>
                <a:latin typeface="Courier"/>
              </a:rPr>
              <a:t> </a:t>
            </a:r>
            <a:r>
              <a:rPr i="1" dirty="0" err="1">
                <a:solidFill>
                  <a:srgbClr val="60A0B0"/>
                </a:solidFill>
                <a:latin typeface="Courier"/>
              </a:rPr>
              <a:t>såkaldt</a:t>
            </a:r>
            <a:r>
              <a:rPr i="1" dirty="0">
                <a:solidFill>
                  <a:srgbClr val="60A0B0"/>
                </a:solidFill>
                <a:latin typeface="Courier"/>
              </a:rPr>
              <a:t> "incidence matrix"</a:t>
            </a:r>
            <a:br>
              <a:rPr dirty="0"/>
            </a:br>
            <a:r>
              <a:rPr dirty="0" err="1">
                <a:latin typeface="Courier"/>
              </a:rPr>
              <a:t>incidence_matrix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007020"/>
                </a:solidFill>
                <a:latin typeface="Courier"/>
              </a:rPr>
              <a:t>&lt;-</a:t>
            </a:r>
            <a:r>
              <a:rPr dirty="0">
                <a:latin typeface="Courier"/>
              </a:rPr>
              <a:t> </a:t>
            </a:r>
            <a:r>
              <a:rPr dirty="0" err="1">
                <a:solidFill>
                  <a:srgbClr val="06287E"/>
                </a:solidFill>
                <a:latin typeface="Courier"/>
              </a:rPr>
              <a:t>xtabs</a:t>
            </a:r>
            <a:r>
              <a:rPr dirty="0">
                <a:latin typeface="Courier"/>
              </a:rPr>
              <a:t>(</a:t>
            </a:r>
            <a:r>
              <a:rPr dirty="0">
                <a:solidFill>
                  <a:srgbClr val="7D9029"/>
                </a:solidFill>
                <a:latin typeface="Courier"/>
              </a:rPr>
              <a:t>formula =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4070A0"/>
                </a:solidFill>
                <a:latin typeface="Courier"/>
              </a:rPr>
              <a:t>~</a:t>
            </a:r>
            <a:r>
              <a:rPr dirty="0">
                <a:latin typeface="Courier"/>
              </a:rPr>
              <a:t> name </a:t>
            </a:r>
            <a:r>
              <a:rPr dirty="0">
                <a:solidFill>
                  <a:srgbClr val="4070A0"/>
                </a:solidFill>
                <a:latin typeface="Courier"/>
              </a:rPr>
              <a:t>+</a:t>
            </a:r>
            <a:r>
              <a:rPr dirty="0">
                <a:latin typeface="Courier"/>
              </a:rPr>
              <a:t> affiliation, </a:t>
            </a:r>
            <a:r>
              <a:rPr dirty="0">
                <a:solidFill>
                  <a:srgbClr val="7D9029"/>
                </a:solidFill>
                <a:latin typeface="Courier"/>
              </a:rPr>
              <a:t>sparse =</a:t>
            </a:r>
            <a:r>
              <a:rPr dirty="0">
                <a:latin typeface="Courier"/>
              </a:rPr>
              <a:t> T, </a:t>
            </a:r>
            <a:r>
              <a:rPr dirty="0">
                <a:solidFill>
                  <a:srgbClr val="7D9029"/>
                </a:solidFill>
                <a:latin typeface="Courier"/>
              </a:rPr>
              <a:t>data =</a:t>
            </a:r>
            <a:r>
              <a:rPr dirty="0">
                <a:latin typeface="Courier"/>
              </a:rPr>
              <a:t> den1)</a:t>
            </a:r>
            <a:br>
              <a:rPr dirty="0"/>
            </a:br>
            <a:br>
              <a:rPr dirty="0"/>
            </a:br>
            <a:r>
              <a:rPr i="1" dirty="0">
                <a:solidFill>
                  <a:srgbClr val="60A0B0"/>
                </a:solidFill>
                <a:latin typeface="Courier"/>
              </a:rPr>
              <a:t># load two-mode </a:t>
            </a:r>
            <a:r>
              <a:rPr i="1" dirty="0" err="1">
                <a:solidFill>
                  <a:srgbClr val="60A0B0"/>
                </a:solidFill>
                <a:latin typeface="Courier"/>
              </a:rPr>
              <a:t>netværk</a:t>
            </a:r>
            <a:r>
              <a:rPr i="1" dirty="0">
                <a:solidFill>
                  <a:srgbClr val="60A0B0"/>
                </a:solidFill>
                <a:latin typeface="Courier"/>
              </a:rPr>
              <a:t> </a:t>
            </a:r>
            <a:br>
              <a:rPr dirty="0"/>
            </a:br>
            <a:r>
              <a:rPr dirty="0">
                <a:latin typeface="Courier"/>
              </a:rPr>
              <a:t>net1 </a:t>
            </a:r>
            <a:r>
              <a:rPr dirty="0">
                <a:solidFill>
                  <a:srgbClr val="007020"/>
                </a:solidFill>
                <a:latin typeface="Courier"/>
              </a:rPr>
              <a:t>&lt;-</a:t>
            </a:r>
            <a:r>
              <a:rPr dirty="0">
                <a:latin typeface="Courier"/>
              </a:rPr>
              <a:t> </a:t>
            </a:r>
            <a:r>
              <a:rPr dirty="0" err="1">
                <a:solidFill>
                  <a:srgbClr val="06287E"/>
                </a:solidFill>
                <a:latin typeface="Courier"/>
              </a:rPr>
              <a:t>graph_from_incidence_matrix</a:t>
            </a:r>
            <a:r>
              <a:rPr dirty="0">
                <a:latin typeface="Courier"/>
              </a:rPr>
              <a:t>(</a:t>
            </a:r>
            <a:r>
              <a:rPr dirty="0" err="1">
                <a:latin typeface="Courier"/>
              </a:rPr>
              <a:t>incidence_matrix</a:t>
            </a:r>
            <a:r>
              <a:rPr dirty="0">
                <a:latin typeface="Courier"/>
              </a:rPr>
              <a:t>, </a:t>
            </a:r>
            <a:r>
              <a:rPr dirty="0">
                <a:solidFill>
                  <a:srgbClr val="7D9029"/>
                </a:solidFill>
                <a:latin typeface="Courier"/>
              </a:rPr>
              <a:t>directed =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880000"/>
                </a:solidFill>
                <a:latin typeface="Courier"/>
              </a:rPr>
              <a:t>FALSE</a:t>
            </a:r>
            <a:r>
              <a:rPr dirty="0">
                <a:latin typeface="Courier"/>
              </a:rPr>
              <a:t>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EA3E3F4F-30BF-0246-B7DD-0D710D26D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172" y="266669"/>
            <a:ext cx="10825657" cy="575443"/>
          </a:xfrm>
        </p:spPr>
        <p:txBody>
          <a:bodyPr/>
          <a:lstStyle/>
          <a:p>
            <a:pPr marL="0" lvl="0" indent="0">
              <a:buNone/>
            </a:pPr>
            <a:r>
              <a:t>One-mode netværk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0CBD44-DF49-974E-97EC-7ED3D3CBDC9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b="1"/>
              <a:t>Option 1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split two-mode netværk i to one-mode netværk</a:t>
            </a:r>
            <a:br/>
            <a:r>
              <a:rPr>
                <a:latin typeface="Courier"/>
              </a:rPr>
              <a:t>net2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bipartite.projection</a:t>
            </a:r>
            <a:r>
              <a:rPr>
                <a:latin typeface="Courier"/>
              </a:rPr>
              <a:t>(net1)</a:t>
            </a:r>
            <a:br/>
            <a:br/>
            <a:r>
              <a:rPr i="1">
                <a:solidFill>
                  <a:srgbClr val="60A0B0"/>
                </a:solidFill>
                <a:latin typeface="Courier"/>
              </a:rPr>
              <a:t># one node netværk, individuals</a:t>
            </a:r>
            <a:br/>
            <a:r>
              <a:rPr>
                <a:latin typeface="Courier"/>
              </a:rPr>
              <a:t>net3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net2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proj1</a:t>
            </a:r>
            <a:br/>
            <a:br/>
            <a:r>
              <a:rPr i="1">
                <a:solidFill>
                  <a:srgbClr val="60A0B0"/>
                </a:solidFill>
                <a:latin typeface="Courier"/>
              </a:rPr>
              <a:t># one node netværk, affiliation</a:t>
            </a:r>
            <a:br/>
            <a:r>
              <a:rPr>
                <a:latin typeface="Courier"/>
              </a:rPr>
              <a:t>net4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net2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proj2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0476F6-953F-5442-913C-32FD6AD5555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b="1"/>
              <a:t>Option 2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one node netværk, individuals</a:t>
            </a:r>
            <a:br/>
            <a:r>
              <a:rPr>
                <a:latin typeface="Courier"/>
              </a:rPr>
              <a:t>adjacency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incidence_matrix </a:t>
            </a:r>
            <a:r>
              <a:rPr>
                <a:solidFill>
                  <a:srgbClr val="4070A0"/>
                </a:solidFill>
                <a:latin typeface="Courier"/>
              </a:rPr>
              <a:t>%*%</a:t>
            </a:r>
            <a:r>
              <a:rPr>
                <a:latin typeface="Courier"/>
              </a:rPr>
              <a:t> Matrix</a:t>
            </a:r>
            <a:r>
              <a:rPr>
                <a:solidFill>
                  <a:srgbClr val="4070A0"/>
                </a:solidFill>
                <a:latin typeface="Courier"/>
              </a:rPr>
              <a:t>::</a:t>
            </a:r>
            <a:r>
              <a:rPr>
                <a:solidFill>
                  <a:srgbClr val="06287E"/>
                </a:solidFill>
                <a:latin typeface="Courier"/>
              </a:rPr>
              <a:t>t</a:t>
            </a:r>
            <a:r>
              <a:rPr>
                <a:latin typeface="Courier"/>
              </a:rPr>
              <a:t>(incidence_matrix)</a:t>
            </a:r>
            <a:br/>
            <a:r>
              <a:rPr>
                <a:latin typeface="Courier"/>
              </a:rPr>
              <a:t>net5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graph_from_adjacency_matrix</a:t>
            </a:r>
            <a:r>
              <a:rPr>
                <a:latin typeface="Courier"/>
              </a:rPr>
              <a:t>(adjacency, </a:t>
            </a:r>
            <a:r>
              <a:rPr>
                <a:solidFill>
                  <a:srgbClr val="7D9029"/>
                </a:solidFill>
                <a:latin typeface="Courier"/>
              </a:rPr>
              <a:t>mode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"undirected"</a:t>
            </a:r>
            <a:r>
              <a:rPr>
                <a:latin typeface="Courier"/>
              </a:rPr>
              <a:t>)</a:t>
            </a:r>
            <a:br/>
            <a:br/>
            <a:r>
              <a:rPr i="1">
                <a:solidFill>
                  <a:srgbClr val="60A0B0"/>
                </a:solidFill>
                <a:latin typeface="Courier"/>
              </a:rPr>
              <a:t># one node netværk, affiliation</a:t>
            </a:r>
            <a:br/>
            <a:r>
              <a:rPr>
                <a:latin typeface="Courier"/>
              </a:rPr>
              <a:t>adjacency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Matrix</a:t>
            </a:r>
            <a:r>
              <a:rPr>
                <a:solidFill>
                  <a:srgbClr val="4070A0"/>
                </a:solidFill>
                <a:latin typeface="Courier"/>
              </a:rPr>
              <a:t>::</a:t>
            </a:r>
            <a:r>
              <a:rPr>
                <a:solidFill>
                  <a:srgbClr val="06287E"/>
                </a:solidFill>
                <a:latin typeface="Courier"/>
              </a:rPr>
              <a:t>t</a:t>
            </a:r>
            <a:r>
              <a:rPr>
                <a:latin typeface="Courier"/>
              </a:rPr>
              <a:t>(incidence_matrix) </a:t>
            </a:r>
            <a:r>
              <a:rPr>
                <a:solidFill>
                  <a:srgbClr val="4070A0"/>
                </a:solidFill>
                <a:latin typeface="Courier"/>
              </a:rPr>
              <a:t>%*%</a:t>
            </a:r>
            <a:r>
              <a:rPr>
                <a:latin typeface="Courier"/>
              </a:rPr>
              <a:t> incidence_matrix</a:t>
            </a:r>
            <a:br/>
            <a:r>
              <a:rPr>
                <a:latin typeface="Courier"/>
              </a:rPr>
              <a:t>net6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graph_from_adjacency_matrix</a:t>
            </a:r>
            <a:r>
              <a:rPr>
                <a:latin typeface="Courier"/>
              </a:rPr>
              <a:t>(adjacency, </a:t>
            </a:r>
            <a:r>
              <a:rPr>
                <a:solidFill>
                  <a:srgbClr val="7D9029"/>
                </a:solidFill>
                <a:latin typeface="Courier"/>
              </a:rPr>
              <a:t>mode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"undirected"</a:t>
            </a:r>
            <a:r>
              <a:rPr>
                <a:latin typeface="Courier"/>
              </a:rPr>
              <a:t>)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643FB-DD42-B844-B5A9-98A38D722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172" y="268014"/>
            <a:ext cx="10825656" cy="575442"/>
          </a:xfrm>
        </p:spPr>
        <p:txBody>
          <a:bodyPr/>
          <a:lstStyle/>
          <a:p>
            <a:pPr marL="0" lvl="0" indent="0">
              <a:buNone/>
            </a:pPr>
            <a:r>
              <a:t>Netværk visualisering med ggraph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E9153-AE69-6A4C-B8FA-075A940D03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lvl="0" indent="0">
              <a:lnSpc>
                <a:spcPct val="150000"/>
              </a:lnSpc>
              <a:buNone/>
            </a:pPr>
            <a:r>
              <a:rPr lang="en-US" i="1" dirty="0">
                <a:solidFill>
                  <a:srgbClr val="60A0B0"/>
                </a:solidFill>
                <a:latin typeface="Courier"/>
              </a:rPr>
              <a:t># graph </a:t>
            </a:r>
            <a:r>
              <a:rPr lang="en-US" i="1" dirty="0" err="1">
                <a:solidFill>
                  <a:srgbClr val="60A0B0"/>
                </a:solidFill>
                <a:latin typeface="Courier"/>
              </a:rPr>
              <a:t>objekt</a:t>
            </a:r>
            <a:br>
              <a:rPr lang="en-US" dirty="0"/>
            </a:br>
            <a:r>
              <a:rPr lang="en-US" dirty="0">
                <a:latin typeface="Courier"/>
              </a:rPr>
              <a:t>net1</a:t>
            </a:r>
            <a:r>
              <a:rPr lang="en-US" dirty="0">
                <a:solidFill>
                  <a:srgbClr val="4070A0"/>
                </a:solidFill>
                <a:latin typeface="Courier"/>
              </a:rPr>
              <a:t>%&gt;%</a:t>
            </a:r>
            <a:r>
              <a:rPr lang="en-US" dirty="0">
                <a:latin typeface="Courier"/>
              </a:rPr>
              <a:t> </a:t>
            </a:r>
            <a:br>
              <a:rPr lang="en-US" dirty="0"/>
            </a:br>
            <a:r>
              <a:rPr lang="en-US" i="1" dirty="0">
                <a:solidFill>
                  <a:srgbClr val="60A0B0"/>
                </a:solidFill>
                <a:latin typeface="Courier"/>
              </a:rPr>
              <a:t># graph layout</a:t>
            </a:r>
            <a:br>
              <a:rPr lang="en-US" dirty="0"/>
            </a:br>
            <a:r>
              <a:rPr lang="en-US" dirty="0">
                <a:latin typeface="Courier"/>
              </a:rPr>
              <a:t>  </a:t>
            </a:r>
            <a:r>
              <a:rPr lang="en-US" dirty="0">
                <a:solidFill>
                  <a:srgbClr val="06287E"/>
                </a:solidFill>
                <a:latin typeface="Courier"/>
              </a:rPr>
              <a:t>ggraph</a:t>
            </a:r>
            <a:r>
              <a:rPr lang="en-US" dirty="0">
                <a:latin typeface="Courier"/>
              </a:rPr>
              <a:t>(</a:t>
            </a:r>
            <a:r>
              <a:rPr lang="en-US" dirty="0">
                <a:solidFill>
                  <a:srgbClr val="7D9029"/>
                </a:solidFill>
                <a:latin typeface="Courier"/>
              </a:rPr>
              <a:t>layout =</a:t>
            </a:r>
            <a:r>
              <a:rPr lang="en-US" dirty="0">
                <a:latin typeface="Courier"/>
              </a:rPr>
              <a:t> </a:t>
            </a:r>
            <a:r>
              <a:rPr lang="en-US" dirty="0">
                <a:solidFill>
                  <a:srgbClr val="4070A0"/>
                </a:solidFill>
                <a:latin typeface="Courier"/>
              </a:rPr>
              <a:t>"</a:t>
            </a:r>
            <a:r>
              <a:rPr lang="en-US" dirty="0" err="1">
                <a:solidFill>
                  <a:srgbClr val="4070A0"/>
                </a:solidFill>
                <a:latin typeface="Courier"/>
              </a:rPr>
              <a:t>fr</a:t>
            </a:r>
            <a:r>
              <a:rPr lang="en-US" dirty="0">
                <a:solidFill>
                  <a:srgbClr val="4070A0"/>
                </a:solidFill>
                <a:latin typeface="Courier"/>
              </a:rPr>
              <a:t>"</a:t>
            </a:r>
            <a:r>
              <a:rPr lang="en-US" dirty="0">
                <a:latin typeface="Courier"/>
              </a:rPr>
              <a:t>) </a:t>
            </a:r>
            <a:r>
              <a:rPr lang="en-US" dirty="0">
                <a:solidFill>
                  <a:srgbClr val="4070A0"/>
                </a:solidFill>
                <a:latin typeface="Courier"/>
              </a:rPr>
              <a:t>+</a:t>
            </a:r>
            <a:br>
              <a:rPr lang="en-US" dirty="0"/>
            </a:br>
            <a:r>
              <a:rPr lang="en-US" i="1" dirty="0">
                <a:solidFill>
                  <a:srgbClr val="60A0B0"/>
                </a:solidFill>
                <a:latin typeface="Courier"/>
              </a:rPr>
              <a:t># </a:t>
            </a:r>
            <a:r>
              <a:rPr lang="en-US" i="1" dirty="0" err="1">
                <a:solidFill>
                  <a:srgbClr val="60A0B0"/>
                </a:solidFill>
                <a:latin typeface="Courier"/>
              </a:rPr>
              <a:t>Tilføjer</a:t>
            </a:r>
            <a:r>
              <a:rPr lang="en-US" i="1" dirty="0">
                <a:solidFill>
                  <a:srgbClr val="60A0B0"/>
                </a:solidFill>
                <a:latin typeface="Courier"/>
              </a:rPr>
              <a:t> </a:t>
            </a:r>
            <a:r>
              <a:rPr lang="en-US" i="1" dirty="0" err="1">
                <a:solidFill>
                  <a:srgbClr val="60A0B0"/>
                </a:solidFill>
                <a:latin typeface="Courier"/>
              </a:rPr>
              <a:t>forbindelser</a:t>
            </a:r>
            <a:r>
              <a:rPr lang="en-US" i="1" dirty="0">
                <a:solidFill>
                  <a:srgbClr val="60A0B0"/>
                </a:solidFill>
                <a:latin typeface="Courier"/>
              </a:rPr>
              <a:t> </a:t>
            </a:r>
            <a:r>
              <a:rPr lang="en-US" i="1" dirty="0" err="1">
                <a:solidFill>
                  <a:srgbClr val="60A0B0"/>
                </a:solidFill>
                <a:latin typeface="Courier"/>
              </a:rPr>
              <a:t>mellem</a:t>
            </a:r>
            <a:r>
              <a:rPr lang="en-US" i="1" dirty="0">
                <a:solidFill>
                  <a:srgbClr val="60A0B0"/>
                </a:solidFill>
                <a:latin typeface="Courier"/>
              </a:rPr>
              <a:t> </a:t>
            </a:r>
            <a:r>
              <a:rPr lang="en-US" i="1" dirty="0" err="1">
                <a:solidFill>
                  <a:srgbClr val="60A0B0"/>
                </a:solidFill>
                <a:latin typeface="Courier"/>
              </a:rPr>
              <a:t>aktørene</a:t>
            </a:r>
            <a:r>
              <a:rPr lang="en-US" i="1" dirty="0">
                <a:solidFill>
                  <a:srgbClr val="60A0B0"/>
                </a:solidFill>
                <a:latin typeface="Courier"/>
              </a:rPr>
              <a:t> - alpha (</a:t>
            </a:r>
            <a:r>
              <a:rPr lang="en-US" i="1" dirty="0" err="1">
                <a:solidFill>
                  <a:srgbClr val="60A0B0"/>
                </a:solidFill>
                <a:latin typeface="Courier"/>
              </a:rPr>
              <a:t>fra</a:t>
            </a:r>
            <a:r>
              <a:rPr lang="en-US" i="1" dirty="0">
                <a:solidFill>
                  <a:srgbClr val="60A0B0"/>
                </a:solidFill>
                <a:latin typeface="Courier"/>
              </a:rPr>
              <a:t> 0-1 - 0 </a:t>
            </a:r>
            <a:r>
              <a:rPr lang="en-US" i="1" dirty="0" err="1">
                <a:solidFill>
                  <a:srgbClr val="60A0B0"/>
                </a:solidFill>
                <a:latin typeface="Courier"/>
              </a:rPr>
              <a:t>svag</a:t>
            </a:r>
            <a:r>
              <a:rPr lang="en-US" i="1" dirty="0">
                <a:solidFill>
                  <a:srgbClr val="60A0B0"/>
                </a:solidFill>
                <a:latin typeface="Courier"/>
              </a:rPr>
              <a:t>, 1 </a:t>
            </a:r>
            <a:r>
              <a:rPr lang="en-US" i="1" dirty="0" err="1">
                <a:solidFill>
                  <a:srgbClr val="60A0B0"/>
                </a:solidFill>
                <a:latin typeface="Courier"/>
              </a:rPr>
              <a:t>stærk</a:t>
            </a:r>
            <a:r>
              <a:rPr lang="en-US" i="1" dirty="0">
                <a:solidFill>
                  <a:srgbClr val="60A0B0"/>
                </a:solidFill>
                <a:latin typeface="Courier"/>
              </a:rPr>
              <a:t>)</a:t>
            </a:r>
            <a:br>
              <a:rPr lang="en-US" dirty="0"/>
            </a:br>
            <a:r>
              <a:rPr lang="en-US" dirty="0">
                <a:latin typeface="Courier"/>
              </a:rPr>
              <a:t>  </a:t>
            </a:r>
            <a:r>
              <a:rPr lang="en-US" dirty="0">
                <a:solidFill>
                  <a:srgbClr val="06287E"/>
                </a:solidFill>
                <a:latin typeface="Courier"/>
              </a:rPr>
              <a:t>geom_edge_link0</a:t>
            </a:r>
            <a:r>
              <a:rPr lang="en-US" dirty="0">
                <a:latin typeface="Courier"/>
              </a:rPr>
              <a:t>(</a:t>
            </a:r>
            <a:r>
              <a:rPr lang="en-US" dirty="0">
                <a:solidFill>
                  <a:srgbClr val="7D9029"/>
                </a:solidFill>
                <a:latin typeface="Courier"/>
              </a:rPr>
              <a:t>color =</a:t>
            </a:r>
            <a:r>
              <a:rPr lang="en-US" dirty="0">
                <a:latin typeface="Courier"/>
              </a:rPr>
              <a:t> </a:t>
            </a:r>
            <a:r>
              <a:rPr lang="en-US" dirty="0">
                <a:solidFill>
                  <a:srgbClr val="4070A0"/>
                </a:solidFill>
                <a:latin typeface="Courier"/>
              </a:rPr>
              <a:t>"gray60"</a:t>
            </a:r>
            <a:r>
              <a:rPr lang="en-US" dirty="0">
                <a:latin typeface="Courier"/>
              </a:rPr>
              <a:t>, </a:t>
            </a:r>
            <a:r>
              <a:rPr lang="en-US" dirty="0">
                <a:solidFill>
                  <a:srgbClr val="7D9029"/>
                </a:solidFill>
                <a:latin typeface="Courier"/>
              </a:rPr>
              <a:t>alpha =</a:t>
            </a:r>
            <a:r>
              <a:rPr lang="en-US" dirty="0">
                <a:latin typeface="Courier"/>
              </a:rPr>
              <a:t> </a:t>
            </a:r>
            <a:r>
              <a:rPr lang="en-US" dirty="0">
                <a:solidFill>
                  <a:srgbClr val="40A070"/>
                </a:solidFill>
                <a:latin typeface="Courier"/>
              </a:rPr>
              <a:t>0.8</a:t>
            </a:r>
            <a:r>
              <a:rPr lang="en-US" dirty="0">
                <a:latin typeface="Courier"/>
              </a:rPr>
              <a:t>) </a:t>
            </a:r>
            <a:r>
              <a:rPr lang="en-US" dirty="0">
                <a:solidFill>
                  <a:srgbClr val="4070A0"/>
                </a:solidFill>
                <a:latin typeface="Courier"/>
              </a:rPr>
              <a:t>+</a:t>
            </a:r>
            <a:br>
              <a:rPr lang="en-US" dirty="0"/>
            </a:br>
            <a:r>
              <a:rPr lang="en-US" i="1" dirty="0">
                <a:solidFill>
                  <a:srgbClr val="60A0B0"/>
                </a:solidFill>
                <a:latin typeface="Courier"/>
              </a:rPr>
              <a:t># </a:t>
            </a:r>
            <a:r>
              <a:rPr lang="en-US" i="1" dirty="0" err="1">
                <a:solidFill>
                  <a:srgbClr val="60A0B0"/>
                </a:solidFill>
                <a:latin typeface="Courier"/>
              </a:rPr>
              <a:t>Tilføjer</a:t>
            </a:r>
            <a:r>
              <a:rPr lang="en-US" i="1" dirty="0">
                <a:solidFill>
                  <a:srgbClr val="60A0B0"/>
                </a:solidFill>
                <a:latin typeface="Courier"/>
              </a:rPr>
              <a:t> </a:t>
            </a:r>
            <a:r>
              <a:rPr lang="en-US" i="1" dirty="0" err="1">
                <a:solidFill>
                  <a:srgbClr val="60A0B0"/>
                </a:solidFill>
                <a:latin typeface="Courier"/>
              </a:rPr>
              <a:t>punkter</a:t>
            </a:r>
            <a:r>
              <a:rPr lang="en-US" i="1" dirty="0">
                <a:solidFill>
                  <a:srgbClr val="60A0B0"/>
                </a:solidFill>
                <a:latin typeface="Courier"/>
              </a:rPr>
              <a:t> </a:t>
            </a:r>
            <a:r>
              <a:rPr lang="en-US" i="1" dirty="0" err="1">
                <a:solidFill>
                  <a:srgbClr val="60A0B0"/>
                </a:solidFill>
                <a:latin typeface="Courier"/>
              </a:rPr>
              <a:t>eller</a:t>
            </a:r>
            <a:r>
              <a:rPr lang="en-US" i="1" dirty="0">
                <a:solidFill>
                  <a:srgbClr val="60A0B0"/>
                </a:solidFill>
                <a:latin typeface="Courier"/>
              </a:rPr>
              <a:t> </a:t>
            </a:r>
            <a:r>
              <a:rPr lang="en-US" i="1" dirty="0" err="1">
                <a:solidFill>
                  <a:srgbClr val="60A0B0"/>
                </a:solidFill>
                <a:latin typeface="Courier"/>
              </a:rPr>
              <a:t>aktørene</a:t>
            </a:r>
            <a:r>
              <a:rPr lang="en-US" i="1" dirty="0">
                <a:solidFill>
                  <a:srgbClr val="60A0B0"/>
                </a:solidFill>
                <a:latin typeface="Courier"/>
              </a:rPr>
              <a:t> </a:t>
            </a:r>
            <a:br>
              <a:rPr lang="en-US" dirty="0"/>
            </a:br>
            <a:r>
              <a:rPr lang="en-US" dirty="0">
                <a:latin typeface="Courier"/>
              </a:rPr>
              <a:t>  </a:t>
            </a:r>
            <a:r>
              <a:rPr lang="en-US" dirty="0" err="1">
                <a:solidFill>
                  <a:srgbClr val="06287E"/>
                </a:solidFill>
                <a:latin typeface="Courier"/>
              </a:rPr>
              <a:t>geom_node_point</a:t>
            </a:r>
            <a:r>
              <a:rPr lang="en-US" dirty="0">
                <a:latin typeface="Courier"/>
              </a:rPr>
              <a:t>(</a:t>
            </a:r>
            <a:r>
              <a:rPr lang="en-US" dirty="0" err="1">
                <a:solidFill>
                  <a:srgbClr val="06287E"/>
                </a:solidFill>
                <a:latin typeface="Courier"/>
              </a:rPr>
              <a:t>aes</a:t>
            </a:r>
            <a:r>
              <a:rPr lang="en-US" dirty="0">
                <a:latin typeface="Courier"/>
              </a:rPr>
              <a:t>(</a:t>
            </a:r>
            <a:r>
              <a:rPr lang="en-US" dirty="0">
                <a:solidFill>
                  <a:srgbClr val="7D9029"/>
                </a:solidFill>
                <a:latin typeface="Courier"/>
              </a:rPr>
              <a:t>color =</a:t>
            </a:r>
            <a:r>
              <a:rPr lang="en-US" dirty="0">
                <a:latin typeface="Courier"/>
              </a:rPr>
              <a:t> type), </a:t>
            </a:r>
            <a:r>
              <a:rPr lang="en-US" dirty="0">
                <a:solidFill>
                  <a:srgbClr val="7D9029"/>
                </a:solidFill>
                <a:latin typeface="Courier"/>
              </a:rPr>
              <a:t>size =</a:t>
            </a:r>
            <a:r>
              <a:rPr lang="en-US" dirty="0">
                <a:latin typeface="Courier"/>
              </a:rPr>
              <a:t> </a:t>
            </a:r>
            <a:r>
              <a:rPr lang="en-US" dirty="0">
                <a:solidFill>
                  <a:srgbClr val="40A070"/>
                </a:solidFill>
                <a:latin typeface="Courier"/>
              </a:rPr>
              <a:t>3</a:t>
            </a:r>
            <a:r>
              <a:rPr lang="en-US" dirty="0">
                <a:latin typeface="Courier"/>
              </a:rPr>
              <a:t>) </a:t>
            </a:r>
            <a:r>
              <a:rPr lang="en-US" dirty="0">
                <a:solidFill>
                  <a:srgbClr val="4070A0"/>
                </a:solidFill>
                <a:latin typeface="Courier"/>
              </a:rPr>
              <a:t>+</a:t>
            </a:r>
            <a:br>
              <a:rPr lang="en-US" dirty="0"/>
            </a:br>
            <a:r>
              <a:rPr lang="en-US" i="1" dirty="0">
                <a:solidFill>
                  <a:srgbClr val="60A0B0"/>
                </a:solidFill>
                <a:latin typeface="Courier"/>
              </a:rPr>
              <a:t># </a:t>
            </a:r>
            <a:r>
              <a:rPr lang="en-US" i="1" dirty="0" err="1">
                <a:solidFill>
                  <a:srgbClr val="60A0B0"/>
                </a:solidFill>
                <a:latin typeface="Courier"/>
              </a:rPr>
              <a:t>Tilføjer</a:t>
            </a:r>
            <a:r>
              <a:rPr lang="en-US" i="1" dirty="0">
                <a:solidFill>
                  <a:srgbClr val="60A0B0"/>
                </a:solidFill>
                <a:latin typeface="Courier"/>
              </a:rPr>
              <a:t> Commissions label</a:t>
            </a:r>
            <a:br>
              <a:rPr lang="en-US" dirty="0"/>
            </a:br>
            <a:r>
              <a:rPr lang="en-US" dirty="0">
                <a:latin typeface="Courier"/>
              </a:rPr>
              <a:t>  </a:t>
            </a:r>
            <a:r>
              <a:rPr lang="en-US" dirty="0" err="1">
                <a:solidFill>
                  <a:srgbClr val="06287E"/>
                </a:solidFill>
                <a:latin typeface="Courier"/>
              </a:rPr>
              <a:t>geom_node_text</a:t>
            </a:r>
            <a:r>
              <a:rPr lang="en-US" dirty="0">
                <a:latin typeface="Courier"/>
              </a:rPr>
              <a:t>(</a:t>
            </a:r>
            <a:r>
              <a:rPr lang="en-US" dirty="0" err="1">
                <a:solidFill>
                  <a:srgbClr val="06287E"/>
                </a:solidFill>
                <a:latin typeface="Courier"/>
              </a:rPr>
              <a:t>aes</a:t>
            </a:r>
            <a:r>
              <a:rPr lang="en-US" dirty="0">
                <a:latin typeface="Courier"/>
              </a:rPr>
              <a:t>(</a:t>
            </a:r>
            <a:r>
              <a:rPr lang="en-US" dirty="0">
                <a:solidFill>
                  <a:srgbClr val="7D9029"/>
                </a:solidFill>
                <a:latin typeface="Courier"/>
              </a:rPr>
              <a:t>filter=</a:t>
            </a:r>
            <a:r>
              <a:rPr lang="en-US" dirty="0">
                <a:latin typeface="Courier"/>
              </a:rPr>
              <a:t>type</a:t>
            </a:r>
            <a:r>
              <a:rPr lang="en-US" dirty="0">
                <a:solidFill>
                  <a:srgbClr val="4070A0"/>
                </a:solidFill>
                <a:latin typeface="Courier"/>
              </a:rPr>
              <a:t>==</a:t>
            </a:r>
            <a:r>
              <a:rPr lang="en-US" dirty="0">
                <a:solidFill>
                  <a:srgbClr val="880000"/>
                </a:solidFill>
                <a:latin typeface="Courier"/>
              </a:rPr>
              <a:t>TRUE</a:t>
            </a:r>
            <a:r>
              <a:rPr lang="en-US" dirty="0">
                <a:latin typeface="Courier"/>
              </a:rPr>
              <a:t>, </a:t>
            </a:r>
            <a:r>
              <a:rPr lang="en-US" dirty="0">
                <a:solidFill>
                  <a:srgbClr val="7D9029"/>
                </a:solidFill>
                <a:latin typeface="Courier"/>
              </a:rPr>
              <a:t>label =</a:t>
            </a:r>
            <a:r>
              <a:rPr lang="en-US" dirty="0">
                <a:latin typeface="Courier"/>
              </a:rPr>
              <a:t> name), </a:t>
            </a:r>
            <a:r>
              <a:rPr lang="en-US" dirty="0">
                <a:solidFill>
                  <a:srgbClr val="7D9029"/>
                </a:solidFill>
                <a:latin typeface="Courier"/>
              </a:rPr>
              <a:t>repel =</a:t>
            </a:r>
            <a:r>
              <a:rPr lang="en-US" dirty="0">
                <a:latin typeface="Courier"/>
              </a:rPr>
              <a:t> </a:t>
            </a:r>
            <a:r>
              <a:rPr lang="en-US" dirty="0">
                <a:solidFill>
                  <a:srgbClr val="880000"/>
                </a:solidFill>
                <a:latin typeface="Courier"/>
              </a:rPr>
              <a:t>TRUE</a:t>
            </a:r>
            <a:r>
              <a:rPr lang="en-US" dirty="0">
                <a:latin typeface="Courier"/>
              </a:rPr>
              <a:t>, </a:t>
            </a:r>
            <a:r>
              <a:rPr lang="en-US" dirty="0">
                <a:solidFill>
                  <a:srgbClr val="7D9029"/>
                </a:solidFill>
                <a:latin typeface="Courier"/>
              </a:rPr>
              <a:t>size =</a:t>
            </a:r>
            <a:r>
              <a:rPr lang="en-US" dirty="0">
                <a:latin typeface="Courier"/>
              </a:rPr>
              <a:t> </a:t>
            </a:r>
            <a:r>
              <a:rPr lang="en-US" dirty="0">
                <a:solidFill>
                  <a:srgbClr val="40A070"/>
                </a:solidFill>
                <a:latin typeface="Courier"/>
              </a:rPr>
              <a:t>4</a:t>
            </a:r>
            <a:r>
              <a:rPr lang="en-US" dirty="0">
                <a:latin typeface="Courier"/>
              </a:rPr>
              <a:t>) </a:t>
            </a:r>
            <a:r>
              <a:rPr lang="en-US" dirty="0">
                <a:solidFill>
                  <a:srgbClr val="4070A0"/>
                </a:solidFill>
                <a:latin typeface="Courier"/>
              </a:rPr>
              <a:t>+</a:t>
            </a:r>
            <a:br>
              <a:rPr lang="en-US" dirty="0"/>
            </a:br>
            <a:r>
              <a:rPr lang="en-US" i="1" dirty="0">
                <a:solidFill>
                  <a:srgbClr val="60A0B0"/>
                </a:solidFill>
                <a:latin typeface="Courier"/>
              </a:rPr>
              <a:t># </a:t>
            </a:r>
            <a:r>
              <a:rPr lang="en-US" i="1" dirty="0" err="1">
                <a:solidFill>
                  <a:srgbClr val="60A0B0"/>
                </a:solidFill>
                <a:latin typeface="Courier"/>
              </a:rPr>
              <a:t>ændrer</a:t>
            </a:r>
            <a:r>
              <a:rPr lang="en-US" i="1" dirty="0">
                <a:solidFill>
                  <a:srgbClr val="60A0B0"/>
                </a:solidFill>
                <a:latin typeface="Courier"/>
              </a:rPr>
              <a:t> </a:t>
            </a:r>
            <a:r>
              <a:rPr lang="en-US" i="1" dirty="0" err="1">
                <a:solidFill>
                  <a:srgbClr val="60A0B0"/>
                </a:solidFill>
                <a:latin typeface="Courier"/>
              </a:rPr>
              <a:t>farver</a:t>
            </a:r>
            <a:r>
              <a:rPr lang="en-US" i="1" dirty="0">
                <a:solidFill>
                  <a:srgbClr val="60A0B0"/>
                </a:solidFill>
                <a:latin typeface="Courier"/>
              </a:rPr>
              <a:t> + labels</a:t>
            </a:r>
            <a:br>
              <a:rPr lang="en-US" dirty="0"/>
            </a:br>
            <a:r>
              <a:rPr lang="en-US" dirty="0">
                <a:latin typeface="Courier"/>
              </a:rPr>
              <a:t>  </a:t>
            </a:r>
            <a:r>
              <a:rPr lang="en-US" dirty="0" err="1">
                <a:solidFill>
                  <a:srgbClr val="06287E"/>
                </a:solidFill>
                <a:latin typeface="Courier"/>
              </a:rPr>
              <a:t>scale_color_manual</a:t>
            </a:r>
            <a:r>
              <a:rPr lang="en-US" dirty="0">
                <a:latin typeface="Courier"/>
              </a:rPr>
              <a:t>(</a:t>
            </a:r>
            <a:r>
              <a:rPr lang="en-US" dirty="0">
                <a:solidFill>
                  <a:srgbClr val="7D9029"/>
                </a:solidFill>
                <a:latin typeface="Courier"/>
              </a:rPr>
              <a:t>values =</a:t>
            </a:r>
            <a:r>
              <a:rPr lang="en-US" dirty="0">
                <a:latin typeface="Courier"/>
              </a:rPr>
              <a:t> </a:t>
            </a:r>
            <a:r>
              <a:rPr lang="en-US" dirty="0">
                <a:solidFill>
                  <a:srgbClr val="06287E"/>
                </a:solidFill>
                <a:latin typeface="Courier"/>
              </a:rPr>
              <a:t>c</a:t>
            </a:r>
            <a:r>
              <a:rPr lang="en-US" dirty="0">
                <a:latin typeface="Courier"/>
              </a:rPr>
              <a:t>(</a:t>
            </a:r>
            <a:r>
              <a:rPr lang="en-US" dirty="0">
                <a:solidFill>
                  <a:srgbClr val="4070A0"/>
                </a:solidFill>
                <a:latin typeface="Courier"/>
              </a:rPr>
              <a:t>"</a:t>
            </a:r>
            <a:r>
              <a:rPr lang="en-US" dirty="0" err="1">
                <a:solidFill>
                  <a:srgbClr val="4070A0"/>
                </a:solidFill>
                <a:latin typeface="Courier"/>
              </a:rPr>
              <a:t>lightblue</a:t>
            </a:r>
            <a:r>
              <a:rPr lang="en-US" dirty="0">
                <a:solidFill>
                  <a:srgbClr val="4070A0"/>
                </a:solidFill>
                <a:latin typeface="Courier"/>
              </a:rPr>
              <a:t>"</a:t>
            </a:r>
            <a:r>
              <a:rPr lang="en-US" dirty="0">
                <a:latin typeface="Courier"/>
              </a:rPr>
              <a:t>, </a:t>
            </a:r>
            <a:r>
              <a:rPr lang="en-US" dirty="0">
                <a:solidFill>
                  <a:srgbClr val="4070A0"/>
                </a:solidFill>
                <a:latin typeface="Courier"/>
              </a:rPr>
              <a:t>"</a:t>
            </a:r>
            <a:r>
              <a:rPr lang="en-US" dirty="0" err="1">
                <a:solidFill>
                  <a:srgbClr val="4070A0"/>
                </a:solidFill>
                <a:latin typeface="Courier"/>
              </a:rPr>
              <a:t>darkred</a:t>
            </a:r>
            <a:r>
              <a:rPr lang="en-US" dirty="0">
                <a:solidFill>
                  <a:srgbClr val="4070A0"/>
                </a:solidFill>
                <a:latin typeface="Courier"/>
              </a:rPr>
              <a:t>"</a:t>
            </a:r>
            <a:r>
              <a:rPr lang="en-US" dirty="0">
                <a:latin typeface="Courier"/>
              </a:rPr>
              <a:t>), </a:t>
            </a:r>
            <a:r>
              <a:rPr lang="en-US" dirty="0">
                <a:solidFill>
                  <a:srgbClr val="7D9029"/>
                </a:solidFill>
                <a:latin typeface="Courier"/>
              </a:rPr>
              <a:t>labels =</a:t>
            </a:r>
            <a:r>
              <a:rPr lang="en-US" dirty="0">
                <a:latin typeface="Courier"/>
              </a:rPr>
              <a:t> </a:t>
            </a:r>
            <a:r>
              <a:rPr lang="en-US" dirty="0">
                <a:solidFill>
                  <a:srgbClr val="06287E"/>
                </a:solidFill>
                <a:latin typeface="Courier"/>
              </a:rPr>
              <a:t>c</a:t>
            </a:r>
            <a:r>
              <a:rPr lang="en-US" dirty="0">
                <a:latin typeface="Courier"/>
              </a:rPr>
              <a:t>(</a:t>
            </a:r>
            <a:r>
              <a:rPr lang="en-US" dirty="0">
                <a:solidFill>
                  <a:srgbClr val="4070A0"/>
                </a:solidFill>
                <a:latin typeface="Courier"/>
              </a:rPr>
              <a:t>"Individuals"</a:t>
            </a:r>
            <a:r>
              <a:rPr lang="en-US" dirty="0">
                <a:latin typeface="Courier"/>
              </a:rPr>
              <a:t>, </a:t>
            </a:r>
            <a:r>
              <a:rPr lang="en-US" dirty="0">
                <a:solidFill>
                  <a:srgbClr val="4070A0"/>
                </a:solidFill>
                <a:latin typeface="Courier"/>
              </a:rPr>
              <a:t>"Commissions"</a:t>
            </a:r>
            <a:r>
              <a:rPr lang="en-US" dirty="0">
                <a:latin typeface="Courier"/>
              </a:rPr>
              <a:t>)) </a:t>
            </a:r>
            <a:r>
              <a:rPr lang="en-US" dirty="0">
                <a:solidFill>
                  <a:srgbClr val="4070A0"/>
                </a:solidFill>
                <a:latin typeface="Courier"/>
              </a:rPr>
              <a:t>+</a:t>
            </a:r>
            <a:br>
              <a:rPr lang="en-US" dirty="0"/>
            </a:br>
            <a:r>
              <a:rPr lang="en-US" i="1" dirty="0">
                <a:solidFill>
                  <a:srgbClr val="60A0B0"/>
                </a:solidFill>
                <a:latin typeface="Courier"/>
              </a:rPr>
              <a:t># graph </a:t>
            </a:r>
            <a:r>
              <a:rPr lang="en-US" i="1" dirty="0" err="1">
                <a:solidFill>
                  <a:srgbClr val="60A0B0"/>
                </a:solidFill>
                <a:latin typeface="Courier"/>
              </a:rPr>
              <a:t>thema</a:t>
            </a:r>
            <a:r>
              <a:rPr lang="en-US" i="1" dirty="0">
                <a:solidFill>
                  <a:srgbClr val="60A0B0"/>
                </a:solidFill>
                <a:latin typeface="Courier"/>
              </a:rPr>
              <a:t> </a:t>
            </a:r>
            <a:r>
              <a:rPr lang="en-US" i="1" dirty="0" err="1">
                <a:solidFill>
                  <a:srgbClr val="60A0B0"/>
                </a:solidFill>
                <a:latin typeface="Courier"/>
              </a:rPr>
              <a:t>som</a:t>
            </a:r>
            <a:r>
              <a:rPr lang="en-US" i="1" dirty="0">
                <a:solidFill>
                  <a:srgbClr val="60A0B0"/>
                </a:solidFill>
                <a:latin typeface="Courier"/>
              </a:rPr>
              <a:t> </a:t>
            </a:r>
            <a:r>
              <a:rPr lang="en-US" i="1" dirty="0" err="1">
                <a:solidFill>
                  <a:srgbClr val="60A0B0"/>
                </a:solidFill>
                <a:latin typeface="Courier"/>
              </a:rPr>
              <a:t>skal</a:t>
            </a:r>
            <a:r>
              <a:rPr lang="en-US" i="1" dirty="0">
                <a:solidFill>
                  <a:srgbClr val="60A0B0"/>
                </a:solidFill>
                <a:latin typeface="Courier"/>
              </a:rPr>
              <a:t> </a:t>
            </a:r>
            <a:r>
              <a:rPr lang="en-US" i="1" dirty="0" err="1">
                <a:solidFill>
                  <a:srgbClr val="60A0B0"/>
                </a:solidFill>
                <a:latin typeface="Courier"/>
              </a:rPr>
              <a:t>altid</a:t>
            </a:r>
            <a:r>
              <a:rPr lang="en-US" i="1" dirty="0">
                <a:solidFill>
                  <a:srgbClr val="60A0B0"/>
                </a:solidFill>
                <a:latin typeface="Courier"/>
              </a:rPr>
              <a:t> </a:t>
            </a:r>
            <a:r>
              <a:rPr lang="en-US" i="1" dirty="0" err="1">
                <a:solidFill>
                  <a:srgbClr val="60A0B0"/>
                </a:solidFill>
                <a:latin typeface="Courier"/>
              </a:rPr>
              <a:t>tilføjes</a:t>
            </a:r>
            <a:r>
              <a:rPr lang="en-US" i="1" dirty="0">
                <a:solidFill>
                  <a:srgbClr val="60A0B0"/>
                </a:solidFill>
                <a:latin typeface="Courier"/>
              </a:rPr>
              <a:t> </a:t>
            </a:r>
            <a:br>
              <a:rPr lang="en-US" dirty="0"/>
            </a:br>
            <a:r>
              <a:rPr lang="en-US" dirty="0">
                <a:latin typeface="Courier"/>
              </a:rPr>
              <a:t>  </a:t>
            </a:r>
            <a:r>
              <a:rPr lang="en-US" dirty="0" err="1">
                <a:solidFill>
                  <a:srgbClr val="06287E"/>
                </a:solidFill>
                <a:latin typeface="Courier"/>
              </a:rPr>
              <a:t>theme_graph</a:t>
            </a:r>
            <a:r>
              <a:rPr lang="en-US" dirty="0">
                <a:latin typeface="Courier"/>
              </a:rPr>
              <a:t>() </a:t>
            </a:r>
            <a:r>
              <a:rPr lang="en-US" dirty="0">
                <a:solidFill>
                  <a:srgbClr val="4070A0"/>
                </a:solidFill>
                <a:latin typeface="Courier"/>
              </a:rPr>
              <a:t>+</a:t>
            </a:r>
            <a:r>
              <a:rPr lang="en-US" dirty="0">
                <a:latin typeface="Courier"/>
              </a:rPr>
              <a:t> </a:t>
            </a:r>
            <a:br>
              <a:rPr lang="en-US" dirty="0"/>
            </a:br>
            <a:r>
              <a:rPr lang="en-US" i="1" dirty="0">
                <a:solidFill>
                  <a:srgbClr val="60A0B0"/>
                </a:solidFill>
                <a:latin typeface="Courier"/>
              </a:rPr>
              <a:t># det </a:t>
            </a:r>
            <a:r>
              <a:rPr lang="en-US" i="1" dirty="0" err="1">
                <a:solidFill>
                  <a:srgbClr val="60A0B0"/>
                </a:solidFill>
                <a:latin typeface="Courier"/>
              </a:rPr>
              <a:t>gør</a:t>
            </a:r>
            <a:r>
              <a:rPr lang="en-US" i="1" dirty="0">
                <a:solidFill>
                  <a:srgbClr val="60A0B0"/>
                </a:solidFill>
                <a:latin typeface="Courier"/>
              </a:rPr>
              <a:t> at "color" </a:t>
            </a:r>
            <a:r>
              <a:rPr lang="en-US" i="1" dirty="0" err="1">
                <a:solidFill>
                  <a:srgbClr val="60A0B0"/>
                </a:solidFill>
                <a:latin typeface="Courier"/>
              </a:rPr>
              <a:t>titlen</a:t>
            </a:r>
            <a:r>
              <a:rPr lang="en-US" i="1" dirty="0">
                <a:solidFill>
                  <a:srgbClr val="60A0B0"/>
                </a:solidFill>
                <a:latin typeface="Courier"/>
              </a:rPr>
              <a:t> </a:t>
            </a:r>
            <a:r>
              <a:rPr lang="en-US" i="1" dirty="0" err="1">
                <a:solidFill>
                  <a:srgbClr val="60A0B0"/>
                </a:solidFill>
                <a:latin typeface="Courier"/>
              </a:rPr>
              <a:t>ikke</a:t>
            </a:r>
            <a:r>
              <a:rPr lang="en-US" i="1" dirty="0">
                <a:solidFill>
                  <a:srgbClr val="60A0B0"/>
                </a:solidFill>
                <a:latin typeface="Courier"/>
              </a:rPr>
              <a:t> </a:t>
            </a:r>
            <a:r>
              <a:rPr lang="en-US" i="1" dirty="0" err="1">
                <a:solidFill>
                  <a:srgbClr val="60A0B0"/>
                </a:solidFill>
                <a:latin typeface="Courier"/>
              </a:rPr>
              <a:t>bliver</a:t>
            </a:r>
            <a:r>
              <a:rPr lang="en-US" i="1" dirty="0">
                <a:solidFill>
                  <a:srgbClr val="60A0B0"/>
                </a:solidFill>
                <a:latin typeface="Courier"/>
              </a:rPr>
              <a:t> </a:t>
            </a:r>
            <a:r>
              <a:rPr lang="en-US" i="1" dirty="0" err="1">
                <a:solidFill>
                  <a:srgbClr val="60A0B0"/>
                </a:solidFill>
                <a:latin typeface="Courier"/>
              </a:rPr>
              <a:t>vist</a:t>
            </a:r>
            <a:r>
              <a:rPr lang="en-US" i="1" dirty="0">
                <a:solidFill>
                  <a:srgbClr val="60A0B0"/>
                </a:solidFill>
                <a:latin typeface="Courier"/>
              </a:rPr>
              <a:t> </a:t>
            </a:r>
            <a:r>
              <a:rPr lang="en-US" i="1" dirty="0" err="1">
                <a:solidFill>
                  <a:srgbClr val="60A0B0"/>
                </a:solidFill>
                <a:latin typeface="Courier"/>
              </a:rPr>
              <a:t>i</a:t>
            </a:r>
            <a:r>
              <a:rPr lang="en-US" i="1" dirty="0">
                <a:solidFill>
                  <a:srgbClr val="60A0B0"/>
                </a:solidFill>
                <a:latin typeface="Courier"/>
              </a:rPr>
              <a:t> </a:t>
            </a:r>
            <a:r>
              <a:rPr lang="en-US" i="1" dirty="0" err="1">
                <a:solidFill>
                  <a:srgbClr val="60A0B0"/>
                </a:solidFill>
                <a:latin typeface="Courier"/>
              </a:rPr>
              <a:t>forklaringerne</a:t>
            </a:r>
            <a:r>
              <a:rPr lang="en-US" i="1" dirty="0">
                <a:solidFill>
                  <a:srgbClr val="60A0B0"/>
                </a:solidFill>
                <a:latin typeface="Courier"/>
              </a:rPr>
              <a:t> </a:t>
            </a:r>
            <a:br>
              <a:rPr lang="en-US" dirty="0"/>
            </a:br>
            <a:r>
              <a:rPr lang="en-US" dirty="0">
                <a:latin typeface="Courier"/>
              </a:rPr>
              <a:t>  </a:t>
            </a:r>
            <a:r>
              <a:rPr lang="en-US" dirty="0">
                <a:solidFill>
                  <a:srgbClr val="06287E"/>
                </a:solidFill>
                <a:latin typeface="Courier"/>
              </a:rPr>
              <a:t>labs</a:t>
            </a:r>
            <a:r>
              <a:rPr lang="en-US" dirty="0">
                <a:latin typeface="Courier"/>
              </a:rPr>
              <a:t>(</a:t>
            </a:r>
            <a:r>
              <a:rPr lang="en-US" dirty="0">
                <a:solidFill>
                  <a:srgbClr val="7D9029"/>
                </a:solidFill>
                <a:latin typeface="Courier"/>
              </a:rPr>
              <a:t>color =</a:t>
            </a:r>
            <a:r>
              <a:rPr lang="en-US" dirty="0">
                <a:latin typeface="Courier"/>
              </a:rPr>
              <a:t> </a:t>
            </a:r>
            <a:r>
              <a:rPr lang="en-US" dirty="0">
                <a:solidFill>
                  <a:srgbClr val="4070A0"/>
                </a:solidFill>
                <a:latin typeface="Courier"/>
              </a:rPr>
              <a:t>""</a:t>
            </a:r>
            <a:r>
              <a:rPr lang="en-US" dirty="0">
                <a:latin typeface="Courier"/>
              </a:rPr>
              <a:t>)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A3C5DDF-518E-CE48-824C-E29F77DD92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541" y="1166735"/>
            <a:ext cx="8572918" cy="5615961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0A6F9AA5-189D-2B42-8AF5-BE9DAF1DB2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8940" y="578452"/>
            <a:ext cx="10854120" cy="2387600"/>
          </a:xfrm>
        </p:spPr>
        <p:txBody>
          <a:bodyPr/>
          <a:lstStyle/>
          <a:p>
            <a:pPr marL="0" lvl="0" indent="0">
              <a:buNone/>
            </a:pPr>
            <a:r>
              <a:t>Øvelse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643FB-DD42-B844-B5A9-98A38D722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172" y="268014"/>
            <a:ext cx="10825656" cy="575442"/>
          </a:xfrm>
        </p:spPr>
        <p:txBody>
          <a:bodyPr/>
          <a:lstStyle/>
          <a:p>
            <a:pPr marL="0" lvl="0" indent="0">
              <a:buNone/>
            </a:pPr>
            <a:r>
              <a:t>Opgaver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E9153-AE69-6A4C-B8FA-075A940D03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  <a:buAutoNum type="arabicPeriod"/>
            </a:pPr>
            <a:r>
              <a:rPr lang="en-US" dirty="0"/>
              <a:t>Download tom r-fil: </a:t>
            </a:r>
            <a:r>
              <a:rPr lang="en-US" b="1" dirty="0"/>
              <a:t>lektion01-øvelse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her</a:t>
            </a:r>
          </a:p>
          <a:p>
            <a:pPr lvl="1">
              <a:lnSpc>
                <a:spcPct val="150000"/>
              </a:lnSpc>
              <a:buAutoNum type="arabicPeriod"/>
            </a:pPr>
            <a:r>
              <a:rPr lang="en-US" dirty="0" err="1"/>
              <a:t>Svar</a:t>
            </a:r>
            <a:r>
              <a:rPr lang="en-US" dirty="0"/>
              <a:t> </a:t>
            </a:r>
            <a:r>
              <a:rPr lang="en-US" dirty="0" err="1"/>
              <a:t>på</a:t>
            </a:r>
            <a:r>
              <a:rPr lang="en-US" dirty="0"/>
              <a:t> </a:t>
            </a:r>
            <a:r>
              <a:rPr lang="en-US" dirty="0" err="1"/>
              <a:t>følgende</a:t>
            </a:r>
            <a:r>
              <a:rPr lang="en-US" dirty="0"/>
              <a:t> </a:t>
            </a:r>
            <a:r>
              <a:rPr lang="en-US" dirty="0" err="1"/>
              <a:t>spørgsmål</a:t>
            </a:r>
            <a:r>
              <a:rPr lang="en-US" dirty="0"/>
              <a:t>:</a:t>
            </a:r>
          </a:p>
          <a:p>
            <a:pPr lvl="1">
              <a:lnSpc>
                <a:spcPct val="150000"/>
              </a:lnSpc>
            </a:pPr>
            <a:r>
              <a:rPr lang="en-US" dirty="0" err="1"/>
              <a:t>Hvilke</a:t>
            </a:r>
            <a:r>
              <a:rPr lang="en-US" dirty="0"/>
              <a:t> </a:t>
            </a:r>
            <a:r>
              <a:rPr lang="en-US" dirty="0" err="1"/>
              <a:t>styrelser</a:t>
            </a:r>
            <a:r>
              <a:rPr lang="en-US" dirty="0"/>
              <a:t> (affiliation) har de </a:t>
            </a:r>
            <a:r>
              <a:rPr lang="en-US" dirty="0" err="1"/>
              <a:t>fleste</a:t>
            </a:r>
            <a:r>
              <a:rPr lang="en-US" dirty="0"/>
              <a:t> </a:t>
            </a:r>
            <a:r>
              <a:rPr lang="en-US" dirty="0" err="1"/>
              <a:t>medlemmer</a:t>
            </a:r>
            <a:r>
              <a:rPr lang="en-US" dirty="0"/>
              <a:t>?</a:t>
            </a:r>
          </a:p>
          <a:p>
            <a:pPr lvl="1">
              <a:lnSpc>
                <a:spcPct val="150000"/>
              </a:lnSpc>
            </a:pPr>
            <a:r>
              <a:rPr lang="en-US" dirty="0" err="1"/>
              <a:t>Hvor</a:t>
            </a:r>
            <a:r>
              <a:rPr lang="en-US" dirty="0"/>
              <a:t> mange </a:t>
            </a:r>
            <a:r>
              <a:rPr lang="en-US" dirty="0" err="1"/>
              <a:t>kvinder</a:t>
            </a:r>
            <a:r>
              <a:rPr lang="en-US" dirty="0"/>
              <a:t> </a:t>
            </a:r>
            <a:r>
              <a:rPr lang="en-US" dirty="0" err="1"/>
              <a:t>findes</a:t>
            </a:r>
            <a:r>
              <a:rPr lang="en-US" dirty="0"/>
              <a:t> der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datasæt</a:t>
            </a:r>
            <a:r>
              <a:rPr lang="en-US" dirty="0"/>
              <a:t>?</a:t>
            </a:r>
          </a:p>
          <a:p>
            <a:pPr lvl="1">
              <a:lnSpc>
                <a:spcPct val="150000"/>
              </a:lnSpc>
            </a:pPr>
            <a:r>
              <a:rPr lang="en-US" dirty="0" err="1"/>
              <a:t>Hvem</a:t>
            </a:r>
            <a:r>
              <a:rPr lang="en-US" dirty="0"/>
              <a:t> </a:t>
            </a:r>
            <a:r>
              <a:rPr lang="en-US" dirty="0" err="1"/>
              <a:t>sidder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de </a:t>
            </a:r>
            <a:r>
              <a:rPr lang="en-US" dirty="0" err="1"/>
              <a:t>fleste</a:t>
            </a:r>
            <a:r>
              <a:rPr lang="en-US" dirty="0"/>
              <a:t> </a:t>
            </a:r>
            <a:r>
              <a:rPr lang="en-US" dirty="0" err="1"/>
              <a:t>styrelser</a:t>
            </a:r>
            <a:r>
              <a:rPr lang="en-US" dirty="0"/>
              <a:t>?</a:t>
            </a:r>
          </a:p>
          <a:p>
            <a:pPr lvl="1">
              <a:lnSpc>
                <a:spcPct val="150000"/>
              </a:lnSpc>
              <a:buAutoNum type="arabicPeriod" startAt="3"/>
            </a:pPr>
            <a:r>
              <a:rPr lang="en-US" dirty="0" err="1"/>
              <a:t>Lav</a:t>
            </a:r>
            <a:r>
              <a:rPr lang="en-US" dirty="0"/>
              <a:t> et </a:t>
            </a:r>
            <a:r>
              <a:rPr lang="en-US" dirty="0" err="1"/>
              <a:t>nyt</a:t>
            </a:r>
            <a:r>
              <a:rPr lang="en-US" dirty="0"/>
              <a:t> </a:t>
            </a:r>
            <a:r>
              <a:rPr lang="en-US" dirty="0" err="1"/>
              <a:t>datasæt</a:t>
            </a:r>
            <a:r>
              <a:rPr lang="en-US" dirty="0"/>
              <a:t> “den1” </a:t>
            </a:r>
            <a:r>
              <a:rPr lang="en-US" dirty="0" err="1"/>
              <a:t>hvor</a:t>
            </a:r>
            <a:r>
              <a:rPr lang="en-US" dirty="0"/>
              <a:t> I </a:t>
            </a:r>
            <a:r>
              <a:rPr lang="en-US" dirty="0" err="1"/>
              <a:t>kigger</a:t>
            </a:r>
            <a:r>
              <a:rPr lang="en-US" dirty="0"/>
              <a:t> </a:t>
            </a:r>
            <a:r>
              <a:rPr lang="en-US" dirty="0" err="1"/>
              <a:t>kun</a:t>
            </a:r>
            <a:r>
              <a:rPr lang="en-US" dirty="0"/>
              <a:t> </a:t>
            </a:r>
            <a:r>
              <a:rPr lang="en-US" dirty="0" err="1"/>
              <a:t>på</a:t>
            </a:r>
            <a:r>
              <a:rPr lang="en-US" dirty="0"/>
              <a:t> </a:t>
            </a:r>
            <a:r>
              <a:rPr lang="en-US" dirty="0" err="1"/>
              <a:t>aktørene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sektor</a:t>
            </a:r>
            <a:r>
              <a:rPr lang="en-US" dirty="0"/>
              <a:t> “Parliament”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Er der </a:t>
            </a:r>
            <a:r>
              <a:rPr lang="en-US" dirty="0" err="1"/>
              <a:t>flere</a:t>
            </a:r>
            <a:r>
              <a:rPr lang="en-US" dirty="0"/>
              <a:t> </a:t>
            </a:r>
            <a:r>
              <a:rPr lang="en-US" dirty="0" err="1"/>
              <a:t>kvinder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dette</a:t>
            </a:r>
            <a:r>
              <a:rPr lang="en-US" dirty="0"/>
              <a:t> </a:t>
            </a:r>
            <a:r>
              <a:rPr lang="en-US" dirty="0" err="1"/>
              <a:t>dataseæt</a:t>
            </a:r>
            <a:r>
              <a:rPr lang="en-US" dirty="0"/>
              <a:t>?</a:t>
            </a:r>
          </a:p>
          <a:p>
            <a:pPr lvl="1">
              <a:lnSpc>
                <a:spcPct val="150000"/>
              </a:lnSpc>
              <a:buAutoNum type="arabicPeriod" startAt="4"/>
            </a:pPr>
            <a:r>
              <a:rPr lang="en-US" dirty="0" err="1"/>
              <a:t>Lav</a:t>
            </a:r>
            <a:r>
              <a:rPr lang="en-US" dirty="0"/>
              <a:t> et one-mode </a:t>
            </a:r>
            <a:r>
              <a:rPr lang="en-US" dirty="0" err="1"/>
              <a:t>netværk</a:t>
            </a:r>
            <a:r>
              <a:rPr lang="en-US" dirty="0"/>
              <a:t> </a:t>
            </a:r>
            <a:r>
              <a:rPr lang="en-US" dirty="0" err="1"/>
              <a:t>af</a:t>
            </a:r>
            <a:r>
              <a:rPr lang="en-US" dirty="0"/>
              <a:t> </a:t>
            </a:r>
            <a:r>
              <a:rPr lang="en-US" dirty="0" err="1"/>
              <a:t>individuer</a:t>
            </a:r>
            <a:r>
              <a:rPr lang="en-US" dirty="0"/>
              <a:t> </a:t>
            </a:r>
            <a:r>
              <a:rPr lang="en-US" dirty="0" err="1"/>
              <a:t>og</a:t>
            </a:r>
            <a:r>
              <a:rPr lang="en-US" dirty="0"/>
              <a:t> </a:t>
            </a:r>
            <a:r>
              <a:rPr lang="en-US" dirty="0" err="1"/>
              <a:t>visualisere</a:t>
            </a:r>
            <a:r>
              <a:rPr lang="en-US" dirty="0"/>
              <a:t> </a:t>
            </a:r>
            <a:r>
              <a:rPr lang="en-US" dirty="0" err="1"/>
              <a:t>dette</a:t>
            </a:r>
            <a:r>
              <a:rPr lang="en-US" dirty="0"/>
              <a:t>.</a:t>
            </a:r>
          </a:p>
          <a:p>
            <a:pPr lvl="1">
              <a:lnSpc>
                <a:spcPct val="150000"/>
              </a:lnSpc>
              <a:buAutoNum type="arabicPeriod" startAt="4"/>
            </a:pPr>
            <a:r>
              <a:rPr lang="en-US" dirty="0" err="1"/>
              <a:t>Beskriv</a:t>
            </a:r>
            <a:r>
              <a:rPr lang="en-US" dirty="0"/>
              <a:t> </a:t>
            </a:r>
            <a:r>
              <a:rPr lang="en-US" dirty="0" err="1"/>
              <a:t>netværket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0A6F9AA5-189D-2B42-8AF5-BE9DAF1DB2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8940" y="578452"/>
            <a:ext cx="10854120" cy="2387600"/>
          </a:xfrm>
        </p:spPr>
        <p:txBody>
          <a:bodyPr/>
          <a:lstStyle/>
          <a:p>
            <a:pPr marL="0" lvl="0" indent="0">
              <a:buNone/>
            </a:pPr>
            <a:r>
              <a:t>R set up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643FB-DD42-B844-B5A9-98A38D722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172" y="268014"/>
            <a:ext cx="10825656" cy="575442"/>
          </a:xfrm>
        </p:spPr>
        <p:txBody>
          <a:bodyPr/>
          <a:lstStyle/>
          <a:p>
            <a:pPr marL="0" lvl="0" indent="0">
              <a:buNone/>
            </a:pPr>
            <a:r>
              <a:t>Installering af R og Rstudio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E9153-AE69-6A4C-B8FA-075A940D03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i="1" dirty="0">
                <a:solidFill>
                  <a:srgbClr val="60A0B0"/>
                </a:solidFill>
                <a:latin typeface="Courier"/>
              </a:rPr>
              <a:t># </a:t>
            </a:r>
            <a:r>
              <a:rPr i="1" dirty="0" err="1">
                <a:solidFill>
                  <a:srgbClr val="60A0B0"/>
                </a:solidFill>
                <a:latin typeface="Courier"/>
              </a:rPr>
              <a:t>funktion</a:t>
            </a:r>
            <a:r>
              <a:rPr i="1" dirty="0">
                <a:solidFill>
                  <a:srgbClr val="60A0B0"/>
                </a:solidFill>
                <a:latin typeface="Courier"/>
              </a:rPr>
              <a:t> </a:t>
            </a:r>
            <a:r>
              <a:rPr i="1" dirty="0" err="1">
                <a:solidFill>
                  <a:srgbClr val="60A0B0"/>
                </a:solidFill>
                <a:latin typeface="Courier"/>
              </a:rPr>
              <a:t>til</a:t>
            </a:r>
            <a:r>
              <a:rPr i="1" dirty="0">
                <a:solidFill>
                  <a:srgbClr val="60A0B0"/>
                </a:solidFill>
                <a:latin typeface="Courier"/>
              </a:rPr>
              <a:t> at vise </a:t>
            </a:r>
            <a:r>
              <a:rPr i="1" dirty="0" err="1">
                <a:solidFill>
                  <a:srgbClr val="60A0B0"/>
                </a:solidFill>
                <a:latin typeface="Courier"/>
              </a:rPr>
              <a:t>informationerne</a:t>
            </a:r>
            <a:r>
              <a:rPr i="1" dirty="0">
                <a:solidFill>
                  <a:srgbClr val="60A0B0"/>
                </a:solidFill>
                <a:latin typeface="Courier"/>
              </a:rPr>
              <a:t> om R </a:t>
            </a:r>
            <a:r>
              <a:rPr i="1" dirty="0" err="1">
                <a:solidFill>
                  <a:srgbClr val="60A0B0"/>
                </a:solidFill>
                <a:latin typeface="Courier"/>
              </a:rPr>
              <a:t>versionen</a:t>
            </a:r>
            <a:r>
              <a:rPr i="1" dirty="0">
                <a:solidFill>
                  <a:srgbClr val="60A0B0"/>
                </a:solidFill>
                <a:latin typeface="Courier"/>
              </a:rPr>
              <a:t> + </a:t>
            </a:r>
            <a:r>
              <a:rPr i="1" dirty="0" err="1">
                <a:solidFill>
                  <a:srgbClr val="60A0B0"/>
                </a:solidFill>
                <a:latin typeface="Courier"/>
              </a:rPr>
              <a:t>andre</a:t>
            </a:r>
            <a:r>
              <a:rPr i="1" dirty="0">
                <a:solidFill>
                  <a:srgbClr val="60A0B0"/>
                </a:solidFill>
                <a:latin typeface="Courier"/>
              </a:rPr>
              <a:t> ting</a:t>
            </a:r>
            <a:br>
              <a:rPr dirty="0"/>
            </a:br>
            <a:r>
              <a:rPr dirty="0">
                <a:latin typeface="Courier"/>
              </a:rPr>
              <a:t>version </a:t>
            </a:r>
            <a:r>
              <a:rPr dirty="0">
                <a:solidFill>
                  <a:srgbClr val="007020"/>
                </a:solidFill>
                <a:latin typeface="Courier"/>
              </a:rPr>
              <a:t>&lt;-</a:t>
            </a:r>
            <a:r>
              <a:rPr dirty="0">
                <a:latin typeface="Courier"/>
              </a:rPr>
              <a:t> </a:t>
            </a:r>
            <a:r>
              <a:rPr dirty="0" err="1">
                <a:solidFill>
                  <a:srgbClr val="06287E"/>
                </a:solidFill>
                <a:latin typeface="Courier"/>
              </a:rPr>
              <a:t>R.Version</a:t>
            </a:r>
            <a:r>
              <a:rPr dirty="0">
                <a:latin typeface="Courier"/>
              </a:rPr>
              <a:t>() </a:t>
            </a:r>
            <a:br>
              <a:rPr dirty="0"/>
            </a:br>
            <a:br>
              <a:rPr dirty="0"/>
            </a:br>
            <a:r>
              <a:rPr i="1" dirty="0">
                <a:solidFill>
                  <a:srgbClr val="60A0B0"/>
                </a:solidFill>
                <a:latin typeface="Courier"/>
              </a:rPr>
              <a:t># </a:t>
            </a:r>
            <a:r>
              <a:rPr i="1" dirty="0" err="1">
                <a:solidFill>
                  <a:srgbClr val="60A0B0"/>
                </a:solidFill>
                <a:latin typeface="Courier"/>
              </a:rPr>
              <a:t>kun</a:t>
            </a:r>
            <a:r>
              <a:rPr i="1" dirty="0">
                <a:solidFill>
                  <a:srgbClr val="60A0B0"/>
                </a:solidFill>
                <a:latin typeface="Courier"/>
              </a:rPr>
              <a:t> R </a:t>
            </a:r>
            <a:r>
              <a:rPr i="1" dirty="0" err="1">
                <a:solidFill>
                  <a:srgbClr val="60A0B0"/>
                </a:solidFill>
                <a:latin typeface="Courier"/>
              </a:rPr>
              <a:t>versionen</a:t>
            </a:r>
            <a:br>
              <a:rPr dirty="0"/>
            </a:br>
            <a:r>
              <a:rPr dirty="0" err="1">
                <a:latin typeface="Courier"/>
              </a:rPr>
              <a:t>version</a:t>
            </a:r>
            <a:r>
              <a:rPr dirty="0" err="1">
                <a:solidFill>
                  <a:srgbClr val="4070A0"/>
                </a:solidFill>
                <a:latin typeface="Courier"/>
              </a:rPr>
              <a:t>$</a:t>
            </a:r>
            <a:r>
              <a:rPr dirty="0" err="1">
                <a:latin typeface="Courier"/>
              </a:rPr>
              <a:t>version.string</a:t>
            </a:r>
            <a:endParaRPr dirty="0">
              <a:latin typeface="Courier"/>
            </a:endParaRPr>
          </a:p>
          <a:p>
            <a:pPr lvl="0" indent="0">
              <a:buNone/>
            </a:pPr>
            <a:r>
              <a:rPr dirty="0">
                <a:latin typeface="Courier"/>
              </a:rPr>
              <a:t>## [1] "R version 4.1.2 (2021-11-01)"</a:t>
            </a:r>
            <a:endParaRPr lang="de-DE" dirty="0">
              <a:latin typeface="Courier"/>
            </a:endParaRPr>
          </a:p>
          <a:p>
            <a:pPr lvl="0" indent="0">
              <a:buNone/>
            </a:pPr>
            <a:endParaRPr lang="en-DK" dirty="0">
              <a:latin typeface="Courier"/>
            </a:endParaRPr>
          </a:p>
          <a:p>
            <a:pPr marL="0" lvl="0" indent="0">
              <a:buNone/>
            </a:pPr>
            <a:r>
              <a:rPr lang="en-US" dirty="0" err="1"/>
              <a:t>Sådan</a:t>
            </a:r>
            <a:r>
              <a:rPr lang="en-US" dirty="0"/>
              <a:t> </a:t>
            </a:r>
            <a:r>
              <a:rPr lang="en-US" dirty="0" err="1"/>
              <a:t>tjekker</a:t>
            </a:r>
            <a:r>
              <a:rPr lang="en-US" dirty="0"/>
              <a:t> du din </a:t>
            </a:r>
            <a:r>
              <a:rPr lang="en-US" dirty="0" err="1"/>
              <a:t>Rstudio</a:t>
            </a:r>
            <a:r>
              <a:rPr lang="en-US" dirty="0"/>
              <a:t> version: Help -&gt; About </a:t>
            </a:r>
            <a:r>
              <a:rPr lang="en-US" dirty="0" err="1"/>
              <a:t>Rstudio</a:t>
            </a:r>
            <a:endParaRPr lang="en-US" dirty="0"/>
          </a:p>
          <a:p>
            <a:pPr lvl="1"/>
            <a:r>
              <a:rPr lang="en-US" b="1" dirty="0"/>
              <a:t>RStudio 2021.09.0+351</a:t>
            </a:r>
          </a:p>
          <a:p>
            <a:pPr lvl="0" indent="0">
              <a:buNone/>
            </a:pPr>
            <a:endParaRPr dirty="0">
              <a:latin typeface="Courier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643FB-DD42-B844-B5A9-98A38D722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172" y="268014"/>
            <a:ext cx="10825656" cy="575442"/>
          </a:xfrm>
        </p:spPr>
        <p:txBody>
          <a:bodyPr/>
          <a:lstStyle/>
          <a:p>
            <a:pPr marL="0" lvl="0" indent="0">
              <a:buNone/>
            </a:pPr>
            <a:r>
              <a:t>Folder struktur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E9153-AE69-6A4C-B8FA-075A940D03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lang="en-US" i="1" dirty="0">
                <a:solidFill>
                  <a:srgbClr val="60A0B0"/>
                </a:solidFill>
                <a:latin typeface="Courier"/>
              </a:rPr>
              <a:t># </a:t>
            </a:r>
            <a:r>
              <a:rPr lang="en-US" i="1" dirty="0" err="1">
                <a:solidFill>
                  <a:srgbClr val="60A0B0"/>
                </a:solidFill>
                <a:latin typeface="Courier"/>
              </a:rPr>
              <a:t>funktionen</a:t>
            </a:r>
            <a:r>
              <a:rPr lang="en-US" i="1" dirty="0">
                <a:solidFill>
                  <a:srgbClr val="60A0B0"/>
                </a:solidFill>
                <a:latin typeface="Courier"/>
              </a:rPr>
              <a:t> </a:t>
            </a:r>
            <a:r>
              <a:rPr lang="en-US" i="1" dirty="0" err="1">
                <a:solidFill>
                  <a:srgbClr val="60A0B0"/>
                </a:solidFill>
                <a:latin typeface="Courier"/>
              </a:rPr>
              <a:t>til</a:t>
            </a:r>
            <a:r>
              <a:rPr lang="en-US" i="1" dirty="0">
                <a:solidFill>
                  <a:srgbClr val="60A0B0"/>
                </a:solidFill>
                <a:latin typeface="Courier"/>
              </a:rPr>
              <a:t> at lave </a:t>
            </a:r>
            <a:r>
              <a:rPr lang="en-US" i="1" dirty="0" err="1">
                <a:solidFill>
                  <a:srgbClr val="60A0B0"/>
                </a:solidFill>
                <a:latin typeface="Courier"/>
              </a:rPr>
              <a:t>en</a:t>
            </a:r>
            <a:r>
              <a:rPr lang="en-US" i="1" dirty="0">
                <a:solidFill>
                  <a:srgbClr val="60A0B0"/>
                </a:solidFill>
                <a:latin typeface="Courier"/>
              </a:rPr>
              <a:t> "working directory"</a:t>
            </a:r>
            <a:br>
              <a:rPr lang="en-US" dirty="0"/>
            </a:br>
            <a:r>
              <a:rPr lang="en-US" dirty="0" err="1">
                <a:solidFill>
                  <a:srgbClr val="06287E"/>
                </a:solidFill>
                <a:latin typeface="Courier"/>
              </a:rPr>
              <a:t>setwd</a:t>
            </a:r>
            <a:r>
              <a:rPr lang="en-US" dirty="0">
                <a:latin typeface="Courier"/>
              </a:rPr>
              <a:t>(</a:t>
            </a:r>
            <a:r>
              <a:rPr lang="en-US" dirty="0">
                <a:solidFill>
                  <a:srgbClr val="4070A0"/>
                </a:solidFill>
                <a:latin typeface="Courier"/>
              </a:rPr>
              <a:t>"/Users/</a:t>
            </a:r>
            <a:r>
              <a:rPr lang="en-US" dirty="0" err="1">
                <a:solidFill>
                  <a:srgbClr val="4070A0"/>
                </a:solidFill>
                <a:latin typeface="Courier"/>
              </a:rPr>
              <a:t>alexandergamerdinger</a:t>
            </a:r>
            <a:r>
              <a:rPr lang="en-US" dirty="0">
                <a:solidFill>
                  <a:srgbClr val="4070A0"/>
                </a:solidFill>
                <a:latin typeface="Courier"/>
              </a:rPr>
              <a:t>/Desktop/PhD/teaching/virksomhedsstrategi_forår_2022"</a:t>
            </a:r>
            <a:r>
              <a:rPr lang="en-US" dirty="0">
                <a:latin typeface="Courier"/>
              </a:rPr>
              <a:t>)</a:t>
            </a:r>
            <a:br>
              <a:rPr lang="en-US" dirty="0"/>
            </a:br>
            <a:br>
              <a:rPr lang="en-US" dirty="0"/>
            </a:br>
            <a:r>
              <a:rPr lang="en-US" i="1" dirty="0">
                <a:solidFill>
                  <a:srgbClr val="60A0B0"/>
                </a:solidFill>
                <a:latin typeface="Courier"/>
              </a:rPr>
              <a:t># se </a:t>
            </a:r>
            <a:r>
              <a:rPr lang="en-US" i="1" dirty="0" err="1">
                <a:solidFill>
                  <a:srgbClr val="60A0B0"/>
                </a:solidFill>
                <a:latin typeface="Courier"/>
              </a:rPr>
              <a:t>hvilken</a:t>
            </a:r>
            <a:r>
              <a:rPr lang="en-US" i="1" dirty="0">
                <a:solidFill>
                  <a:srgbClr val="60A0B0"/>
                </a:solidFill>
                <a:latin typeface="Courier"/>
              </a:rPr>
              <a:t> "working directory" du har</a:t>
            </a:r>
            <a:br>
              <a:rPr lang="en-US" dirty="0"/>
            </a:br>
            <a:r>
              <a:rPr lang="en-US" dirty="0" err="1">
                <a:solidFill>
                  <a:srgbClr val="06287E"/>
                </a:solidFill>
                <a:latin typeface="Courier"/>
              </a:rPr>
              <a:t>getwd</a:t>
            </a:r>
            <a:r>
              <a:rPr lang="en-US" dirty="0">
                <a:latin typeface="Courier"/>
              </a:rPr>
              <a:t>()</a:t>
            </a:r>
          </a:p>
          <a:p>
            <a:pPr lvl="0" indent="0">
              <a:buNone/>
            </a:pPr>
            <a:r>
              <a:rPr lang="en-US" dirty="0">
                <a:latin typeface="Courier"/>
              </a:rPr>
              <a:t>## [1] "/Users/</a:t>
            </a:r>
            <a:r>
              <a:rPr lang="en-US" dirty="0" err="1">
                <a:latin typeface="Courier"/>
              </a:rPr>
              <a:t>alexandergamerdinger</a:t>
            </a:r>
            <a:r>
              <a:rPr lang="en-US" dirty="0">
                <a:latin typeface="Courier"/>
              </a:rPr>
              <a:t>/Desktop/PhD/teaching/virksomhedsstrategi_forår_2022"</a:t>
            </a:r>
          </a:p>
          <a:p>
            <a:pPr lvl="0" indent="0">
              <a:buNone/>
            </a:pPr>
            <a:endParaRPr lang="en-US" i="1" dirty="0">
              <a:solidFill>
                <a:srgbClr val="60A0B0"/>
              </a:solidFill>
              <a:latin typeface="Courier"/>
            </a:endParaRPr>
          </a:p>
          <a:p>
            <a:pPr lvl="0" indent="0">
              <a:buNone/>
            </a:pPr>
            <a:r>
              <a:rPr lang="en-US" i="1" dirty="0">
                <a:solidFill>
                  <a:srgbClr val="60A0B0"/>
                </a:solidFill>
                <a:latin typeface="Courier"/>
              </a:rPr>
              <a:t># se </a:t>
            </a:r>
            <a:r>
              <a:rPr lang="en-US" i="1" dirty="0" err="1">
                <a:solidFill>
                  <a:srgbClr val="60A0B0"/>
                </a:solidFill>
                <a:latin typeface="Courier"/>
              </a:rPr>
              <a:t>filerne</a:t>
            </a:r>
            <a:r>
              <a:rPr lang="en-US" i="1" dirty="0">
                <a:solidFill>
                  <a:srgbClr val="60A0B0"/>
                </a:solidFill>
                <a:latin typeface="Courier"/>
              </a:rPr>
              <a:t> </a:t>
            </a:r>
            <a:r>
              <a:rPr lang="en-US" i="1" dirty="0" err="1">
                <a:solidFill>
                  <a:srgbClr val="60A0B0"/>
                </a:solidFill>
                <a:latin typeface="Courier"/>
              </a:rPr>
              <a:t>i</a:t>
            </a:r>
            <a:r>
              <a:rPr lang="en-US" i="1" dirty="0">
                <a:solidFill>
                  <a:srgbClr val="60A0B0"/>
                </a:solidFill>
                <a:latin typeface="Courier"/>
              </a:rPr>
              <a:t> din "working directory" - "." </a:t>
            </a:r>
            <a:r>
              <a:rPr lang="en-US" i="1" dirty="0" err="1">
                <a:solidFill>
                  <a:srgbClr val="60A0B0"/>
                </a:solidFill>
                <a:latin typeface="Courier"/>
              </a:rPr>
              <a:t>betyder</a:t>
            </a:r>
            <a:r>
              <a:rPr lang="en-US" i="1" dirty="0">
                <a:solidFill>
                  <a:srgbClr val="60A0B0"/>
                </a:solidFill>
                <a:latin typeface="Courier"/>
              </a:rPr>
              <a:t> at alt </a:t>
            </a:r>
            <a:r>
              <a:rPr lang="en-US" i="1" dirty="0" err="1">
                <a:solidFill>
                  <a:srgbClr val="60A0B0"/>
                </a:solidFill>
                <a:latin typeface="Courier"/>
              </a:rPr>
              <a:t>skal</a:t>
            </a:r>
            <a:r>
              <a:rPr lang="en-US" i="1" dirty="0">
                <a:solidFill>
                  <a:srgbClr val="60A0B0"/>
                </a:solidFill>
                <a:latin typeface="Courier"/>
              </a:rPr>
              <a:t> vises</a:t>
            </a:r>
            <a:br>
              <a:rPr lang="en-US" dirty="0"/>
            </a:br>
            <a:r>
              <a:rPr lang="en-US" dirty="0" err="1">
                <a:solidFill>
                  <a:srgbClr val="06287E"/>
                </a:solidFill>
                <a:latin typeface="Courier"/>
              </a:rPr>
              <a:t>list.files</a:t>
            </a:r>
            <a:r>
              <a:rPr lang="en-US" dirty="0">
                <a:latin typeface="Courier"/>
              </a:rPr>
              <a:t>(</a:t>
            </a:r>
            <a:r>
              <a:rPr lang="en-US" dirty="0">
                <a:solidFill>
                  <a:srgbClr val="7D9029"/>
                </a:solidFill>
                <a:latin typeface="Courier"/>
              </a:rPr>
              <a:t>path =</a:t>
            </a:r>
            <a:r>
              <a:rPr lang="en-US" dirty="0">
                <a:latin typeface="Courier"/>
              </a:rPr>
              <a:t> </a:t>
            </a:r>
            <a:r>
              <a:rPr lang="en-US" dirty="0">
                <a:solidFill>
                  <a:srgbClr val="4070A0"/>
                </a:solidFill>
                <a:latin typeface="Courier"/>
              </a:rPr>
              <a:t>"."</a:t>
            </a:r>
            <a:r>
              <a:rPr lang="en-US" dirty="0">
                <a:latin typeface="Courier"/>
              </a:rPr>
              <a:t>)</a:t>
            </a:r>
          </a:p>
          <a:p>
            <a:pPr lvl="0" indent="0">
              <a:buNone/>
            </a:pPr>
            <a:r>
              <a:rPr lang="en-US" dirty="0">
                <a:latin typeface="Courier"/>
              </a:rPr>
              <a:t>## [1] "input"    "material" "output"   "r"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EA3E3F4F-30BF-0246-B7DD-0D710D26D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172" y="266669"/>
            <a:ext cx="10825657" cy="575443"/>
          </a:xfrm>
        </p:spPr>
        <p:txBody>
          <a:bodyPr/>
          <a:lstStyle/>
          <a:p>
            <a:pPr marL="0" lvl="0" indent="0">
              <a:buNone/>
            </a:pPr>
            <a:r>
              <a:t>Installering af pakker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0CBD44-DF49-974E-97EC-7ED3D3CBDC9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data manipulation</a:t>
            </a:r>
            <a:br/>
            <a:r>
              <a:rPr>
                <a:solidFill>
                  <a:srgbClr val="06287E"/>
                </a:solidFill>
                <a:latin typeface="Courier"/>
              </a:rPr>
              <a:t>install.packages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'data.table'</a:t>
            </a:r>
            <a:r>
              <a:rPr>
                <a:latin typeface="Courier"/>
              </a:rPr>
              <a:t>)</a:t>
            </a:r>
            <a:br/>
            <a:r>
              <a:rPr>
                <a:solidFill>
                  <a:srgbClr val="06287E"/>
                </a:solidFill>
                <a:latin typeface="Courier"/>
              </a:rPr>
              <a:t>install.packages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'tidyverse'</a:t>
            </a:r>
            <a:r>
              <a:rPr>
                <a:latin typeface="Courier"/>
              </a:rPr>
              <a:t>)</a:t>
            </a:r>
            <a:br/>
            <a:br/>
            <a:r>
              <a:rPr i="1">
                <a:solidFill>
                  <a:srgbClr val="60A0B0"/>
                </a:solidFill>
                <a:latin typeface="Courier"/>
              </a:rPr>
              <a:t># data analysis &amp; visualization</a:t>
            </a:r>
            <a:br/>
            <a:r>
              <a:rPr>
                <a:solidFill>
                  <a:srgbClr val="06287E"/>
                </a:solidFill>
                <a:latin typeface="Courier"/>
              </a:rPr>
              <a:t>install.packages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'igraph'</a:t>
            </a:r>
            <a:r>
              <a:rPr>
                <a:latin typeface="Courier"/>
              </a:rPr>
              <a:t>)</a:t>
            </a:r>
            <a:br/>
            <a:r>
              <a:rPr>
                <a:solidFill>
                  <a:srgbClr val="06287E"/>
                </a:solidFill>
                <a:latin typeface="Courier"/>
              </a:rPr>
              <a:t>install.packages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'ggraph'</a:t>
            </a:r>
            <a:r>
              <a:rPr>
                <a:latin typeface="Courier"/>
              </a:rPr>
              <a:t>)</a:t>
            </a:r>
            <a:br/>
            <a:br/>
            <a:r>
              <a:rPr i="1">
                <a:solidFill>
                  <a:srgbClr val="60A0B0"/>
                </a:solidFill>
                <a:latin typeface="Courier"/>
              </a:rPr>
              <a:t># reading and writing data</a:t>
            </a:r>
            <a:br/>
            <a:r>
              <a:rPr>
                <a:solidFill>
                  <a:srgbClr val="06287E"/>
                </a:solidFill>
                <a:latin typeface="Courier"/>
              </a:rPr>
              <a:t>install.packages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'readxl'</a:t>
            </a:r>
            <a:r>
              <a:rPr>
                <a:latin typeface="Courier"/>
              </a:rPr>
              <a:t>)</a:t>
            </a:r>
            <a:br/>
            <a:r>
              <a:rPr>
                <a:solidFill>
                  <a:srgbClr val="06287E"/>
                </a:solidFill>
                <a:latin typeface="Courier"/>
              </a:rPr>
              <a:t>install.packages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'writexl'</a:t>
            </a:r>
            <a:r>
              <a:rPr>
                <a:latin typeface="Courier"/>
              </a:rPr>
              <a:t>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0476F6-953F-5442-913C-32FD6AD5555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data manipulation</a:t>
            </a:r>
            <a:br/>
            <a:r>
              <a:rPr>
                <a:solidFill>
                  <a:srgbClr val="06287E"/>
                </a:solidFill>
                <a:latin typeface="Courier"/>
              </a:rPr>
              <a:t>library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'data.table'</a:t>
            </a:r>
            <a:r>
              <a:rPr>
                <a:latin typeface="Courier"/>
              </a:rPr>
              <a:t>)</a:t>
            </a:r>
            <a:br/>
            <a:r>
              <a:rPr>
                <a:solidFill>
                  <a:srgbClr val="06287E"/>
                </a:solidFill>
                <a:latin typeface="Courier"/>
              </a:rPr>
              <a:t>library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'tidyverse'</a:t>
            </a:r>
            <a:r>
              <a:rPr>
                <a:latin typeface="Courier"/>
              </a:rPr>
              <a:t>)</a:t>
            </a:r>
            <a:br/>
            <a:br/>
            <a:r>
              <a:rPr i="1">
                <a:solidFill>
                  <a:srgbClr val="60A0B0"/>
                </a:solidFill>
                <a:latin typeface="Courier"/>
              </a:rPr>
              <a:t># data analysis &amp; visualization</a:t>
            </a:r>
            <a:br/>
            <a:r>
              <a:rPr>
                <a:solidFill>
                  <a:srgbClr val="06287E"/>
                </a:solidFill>
                <a:latin typeface="Courier"/>
              </a:rPr>
              <a:t>library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'igraph'</a:t>
            </a:r>
            <a:r>
              <a:rPr>
                <a:latin typeface="Courier"/>
              </a:rPr>
              <a:t>)</a:t>
            </a:r>
            <a:br/>
            <a:r>
              <a:rPr>
                <a:solidFill>
                  <a:srgbClr val="06287E"/>
                </a:solidFill>
                <a:latin typeface="Courier"/>
              </a:rPr>
              <a:t>library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'ggraph'</a:t>
            </a:r>
            <a:r>
              <a:rPr>
                <a:latin typeface="Courier"/>
              </a:rPr>
              <a:t>)</a:t>
            </a:r>
            <a:br/>
            <a:br/>
            <a:r>
              <a:rPr i="1">
                <a:solidFill>
                  <a:srgbClr val="60A0B0"/>
                </a:solidFill>
                <a:latin typeface="Courier"/>
              </a:rPr>
              <a:t># reading and writing data</a:t>
            </a:r>
            <a:br/>
            <a:r>
              <a:rPr>
                <a:solidFill>
                  <a:srgbClr val="06287E"/>
                </a:solidFill>
                <a:latin typeface="Courier"/>
              </a:rPr>
              <a:t>library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'readxl'</a:t>
            </a:r>
            <a:r>
              <a:rPr>
                <a:latin typeface="Courier"/>
              </a:rPr>
              <a:t>)</a:t>
            </a:r>
            <a:br/>
            <a:r>
              <a:rPr>
                <a:solidFill>
                  <a:srgbClr val="06287E"/>
                </a:solidFill>
                <a:latin typeface="Courier"/>
              </a:rPr>
              <a:t>library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'writexl'</a:t>
            </a:r>
            <a:r>
              <a:rPr>
                <a:latin typeface="Courier"/>
              </a:rPr>
              <a:t>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0A6F9AA5-189D-2B42-8AF5-BE9DAF1DB2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8940" y="578452"/>
            <a:ext cx="10854120" cy="2387600"/>
          </a:xfrm>
        </p:spPr>
        <p:txBody>
          <a:bodyPr/>
          <a:lstStyle/>
          <a:p>
            <a:pPr marL="0" lvl="0" indent="0">
              <a:buNone/>
            </a:pPr>
            <a:r>
              <a:rPr dirty="0" err="1"/>
              <a:t>Indlæsning</a:t>
            </a:r>
            <a:r>
              <a:rPr dirty="0"/>
              <a:t> &amp; b</a:t>
            </a:r>
            <a:r>
              <a:rPr lang="de-DE" dirty="0" err="1"/>
              <a:t>e</a:t>
            </a:r>
            <a:r>
              <a:rPr dirty="0" err="1"/>
              <a:t>arbejdning</a:t>
            </a:r>
            <a:r>
              <a:rPr dirty="0"/>
              <a:t> </a:t>
            </a:r>
            <a:r>
              <a:rPr dirty="0" err="1"/>
              <a:t>af</a:t>
            </a:r>
            <a:r>
              <a:rPr dirty="0"/>
              <a:t> data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643FB-DD42-B844-B5A9-98A38D722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172" y="268014"/>
            <a:ext cx="10825656" cy="575442"/>
          </a:xfrm>
        </p:spPr>
        <p:txBody>
          <a:bodyPr/>
          <a:lstStyle/>
          <a:p>
            <a:pPr marL="0" lvl="0" indent="0">
              <a:buNone/>
            </a:pPr>
            <a:r>
              <a:t>Load data (data.table)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E9153-AE69-6A4C-B8FA-075A940D03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lvl="0" indent="0">
              <a:buNone/>
            </a:pPr>
            <a:r>
              <a:rPr lang="en-US" dirty="0" err="1"/>
              <a:t>Først</a:t>
            </a:r>
            <a:r>
              <a:rPr lang="en-US" dirty="0"/>
              <a:t> </a:t>
            </a:r>
            <a:r>
              <a:rPr lang="en-US" dirty="0" err="1"/>
              <a:t>skal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downloade</a:t>
            </a:r>
            <a:r>
              <a:rPr lang="en-US" dirty="0"/>
              <a:t> elite </a:t>
            </a:r>
            <a:r>
              <a:rPr lang="en-US" dirty="0" err="1"/>
              <a:t>netværk</a:t>
            </a:r>
            <a:r>
              <a:rPr lang="en-US" dirty="0"/>
              <a:t> </a:t>
            </a:r>
            <a:r>
              <a:rPr lang="en-US" dirty="0" err="1"/>
              <a:t>datasæt</a:t>
            </a:r>
            <a:r>
              <a:rPr lang="en-US" dirty="0"/>
              <a:t> </a:t>
            </a:r>
            <a:r>
              <a:rPr lang="en-US" dirty="0" err="1"/>
              <a:t>fra</a:t>
            </a:r>
            <a:r>
              <a:rPr lang="en-US" dirty="0"/>
              <a:t> canvas </a:t>
            </a:r>
            <a:r>
              <a:rPr lang="en-US" dirty="0" err="1"/>
              <a:t>eller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her</a:t>
            </a:r>
            <a:r>
              <a:rPr lang="en-US" dirty="0"/>
              <a:t> </a:t>
            </a:r>
            <a:r>
              <a:rPr lang="en-US" dirty="0" err="1"/>
              <a:t>og</a:t>
            </a:r>
            <a:r>
              <a:rPr lang="en-US" dirty="0"/>
              <a:t> gem </a:t>
            </a:r>
            <a:r>
              <a:rPr lang="en-US" dirty="0" err="1"/>
              <a:t>filen</a:t>
            </a:r>
            <a:r>
              <a:rPr lang="en-US" dirty="0"/>
              <a:t> under </a:t>
            </a:r>
            <a:r>
              <a:rPr lang="en-US" b="1" dirty="0" err="1"/>
              <a:t>working_directory_folder</a:t>
            </a:r>
            <a:r>
              <a:rPr lang="en-US" b="1" dirty="0"/>
              <a:t>/input</a:t>
            </a:r>
          </a:p>
          <a:p>
            <a:pPr lvl="0" indent="0">
              <a:buNone/>
            </a:pPr>
            <a:r>
              <a:rPr lang="en-US" sz="1600" i="1" dirty="0">
                <a:solidFill>
                  <a:srgbClr val="60A0B0"/>
                </a:solidFill>
                <a:latin typeface="Courier"/>
              </a:rPr>
              <a:t>#</a:t>
            </a:r>
            <a:r>
              <a:rPr lang="en-US" sz="1600" i="1" dirty="0" err="1">
                <a:solidFill>
                  <a:srgbClr val="60A0B0"/>
                </a:solidFill>
                <a:latin typeface="Courier"/>
              </a:rPr>
              <a:t>data.table</a:t>
            </a:r>
            <a:r>
              <a:rPr lang="en-US" sz="1600" i="1" dirty="0">
                <a:solidFill>
                  <a:srgbClr val="60A0B0"/>
                </a:solidFill>
                <a:latin typeface="Courier"/>
              </a:rPr>
              <a:t> </a:t>
            </a:r>
            <a:br>
              <a:rPr lang="en-US" sz="1600" dirty="0"/>
            </a:br>
            <a:r>
              <a:rPr lang="en-US" sz="1600" dirty="0">
                <a:latin typeface="Courier"/>
              </a:rPr>
              <a:t>den </a:t>
            </a:r>
            <a:r>
              <a:rPr lang="en-US" sz="1600" dirty="0">
                <a:solidFill>
                  <a:srgbClr val="007020"/>
                </a:solidFill>
                <a:latin typeface="Courier"/>
              </a:rPr>
              <a:t>&lt;-</a:t>
            </a:r>
            <a:r>
              <a:rPr lang="en-US" sz="1600" dirty="0">
                <a:latin typeface="Courier"/>
              </a:rPr>
              <a:t> </a:t>
            </a:r>
            <a:r>
              <a:rPr lang="en-US" sz="1600" dirty="0" err="1">
                <a:solidFill>
                  <a:srgbClr val="06287E"/>
                </a:solidFill>
                <a:latin typeface="Courier"/>
              </a:rPr>
              <a:t>fread</a:t>
            </a:r>
            <a:r>
              <a:rPr lang="en-US" sz="1600" dirty="0">
                <a:latin typeface="Courier"/>
              </a:rPr>
              <a:t>(</a:t>
            </a:r>
            <a:r>
              <a:rPr lang="en-US" sz="1600" dirty="0">
                <a:solidFill>
                  <a:srgbClr val="4070A0"/>
                </a:solidFill>
                <a:latin typeface="Courier"/>
              </a:rPr>
              <a:t>"input/den17-no-nordic-letters.csv"</a:t>
            </a:r>
            <a:r>
              <a:rPr lang="en-US" sz="1600" dirty="0">
                <a:latin typeface="Courier"/>
              </a:rPr>
              <a:t>)</a:t>
            </a:r>
            <a:br>
              <a:rPr lang="en-US" sz="1600" dirty="0"/>
            </a:br>
            <a:r>
              <a:rPr lang="en-US" sz="1600" dirty="0">
                <a:solidFill>
                  <a:srgbClr val="06287E"/>
                </a:solidFill>
                <a:latin typeface="Courier"/>
              </a:rPr>
              <a:t>head</a:t>
            </a:r>
            <a:r>
              <a:rPr lang="en-US" sz="1600" dirty="0">
                <a:latin typeface="Courier"/>
              </a:rPr>
              <a:t>(den)</a:t>
            </a:r>
          </a:p>
          <a:p>
            <a:pPr lvl="0" indent="0">
              <a:buNone/>
            </a:pPr>
            <a:r>
              <a:rPr lang="en-US" dirty="0">
                <a:latin typeface="Courier"/>
              </a:rPr>
              <a:t>##                name
## 1:     </a:t>
            </a:r>
            <a:r>
              <a:rPr lang="en-US" dirty="0" err="1">
                <a:latin typeface="Courier"/>
              </a:rPr>
              <a:t>Aage</a:t>
            </a:r>
            <a:r>
              <a:rPr lang="en-US" dirty="0">
                <a:latin typeface="Courier"/>
              </a:rPr>
              <a:t> </a:t>
            </a:r>
            <a:r>
              <a:rPr lang="en-US" dirty="0" err="1">
                <a:latin typeface="Courier"/>
              </a:rPr>
              <a:t>Almtoft</a:t>
            </a:r>
            <a:r>
              <a:rPr lang="en-US" dirty="0">
                <a:latin typeface="Courier"/>
              </a:rPr>
              <a:t>
## 2: </a:t>
            </a:r>
            <a:r>
              <a:rPr lang="en-US" dirty="0" err="1">
                <a:latin typeface="Courier"/>
              </a:rPr>
              <a:t>Aage</a:t>
            </a:r>
            <a:r>
              <a:rPr lang="en-US" dirty="0">
                <a:latin typeface="Courier"/>
              </a:rPr>
              <a:t> B. Andersen
## 3: </a:t>
            </a:r>
            <a:r>
              <a:rPr lang="en-US" dirty="0" err="1">
                <a:latin typeface="Courier"/>
              </a:rPr>
              <a:t>Aage</a:t>
            </a:r>
            <a:r>
              <a:rPr lang="en-US" dirty="0">
                <a:latin typeface="Courier"/>
              </a:rPr>
              <a:t> Christensen
## 4:         </a:t>
            </a:r>
            <a:r>
              <a:rPr lang="en-US" dirty="0" err="1">
                <a:latin typeface="Courier"/>
              </a:rPr>
              <a:t>Aage</a:t>
            </a:r>
            <a:r>
              <a:rPr lang="en-US" dirty="0">
                <a:latin typeface="Courier"/>
              </a:rPr>
              <a:t> Dam
## 5:         </a:t>
            </a:r>
            <a:r>
              <a:rPr lang="en-US" dirty="0" err="1">
                <a:latin typeface="Courier"/>
              </a:rPr>
              <a:t>Aage</a:t>
            </a:r>
            <a:r>
              <a:rPr lang="en-US" dirty="0">
                <a:latin typeface="Courier"/>
              </a:rPr>
              <a:t> Dam
## 6:    </a:t>
            </a:r>
            <a:r>
              <a:rPr lang="en-US" dirty="0" err="1">
                <a:latin typeface="Courier"/>
              </a:rPr>
              <a:t>Aage</a:t>
            </a:r>
            <a:r>
              <a:rPr lang="en-US" dirty="0">
                <a:latin typeface="Courier"/>
              </a:rPr>
              <a:t> Frandsen
##                                                                      affiliation
## 1:                                                         </a:t>
            </a:r>
            <a:r>
              <a:rPr lang="en-US" dirty="0" err="1">
                <a:latin typeface="Courier"/>
              </a:rPr>
              <a:t>Middelfart</a:t>
            </a:r>
            <a:r>
              <a:rPr lang="en-US" dirty="0">
                <a:latin typeface="Courier"/>
              </a:rPr>
              <a:t> </a:t>
            </a:r>
            <a:r>
              <a:rPr lang="en-US" dirty="0" err="1">
                <a:latin typeface="Courier"/>
              </a:rPr>
              <a:t>Sparekasse</a:t>
            </a:r>
            <a:r>
              <a:rPr lang="en-US" dirty="0">
                <a:latin typeface="Courier"/>
              </a:rPr>
              <a:t>
## 2: </a:t>
            </a:r>
            <a:r>
              <a:rPr lang="en-US" dirty="0" err="1">
                <a:latin typeface="Courier"/>
              </a:rPr>
              <a:t>Foreningen</a:t>
            </a:r>
            <a:r>
              <a:rPr lang="en-US" dirty="0">
                <a:latin typeface="Courier"/>
              </a:rPr>
              <a:t> </a:t>
            </a:r>
            <a:r>
              <a:rPr lang="en-US" dirty="0" err="1">
                <a:latin typeface="Courier"/>
              </a:rPr>
              <a:t>OEstifterne</a:t>
            </a:r>
            <a:r>
              <a:rPr lang="en-US" dirty="0">
                <a:latin typeface="Courier"/>
              </a:rPr>
              <a:t> - </a:t>
            </a:r>
            <a:r>
              <a:rPr lang="en-US" dirty="0" err="1">
                <a:latin typeface="Courier"/>
              </a:rPr>
              <a:t>Repraesentantskab</a:t>
            </a:r>
            <a:r>
              <a:rPr lang="en-US" dirty="0">
                <a:latin typeface="Courier"/>
              </a:rPr>
              <a:t> (</a:t>
            </a:r>
            <a:r>
              <a:rPr lang="en-US" dirty="0" err="1">
                <a:latin typeface="Courier"/>
              </a:rPr>
              <a:t>Medlemmer</a:t>
            </a:r>
            <a:r>
              <a:rPr lang="en-US" dirty="0">
                <a:latin typeface="Courier"/>
              </a:rPr>
              <a:t> </a:t>
            </a:r>
            <a:r>
              <a:rPr lang="en-US" dirty="0" err="1">
                <a:latin typeface="Courier"/>
              </a:rPr>
              <a:t>af</a:t>
            </a:r>
            <a:r>
              <a:rPr lang="en-US" dirty="0">
                <a:latin typeface="Courier"/>
              </a:rPr>
              <a:t> </a:t>
            </a:r>
            <a:r>
              <a:rPr lang="en-US" dirty="0" err="1">
                <a:latin typeface="Courier"/>
              </a:rPr>
              <a:t>delegeretforsamling</a:t>
            </a:r>
            <a:r>
              <a:rPr lang="en-US" dirty="0">
                <a:latin typeface="Courier"/>
              </a:rPr>
              <a:t>)
## 3:                                                           AARHUS SOEMANDSHJEM
## 4:                 </a:t>
            </a:r>
            <a:r>
              <a:rPr lang="en-US" dirty="0" err="1">
                <a:latin typeface="Courier"/>
              </a:rPr>
              <a:t>Brancheforeningen</a:t>
            </a:r>
            <a:r>
              <a:rPr lang="en-US" dirty="0">
                <a:latin typeface="Courier"/>
              </a:rPr>
              <a:t> </a:t>
            </a:r>
            <a:r>
              <a:rPr lang="en-US" dirty="0" err="1">
                <a:latin typeface="Courier"/>
              </a:rPr>
              <a:t>automatik</a:t>
            </a:r>
            <a:r>
              <a:rPr lang="en-US" dirty="0">
                <a:latin typeface="Courier"/>
              </a:rPr>
              <a:t>, </a:t>
            </a:r>
            <a:r>
              <a:rPr lang="en-US" dirty="0" err="1">
                <a:latin typeface="Courier"/>
              </a:rPr>
              <a:t>tryk</a:t>
            </a:r>
            <a:r>
              <a:rPr lang="en-US" dirty="0">
                <a:latin typeface="Courier"/>
              </a:rPr>
              <a:t> &amp; transmission (</a:t>
            </a:r>
            <a:r>
              <a:rPr lang="en-US" dirty="0" err="1">
                <a:latin typeface="Courier"/>
              </a:rPr>
              <a:t>bestyrelse</a:t>
            </a:r>
            <a:r>
              <a:rPr lang="en-US" dirty="0">
                <a:latin typeface="Courier"/>
              </a:rPr>
              <a:t>)
## 5:                                                    Dansk </a:t>
            </a:r>
            <a:r>
              <a:rPr lang="en-US" dirty="0" err="1">
                <a:latin typeface="Courier"/>
              </a:rPr>
              <a:t>Erhverv</a:t>
            </a:r>
            <a:r>
              <a:rPr lang="en-US" dirty="0">
                <a:latin typeface="Courier"/>
              </a:rPr>
              <a:t> (</a:t>
            </a:r>
            <a:r>
              <a:rPr lang="en-US" dirty="0" err="1">
                <a:latin typeface="Courier"/>
              </a:rPr>
              <a:t>bestyrelse</a:t>
            </a:r>
            <a:r>
              <a:rPr lang="en-US" dirty="0">
                <a:latin typeface="Courier"/>
              </a:rPr>
              <a:t>)
## 6:                                     </a:t>
            </a:r>
            <a:r>
              <a:rPr lang="en-US" dirty="0" err="1">
                <a:latin typeface="Courier"/>
              </a:rPr>
              <a:t>Dommere</a:t>
            </a:r>
            <a:r>
              <a:rPr lang="en-US" dirty="0">
                <a:latin typeface="Courier"/>
              </a:rPr>
              <a:t> </a:t>
            </a:r>
            <a:r>
              <a:rPr lang="en-US" dirty="0" err="1">
                <a:latin typeface="Courier"/>
              </a:rPr>
              <a:t>valgt</a:t>
            </a:r>
            <a:r>
              <a:rPr lang="en-US" dirty="0">
                <a:latin typeface="Courier"/>
              </a:rPr>
              <a:t> </a:t>
            </a:r>
            <a:r>
              <a:rPr lang="en-US" dirty="0" err="1">
                <a:latin typeface="Courier"/>
              </a:rPr>
              <a:t>af</a:t>
            </a:r>
            <a:r>
              <a:rPr lang="en-US" dirty="0">
                <a:latin typeface="Courier"/>
              </a:rPr>
              <a:t> </a:t>
            </a:r>
            <a:r>
              <a:rPr lang="en-US" dirty="0" err="1">
                <a:latin typeface="Courier"/>
              </a:rPr>
              <a:t>Folketinget</a:t>
            </a:r>
            <a:r>
              <a:rPr lang="en-US" dirty="0">
                <a:latin typeface="Courier"/>
              </a:rPr>
              <a:t> (</a:t>
            </a:r>
            <a:r>
              <a:rPr lang="en-US" dirty="0" err="1">
                <a:latin typeface="Courier"/>
              </a:rPr>
              <a:t>Rigsretten</a:t>
            </a:r>
            <a:r>
              <a:rPr lang="en-US" dirty="0">
                <a:latin typeface="Courier"/>
              </a:rPr>
              <a:t>)
##        role                                             tags </a:t>
            </a:r>
            <a:r>
              <a:rPr lang="en-US" dirty="0" err="1">
                <a:latin typeface="Courier"/>
              </a:rPr>
              <a:t>position_id</a:t>
            </a:r>
            <a:r>
              <a:rPr lang="en-US" dirty="0">
                <a:latin typeface="Courier"/>
              </a:rPr>
              <a:t>     id
## 1:   Member                Corporation, FINA, Banks, Finance           1  95023</a:t>
            </a:r>
          </a:p>
          <a:p>
            <a:pPr marL="0" lvl="0" indent="0">
              <a:buNone/>
            </a:pPr>
            <a:endParaRPr dirty="0">
              <a:latin typeface="Courier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643FB-DD42-B844-B5A9-98A38D722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172" y="268014"/>
            <a:ext cx="10825656" cy="575442"/>
          </a:xfrm>
        </p:spPr>
        <p:txBody>
          <a:bodyPr/>
          <a:lstStyle/>
          <a:p>
            <a:pPr marL="0" lvl="0" indent="0">
              <a:buNone/>
            </a:pPr>
            <a:r>
              <a:t>Load data (dplyr)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E9153-AE69-6A4C-B8FA-075A940D03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lvl="0" indent="0">
              <a:buNone/>
            </a:pPr>
            <a:r>
              <a:rPr lang="en-US" i="1" dirty="0">
                <a:solidFill>
                  <a:srgbClr val="60A0B0"/>
                </a:solidFill>
                <a:latin typeface="Courier"/>
              </a:rPr>
              <a:t>#dplyr </a:t>
            </a:r>
            <a:br>
              <a:rPr lang="en-US" dirty="0"/>
            </a:br>
            <a:r>
              <a:rPr lang="en-US" dirty="0">
                <a:latin typeface="Courier"/>
              </a:rPr>
              <a:t>den </a:t>
            </a:r>
            <a:r>
              <a:rPr lang="en-US" dirty="0">
                <a:solidFill>
                  <a:srgbClr val="007020"/>
                </a:solidFill>
                <a:latin typeface="Courier"/>
              </a:rPr>
              <a:t>&lt;-</a:t>
            </a:r>
            <a:r>
              <a:rPr lang="en-US" dirty="0">
                <a:latin typeface="Courier"/>
              </a:rPr>
              <a:t> </a:t>
            </a:r>
            <a:r>
              <a:rPr lang="en-US" dirty="0" err="1">
                <a:solidFill>
                  <a:srgbClr val="06287E"/>
                </a:solidFill>
                <a:latin typeface="Courier"/>
              </a:rPr>
              <a:t>read_csv</a:t>
            </a:r>
            <a:r>
              <a:rPr lang="en-US" dirty="0">
                <a:latin typeface="Courier"/>
              </a:rPr>
              <a:t>(</a:t>
            </a:r>
            <a:r>
              <a:rPr lang="en-US" dirty="0">
                <a:solidFill>
                  <a:srgbClr val="4070A0"/>
                </a:solidFill>
                <a:latin typeface="Courier"/>
              </a:rPr>
              <a:t>"input/den17-no-nordic-letters.csv"</a:t>
            </a:r>
            <a:r>
              <a:rPr lang="en-US" dirty="0">
                <a:latin typeface="Courier"/>
              </a:rPr>
              <a:t>)</a:t>
            </a:r>
          </a:p>
          <a:p>
            <a:pPr lvl="0" indent="0">
              <a:buNone/>
            </a:pPr>
            <a:r>
              <a:rPr lang="en-US" dirty="0">
                <a:latin typeface="Courier"/>
              </a:rPr>
              <a:t>## Rows: 56849 Columns: 17
</a:t>
            </a:r>
            <a:r>
              <a:rPr lang="en-US" dirty="0">
                <a:solidFill>
                  <a:srgbClr val="06287E"/>
                </a:solidFill>
                <a:latin typeface="Courier"/>
              </a:rPr>
              <a:t>head</a:t>
            </a:r>
            <a:r>
              <a:rPr lang="en-US" dirty="0">
                <a:latin typeface="Courier"/>
              </a:rPr>
              <a:t>(den)</a:t>
            </a:r>
          </a:p>
          <a:p>
            <a:pPr lvl="0" indent="0">
              <a:buNone/>
            </a:pPr>
            <a:r>
              <a:rPr lang="en-US" dirty="0">
                <a:latin typeface="Courier"/>
              </a:rPr>
              <a:t>## # A </a:t>
            </a:r>
            <a:r>
              <a:rPr lang="en-US" dirty="0" err="1">
                <a:latin typeface="Courier"/>
              </a:rPr>
              <a:t>tibble</a:t>
            </a:r>
            <a:r>
              <a:rPr lang="en-US" dirty="0">
                <a:latin typeface="Courier"/>
              </a:rPr>
              <a:t>: 6 × 17
##   name       affiliation role  tags  </a:t>
            </a:r>
            <a:r>
              <a:rPr lang="en-US" dirty="0" err="1">
                <a:latin typeface="Courier"/>
              </a:rPr>
              <a:t>position_id</a:t>
            </a:r>
            <a:r>
              <a:rPr lang="en-US" dirty="0">
                <a:latin typeface="Courier"/>
              </a:rPr>
              <a:t>     id sector type  description
##   &lt;</a:t>
            </a:r>
            <a:r>
              <a:rPr lang="en-US" dirty="0" err="1">
                <a:latin typeface="Courier"/>
              </a:rPr>
              <a:t>chr</a:t>
            </a:r>
            <a:r>
              <a:rPr lang="en-US" dirty="0">
                <a:latin typeface="Courier"/>
              </a:rPr>
              <a:t>&gt;      &lt;</a:t>
            </a:r>
            <a:r>
              <a:rPr lang="en-US" dirty="0" err="1">
                <a:latin typeface="Courier"/>
              </a:rPr>
              <a:t>chr</a:t>
            </a:r>
            <a:r>
              <a:rPr lang="en-US" dirty="0">
                <a:latin typeface="Courier"/>
              </a:rPr>
              <a:t>&gt;       &lt;</a:t>
            </a:r>
            <a:r>
              <a:rPr lang="en-US" dirty="0" err="1">
                <a:latin typeface="Courier"/>
              </a:rPr>
              <a:t>chr</a:t>
            </a:r>
            <a:r>
              <a:rPr lang="en-US" dirty="0">
                <a:latin typeface="Courier"/>
              </a:rPr>
              <a:t>&gt; &lt;</a:t>
            </a:r>
            <a:r>
              <a:rPr lang="en-US" dirty="0" err="1">
                <a:latin typeface="Courier"/>
              </a:rPr>
              <a:t>chr</a:t>
            </a:r>
            <a:r>
              <a:rPr lang="en-US" dirty="0">
                <a:latin typeface="Courier"/>
              </a:rPr>
              <a:t>&gt;       &lt;</a:t>
            </a:r>
            <a:r>
              <a:rPr lang="en-US" dirty="0" err="1">
                <a:latin typeface="Courier"/>
              </a:rPr>
              <a:t>dbl</a:t>
            </a:r>
            <a:r>
              <a:rPr lang="en-US" dirty="0">
                <a:latin typeface="Courier"/>
              </a:rPr>
              <a:t>&gt;  &lt;</a:t>
            </a:r>
            <a:r>
              <a:rPr lang="en-US" dirty="0" err="1">
                <a:latin typeface="Courier"/>
              </a:rPr>
              <a:t>dbl</a:t>
            </a:r>
            <a:r>
              <a:rPr lang="en-US" dirty="0">
                <a:latin typeface="Courier"/>
              </a:rPr>
              <a:t>&gt; &lt;</a:t>
            </a:r>
            <a:r>
              <a:rPr lang="en-US" dirty="0" err="1">
                <a:latin typeface="Courier"/>
              </a:rPr>
              <a:t>chr</a:t>
            </a:r>
            <a:r>
              <a:rPr lang="en-US" dirty="0">
                <a:latin typeface="Courier"/>
              </a:rPr>
              <a:t>&gt;  &lt;</a:t>
            </a:r>
            <a:r>
              <a:rPr lang="en-US" dirty="0" err="1">
                <a:latin typeface="Courier"/>
              </a:rPr>
              <a:t>chr</a:t>
            </a:r>
            <a:r>
              <a:rPr lang="en-US" dirty="0">
                <a:latin typeface="Courier"/>
              </a:rPr>
              <a:t>&gt; &lt;</a:t>
            </a:r>
            <a:r>
              <a:rPr lang="en-US" dirty="0" err="1">
                <a:latin typeface="Courier"/>
              </a:rPr>
              <a:t>chr</a:t>
            </a:r>
            <a:r>
              <a:rPr lang="en-US" dirty="0">
                <a:latin typeface="Courier"/>
              </a:rPr>
              <a:t>&gt;      
## 1 </a:t>
            </a:r>
            <a:r>
              <a:rPr lang="en-US" dirty="0" err="1">
                <a:latin typeface="Courier"/>
              </a:rPr>
              <a:t>Aage</a:t>
            </a:r>
            <a:r>
              <a:rPr lang="en-US" dirty="0">
                <a:latin typeface="Courier"/>
              </a:rPr>
              <a:t> </a:t>
            </a:r>
            <a:r>
              <a:rPr lang="en-US" dirty="0" err="1">
                <a:latin typeface="Courier"/>
              </a:rPr>
              <a:t>Almt</a:t>
            </a:r>
            <a:r>
              <a:rPr lang="en-US" dirty="0">
                <a:latin typeface="Courier"/>
              </a:rPr>
              <a:t>… </a:t>
            </a:r>
            <a:r>
              <a:rPr lang="en-US" dirty="0" err="1">
                <a:latin typeface="Courier"/>
              </a:rPr>
              <a:t>Middelfart</a:t>
            </a:r>
            <a:r>
              <a:rPr lang="en-US" dirty="0">
                <a:latin typeface="Courier"/>
              </a:rPr>
              <a:t>… </a:t>
            </a:r>
            <a:r>
              <a:rPr lang="en-US" dirty="0" err="1">
                <a:latin typeface="Courier"/>
              </a:rPr>
              <a:t>Memb</a:t>
            </a:r>
            <a:r>
              <a:rPr lang="en-US" dirty="0">
                <a:latin typeface="Courier"/>
              </a:rPr>
              <a:t>… Corp…           1  95023 </a:t>
            </a:r>
            <a:r>
              <a:rPr lang="en-US" dirty="0" err="1">
                <a:latin typeface="Courier"/>
              </a:rPr>
              <a:t>Corpo</a:t>
            </a:r>
            <a:r>
              <a:rPr lang="en-US" dirty="0">
                <a:latin typeface="Courier"/>
              </a:rPr>
              <a:t>… &lt;NA&gt;  </a:t>
            </a:r>
            <a:r>
              <a:rPr lang="en-US" dirty="0" err="1">
                <a:latin typeface="Courier"/>
              </a:rPr>
              <a:t>Automatisk</a:t>
            </a:r>
            <a:r>
              <a:rPr lang="en-US" dirty="0">
                <a:latin typeface="Courier"/>
              </a:rPr>
              <a:t>…
## 2 </a:t>
            </a:r>
            <a:r>
              <a:rPr lang="en-US" dirty="0" err="1">
                <a:latin typeface="Courier"/>
              </a:rPr>
              <a:t>Aage</a:t>
            </a:r>
            <a:r>
              <a:rPr lang="en-US" dirty="0">
                <a:latin typeface="Courier"/>
              </a:rPr>
              <a:t> B. A… </a:t>
            </a:r>
            <a:r>
              <a:rPr lang="en-US" dirty="0" err="1">
                <a:latin typeface="Courier"/>
              </a:rPr>
              <a:t>Foreningen</a:t>
            </a:r>
            <a:r>
              <a:rPr lang="en-US" dirty="0">
                <a:latin typeface="Courier"/>
              </a:rPr>
              <a:t>… </a:t>
            </a:r>
            <a:r>
              <a:rPr lang="en-US" dirty="0" err="1">
                <a:latin typeface="Courier"/>
              </a:rPr>
              <a:t>Memb</a:t>
            </a:r>
            <a:r>
              <a:rPr lang="en-US" dirty="0">
                <a:latin typeface="Courier"/>
              </a:rPr>
              <a:t>… Char…           4  67511 NGO    </a:t>
            </a:r>
            <a:r>
              <a:rPr lang="en-US" dirty="0" err="1">
                <a:latin typeface="Courier"/>
              </a:rPr>
              <a:t>Orga</a:t>
            </a:r>
            <a:r>
              <a:rPr lang="en-US" dirty="0">
                <a:latin typeface="Courier"/>
              </a:rPr>
              <a:t>… </a:t>
            </a:r>
            <a:r>
              <a:rPr lang="en-US" dirty="0" err="1">
                <a:latin typeface="Courier"/>
              </a:rPr>
              <a:t>Direktoer</a:t>
            </a:r>
            <a:r>
              <a:rPr lang="en-US" dirty="0">
                <a:latin typeface="Courier"/>
              </a:rPr>
              <a:t>  
## 3 </a:t>
            </a:r>
            <a:r>
              <a:rPr lang="en-US" dirty="0" err="1">
                <a:latin typeface="Courier"/>
              </a:rPr>
              <a:t>Aage</a:t>
            </a:r>
            <a:r>
              <a:rPr lang="en-US" dirty="0">
                <a:latin typeface="Courier"/>
              </a:rPr>
              <a:t> </a:t>
            </a:r>
            <a:r>
              <a:rPr lang="en-US" dirty="0" err="1">
                <a:latin typeface="Courier"/>
              </a:rPr>
              <a:t>Chri</a:t>
            </a:r>
            <a:r>
              <a:rPr lang="en-US" dirty="0">
                <a:latin typeface="Courier"/>
              </a:rPr>
              <a:t>… AARHUS SOE… Chai… </a:t>
            </a:r>
            <a:r>
              <a:rPr lang="en-US" dirty="0" err="1">
                <a:latin typeface="Courier"/>
              </a:rPr>
              <a:t>Foun</a:t>
            </a:r>
            <a:r>
              <a:rPr lang="en-US" dirty="0">
                <a:latin typeface="Courier"/>
              </a:rPr>
              <a:t>…           6 100903 Found… &lt;NA&gt;  </a:t>
            </a:r>
            <a:r>
              <a:rPr lang="en-US" dirty="0" err="1">
                <a:latin typeface="Courier"/>
              </a:rPr>
              <a:t>Automatisk</a:t>
            </a:r>
            <a:r>
              <a:rPr lang="en-US" dirty="0">
                <a:latin typeface="Courier"/>
              </a:rPr>
              <a:t>…
## 4 </a:t>
            </a:r>
            <a:r>
              <a:rPr lang="en-US" dirty="0" err="1">
                <a:latin typeface="Courier"/>
              </a:rPr>
              <a:t>Aage</a:t>
            </a:r>
            <a:r>
              <a:rPr lang="en-US" dirty="0">
                <a:latin typeface="Courier"/>
              </a:rPr>
              <a:t> Dam   </a:t>
            </a:r>
            <a:r>
              <a:rPr lang="en-US" dirty="0" err="1">
                <a:latin typeface="Courier"/>
              </a:rPr>
              <a:t>Branchefor</a:t>
            </a:r>
            <a:r>
              <a:rPr lang="en-US" dirty="0">
                <a:latin typeface="Courier"/>
              </a:rPr>
              <a:t>… Chai… </a:t>
            </a:r>
            <a:r>
              <a:rPr lang="en-US" dirty="0" err="1">
                <a:latin typeface="Courier"/>
              </a:rPr>
              <a:t>Busi</a:t>
            </a:r>
            <a:r>
              <a:rPr lang="en-US" dirty="0">
                <a:latin typeface="Courier"/>
              </a:rPr>
              <a:t>…           8  69156 NGO    </a:t>
            </a:r>
            <a:r>
              <a:rPr lang="en-US" dirty="0" err="1">
                <a:latin typeface="Courier"/>
              </a:rPr>
              <a:t>Orga</a:t>
            </a:r>
            <a:r>
              <a:rPr lang="en-US" dirty="0">
                <a:latin typeface="Courier"/>
              </a:rPr>
              <a:t>… </a:t>
            </a:r>
            <a:r>
              <a:rPr lang="en-US" dirty="0" err="1">
                <a:latin typeface="Courier"/>
              </a:rPr>
              <a:t>Formand</a:t>
            </a:r>
            <a:r>
              <a:rPr lang="en-US" dirty="0">
                <a:latin typeface="Courier"/>
              </a:rPr>
              <a:t>, A…
## 5 </a:t>
            </a:r>
            <a:r>
              <a:rPr lang="en-US" dirty="0" err="1">
                <a:latin typeface="Courier"/>
              </a:rPr>
              <a:t>Aage</a:t>
            </a:r>
            <a:r>
              <a:rPr lang="en-US" dirty="0">
                <a:latin typeface="Courier"/>
              </a:rPr>
              <a:t> Dam   Dansk </a:t>
            </a:r>
            <a:r>
              <a:rPr lang="en-US" dirty="0" err="1">
                <a:latin typeface="Courier"/>
              </a:rPr>
              <a:t>Erhv</a:t>
            </a:r>
            <a:r>
              <a:rPr lang="en-US" dirty="0">
                <a:latin typeface="Courier"/>
              </a:rPr>
              <a:t>… </a:t>
            </a:r>
            <a:r>
              <a:rPr lang="en-US" dirty="0" err="1">
                <a:latin typeface="Courier"/>
              </a:rPr>
              <a:t>Memb</a:t>
            </a:r>
            <a:r>
              <a:rPr lang="en-US" dirty="0">
                <a:latin typeface="Courier"/>
              </a:rPr>
              <a:t>… </a:t>
            </a:r>
            <a:r>
              <a:rPr lang="en-US" dirty="0" err="1">
                <a:latin typeface="Courier"/>
              </a:rPr>
              <a:t>Empl</a:t>
            </a:r>
            <a:r>
              <a:rPr lang="en-US" dirty="0">
                <a:latin typeface="Courier"/>
              </a:rPr>
              <a:t>…           9  72204 NGO    Stat  Adm. dir. …
## 6 </a:t>
            </a:r>
            <a:r>
              <a:rPr lang="en-US" dirty="0" err="1">
                <a:latin typeface="Courier"/>
              </a:rPr>
              <a:t>Aage</a:t>
            </a:r>
            <a:r>
              <a:rPr lang="en-US" dirty="0">
                <a:latin typeface="Courier"/>
              </a:rPr>
              <a:t> Fran… </a:t>
            </a:r>
            <a:r>
              <a:rPr lang="en-US" dirty="0" err="1">
                <a:latin typeface="Courier"/>
              </a:rPr>
              <a:t>Dommere</a:t>
            </a:r>
            <a:r>
              <a:rPr lang="en-US" dirty="0">
                <a:latin typeface="Courier"/>
              </a:rPr>
              <a:t> </a:t>
            </a:r>
            <a:r>
              <a:rPr lang="en-US" dirty="0" err="1">
                <a:latin typeface="Courier"/>
              </a:rPr>
              <a:t>va</a:t>
            </a:r>
            <a:r>
              <a:rPr lang="en-US" dirty="0">
                <a:latin typeface="Courier"/>
              </a:rPr>
              <a:t>… </a:t>
            </a:r>
            <a:r>
              <a:rPr lang="en-US" dirty="0" err="1">
                <a:latin typeface="Courier"/>
              </a:rPr>
              <a:t>Memb</a:t>
            </a:r>
            <a:r>
              <a:rPr lang="en-US" dirty="0">
                <a:latin typeface="Courier"/>
              </a:rPr>
              <a:t>… </a:t>
            </a:r>
            <a:r>
              <a:rPr lang="en-US" dirty="0" err="1">
                <a:latin typeface="Courier"/>
              </a:rPr>
              <a:t>Judg</a:t>
            </a:r>
            <a:r>
              <a:rPr lang="en-US" dirty="0">
                <a:latin typeface="Courier"/>
              </a:rPr>
              <a:t>…          15  73158 </a:t>
            </a:r>
            <a:r>
              <a:rPr lang="en-US" dirty="0" err="1">
                <a:latin typeface="Courier"/>
              </a:rPr>
              <a:t>Parli</a:t>
            </a:r>
            <a:r>
              <a:rPr lang="en-US" dirty="0">
                <a:latin typeface="Courier"/>
              </a:rPr>
              <a:t>… &lt;NA&gt;  &lt;NA&gt;       
## # … with 8 more variables: created &lt;</a:t>
            </a:r>
            <a:r>
              <a:rPr lang="en-US" dirty="0" err="1">
                <a:latin typeface="Courier"/>
              </a:rPr>
              <a:t>dttm</a:t>
            </a:r>
            <a:r>
              <a:rPr lang="en-US" dirty="0">
                <a:latin typeface="Courier"/>
              </a:rPr>
              <a:t>&gt;, archived &lt;</a:t>
            </a:r>
            <a:r>
              <a:rPr lang="en-US" dirty="0" err="1">
                <a:latin typeface="Courier"/>
              </a:rPr>
              <a:t>dttm</a:t>
            </a:r>
            <a:r>
              <a:rPr lang="en-US" dirty="0">
                <a:latin typeface="Courier"/>
              </a:rPr>
              <a:t>&gt;,
## #   </a:t>
            </a:r>
            <a:r>
              <a:rPr lang="en-US" dirty="0" err="1">
                <a:latin typeface="Courier"/>
              </a:rPr>
              <a:t>last_checked</a:t>
            </a:r>
            <a:r>
              <a:rPr lang="en-US" dirty="0">
                <a:latin typeface="Courier"/>
              </a:rPr>
              <a:t> &lt;</a:t>
            </a:r>
            <a:r>
              <a:rPr lang="en-US" dirty="0" err="1">
                <a:latin typeface="Courier"/>
              </a:rPr>
              <a:t>dttm</a:t>
            </a:r>
            <a:r>
              <a:rPr lang="en-US" dirty="0">
                <a:latin typeface="Courier"/>
              </a:rPr>
              <a:t>&gt;, </a:t>
            </a:r>
            <a:r>
              <a:rPr lang="en-US" dirty="0" err="1">
                <a:latin typeface="Courier"/>
              </a:rPr>
              <a:t>cvr_person</a:t>
            </a:r>
            <a:r>
              <a:rPr lang="en-US" dirty="0">
                <a:latin typeface="Courier"/>
              </a:rPr>
              <a:t> &lt;</a:t>
            </a:r>
            <a:r>
              <a:rPr lang="en-US" dirty="0" err="1">
                <a:latin typeface="Courier"/>
              </a:rPr>
              <a:t>dbl</a:t>
            </a:r>
            <a:r>
              <a:rPr lang="en-US" dirty="0">
                <a:latin typeface="Courier"/>
              </a:rPr>
              <a:t>&gt;, </a:t>
            </a:r>
            <a:r>
              <a:rPr lang="en-US" dirty="0" err="1">
                <a:latin typeface="Courier"/>
              </a:rPr>
              <a:t>cvr_affiliation</a:t>
            </a:r>
            <a:r>
              <a:rPr lang="en-US" dirty="0">
                <a:latin typeface="Courier"/>
              </a:rPr>
              <a:t> &lt;</a:t>
            </a:r>
            <a:r>
              <a:rPr lang="en-US" dirty="0" err="1">
                <a:latin typeface="Courier"/>
              </a:rPr>
              <a:t>dbl</a:t>
            </a:r>
            <a:r>
              <a:rPr lang="en-US" dirty="0">
                <a:latin typeface="Courier"/>
              </a:rPr>
              <a:t>&gt;,
## #   </a:t>
            </a:r>
            <a:r>
              <a:rPr lang="en-US" dirty="0" err="1">
                <a:latin typeface="Courier"/>
              </a:rPr>
              <a:t>person_id</a:t>
            </a:r>
            <a:r>
              <a:rPr lang="en-US" dirty="0">
                <a:latin typeface="Courier"/>
              </a:rPr>
              <a:t> &lt;</a:t>
            </a:r>
            <a:r>
              <a:rPr lang="en-US" dirty="0" err="1">
                <a:latin typeface="Courier"/>
              </a:rPr>
              <a:t>dbl</a:t>
            </a:r>
            <a:r>
              <a:rPr lang="en-US" dirty="0">
                <a:latin typeface="Courier"/>
              </a:rPr>
              <a:t>&gt;, </a:t>
            </a:r>
            <a:r>
              <a:rPr lang="en-US" dirty="0" err="1">
                <a:latin typeface="Courier"/>
              </a:rPr>
              <a:t>affiliation_id</a:t>
            </a:r>
            <a:r>
              <a:rPr lang="en-US" dirty="0">
                <a:latin typeface="Courier"/>
              </a:rPr>
              <a:t> &lt;</a:t>
            </a:r>
            <a:r>
              <a:rPr lang="en-US" dirty="0" err="1">
                <a:latin typeface="Courier"/>
              </a:rPr>
              <a:t>dbl</a:t>
            </a:r>
            <a:r>
              <a:rPr lang="en-US" dirty="0">
                <a:latin typeface="Courier"/>
              </a:rPr>
              <a:t>&gt;, gender &lt;</a:t>
            </a:r>
            <a:r>
              <a:rPr lang="en-US" dirty="0" err="1">
                <a:latin typeface="Courier"/>
              </a:rPr>
              <a:t>chr</a:t>
            </a:r>
            <a:r>
              <a:rPr lang="en-US" dirty="0">
                <a:latin typeface="Courier"/>
              </a:rPr>
              <a:t>&gt;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EA3E3F4F-30BF-0246-B7DD-0D710D26D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172" y="266669"/>
            <a:ext cx="10825657" cy="575443"/>
          </a:xfrm>
        </p:spPr>
        <p:txBody>
          <a:bodyPr/>
          <a:lstStyle/>
          <a:p>
            <a:pPr marL="0" lvl="0" indent="0">
              <a:buNone/>
            </a:pPr>
            <a:r>
              <a:t>Data bearbejdning (data.table)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0CBD44-DF49-974E-97EC-7ED3D3CBDC9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pPr lvl="0" indent="0">
              <a:buNone/>
            </a:pPr>
            <a:r>
              <a:rPr sz="2200" i="1" dirty="0">
                <a:solidFill>
                  <a:srgbClr val="60A0B0"/>
                </a:solidFill>
                <a:latin typeface="Courier"/>
              </a:rPr>
              <a:t>#</a:t>
            </a:r>
            <a:r>
              <a:rPr sz="2200" i="1" dirty="0" err="1">
                <a:solidFill>
                  <a:srgbClr val="60A0B0"/>
                </a:solidFill>
                <a:latin typeface="Courier"/>
              </a:rPr>
              <a:t>data.table</a:t>
            </a:r>
            <a:r>
              <a:rPr sz="2200" i="1" dirty="0">
                <a:solidFill>
                  <a:srgbClr val="60A0B0"/>
                </a:solidFill>
                <a:latin typeface="Courier"/>
              </a:rPr>
              <a:t> select </a:t>
            </a:r>
            <a:r>
              <a:rPr sz="2200" i="1" dirty="0" err="1">
                <a:solidFill>
                  <a:srgbClr val="60A0B0"/>
                </a:solidFill>
                <a:latin typeface="Courier"/>
              </a:rPr>
              <a:t>funktion</a:t>
            </a:r>
            <a:br>
              <a:rPr sz="2200" dirty="0"/>
            </a:br>
            <a:r>
              <a:rPr sz="2200" dirty="0">
                <a:latin typeface="Courier"/>
              </a:rPr>
              <a:t>den[,.(name, gender)]</a:t>
            </a:r>
          </a:p>
          <a:p>
            <a:pPr lvl="0" indent="0">
              <a:buNone/>
            </a:pPr>
            <a:r>
              <a:rPr dirty="0">
                <a:latin typeface="Courier"/>
              </a:rPr>
              <a:t>##                               name gender
##     1:                </a:t>
            </a:r>
            <a:r>
              <a:rPr dirty="0" err="1">
                <a:latin typeface="Courier"/>
              </a:rPr>
              <a:t>Aage</a:t>
            </a:r>
            <a:r>
              <a:rPr dirty="0">
                <a:latin typeface="Courier"/>
              </a:rPr>
              <a:t> </a:t>
            </a:r>
            <a:r>
              <a:rPr dirty="0" err="1">
                <a:latin typeface="Courier"/>
              </a:rPr>
              <a:t>Almtoft</a:t>
            </a:r>
            <a:r>
              <a:rPr dirty="0">
                <a:latin typeface="Courier"/>
              </a:rPr>
              <a:t>    Men
##     2:            </a:t>
            </a:r>
            <a:r>
              <a:rPr dirty="0" err="1">
                <a:latin typeface="Courier"/>
              </a:rPr>
              <a:t>Aage</a:t>
            </a:r>
            <a:r>
              <a:rPr dirty="0">
                <a:latin typeface="Courier"/>
              </a:rPr>
              <a:t> B. Andersen    Men
##     3:            </a:t>
            </a:r>
            <a:r>
              <a:rPr dirty="0" err="1">
                <a:latin typeface="Courier"/>
              </a:rPr>
              <a:t>Aage</a:t>
            </a:r>
            <a:r>
              <a:rPr dirty="0">
                <a:latin typeface="Courier"/>
              </a:rPr>
              <a:t> Christensen    Men
##     4:                    </a:t>
            </a:r>
            <a:r>
              <a:rPr dirty="0" err="1">
                <a:latin typeface="Courier"/>
              </a:rPr>
              <a:t>Aage</a:t>
            </a:r>
            <a:r>
              <a:rPr dirty="0">
                <a:latin typeface="Courier"/>
              </a:rPr>
              <a:t> Dam    Men
##     5:                    </a:t>
            </a:r>
            <a:r>
              <a:rPr dirty="0" err="1">
                <a:latin typeface="Courier"/>
              </a:rPr>
              <a:t>Aage</a:t>
            </a:r>
            <a:r>
              <a:rPr dirty="0">
                <a:latin typeface="Courier"/>
              </a:rPr>
              <a:t> Dam    Men
##    ---                                   
## 56845: Jacob </a:t>
            </a:r>
            <a:r>
              <a:rPr dirty="0" err="1">
                <a:latin typeface="Courier"/>
              </a:rPr>
              <a:t>Aarup</a:t>
            </a:r>
            <a:r>
              <a:rPr dirty="0">
                <a:latin typeface="Courier"/>
              </a:rPr>
              <a:t>-Andersen 195767    Men
## 56846:       Carsten Rasch </a:t>
            </a:r>
            <a:r>
              <a:rPr dirty="0" err="1">
                <a:latin typeface="Courier"/>
              </a:rPr>
              <a:t>Egeriis</a:t>
            </a:r>
            <a:r>
              <a:rPr dirty="0">
                <a:latin typeface="Courier"/>
              </a:rPr>
              <a:t>    Men
## 56847:             Marina </a:t>
            </a:r>
            <a:r>
              <a:rPr dirty="0" err="1">
                <a:latin typeface="Courier"/>
              </a:rPr>
              <a:t>Loenning</a:t>
            </a:r>
            <a:r>
              <a:rPr dirty="0">
                <a:latin typeface="Courier"/>
              </a:rPr>
              <a:t>  Women
## 56848:       Jaap-Jan </a:t>
            </a:r>
            <a:r>
              <a:rPr dirty="0" err="1">
                <a:latin typeface="Courier"/>
              </a:rPr>
              <a:t>Linze</a:t>
            </a:r>
            <a:r>
              <a:rPr dirty="0">
                <a:latin typeface="Courier"/>
              </a:rPr>
              <a:t> Postma       
## 56849:    Andreas Albert </a:t>
            </a:r>
            <a:r>
              <a:rPr dirty="0" err="1">
                <a:latin typeface="Courier"/>
              </a:rPr>
              <a:t>Pfisterer</a:t>
            </a:r>
            <a:r>
              <a:rPr dirty="0">
                <a:latin typeface="Courier"/>
              </a:rPr>
              <a:t>    Men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0476F6-953F-5442-913C-32FD6AD5555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#data.table count funktion</a:t>
            </a:r>
            <a:br/>
            <a:r>
              <a:rPr>
                <a:latin typeface="Courier"/>
              </a:rPr>
              <a:t>den[, .N, .(sector)]</a:t>
            </a:r>
          </a:p>
          <a:p>
            <a:pPr lvl="0" indent="0">
              <a:buNone/>
            </a:pPr>
            <a:r>
              <a:rPr>
                <a:latin typeface="Courier"/>
              </a:rPr>
              <a:t>##           sector     N
##  1: Corporations  7989
##  2:          NGO 17720
##  3:  Foundations  6987
##  4:   Parliament  1087
##  5:       Family   207
##  6:        State 13601
##  7:       Events  1948
##  8:               2349
##  9:  VL_networks  3803
## 10:    Municipal   320
## 11:     Politics    37
## 12: Organisation     6
## 13:  Commissions   795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1691</Words>
  <Application>Microsoft Macintosh PowerPoint</Application>
  <PresentationFormat>Widescreen</PresentationFormat>
  <Paragraphs>62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Courier</vt:lpstr>
      <vt:lpstr>Sitka Display</vt:lpstr>
      <vt:lpstr>Sitka Heading</vt:lpstr>
      <vt:lpstr>Office Theme</vt:lpstr>
      <vt:lpstr>1. Øvelse:  Intro til netværksanalyse i R</vt:lpstr>
      <vt:lpstr>R set up</vt:lpstr>
      <vt:lpstr>Installering af R og Rstudio</vt:lpstr>
      <vt:lpstr>Folder struktur</vt:lpstr>
      <vt:lpstr>Installering af pakker</vt:lpstr>
      <vt:lpstr>Indlæsning &amp; bearbejdning af data</vt:lpstr>
      <vt:lpstr>Load data (data.table)</vt:lpstr>
      <vt:lpstr>Load data (dplyr)</vt:lpstr>
      <vt:lpstr>Data bearbejdning (data.table)</vt:lpstr>
      <vt:lpstr>Data bearbejdning (dplyr)</vt:lpstr>
      <vt:lpstr>Netværk visualisering</vt:lpstr>
      <vt:lpstr>Two-mode netværk</vt:lpstr>
      <vt:lpstr>One-mode netværk</vt:lpstr>
      <vt:lpstr>Netværk visualisering med ggraph</vt:lpstr>
      <vt:lpstr>PowerPoint Presentation</vt:lpstr>
      <vt:lpstr>Øvelse</vt:lpstr>
      <vt:lpstr>Opgaver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1155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Sitka Display</vt:lpstr>
      <vt:lpstr>Sitka Heading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Øvelse: Intro til netværksanalyse i R</dc:title>
  <dc:creator>Alexander Gamerdinger</dc:creator>
  <cp:keywords/>
  <cp:lastModifiedBy>Alexander Gamerdinger</cp:lastModifiedBy>
  <cp:revision>5</cp:revision>
  <dcterms:created xsi:type="dcterms:W3CDTF">2022-02-14T16:43:06Z</dcterms:created>
  <dcterms:modified xsi:type="dcterms:W3CDTF">2022-02-14T18:03:06Z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2022-02-14</vt:lpwstr>
  </property>
  <property fmtid="{D5CDD505-2E9C-101B-9397-08002B2CF9AE}" pid="3" name="institute">
    <vt:lpwstr>Copenhagen Business School</vt:lpwstr>
  </property>
  <property fmtid="{D5CDD505-2E9C-101B-9397-08002B2CF9AE}" pid="4" name="output">
    <vt:lpwstr/>
  </property>
</Properties>
</file>