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7AE"/>
    <a:srgbClr val="A0C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6327"/>
  </p:normalViewPr>
  <p:slideViewPr>
    <p:cSldViewPr snapToGrid="0" snapToObjects="1">
      <p:cViewPr varScale="1">
        <p:scale>
          <a:sx n="150" d="100"/>
          <a:sy n="150" d="100"/>
        </p:scale>
        <p:origin x="18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EC60-5EA8-0444-9006-3A71001F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2" y="578452"/>
            <a:ext cx="10874376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AE24-F349-9749-9FCB-D987B957F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12" y="3602038"/>
            <a:ext cx="108743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DK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FD7A61-E720-2144-9D2A-3143122ADAD9}"/>
              </a:ext>
            </a:extLst>
          </p:cNvPr>
          <p:cNvCxnSpPr>
            <a:cxnSpLocks/>
          </p:cNvCxnSpPr>
          <p:nvPr userDrawn="1"/>
        </p:nvCxnSpPr>
        <p:spPr>
          <a:xfrm>
            <a:off x="658812" y="3137338"/>
            <a:ext cx="10874376" cy="0"/>
          </a:xfrm>
          <a:prstGeom prst="line">
            <a:avLst/>
          </a:prstGeom>
          <a:ln w="19050">
            <a:solidFill>
              <a:srgbClr val="3467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E03FA91-3A80-DA4C-9E80-8A5167AF5A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360" b="35361"/>
          <a:stretch/>
        </p:blipFill>
        <p:spPr>
          <a:xfrm>
            <a:off x="4458576" y="5471709"/>
            <a:ext cx="3274848" cy="5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88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6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72" y="1347952"/>
            <a:ext cx="10825656" cy="4829011"/>
          </a:xfrm>
        </p:spPr>
        <p:txBody>
          <a:bodyPr anchor="t"/>
          <a:lstStyle>
            <a:lvl1pPr marL="342900" indent="-342900">
              <a:buFont typeface="Arial" panose="020B0604020202020204" pitchFamily="34" charset="0"/>
              <a:buChar char="•"/>
              <a:defRPr sz="1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58BF97-9279-714A-9881-495F7486AE2A}"/>
              </a:ext>
            </a:extLst>
          </p:cNvPr>
          <p:cNvSpPr/>
          <p:nvPr userDrawn="1"/>
        </p:nvSpPr>
        <p:spPr>
          <a:xfrm>
            <a:off x="0" y="0"/>
            <a:ext cx="12192000" cy="1079938"/>
          </a:xfrm>
          <a:prstGeom prst="rect">
            <a:avLst/>
          </a:prstGeom>
          <a:solidFill>
            <a:srgbClr val="346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9924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549EE-43E1-7340-9C74-1B9F1F841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590" y="3429001"/>
            <a:ext cx="10854120" cy="26606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E80C-C1C8-D749-A21F-883C07F2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351DB6-F528-9744-B6FA-416287369DEB}" type="datetimeFigureOut">
              <a:rPr lang="en-DK" smtClean="0"/>
              <a:t>09/02/2022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DE7F-F0FA-6847-A442-7CEAF3B8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K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3467A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D27535-3757-9C4E-9536-7A1A497174A8}"/>
              </a:ext>
            </a:extLst>
          </p:cNvPr>
          <p:cNvCxnSpPr>
            <a:cxnSpLocks/>
          </p:cNvCxnSpPr>
          <p:nvPr userDrawn="1"/>
        </p:nvCxnSpPr>
        <p:spPr>
          <a:xfrm>
            <a:off x="668940" y="3137338"/>
            <a:ext cx="10847770" cy="0"/>
          </a:xfrm>
          <a:prstGeom prst="line">
            <a:avLst/>
          </a:prstGeom>
          <a:ln w="19050">
            <a:solidFill>
              <a:srgbClr val="3467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75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3172" y="1347952"/>
            <a:ext cx="5336629" cy="4829011"/>
          </a:xfrm>
        </p:spPr>
        <p:txBody>
          <a:bodyPr anchor="t">
            <a:normAutofit/>
          </a:bodyPr>
          <a:lstStyle>
            <a:lvl1pPr algn="l">
              <a:defRPr sz="18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7952"/>
            <a:ext cx="5336629" cy="4829011"/>
          </a:xfrm>
        </p:spPr>
        <p:txBody>
          <a:bodyPr anchor="t">
            <a:normAutofit/>
          </a:bodyPr>
          <a:lstStyle>
            <a:lvl1pPr algn="l">
              <a:defRPr sz="18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444F79-D31B-2840-9105-72841DA6D777}"/>
              </a:ext>
            </a:extLst>
          </p:cNvPr>
          <p:cNvSpPr/>
          <p:nvPr userDrawn="1"/>
        </p:nvSpPr>
        <p:spPr>
          <a:xfrm>
            <a:off x="0" y="0"/>
            <a:ext cx="12192000" cy="1079938"/>
          </a:xfrm>
          <a:prstGeom prst="rect">
            <a:avLst/>
          </a:prstGeom>
          <a:solidFill>
            <a:srgbClr val="346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780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C9495-D63B-BC4A-BDCF-7705CFC2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82" y="365125"/>
            <a:ext cx="108404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31EBD-D922-3447-B552-9F9068B49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82" y="1825625"/>
            <a:ext cx="108404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B38FCF-95DD-E14E-AA6C-8148D32A5868}"/>
              </a:ext>
            </a:extLst>
          </p:cNvPr>
          <p:cNvSpPr/>
          <p:nvPr userDrawn="1"/>
        </p:nvSpPr>
        <p:spPr>
          <a:xfrm>
            <a:off x="11742254" y="6407132"/>
            <a:ext cx="21159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1224B91E-F4F7-4C4D-9036-FC895788D422}" type="slidenum">
              <a:rPr lang="en-DK" sz="1400" smtClean="0">
                <a:solidFill>
                  <a:srgbClr val="3467AE"/>
                </a:solidFill>
              </a:rPr>
              <a:pPr/>
              <a:t>‹#›</a:t>
            </a:fld>
            <a:endParaRPr lang="en-DK" sz="1400" dirty="0">
              <a:solidFill>
                <a:srgbClr val="3467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7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tka Heading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ga.ioa@cbs.d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EC60-5EA8-0444-9006-3A71001F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2" y="578452"/>
            <a:ext cx="10874376" cy="23876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1. </a:t>
            </a:r>
            <a:r>
              <a:rPr dirty="0" err="1"/>
              <a:t>Øvelse</a:t>
            </a:r>
            <a:r>
              <a:rPr dirty="0"/>
              <a:t>: </a:t>
            </a:r>
            <a:br>
              <a:rPr lang="de-DE" dirty="0"/>
            </a:br>
            <a:r>
              <a:rPr dirty="0"/>
              <a:t>Intro </a:t>
            </a:r>
            <a:r>
              <a:rPr dirty="0" err="1"/>
              <a:t>til</a:t>
            </a:r>
            <a:r>
              <a:rPr dirty="0"/>
              <a:t> </a:t>
            </a:r>
            <a:r>
              <a:rPr dirty="0" err="1"/>
              <a:t>netværksanalyse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AE24-F349-9749-9FCB-D987B957F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12" y="3602038"/>
            <a:ext cx="10874376" cy="1655762"/>
          </a:xfrm>
        </p:spPr>
        <p:txBody>
          <a:bodyPr>
            <a:normAutofit fontScale="85000" lnSpcReduction="20000"/>
          </a:bodyPr>
          <a:lstStyle/>
          <a:p>
            <a:pPr lvl="0"/>
            <a:br>
              <a:rPr dirty="0"/>
            </a:br>
            <a:r>
              <a:rPr lang="en-US" dirty="0"/>
              <a:t>Alexander Gamerdinger</a:t>
            </a:r>
          </a:p>
          <a:p>
            <a:pPr lvl="0"/>
            <a:r>
              <a:rPr lang="en-US" dirty="0"/>
              <a:t>Copenhagen Business School, Department of Organization </a:t>
            </a:r>
          </a:p>
          <a:p>
            <a:pPr lvl="0"/>
            <a:r>
              <a:rPr lang="en-US" dirty="0">
                <a:hlinkClick r:id="rId2"/>
              </a:rPr>
              <a:t>aga.ioa@cbs.dk</a:t>
            </a:r>
            <a:endParaRPr lang="en-US" dirty="0"/>
          </a:p>
          <a:p>
            <a:pPr lvl="0"/>
            <a:r>
              <a:rPr lang="en-US" dirty="0"/>
              <a:t>09 </a:t>
            </a:r>
            <a:r>
              <a:rPr lang="en-US" dirty="0" err="1"/>
              <a:t>Februar</a:t>
            </a:r>
            <a:r>
              <a:rPr lang="en-US" dirty="0"/>
              <a:t> 2022</a:t>
            </a:r>
          </a:p>
          <a:p>
            <a:pPr marL="0" lvl="0" indent="0">
              <a:buNone/>
            </a:pPr>
            <a:endParaRPr dirty="0"/>
          </a:p>
        </p:txBody>
      </p:sp>
      <p:sp>
        <p:nvSpPr>
          <p:cNvPr id="4" name=" 3"/>
          <p:cNvSpPr/>
          <p:nvPr/>
        </p:nvSpPr>
        <p:spPr/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/>
          <a:lstStyle/>
          <a:p>
            <a:pPr marL="0" lvl="0" indent="0">
              <a:buNone/>
            </a:pPr>
            <a:r>
              <a:t>Data bearbejdning (dplyr)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data.table</a:t>
            </a:r>
            <a:r>
              <a:rPr i="1" dirty="0">
                <a:solidFill>
                  <a:srgbClr val="60A0B0"/>
                </a:solidFill>
                <a:latin typeface="Courier"/>
              </a:rPr>
              <a:t> select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funktion</a:t>
            </a:r>
            <a:br>
              <a:rPr dirty="0"/>
            </a:br>
            <a:r>
              <a:rPr dirty="0">
                <a:latin typeface="Courier"/>
              </a:rPr>
              <a:t>den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select</a:t>
            </a:r>
            <a:r>
              <a:rPr dirty="0">
                <a:latin typeface="Courier"/>
              </a:rPr>
              <a:t>(name, gender)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tibble</a:t>
            </a:r>
            <a:r>
              <a:rPr dirty="0">
                <a:latin typeface="Courier"/>
              </a:rPr>
              <a:t>: 56,849 × 2
##    name                 gender
##  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             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
##  1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Almtoft</a:t>
            </a:r>
            <a:r>
              <a:rPr dirty="0">
                <a:latin typeface="Courier"/>
              </a:rPr>
              <a:t>         Men   
##  2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B. Andersen     Men   
##  3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Christensen     Men   
##  4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Dam             Men   
##  5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Dam             Men   
##  6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Frandsen        Men   
##  7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Juhl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Joergensen</a:t>
            </a:r>
            <a:r>
              <a:rPr dirty="0">
                <a:latin typeface="Courier"/>
              </a:rPr>
              <a:t> Men   
##  8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Krogsdam</a:t>
            </a:r>
            <a:r>
              <a:rPr dirty="0">
                <a:latin typeface="Courier"/>
              </a:rPr>
              <a:t>        Men   
##  9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Larsen          Men   
## 10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Lauridsen</a:t>
            </a:r>
            <a:r>
              <a:rPr dirty="0">
                <a:latin typeface="Courier"/>
              </a:rPr>
              <a:t>       Men   
## # … with 56,839 more rows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lvl="0" indent="0">
              <a:buNone/>
            </a:pPr>
            <a:r>
              <a:rPr sz="2700" i="1" dirty="0">
                <a:solidFill>
                  <a:srgbClr val="60A0B0"/>
                </a:solidFill>
                <a:latin typeface="Courier"/>
              </a:rPr>
              <a:t>#</a:t>
            </a:r>
            <a:r>
              <a:rPr sz="2700" i="1" dirty="0" err="1">
                <a:solidFill>
                  <a:srgbClr val="60A0B0"/>
                </a:solidFill>
                <a:latin typeface="Courier"/>
              </a:rPr>
              <a:t>data.table</a:t>
            </a:r>
            <a:r>
              <a:rPr sz="2700" i="1" dirty="0">
                <a:solidFill>
                  <a:srgbClr val="60A0B0"/>
                </a:solidFill>
                <a:latin typeface="Courier"/>
              </a:rPr>
              <a:t> count </a:t>
            </a:r>
            <a:r>
              <a:rPr sz="2700" i="1" dirty="0" err="1">
                <a:solidFill>
                  <a:srgbClr val="60A0B0"/>
                </a:solidFill>
                <a:latin typeface="Courier"/>
              </a:rPr>
              <a:t>funktion</a:t>
            </a:r>
            <a:br>
              <a:rPr sz="2700" dirty="0"/>
            </a:br>
            <a:r>
              <a:rPr sz="2700" dirty="0">
                <a:latin typeface="Courier"/>
              </a:rPr>
              <a:t>den </a:t>
            </a:r>
            <a:r>
              <a:rPr sz="27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2700" dirty="0">
                <a:latin typeface="Courier"/>
              </a:rPr>
              <a:t> </a:t>
            </a:r>
            <a:r>
              <a:rPr sz="2700" dirty="0" err="1">
                <a:solidFill>
                  <a:srgbClr val="06287E"/>
                </a:solidFill>
                <a:latin typeface="Courier"/>
              </a:rPr>
              <a:t>group_by</a:t>
            </a:r>
            <a:r>
              <a:rPr sz="2700" dirty="0">
                <a:latin typeface="Courier"/>
              </a:rPr>
              <a:t>(sector) </a:t>
            </a:r>
            <a:r>
              <a:rPr sz="27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2700" dirty="0">
                <a:latin typeface="Courier"/>
              </a:rPr>
              <a:t> </a:t>
            </a:r>
            <a:r>
              <a:rPr sz="2700" dirty="0">
                <a:solidFill>
                  <a:srgbClr val="06287E"/>
                </a:solidFill>
                <a:latin typeface="Courier"/>
              </a:rPr>
              <a:t>summarize</a:t>
            </a:r>
            <a:r>
              <a:rPr sz="2700" dirty="0">
                <a:latin typeface="Courier"/>
              </a:rPr>
              <a:t>(</a:t>
            </a:r>
            <a:r>
              <a:rPr sz="2700" dirty="0">
                <a:solidFill>
                  <a:srgbClr val="7D9029"/>
                </a:solidFill>
                <a:latin typeface="Courier"/>
              </a:rPr>
              <a:t>N =</a:t>
            </a:r>
            <a:r>
              <a:rPr sz="2700" dirty="0">
                <a:latin typeface="Courier"/>
              </a:rPr>
              <a:t> </a:t>
            </a:r>
            <a:r>
              <a:rPr sz="2700" dirty="0">
                <a:solidFill>
                  <a:srgbClr val="06287E"/>
                </a:solidFill>
                <a:latin typeface="Courier"/>
              </a:rPr>
              <a:t>n</a:t>
            </a:r>
            <a:r>
              <a:rPr sz="2700" dirty="0">
                <a:latin typeface="Courier"/>
              </a:rPr>
              <a:t>()) </a:t>
            </a:r>
            <a:r>
              <a:rPr sz="2700" i="1" dirty="0">
                <a:solidFill>
                  <a:srgbClr val="60A0B0"/>
                </a:solidFill>
                <a:latin typeface="Courier"/>
              </a:rPr>
              <a:t># Or simply den %&gt;% count(sector)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tibble</a:t>
            </a:r>
            <a:r>
              <a:rPr dirty="0">
                <a:latin typeface="Courier"/>
              </a:rPr>
              <a:t>: 13 × 2
##    sector           N
##  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       &lt;int&gt;
##  1 Commissions    795
##  2 Corporations  7989
##  3 Events        1948
##  4 Family         207
##  5 Foundations   6987
##  6 Municipal      320
##  7 NGO          17720
##  8 </a:t>
            </a:r>
            <a:r>
              <a:rPr dirty="0" err="1">
                <a:latin typeface="Courier"/>
              </a:rPr>
              <a:t>Organisation</a:t>
            </a:r>
            <a:r>
              <a:rPr dirty="0">
                <a:latin typeface="Courier"/>
              </a:rPr>
              <a:t>     6
##  9 Parliament    1087
## 10 Politics        37
## 11 State        13601
## 12 </a:t>
            </a:r>
            <a:r>
              <a:rPr dirty="0" err="1">
                <a:latin typeface="Courier"/>
              </a:rPr>
              <a:t>VL_networks</a:t>
            </a:r>
            <a:r>
              <a:rPr dirty="0">
                <a:latin typeface="Courier"/>
              </a:rPr>
              <a:t>   3803
## 13 &lt;NA&gt;          2349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/>
          <a:lstStyle/>
          <a:p>
            <a:pPr marL="0" lvl="0" indent="0">
              <a:buNone/>
            </a:pPr>
            <a:r>
              <a:t>Netværk visualisering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Two-mode netværk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endParaRPr lang="de-DE"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subsetting</a:t>
            </a:r>
            <a:r>
              <a:rPr i="1" dirty="0">
                <a:solidFill>
                  <a:srgbClr val="60A0B0"/>
                </a:solidFill>
                <a:latin typeface="Courier"/>
              </a:rPr>
              <a:t> foundations </a:t>
            </a:r>
            <a:br>
              <a:rPr dirty="0"/>
            </a:br>
            <a:r>
              <a:rPr dirty="0">
                <a:latin typeface="Courier"/>
              </a:rPr>
              <a:t>den1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den[sector </a:t>
            </a:r>
            <a:r>
              <a:rPr dirty="0">
                <a:solidFill>
                  <a:srgbClr val="4070A0"/>
                </a:solidFill>
                <a:latin typeface="Courier"/>
              </a:rPr>
              <a:t>==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"Family"</a:t>
            </a:r>
            <a:r>
              <a:rPr dirty="0">
                <a:latin typeface="Courier"/>
              </a:rPr>
              <a:t>]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dplyr way: den1 &lt;- den %&gt;% filter(sector == "Family)</a:t>
            </a:r>
            <a:br>
              <a:rPr dirty="0"/>
            </a:br>
            <a:endParaRPr lang="de-DE" dirty="0"/>
          </a:p>
          <a:p>
            <a:pPr lvl="0" indent="0">
              <a:buNone/>
            </a:pP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cross tabulation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som</a:t>
            </a:r>
            <a:r>
              <a:rPr i="1" dirty="0">
                <a:solidFill>
                  <a:srgbClr val="60A0B0"/>
                </a:solidFill>
                <a:latin typeface="Courier"/>
              </a:rPr>
              <a:t> giver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en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såkaldt</a:t>
            </a:r>
            <a:r>
              <a:rPr i="1" dirty="0">
                <a:solidFill>
                  <a:srgbClr val="60A0B0"/>
                </a:solidFill>
                <a:latin typeface="Courier"/>
              </a:rPr>
              <a:t> "incidence matrix"</a:t>
            </a:r>
            <a:br>
              <a:rPr dirty="0"/>
            </a:br>
            <a:r>
              <a:rPr dirty="0" err="1">
                <a:latin typeface="Courier"/>
              </a:rPr>
              <a:t>incidence_matrix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xtabs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formula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 name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affiliation, </a:t>
            </a:r>
            <a:r>
              <a:rPr dirty="0">
                <a:solidFill>
                  <a:srgbClr val="7D9029"/>
                </a:solidFill>
                <a:latin typeface="Courier"/>
              </a:rPr>
              <a:t>sparse =</a:t>
            </a:r>
            <a:r>
              <a:rPr dirty="0">
                <a:latin typeface="Courier"/>
              </a:rPr>
              <a:t> T, </a:t>
            </a:r>
            <a:r>
              <a:rPr dirty="0">
                <a:solidFill>
                  <a:srgbClr val="7D9029"/>
                </a:solidFill>
                <a:latin typeface="Courier"/>
              </a:rPr>
              <a:t>data =</a:t>
            </a:r>
            <a:r>
              <a:rPr dirty="0">
                <a:latin typeface="Courier"/>
              </a:rPr>
              <a:t> den1)</a:t>
            </a:r>
            <a:br>
              <a:rPr dirty="0"/>
            </a:br>
            <a:endParaRPr lang="de-DE" dirty="0"/>
          </a:p>
          <a:p>
            <a:pPr lvl="0" indent="0">
              <a:buNone/>
            </a:pP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load two-mode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netværk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net1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graph_from_incidence_matrix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incidence_matrix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directed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880000"/>
                </a:solidFill>
                <a:latin typeface="Courier"/>
              </a:rPr>
              <a:t>FALSE</a:t>
            </a:r>
            <a:r>
              <a:rPr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/>
          <a:lstStyle/>
          <a:p>
            <a:pPr marL="0" lvl="0" indent="0">
              <a:buNone/>
            </a:pPr>
            <a:r>
              <a:t>One-mode netværk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Option 1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split two-mode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netværk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i</a:t>
            </a:r>
            <a:r>
              <a:rPr i="1" dirty="0">
                <a:solidFill>
                  <a:srgbClr val="60A0B0"/>
                </a:solidFill>
                <a:latin typeface="Courier"/>
              </a:rPr>
              <a:t> to one-mode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netværk</a:t>
            </a:r>
            <a:br>
              <a:rPr dirty="0"/>
            </a:br>
            <a:r>
              <a:rPr dirty="0">
                <a:latin typeface="Courier"/>
              </a:rPr>
              <a:t>net2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bipartite.projection</a:t>
            </a:r>
            <a:r>
              <a:rPr dirty="0">
                <a:latin typeface="Courier"/>
              </a:rPr>
              <a:t>(net1)</a:t>
            </a:r>
            <a:br>
              <a:rPr dirty="0"/>
            </a:br>
            <a:endParaRPr lang="de-DE" dirty="0"/>
          </a:p>
          <a:p>
            <a:pPr lvl="0" indent="0">
              <a:buNone/>
            </a:pP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one node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netværk</a:t>
            </a:r>
            <a:r>
              <a:rPr i="1" dirty="0">
                <a:solidFill>
                  <a:srgbClr val="60A0B0"/>
                </a:solidFill>
                <a:latin typeface="Courier"/>
              </a:rPr>
              <a:t>, individuals</a:t>
            </a:r>
            <a:br>
              <a:rPr dirty="0"/>
            </a:br>
            <a:r>
              <a:rPr dirty="0">
                <a:latin typeface="Courier"/>
              </a:rPr>
              <a:t>net3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net2</a:t>
            </a:r>
            <a:r>
              <a:rPr dirty="0">
                <a:solidFill>
                  <a:srgbClr val="4070A0"/>
                </a:solidFill>
                <a:latin typeface="Courier"/>
              </a:rPr>
              <a:t>$</a:t>
            </a:r>
            <a:r>
              <a:rPr dirty="0">
                <a:latin typeface="Courier"/>
              </a:rPr>
              <a:t>proj1</a:t>
            </a:r>
            <a:br>
              <a:rPr dirty="0"/>
            </a:br>
            <a:endParaRPr lang="de-DE" dirty="0"/>
          </a:p>
          <a:p>
            <a:pPr lvl="0" indent="0">
              <a:buNone/>
            </a:pP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one node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netværk</a:t>
            </a:r>
            <a:r>
              <a:rPr i="1" dirty="0">
                <a:solidFill>
                  <a:srgbClr val="60A0B0"/>
                </a:solidFill>
                <a:latin typeface="Courier"/>
              </a:rPr>
              <a:t>, affiliation</a:t>
            </a:r>
            <a:br>
              <a:rPr dirty="0"/>
            </a:br>
            <a:r>
              <a:rPr dirty="0">
                <a:latin typeface="Courier"/>
              </a:rPr>
              <a:t>net4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net2</a:t>
            </a:r>
            <a:r>
              <a:rPr dirty="0">
                <a:solidFill>
                  <a:srgbClr val="4070A0"/>
                </a:solidFill>
                <a:latin typeface="Courier"/>
              </a:rPr>
              <a:t>$</a:t>
            </a:r>
            <a:r>
              <a:rPr dirty="0">
                <a:latin typeface="Courier"/>
              </a:rPr>
              <a:t>proj2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Option 2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one node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netværk</a:t>
            </a:r>
            <a:r>
              <a:rPr i="1" dirty="0">
                <a:solidFill>
                  <a:srgbClr val="60A0B0"/>
                </a:solidFill>
                <a:latin typeface="Courier"/>
              </a:rPr>
              <a:t>, individuals</a:t>
            </a:r>
            <a:br>
              <a:rPr dirty="0"/>
            </a:br>
            <a:r>
              <a:rPr dirty="0">
                <a:latin typeface="Courier"/>
              </a:rPr>
              <a:t>adjacency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incidence_matrix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%*%</a:t>
            </a:r>
            <a:r>
              <a:rPr dirty="0">
                <a:latin typeface="Courier"/>
              </a:rPr>
              <a:t> Matrix</a:t>
            </a:r>
            <a:r>
              <a:rPr dirty="0">
                <a:solidFill>
                  <a:srgbClr val="4070A0"/>
                </a:solidFill>
                <a:latin typeface="Courier"/>
              </a:rPr>
              <a:t>::</a:t>
            </a:r>
            <a:r>
              <a:rPr dirty="0">
                <a:solidFill>
                  <a:srgbClr val="06287E"/>
                </a:solidFill>
                <a:latin typeface="Courier"/>
              </a:rPr>
              <a:t>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incidence_matrix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net5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graph_from_adjacency_matrix</a:t>
            </a:r>
            <a:r>
              <a:rPr dirty="0">
                <a:latin typeface="Courier"/>
              </a:rPr>
              <a:t>(adjacency, </a:t>
            </a:r>
            <a:r>
              <a:rPr dirty="0">
                <a:solidFill>
                  <a:srgbClr val="7D9029"/>
                </a:solidFill>
                <a:latin typeface="Courier"/>
              </a:rPr>
              <a:t>mode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"undirected"</a:t>
            </a:r>
            <a:r>
              <a:rPr dirty="0">
                <a:latin typeface="Courier"/>
              </a:rPr>
              <a:t>)</a:t>
            </a:r>
            <a:br>
              <a:rPr dirty="0"/>
            </a:br>
            <a:endParaRPr lang="de-DE" dirty="0"/>
          </a:p>
          <a:p>
            <a:pPr lvl="0" indent="0">
              <a:buNone/>
            </a:pP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one node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netværk</a:t>
            </a:r>
            <a:r>
              <a:rPr i="1" dirty="0">
                <a:solidFill>
                  <a:srgbClr val="60A0B0"/>
                </a:solidFill>
                <a:latin typeface="Courier"/>
              </a:rPr>
              <a:t>, affiliation</a:t>
            </a:r>
            <a:br>
              <a:rPr dirty="0"/>
            </a:br>
            <a:r>
              <a:rPr dirty="0">
                <a:latin typeface="Courier"/>
              </a:rPr>
              <a:t>adjacency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Matrix</a:t>
            </a:r>
            <a:r>
              <a:rPr dirty="0">
                <a:solidFill>
                  <a:srgbClr val="4070A0"/>
                </a:solidFill>
                <a:latin typeface="Courier"/>
              </a:rPr>
              <a:t>::</a:t>
            </a:r>
            <a:r>
              <a:rPr dirty="0">
                <a:solidFill>
                  <a:srgbClr val="06287E"/>
                </a:solidFill>
                <a:latin typeface="Courier"/>
              </a:rPr>
              <a:t>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incidence_matrix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%*%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incidence_matrix</a:t>
            </a:r>
            <a:br>
              <a:rPr dirty="0"/>
            </a:br>
            <a:r>
              <a:rPr dirty="0">
                <a:latin typeface="Courier"/>
              </a:rPr>
              <a:t>net6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graph_from_adjacency_matrix</a:t>
            </a:r>
            <a:r>
              <a:rPr dirty="0">
                <a:latin typeface="Courier"/>
              </a:rPr>
              <a:t>(adjacency, </a:t>
            </a:r>
            <a:r>
              <a:rPr dirty="0">
                <a:solidFill>
                  <a:srgbClr val="7D9029"/>
                </a:solidFill>
                <a:latin typeface="Courier"/>
              </a:rPr>
              <a:t>mode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"undirected"</a:t>
            </a:r>
            <a:r>
              <a:rPr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Netværk visualisering med ggraph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60A0B0"/>
                </a:solidFill>
                <a:latin typeface="Courier"/>
              </a:rPr>
              <a:t># graph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objekt</a:t>
            </a:r>
            <a:br>
              <a:rPr sz="1400" dirty="0"/>
            </a:br>
            <a:r>
              <a:rPr sz="1400" dirty="0">
                <a:latin typeface="Courier"/>
              </a:rPr>
              <a:t>net1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i="1" dirty="0">
                <a:solidFill>
                  <a:srgbClr val="60A0B0"/>
                </a:solidFill>
                <a:latin typeface="Courier"/>
              </a:rPr>
              <a:t># graph layout</a:t>
            </a:r>
            <a:br>
              <a:rPr sz="1400" dirty="0"/>
            </a:br>
            <a:r>
              <a:rPr sz="1400" dirty="0">
                <a:latin typeface="Courier"/>
              </a:rPr>
              <a:t>  </a:t>
            </a:r>
            <a:r>
              <a:rPr sz="1400" dirty="0">
                <a:solidFill>
                  <a:srgbClr val="06287E"/>
                </a:solidFill>
                <a:latin typeface="Courier"/>
              </a:rPr>
              <a:t>ggraph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7D9029"/>
                </a:solidFill>
                <a:latin typeface="Courier"/>
              </a:rPr>
              <a:t>layout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</a:t>
            </a:r>
            <a:r>
              <a:rPr sz="1400" dirty="0" err="1">
                <a:solidFill>
                  <a:srgbClr val="4070A0"/>
                </a:solidFill>
                <a:latin typeface="Courier"/>
              </a:rPr>
              <a:t>fr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+</a:t>
            </a:r>
            <a:br>
              <a:rPr sz="1400" dirty="0"/>
            </a:br>
            <a:r>
              <a:rPr sz="14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Tilføjer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forbindelser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mellem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aktørene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- alpha (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fra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0-1 - 0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svag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, 1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stærk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)</a:t>
            </a:r>
            <a:br>
              <a:rPr sz="1400" dirty="0"/>
            </a:br>
            <a:r>
              <a:rPr sz="1400" dirty="0">
                <a:latin typeface="Courier"/>
              </a:rPr>
              <a:t>  </a:t>
            </a:r>
            <a:r>
              <a:rPr sz="1400" dirty="0">
                <a:solidFill>
                  <a:srgbClr val="06287E"/>
                </a:solidFill>
                <a:latin typeface="Courier"/>
              </a:rPr>
              <a:t>geom_edge_link0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7D9029"/>
                </a:solidFill>
                <a:latin typeface="Courier"/>
              </a:rPr>
              <a:t>color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"gray60"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7D9029"/>
                </a:solidFill>
                <a:latin typeface="Courier"/>
              </a:rPr>
              <a:t>alpha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0.8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+</a:t>
            </a:r>
            <a:br>
              <a:rPr sz="1400" dirty="0"/>
            </a:br>
            <a:r>
              <a:rPr sz="14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Tilføjer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punkter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eller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aktørene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br>
              <a:rPr sz="1400" dirty="0"/>
            </a:br>
            <a:r>
              <a:rPr sz="1400" dirty="0">
                <a:latin typeface="Courier"/>
              </a:rPr>
              <a:t>  </a:t>
            </a:r>
            <a:r>
              <a:rPr sz="1400" dirty="0" err="1">
                <a:solidFill>
                  <a:srgbClr val="06287E"/>
                </a:solidFill>
                <a:latin typeface="Courier"/>
              </a:rPr>
              <a:t>geom_node_point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7D9029"/>
                </a:solidFill>
                <a:latin typeface="Courier"/>
              </a:rPr>
              <a:t>color =</a:t>
            </a:r>
            <a:r>
              <a:rPr sz="1400" dirty="0">
                <a:latin typeface="Courier"/>
              </a:rPr>
              <a:t> type), </a:t>
            </a:r>
            <a:r>
              <a:rPr sz="1400" dirty="0">
                <a:solidFill>
                  <a:srgbClr val="7D9029"/>
                </a:solidFill>
                <a:latin typeface="Courier"/>
              </a:rPr>
              <a:t>size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3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+</a:t>
            </a:r>
            <a:br>
              <a:rPr sz="1400" dirty="0"/>
            </a:br>
            <a:r>
              <a:rPr sz="14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Tilføjer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beskrivelser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af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familie</a:t>
            </a:r>
            <a:br>
              <a:rPr sz="1400" dirty="0"/>
            </a:br>
            <a:r>
              <a:rPr sz="1400" dirty="0">
                <a:latin typeface="Courier"/>
              </a:rPr>
              <a:t>  </a:t>
            </a:r>
            <a:r>
              <a:rPr sz="1400" dirty="0" err="1">
                <a:solidFill>
                  <a:srgbClr val="06287E"/>
                </a:solidFill>
                <a:latin typeface="Courier"/>
              </a:rPr>
              <a:t>geom_node_text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7D9029"/>
                </a:solidFill>
                <a:latin typeface="Courier"/>
              </a:rPr>
              <a:t>filter=</a:t>
            </a:r>
            <a:r>
              <a:rPr sz="1400" dirty="0">
                <a:latin typeface="Courier"/>
              </a:rPr>
              <a:t>type</a:t>
            </a:r>
            <a:r>
              <a:rPr sz="1400" dirty="0">
                <a:solidFill>
                  <a:srgbClr val="4070A0"/>
                </a:solidFill>
                <a:latin typeface="Courier"/>
              </a:rPr>
              <a:t>==</a:t>
            </a:r>
            <a:r>
              <a:rPr sz="1400" dirty="0">
                <a:solidFill>
                  <a:srgbClr val="880000"/>
                </a:solidFill>
                <a:latin typeface="Courier"/>
              </a:rPr>
              <a:t>TRUE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7D9029"/>
                </a:solidFill>
                <a:latin typeface="Courier"/>
              </a:rPr>
              <a:t>label =</a:t>
            </a:r>
            <a:r>
              <a:rPr sz="1400" dirty="0">
                <a:latin typeface="Courier"/>
              </a:rPr>
              <a:t> name), </a:t>
            </a:r>
            <a:r>
              <a:rPr sz="1400" dirty="0">
                <a:solidFill>
                  <a:srgbClr val="7D9029"/>
                </a:solidFill>
                <a:latin typeface="Courier"/>
              </a:rPr>
              <a:t>repel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880000"/>
                </a:solidFill>
                <a:latin typeface="Courier"/>
              </a:rPr>
              <a:t>TRUE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7D9029"/>
                </a:solidFill>
                <a:latin typeface="Courier"/>
              </a:rPr>
              <a:t>size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4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+</a:t>
            </a:r>
            <a:br>
              <a:rPr sz="1400" dirty="0"/>
            </a:br>
            <a:r>
              <a:rPr sz="14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ændrer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farver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+ labels</a:t>
            </a:r>
            <a:br>
              <a:rPr sz="1400" dirty="0"/>
            </a:br>
            <a:r>
              <a:rPr sz="1400" dirty="0">
                <a:latin typeface="Courier"/>
              </a:rPr>
              <a:t>  </a:t>
            </a:r>
            <a:r>
              <a:rPr sz="1400" dirty="0" err="1">
                <a:solidFill>
                  <a:srgbClr val="06287E"/>
                </a:solidFill>
                <a:latin typeface="Courier"/>
              </a:rPr>
              <a:t>scale_color_manual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7D9029"/>
                </a:solidFill>
                <a:latin typeface="Courier"/>
              </a:rPr>
              <a:t>values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6287E"/>
                </a:solidFill>
                <a:latin typeface="Courier"/>
              </a:rPr>
              <a:t>c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</a:t>
            </a:r>
            <a:r>
              <a:rPr sz="1400" dirty="0" err="1">
                <a:solidFill>
                  <a:srgbClr val="4070A0"/>
                </a:solidFill>
                <a:latin typeface="Courier"/>
              </a:rPr>
              <a:t>lightblue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</a:t>
            </a:r>
            <a:r>
              <a:rPr sz="1400" dirty="0" err="1">
                <a:solidFill>
                  <a:srgbClr val="4070A0"/>
                </a:solidFill>
                <a:latin typeface="Courier"/>
              </a:rPr>
              <a:t>darkred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</a:t>
            </a:r>
            <a:r>
              <a:rPr sz="1400" dirty="0">
                <a:latin typeface="Courier"/>
              </a:rPr>
              <a:t>), </a:t>
            </a:r>
            <a:r>
              <a:rPr sz="1400" dirty="0">
                <a:solidFill>
                  <a:srgbClr val="7D9029"/>
                </a:solidFill>
                <a:latin typeface="Courier"/>
              </a:rPr>
              <a:t>labels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6287E"/>
                </a:solidFill>
                <a:latin typeface="Courier"/>
              </a:rPr>
              <a:t>c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"Individuals"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"Family"</a:t>
            </a:r>
            <a:r>
              <a:rPr sz="1400" dirty="0">
                <a:latin typeface="Courier"/>
              </a:rPr>
              <a:t>))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+</a:t>
            </a:r>
            <a:br>
              <a:rPr sz="1400" dirty="0"/>
            </a:br>
            <a:r>
              <a:rPr sz="1400" i="1" dirty="0">
                <a:solidFill>
                  <a:srgbClr val="60A0B0"/>
                </a:solidFill>
                <a:latin typeface="Courier"/>
              </a:rPr>
              <a:t># graph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thema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som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skal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altid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tilføjes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br>
              <a:rPr sz="1400" dirty="0"/>
            </a:br>
            <a:r>
              <a:rPr sz="1400" dirty="0">
                <a:latin typeface="Courier"/>
              </a:rPr>
              <a:t>  </a:t>
            </a:r>
            <a:r>
              <a:rPr sz="1400" dirty="0" err="1">
                <a:solidFill>
                  <a:srgbClr val="06287E"/>
                </a:solidFill>
                <a:latin typeface="Courier"/>
              </a:rPr>
              <a:t>theme_graph</a:t>
            </a:r>
            <a:r>
              <a:rPr sz="1400" dirty="0">
                <a:latin typeface="Courier"/>
              </a:rPr>
              <a:t>()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+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i="1" dirty="0">
                <a:solidFill>
                  <a:srgbClr val="60A0B0"/>
                </a:solidFill>
                <a:latin typeface="Courier"/>
              </a:rPr>
              <a:t># det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gør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at "color"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titlen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ikke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bliver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vist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i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forklaringerne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br>
              <a:rPr sz="1400" dirty="0"/>
            </a:br>
            <a:r>
              <a:rPr sz="1400" dirty="0">
                <a:latin typeface="Courier"/>
              </a:rPr>
              <a:t>  </a:t>
            </a:r>
            <a:r>
              <a:rPr sz="1400" dirty="0">
                <a:solidFill>
                  <a:srgbClr val="06287E"/>
                </a:solidFill>
                <a:latin typeface="Courier"/>
              </a:rPr>
              <a:t>labs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7D9029"/>
                </a:solidFill>
                <a:latin typeface="Courier"/>
              </a:rPr>
              <a:t>color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""</a:t>
            </a:r>
            <a:r>
              <a:rPr sz="14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øvelse_1_files/figure-pptx/s7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63800" y="1346200"/>
            <a:ext cx="7239000" cy="482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Øvelse</a:t>
            </a:r>
            <a:r>
              <a:rPr lang="de-DE" dirty="0" err="1"/>
              <a:t>r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Opgaver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AutoNum type="arabicPeriod"/>
            </a:pPr>
            <a:r>
              <a:rPr dirty="0"/>
              <a:t>Download r-fil: </a:t>
            </a:r>
            <a:r>
              <a:rPr b="1" dirty="0"/>
              <a:t>lektion01-øvelse</a:t>
            </a:r>
            <a:r>
              <a:rPr lang="de-DE" b="1" dirty="0"/>
              <a:t> </a:t>
            </a:r>
            <a:r>
              <a:rPr lang="de-DE" dirty="0" err="1"/>
              <a:t>fra</a:t>
            </a:r>
            <a:r>
              <a:rPr lang="de-DE" dirty="0"/>
              <a:t> </a:t>
            </a:r>
            <a:r>
              <a:rPr lang="de-DE" dirty="0" err="1"/>
              <a:t>canvas</a:t>
            </a:r>
            <a:endParaRPr b="1" dirty="0"/>
          </a:p>
          <a:p>
            <a:pPr lvl="1">
              <a:lnSpc>
                <a:spcPct val="150000"/>
              </a:lnSpc>
              <a:buAutoNum type="arabicPeriod"/>
            </a:pPr>
            <a:r>
              <a:rPr dirty="0" err="1"/>
              <a:t>Svar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 </a:t>
            </a:r>
            <a:r>
              <a:rPr dirty="0" err="1"/>
              <a:t>følgende</a:t>
            </a:r>
            <a:r>
              <a:rPr dirty="0"/>
              <a:t> </a:t>
            </a:r>
            <a:r>
              <a:rPr dirty="0" err="1"/>
              <a:t>spørgsmål</a:t>
            </a:r>
            <a:r>
              <a:rPr dirty="0"/>
              <a:t>:</a:t>
            </a:r>
          </a:p>
          <a:p>
            <a:pPr lvl="2">
              <a:lnSpc>
                <a:spcPct val="150000"/>
              </a:lnSpc>
            </a:pPr>
            <a:r>
              <a:rPr dirty="0" err="1"/>
              <a:t>hvilke</a:t>
            </a:r>
            <a:r>
              <a:rPr dirty="0"/>
              <a:t> affiliation har de </a:t>
            </a:r>
            <a:r>
              <a:rPr dirty="0" err="1"/>
              <a:t>fleste</a:t>
            </a:r>
            <a:r>
              <a:rPr dirty="0"/>
              <a:t> </a:t>
            </a:r>
            <a:r>
              <a:rPr dirty="0" err="1"/>
              <a:t>mellemer</a:t>
            </a:r>
            <a:r>
              <a:rPr dirty="0"/>
              <a:t>?</a:t>
            </a:r>
          </a:p>
          <a:p>
            <a:pPr lvl="2">
              <a:lnSpc>
                <a:spcPct val="150000"/>
              </a:lnSpc>
            </a:pPr>
            <a:r>
              <a:rPr dirty="0" err="1"/>
              <a:t>hvad</a:t>
            </a:r>
            <a:r>
              <a:rPr dirty="0"/>
              <a:t> er </a:t>
            </a:r>
            <a:r>
              <a:rPr dirty="0" err="1"/>
              <a:t>procentandelen</a:t>
            </a:r>
            <a:r>
              <a:rPr dirty="0"/>
              <a:t> </a:t>
            </a:r>
            <a:r>
              <a:rPr dirty="0" err="1"/>
              <a:t>af</a:t>
            </a:r>
            <a:r>
              <a:rPr dirty="0"/>
              <a:t> </a:t>
            </a:r>
            <a:r>
              <a:rPr dirty="0" err="1"/>
              <a:t>kvinder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data </a:t>
            </a:r>
            <a:r>
              <a:rPr dirty="0" err="1"/>
              <a:t>sæt</a:t>
            </a:r>
            <a:r>
              <a:rPr dirty="0"/>
              <a:t>?</a:t>
            </a:r>
          </a:p>
          <a:p>
            <a:pPr lvl="2">
              <a:lnSpc>
                <a:spcPct val="150000"/>
              </a:lnSpc>
            </a:pPr>
            <a:r>
              <a:rPr dirty="0" err="1"/>
              <a:t>hvilken</a:t>
            </a:r>
            <a:r>
              <a:rPr dirty="0"/>
              <a:t> person har de </a:t>
            </a:r>
            <a:r>
              <a:rPr dirty="0" err="1"/>
              <a:t>fleste</a:t>
            </a:r>
            <a:r>
              <a:rPr dirty="0"/>
              <a:t> </a:t>
            </a:r>
            <a:r>
              <a:rPr dirty="0" err="1"/>
              <a:t>affiliationer</a:t>
            </a:r>
            <a:r>
              <a:rPr dirty="0"/>
              <a:t>?</a:t>
            </a:r>
          </a:p>
          <a:p>
            <a:pPr lvl="1">
              <a:lnSpc>
                <a:spcPct val="150000"/>
              </a:lnSpc>
              <a:buAutoNum type="arabicPeriod" startAt="3"/>
            </a:pPr>
            <a:r>
              <a:rPr dirty="0" err="1"/>
              <a:t>lav</a:t>
            </a:r>
            <a:r>
              <a:rPr dirty="0"/>
              <a:t> et </a:t>
            </a:r>
            <a:r>
              <a:rPr dirty="0" err="1"/>
              <a:t>nyt</a:t>
            </a:r>
            <a:r>
              <a:rPr dirty="0"/>
              <a:t> </a:t>
            </a:r>
            <a:r>
              <a:rPr dirty="0" err="1"/>
              <a:t>datasæt</a:t>
            </a:r>
            <a:r>
              <a:rPr dirty="0"/>
              <a:t> “den1” </a:t>
            </a:r>
            <a:r>
              <a:rPr dirty="0" err="1"/>
              <a:t>hvor</a:t>
            </a:r>
            <a:r>
              <a:rPr dirty="0"/>
              <a:t> vi </a:t>
            </a:r>
            <a:r>
              <a:rPr dirty="0" err="1"/>
              <a:t>kigger</a:t>
            </a:r>
            <a:r>
              <a:rPr dirty="0"/>
              <a:t> </a:t>
            </a:r>
            <a:r>
              <a:rPr dirty="0" err="1"/>
              <a:t>kun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 </a:t>
            </a:r>
            <a:r>
              <a:rPr dirty="0" err="1"/>
              <a:t>aktørene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sktor</a:t>
            </a:r>
            <a:r>
              <a:rPr dirty="0"/>
              <a:t> “Municipal”</a:t>
            </a:r>
          </a:p>
          <a:p>
            <a:pPr lvl="2">
              <a:lnSpc>
                <a:spcPct val="150000"/>
              </a:lnSpc>
            </a:pPr>
            <a:r>
              <a:rPr dirty="0"/>
              <a:t>Er </a:t>
            </a:r>
            <a:r>
              <a:rPr dirty="0" err="1"/>
              <a:t>procentandelen</a:t>
            </a:r>
            <a:r>
              <a:rPr dirty="0"/>
              <a:t> </a:t>
            </a:r>
            <a:r>
              <a:rPr dirty="0" err="1"/>
              <a:t>af</a:t>
            </a:r>
            <a:r>
              <a:rPr dirty="0"/>
              <a:t> </a:t>
            </a:r>
            <a:r>
              <a:rPr dirty="0" err="1"/>
              <a:t>kvinder</a:t>
            </a:r>
            <a:r>
              <a:rPr dirty="0"/>
              <a:t> </a:t>
            </a:r>
            <a:r>
              <a:rPr dirty="0" err="1"/>
              <a:t>højere</a:t>
            </a:r>
            <a:r>
              <a:rPr dirty="0"/>
              <a:t>?</a:t>
            </a:r>
          </a:p>
          <a:p>
            <a:pPr lvl="1">
              <a:lnSpc>
                <a:spcPct val="150000"/>
              </a:lnSpc>
              <a:buAutoNum type="arabicPeriod" startAt="4"/>
            </a:pPr>
            <a:r>
              <a:rPr dirty="0" err="1"/>
              <a:t>lav</a:t>
            </a:r>
            <a:r>
              <a:rPr dirty="0"/>
              <a:t> et one-mode </a:t>
            </a:r>
            <a:r>
              <a:rPr dirty="0" err="1"/>
              <a:t>netværk</a:t>
            </a:r>
            <a:r>
              <a:rPr dirty="0"/>
              <a:t> </a:t>
            </a:r>
            <a:r>
              <a:rPr dirty="0" err="1"/>
              <a:t>af</a:t>
            </a:r>
            <a:r>
              <a:rPr dirty="0"/>
              <a:t> </a:t>
            </a:r>
            <a:r>
              <a:rPr dirty="0" err="1"/>
              <a:t>individuer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visualisere</a:t>
            </a:r>
            <a:r>
              <a:rPr dirty="0"/>
              <a:t> </a:t>
            </a:r>
            <a:r>
              <a:rPr dirty="0" err="1"/>
              <a:t>dette</a:t>
            </a:r>
            <a:r>
              <a:rPr dirty="0"/>
              <a:t>.</a:t>
            </a:r>
          </a:p>
          <a:p>
            <a:pPr lvl="1">
              <a:lnSpc>
                <a:spcPct val="150000"/>
              </a:lnSpc>
              <a:buAutoNum type="arabicPeriod" startAt="4"/>
            </a:pPr>
            <a:r>
              <a:rPr dirty="0" err="1"/>
              <a:t>Hvordan</a:t>
            </a:r>
            <a:r>
              <a:rPr dirty="0"/>
              <a:t> </a:t>
            </a:r>
            <a:r>
              <a:rPr dirty="0" err="1"/>
              <a:t>vil</a:t>
            </a:r>
            <a:r>
              <a:rPr dirty="0"/>
              <a:t> du </a:t>
            </a:r>
            <a:r>
              <a:rPr dirty="0" err="1"/>
              <a:t>beskrive</a:t>
            </a:r>
            <a:r>
              <a:rPr dirty="0"/>
              <a:t> </a:t>
            </a:r>
            <a:r>
              <a:rPr dirty="0" err="1"/>
              <a:t>netværket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/>
          <a:lstStyle/>
          <a:p>
            <a:pPr marL="0" lvl="0" indent="0">
              <a:buNone/>
            </a:pPr>
            <a:r>
              <a:t>R set 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Installering af R og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endParaRPr lang="de-DE"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funktion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til</a:t>
            </a:r>
            <a:r>
              <a:rPr i="1" dirty="0">
                <a:solidFill>
                  <a:srgbClr val="60A0B0"/>
                </a:solidFill>
                <a:latin typeface="Courier"/>
              </a:rPr>
              <a:t> at vise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informationerne</a:t>
            </a:r>
            <a:r>
              <a:rPr i="1" dirty="0">
                <a:solidFill>
                  <a:srgbClr val="60A0B0"/>
                </a:solidFill>
                <a:latin typeface="Courier"/>
              </a:rPr>
              <a:t> om R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versionen</a:t>
            </a:r>
            <a:r>
              <a:rPr i="1" dirty="0">
                <a:solidFill>
                  <a:srgbClr val="60A0B0"/>
                </a:solidFill>
                <a:latin typeface="Courier"/>
              </a:rPr>
              <a:t> +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andre</a:t>
            </a:r>
            <a:r>
              <a:rPr i="1" dirty="0">
                <a:solidFill>
                  <a:srgbClr val="60A0B0"/>
                </a:solidFill>
                <a:latin typeface="Courier"/>
              </a:rPr>
              <a:t> ting</a:t>
            </a:r>
            <a:br>
              <a:rPr dirty="0"/>
            </a:br>
            <a:r>
              <a:rPr dirty="0">
                <a:latin typeface="Courier"/>
              </a:rPr>
              <a:t>version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R.Version</a:t>
            </a:r>
            <a:r>
              <a:rPr dirty="0">
                <a:latin typeface="Courier"/>
              </a:rPr>
              <a:t>() 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kun</a:t>
            </a:r>
            <a:r>
              <a:rPr i="1" dirty="0">
                <a:solidFill>
                  <a:srgbClr val="60A0B0"/>
                </a:solidFill>
                <a:latin typeface="Courier"/>
              </a:rPr>
              <a:t> R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versionen</a:t>
            </a:r>
            <a:br>
              <a:rPr dirty="0"/>
            </a:br>
            <a:r>
              <a:rPr dirty="0" err="1">
                <a:latin typeface="Courier"/>
              </a:rPr>
              <a:t>version</a:t>
            </a:r>
            <a:r>
              <a:rPr dirty="0" err="1">
                <a:solidFill>
                  <a:srgbClr val="4070A0"/>
                </a:solidFill>
                <a:latin typeface="Courier"/>
              </a:rPr>
              <a:t>$</a:t>
            </a:r>
            <a:r>
              <a:rPr dirty="0" err="1">
                <a:latin typeface="Courier"/>
              </a:rPr>
              <a:t>version.string</a:t>
            </a:r>
            <a:endParaRPr dirty="0">
              <a:latin typeface="Courier"/>
            </a:endParaRPr>
          </a:p>
          <a:p>
            <a:pPr lvl="0" indent="0">
              <a:buNone/>
            </a:pPr>
            <a:r>
              <a:rPr dirty="0">
                <a:latin typeface="Courier"/>
              </a:rPr>
              <a:t>## [1] "R version 4.1.2 (2021-11-01)"</a:t>
            </a:r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endParaRPr lang="en-DK" dirty="0"/>
          </a:p>
          <a:p>
            <a:pPr marL="0" lvl="0" indent="0">
              <a:buNone/>
            </a:pPr>
            <a:r>
              <a:rPr sz="2000" dirty="0" err="1"/>
              <a:t>Sådan</a:t>
            </a:r>
            <a:r>
              <a:rPr sz="2000" dirty="0"/>
              <a:t> </a:t>
            </a:r>
            <a:r>
              <a:rPr sz="2000" dirty="0" err="1"/>
              <a:t>tjekker</a:t>
            </a:r>
            <a:r>
              <a:rPr sz="2000" dirty="0"/>
              <a:t> du </a:t>
            </a:r>
            <a:r>
              <a:rPr sz="2000" dirty="0" err="1"/>
              <a:t>Rstudio</a:t>
            </a:r>
            <a:r>
              <a:rPr sz="2000" dirty="0"/>
              <a:t> version: </a:t>
            </a:r>
            <a:r>
              <a:rPr sz="2000" b="1" dirty="0"/>
              <a:t>Help -&gt; About </a:t>
            </a:r>
            <a:r>
              <a:rPr sz="2000" b="1" dirty="0" err="1"/>
              <a:t>Rstudio</a:t>
            </a:r>
            <a:endParaRPr sz="2000" b="1" dirty="0"/>
          </a:p>
          <a:p>
            <a:pPr lvl="1"/>
            <a:r>
              <a:rPr dirty="0"/>
              <a:t>RStudio 2021.09.0+351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Folder struktur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endParaRPr lang="de-DE"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funktionen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til</a:t>
            </a:r>
            <a:r>
              <a:rPr i="1" dirty="0">
                <a:solidFill>
                  <a:srgbClr val="60A0B0"/>
                </a:solidFill>
                <a:latin typeface="Courier"/>
              </a:rPr>
              <a:t> at lave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en</a:t>
            </a:r>
            <a:r>
              <a:rPr i="1" dirty="0">
                <a:solidFill>
                  <a:srgbClr val="60A0B0"/>
                </a:solidFill>
                <a:latin typeface="Courier"/>
              </a:rPr>
              <a:t> "working directory"</a:t>
            </a: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setwd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"/Users/</a:t>
            </a:r>
            <a:r>
              <a:rPr dirty="0" err="1">
                <a:solidFill>
                  <a:srgbClr val="4070A0"/>
                </a:solidFill>
                <a:latin typeface="Courier"/>
              </a:rPr>
              <a:t>alexandergamerdinger</a:t>
            </a:r>
            <a:r>
              <a:rPr dirty="0">
                <a:solidFill>
                  <a:srgbClr val="4070A0"/>
                </a:solidFill>
                <a:latin typeface="Courier"/>
              </a:rPr>
              <a:t>/Desktop/PhD/teaching/virksomhedsstrategi_forår_2022"</a:t>
            </a:r>
            <a:r>
              <a:rPr dirty="0">
                <a:latin typeface="Courier"/>
              </a:rPr>
              <a:t>)</a:t>
            </a:r>
            <a:br>
              <a:rPr dirty="0"/>
            </a:br>
            <a:endParaRPr lang="de-DE" dirty="0"/>
          </a:p>
          <a:p>
            <a:pPr lvl="0" indent="0">
              <a:buNone/>
            </a:pP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se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hvilken</a:t>
            </a:r>
            <a:r>
              <a:rPr i="1" dirty="0">
                <a:solidFill>
                  <a:srgbClr val="60A0B0"/>
                </a:solidFill>
                <a:latin typeface="Courier"/>
              </a:rPr>
              <a:t> "working directory" du har</a:t>
            </a: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getwd</a:t>
            </a:r>
            <a:r>
              <a:rPr dirty="0">
                <a:latin typeface="Courier"/>
              </a:rPr>
              <a:t>()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[1] "/Users/</a:t>
            </a:r>
            <a:r>
              <a:rPr dirty="0" err="1">
                <a:latin typeface="Courier"/>
              </a:rPr>
              <a:t>alexandergamerdinger</a:t>
            </a:r>
            <a:r>
              <a:rPr dirty="0">
                <a:latin typeface="Courier"/>
              </a:rPr>
              <a:t>/Desktop/PhD/teaching/virksomhedsstrategi_forår_2022"</a:t>
            </a:r>
            <a:endParaRPr lang="de-DE" dirty="0">
              <a:latin typeface="Courier"/>
            </a:endParaRPr>
          </a:p>
          <a:p>
            <a:pPr lvl="0" indent="0">
              <a:buNone/>
            </a:pPr>
            <a:endParaRPr dirty="0">
              <a:latin typeface="Courier"/>
            </a:endParaRP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se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filerne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i</a:t>
            </a:r>
            <a:r>
              <a:rPr i="1" dirty="0">
                <a:solidFill>
                  <a:srgbClr val="60A0B0"/>
                </a:solidFill>
                <a:latin typeface="Courier"/>
              </a:rPr>
              <a:t> din "working directory" - "."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betyder</a:t>
            </a:r>
            <a:r>
              <a:rPr i="1" dirty="0">
                <a:solidFill>
                  <a:srgbClr val="60A0B0"/>
                </a:solidFill>
                <a:latin typeface="Courier"/>
              </a:rPr>
              <a:t> at alt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skal</a:t>
            </a:r>
            <a:r>
              <a:rPr i="1" dirty="0">
                <a:solidFill>
                  <a:srgbClr val="60A0B0"/>
                </a:solidFill>
                <a:latin typeface="Courier"/>
              </a:rPr>
              <a:t> vises</a:t>
            </a: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list.files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path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"."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[1] "input"    "material" "output"   "r"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/>
          <a:lstStyle/>
          <a:p>
            <a:pPr marL="0" lvl="0" indent="0">
              <a:buNone/>
            </a:pPr>
            <a:r>
              <a:t>Installering af pakker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data manipulation</a:t>
            </a: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install.packages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data.table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install.packages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tidyverse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)</a:t>
            </a:r>
            <a:br>
              <a:rPr dirty="0"/>
            </a:br>
            <a:endParaRPr lang="de-DE" dirty="0"/>
          </a:p>
          <a:p>
            <a:pPr lvl="0" indent="0">
              <a:buNone/>
            </a:pP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data analysis &amp; visualization</a:t>
            </a: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install.packages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igraph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install.packages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'ggraph'</a:t>
            </a:r>
            <a:r>
              <a:rPr dirty="0">
                <a:latin typeface="Courier"/>
              </a:rPr>
              <a:t>)</a:t>
            </a:r>
            <a:br>
              <a:rPr dirty="0"/>
            </a:br>
            <a:endParaRPr lang="de-DE" dirty="0"/>
          </a:p>
          <a:p>
            <a:pPr lvl="0" indent="0">
              <a:buNone/>
            </a:pP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reading and writing data</a:t>
            </a: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install.packages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readxl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install.packages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writexl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data manipulation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library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data.table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library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tidyverse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)</a:t>
            </a:r>
            <a:br>
              <a:rPr dirty="0"/>
            </a:br>
            <a:endParaRPr lang="de-DE" dirty="0"/>
          </a:p>
          <a:p>
            <a:pPr lvl="0" indent="0">
              <a:buNone/>
            </a:pP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data analysis &amp; visualization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library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igraph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library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'ggraph'</a:t>
            </a:r>
            <a:r>
              <a:rPr dirty="0">
                <a:latin typeface="Courier"/>
              </a:rPr>
              <a:t>)</a:t>
            </a:r>
            <a:br>
              <a:rPr dirty="0"/>
            </a:br>
            <a:endParaRPr lang="de-DE" dirty="0"/>
          </a:p>
          <a:p>
            <a:pPr lvl="0" indent="0">
              <a:buNone/>
            </a:pP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reading and writing data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library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readxl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library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writexl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/>
          <a:lstStyle/>
          <a:p>
            <a:pPr marL="0" lvl="0" indent="0">
              <a:buNone/>
            </a:pPr>
            <a:r>
              <a:t>Indlæsning &amp; barbejdning af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Load data (data.table)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sz="3800" dirty="0" err="1"/>
              <a:t>Først</a:t>
            </a:r>
            <a:r>
              <a:rPr sz="3800" dirty="0"/>
              <a:t> </a:t>
            </a:r>
            <a:r>
              <a:rPr sz="3800" dirty="0" err="1"/>
              <a:t>skal</a:t>
            </a:r>
            <a:r>
              <a:rPr sz="3800" dirty="0"/>
              <a:t> </a:t>
            </a:r>
            <a:r>
              <a:rPr sz="3800" dirty="0" err="1"/>
              <a:t>i</a:t>
            </a:r>
            <a:r>
              <a:rPr sz="3800" dirty="0"/>
              <a:t> </a:t>
            </a:r>
            <a:r>
              <a:rPr sz="3800" dirty="0" err="1"/>
              <a:t>downloade</a:t>
            </a:r>
            <a:r>
              <a:rPr sz="3800" dirty="0"/>
              <a:t> elite </a:t>
            </a:r>
            <a:r>
              <a:rPr sz="3800" dirty="0" err="1"/>
              <a:t>netværk</a:t>
            </a:r>
            <a:r>
              <a:rPr sz="3800" dirty="0"/>
              <a:t> data </a:t>
            </a:r>
            <a:r>
              <a:rPr sz="3800" dirty="0" err="1"/>
              <a:t>sæt</a:t>
            </a:r>
            <a:r>
              <a:rPr sz="3800" dirty="0"/>
              <a:t> </a:t>
            </a:r>
            <a:r>
              <a:rPr sz="3800" dirty="0" err="1"/>
              <a:t>fra</a:t>
            </a:r>
            <a:r>
              <a:rPr sz="3800" dirty="0"/>
              <a:t> canvas </a:t>
            </a:r>
            <a:r>
              <a:rPr sz="3800" dirty="0" err="1"/>
              <a:t>og</a:t>
            </a:r>
            <a:r>
              <a:rPr sz="3800" dirty="0"/>
              <a:t> gem </a:t>
            </a:r>
            <a:r>
              <a:rPr sz="3800" dirty="0" err="1"/>
              <a:t>filen</a:t>
            </a:r>
            <a:r>
              <a:rPr sz="3800" dirty="0"/>
              <a:t> under </a:t>
            </a:r>
            <a:r>
              <a:rPr sz="3800" b="1" dirty="0" err="1"/>
              <a:t>working_directory_folder</a:t>
            </a:r>
            <a:r>
              <a:rPr sz="3800" b="1" dirty="0"/>
              <a:t>/input</a:t>
            </a:r>
          </a:p>
          <a:p>
            <a:pPr lvl="0" indent="0">
              <a:buNone/>
            </a:pPr>
            <a:r>
              <a:rPr sz="2900" i="1" dirty="0">
                <a:solidFill>
                  <a:srgbClr val="60A0B0"/>
                </a:solidFill>
                <a:latin typeface="Courier"/>
              </a:rPr>
              <a:t>#</a:t>
            </a:r>
            <a:r>
              <a:rPr sz="2900" i="1" dirty="0" err="1">
                <a:solidFill>
                  <a:srgbClr val="60A0B0"/>
                </a:solidFill>
                <a:latin typeface="Courier"/>
              </a:rPr>
              <a:t>data.table</a:t>
            </a:r>
            <a:r>
              <a:rPr sz="2900" i="1" dirty="0">
                <a:solidFill>
                  <a:srgbClr val="60A0B0"/>
                </a:solidFill>
                <a:latin typeface="Courier"/>
              </a:rPr>
              <a:t> </a:t>
            </a:r>
            <a:br>
              <a:rPr sz="2900" dirty="0"/>
            </a:br>
            <a:r>
              <a:rPr sz="2900" dirty="0">
                <a:latin typeface="Courier"/>
              </a:rPr>
              <a:t>den </a:t>
            </a:r>
            <a:r>
              <a:rPr sz="29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900" dirty="0">
                <a:latin typeface="Courier"/>
              </a:rPr>
              <a:t> </a:t>
            </a:r>
            <a:r>
              <a:rPr sz="2900" dirty="0" err="1">
                <a:solidFill>
                  <a:srgbClr val="06287E"/>
                </a:solidFill>
                <a:latin typeface="Courier"/>
              </a:rPr>
              <a:t>fread</a:t>
            </a:r>
            <a:r>
              <a:rPr sz="2900" dirty="0">
                <a:latin typeface="Courier"/>
              </a:rPr>
              <a:t>(</a:t>
            </a:r>
            <a:r>
              <a:rPr sz="2900" dirty="0">
                <a:solidFill>
                  <a:srgbClr val="4070A0"/>
                </a:solidFill>
                <a:latin typeface="Courier"/>
              </a:rPr>
              <a:t>"input/den17-no-nordic-letters.csv"</a:t>
            </a:r>
            <a:r>
              <a:rPr sz="2900" dirty="0">
                <a:latin typeface="Courier"/>
              </a:rPr>
              <a:t>)</a:t>
            </a:r>
            <a:br>
              <a:rPr sz="2900" dirty="0"/>
            </a:br>
            <a:r>
              <a:rPr sz="2900" dirty="0">
                <a:solidFill>
                  <a:srgbClr val="06287E"/>
                </a:solidFill>
                <a:latin typeface="Courier"/>
              </a:rPr>
              <a:t>head</a:t>
            </a:r>
            <a:r>
              <a:rPr sz="2900" dirty="0">
                <a:latin typeface="Courier"/>
              </a:rPr>
              <a:t>(den)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               name
## 1: 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Almtoft</a:t>
            </a:r>
            <a:r>
              <a:rPr dirty="0">
                <a:latin typeface="Courier"/>
              </a:rPr>
              <a:t>
## 2: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B. Andersen
## 3: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Christensen
## 4:     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Dam
## 5:     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Dam
## 6: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Frandsen
##                                                                      affiliation
## 1:                                                         </a:t>
            </a:r>
            <a:r>
              <a:rPr dirty="0" err="1">
                <a:latin typeface="Courier"/>
              </a:rPr>
              <a:t>Middelfart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Sparekasse</a:t>
            </a:r>
            <a:r>
              <a:rPr dirty="0">
                <a:latin typeface="Courier"/>
              </a:rPr>
              <a:t>
## 2: </a:t>
            </a:r>
            <a:r>
              <a:rPr dirty="0" err="1">
                <a:latin typeface="Courier"/>
              </a:rPr>
              <a:t>Foreningen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OEstifterne</a:t>
            </a:r>
            <a:r>
              <a:rPr dirty="0">
                <a:latin typeface="Courier"/>
              </a:rPr>
              <a:t> - </a:t>
            </a:r>
            <a:r>
              <a:rPr dirty="0" err="1">
                <a:latin typeface="Courier"/>
              </a:rPr>
              <a:t>Repraesentantskab</a:t>
            </a:r>
            <a:r>
              <a:rPr dirty="0">
                <a:latin typeface="Courier"/>
              </a:rPr>
              <a:t> (</a:t>
            </a:r>
            <a:r>
              <a:rPr dirty="0" err="1">
                <a:latin typeface="Courier"/>
              </a:rPr>
              <a:t>Medlemmer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af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delegeretforsamling</a:t>
            </a:r>
            <a:r>
              <a:rPr dirty="0">
                <a:latin typeface="Courier"/>
              </a:rPr>
              <a:t>)
## 3:                                                           AARHUS SOEMANDSHJEM
## 4:                 </a:t>
            </a:r>
            <a:r>
              <a:rPr dirty="0" err="1">
                <a:latin typeface="Courier"/>
              </a:rPr>
              <a:t>Brancheforeningen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automatik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tryk</a:t>
            </a:r>
            <a:r>
              <a:rPr dirty="0">
                <a:latin typeface="Courier"/>
              </a:rPr>
              <a:t> &amp; transmission (</a:t>
            </a:r>
            <a:r>
              <a:rPr dirty="0" err="1">
                <a:latin typeface="Courier"/>
              </a:rPr>
              <a:t>bestyrelse</a:t>
            </a:r>
            <a:r>
              <a:rPr dirty="0">
                <a:latin typeface="Courier"/>
              </a:rPr>
              <a:t>)
## 5:                                                    Dansk </a:t>
            </a:r>
            <a:r>
              <a:rPr dirty="0" err="1">
                <a:latin typeface="Courier"/>
              </a:rPr>
              <a:t>Erhverv</a:t>
            </a:r>
            <a:r>
              <a:rPr dirty="0">
                <a:latin typeface="Courier"/>
              </a:rPr>
              <a:t> (</a:t>
            </a:r>
            <a:r>
              <a:rPr dirty="0" err="1">
                <a:latin typeface="Courier"/>
              </a:rPr>
              <a:t>bestyrelse</a:t>
            </a:r>
            <a:r>
              <a:rPr dirty="0">
                <a:latin typeface="Courier"/>
              </a:rPr>
              <a:t>)
## 6:                                     </a:t>
            </a:r>
            <a:r>
              <a:rPr dirty="0" err="1">
                <a:latin typeface="Courier"/>
              </a:rPr>
              <a:t>Dommere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valgt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af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Folketinget</a:t>
            </a:r>
            <a:r>
              <a:rPr dirty="0">
                <a:latin typeface="Courier"/>
              </a:rPr>
              <a:t> (</a:t>
            </a:r>
            <a:r>
              <a:rPr dirty="0" err="1">
                <a:latin typeface="Courier"/>
              </a:rPr>
              <a:t>Rigsretten</a:t>
            </a:r>
            <a:r>
              <a:rPr dirty="0">
                <a:latin typeface="Courier"/>
              </a:rPr>
              <a:t>)
##        role                                             tags </a:t>
            </a:r>
            <a:r>
              <a:rPr dirty="0" err="1">
                <a:latin typeface="Courier"/>
              </a:rPr>
              <a:t>position_id</a:t>
            </a:r>
            <a:r>
              <a:rPr dirty="0">
                <a:latin typeface="Courier"/>
              </a:rPr>
              <a:t>     id
## 1:   Member                Corporation, FINA, Banks, Finance           1  95023
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Load data (dplyr)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#dplyr </a:t>
            </a:r>
            <a:br>
              <a:rPr dirty="0"/>
            </a:br>
            <a:r>
              <a:rPr dirty="0">
                <a:latin typeface="Courier"/>
              </a:rPr>
              <a:t>den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read_csv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"input/den17-no-nordic-letters.csv"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head</a:t>
            </a:r>
            <a:r>
              <a:rPr dirty="0">
                <a:latin typeface="Courier"/>
              </a:rPr>
              <a:t>(den)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tibble</a:t>
            </a:r>
            <a:r>
              <a:rPr dirty="0">
                <a:latin typeface="Courier"/>
              </a:rPr>
              <a:t>: 6 × 17
##   name       affiliation role  tags  </a:t>
            </a:r>
            <a:r>
              <a:rPr dirty="0" err="1">
                <a:latin typeface="Courier"/>
              </a:rPr>
              <a:t>position_id</a:t>
            </a:r>
            <a:r>
              <a:rPr dirty="0">
                <a:latin typeface="Courier"/>
              </a:rPr>
              <a:t>     id sector type  description
## 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   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    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     
## 1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Almt</a:t>
            </a:r>
            <a:r>
              <a:rPr dirty="0">
                <a:latin typeface="Courier"/>
              </a:rPr>
              <a:t>… </a:t>
            </a:r>
            <a:r>
              <a:rPr dirty="0" err="1">
                <a:latin typeface="Courier"/>
              </a:rPr>
              <a:t>Middelfart</a:t>
            </a:r>
            <a:r>
              <a:rPr dirty="0">
                <a:latin typeface="Courier"/>
              </a:rPr>
              <a:t>… </a:t>
            </a:r>
            <a:r>
              <a:rPr dirty="0" err="1">
                <a:latin typeface="Courier"/>
              </a:rPr>
              <a:t>Memb</a:t>
            </a:r>
            <a:r>
              <a:rPr dirty="0">
                <a:latin typeface="Courier"/>
              </a:rPr>
              <a:t>… Corp…           1  95023 </a:t>
            </a:r>
            <a:r>
              <a:rPr dirty="0" err="1">
                <a:latin typeface="Courier"/>
              </a:rPr>
              <a:t>Corpo</a:t>
            </a:r>
            <a:r>
              <a:rPr dirty="0">
                <a:latin typeface="Courier"/>
              </a:rPr>
              <a:t>… &lt;NA&gt;  </a:t>
            </a:r>
            <a:r>
              <a:rPr dirty="0" err="1">
                <a:latin typeface="Courier"/>
              </a:rPr>
              <a:t>Automatisk</a:t>
            </a:r>
            <a:r>
              <a:rPr dirty="0">
                <a:latin typeface="Courier"/>
              </a:rPr>
              <a:t>…
## 2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B. A… </a:t>
            </a:r>
            <a:r>
              <a:rPr dirty="0" err="1">
                <a:latin typeface="Courier"/>
              </a:rPr>
              <a:t>Foreningen</a:t>
            </a:r>
            <a:r>
              <a:rPr dirty="0">
                <a:latin typeface="Courier"/>
              </a:rPr>
              <a:t>… </a:t>
            </a:r>
            <a:r>
              <a:rPr dirty="0" err="1">
                <a:latin typeface="Courier"/>
              </a:rPr>
              <a:t>Memb</a:t>
            </a:r>
            <a:r>
              <a:rPr dirty="0">
                <a:latin typeface="Courier"/>
              </a:rPr>
              <a:t>… Char…           4  67511 NGO    </a:t>
            </a:r>
            <a:r>
              <a:rPr dirty="0" err="1">
                <a:latin typeface="Courier"/>
              </a:rPr>
              <a:t>Orga</a:t>
            </a:r>
            <a:r>
              <a:rPr dirty="0">
                <a:latin typeface="Courier"/>
              </a:rPr>
              <a:t>… </a:t>
            </a:r>
            <a:r>
              <a:rPr dirty="0" err="1">
                <a:latin typeface="Courier"/>
              </a:rPr>
              <a:t>Direktoer</a:t>
            </a:r>
            <a:r>
              <a:rPr dirty="0">
                <a:latin typeface="Courier"/>
              </a:rPr>
              <a:t>  
## 3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Chri</a:t>
            </a:r>
            <a:r>
              <a:rPr dirty="0">
                <a:latin typeface="Courier"/>
              </a:rPr>
              <a:t>… AARHUS SOE… Chai… </a:t>
            </a:r>
            <a:r>
              <a:rPr dirty="0" err="1">
                <a:latin typeface="Courier"/>
              </a:rPr>
              <a:t>Foun</a:t>
            </a:r>
            <a:r>
              <a:rPr dirty="0">
                <a:latin typeface="Courier"/>
              </a:rPr>
              <a:t>…           6 100903 Found… &lt;NA&gt;  </a:t>
            </a:r>
            <a:r>
              <a:rPr dirty="0" err="1">
                <a:latin typeface="Courier"/>
              </a:rPr>
              <a:t>Automatisk</a:t>
            </a:r>
            <a:r>
              <a:rPr dirty="0">
                <a:latin typeface="Courier"/>
              </a:rPr>
              <a:t>…
## 4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Dam   </a:t>
            </a:r>
            <a:r>
              <a:rPr dirty="0" err="1">
                <a:latin typeface="Courier"/>
              </a:rPr>
              <a:t>Branchefor</a:t>
            </a:r>
            <a:r>
              <a:rPr dirty="0">
                <a:latin typeface="Courier"/>
              </a:rPr>
              <a:t>… Chai… </a:t>
            </a:r>
            <a:r>
              <a:rPr dirty="0" err="1">
                <a:latin typeface="Courier"/>
              </a:rPr>
              <a:t>Busi</a:t>
            </a:r>
            <a:r>
              <a:rPr dirty="0">
                <a:latin typeface="Courier"/>
              </a:rPr>
              <a:t>…           8  69156 NGO    </a:t>
            </a:r>
            <a:r>
              <a:rPr dirty="0" err="1">
                <a:latin typeface="Courier"/>
              </a:rPr>
              <a:t>Orga</a:t>
            </a:r>
            <a:r>
              <a:rPr dirty="0">
                <a:latin typeface="Courier"/>
              </a:rPr>
              <a:t>… </a:t>
            </a:r>
            <a:r>
              <a:rPr dirty="0" err="1">
                <a:latin typeface="Courier"/>
              </a:rPr>
              <a:t>Formand</a:t>
            </a:r>
            <a:r>
              <a:rPr dirty="0">
                <a:latin typeface="Courier"/>
              </a:rPr>
              <a:t>, A…
## 5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Dam   Dansk </a:t>
            </a:r>
            <a:r>
              <a:rPr dirty="0" err="1">
                <a:latin typeface="Courier"/>
              </a:rPr>
              <a:t>Erhv</a:t>
            </a:r>
            <a:r>
              <a:rPr dirty="0">
                <a:latin typeface="Courier"/>
              </a:rPr>
              <a:t>… </a:t>
            </a:r>
            <a:r>
              <a:rPr dirty="0" err="1">
                <a:latin typeface="Courier"/>
              </a:rPr>
              <a:t>Memb</a:t>
            </a:r>
            <a:r>
              <a:rPr dirty="0">
                <a:latin typeface="Courier"/>
              </a:rPr>
              <a:t>… </a:t>
            </a:r>
            <a:r>
              <a:rPr dirty="0" err="1">
                <a:latin typeface="Courier"/>
              </a:rPr>
              <a:t>Empl</a:t>
            </a:r>
            <a:r>
              <a:rPr dirty="0">
                <a:latin typeface="Courier"/>
              </a:rPr>
              <a:t>…           9  72204 NGO    Stat  Adm. dir. …
## 6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Fran… </a:t>
            </a:r>
            <a:r>
              <a:rPr dirty="0" err="1">
                <a:latin typeface="Courier"/>
              </a:rPr>
              <a:t>Dommere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va</a:t>
            </a:r>
            <a:r>
              <a:rPr dirty="0">
                <a:latin typeface="Courier"/>
              </a:rPr>
              <a:t>… </a:t>
            </a:r>
            <a:r>
              <a:rPr dirty="0" err="1">
                <a:latin typeface="Courier"/>
              </a:rPr>
              <a:t>Memb</a:t>
            </a:r>
            <a:r>
              <a:rPr dirty="0">
                <a:latin typeface="Courier"/>
              </a:rPr>
              <a:t>… </a:t>
            </a:r>
            <a:r>
              <a:rPr dirty="0" err="1">
                <a:latin typeface="Courier"/>
              </a:rPr>
              <a:t>Judg</a:t>
            </a:r>
            <a:r>
              <a:rPr dirty="0">
                <a:latin typeface="Courier"/>
              </a:rPr>
              <a:t>…          15  73158 </a:t>
            </a:r>
            <a:r>
              <a:rPr dirty="0" err="1">
                <a:latin typeface="Courier"/>
              </a:rPr>
              <a:t>Parli</a:t>
            </a:r>
            <a:r>
              <a:rPr dirty="0">
                <a:latin typeface="Courier"/>
              </a:rPr>
              <a:t>… &lt;NA&gt;  &lt;NA&gt;       
## # … with 8 more variables: created &lt;</a:t>
            </a:r>
            <a:r>
              <a:rPr dirty="0" err="1">
                <a:latin typeface="Courier"/>
              </a:rPr>
              <a:t>dttm</a:t>
            </a:r>
            <a:r>
              <a:rPr dirty="0">
                <a:latin typeface="Courier"/>
              </a:rPr>
              <a:t>&gt;, archived &lt;</a:t>
            </a:r>
            <a:r>
              <a:rPr dirty="0" err="1">
                <a:latin typeface="Courier"/>
              </a:rPr>
              <a:t>dttm</a:t>
            </a:r>
            <a:r>
              <a:rPr dirty="0">
                <a:latin typeface="Courier"/>
              </a:rPr>
              <a:t>&gt;,
## #   </a:t>
            </a:r>
            <a:r>
              <a:rPr dirty="0" err="1">
                <a:latin typeface="Courier"/>
              </a:rPr>
              <a:t>last_checked</a:t>
            </a:r>
            <a:r>
              <a:rPr dirty="0">
                <a:latin typeface="Courier"/>
              </a:rPr>
              <a:t> &lt;</a:t>
            </a:r>
            <a:r>
              <a:rPr dirty="0" err="1">
                <a:latin typeface="Courier"/>
              </a:rPr>
              <a:t>dttm</a:t>
            </a:r>
            <a:r>
              <a:rPr dirty="0">
                <a:latin typeface="Courier"/>
              </a:rPr>
              <a:t>&gt;, </a:t>
            </a:r>
            <a:r>
              <a:rPr dirty="0" err="1">
                <a:latin typeface="Courier"/>
              </a:rPr>
              <a:t>cvr_person</a:t>
            </a:r>
            <a:r>
              <a:rPr dirty="0">
                <a:latin typeface="Courier"/>
              </a:rPr>
              <a:t>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&gt;, </a:t>
            </a:r>
            <a:r>
              <a:rPr dirty="0" err="1">
                <a:latin typeface="Courier"/>
              </a:rPr>
              <a:t>cvr_affiliation</a:t>
            </a:r>
            <a:r>
              <a:rPr dirty="0">
                <a:latin typeface="Courier"/>
              </a:rPr>
              <a:t>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&gt;,
## #   </a:t>
            </a:r>
            <a:r>
              <a:rPr dirty="0" err="1">
                <a:latin typeface="Courier"/>
              </a:rPr>
              <a:t>person_id</a:t>
            </a:r>
            <a:r>
              <a:rPr dirty="0">
                <a:latin typeface="Courier"/>
              </a:rPr>
              <a:t>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&gt;, </a:t>
            </a:r>
            <a:r>
              <a:rPr dirty="0" err="1">
                <a:latin typeface="Courier"/>
              </a:rPr>
              <a:t>affiliation_id</a:t>
            </a:r>
            <a:r>
              <a:rPr dirty="0">
                <a:latin typeface="Courier"/>
              </a:rPr>
              <a:t>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&gt;, gender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/>
          <a:lstStyle/>
          <a:p>
            <a:pPr marL="0" lvl="0" indent="0">
              <a:buNone/>
            </a:pPr>
            <a:r>
              <a:t>Data bearbejdning (data.table)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#data.table select funktion</a:t>
            </a:r>
            <a:br/>
            <a:r>
              <a:rPr>
                <a:latin typeface="Courier"/>
              </a:rPr>
              <a:t>den[,.(name, gender)]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                name gender
##     1:                Aage Almtoft    Men
##     2:            Aage B. Andersen    Men
##     3:            Aage Christensen    Men
##     4:                    Aage Dam    Men
##     5:                    Aage Dam    Men
##    ---                                   
## 56845: Jacob Aarup-Andersen 195767    Men
## 56846:       Carsten Rasch Egeriis    Men
## 56847:             Marina Loenning  Women
## 56848:       Jaap-Jan Linze Postma       
## 56849:    Andreas Albert Pfisterer    Men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#data.table count funktion</a:t>
            </a:r>
            <a:br/>
            <a:r>
              <a:rPr>
                <a:latin typeface="Courier"/>
              </a:rPr>
              <a:t>den[, .N, .(sector)]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sector     N
##  1: Corporations  7989
##  2:          NGO 17720
##  3:  Foundations  6987
##  4:   Parliament  1087
##  5:       Family   207
##  6:        State 13601
##  7:       Events  1948
##  8:               2349
##  9:  VL_networks  3803
## 10:    Municipal   320
## 11:     Politics    37
## 12: Organisation     6
## 13:  Commissions   795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1669</Words>
  <Application>Microsoft Macintosh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</vt:lpstr>
      <vt:lpstr>Sitka Display</vt:lpstr>
      <vt:lpstr>Sitka Heading</vt:lpstr>
      <vt:lpstr>Office Theme</vt:lpstr>
      <vt:lpstr>1. Øvelse:  Intro til netværksanalyse i R</vt:lpstr>
      <vt:lpstr>R set up</vt:lpstr>
      <vt:lpstr>Installering af R og Rstudio</vt:lpstr>
      <vt:lpstr>Folder struktur</vt:lpstr>
      <vt:lpstr>Installering af pakker</vt:lpstr>
      <vt:lpstr>Indlæsning &amp; barbejdning af data</vt:lpstr>
      <vt:lpstr>Load data (data.table)</vt:lpstr>
      <vt:lpstr>Load data (dplyr)</vt:lpstr>
      <vt:lpstr>Data bearbejdning (data.table)</vt:lpstr>
      <vt:lpstr>Data bearbejdning (dplyr)</vt:lpstr>
      <vt:lpstr>Netværk visualisering</vt:lpstr>
      <vt:lpstr>Two-mode netværk</vt:lpstr>
      <vt:lpstr>One-mode netværk</vt:lpstr>
      <vt:lpstr>Netværk visualisering med ggraph</vt:lpstr>
      <vt:lpstr>PowerPoint Presentation</vt:lpstr>
      <vt:lpstr>Øvelser</vt:lpstr>
      <vt:lpstr>Opgaver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1155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Sitka Display</vt:lpstr>
      <vt:lpstr>Sitka Heading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Øvelse: Intro til netværksanalyse i R</dc:title>
  <dc:creator>Alexander Gamerdinger</dc:creator>
  <cp:keywords/>
  <cp:lastModifiedBy>Alexander Gamerdinger</cp:lastModifiedBy>
  <cp:revision>1</cp:revision>
  <dcterms:created xsi:type="dcterms:W3CDTF">2022-02-09T12:35:19Z</dcterms:created>
  <dcterms:modified xsi:type="dcterms:W3CDTF">2022-02-09T12:40:52Z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2022-02-09</vt:lpwstr>
  </property>
  <property fmtid="{D5CDD505-2E9C-101B-9397-08002B2CF9AE}" pid="3" name="institute">
    <vt:lpwstr>Copenhagen Business School</vt:lpwstr>
  </property>
  <property fmtid="{D5CDD505-2E9C-101B-9397-08002B2CF9AE}" pid="4" name="output">
    <vt:lpwstr/>
  </property>
</Properties>
</file>