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7AE"/>
    <a:srgbClr val="A0C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96327"/>
  </p:normalViewPr>
  <p:slideViewPr>
    <p:cSldViewPr snapToGrid="0" snapToObjects="1">
      <p:cViewPr varScale="1">
        <p:scale>
          <a:sx n="124" d="100"/>
          <a:sy n="124" d="100"/>
        </p:scale>
        <p:origin x="1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FD7A61-E720-2144-9D2A-3143122ADAD9}"/>
              </a:ext>
            </a:extLst>
          </p:cNvPr>
          <p:cNvCxnSpPr>
            <a:cxnSpLocks/>
          </p:cNvCxnSpPr>
          <p:nvPr userDrawn="1"/>
        </p:nvCxnSpPr>
        <p:spPr>
          <a:xfrm>
            <a:off x="658812" y="3137338"/>
            <a:ext cx="10874376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E03FA91-3A80-DA4C-9E80-8A5167AF5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5360" b="35361"/>
          <a:stretch/>
        </p:blipFill>
        <p:spPr>
          <a:xfrm>
            <a:off x="4458576" y="5471709"/>
            <a:ext cx="3274848" cy="5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8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26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72" y="1347952"/>
            <a:ext cx="10825656" cy="4829011"/>
          </a:xfrm>
        </p:spPr>
        <p:txBody>
          <a:bodyPr anchor="t"/>
          <a:lstStyle>
            <a:lvl1pPr marL="342900" indent="-342900">
              <a:buFont typeface="Arial" panose="020B0604020202020204" pitchFamily="34" charset="0"/>
              <a:buChar char="•"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8BF97-9279-714A-9881-495F7486AE2A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99248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549EE-43E1-7340-9C74-1B9F1F841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2590" y="3429001"/>
            <a:ext cx="10854120" cy="2660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E80C-C1C8-D749-A21F-883C07F23E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2351DB6-F528-9744-B6FA-416287369DEB}" type="datetimeFigureOut">
              <a:rPr lang="en-DK" smtClean="0"/>
              <a:t>14/02/2022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FDE7F-F0FA-6847-A442-7CEAF3B85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DK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rgbClr val="3467AE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D27535-3757-9C4E-9536-7A1A497174A8}"/>
              </a:ext>
            </a:extLst>
          </p:cNvPr>
          <p:cNvCxnSpPr>
            <a:cxnSpLocks/>
          </p:cNvCxnSpPr>
          <p:nvPr userDrawn="1"/>
        </p:nvCxnSpPr>
        <p:spPr>
          <a:xfrm>
            <a:off x="668940" y="3137338"/>
            <a:ext cx="10847770" cy="0"/>
          </a:xfrm>
          <a:prstGeom prst="line">
            <a:avLst/>
          </a:prstGeom>
          <a:ln w="19050">
            <a:solidFill>
              <a:srgbClr val="3467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75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172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47952"/>
            <a:ext cx="5336629" cy="4829011"/>
          </a:xfrm>
        </p:spPr>
        <p:txBody>
          <a:bodyPr anchor="t">
            <a:normAutofit/>
          </a:bodyPr>
          <a:lstStyle>
            <a:lvl1pPr algn="l">
              <a:defRPr sz="18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444F79-D31B-2840-9105-72841DA6D777}"/>
              </a:ext>
            </a:extLst>
          </p:cNvPr>
          <p:cNvSpPr/>
          <p:nvPr userDrawn="1"/>
        </p:nvSpPr>
        <p:spPr>
          <a:xfrm>
            <a:off x="0" y="0"/>
            <a:ext cx="12192000" cy="1079938"/>
          </a:xfrm>
          <a:prstGeom prst="rect">
            <a:avLst/>
          </a:prstGeom>
          <a:solidFill>
            <a:srgbClr val="346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7802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FC9495-D63B-BC4A-BDCF-7705CFC24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82" y="365125"/>
            <a:ext cx="1084043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31EBD-D922-3447-B552-9F9068B49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82" y="1825625"/>
            <a:ext cx="10840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K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38FCF-95DD-E14E-AA6C-8148D32A5868}"/>
              </a:ext>
            </a:extLst>
          </p:cNvPr>
          <p:cNvSpPr/>
          <p:nvPr userDrawn="1"/>
        </p:nvSpPr>
        <p:spPr>
          <a:xfrm>
            <a:off x="11742254" y="6407132"/>
            <a:ext cx="211596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1224B91E-F4F7-4C4D-9036-FC895788D422}" type="slidenum">
              <a:rPr lang="en-DK" sz="1400" smtClean="0">
                <a:solidFill>
                  <a:srgbClr val="3467AE"/>
                </a:solidFill>
              </a:rPr>
              <a:pPr/>
              <a:t>‹#›</a:t>
            </a:fld>
            <a:endParaRPr lang="en-DK" sz="1400" dirty="0">
              <a:solidFill>
                <a:srgbClr val="3467A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tka Heading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itka Display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gamerdinger.com/teaching/virksomhedsstrateg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EC60-5EA8-0444-9006-3A71001FB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12" y="578452"/>
            <a:ext cx="10874376" cy="23876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1. </a:t>
            </a:r>
            <a:r>
              <a:rPr dirty="0" err="1"/>
              <a:t>Øvelse</a:t>
            </a:r>
            <a:r>
              <a:rPr dirty="0"/>
              <a:t>: </a:t>
            </a:r>
            <a:br>
              <a:rPr lang="de-DE" dirty="0"/>
            </a:br>
            <a:r>
              <a:rPr dirty="0"/>
              <a:t>Intro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netværksanalyse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1AE24-F349-9749-9FCB-D987B957F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812" y="3602038"/>
            <a:ext cx="10874376" cy="1655762"/>
          </a:xfrm>
        </p:spPr>
        <p:txBody>
          <a:bodyPr>
            <a:normAutofit fontScale="92500" lnSpcReduction="20000"/>
          </a:bodyPr>
          <a:lstStyle/>
          <a:p>
            <a:pPr lvl="0"/>
            <a:br>
              <a:rPr dirty="0"/>
            </a:br>
            <a:r>
              <a:rPr lang="en-US" dirty="0"/>
              <a:t>Alexander Gamerdinger</a:t>
            </a:r>
          </a:p>
          <a:p>
            <a:pPr lvl="0"/>
            <a:r>
              <a:rPr lang="en-US" dirty="0"/>
              <a:t>  Department of Organization, Copenhagen Business School </a:t>
            </a:r>
          </a:p>
          <a:p>
            <a:pPr lvl="0"/>
            <a:r>
              <a:rPr lang="en-US" dirty="0"/>
              <a:t>  E-mail: </a:t>
            </a:r>
            <a:r>
              <a:rPr lang="en-US" dirty="0" err="1"/>
              <a:t>aga.ioa@cbs.dk</a:t>
            </a:r>
            <a:endParaRPr lang="en-US" dirty="0"/>
          </a:p>
          <a:p>
            <a:pPr lvl="0"/>
            <a:r>
              <a:rPr lang="en-US" dirty="0"/>
              <a:t>  15 </a:t>
            </a:r>
            <a:r>
              <a:rPr lang="en-US" dirty="0" err="1"/>
              <a:t>februar</a:t>
            </a:r>
            <a:r>
              <a:rPr lang="en-US" dirty="0"/>
              <a:t> 2022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4" name=" 3"/>
          <p:cNvSpPr/>
          <p:nvPr/>
        </p:nvSpPr>
        <p:spPr/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9FA0-49AF-7841-A421-A33C46EAF4E5}"/>
              </a:ext>
            </a:extLst>
          </p:cNvPr>
          <p:cNvSpPr txBox="1"/>
          <p:nvPr/>
        </p:nvSpPr>
        <p:spPr>
          <a:xfrm>
            <a:off x="287676" y="236306"/>
            <a:ext cx="4976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>
                <a:latin typeface="Sitka Display" pitchFamily="2" charset="0"/>
              </a:rPr>
              <a:t>Virkomshedsstrategi </a:t>
            </a:r>
            <a:r>
              <a:rPr lang="en-US" dirty="0" err="1">
                <a:latin typeface="Sitka Display" pitchFamily="2" charset="0"/>
              </a:rPr>
              <a:t>i</a:t>
            </a:r>
            <a:r>
              <a:rPr lang="en-US" dirty="0">
                <a:latin typeface="Sitka Display" pitchFamily="2" charset="0"/>
              </a:rPr>
              <a:t> et </a:t>
            </a:r>
            <a:r>
              <a:rPr lang="en-US" dirty="0" err="1">
                <a:latin typeface="Sitka Display" pitchFamily="2" charset="0"/>
              </a:rPr>
              <a:t>netværksperspektiv</a:t>
            </a:r>
            <a:r>
              <a:rPr lang="en-US" dirty="0">
                <a:latin typeface="Sitka Display" pitchFamily="2" charset="0"/>
              </a:rPr>
              <a:t> | </a:t>
            </a:r>
            <a:r>
              <a:rPr lang="en-US" dirty="0" err="1">
                <a:latin typeface="Sitka Display" pitchFamily="2" charset="0"/>
              </a:rPr>
              <a:t>Uge</a:t>
            </a:r>
            <a:r>
              <a:rPr lang="en-US" dirty="0">
                <a:latin typeface="Sitka Display" pitchFamily="2" charset="0"/>
              </a:rPr>
              <a:t> 7</a:t>
            </a:r>
            <a:endParaRPr lang="en-DK" dirty="0">
              <a:latin typeface="Sitka Display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select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(name, gender)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56,849 × 2
##    name                 gender
##    &lt;chr&gt;                &lt;chr&gt; 
##  1 Aage Almtoft         Men   
##  2 Aage B. Andersen     Men   
##  3 Aage Christensen     Men   
##  4 Aage Dam             Men   
##  5 Aage Dam             Men   
##  6 Aage Frandsen        Men   
##  7 Aage Juhl Joergensen Men   
##  8 Aage Krogsdam        Men   
##  9 Aage Larsen          Men   
## 10 Aage Lauridsen       Men   
## # … with 56,839 more rows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(sector)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()) </a:t>
            </a:r>
            <a:r>
              <a:rPr i="1">
                <a:solidFill>
                  <a:srgbClr val="60A0B0"/>
                </a:solidFill>
                <a:latin typeface="Courier"/>
              </a:rPr>
              <a:t># Or simply den %&gt;% count(sector)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 × 2
##    sector           N
##    &lt;chr&gt;        &lt;int&gt;
##  1 Commissions    795
##  2 Corporations  7989
##  3 Events        1948
##  4 Family         207
##  5 Foundations   6987
##  6 Municipal      320
##  7 NGO          17720
##  8 Organisation     6
##  9 Parliament    1087
## 10 Politics        37
## 11 State        13601
## 12 VL_networks   3803
## 13 &lt;NA&gt;          2349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Netværk visualisering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Two-mode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subsetting foundations </a:t>
            </a:r>
            <a:br/>
            <a:r>
              <a:rPr>
                <a:latin typeface="Courier"/>
              </a:rPr>
              <a:t>den1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den[sector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"Family"</a:t>
            </a:r>
            <a:r>
              <a:rPr>
                <a:latin typeface="Courier"/>
              </a:rPr>
              <a:t>]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dplyr way: den1 &lt;- den %&gt;% filter(sector == "Family)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cross tabulation som giver en såkaldt "incidence matrix"</a:t>
            </a:r>
            <a:br/>
            <a:r>
              <a:rPr>
                <a:latin typeface="Courier"/>
              </a:rPr>
              <a:t>incidence_matrix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xtabs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formula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name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affiliation, </a:t>
            </a:r>
            <a:r>
              <a:rPr>
                <a:solidFill>
                  <a:srgbClr val="7D9029"/>
                </a:solidFill>
                <a:latin typeface="Courier"/>
              </a:rPr>
              <a:t>sparse =</a:t>
            </a:r>
            <a:r>
              <a:rPr>
                <a:latin typeface="Courier"/>
              </a:rPr>
              <a:t> T, </a:t>
            </a:r>
            <a:r>
              <a:rPr>
                <a:solidFill>
                  <a:srgbClr val="7D9029"/>
                </a:solidFill>
                <a:latin typeface="Courier"/>
              </a:rPr>
              <a:t>data =</a:t>
            </a:r>
            <a:r>
              <a:rPr>
                <a:latin typeface="Courier"/>
              </a:rPr>
              <a:t> den1)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two-mode netværk </a:t>
            </a:r>
            <a:br/>
            <a:r>
              <a:rPr>
                <a:latin typeface="Courier"/>
              </a:rPr>
              <a:t>net1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graph_from_incidence_matrix</a:t>
            </a:r>
            <a:r>
              <a:rPr>
                <a:latin typeface="Courier"/>
              </a:rPr>
              <a:t>(incidence_matrix, </a:t>
            </a:r>
            <a:r>
              <a:rPr>
                <a:solidFill>
                  <a:srgbClr val="7D9029"/>
                </a:solidFill>
                <a:latin typeface="Courier"/>
              </a:rPr>
              <a:t>directed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One-mode netværk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1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split two-mode netværk i to one-mode netværk</a:t>
            </a:r>
            <a:br/>
            <a:r>
              <a:rPr>
                <a:latin typeface="Courier"/>
              </a:rPr>
              <a:t>net2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bipartite.projection</a:t>
            </a:r>
            <a:r>
              <a:rPr>
                <a:latin typeface="Courier"/>
              </a:rPr>
              <a:t>(net1)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net3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net4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net2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proj2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Option 2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one node netværk, individuals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incidence_matrix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</a:t>
            </a:r>
            <a:br/>
            <a:r>
              <a:rPr>
                <a:latin typeface="Courier"/>
              </a:rPr>
              <a:t>net5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one node netværk, affiliation</a:t>
            </a:r>
            <a:br/>
            <a:r>
              <a:rPr>
                <a:latin typeface="Courier"/>
              </a:rPr>
              <a:t>adjacency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Matrix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t</a:t>
            </a:r>
            <a:r>
              <a:rPr>
                <a:latin typeface="Courier"/>
              </a:rPr>
              <a:t>(incidence_matrix) </a:t>
            </a:r>
            <a:r>
              <a:rPr>
                <a:solidFill>
                  <a:srgbClr val="4070A0"/>
                </a:solidFill>
                <a:latin typeface="Courier"/>
              </a:rPr>
              <a:t>%*%</a:t>
            </a:r>
            <a:r>
              <a:rPr>
                <a:latin typeface="Courier"/>
              </a:rPr>
              <a:t> incidence_matrix</a:t>
            </a:r>
            <a:br/>
            <a:r>
              <a:rPr>
                <a:latin typeface="Courier"/>
              </a:rPr>
              <a:t>net6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graph_from_adjacency_matrix</a:t>
            </a:r>
            <a:r>
              <a:rPr>
                <a:latin typeface="Courier"/>
              </a:rPr>
              <a:t>(adjacency, </a:t>
            </a:r>
            <a:r>
              <a:rPr>
                <a:solidFill>
                  <a:srgbClr val="7D9029"/>
                </a:solidFill>
                <a:latin typeface="Courier"/>
              </a:rPr>
              <a:t>mode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"undirected"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Netværk visualisering med 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lnSpc>
                <a:spcPct val="150000"/>
              </a:lnSpc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objekt</a:t>
            </a:r>
            <a:br>
              <a:rPr lang="en-US" dirty="0"/>
            </a:br>
            <a:r>
              <a:rPr lang="en-US" dirty="0">
                <a:latin typeface="Courier"/>
              </a:rPr>
              <a:t>net1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%&gt;%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layout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ggraph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layout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fr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forbindelser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mellem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- alpha (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fra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0-1 - 0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svag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, 1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stærk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)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geom_edge_link0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"gray60"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alpha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0.8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punkter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eller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aktørene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geom_node_point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type),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3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beskrivelser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af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familie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geom_node_text</a:t>
            </a:r>
            <a:r>
              <a:rPr lang="en-US" dirty="0">
                <a:latin typeface="Courier"/>
              </a:rPr>
              <a:t>(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aes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filter=</a:t>
            </a:r>
            <a:r>
              <a:rPr lang="en-US" dirty="0">
                <a:latin typeface="Courier"/>
              </a:rPr>
              <a:t>type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 =</a:t>
            </a:r>
            <a:r>
              <a:rPr lang="en-US" dirty="0">
                <a:latin typeface="Courier"/>
              </a:rPr>
              <a:t> name),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repel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880000"/>
                </a:solidFill>
                <a:latin typeface="Courier"/>
              </a:rPr>
              <a:t>TRUE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size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A070"/>
                </a:solidFill>
                <a:latin typeface="Courier"/>
              </a:rPr>
              <a:t>4</a:t>
            </a:r>
            <a:r>
              <a:rPr lang="en-US" dirty="0">
                <a:latin typeface="Courier"/>
              </a:rPr>
              <a:t>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ændrer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farver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+ labels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scale_color_manual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values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lightblue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darkred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</a:t>
            </a:r>
            <a:r>
              <a:rPr lang="en-US" dirty="0">
                <a:latin typeface="Courier"/>
              </a:rPr>
              <a:t>), 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labels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c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"Individuals"</a:t>
            </a:r>
            <a:r>
              <a:rPr lang="en-US" dirty="0">
                <a:latin typeface="Courier"/>
              </a:rPr>
              <a:t>,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"Family"</a:t>
            </a:r>
            <a:r>
              <a:rPr lang="en-US" dirty="0">
                <a:latin typeface="Courier"/>
              </a:rPr>
              <a:t>))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graph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thema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som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altid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tilføjes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theme_graph</a:t>
            </a:r>
            <a:r>
              <a:rPr lang="en-US" dirty="0">
                <a:latin typeface="Courier"/>
              </a:rPr>
              <a:t>()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det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gør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"color"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titlen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ikke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bliver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vist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forklaringerne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dirty="0"/>
            </a:br>
            <a:r>
              <a:rPr lang="en-US" dirty="0">
                <a:latin typeface="Courier"/>
              </a:rPr>
              <a:t>  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labs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color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""</a:t>
            </a:r>
            <a:r>
              <a:rPr lang="en-US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øvelse_1_files/figure-pptx/s7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63800" y="1346200"/>
            <a:ext cx="7239000" cy="482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Øvelse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Opgaver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AutoNum type="arabicPeriod"/>
            </a:pPr>
            <a:r>
              <a:rPr lang="en-US" dirty="0"/>
              <a:t>Download tom r-fil: </a:t>
            </a:r>
            <a:r>
              <a:rPr lang="en-US" b="1" dirty="0"/>
              <a:t>lektion01-øvelse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</a:p>
          <a:p>
            <a:pPr lvl="1">
              <a:lnSpc>
                <a:spcPct val="150000"/>
              </a:lnSpc>
              <a:buAutoNum type="arabicPeriod"/>
            </a:pPr>
            <a:r>
              <a:rPr lang="en-US" dirty="0" err="1"/>
              <a:t>Svar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følgende</a:t>
            </a:r>
            <a:r>
              <a:rPr lang="en-US" dirty="0"/>
              <a:t> </a:t>
            </a:r>
            <a:r>
              <a:rPr lang="en-US" dirty="0" err="1"/>
              <a:t>spørgsmål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Hvilke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 (affiliation) har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medlemmer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Hvor</a:t>
            </a:r>
            <a:r>
              <a:rPr lang="en-US" dirty="0"/>
              <a:t> mange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findes</a:t>
            </a:r>
            <a:r>
              <a:rPr lang="en-US" dirty="0"/>
              <a:t> der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Hvem</a:t>
            </a:r>
            <a:r>
              <a:rPr lang="en-US" dirty="0"/>
              <a:t> </a:t>
            </a:r>
            <a:r>
              <a:rPr lang="en-US" dirty="0" err="1"/>
              <a:t>sidder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de </a:t>
            </a:r>
            <a:r>
              <a:rPr lang="en-US" dirty="0" err="1"/>
              <a:t>fleste</a:t>
            </a:r>
            <a:r>
              <a:rPr lang="en-US" dirty="0"/>
              <a:t> </a:t>
            </a:r>
            <a:r>
              <a:rPr lang="en-US" dirty="0" err="1"/>
              <a:t>styrelser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3"/>
            </a:pPr>
            <a:r>
              <a:rPr lang="en-US" dirty="0" err="1"/>
              <a:t>Lav</a:t>
            </a:r>
            <a:r>
              <a:rPr lang="en-US" dirty="0"/>
              <a:t> et </a:t>
            </a:r>
            <a:r>
              <a:rPr lang="en-US" dirty="0" err="1"/>
              <a:t>nyt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“den1” </a:t>
            </a:r>
            <a:r>
              <a:rPr lang="en-US" dirty="0" err="1"/>
              <a:t>hvor</a:t>
            </a:r>
            <a:r>
              <a:rPr lang="en-US" dirty="0"/>
              <a:t> I </a:t>
            </a:r>
            <a:r>
              <a:rPr lang="en-US" dirty="0" err="1"/>
              <a:t>kigger</a:t>
            </a:r>
            <a:r>
              <a:rPr lang="en-US" dirty="0"/>
              <a:t> </a:t>
            </a:r>
            <a:r>
              <a:rPr lang="en-US" dirty="0" err="1"/>
              <a:t>kun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aktørene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sektor</a:t>
            </a:r>
            <a:r>
              <a:rPr lang="en-US" dirty="0"/>
              <a:t> “Parliament”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Er der </a:t>
            </a:r>
            <a:r>
              <a:rPr lang="en-US" dirty="0" err="1"/>
              <a:t>flere</a:t>
            </a:r>
            <a:r>
              <a:rPr lang="en-US" dirty="0"/>
              <a:t> </a:t>
            </a:r>
            <a:r>
              <a:rPr lang="en-US" dirty="0" err="1"/>
              <a:t>kvinder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 </a:t>
            </a:r>
            <a:r>
              <a:rPr lang="en-US" dirty="0" err="1"/>
              <a:t>dataseæt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Lav</a:t>
            </a:r>
            <a:r>
              <a:rPr lang="en-US" dirty="0"/>
              <a:t> et one-mode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individuer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visualisere</a:t>
            </a:r>
            <a:r>
              <a:rPr lang="en-US" dirty="0"/>
              <a:t> </a:t>
            </a:r>
            <a:r>
              <a:rPr lang="en-US" dirty="0" err="1"/>
              <a:t>dette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  <a:buAutoNum type="arabicPeriod" startAt="4"/>
            </a:pPr>
            <a:r>
              <a:rPr lang="en-US" dirty="0" err="1"/>
              <a:t>Beskriv</a:t>
            </a:r>
            <a:r>
              <a:rPr lang="en-US" dirty="0"/>
              <a:t> </a:t>
            </a:r>
            <a:r>
              <a:rPr lang="en-US" dirty="0" err="1"/>
              <a:t>netværket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R set 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Installering af R og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funktion</a:t>
            </a:r>
            <a:r>
              <a:rPr i="1" dirty="0">
                <a:solidFill>
                  <a:srgbClr val="60A0B0"/>
                </a:solidFill>
                <a:latin typeface="Courier"/>
              </a:rPr>
              <a:t>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i="1" dirty="0">
                <a:solidFill>
                  <a:srgbClr val="60A0B0"/>
                </a:solidFill>
                <a:latin typeface="Courier"/>
              </a:rPr>
              <a:t> at vise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informationerne</a:t>
            </a:r>
            <a:r>
              <a:rPr i="1" dirty="0">
                <a:solidFill>
                  <a:srgbClr val="60A0B0"/>
                </a:solidFill>
                <a:latin typeface="Courier"/>
              </a:rPr>
              <a:t> om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r>
              <a:rPr i="1" dirty="0">
                <a:solidFill>
                  <a:srgbClr val="60A0B0"/>
                </a:solidFill>
                <a:latin typeface="Courier"/>
              </a:rPr>
              <a:t> +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andre</a:t>
            </a:r>
            <a:r>
              <a:rPr i="1" dirty="0">
                <a:solidFill>
                  <a:srgbClr val="60A0B0"/>
                </a:solidFill>
                <a:latin typeface="Courier"/>
              </a:rPr>
              <a:t> ting</a:t>
            </a:r>
            <a:br>
              <a:rPr dirty="0"/>
            </a:br>
            <a:r>
              <a:rPr dirty="0">
                <a:latin typeface="Courier"/>
              </a:rPr>
              <a:t>version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R.Version</a:t>
            </a:r>
            <a:r>
              <a:rPr dirty="0">
                <a:latin typeface="Courier"/>
              </a:rPr>
              <a:t>() 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kun</a:t>
            </a:r>
            <a:r>
              <a:rPr i="1" dirty="0">
                <a:solidFill>
                  <a:srgbClr val="60A0B0"/>
                </a:solidFill>
                <a:latin typeface="Courier"/>
              </a:rPr>
              <a:t> R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versionen</a:t>
            </a:r>
            <a:br>
              <a:rPr dirty="0"/>
            </a:br>
            <a:r>
              <a:rPr dirty="0" err="1">
                <a:latin typeface="Courier"/>
              </a:rPr>
              <a:t>version</a:t>
            </a:r>
            <a:r>
              <a:rPr dirty="0" err="1">
                <a:solidFill>
                  <a:srgbClr val="4070A0"/>
                </a:solidFill>
                <a:latin typeface="Courier"/>
              </a:rPr>
              <a:t>$</a:t>
            </a:r>
            <a:r>
              <a:rPr dirty="0" err="1">
                <a:latin typeface="Courier"/>
              </a:rPr>
              <a:t>version.string</a:t>
            </a:r>
            <a:endParaRPr dirty="0">
              <a:latin typeface="Courier"/>
            </a:endParaRPr>
          </a:p>
          <a:p>
            <a:pPr lvl="0" indent="0">
              <a:buNone/>
            </a:pPr>
            <a:r>
              <a:rPr dirty="0">
                <a:latin typeface="Courier"/>
              </a:rPr>
              <a:t>## [1] "R version 4.1.2 (2021-11-01)"</a:t>
            </a:r>
            <a:endParaRPr lang="de-DE" dirty="0">
              <a:latin typeface="Courier"/>
            </a:endParaRPr>
          </a:p>
          <a:p>
            <a:pPr lvl="0" indent="0">
              <a:buNone/>
            </a:pPr>
            <a:endParaRPr lang="en-DK" dirty="0">
              <a:latin typeface="Courier"/>
            </a:endParaRPr>
          </a:p>
          <a:p>
            <a:pPr marL="0" lvl="0" indent="0">
              <a:buNone/>
            </a:pPr>
            <a:r>
              <a:rPr lang="en-US" dirty="0" err="1"/>
              <a:t>Sådan</a:t>
            </a:r>
            <a:r>
              <a:rPr lang="en-US" dirty="0"/>
              <a:t> </a:t>
            </a:r>
            <a:r>
              <a:rPr lang="en-US" dirty="0" err="1"/>
              <a:t>tjekker</a:t>
            </a:r>
            <a:r>
              <a:rPr lang="en-US" dirty="0"/>
              <a:t> du din </a:t>
            </a:r>
            <a:r>
              <a:rPr lang="en-US" dirty="0" err="1"/>
              <a:t>Rstudio</a:t>
            </a:r>
            <a:r>
              <a:rPr lang="en-US" dirty="0"/>
              <a:t> version: Help -&gt; About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b="1" dirty="0"/>
              <a:t>RStudio 2021.09.0+351</a:t>
            </a:r>
          </a:p>
          <a:p>
            <a:pPr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Folder struktur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funktionen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til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lave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setwd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"/Users/</a:t>
            </a:r>
            <a:r>
              <a:rPr lang="en-US" dirty="0" err="1">
                <a:solidFill>
                  <a:srgbClr val="4070A0"/>
                </a:solidFill>
                <a:latin typeface="Courier"/>
              </a:rPr>
              <a:t>alexandergamerdinger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/Desktop/PhD/teaching/virksomhedsstrategi_forår_2022"</a:t>
            </a:r>
            <a:r>
              <a:rPr lang="en-US" dirty="0">
                <a:latin typeface="Courier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hvilken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"working directory" du har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getwd</a:t>
            </a:r>
            <a:r>
              <a:rPr lang="en-US" dirty="0">
                <a:latin typeface="Courier"/>
              </a:rPr>
              <a:t>()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"/Users/</a:t>
            </a:r>
            <a:r>
              <a:rPr lang="en-US" dirty="0" err="1">
                <a:latin typeface="Courier"/>
              </a:rPr>
              <a:t>alexandergamerdinger</a:t>
            </a:r>
            <a:r>
              <a:rPr lang="en-US" dirty="0">
                <a:latin typeface="Courier"/>
              </a:rPr>
              <a:t>/Desktop/PhD/teaching/virksomhedsstrategi_forår_2022"</a:t>
            </a:r>
          </a:p>
          <a:p>
            <a:pPr lvl="0" indent="0">
              <a:buNone/>
            </a:pPr>
            <a:endParaRPr lang="en-US" i="1" dirty="0">
              <a:solidFill>
                <a:srgbClr val="60A0B0"/>
              </a:solidFill>
              <a:latin typeface="Courier"/>
            </a:endParaRPr>
          </a:p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 se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filerne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i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din "working directory" - "."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betyder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at alt </a:t>
            </a:r>
            <a:r>
              <a:rPr lang="en-US" i="1" dirty="0" err="1">
                <a:solidFill>
                  <a:srgbClr val="60A0B0"/>
                </a:solidFill>
                <a:latin typeface="Courier"/>
              </a:rPr>
              <a:t>skal</a:t>
            </a:r>
            <a:r>
              <a:rPr lang="en-US" i="1" dirty="0">
                <a:solidFill>
                  <a:srgbClr val="60A0B0"/>
                </a:solidFill>
                <a:latin typeface="Courier"/>
              </a:rPr>
              <a:t> vises</a:t>
            </a:r>
            <a:br>
              <a:rPr lang="en-US" dirty="0"/>
            </a:br>
            <a:r>
              <a:rPr lang="en-US" dirty="0" err="1">
                <a:solidFill>
                  <a:srgbClr val="06287E"/>
                </a:solidFill>
                <a:latin typeface="Courier"/>
              </a:rPr>
              <a:t>list.files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"/>
              </a:rPr>
              <a:t>path =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"."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[1] "input"    "material" "output"   "r"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Installering af pakker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install.packages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data manipulation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'data.table'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'tidyverse'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analysis &amp; visualization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'igraph'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'ggraph'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reading and writing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'readxl'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'writexl'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A6F9AA5-189D-2B42-8AF5-BE9DAF1DB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940" y="578452"/>
            <a:ext cx="10854120" cy="2387600"/>
          </a:xfrm>
        </p:spPr>
        <p:txBody>
          <a:bodyPr/>
          <a:lstStyle/>
          <a:p>
            <a:pPr marL="0" lvl="0" indent="0">
              <a:buNone/>
            </a:pPr>
            <a:r>
              <a:t>Indlæsning &amp; barbejdning af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dirty="0" err="1"/>
              <a:t>Først</a:t>
            </a:r>
            <a:r>
              <a:rPr lang="en-US" dirty="0"/>
              <a:t> </a:t>
            </a:r>
            <a:r>
              <a:rPr lang="en-US" dirty="0" err="1"/>
              <a:t>skal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downloade</a:t>
            </a:r>
            <a:r>
              <a:rPr lang="en-US" dirty="0"/>
              <a:t> elite </a:t>
            </a:r>
            <a:r>
              <a:rPr lang="en-US" dirty="0" err="1"/>
              <a:t>netværk</a:t>
            </a:r>
            <a:r>
              <a:rPr lang="en-US" dirty="0"/>
              <a:t> </a:t>
            </a:r>
            <a:r>
              <a:rPr lang="en-US" dirty="0" err="1"/>
              <a:t>datasæt</a:t>
            </a:r>
            <a:r>
              <a:rPr lang="en-US" dirty="0"/>
              <a:t> </a:t>
            </a:r>
            <a:r>
              <a:rPr lang="en-US" dirty="0" err="1"/>
              <a:t>fra</a:t>
            </a:r>
            <a:r>
              <a:rPr lang="en-US" dirty="0"/>
              <a:t> canvas 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her</a:t>
            </a:r>
            <a:r>
              <a:rPr lang="en-US" dirty="0"/>
              <a:t> </a:t>
            </a:r>
            <a:r>
              <a:rPr lang="en-US" dirty="0" err="1"/>
              <a:t>og</a:t>
            </a:r>
            <a:r>
              <a:rPr lang="en-US" dirty="0"/>
              <a:t> gem </a:t>
            </a:r>
            <a:r>
              <a:rPr lang="en-US" dirty="0" err="1"/>
              <a:t>filen</a:t>
            </a:r>
            <a:r>
              <a:rPr lang="en-US" dirty="0"/>
              <a:t> under </a:t>
            </a:r>
            <a:r>
              <a:rPr lang="en-US" b="1" dirty="0" err="1"/>
              <a:t>working_directory_folder</a:t>
            </a:r>
            <a:r>
              <a:rPr lang="en-US" b="1" dirty="0"/>
              <a:t>/input</a:t>
            </a:r>
          </a:p>
          <a:p>
            <a:pPr lvl="0" indent="0">
              <a:buNone/>
            </a:pPr>
            <a:r>
              <a:rPr lang="en-US" sz="16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lang="en-US" sz="16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lang="en-US" sz="1600" i="1" dirty="0">
                <a:solidFill>
                  <a:srgbClr val="60A0B0"/>
                </a:solidFill>
                <a:latin typeface="Courier"/>
              </a:rPr>
              <a:t> </a:t>
            </a:r>
            <a:br>
              <a:rPr lang="en-US" sz="1600" dirty="0"/>
            </a:br>
            <a:r>
              <a:rPr lang="en-US" sz="1600" dirty="0">
                <a:latin typeface="Courier"/>
              </a:rPr>
              <a:t>den </a:t>
            </a:r>
            <a:r>
              <a:rPr lang="en-US" sz="16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1600" dirty="0">
                <a:latin typeface="Courier"/>
              </a:rPr>
              <a:t> </a:t>
            </a:r>
            <a:r>
              <a:rPr lang="en-US" sz="1600" dirty="0" err="1">
                <a:solidFill>
                  <a:srgbClr val="06287E"/>
                </a:solidFill>
                <a:latin typeface="Courier"/>
              </a:rPr>
              <a:t>fread</a:t>
            </a:r>
            <a:r>
              <a:rPr lang="en-US" sz="1600" dirty="0">
                <a:latin typeface="Courier"/>
              </a:rPr>
              <a:t>(</a:t>
            </a:r>
            <a:r>
              <a:rPr lang="en-US" sz="1600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sz="1600" dirty="0">
                <a:latin typeface="Courier"/>
              </a:rPr>
              <a:t>)</a:t>
            </a:r>
            <a:br>
              <a:rPr lang="en-US" sz="1600" dirty="0"/>
            </a:br>
            <a:r>
              <a:rPr lang="en-US" sz="1600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sz="1600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               name
## 1: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Almtoft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Andersen
## 3: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Christensen
## 4: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5:     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
## 6:   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Frandsen
##                                                                      affiliation
## 1:                                                        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Sparekasse</a:t>
            </a:r>
            <a:r>
              <a:rPr lang="en-US" dirty="0">
                <a:latin typeface="Courier"/>
              </a:rPr>
              <a:t>
## 2: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OEstifterne</a:t>
            </a:r>
            <a:r>
              <a:rPr lang="en-US" dirty="0">
                <a:latin typeface="Courier"/>
              </a:rPr>
              <a:t> - </a:t>
            </a:r>
            <a:r>
              <a:rPr lang="en-US" dirty="0" err="1">
                <a:latin typeface="Courier"/>
              </a:rPr>
              <a:t>Repraesentantskab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Medlemmer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delegeretforsamling</a:t>
            </a:r>
            <a:r>
              <a:rPr lang="en-US" dirty="0">
                <a:latin typeface="Courier"/>
              </a:rPr>
              <a:t>)
## 3:                                                           AARHUS SOEMANDSHJEM
## 4:                 </a:t>
            </a:r>
            <a:r>
              <a:rPr lang="en-US" dirty="0" err="1">
                <a:latin typeface="Courier"/>
              </a:rPr>
              <a:t>Brancheforeningen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automatik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tryk</a:t>
            </a:r>
            <a:r>
              <a:rPr lang="en-US" dirty="0">
                <a:latin typeface="Courier"/>
              </a:rPr>
              <a:t> &amp; transmission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5:                                                    Dansk </a:t>
            </a:r>
            <a:r>
              <a:rPr lang="en-US" dirty="0" err="1">
                <a:latin typeface="Courier"/>
              </a:rPr>
              <a:t>Erhverv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bestyrelse</a:t>
            </a:r>
            <a:r>
              <a:rPr lang="en-US" dirty="0">
                <a:latin typeface="Courier"/>
              </a:rPr>
              <a:t>)
## 6:                                    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valgt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af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Folketinget</a:t>
            </a:r>
            <a:r>
              <a:rPr lang="en-US" dirty="0">
                <a:latin typeface="Courier"/>
              </a:rPr>
              <a:t> (</a:t>
            </a:r>
            <a:r>
              <a:rPr lang="en-US" dirty="0" err="1">
                <a:latin typeface="Courier"/>
              </a:rPr>
              <a:t>Rigsretten</a:t>
            </a:r>
            <a:r>
              <a:rPr lang="en-US" dirty="0">
                <a:latin typeface="Courier"/>
              </a:rPr>
              <a:t>)
##        role                                             tags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
## 1:   Member                Corporation, FINA, Banks, Finance           1  95023</a:t>
            </a:r>
          </a:p>
          <a:p>
            <a:pPr marL="0" lvl="0" indent="0">
              <a:buNone/>
            </a:pPr>
            <a:endParaRPr dirty="0">
              <a:latin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43FB-DD42-B844-B5A9-98A38D722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8014"/>
            <a:ext cx="10825656" cy="575442"/>
          </a:xfrm>
        </p:spPr>
        <p:txBody>
          <a:bodyPr/>
          <a:lstStyle/>
          <a:p>
            <a:pPr marL="0" lvl="0" indent="0">
              <a:buNone/>
            </a:pPr>
            <a:r>
              <a:t>Load data (dplyr)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9153-AE69-6A4C-B8FA-075A940D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indent="0">
              <a:buNone/>
            </a:pPr>
            <a:r>
              <a:rPr lang="en-US" i="1" dirty="0">
                <a:solidFill>
                  <a:srgbClr val="60A0B0"/>
                </a:solidFill>
                <a:latin typeface="Courier"/>
              </a:rPr>
              <a:t>#dplyr </a:t>
            </a:r>
            <a:br>
              <a:rPr lang="en-US" dirty="0"/>
            </a:br>
            <a:r>
              <a:rPr lang="en-US" dirty="0">
                <a:latin typeface="Courier"/>
              </a:rPr>
              <a:t>den </a:t>
            </a:r>
            <a:r>
              <a:rPr lang="en-US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solidFill>
                  <a:srgbClr val="06287E"/>
                </a:solidFill>
                <a:latin typeface="Courier"/>
              </a:rPr>
              <a:t>read_csv</a:t>
            </a:r>
            <a:r>
              <a:rPr lang="en-US" dirty="0">
                <a:latin typeface="Courier"/>
              </a:rPr>
              <a:t>(</a:t>
            </a:r>
            <a:r>
              <a:rPr lang="en-US" dirty="0">
                <a:solidFill>
                  <a:srgbClr val="4070A0"/>
                </a:solidFill>
                <a:latin typeface="Courier"/>
              </a:rPr>
              <a:t>"input/den17-no-nordic-letters.csv"</a:t>
            </a:r>
            <a:r>
              <a:rPr lang="en-US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Rows: 56849 Columns: 17
</a:t>
            </a:r>
            <a:r>
              <a:rPr lang="en-US" dirty="0">
                <a:solidFill>
                  <a:srgbClr val="06287E"/>
                </a:solidFill>
                <a:latin typeface="Courier"/>
              </a:rPr>
              <a:t>head</a:t>
            </a:r>
            <a:r>
              <a:rPr lang="en-US" dirty="0">
                <a:latin typeface="Courier"/>
              </a:rPr>
              <a:t>(den)</a:t>
            </a:r>
          </a:p>
          <a:p>
            <a:pPr lvl="0" indent="0">
              <a:buNone/>
            </a:pPr>
            <a:r>
              <a:rPr lang="en-US" dirty="0">
                <a:latin typeface="Courier"/>
              </a:rPr>
              <a:t>## # A </a:t>
            </a:r>
            <a:r>
              <a:rPr lang="en-US" dirty="0" err="1">
                <a:latin typeface="Courier"/>
              </a:rPr>
              <a:t>tibble</a:t>
            </a:r>
            <a:r>
              <a:rPr lang="en-US" dirty="0">
                <a:latin typeface="Courier"/>
              </a:rPr>
              <a:t>: 6 × 17
##   name       affiliation role  tags  </a:t>
            </a:r>
            <a:r>
              <a:rPr lang="en-US" dirty="0" err="1">
                <a:latin typeface="Courier"/>
              </a:rPr>
              <a:t>position_id</a:t>
            </a:r>
            <a:r>
              <a:rPr lang="en-US" dirty="0">
                <a:latin typeface="Courier"/>
              </a:rPr>
              <a:t>     id sector type  description
##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      
## 1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Almt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Middelfart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Corp…           1  95023 </a:t>
            </a:r>
            <a:r>
              <a:rPr lang="en-US" dirty="0" err="1">
                <a:latin typeface="Courier"/>
              </a:rPr>
              <a:t>Corpo</a:t>
            </a:r>
            <a:r>
              <a:rPr lang="en-US" dirty="0">
                <a:latin typeface="Courier"/>
              </a:rPr>
              <a:t>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2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B. A… </a:t>
            </a:r>
            <a:r>
              <a:rPr lang="en-US" dirty="0" err="1">
                <a:latin typeface="Courier"/>
              </a:rPr>
              <a:t>Foreningen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Char…           4  67511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Direktoer</a:t>
            </a:r>
            <a:r>
              <a:rPr lang="en-US" dirty="0">
                <a:latin typeface="Courier"/>
              </a:rPr>
              <a:t>  
## 3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Chri</a:t>
            </a:r>
            <a:r>
              <a:rPr lang="en-US" dirty="0">
                <a:latin typeface="Courier"/>
              </a:rPr>
              <a:t>… AARHUS SOE… Chai… </a:t>
            </a:r>
            <a:r>
              <a:rPr lang="en-US" dirty="0" err="1">
                <a:latin typeface="Courier"/>
              </a:rPr>
              <a:t>Foun</a:t>
            </a:r>
            <a:r>
              <a:rPr lang="en-US" dirty="0">
                <a:latin typeface="Courier"/>
              </a:rPr>
              <a:t>…           6 100903 Found… &lt;NA&gt;  </a:t>
            </a:r>
            <a:r>
              <a:rPr lang="en-US" dirty="0" err="1">
                <a:latin typeface="Courier"/>
              </a:rPr>
              <a:t>Automatisk</a:t>
            </a:r>
            <a:r>
              <a:rPr lang="en-US" dirty="0">
                <a:latin typeface="Courier"/>
              </a:rPr>
              <a:t>…
## 4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</a:t>
            </a:r>
            <a:r>
              <a:rPr lang="en-US" dirty="0" err="1">
                <a:latin typeface="Courier"/>
              </a:rPr>
              <a:t>Branchefor</a:t>
            </a:r>
            <a:r>
              <a:rPr lang="en-US" dirty="0">
                <a:latin typeface="Courier"/>
              </a:rPr>
              <a:t>… Chai… </a:t>
            </a:r>
            <a:r>
              <a:rPr lang="en-US" dirty="0" err="1">
                <a:latin typeface="Courier"/>
              </a:rPr>
              <a:t>Busi</a:t>
            </a:r>
            <a:r>
              <a:rPr lang="en-US" dirty="0">
                <a:latin typeface="Courier"/>
              </a:rPr>
              <a:t>…           8  69156 NGO    </a:t>
            </a:r>
            <a:r>
              <a:rPr lang="en-US" dirty="0" err="1">
                <a:latin typeface="Courier"/>
              </a:rPr>
              <a:t>Orga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Formand</a:t>
            </a:r>
            <a:r>
              <a:rPr lang="en-US" dirty="0">
                <a:latin typeface="Courier"/>
              </a:rPr>
              <a:t>, A…
## 5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Dam   Dansk </a:t>
            </a:r>
            <a:r>
              <a:rPr lang="en-US" dirty="0" err="1">
                <a:latin typeface="Courier"/>
              </a:rPr>
              <a:t>Erhv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Empl</a:t>
            </a:r>
            <a:r>
              <a:rPr lang="en-US" dirty="0">
                <a:latin typeface="Courier"/>
              </a:rPr>
              <a:t>…           9  72204 NGO    Stat  Adm. dir. …
## 6 </a:t>
            </a:r>
            <a:r>
              <a:rPr lang="en-US" dirty="0" err="1">
                <a:latin typeface="Courier"/>
              </a:rPr>
              <a:t>Aage</a:t>
            </a:r>
            <a:r>
              <a:rPr lang="en-US" dirty="0">
                <a:latin typeface="Courier"/>
              </a:rPr>
              <a:t> Fran… </a:t>
            </a:r>
            <a:r>
              <a:rPr lang="en-US" dirty="0" err="1">
                <a:latin typeface="Courier"/>
              </a:rPr>
              <a:t>Dommere</a:t>
            </a:r>
            <a:r>
              <a:rPr lang="en-US" dirty="0">
                <a:latin typeface="Courier"/>
              </a:rPr>
              <a:t> </a:t>
            </a:r>
            <a:r>
              <a:rPr lang="en-US" dirty="0" err="1">
                <a:latin typeface="Courier"/>
              </a:rPr>
              <a:t>va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Memb</a:t>
            </a:r>
            <a:r>
              <a:rPr lang="en-US" dirty="0">
                <a:latin typeface="Courier"/>
              </a:rPr>
              <a:t>… </a:t>
            </a:r>
            <a:r>
              <a:rPr lang="en-US" dirty="0" err="1">
                <a:latin typeface="Courier"/>
              </a:rPr>
              <a:t>Judg</a:t>
            </a:r>
            <a:r>
              <a:rPr lang="en-US" dirty="0">
                <a:latin typeface="Courier"/>
              </a:rPr>
              <a:t>…          15  73158 </a:t>
            </a:r>
            <a:r>
              <a:rPr lang="en-US" dirty="0" err="1">
                <a:latin typeface="Courier"/>
              </a:rPr>
              <a:t>Parli</a:t>
            </a:r>
            <a:r>
              <a:rPr lang="en-US" dirty="0">
                <a:latin typeface="Courier"/>
              </a:rPr>
              <a:t>… &lt;NA&gt;  &lt;NA&gt;       
## # … with 8 more variables: created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archived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last_checked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dttm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cvr_person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cvr_affiliation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
## #   </a:t>
            </a:r>
            <a:r>
              <a:rPr lang="en-US" dirty="0" err="1">
                <a:latin typeface="Courier"/>
              </a:rPr>
              <a:t>person_id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</a:t>
            </a:r>
            <a:r>
              <a:rPr lang="en-US" dirty="0" err="1">
                <a:latin typeface="Courier"/>
              </a:rPr>
              <a:t>affiliation_id</a:t>
            </a:r>
            <a:r>
              <a:rPr lang="en-US" dirty="0">
                <a:latin typeface="Courier"/>
              </a:rPr>
              <a:t> &lt;</a:t>
            </a:r>
            <a:r>
              <a:rPr lang="en-US" dirty="0" err="1">
                <a:latin typeface="Courier"/>
              </a:rPr>
              <a:t>dbl</a:t>
            </a:r>
            <a:r>
              <a:rPr lang="en-US" dirty="0">
                <a:latin typeface="Courier"/>
              </a:rPr>
              <a:t>&gt;, gender &lt;</a:t>
            </a:r>
            <a:r>
              <a:rPr lang="en-US" dirty="0" err="1">
                <a:latin typeface="Courier"/>
              </a:rPr>
              <a:t>chr</a:t>
            </a:r>
            <a:r>
              <a:rPr lang="en-US" dirty="0">
                <a:latin typeface="Courier"/>
              </a:rPr>
              <a:t>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A3E3F4F-30BF-0246-B7DD-0D710D26D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266669"/>
            <a:ext cx="10825657" cy="575443"/>
          </a:xfrm>
        </p:spPr>
        <p:txBody>
          <a:bodyPr/>
          <a:lstStyle/>
          <a:p>
            <a:pPr marL="0" lvl="0" indent="0">
              <a:buNone/>
            </a:pPr>
            <a:r>
              <a:t>Data bearbejdning (data.table)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CBD44-DF49-974E-97EC-7ED3D3CBDC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0" indent="0">
              <a:buNone/>
            </a:pPr>
            <a:r>
              <a:rPr sz="2200" i="1" dirty="0">
                <a:solidFill>
                  <a:srgbClr val="60A0B0"/>
                </a:solidFill>
                <a:latin typeface="Courier"/>
              </a:rPr>
              <a:t>#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data.table</a:t>
            </a:r>
            <a:r>
              <a:rPr sz="2200" i="1" dirty="0">
                <a:solidFill>
                  <a:srgbClr val="60A0B0"/>
                </a:solidFill>
                <a:latin typeface="Courier"/>
              </a:rPr>
              <a:t> select </a:t>
            </a:r>
            <a:r>
              <a:rPr sz="2200" i="1" dirty="0" err="1">
                <a:solidFill>
                  <a:srgbClr val="60A0B0"/>
                </a:solidFill>
                <a:latin typeface="Courier"/>
              </a:rPr>
              <a:t>funktion</a:t>
            </a:r>
            <a:br>
              <a:rPr sz="2200" dirty="0"/>
            </a:br>
            <a:r>
              <a:rPr sz="2200" dirty="0">
                <a:latin typeface="Courier"/>
              </a:rPr>
              <a:t>den[,.(name, gender)]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                             name gender
##     1: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Almtoft</a:t>
            </a:r>
            <a:r>
              <a:rPr dirty="0">
                <a:latin typeface="Courier"/>
              </a:rPr>
              <a:t>    Men
##     2: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B. Andersen    Men
##     3: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Christensen    Men
##     4: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 5:                    </a:t>
            </a:r>
            <a:r>
              <a:rPr dirty="0" err="1">
                <a:latin typeface="Courier"/>
              </a:rPr>
              <a:t>Aage</a:t>
            </a:r>
            <a:r>
              <a:rPr dirty="0">
                <a:latin typeface="Courier"/>
              </a:rPr>
              <a:t> Dam    Men
##    ---                                   
## 56845: Jacob </a:t>
            </a:r>
            <a:r>
              <a:rPr dirty="0" err="1">
                <a:latin typeface="Courier"/>
              </a:rPr>
              <a:t>Aarup</a:t>
            </a:r>
            <a:r>
              <a:rPr dirty="0">
                <a:latin typeface="Courier"/>
              </a:rPr>
              <a:t>-Andersen 195767    Men
## 56846:       Carsten Rasch </a:t>
            </a:r>
            <a:r>
              <a:rPr dirty="0" err="1">
                <a:latin typeface="Courier"/>
              </a:rPr>
              <a:t>Egeriis</a:t>
            </a:r>
            <a:r>
              <a:rPr dirty="0">
                <a:latin typeface="Courier"/>
              </a:rPr>
              <a:t>    Men
## 56847:             Marina </a:t>
            </a:r>
            <a:r>
              <a:rPr dirty="0" err="1">
                <a:latin typeface="Courier"/>
              </a:rPr>
              <a:t>Loenning</a:t>
            </a:r>
            <a:r>
              <a:rPr dirty="0">
                <a:latin typeface="Courier"/>
              </a:rPr>
              <a:t>  Women
## 56848:       Jaap-Jan </a:t>
            </a:r>
            <a:r>
              <a:rPr dirty="0" err="1">
                <a:latin typeface="Courier"/>
              </a:rPr>
              <a:t>Linze</a:t>
            </a:r>
            <a:r>
              <a:rPr dirty="0">
                <a:latin typeface="Courier"/>
              </a:rPr>
              <a:t> Postma       
## 56849:    Andreas Albert </a:t>
            </a:r>
            <a:r>
              <a:rPr dirty="0" err="1">
                <a:latin typeface="Courier"/>
              </a:rPr>
              <a:t>Pfisterer</a:t>
            </a:r>
            <a:r>
              <a:rPr dirty="0">
                <a:latin typeface="Courier"/>
              </a:rPr>
              <a:t>    Men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476F6-953F-5442-913C-32FD6AD555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#data.table count funktion</a:t>
            </a:r>
            <a:br/>
            <a:r>
              <a:rPr>
                <a:latin typeface="Courier"/>
              </a:rPr>
              <a:t>den[, .N, .(sector)]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 sector     N
##  1: Corporations  7989
##  2:          NGO 17720
##  3:  Foundations  6987
##  4:   Parliament  1087
##  5:       Family   207
##  6:        State 13601
##  7:       Events  1948
##  8:               2349
##  9:  VL_networks  3803
## 10:    Municipal   320
## 11:     Politics    37
## 12: Organisation     6
## 13:  Commissions   795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1689</Words>
  <Application>Microsoft Macintosh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</vt:lpstr>
      <vt:lpstr>Sitka Display</vt:lpstr>
      <vt:lpstr>Sitka Heading</vt:lpstr>
      <vt:lpstr>Office Theme</vt:lpstr>
      <vt:lpstr>1. Øvelse:  Intro til netværksanalyse i R</vt:lpstr>
      <vt:lpstr>R set up</vt:lpstr>
      <vt:lpstr>Installering af R og Rstudio</vt:lpstr>
      <vt:lpstr>Folder struktur</vt:lpstr>
      <vt:lpstr>Installering af pakker</vt:lpstr>
      <vt:lpstr>Indlæsning &amp; barbejdning af data</vt:lpstr>
      <vt:lpstr>Load data (data.table)</vt:lpstr>
      <vt:lpstr>Load data (dplyr)</vt:lpstr>
      <vt:lpstr>Data bearbejdning (data.table)</vt:lpstr>
      <vt:lpstr>Data bearbejdning (dplyr)</vt:lpstr>
      <vt:lpstr>Netværk visualisering</vt:lpstr>
      <vt:lpstr>Two-mode netværk</vt:lpstr>
      <vt:lpstr>One-mode netværk</vt:lpstr>
      <vt:lpstr>Netværk visualisering med ggraph</vt:lpstr>
      <vt:lpstr>PowerPoint Presentation</vt:lpstr>
      <vt:lpstr>Øvelse</vt:lpstr>
      <vt:lpstr>Opgaver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1155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Sitka Display</vt:lpstr>
      <vt:lpstr>Sitka Heading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Øvelse: Intro til netværksanalyse i R</dc:title>
  <dc:creator>Alexander Gamerdinger</dc:creator>
  <cp:keywords/>
  <cp:lastModifiedBy>Alexander Gamerdinger</cp:lastModifiedBy>
  <cp:revision>2</cp:revision>
  <dcterms:created xsi:type="dcterms:W3CDTF">2022-02-14T16:43:06Z</dcterms:created>
  <dcterms:modified xsi:type="dcterms:W3CDTF">2022-02-14T16:46:45Z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2022-02-14</vt:lpwstr>
  </property>
  <property fmtid="{D5CDD505-2E9C-101B-9397-08002B2CF9AE}" pid="3" name="institute">
    <vt:lpwstr>Copenhagen Business School</vt:lpwstr>
  </property>
  <property fmtid="{D5CDD505-2E9C-101B-9397-08002B2CF9AE}" pid="4" name="output">
    <vt:lpwstr/>
  </property>
</Properties>
</file>