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DK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67AE"/>
    <a:srgbClr val="A0C9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sz="4081"/>
    <p:restoredTop sz="94675"/>
  </p:normalViewPr>
  <p:slideViewPr>
    <p:cSldViewPr snapToGrid="0" snapToObjects="1">
      <p:cViewPr>
        <p:scale>
          <a:sx d="100" n="179"/>
          <a:sy d="100" n="179"/>
        </p:scale>
        <p:origin x="1632" y="816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2008" cy="72008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Relationship Id="rId20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5EC60-5EA8-0444-9006-3A71001FB7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8812" y="578452"/>
            <a:ext cx="10874376" cy="2387600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  <a:endParaRPr lang="en-D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D1AE24-F349-9749-9FCB-D987B957F6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8812" y="3602038"/>
            <a:ext cx="10874376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DK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FFD7A61-E720-2144-9D2A-3143122ADAD9}"/>
              </a:ext>
            </a:extLst>
          </p:cNvPr>
          <p:cNvCxnSpPr>
            <a:cxnSpLocks/>
          </p:cNvCxnSpPr>
          <p:nvPr userDrawn="1"/>
        </p:nvCxnSpPr>
        <p:spPr>
          <a:xfrm>
            <a:off x="658812" y="3137338"/>
            <a:ext cx="10874376" cy="0"/>
          </a:xfrm>
          <a:prstGeom prst="line">
            <a:avLst/>
          </a:prstGeom>
          <a:ln w="19050">
            <a:solidFill>
              <a:srgbClr val="3467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FE03FA91-3A80-DA4C-9E80-8A5167AF5A1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35360" b="35361"/>
          <a:stretch/>
        </p:blipFill>
        <p:spPr>
          <a:xfrm>
            <a:off x="4458576" y="5471709"/>
            <a:ext cx="3274848" cy="50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5881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7265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E9153-AE69-6A4C-B8FA-075A940D0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172" y="1347952"/>
            <a:ext cx="10825656" cy="4829011"/>
          </a:xfrm>
        </p:spPr>
        <p:txBody>
          <a:bodyPr anchor="t"/>
          <a:lstStyle>
            <a:lvl1pPr marL="342900" indent="-342900">
              <a:buFont typeface="Arial" panose="020B0604020202020204" pitchFamily="34" charset="0"/>
              <a:buChar char="•"/>
              <a:defRPr sz="18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endParaRPr lang="en-US" dirty="0"/>
          </a:p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DK" dirty="0"/>
          </a:p>
          <a:p>
            <a:pPr lvl="0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58BF97-9279-714A-9881-495F7486AE2A}"/>
              </a:ext>
            </a:extLst>
          </p:cNvPr>
          <p:cNvSpPr/>
          <p:nvPr userDrawn="1"/>
        </p:nvSpPr>
        <p:spPr>
          <a:xfrm>
            <a:off x="0" y="0"/>
            <a:ext cx="12192000" cy="1079938"/>
          </a:xfrm>
          <a:prstGeom prst="rect">
            <a:avLst/>
          </a:prstGeom>
          <a:solidFill>
            <a:srgbClr val="346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A643FB-DD42-B844-B5A9-98A38D722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172" y="268014"/>
            <a:ext cx="10825656" cy="575442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3499248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9549EE-43E1-7340-9C74-1B9F1F8419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2590" y="3429001"/>
            <a:ext cx="10854120" cy="266065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73E80C-C1C8-D749-A21F-883C07F23E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2351DB6-F528-9744-B6FA-416287369DEB}" type="datetimeFigureOut">
              <a:rPr lang="en-DK" smtClean="0"/>
              <a:t>08/02/2022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FDE7F-F0FA-6847-A442-7CEAF3B85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DK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A6F9AA5-189D-2B42-8AF5-BE9DAF1DB2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8940" y="578452"/>
            <a:ext cx="10854120" cy="2387600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rgbClr val="3467AE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DK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6D27535-3757-9C4E-9536-7A1A497174A8}"/>
              </a:ext>
            </a:extLst>
          </p:cNvPr>
          <p:cNvCxnSpPr>
            <a:cxnSpLocks/>
          </p:cNvCxnSpPr>
          <p:nvPr userDrawn="1"/>
        </p:nvCxnSpPr>
        <p:spPr>
          <a:xfrm>
            <a:off x="668940" y="3137338"/>
            <a:ext cx="10847770" cy="0"/>
          </a:xfrm>
          <a:prstGeom prst="line">
            <a:avLst/>
          </a:prstGeom>
          <a:ln w="19050">
            <a:solidFill>
              <a:srgbClr val="3467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3750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CBD44-DF49-974E-97EC-7ED3D3CBDC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3172" y="1347952"/>
            <a:ext cx="5336629" cy="4829011"/>
          </a:xfrm>
        </p:spPr>
        <p:txBody>
          <a:bodyPr anchor="t">
            <a:normAutofit/>
          </a:bodyPr>
          <a:lstStyle>
            <a:lvl1pPr algn="l">
              <a:defRPr sz="18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/>
            <a:endParaRPr lang="en-US" dirty="0"/>
          </a:p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DK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0476F6-953F-5442-913C-32FD6AD555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347952"/>
            <a:ext cx="5336629" cy="4829011"/>
          </a:xfrm>
        </p:spPr>
        <p:txBody>
          <a:bodyPr anchor="t">
            <a:normAutofit/>
          </a:bodyPr>
          <a:lstStyle>
            <a:lvl1pPr algn="l">
              <a:defRPr sz="18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/>
            <a:endParaRPr lang="en-US" dirty="0"/>
          </a:p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DK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5444F79-D31B-2840-9105-72841DA6D777}"/>
              </a:ext>
            </a:extLst>
          </p:cNvPr>
          <p:cNvSpPr/>
          <p:nvPr userDrawn="1"/>
        </p:nvSpPr>
        <p:spPr>
          <a:xfrm>
            <a:off x="0" y="0"/>
            <a:ext cx="12192000" cy="1079938"/>
          </a:xfrm>
          <a:prstGeom prst="rect">
            <a:avLst/>
          </a:prstGeom>
          <a:solidFill>
            <a:srgbClr val="346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EA3E3F4F-30BF-0246-B7DD-0D710D26D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172" y="266669"/>
            <a:ext cx="10825657" cy="575443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2378021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FC9495-D63B-BC4A-BDCF-7705CFC24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782" y="365125"/>
            <a:ext cx="1084043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D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131EBD-D922-3447-B552-9F9068B49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5782" y="1825625"/>
            <a:ext cx="1084043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DK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DB38FCF-95DD-E14E-AA6C-8148D32A5868}"/>
              </a:ext>
            </a:extLst>
          </p:cNvPr>
          <p:cNvSpPr/>
          <p:nvPr userDrawn="1"/>
        </p:nvSpPr>
        <p:spPr>
          <a:xfrm>
            <a:off x="11742254" y="6407132"/>
            <a:ext cx="211596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fld id="{1224B91E-F4F7-4C4D-9036-FC895788D422}" type="slidenum">
              <a:rPr lang="en-DK" sz="1400" smtClean="0">
                <a:solidFill>
                  <a:srgbClr val="3467AE"/>
                </a:solidFill>
              </a:rPr>
              <a:pPr/>
              <a:t>‹#›</a:t>
            </a:fld>
            <a:endParaRPr lang="en-DK" sz="1400" dirty="0">
              <a:solidFill>
                <a:srgbClr val="3467A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8374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Sitka Heading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itka Display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itka Display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itka Display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Sitka Display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Sitka Display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agamerdinger.com/teaching/virksomhedsstrategi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5EC60-5EA8-0444-9006-3A71001FB7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8812" y="578452"/>
            <a:ext cx="10874376" cy="2387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1.</a:t>
            </a:r>
            <a:r>
              <a:rPr/>
              <a:t> </a:t>
            </a:r>
            <a:r>
              <a:rPr/>
              <a:t>Øvelse:</a:t>
            </a:r>
            <a:r>
              <a:rPr/>
              <a:t> </a:t>
            </a:r>
            <a:r>
              <a:rPr/>
              <a:t>Intro</a:t>
            </a:r>
            <a:r>
              <a:rPr/>
              <a:t> </a:t>
            </a:r>
            <a:r>
              <a:rPr/>
              <a:t>til</a:t>
            </a:r>
            <a:r>
              <a:rPr/>
              <a:t> </a:t>
            </a:r>
            <a:r>
              <a:rPr/>
              <a:t>netværksanalyse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D1AE24-F349-9749-9FCB-D987B957F614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658812" y="3602038"/>
            <a:ext cx="10874376" cy="1655762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Alexander</a:t>
            </a:r>
            <a:r>
              <a:rPr/>
              <a:t> </a:t>
            </a:r>
            <a:r>
              <a:rPr/>
              <a:t>Gamerdinger</a:t>
            </a:r>
          </a:p>
        </p:txBody>
      </p:sp>
      <p:sp/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EA3E3F4F-30BF-0246-B7DD-0D710D26D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172" y="266669"/>
            <a:ext cx="10825657" cy="575443"/>
          </a:xfrm>
        </p:spPr>
        <p:txBody>
          <a:bodyPr/>
          <a:lstStyle/>
          <a:p>
            <a:pPr lvl="0" marL="0" indent="0">
              <a:buNone/>
            </a:pPr>
            <a:r>
              <a:rPr/>
              <a:t>Data</a:t>
            </a:r>
            <a:r>
              <a:rPr/>
              <a:t> </a:t>
            </a:r>
            <a:r>
              <a:rPr/>
              <a:t>bearbejdning</a:t>
            </a:r>
            <a:r>
              <a:rPr/>
              <a:t> </a:t>
            </a:r>
            <a:r>
              <a:rPr/>
              <a:t>(dplyr)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CBD44-DF49-974E-97EC-7ED3D3CBDC90}"/>
              </a:ext>
            </a:extLst>
          </p:cNvPr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#data.table select funktion</a:t>
            </a:r>
            <a:br/>
            <a:r>
              <a:rPr>
                <a:latin typeface="Courier"/>
              </a:rPr>
              <a:t>den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select</a:t>
            </a:r>
            <a:r>
              <a:rPr>
                <a:latin typeface="Courier"/>
              </a:rPr>
              <a:t>(name, gender)</a:t>
            </a:r>
          </a:p>
          <a:p>
            <a:pPr lvl="0" indent="0">
              <a:buNone/>
            </a:pPr>
            <a:r>
              <a:rPr>
                <a:latin typeface="Courier"/>
              </a:rPr>
              <a:t>## # A tibble: 56,849 × 2
##    name                 gender
##    &lt;chr&gt;                &lt;chr&gt; 
##  1 Aage Almtoft         Men   
##  2 Aage B. Andersen     Men   
##  3 Aage Christensen     Men   
##  4 Aage Dam             Men   
##  5 Aage Dam             Men   
##  6 Aage Frandsen        Men   
##  7 Aage Juhl Joergensen Men   
##  8 Aage Krogsdam        Men   
##  9 Aage Larsen          Men   
## 10 Aage Lauridsen       Men   
## # … with 56,839 more rows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0476F6-953F-5442-913C-32FD6AD5555E}"/>
              </a:ext>
            </a:extLst>
          </p:cNvPr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#data.table count funktion</a:t>
            </a:r>
            <a:br/>
            <a:r>
              <a:rPr>
                <a:latin typeface="Courier"/>
              </a:rPr>
              <a:t>den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group_by</a:t>
            </a:r>
            <a:r>
              <a:rPr>
                <a:latin typeface="Courier"/>
              </a:rPr>
              <a:t>(sector)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summarize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N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n</a:t>
            </a:r>
            <a:r>
              <a:rPr>
                <a:latin typeface="Courier"/>
              </a:rPr>
              <a:t>()) </a:t>
            </a:r>
            <a:r>
              <a:rPr i="1">
                <a:solidFill>
                  <a:srgbClr val="60A0B0"/>
                </a:solidFill>
                <a:latin typeface="Courier"/>
              </a:rPr>
              <a:t># Or simply den %&gt;% count(sector)</a:t>
            </a:r>
          </a:p>
          <a:p>
            <a:pPr lvl="0" indent="0">
              <a:buNone/>
            </a:pPr>
            <a:r>
              <a:rPr>
                <a:latin typeface="Courier"/>
              </a:rPr>
              <a:t>## # A tibble: 13 × 2
##    sector           N
##    &lt;chr&gt;        &lt;int&gt;
##  1 Commissions    795
##  2 Corporations  7989
##  3 Events        1948
##  4 Family         207
##  5 Foundations   6987
##  6 Municipal      320
##  7 NGO          17720
##  8 Organisation     6
##  9 Parliament    1087
## 10 Politics        37
## 11 State        13601
## 12 VL_networks   3803
## 13 &lt;NA&gt;          2349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0A6F9AA5-189D-2B42-8AF5-BE9DAF1DB2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8940" y="578452"/>
            <a:ext cx="10854120" cy="2387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Netværk</a:t>
            </a:r>
            <a:r>
              <a:rPr/>
              <a:t> </a:t>
            </a:r>
            <a:r>
              <a:rPr/>
              <a:t>visualisering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643FB-DD42-B844-B5A9-98A38D722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172" y="268014"/>
            <a:ext cx="10825656" cy="575442"/>
          </a:xfrm>
        </p:spPr>
        <p:txBody>
          <a:bodyPr/>
          <a:lstStyle/>
          <a:p>
            <a:pPr lvl="0" marL="0" indent="0">
              <a:buNone/>
            </a:pPr>
            <a:r>
              <a:rPr/>
              <a:t>Two-mode</a:t>
            </a:r>
            <a:r>
              <a:rPr/>
              <a:t> </a:t>
            </a:r>
            <a:r>
              <a:rPr/>
              <a:t>netværk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E9153-AE69-6A4C-B8FA-075A940D0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subsetting foundations </a:t>
            </a:r>
            <a:br/>
            <a:r>
              <a:rPr>
                <a:latin typeface="Courier"/>
              </a:rPr>
              <a:t>den1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den[sector 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"Parliament"</a:t>
            </a:r>
            <a:r>
              <a:rPr>
                <a:latin typeface="Courier"/>
              </a:rPr>
              <a:t>]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 dplyr way: den1 &lt;- den %&gt;% filter(sector == "Family)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cross tabulation som giver en såkaldt "incidence matrix"</a:t>
            </a:r>
            <a:br/>
            <a:r>
              <a:rPr>
                <a:latin typeface="Courier"/>
              </a:rPr>
              <a:t>incidence_matrix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xtabs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formula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latin typeface="Courier"/>
              </a:rPr>
              <a:t> name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affiliation, </a:t>
            </a:r>
            <a:r>
              <a:rPr>
                <a:solidFill>
                  <a:srgbClr val="7D9029"/>
                </a:solidFill>
                <a:latin typeface="Courier"/>
              </a:rPr>
              <a:t>sparse =</a:t>
            </a:r>
            <a:r>
              <a:rPr>
                <a:latin typeface="Courier"/>
              </a:rPr>
              <a:t> T, </a:t>
            </a:r>
            <a:r>
              <a:rPr>
                <a:solidFill>
                  <a:srgbClr val="7D9029"/>
                </a:solidFill>
                <a:latin typeface="Courier"/>
              </a:rPr>
              <a:t>data =</a:t>
            </a:r>
            <a:r>
              <a:rPr>
                <a:latin typeface="Courier"/>
              </a:rPr>
              <a:t> den1)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load two-mode netværk </a:t>
            </a:r>
            <a:br/>
            <a:r>
              <a:rPr>
                <a:latin typeface="Courier"/>
              </a:rPr>
              <a:t>net1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graph_from_incidence_matrix</a:t>
            </a:r>
            <a:r>
              <a:rPr>
                <a:latin typeface="Courier"/>
              </a:rPr>
              <a:t>(incidence_matrix, </a:t>
            </a:r>
            <a:r>
              <a:rPr>
                <a:solidFill>
                  <a:srgbClr val="7D9029"/>
                </a:solidFill>
                <a:latin typeface="Courier"/>
              </a:rPr>
              <a:t>directed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880000"/>
                </a:solidFill>
                <a:latin typeface="Courier"/>
              </a:rPr>
              <a:t>FALSE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EA3E3F4F-30BF-0246-B7DD-0D710D26D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172" y="266669"/>
            <a:ext cx="10825657" cy="575443"/>
          </a:xfrm>
        </p:spPr>
        <p:txBody>
          <a:bodyPr/>
          <a:lstStyle/>
          <a:p>
            <a:pPr lvl="0" marL="0" indent="0">
              <a:buNone/>
            </a:pPr>
            <a:r>
              <a:rPr/>
              <a:t>One-mode</a:t>
            </a:r>
            <a:r>
              <a:rPr/>
              <a:t> </a:t>
            </a:r>
            <a:r>
              <a:rPr/>
              <a:t>netværk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CBD44-DF49-974E-97EC-7ED3D3CBDC90}"/>
              </a:ext>
            </a:extLst>
          </p:cNvPr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Option 1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split two-mode netværk i to one-mode netværk</a:t>
            </a:r>
            <a:br/>
            <a:r>
              <a:rPr>
                <a:latin typeface="Courier"/>
              </a:rPr>
              <a:t>net2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bipartite.projection</a:t>
            </a:r>
            <a:r>
              <a:rPr>
                <a:latin typeface="Courier"/>
              </a:rPr>
              <a:t>(net1)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one node netværk, individuals</a:t>
            </a:r>
            <a:br/>
            <a:r>
              <a:rPr>
                <a:latin typeface="Courier"/>
              </a:rPr>
              <a:t>net3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net2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proj1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one node netværk, affiliation</a:t>
            </a:r>
            <a:br/>
            <a:r>
              <a:rPr>
                <a:latin typeface="Courier"/>
              </a:rPr>
              <a:t>net4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net2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proj2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0476F6-953F-5442-913C-32FD6AD5555E}"/>
              </a:ext>
            </a:extLst>
          </p:cNvPr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Option 2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one node netværk, individuals</a:t>
            </a:r>
            <a:br/>
            <a:r>
              <a:rPr>
                <a:latin typeface="Courier"/>
              </a:rPr>
              <a:t>adjacency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incidence_matrix </a:t>
            </a:r>
            <a:r>
              <a:rPr>
                <a:solidFill>
                  <a:srgbClr val="4070A0"/>
                </a:solidFill>
                <a:latin typeface="Courier"/>
              </a:rPr>
              <a:t>%*%</a:t>
            </a:r>
            <a:r>
              <a:rPr>
                <a:latin typeface="Courier"/>
              </a:rPr>
              <a:t> Matrix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t</a:t>
            </a:r>
            <a:r>
              <a:rPr>
                <a:latin typeface="Courier"/>
              </a:rPr>
              <a:t>(incidence_matrix)</a:t>
            </a:r>
            <a:br/>
            <a:r>
              <a:rPr>
                <a:latin typeface="Courier"/>
              </a:rPr>
              <a:t>net5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graph_from_adjacency_matrix</a:t>
            </a:r>
            <a:r>
              <a:rPr>
                <a:latin typeface="Courier"/>
              </a:rPr>
              <a:t>(adjacency, </a:t>
            </a:r>
            <a:r>
              <a:rPr>
                <a:solidFill>
                  <a:srgbClr val="7D9029"/>
                </a:solidFill>
                <a:latin typeface="Courier"/>
              </a:rPr>
              <a:t>mode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"undirected"</a:t>
            </a:r>
            <a:r>
              <a:rPr>
                <a:latin typeface="Courier"/>
              </a:rPr>
              <a:t>)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one node netværk, affiliation</a:t>
            </a:r>
            <a:br/>
            <a:r>
              <a:rPr>
                <a:latin typeface="Courier"/>
              </a:rPr>
              <a:t>adjacency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Matrix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t</a:t>
            </a:r>
            <a:r>
              <a:rPr>
                <a:latin typeface="Courier"/>
              </a:rPr>
              <a:t>(incidence_matrix) </a:t>
            </a:r>
            <a:r>
              <a:rPr>
                <a:solidFill>
                  <a:srgbClr val="4070A0"/>
                </a:solidFill>
                <a:latin typeface="Courier"/>
              </a:rPr>
              <a:t>%*%</a:t>
            </a:r>
            <a:r>
              <a:rPr>
                <a:latin typeface="Courier"/>
              </a:rPr>
              <a:t> incidence_matrix</a:t>
            </a:r>
            <a:br/>
            <a:r>
              <a:rPr>
                <a:latin typeface="Courier"/>
              </a:rPr>
              <a:t>net6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graph_from_adjacency_matrix</a:t>
            </a:r>
            <a:r>
              <a:rPr>
                <a:latin typeface="Courier"/>
              </a:rPr>
              <a:t>(adjacency, </a:t>
            </a:r>
            <a:r>
              <a:rPr>
                <a:solidFill>
                  <a:srgbClr val="7D9029"/>
                </a:solidFill>
                <a:latin typeface="Courier"/>
              </a:rPr>
              <a:t>mode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"undirected"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643FB-DD42-B844-B5A9-98A38D722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172" y="268014"/>
            <a:ext cx="10825656" cy="575442"/>
          </a:xfrm>
        </p:spPr>
        <p:txBody>
          <a:bodyPr/>
          <a:lstStyle/>
          <a:p>
            <a:pPr lvl="0" marL="0" indent="0">
              <a:buNone/>
            </a:pPr>
            <a:r>
              <a:rPr/>
              <a:t>Netværk</a:t>
            </a:r>
            <a:r>
              <a:rPr/>
              <a:t> </a:t>
            </a:r>
            <a:r>
              <a:rPr/>
              <a:t>visualisering</a:t>
            </a:r>
            <a:r>
              <a:rPr/>
              <a:t> </a:t>
            </a:r>
            <a:r>
              <a:rPr/>
              <a:t>med</a:t>
            </a:r>
            <a:r>
              <a:rPr/>
              <a:t> </a:t>
            </a:r>
            <a:r>
              <a:rPr/>
              <a:t>ggraph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E9153-AE69-6A4C-B8FA-075A940D0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graph objekt</a:t>
            </a:r>
            <a:br/>
            <a:r>
              <a:rPr>
                <a:latin typeface="Courier"/>
              </a:rPr>
              <a:t>net1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r>
              <a:rPr>
                <a:latin typeface="Courier"/>
              </a:rPr>
              <a:t> 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 graph layout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ggraph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layout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"fr"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 Tilføjer forbindelser mellem aktørene - alpha (fra 0-1 - 0 svag, 1 stærk)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geom_edge_link0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color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"gray60"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alpha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0.8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 Tilføjer punkter eller aktørene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geom_node_point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color =</a:t>
            </a:r>
            <a:r>
              <a:rPr>
                <a:latin typeface="Courier"/>
              </a:rPr>
              <a:t> type), </a:t>
            </a:r>
            <a:r>
              <a:rPr>
                <a:solidFill>
                  <a:srgbClr val="7D9029"/>
                </a:solidFill>
                <a:latin typeface="Courier"/>
              </a:rPr>
              <a:t>size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 Tilføjer beskrivelser af familie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geom_node_text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filter=</a:t>
            </a:r>
            <a:r>
              <a:rPr>
                <a:latin typeface="Courier"/>
              </a:rPr>
              <a:t>type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solidFill>
                  <a:srgbClr val="880000"/>
                </a:solidFill>
                <a:latin typeface="Courier"/>
              </a:rPr>
              <a:t>TRUE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label =</a:t>
            </a:r>
            <a:r>
              <a:rPr>
                <a:latin typeface="Courier"/>
              </a:rPr>
              <a:t> name), </a:t>
            </a:r>
            <a:r>
              <a:rPr>
                <a:solidFill>
                  <a:srgbClr val="7D9029"/>
                </a:solidFill>
                <a:latin typeface="Courier"/>
              </a:rPr>
              <a:t>repel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880000"/>
                </a:solidFill>
                <a:latin typeface="Courier"/>
              </a:rPr>
              <a:t>TRUE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size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 ændrer farver + labels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scale_color_manual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values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"lightblue"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"darkred"</a:t>
            </a:r>
            <a:r>
              <a:rPr>
                <a:latin typeface="Courier"/>
              </a:rPr>
              <a:t>), </a:t>
            </a:r>
            <a:r>
              <a:rPr>
                <a:solidFill>
                  <a:srgbClr val="7D9029"/>
                </a:solidFill>
                <a:latin typeface="Courier"/>
              </a:rPr>
              <a:t>labels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"Individuals"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"Family"</a:t>
            </a:r>
            <a:r>
              <a:rPr>
                <a:latin typeface="Courier"/>
              </a:rPr>
              <a:t>))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 graph thema som skal altid tilføjes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theme_graph</a:t>
            </a:r>
            <a:r>
              <a:rPr>
                <a:latin typeface="Courier"/>
              </a:rPr>
              <a:t>()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 det gør at "color" titlen ikke bliver vist i forklaringerne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labs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color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""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## Warning: ggrepel: 6 unlabeled data points (too many overlaps). Consider
## increasing max.overlaps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øvelse_1_files/figure-pptx/s7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63800" y="1346200"/>
            <a:ext cx="7239000" cy="4826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0A6F9AA5-189D-2B42-8AF5-BE9DAF1DB2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8940" y="578452"/>
            <a:ext cx="10854120" cy="2387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Øvelse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643FB-DD42-B844-B5A9-98A38D722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172" y="268014"/>
            <a:ext cx="10825656" cy="575442"/>
          </a:xfrm>
        </p:spPr>
        <p:txBody>
          <a:bodyPr/>
          <a:lstStyle/>
          <a:p>
            <a:pPr lvl="0" marL="0" indent="0">
              <a:buNone/>
            </a:pPr>
            <a:r>
              <a:rPr/>
              <a:t>Opgaver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E9153-AE69-6A4C-B8FA-075A940D0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Download tom r-fil: </a:t>
            </a:r>
            <a:r>
              <a:rPr b="1"/>
              <a:t>lektion01-øvelse</a:t>
            </a:r>
            <a:r>
              <a:rPr/>
              <a:t> </a:t>
            </a:r>
            <a:r>
              <a:rPr>
                <a:hlinkClick r:id="rId2"/>
              </a:rPr>
              <a:t>her</a:t>
            </a:r>
          </a:p>
          <a:p>
            <a:pPr lvl="1">
              <a:buAutoNum type="arabicPeriod"/>
            </a:pPr>
            <a:r>
              <a:rPr/>
              <a:t>Svar på følgende spørgsmål:</a:t>
            </a:r>
          </a:p>
          <a:p>
            <a:pPr lvl="1"/>
            <a:r>
              <a:rPr/>
              <a:t>Hvilke styrelser (affiliation) har de fleste medlemmer?</a:t>
            </a:r>
          </a:p>
          <a:p>
            <a:pPr lvl="1"/>
            <a:r>
              <a:rPr/>
              <a:t>Hvor mange kvinder findes der i data sæt?</a:t>
            </a:r>
          </a:p>
          <a:p>
            <a:pPr lvl="1"/>
            <a:r>
              <a:rPr/>
              <a:t>Hvem sidder i de fleste styrelser?</a:t>
            </a:r>
          </a:p>
          <a:p>
            <a:pPr lvl="1">
              <a:buAutoNum startAt="3" type="arabicPeriod"/>
            </a:pPr>
            <a:r>
              <a:rPr/>
              <a:t>Lav et nyt datasæt “den1” hvor vi kigger kun på aktørene i sektor “Parliament”</a:t>
            </a:r>
          </a:p>
          <a:p>
            <a:pPr lvl="1"/>
            <a:r>
              <a:rPr/>
              <a:t>Er der flere kvinder i dette dataseæt?</a:t>
            </a:r>
          </a:p>
          <a:p>
            <a:pPr lvl="1">
              <a:buAutoNum startAt="4" type="arabicPeriod"/>
            </a:pPr>
            <a:r>
              <a:rPr/>
              <a:t>Lav et one-mode netværk af individuer og visualisere dette.</a:t>
            </a:r>
          </a:p>
          <a:p>
            <a:pPr lvl="1">
              <a:buAutoNum startAt="4" type="arabicPeriod"/>
            </a:pPr>
            <a:r>
              <a:rPr/>
              <a:t>Beskriv netværket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0A6F9AA5-189D-2B42-8AF5-BE9DAF1DB2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8940" y="578452"/>
            <a:ext cx="10854120" cy="2387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up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643FB-DD42-B844-B5A9-98A38D722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172" y="268014"/>
            <a:ext cx="10825656" cy="575442"/>
          </a:xfrm>
        </p:spPr>
        <p:txBody>
          <a:bodyPr/>
          <a:lstStyle/>
          <a:p>
            <a:pPr lvl="0" marL="0" indent="0">
              <a:buNone/>
            </a:pPr>
            <a:r>
              <a:rPr/>
              <a:t>Installering</a:t>
            </a:r>
            <a:r>
              <a:rPr/>
              <a:t> </a:t>
            </a:r>
            <a:r>
              <a:rPr/>
              <a:t>af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og</a:t>
            </a:r>
            <a:r>
              <a:rPr/>
              <a:t> </a:t>
            </a:r>
            <a:r>
              <a:rPr/>
              <a:t>Rstudio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E9153-AE69-6A4C-B8FA-075A940D0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funktion til at vise informationerne om R versionen + andre ting</a:t>
            </a:r>
            <a:br/>
            <a:r>
              <a:rPr>
                <a:latin typeface="Courier"/>
              </a:rPr>
              <a:t>version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R.Version</a:t>
            </a:r>
            <a:r>
              <a:rPr>
                <a:latin typeface="Courier"/>
              </a:rPr>
              <a:t>() 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kun R versionen</a:t>
            </a:r>
            <a:br/>
            <a:r>
              <a:rPr>
                <a:latin typeface="Courier"/>
              </a:rPr>
              <a:t>version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version.string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"R version 4.1.2 (2021-11-01)"</a:t>
            </a:r>
          </a:p>
          <a:p>
            <a:pPr lvl="0" marL="0" indent="0">
              <a:buNone/>
            </a:pPr>
            <a:r>
              <a:rPr/>
              <a:t>Sådan tjekker du Rstudio version: Help -&gt; About Rstudio</a:t>
            </a:r>
          </a:p>
          <a:p>
            <a:pPr lvl="1"/>
            <a:r>
              <a:rPr b="1"/>
              <a:t>RStudio 2021.09.0+351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643FB-DD42-B844-B5A9-98A38D722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172" y="268014"/>
            <a:ext cx="10825656" cy="575442"/>
          </a:xfrm>
        </p:spPr>
        <p:txBody>
          <a:bodyPr/>
          <a:lstStyle/>
          <a:p>
            <a:pPr lvl="0" marL="0" indent="0">
              <a:buNone/>
            </a:pPr>
            <a:r>
              <a:rPr/>
              <a:t>Folder</a:t>
            </a:r>
            <a:r>
              <a:rPr/>
              <a:t> </a:t>
            </a:r>
            <a:r>
              <a:rPr/>
              <a:t>struktur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E9153-AE69-6A4C-B8FA-075A940D0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funktionen til at lave en "working directory"</a:t>
            </a:r>
            <a:br/>
            <a:r>
              <a:rPr>
                <a:solidFill>
                  <a:srgbClr val="06287E"/>
                </a:solidFill>
                <a:latin typeface="Courier"/>
              </a:rPr>
              <a:t>setwd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"/Users/alexandergamerdinger/Desktop/PhD/teaching/virksomhedsstrategi_forår_2022"</a:t>
            </a:r>
            <a:r>
              <a:rPr>
                <a:latin typeface="Courier"/>
              </a:rPr>
              <a:t>)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se hvilken "working directory" du har</a:t>
            </a:r>
            <a:br/>
            <a:r>
              <a:rPr>
                <a:solidFill>
                  <a:srgbClr val="06287E"/>
                </a:solidFill>
                <a:latin typeface="Courier"/>
              </a:rPr>
              <a:t>getwd</a:t>
            </a:r>
            <a:r>
              <a:rPr>
                <a:latin typeface="Courier"/>
              </a:rPr>
              <a:t>()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"/Users/alexandergamerdinger/Desktop/PhD/teaching/virksomhedsstrategi_forår_2022"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se filerne i din "working directory" - "." betyder at alt skal vises</a:t>
            </a:r>
            <a:br/>
            <a:r>
              <a:rPr>
                <a:solidFill>
                  <a:srgbClr val="06287E"/>
                </a:solidFill>
                <a:latin typeface="Courier"/>
              </a:rPr>
              <a:t>list.files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path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"."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"input"    "material" "output"   "r"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EA3E3F4F-30BF-0246-B7DD-0D710D26D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172" y="266669"/>
            <a:ext cx="10825657" cy="575443"/>
          </a:xfrm>
        </p:spPr>
        <p:txBody>
          <a:bodyPr/>
          <a:lstStyle/>
          <a:p>
            <a:pPr lvl="0" marL="0" indent="0">
              <a:buNone/>
            </a:pPr>
            <a:r>
              <a:rPr/>
              <a:t>Installering</a:t>
            </a:r>
            <a:r>
              <a:rPr/>
              <a:t> </a:t>
            </a:r>
            <a:r>
              <a:rPr/>
              <a:t>af</a:t>
            </a:r>
            <a:r>
              <a:rPr/>
              <a:t> </a:t>
            </a:r>
            <a:r>
              <a:rPr/>
              <a:t>pakker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CBD44-DF49-974E-97EC-7ED3D3CBDC90}"/>
              </a:ext>
            </a:extLst>
          </p:cNvPr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data manipulation</a:t>
            </a:r>
            <a:br/>
            <a:r>
              <a:rPr>
                <a:solidFill>
                  <a:srgbClr val="06287E"/>
                </a:solidFill>
                <a:latin typeface="Courier"/>
              </a:rPr>
              <a:t>install.packages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'data.table'</a:t>
            </a:r>
            <a:r>
              <a:rPr>
                <a:latin typeface="Courier"/>
              </a:rPr>
              <a:t>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install.packages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'tidyverse'</a:t>
            </a:r>
            <a:r>
              <a:rPr>
                <a:latin typeface="Courier"/>
              </a:rPr>
              <a:t>)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data analysis &amp; visualization</a:t>
            </a:r>
            <a:br/>
            <a:r>
              <a:rPr>
                <a:solidFill>
                  <a:srgbClr val="06287E"/>
                </a:solidFill>
                <a:latin typeface="Courier"/>
              </a:rPr>
              <a:t>install.packages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'igraph'</a:t>
            </a:r>
            <a:r>
              <a:rPr>
                <a:latin typeface="Courier"/>
              </a:rPr>
              <a:t>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install.packages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'ggraph'</a:t>
            </a:r>
            <a:r>
              <a:rPr>
                <a:latin typeface="Courier"/>
              </a:rPr>
              <a:t>)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reading and writing data</a:t>
            </a:r>
            <a:br/>
            <a:r>
              <a:rPr>
                <a:solidFill>
                  <a:srgbClr val="06287E"/>
                </a:solidFill>
                <a:latin typeface="Courier"/>
              </a:rPr>
              <a:t>install.packages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'readxl'</a:t>
            </a:r>
            <a:r>
              <a:rPr>
                <a:latin typeface="Courier"/>
              </a:rPr>
              <a:t>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install.packages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'writexl'</a:t>
            </a:r>
            <a:r>
              <a:rPr>
                <a:latin typeface="Courier"/>
              </a:rPr>
              <a:t>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0476F6-953F-5442-913C-32FD6AD5555E}"/>
              </a:ext>
            </a:extLst>
          </p:cNvPr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data manipulation</a:t>
            </a:r>
            <a:br/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'data.table'</a:t>
            </a:r>
            <a:r>
              <a:rPr>
                <a:latin typeface="Courier"/>
              </a:rPr>
              <a:t>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'tidyverse'</a:t>
            </a:r>
            <a:r>
              <a:rPr>
                <a:latin typeface="Courier"/>
              </a:rPr>
              <a:t>)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data analysis &amp; visualization</a:t>
            </a:r>
            <a:br/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'igraph'</a:t>
            </a:r>
            <a:r>
              <a:rPr>
                <a:latin typeface="Courier"/>
              </a:rPr>
              <a:t>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'ggraph'</a:t>
            </a:r>
            <a:r>
              <a:rPr>
                <a:latin typeface="Courier"/>
              </a:rPr>
              <a:t>)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reading and writing data</a:t>
            </a:r>
            <a:br/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'readxl'</a:t>
            </a:r>
            <a:r>
              <a:rPr>
                <a:latin typeface="Courier"/>
              </a:rPr>
              <a:t>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'writexl'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0A6F9AA5-189D-2B42-8AF5-BE9DAF1DB2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8940" y="578452"/>
            <a:ext cx="10854120" cy="2387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Indlæsning</a:t>
            </a:r>
            <a:r>
              <a:rPr/>
              <a:t> </a:t>
            </a:r>
            <a:r>
              <a:rPr/>
              <a:t>&amp;</a:t>
            </a:r>
            <a:r>
              <a:rPr/>
              <a:t> </a:t>
            </a:r>
            <a:r>
              <a:rPr/>
              <a:t>barbejdning</a:t>
            </a:r>
            <a:r>
              <a:rPr/>
              <a:t> </a:t>
            </a:r>
            <a:r>
              <a:rPr/>
              <a:t>af</a:t>
            </a:r>
            <a:r>
              <a:rPr/>
              <a:t> </a:t>
            </a:r>
            <a:r>
              <a:rPr/>
              <a:t>data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643FB-DD42-B844-B5A9-98A38D722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172" y="268014"/>
            <a:ext cx="10825656" cy="575442"/>
          </a:xfrm>
        </p:spPr>
        <p:txBody>
          <a:bodyPr/>
          <a:lstStyle/>
          <a:p>
            <a:pPr lvl="0" marL="0" indent="0">
              <a:buNone/>
            </a:pPr>
            <a:r>
              <a:rPr/>
              <a:t>Load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(data.table)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E9153-AE69-6A4C-B8FA-075A940D0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Først skal i downloade elite netværk data sæt fra canvas og gem filen under </a:t>
            </a:r>
            <a:r>
              <a:rPr b="1"/>
              <a:t>working_directory_folder/input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#data.table </a:t>
            </a:r>
            <a:br/>
            <a:r>
              <a:rPr>
                <a:latin typeface="Courier"/>
              </a:rPr>
              <a:t>den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fread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"input/den17-no-nordic-letters.csv"</a:t>
            </a:r>
            <a:r>
              <a:rPr>
                <a:latin typeface="Courier"/>
              </a:rPr>
              <a:t>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head</a:t>
            </a:r>
            <a:r>
              <a:rPr>
                <a:latin typeface="Courier"/>
              </a:rPr>
              <a:t>(den)</a:t>
            </a:r>
          </a:p>
          <a:p>
            <a:pPr lvl="0" indent="0">
              <a:buNone/>
            </a:pPr>
            <a:r>
              <a:rPr>
                <a:latin typeface="Courier"/>
              </a:rPr>
              <a:t>##                name
## 1:     Aage Almtoft
## 2: Aage B. Andersen
## 3: Aage Christensen
## 4:         Aage Dam
## 5:         Aage Dam
## 6:    Aage Frandsen
##                                                                      affiliation
## 1:                                                         Middelfart Sparekasse
## 2: Foreningen OEstifterne - Repraesentantskab (Medlemmer af delegeretforsamling)
## 3:                                                           AARHUS SOEMANDSHJEM
## 4:                 Brancheforeningen automatik, tryk &amp; transmission (bestyrelse)
## 5:                                                    Dansk Erhverv (bestyrelse)
## 6:                                     Dommere valgt af Folketinget (Rigsretten)
##        role                                             tags position_id     id
## 1:   Member                Corporation, FINA, Banks, Finance           1  95023
## 2:   Member   Charity, Foundation, Insurance, Socialomraadet           4  67511
## 3: Chairman                      Foundation, Marine, Tourism           6 100903
## 4: Chairman Business association, Interest group, Technology           8  69156
## 5:   Member                            Employers association           9  72204
## 6:   Member                Judges, Law, Parliament, Politics          15  73158
##          sector         type
## 1: Corporations             
## 2:          NGO Organisation
## 3:  Foundations             
## 4:          NGO Organisation
## 5:          NGO         Stat
## 6:   Parliament             
##                                                                                          description
## 1: Automatisk CVR import at 2016-03-12 18:01:28: BESTYRELSE i Middelfart Sparekasse (2009-03-31 - ).
## 2:                                                                                         Direktoer
## 3:      Automatisk CVR import at 2016-03-12 18:08:31: formand i AARHUS SOEMANDSHJEM (2010-02-05 - ).
## 4:                                                  Formand, Adm. direktoer, Bürkert Contromatic A/S
## 5:                                                       Adm. dir. Aage Dam- Bürkert-Contromatic A/S
## 6:                                                                                                  
##                created archived        last_checked cvr_person cvr_affiliation
## 1: 2016-03-12 18:01:28     &lt;NA&gt; 2017-11-09 15:38:01 4003983591        24744817
## 2: 2016-02-05 14:45:10     &lt;NA&gt; 2016-02-12 14:41:09       &lt;NA&gt;              NA
## 3: 2016-03-12 18:08:31     &lt;NA&gt; 2017-11-09 15:50:09 4000054465        29094411
## 4: 2016-02-10 15:18:47     &lt;NA&gt; 2016-02-10 14:19:20       &lt;NA&gt;              NA
## 5: 2016-02-16 10:49:01     &lt;NA&gt; 2016-02-16 11:55:34       &lt;NA&gt;        43232010
## 6: 2016-02-17 10:04:45     &lt;NA&gt; 2016-02-17 09:00:34       &lt;NA&gt;              NA
##    person_id affiliation_id gender
## 1:         1           3687    Men
## 2:         3           2528    Men
## 3:         4            237    Men
## 4:         5            469    Men
## 5:         5           1041    Men
## 6:         9           1781    Men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643FB-DD42-B844-B5A9-98A38D722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172" y="268014"/>
            <a:ext cx="10825656" cy="575442"/>
          </a:xfrm>
        </p:spPr>
        <p:txBody>
          <a:bodyPr/>
          <a:lstStyle/>
          <a:p>
            <a:pPr lvl="0" marL="0" indent="0">
              <a:buNone/>
            </a:pPr>
            <a:r>
              <a:rPr/>
              <a:t>Load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(dplyr)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E9153-AE69-6A4C-B8FA-075A940D0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#dplyr </a:t>
            </a:r>
            <a:br/>
            <a:r>
              <a:rPr>
                <a:latin typeface="Courier"/>
              </a:rPr>
              <a:t>den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read_csv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"input/den17-no-nordic-letters.csv"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## Rows: 56849 Columns: 17
## ── Column specification ────────────────────────────────────────────────────────
## Delimiter: ","
## chr  (8): name, affiliation, role, tags, sector, type, description, gender
## dbl  (6): position_id, id, cvr_person, cvr_affiliation, person_id, affiliati...
## dttm (3): created, archived, last_checked
## 
## ℹ Use `spec()` to retrieve the full column specification for this data.
## ℹ Specify the column types or set `show_col_types = FALSE` to quiet this message.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head</a:t>
            </a:r>
            <a:r>
              <a:rPr>
                <a:latin typeface="Courier"/>
              </a:rPr>
              <a:t>(den)</a:t>
            </a:r>
          </a:p>
          <a:p>
            <a:pPr lvl="0" indent="0">
              <a:buNone/>
            </a:pPr>
            <a:r>
              <a:rPr>
                <a:latin typeface="Courier"/>
              </a:rPr>
              <a:t>## # A tibble: 6 × 17
##   name       affiliation role  tags  position_id     id sector type  description
##   &lt;chr&gt;      &lt;chr&gt;       &lt;chr&gt; &lt;chr&gt;       &lt;dbl&gt;  &lt;dbl&gt; &lt;chr&gt;  &lt;chr&gt; &lt;chr&gt;      
## 1 Aage Almt… Middelfart… Memb… Corp…           1  95023 Corpo… &lt;NA&gt;  Automatisk…
## 2 Aage B. A… Foreningen… Memb… Char…           4  67511 NGO    Orga… Direktoer  
## 3 Aage Chri… AARHUS SOE… Chai… Foun…           6 100903 Found… &lt;NA&gt;  Automatisk…
## 4 Aage Dam   Branchefor… Chai… Busi…           8  69156 NGO    Orga… Formand, A…
## 5 Aage Dam   Dansk Erhv… Memb… Empl…           9  72204 NGO    Stat  Adm. dir. …
## 6 Aage Fran… Dommere va… Memb… Judg…          15  73158 Parli… &lt;NA&gt;  &lt;NA&gt;       
## # … with 8 more variables: created &lt;dttm&gt;, archived &lt;dttm&gt;,
## #   last_checked &lt;dttm&gt;, cvr_person &lt;dbl&gt;, cvr_affiliation &lt;dbl&gt;,
## #   person_id &lt;dbl&gt;, affiliation_id &lt;dbl&gt;, gender &lt;chr&gt;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EA3E3F4F-30BF-0246-B7DD-0D710D26D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172" y="266669"/>
            <a:ext cx="10825657" cy="575443"/>
          </a:xfrm>
        </p:spPr>
        <p:txBody>
          <a:bodyPr/>
          <a:lstStyle/>
          <a:p>
            <a:pPr lvl="0" marL="0" indent="0">
              <a:buNone/>
            </a:pPr>
            <a:r>
              <a:rPr/>
              <a:t>Data</a:t>
            </a:r>
            <a:r>
              <a:rPr/>
              <a:t> </a:t>
            </a:r>
            <a:r>
              <a:rPr/>
              <a:t>bearbejdning</a:t>
            </a:r>
            <a:r>
              <a:rPr/>
              <a:t> </a:t>
            </a:r>
            <a:r>
              <a:rPr/>
              <a:t>(data.table)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CBD44-DF49-974E-97EC-7ED3D3CBDC90}"/>
              </a:ext>
            </a:extLst>
          </p:cNvPr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#data.table select funktion</a:t>
            </a:r>
            <a:br/>
            <a:r>
              <a:rPr>
                <a:latin typeface="Courier"/>
              </a:rPr>
              <a:t>den[,.(name, gender)]</a:t>
            </a:r>
          </a:p>
          <a:p>
            <a:pPr lvl="0" indent="0">
              <a:buNone/>
            </a:pPr>
            <a:r>
              <a:rPr>
                <a:latin typeface="Courier"/>
              </a:rPr>
              <a:t>##                               name gender
##     1:                Aage Almtoft    Men
##     2:            Aage B. Andersen    Men
##     3:            Aage Christensen    Men
##     4:                    Aage Dam    Men
##     5:                    Aage Dam    Men
##    ---                                   
## 56845: Jacob Aarup-Andersen 195767    Men
## 56846:       Carsten Rasch Egeriis    Men
## 56847:             Marina Loenning  Women
## 56848:       Jaap-Jan Linze Postma       
## 56849:    Andreas Albert Pfisterer    Men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0476F6-953F-5442-913C-32FD6AD5555E}"/>
              </a:ext>
            </a:extLst>
          </p:cNvPr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#data.table count funktion</a:t>
            </a:r>
            <a:br/>
            <a:r>
              <a:rPr>
                <a:latin typeface="Courier"/>
              </a:rPr>
              <a:t>den[, .N, .(sector)]</a:t>
            </a:r>
          </a:p>
          <a:p>
            <a:pPr lvl="0" indent="0">
              <a:buNone/>
            </a:pPr>
            <a:r>
              <a:rPr>
                <a:latin typeface="Courier"/>
              </a:rPr>
              <a:t>##           sector     N
##  1: Corporations  7989
##  2:          NGO 17720
##  3:  Foundations  6987
##  4:   Parliament  1087
##  5:       Family   207
##  6:        State 13601
##  7:       Events  1948
##  8:               2349
##  9:  VL_networks  3803
## 10:    Municipal   320
## 11:     Politics    37
## 12: Organisation     6
## 13:  Commissions   795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1155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Sitka Display</vt:lpstr>
      <vt:lpstr>Sitka Heading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Øvelse: Intro til netværksanalyse i R</dc:title>
  <dc:creator>Alexander Gamerdinger</dc:creator>
  <cp:keywords/>
  <dcterms:created xsi:type="dcterms:W3CDTF">2022-02-14T11:44:56Z</dcterms:created>
  <dcterms:modified xsi:type="dcterms:W3CDTF">2022-02-14T11:44:56Z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2022-02-14</vt:lpwstr>
  </property>
  <property fmtid="{D5CDD505-2E9C-101B-9397-08002B2CF9AE}" pid="3" name="institute">
    <vt:lpwstr>Copenhagen Business School</vt:lpwstr>
  </property>
  <property fmtid="{D5CDD505-2E9C-101B-9397-08002B2CF9AE}" pid="4" name="output">
    <vt:lpwstr/>
  </property>
</Properties>
</file>